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3" r:id="rId5"/>
    <p:sldId id="267" r:id="rId6"/>
  </p:sldIdLst>
  <p:sldSz cx="7772400" cy="100584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2448">
          <p15:clr>
            <a:srgbClr val="A4A3A4"/>
          </p15:clr>
        </p15:guide>
        <p15:guide id="8" orient="horz"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5E"/>
    <a:srgbClr val="E90138"/>
    <a:srgbClr val="FF0066"/>
    <a:srgbClr val="97C520"/>
    <a:srgbClr val="12A19A"/>
    <a:srgbClr val="FFCC00"/>
    <a:srgbClr val="0EB4E8"/>
    <a:srgbClr val="00CCFF"/>
    <a:srgbClr val="00589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32" autoAdjust="0"/>
    <p:restoredTop sz="95401" autoAdjust="0"/>
  </p:normalViewPr>
  <p:slideViewPr>
    <p:cSldViewPr snapToGrid="0">
      <p:cViewPr varScale="1">
        <p:scale>
          <a:sx n="59" d="100"/>
          <a:sy n="59" d="100"/>
        </p:scale>
        <p:origin x="2894" y="82"/>
      </p:cViewPr>
      <p:guideLst>
        <p:guide pos="2448"/>
        <p:guide orient="horz"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5DF7403-EC80-4D20-9E33-CC9001F9A601}" type="datetimeFigureOut">
              <a:rPr lang="en-US" smtClean="0"/>
              <a:t>5/17/2018</a:t>
            </a:fld>
            <a:endParaRPr lang="en-US"/>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1CCC95FF-7616-4293-AD79-099904606260}" type="slidenum">
              <a:rPr lang="en-US" smtClean="0"/>
              <a:t>‹#›</a:t>
            </a:fld>
            <a:endParaRPr lang="en-US"/>
          </a:p>
        </p:txBody>
      </p:sp>
    </p:spTree>
    <p:extLst>
      <p:ext uri="{BB962C8B-B14F-4D97-AF65-F5344CB8AC3E}">
        <p14:creationId xmlns:p14="http://schemas.microsoft.com/office/powerpoint/2010/main" val="2459455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DD865C6-3E2B-405E-97C5-6DF6C5879533}" type="datetimeFigureOut">
              <a:rPr lang="en-US" smtClean="0"/>
              <a:t>5/17/2018</a:t>
            </a:fld>
            <a:endParaRPr lang="en-US"/>
          </a:p>
        </p:txBody>
      </p:sp>
      <p:sp>
        <p:nvSpPr>
          <p:cNvPr id="4" name="Slide Image Placeholder 3"/>
          <p:cNvSpPr>
            <a:spLocks noGrp="1" noRot="1" noChangeAspect="1"/>
          </p:cNvSpPr>
          <p:nvPr>
            <p:ph type="sldImg" idx="2"/>
          </p:nvPr>
        </p:nvSpPr>
        <p:spPr>
          <a:xfrm>
            <a:off x="2214563" y="1163638"/>
            <a:ext cx="2428875"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144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E50F66B4-8853-4898-9507-409060A2B9AA}" type="slidenum">
              <a:rPr lang="en-US" smtClean="0"/>
              <a:t>‹#›</a:t>
            </a:fld>
            <a:endParaRPr lang="en-US"/>
          </a:p>
        </p:txBody>
      </p:sp>
    </p:spTree>
    <p:extLst>
      <p:ext uri="{BB962C8B-B14F-4D97-AF65-F5344CB8AC3E}">
        <p14:creationId xmlns:p14="http://schemas.microsoft.com/office/powerpoint/2010/main" val="306285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GSX’s end-to end monitoring of Office 365 ensures that all features and functionalities are available and working. This has minimized outages, as well as improved the overall user experience and satisfaction with Office 365</a:t>
            </a:r>
            <a:endParaRPr lang="fr-FR"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551C67-4276-46F6-B4D1-DFD1D29FA08C}" type="slidenum">
              <a:rPr lang="en-US" smtClean="0"/>
              <a:t>1</a:t>
            </a:fld>
            <a:endParaRPr lang="en-US"/>
          </a:p>
        </p:txBody>
      </p:sp>
    </p:spTree>
    <p:extLst>
      <p:ext uri="{BB962C8B-B14F-4D97-AF65-F5344CB8AC3E}">
        <p14:creationId xmlns:p14="http://schemas.microsoft.com/office/powerpoint/2010/main" val="337748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51C67-4276-46F6-B4D1-DFD1D29FA08C}" type="slidenum">
              <a:rPr lang="en-US" smtClean="0"/>
              <a:t>2</a:t>
            </a:fld>
            <a:endParaRPr lang="en-US"/>
          </a:p>
        </p:txBody>
      </p:sp>
    </p:spTree>
    <p:extLst>
      <p:ext uri="{BB962C8B-B14F-4D97-AF65-F5344CB8AC3E}">
        <p14:creationId xmlns:p14="http://schemas.microsoft.com/office/powerpoint/2010/main" val="168487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siness Cards 10-up">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83530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 name="Text Placeholder 21"/>
          <p:cNvSpPr>
            <a:spLocks noGrp="1"/>
          </p:cNvSpPr>
          <p:nvPr>
            <p:ph type="body" sz="quarter" idx="11" hasCustomPrompt="1"/>
          </p:nvPr>
        </p:nvSpPr>
        <p:spPr>
          <a:xfrm>
            <a:off x="83356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2" name="Text Placeholder 31"/>
          <p:cNvSpPr>
            <a:spLocks noGrp="1"/>
          </p:cNvSpPr>
          <p:nvPr>
            <p:ph type="body" sz="quarter" idx="80" hasCustomPrompt="1"/>
          </p:nvPr>
        </p:nvSpPr>
        <p:spPr>
          <a:xfrm>
            <a:off x="83331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32" name="Text Placeholder 31"/>
          <p:cNvSpPr>
            <a:spLocks noGrp="1"/>
          </p:cNvSpPr>
          <p:nvPr>
            <p:ph type="body" sz="quarter" idx="16" hasCustomPrompt="1"/>
          </p:nvPr>
        </p:nvSpPr>
        <p:spPr>
          <a:xfrm>
            <a:off x="83331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8" name="Text Placeholder 27"/>
          <p:cNvSpPr>
            <a:spLocks noGrp="1"/>
          </p:cNvSpPr>
          <p:nvPr>
            <p:ph type="body" sz="quarter" idx="84" hasCustomPrompt="1"/>
          </p:nvPr>
        </p:nvSpPr>
        <p:spPr>
          <a:xfrm>
            <a:off x="83331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5" name="Text Placeholder 23"/>
          <p:cNvSpPr>
            <a:spLocks noGrp="1"/>
          </p:cNvSpPr>
          <p:nvPr>
            <p:ph type="body" sz="quarter" idx="82" hasCustomPrompt="1"/>
          </p:nvPr>
        </p:nvSpPr>
        <p:spPr>
          <a:xfrm>
            <a:off x="833568"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15" name="Text Placeholder 19"/>
          <p:cNvSpPr>
            <a:spLocks noGrp="1"/>
          </p:cNvSpPr>
          <p:nvPr>
            <p:ph type="body" sz="quarter" idx="85" hasCustomPrompt="1"/>
          </p:nvPr>
        </p:nvSpPr>
        <p:spPr>
          <a:xfrm>
            <a:off x="403449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16" name="Text Placeholder 21"/>
          <p:cNvSpPr>
            <a:spLocks noGrp="1"/>
          </p:cNvSpPr>
          <p:nvPr>
            <p:ph type="body" sz="quarter" idx="86" hasCustomPrompt="1"/>
          </p:nvPr>
        </p:nvSpPr>
        <p:spPr>
          <a:xfrm>
            <a:off x="403275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7" name="Text Placeholder 31"/>
          <p:cNvSpPr>
            <a:spLocks noGrp="1"/>
          </p:cNvSpPr>
          <p:nvPr>
            <p:ph type="body" sz="quarter" idx="87" hasCustomPrompt="1"/>
          </p:nvPr>
        </p:nvSpPr>
        <p:spPr>
          <a:xfrm>
            <a:off x="403250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18" name="Text Placeholder 31"/>
          <p:cNvSpPr>
            <a:spLocks noGrp="1"/>
          </p:cNvSpPr>
          <p:nvPr>
            <p:ph type="body" sz="quarter" idx="88" hasCustomPrompt="1"/>
          </p:nvPr>
        </p:nvSpPr>
        <p:spPr>
          <a:xfrm>
            <a:off x="403250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19" name="Text Placeholder 27"/>
          <p:cNvSpPr>
            <a:spLocks noGrp="1"/>
          </p:cNvSpPr>
          <p:nvPr>
            <p:ph type="body" sz="quarter" idx="89" hasCustomPrompt="1"/>
          </p:nvPr>
        </p:nvSpPr>
        <p:spPr>
          <a:xfrm>
            <a:off x="403250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0" name="Text Placeholder 23"/>
          <p:cNvSpPr>
            <a:spLocks noGrp="1"/>
          </p:cNvSpPr>
          <p:nvPr>
            <p:ph type="body" sz="quarter" idx="90" hasCustomPrompt="1"/>
          </p:nvPr>
        </p:nvSpPr>
        <p:spPr>
          <a:xfrm>
            <a:off x="4032504"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23" name="Text Placeholder 19"/>
          <p:cNvSpPr>
            <a:spLocks noGrp="1"/>
          </p:cNvSpPr>
          <p:nvPr>
            <p:ph type="body" sz="quarter" idx="92" hasCustomPrompt="1"/>
          </p:nvPr>
        </p:nvSpPr>
        <p:spPr>
          <a:xfrm>
            <a:off x="83530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24" name="Text Placeholder 21"/>
          <p:cNvSpPr>
            <a:spLocks noGrp="1"/>
          </p:cNvSpPr>
          <p:nvPr>
            <p:ph type="body" sz="quarter" idx="93" hasCustomPrompt="1"/>
          </p:nvPr>
        </p:nvSpPr>
        <p:spPr>
          <a:xfrm>
            <a:off x="83356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26" name="Text Placeholder 31"/>
          <p:cNvSpPr>
            <a:spLocks noGrp="1"/>
          </p:cNvSpPr>
          <p:nvPr>
            <p:ph type="body" sz="quarter" idx="94" hasCustomPrompt="1"/>
          </p:nvPr>
        </p:nvSpPr>
        <p:spPr>
          <a:xfrm>
            <a:off x="83331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27" name="Text Placeholder 31"/>
          <p:cNvSpPr>
            <a:spLocks noGrp="1"/>
          </p:cNvSpPr>
          <p:nvPr>
            <p:ph type="body" sz="quarter" idx="95" hasCustomPrompt="1"/>
          </p:nvPr>
        </p:nvSpPr>
        <p:spPr>
          <a:xfrm>
            <a:off x="83331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28" name="Text Placeholder 27"/>
          <p:cNvSpPr>
            <a:spLocks noGrp="1"/>
          </p:cNvSpPr>
          <p:nvPr>
            <p:ph type="body" sz="quarter" idx="96" hasCustomPrompt="1"/>
          </p:nvPr>
        </p:nvSpPr>
        <p:spPr>
          <a:xfrm>
            <a:off x="83331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9" name="Text Placeholder 23"/>
          <p:cNvSpPr>
            <a:spLocks noGrp="1"/>
          </p:cNvSpPr>
          <p:nvPr>
            <p:ph type="body" sz="quarter" idx="97" hasCustomPrompt="1"/>
          </p:nvPr>
        </p:nvSpPr>
        <p:spPr>
          <a:xfrm>
            <a:off x="833568"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32" name="Text Placeholder 19"/>
          <p:cNvSpPr>
            <a:spLocks noGrp="1"/>
          </p:cNvSpPr>
          <p:nvPr>
            <p:ph type="body" sz="quarter" idx="99" hasCustomPrompt="1"/>
          </p:nvPr>
        </p:nvSpPr>
        <p:spPr>
          <a:xfrm>
            <a:off x="403449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33" name="Text Placeholder 21"/>
          <p:cNvSpPr>
            <a:spLocks noGrp="1"/>
          </p:cNvSpPr>
          <p:nvPr>
            <p:ph type="body" sz="quarter" idx="100" hasCustomPrompt="1"/>
          </p:nvPr>
        </p:nvSpPr>
        <p:spPr>
          <a:xfrm>
            <a:off x="403275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34" name="Text Placeholder 31"/>
          <p:cNvSpPr>
            <a:spLocks noGrp="1"/>
          </p:cNvSpPr>
          <p:nvPr>
            <p:ph type="body" sz="quarter" idx="101" hasCustomPrompt="1"/>
          </p:nvPr>
        </p:nvSpPr>
        <p:spPr>
          <a:xfrm>
            <a:off x="403250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35" name="Text Placeholder 31"/>
          <p:cNvSpPr>
            <a:spLocks noGrp="1"/>
          </p:cNvSpPr>
          <p:nvPr>
            <p:ph type="body" sz="quarter" idx="102" hasCustomPrompt="1"/>
          </p:nvPr>
        </p:nvSpPr>
        <p:spPr>
          <a:xfrm>
            <a:off x="403250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36" name="Text Placeholder 27"/>
          <p:cNvSpPr>
            <a:spLocks noGrp="1"/>
          </p:cNvSpPr>
          <p:nvPr>
            <p:ph type="body" sz="quarter" idx="103" hasCustomPrompt="1"/>
          </p:nvPr>
        </p:nvSpPr>
        <p:spPr>
          <a:xfrm>
            <a:off x="403250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38" name="Text Placeholder 23"/>
          <p:cNvSpPr>
            <a:spLocks noGrp="1"/>
          </p:cNvSpPr>
          <p:nvPr>
            <p:ph type="body" sz="quarter" idx="104" hasCustomPrompt="1"/>
          </p:nvPr>
        </p:nvSpPr>
        <p:spPr>
          <a:xfrm>
            <a:off x="4032504"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41" name="Text Placeholder 19"/>
          <p:cNvSpPr>
            <a:spLocks noGrp="1"/>
          </p:cNvSpPr>
          <p:nvPr>
            <p:ph type="body" sz="quarter" idx="106" hasCustomPrompt="1"/>
          </p:nvPr>
        </p:nvSpPr>
        <p:spPr>
          <a:xfrm>
            <a:off x="83530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42" name="Text Placeholder 21"/>
          <p:cNvSpPr>
            <a:spLocks noGrp="1"/>
          </p:cNvSpPr>
          <p:nvPr>
            <p:ph type="body" sz="quarter" idx="107" hasCustomPrompt="1"/>
          </p:nvPr>
        </p:nvSpPr>
        <p:spPr>
          <a:xfrm>
            <a:off x="83356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43" name="Text Placeholder 31"/>
          <p:cNvSpPr>
            <a:spLocks noGrp="1"/>
          </p:cNvSpPr>
          <p:nvPr>
            <p:ph type="body" sz="quarter" idx="108" hasCustomPrompt="1"/>
          </p:nvPr>
        </p:nvSpPr>
        <p:spPr>
          <a:xfrm>
            <a:off x="83331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44" name="Text Placeholder 31"/>
          <p:cNvSpPr>
            <a:spLocks noGrp="1"/>
          </p:cNvSpPr>
          <p:nvPr>
            <p:ph type="body" sz="quarter" idx="109" hasCustomPrompt="1"/>
          </p:nvPr>
        </p:nvSpPr>
        <p:spPr>
          <a:xfrm>
            <a:off x="83331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5" name="Text Placeholder 27"/>
          <p:cNvSpPr>
            <a:spLocks noGrp="1"/>
          </p:cNvSpPr>
          <p:nvPr>
            <p:ph type="body" sz="quarter" idx="110" hasCustomPrompt="1"/>
          </p:nvPr>
        </p:nvSpPr>
        <p:spPr>
          <a:xfrm>
            <a:off x="83331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46" name="Text Placeholder 23"/>
          <p:cNvSpPr>
            <a:spLocks noGrp="1"/>
          </p:cNvSpPr>
          <p:nvPr>
            <p:ph type="body" sz="quarter" idx="111" hasCustomPrompt="1"/>
          </p:nvPr>
        </p:nvSpPr>
        <p:spPr>
          <a:xfrm>
            <a:off x="833568"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0" name="Text Placeholder 19"/>
          <p:cNvSpPr>
            <a:spLocks noGrp="1"/>
          </p:cNvSpPr>
          <p:nvPr>
            <p:ph type="body" sz="quarter" idx="113" hasCustomPrompt="1"/>
          </p:nvPr>
        </p:nvSpPr>
        <p:spPr>
          <a:xfrm>
            <a:off x="403449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1" name="Text Placeholder 21"/>
          <p:cNvSpPr>
            <a:spLocks noGrp="1"/>
          </p:cNvSpPr>
          <p:nvPr>
            <p:ph type="body" sz="quarter" idx="114" hasCustomPrompt="1"/>
          </p:nvPr>
        </p:nvSpPr>
        <p:spPr>
          <a:xfrm>
            <a:off x="403275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52" name="Text Placeholder 31"/>
          <p:cNvSpPr>
            <a:spLocks noGrp="1"/>
          </p:cNvSpPr>
          <p:nvPr>
            <p:ph type="body" sz="quarter" idx="115" hasCustomPrompt="1"/>
          </p:nvPr>
        </p:nvSpPr>
        <p:spPr>
          <a:xfrm>
            <a:off x="403250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53" name="Text Placeholder 31"/>
          <p:cNvSpPr>
            <a:spLocks noGrp="1"/>
          </p:cNvSpPr>
          <p:nvPr>
            <p:ph type="body" sz="quarter" idx="116" hasCustomPrompt="1"/>
          </p:nvPr>
        </p:nvSpPr>
        <p:spPr>
          <a:xfrm>
            <a:off x="403250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54" name="Text Placeholder 27"/>
          <p:cNvSpPr>
            <a:spLocks noGrp="1"/>
          </p:cNvSpPr>
          <p:nvPr>
            <p:ph type="body" sz="quarter" idx="117" hasCustomPrompt="1"/>
          </p:nvPr>
        </p:nvSpPr>
        <p:spPr>
          <a:xfrm>
            <a:off x="403250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55" name="Text Placeholder 23"/>
          <p:cNvSpPr>
            <a:spLocks noGrp="1"/>
          </p:cNvSpPr>
          <p:nvPr>
            <p:ph type="body" sz="quarter" idx="118" hasCustomPrompt="1"/>
          </p:nvPr>
        </p:nvSpPr>
        <p:spPr>
          <a:xfrm>
            <a:off x="4032504"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8" name="Text Placeholder 19"/>
          <p:cNvSpPr>
            <a:spLocks noGrp="1"/>
          </p:cNvSpPr>
          <p:nvPr>
            <p:ph type="body" sz="quarter" idx="120" hasCustomPrompt="1"/>
          </p:nvPr>
        </p:nvSpPr>
        <p:spPr>
          <a:xfrm>
            <a:off x="83530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9" name="Text Placeholder 21"/>
          <p:cNvSpPr>
            <a:spLocks noGrp="1"/>
          </p:cNvSpPr>
          <p:nvPr>
            <p:ph type="body" sz="quarter" idx="121" hasCustomPrompt="1"/>
          </p:nvPr>
        </p:nvSpPr>
        <p:spPr>
          <a:xfrm>
            <a:off x="83356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0" name="Text Placeholder 31"/>
          <p:cNvSpPr>
            <a:spLocks noGrp="1"/>
          </p:cNvSpPr>
          <p:nvPr>
            <p:ph type="body" sz="quarter" idx="122" hasCustomPrompt="1"/>
          </p:nvPr>
        </p:nvSpPr>
        <p:spPr>
          <a:xfrm>
            <a:off x="83331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61" name="Text Placeholder 31"/>
          <p:cNvSpPr>
            <a:spLocks noGrp="1"/>
          </p:cNvSpPr>
          <p:nvPr>
            <p:ph type="body" sz="quarter" idx="123" hasCustomPrompt="1"/>
          </p:nvPr>
        </p:nvSpPr>
        <p:spPr>
          <a:xfrm>
            <a:off x="83331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62" name="Text Placeholder 27"/>
          <p:cNvSpPr>
            <a:spLocks noGrp="1"/>
          </p:cNvSpPr>
          <p:nvPr>
            <p:ph type="body" sz="quarter" idx="124" hasCustomPrompt="1"/>
          </p:nvPr>
        </p:nvSpPr>
        <p:spPr>
          <a:xfrm>
            <a:off x="83331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63" name="Text Placeholder 23"/>
          <p:cNvSpPr>
            <a:spLocks noGrp="1"/>
          </p:cNvSpPr>
          <p:nvPr>
            <p:ph type="body" sz="quarter" idx="125" hasCustomPrompt="1"/>
          </p:nvPr>
        </p:nvSpPr>
        <p:spPr>
          <a:xfrm>
            <a:off x="833568"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66" name="Text Placeholder 19"/>
          <p:cNvSpPr>
            <a:spLocks noGrp="1"/>
          </p:cNvSpPr>
          <p:nvPr>
            <p:ph type="body" sz="quarter" idx="127" hasCustomPrompt="1"/>
          </p:nvPr>
        </p:nvSpPr>
        <p:spPr>
          <a:xfrm>
            <a:off x="403449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67" name="Text Placeholder 21"/>
          <p:cNvSpPr>
            <a:spLocks noGrp="1"/>
          </p:cNvSpPr>
          <p:nvPr>
            <p:ph type="body" sz="quarter" idx="128" hasCustomPrompt="1"/>
          </p:nvPr>
        </p:nvSpPr>
        <p:spPr>
          <a:xfrm>
            <a:off x="403275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8" name="Text Placeholder 31"/>
          <p:cNvSpPr>
            <a:spLocks noGrp="1"/>
          </p:cNvSpPr>
          <p:nvPr>
            <p:ph type="body" sz="quarter" idx="129" hasCustomPrompt="1"/>
          </p:nvPr>
        </p:nvSpPr>
        <p:spPr>
          <a:xfrm>
            <a:off x="403250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0" name="Text Placeholder 31"/>
          <p:cNvSpPr>
            <a:spLocks noGrp="1"/>
          </p:cNvSpPr>
          <p:nvPr>
            <p:ph type="body" sz="quarter" idx="130" hasCustomPrompt="1"/>
          </p:nvPr>
        </p:nvSpPr>
        <p:spPr>
          <a:xfrm>
            <a:off x="403250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1" name="Text Placeholder 27"/>
          <p:cNvSpPr>
            <a:spLocks noGrp="1"/>
          </p:cNvSpPr>
          <p:nvPr>
            <p:ph type="body" sz="quarter" idx="131" hasCustomPrompt="1"/>
          </p:nvPr>
        </p:nvSpPr>
        <p:spPr>
          <a:xfrm>
            <a:off x="403250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12" name="Text Placeholder 23"/>
          <p:cNvSpPr>
            <a:spLocks noGrp="1"/>
          </p:cNvSpPr>
          <p:nvPr>
            <p:ph type="body" sz="quarter" idx="132" hasCustomPrompt="1"/>
          </p:nvPr>
        </p:nvSpPr>
        <p:spPr>
          <a:xfrm>
            <a:off x="4032504"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15" name="Text Placeholder 19"/>
          <p:cNvSpPr>
            <a:spLocks noGrp="1"/>
          </p:cNvSpPr>
          <p:nvPr>
            <p:ph type="body" sz="quarter" idx="134" hasCustomPrompt="1"/>
          </p:nvPr>
        </p:nvSpPr>
        <p:spPr>
          <a:xfrm>
            <a:off x="83530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16" name="Text Placeholder 21"/>
          <p:cNvSpPr>
            <a:spLocks noGrp="1"/>
          </p:cNvSpPr>
          <p:nvPr>
            <p:ph type="body" sz="quarter" idx="135" hasCustomPrompt="1"/>
          </p:nvPr>
        </p:nvSpPr>
        <p:spPr>
          <a:xfrm>
            <a:off x="83356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17" name="Text Placeholder 31"/>
          <p:cNvSpPr>
            <a:spLocks noGrp="1"/>
          </p:cNvSpPr>
          <p:nvPr>
            <p:ph type="body" sz="quarter" idx="136" hasCustomPrompt="1"/>
          </p:nvPr>
        </p:nvSpPr>
        <p:spPr>
          <a:xfrm>
            <a:off x="83331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8" name="Text Placeholder 31"/>
          <p:cNvSpPr>
            <a:spLocks noGrp="1"/>
          </p:cNvSpPr>
          <p:nvPr>
            <p:ph type="body" sz="quarter" idx="137" hasCustomPrompt="1"/>
          </p:nvPr>
        </p:nvSpPr>
        <p:spPr>
          <a:xfrm>
            <a:off x="83331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9" name="Text Placeholder 27"/>
          <p:cNvSpPr>
            <a:spLocks noGrp="1"/>
          </p:cNvSpPr>
          <p:nvPr>
            <p:ph type="body" sz="quarter" idx="138" hasCustomPrompt="1"/>
          </p:nvPr>
        </p:nvSpPr>
        <p:spPr>
          <a:xfrm>
            <a:off x="83331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0" name="Text Placeholder 23"/>
          <p:cNvSpPr>
            <a:spLocks noGrp="1"/>
          </p:cNvSpPr>
          <p:nvPr>
            <p:ph type="body" sz="quarter" idx="139" hasCustomPrompt="1"/>
          </p:nvPr>
        </p:nvSpPr>
        <p:spPr>
          <a:xfrm>
            <a:off x="833568"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23" name="Text Placeholder 19"/>
          <p:cNvSpPr>
            <a:spLocks noGrp="1"/>
          </p:cNvSpPr>
          <p:nvPr>
            <p:ph type="body" sz="quarter" idx="141" hasCustomPrompt="1"/>
          </p:nvPr>
        </p:nvSpPr>
        <p:spPr>
          <a:xfrm>
            <a:off x="403449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4" name="Text Placeholder 21"/>
          <p:cNvSpPr>
            <a:spLocks noGrp="1"/>
          </p:cNvSpPr>
          <p:nvPr>
            <p:ph type="body" sz="quarter" idx="142" hasCustomPrompt="1"/>
          </p:nvPr>
        </p:nvSpPr>
        <p:spPr>
          <a:xfrm>
            <a:off x="403275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25" name="Text Placeholder 31"/>
          <p:cNvSpPr>
            <a:spLocks noGrp="1"/>
          </p:cNvSpPr>
          <p:nvPr>
            <p:ph type="body" sz="quarter" idx="143" hasCustomPrompt="1"/>
          </p:nvPr>
        </p:nvSpPr>
        <p:spPr>
          <a:xfrm>
            <a:off x="403250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26" name="Text Placeholder 31"/>
          <p:cNvSpPr>
            <a:spLocks noGrp="1"/>
          </p:cNvSpPr>
          <p:nvPr>
            <p:ph type="body" sz="quarter" idx="144" hasCustomPrompt="1"/>
          </p:nvPr>
        </p:nvSpPr>
        <p:spPr>
          <a:xfrm>
            <a:off x="403250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27" name="Text Placeholder 27"/>
          <p:cNvSpPr>
            <a:spLocks noGrp="1"/>
          </p:cNvSpPr>
          <p:nvPr>
            <p:ph type="body" sz="quarter" idx="145" hasCustomPrompt="1"/>
          </p:nvPr>
        </p:nvSpPr>
        <p:spPr>
          <a:xfrm>
            <a:off x="403250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8" name="Text Placeholder 23"/>
          <p:cNvSpPr>
            <a:spLocks noGrp="1"/>
          </p:cNvSpPr>
          <p:nvPr>
            <p:ph type="body" sz="quarter" idx="146" hasCustomPrompt="1"/>
          </p:nvPr>
        </p:nvSpPr>
        <p:spPr>
          <a:xfrm>
            <a:off x="4032504"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Tree>
    <p:extLst>
      <p:ext uri="{BB962C8B-B14F-4D97-AF65-F5344CB8AC3E}">
        <p14:creationId xmlns:p14="http://schemas.microsoft.com/office/powerpoint/2010/main" val="1332565050"/>
      </p:ext>
    </p:extLst>
  </p:cSld>
  <p:clrMapOvr>
    <a:masterClrMapping/>
  </p:clrMapOvr>
  <p:extLst>
    <p:ext uri="{DCECCB84-F9BA-43D5-87BE-67443E8EF086}">
      <p15:sldGuideLst xmlns:p15="http://schemas.microsoft.com/office/powerpoint/2012/main">
        <p15:guide id="4" orient="horz" pos="2592" userDrawn="1">
          <p15:clr>
            <a:srgbClr val="FBAE40"/>
          </p15:clr>
        </p15:guide>
        <p15:guide id="7" orient="horz" pos="3744" userDrawn="1">
          <p15:clr>
            <a:srgbClr val="FBAE40"/>
          </p15:clr>
        </p15:guide>
        <p15:guide id="8" orient="horz" pos="4896" userDrawn="1">
          <p15:clr>
            <a:srgbClr val="FBAE40"/>
          </p15:clr>
        </p15:guide>
        <p15:guide id="9" orient="horz" pos="60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p:spTree>
      <p:nvGrpSpPr>
        <p:cNvPr id="1" name=""/>
        <p:cNvGrpSpPr/>
        <p:nvPr/>
      </p:nvGrpSpPr>
      <p:grpSpPr>
        <a:xfrm>
          <a:off x="0" y="0"/>
          <a:ext cx="0" cy="0"/>
          <a:chOff x="0" y="0"/>
          <a:chExt cx="0" cy="0"/>
        </a:xfrm>
      </p:grpSpPr>
      <p:sp>
        <p:nvSpPr>
          <p:cNvPr id="2" name="Picture Placeholder 9"/>
          <p:cNvSpPr>
            <a:spLocks noGrp="1"/>
          </p:cNvSpPr>
          <p:nvPr>
            <p:ph type="pic" sz="quarter" idx="11" hasCustomPrompt="1"/>
          </p:nvPr>
        </p:nvSpPr>
        <p:spPr>
          <a:xfrm>
            <a:off x="5973233" y="9352915"/>
            <a:ext cx="1540087" cy="454025"/>
          </a:xfrm>
          <a:prstGeom prst="rect">
            <a:avLst/>
          </a:prstGeom>
        </p:spPr>
        <p:txBody>
          <a:bodyPr anchor="ctr"/>
          <a:lstStyle>
            <a:lvl1pPr marL="0" indent="0" algn="ctr">
              <a:buNone/>
              <a:defRPr sz="1320" b="1"/>
            </a:lvl1pPr>
          </a:lstStyle>
          <a:p>
            <a:r>
              <a:rPr lang="en-US"/>
              <a:t>Box 29: &lt;Logo&gt;</a:t>
            </a:r>
          </a:p>
        </p:txBody>
      </p:sp>
    </p:spTree>
    <p:extLst>
      <p:ext uri="{BB962C8B-B14F-4D97-AF65-F5344CB8AC3E}">
        <p14:creationId xmlns:p14="http://schemas.microsoft.com/office/powerpoint/2010/main" val="123706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grpSp>
        <p:nvGrpSpPr>
          <p:cNvPr id="2" name="Group 1"/>
          <p:cNvGrpSpPr/>
          <p:nvPr userDrawn="1"/>
        </p:nvGrpSpPr>
        <p:grpSpPr>
          <a:xfrm>
            <a:off x="-1" y="0"/>
            <a:ext cx="7772401" cy="2651359"/>
            <a:chOff x="-1" y="0"/>
            <a:chExt cx="6858001" cy="241032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086" b="14085"/>
            <a:stretch/>
          </p:blipFill>
          <p:spPr>
            <a:xfrm>
              <a:off x="0" y="0"/>
              <a:ext cx="6858000" cy="2403231"/>
            </a:xfrm>
            <a:prstGeom prst="rect">
              <a:avLst/>
            </a:prstGeom>
          </p:spPr>
        </p:pic>
        <p:sp>
          <p:nvSpPr>
            <p:cNvPr id="4" name="Rectangle 3"/>
            <p:cNvSpPr/>
            <p:nvPr/>
          </p:nvSpPr>
          <p:spPr>
            <a:xfrm>
              <a:off x="-1" y="0"/>
              <a:ext cx="4790661" cy="2410326"/>
            </a:xfrm>
            <a:prstGeom prst="rect">
              <a:avLst/>
            </a:prstGeom>
            <a:gradFill>
              <a:gsLst>
                <a:gs pos="48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cxnSp>
          <p:nvCxnSpPr>
            <p:cNvPr id="5" name="Straight Connector 4"/>
            <p:cNvCxnSpPr/>
            <p:nvPr/>
          </p:nvCxnSpPr>
          <p:spPr>
            <a:xfrm flipH="1">
              <a:off x="0" y="2403231"/>
              <a:ext cx="6858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 name="Picture Placeholder 6"/>
          <p:cNvSpPr>
            <a:spLocks noGrp="1"/>
          </p:cNvSpPr>
          <p:nvPr>
            <p:ph type="pic" sz="quarter" idx="10" hasCustomPrompt="1"/>
          </p:nvPr>
        </p:nvSpPr>
        <p:spPr>
          <a:xfrm>
            <a:off x="271127" y="263229"/>
            <a:ext cx="2117620" cy="721201"/>
          </a:xfrm>
          <a:prstGeom prst="rect">
            <a:avLst/>
          </a:prstGeom>
        </p:spPr>
        <p:txBody>
          <a:bodyPr anchor="ctr"/>
          <a:lstStyle>
            <a:lvl1pPr marL="0" indent="0" algn="ctr">
              <a:buNone/>
              <a:defRPr sz="1540" b="1"/>
            </a:lvl1pPr>
          </a:lstStyle>
          <a:p>
            <a:r>
              <a:rPr lang="en-US"/>
              <a:t>Box 1: &lt;Logo&gt;</a:t>
            </a:r>
          </a:p>
        </p:txBody>
      </p:sp>
      <p:sp>
        <p:nvSpPr>
          <p:cNvPr id="11" name="Picture Placeholder 9"/>
          <p:cNvSpPr>
            <a:spLocks noGrp="1"/>
          </p:cNvSpPr>
          <p:nvPr>
            <p:ph type="pic" sz="quarter" idx="11" hasCustomPrompt="1"/>
          </p:nvPr>
        </p:nvSpPr>
        <p:spPr>
          <a:xfrm>
            <a:off x="5973233" y="9352915"/>
            <a:ext cx="1540087" cy="454025"/>
          </a:xfrm>
          <a:prstGeom prst="rect">
            <a:avLst/>
          </a:prstGeom>
        </p:spPr>
        <p:txBody>
          <a:bodyPr anchor="ctr"/>
          <a:lstStyle>
            <a:lvl1pPr marL="0" indent="0" algn="ctr">
              <a:buNone/>
              <a:defRPr sz="1320" b="1"/>
            </a:lvl1pPr>
          </a:lstStyle>
          <a:p>
            <a:r>
              <a:rPr lang="en-US"/>
              <a:t>Box 17: &lt;Logo&gt;</a:t>
            </a:r>
          </a:p>
        </p:txBody>
      </p:sp>
    </p:spTree>
    <p:extLst>
      <p:ext uri="{BB962C8B-B14F-4D97-AF65-F5344CB8AC3E}">
        <p14:creationId xmlns:p14="http://schemas.microsoft.com/office/powerpoint/2010/main" val="2412906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business card grid" hidden="1"/>
          <p:cNvGrpSpPr/>
          <p:nvPr userDrawn="1"/>
        </p:nvGrpSpPr>
        <p:grpSpPr>
          <a:xfrm>
            <a:off x="685800" y="452618"/>
            <a:ext cx="6400800" cy="9148542"/>
            <a:chOff x="685800" y="452618"/>
            <a:chExt cx="6400800" cy="9148542"/>
          </a:xfrm>
        </p:grpSpPr>
        <p:sp>
          <p:nvSpPr>
            <p:cNvPr id="9" name="Rectangle 8"/>
            <p:cNvSpPr/>
            <p:nvPr userDrawn="1"/>
          </p:nvSpPr>
          <p:spPr>
            <a:xfrm>
              <a:off x="6858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38862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6858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38862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6858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862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userDrawn="1"/>
          </p:nvSpPr>
          <p:spPr>
            <a:xfrm>
              <a:off x="6858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38862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6858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userDrawn="1"/>
          </p:nvSpPr>
          <p:spPr>
            <a:xfrm>
              <a:off x="38862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hidden="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hidden="1"/>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C4B9D2A2-FC5D-4E38-84C4-91BB2860F0FC}" type="datetimeFigureOut">
              <a:rPr lang="en-US"/>
              <a:t>5/17/2018</a:t>
            </a:fld>
            <a:endParaRPr/>
          </a:p>
        </p:txBody>
      </p:sp>
      <p:sp>
        <p:nvSpPr>
          <p:cNvPr id="5" name="Footer Placeholder 4" hidden="1"/>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hidden="1"/>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DECF1AC-24A7-42A4-9FAC-3CE63B9FFA68}" type="slidenum">
              <a:rPr/>
              <a:t>‹#›</a:t>
            </a:fld>
            <a:endParaRPr/>
          </a:p>
        </p:txBody>
      </p:sp>
    </p:spTree>
    <p:extLst>
      <p:ext uri="{BB962C8B-B14F-4D97-AF65-F5344CB8AC3E}">
        <p14:creationId xmlns:p14="http://schemas.microsoft.com/office/powerpoint/2010/main" val="473171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48" userDrawn="1">
          <p15:clr>
            <a:srgbClr val="F26B43"/>
          </p15:clr>
        </p15:guide>
        <p15:guide id="2" pos="432" userDrawn="1">
          <p15:clr>
            <a:srgbClr val="F26B43"/>
          </p15:clr>
        </p15:guide>
        <p15:guide id="3" pos="4464" userDrawn="1">
          <p15:clr>
            <a:srgbClr val="F26B43"/>
          </p15:clr>
        </p15:guide>
        <p15:guide id="4" orient="horz" pos="288" userDrawn="1">
          <p15:clr>
            <a:srgbClr val="F26B43"/>
          </p15:clr>
        </p15:guide>
        <p15:guide id="5" orient="horz" pos="1440" userDrawn="1">
          <p15:clr>
            <a:srgbClr val="F26B43"/>
          </p15:clr>
        </p15:guide>
        <p15:guide id="6" orient="horz" pos="2592" userDrawn="1">
          <p15:clr>
            <a:srgbClr val="F26B43"/>
          </p15:clr>
        </p15:guide>
        <p15:guide id="7" orient="horz" pos="3744" userDrawn="1">
          <p15:clr>
            <a:srgbClr val="F26B43"/>
          </p15:clr>
        </p15:guide>
        <p15:guide id="8" orient="horz" pos="4896" userDrawn="1">
          <p15:clr>
            <a:srgbClr val="F26B43"/>
          </p15:clr>
        </p15:guide>
        <p15:guide id="9" orient="horz" pos="60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86020C-781C-4865-BB33-59F5E8A32A7E}"/>
              </a:ext>
            </a:extLst>
          </p:cNvPr>
          <p:cNvPicPr>
            <a:picLocks noChangeAspect="1"/>
          </p:cNvPicPr>
          <p:nvPr/>
        </p:nvPicPr>
        <p:blipFill rotWithShape="1">
          <a:blip r:embed="rId3">
            <a:extLst>
              <a:ext uri="{28A0092B-C50C-407E-A947-70E740481C1C}">
                <a14:useLocalDpi xmlns:a14="http://schemas.microsoft.com/office/drawing/2010/main" val="0"/>
              </a:ext>
            </a:extLst>
          </a:blip>
          <a:srcRect t="19694" b="5227"/>
          <a:stretch/>
        </p:blipFill>
        <p:spPr>
          <a:xfrm>
            <a:off x="1" y="0"/>
            <a:ext cx="7782122" cy="3053914"/>
          </a:xfrm>
          <a:prstGeom prst="rect">
            <a:avLst/>
          </a:prstGeom>
        </p:spPr>
      </p:pic>
      <p:sp>
        <p:nvSpPr>
          <p:cNvPr id="12" name="Rectangle 11">
            <a:extLst>
              <a:ext uri="{FF2B5EF4-FFF2-40B4-BE49-F238E27FC236}">
                <a16:creationId xmlns:a16="http://schemas.microsoft.com/office/drawing/2014/main" id="{0E033E7F-B53D-4066-90BF-61AD6C3C10F0}"/>
              </a:ext>
            </a:extLst>
          </p:cNvPr>
          <p:cNvSpPr/>
          <p:nvPr/>
        </p:nvSpPr>
        <p:spPr>
          <a:xfrm>
            <a:off x="2537975" y="3242374"/>
            <a:ext cx="4994632" cy="1100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D21B68-E15E-40AE-AD94-F59997D2508C}"/>
              </a:ext>
            </a:extLst>
          </p:cNvPr>
          <p:cNvSpPr/>
          <p:nvPr/>
        </p:nvSpPr>
        <p:spPr>
          <a:xfrm>
            <a:off x="2551861" y="8937776"/>
            <a:ext cx="3266378" cy="2610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9B3EF660-74F4-4AF6-98A1-106EDA87E805}"/>
              </a:ext>
            </a:extLst>
          </p:cNvPr>
          <p:cNvSpPr/>
          <p:nvPr/>
        </p:nvSpPr>
        <p:spPr>
          <a:xfrm>
            <a:off x="2551861" y="7258142"/>
            <a:ext cx="2491089" cy="2610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Rectangle 1">
            <a:extLst>
              <a:ext uri="{FF2B5EF4-FFF2-40B4-BE49-F238E27FC236}">
                <a16:creationId xmlns:a16="http://schemas.microsoft.com/office/drawing/2014/main" id="{CE2575EF-C8D2-4640-B843-E81F2136D103}"/>
              </a:ext>
            </a:extLst>
          </p:cNvPr>
          <p:cNvSpPr/>
          <p:nvPr/>
        </p:nvSpPr>
        <p:spPr>
          <a:xfrm>
            <a:off x="2551342" y="5592016"/>
            <a:ext cx="4704864" cy="2610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FBE05E7C-87DD-4C59-89ED-B67BC54A4816}"/>
              </a:ext>
            </a:extLst>
          </p:cNvPr>
          <p:cNvSpPr/>
          <p:nvPr/>
        </p:nvSpPr>
        <p:spPr>
          <a:xfrm>
            <a:off x="0" y="3043830"/>
            <a:ext cx="2297732" cy="7014570"/>
          </a:xfrm>
          <a:prstGeom prst="rect">
            <a:avLst/>
          </a:prstGeom>
          <a:solidFill>
            <a:srgbClr val="0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000" y="4591411"/>
            <a:ext cx="2295682" cy="467092"/>
          </a:xfrm>
          <a:prstGeom prst="rect">
            <a:avLst/>
          </a:prstGeom>
          <a:noFill/>
          <a:ln>
            <a:noFill/>
          </a:ln>
        </p:spPr>
        <p:txBody>
          <a:bodyPr wrap="square" lIns="150876" tIns="150876" rIns="150876" bIns="150876" rtlCol="0">
            <a:noAutofit/>
          </a:bodyPr>
          <a:lstStyle/>
          <a:p>
            <a:pPr>
              <a:spcBef>
                <a:spcPts val="660"/>
              </a:spcBef>
            </a:pPr>
            <a:endParaRPr lang="en-US" sz="88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2747269" y="6444960"/>
            <a:ext cx="2295682" cy="1296753"/>
          </a:xfrm>
          <a:prstGeom prst="rect">
            <a:avLst/>
          </a:prstGeom>
          <a:noFill/>
          <a:ln>
            <a:noFill/>
          </a:ln>
        </p:spPr>
        <p:txBody>
          <a:bodyPr wrap="square" lIns="150876" tIns="150876" rIns="150876" bIns="150876" rtlCol="0">
            <a:noAutofit/>
          </a:bodyPr>
          <a:lstStyle/>
          <a:p>
            <a:pPr marL="188595" indent="-188595">
              <a:spcBef>
                <a:spcPts val="660"/>
              </a:spcBef>
              <a:buFont typeface="Arial" panose="020B0604020202020204" pitchFamily="34" charset="0"/>
              <a:buChar char="•"/>
            </a:pPr>
            <a:endParaRPr lang="en-US" sz="990" dirty="0">
              <a:latin typeface="Segoe UI" panose="020B0502040204020203" pitchFamily="34" charset="0"/>
              <a:ea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5E2BFD71-06B7-44C9-B039-9CB0101B76D4}"/>
              </a:ext>
            </a:extLst>
          </p:cNvPr>
          <p:cNvSpPr txBox="1"/>
          <p:nvPr/>
        </p:nvSpPr>
        <p:spPr>
          <a:xfrm>
            <a:off x="2431521" y="4355054"/>
            <a:ext cx="5222860" cy="1178865"/>
          </a:xfrm>
          <a:prstGeom prst="rect">
            <a:avLst/>
          </a:prstGeom>
          <a:noFill/>
          <a:ln>
            <a:noFill/>
          </a:ln>
        </p:spPr>
        <p:txBody>
          <a:bodyPr wrap="square" lIns="137159" tIns="137159" rIns="137159" bIns="137159" rtlCol="0">
            <a:noAutofit/>
          </a:bodyPr>
          <a:lstStyle/>
          <a:p>
            <a:pPr defTabSz="457200">
              <a:lnSpc>
                <a:spcPct val="90000"/>
              </a:lnSpc>
              <a:spcBef>
                <a:spcPts val="600"/>
              </a:spcBef>
            </a:pPr>
            <a:r>
              <a:rPr lang="en-US" sz="1700" b="1" dirty="0">
                <a:solidFill>
                  <a:schemeClr val="accent3"/>
                </a:solidFill>
                <a:latin typeface="Trebuchet MS" panose="020B0603020202020204" pitchFamily="34" charset="0"/>
              </a:rPr>
              <a:t>Full Cloud &amp; Hybrid Experience</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Test both Cloud &amp; on-premises services</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Health of hybrid identities</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Network latency impact</a:t>
            </a:r>
          </a:p>
          <a:p>
            <a:pPr>
              <a:lnSpc>
                <a:spcPct val="150000"/>
              </a:lnSpc>
              <a:spcBef>
                <a:spcPts val="660"/>
              </a:spcBef>
              <a:buClr>
                <a:srgbClr val="0070C0"/>
              </a:buClr>
            </a:pPr>
            <a:r>
              <a:rPr lang="en-US" sz="1100" b="1" dirty="0">
                <a:solidFill>
                  <a:schemeClr val="bg1"/>
                </a:solidFill>
                <a:latin typeface="Trebuchet MS" panose="020B0603020202020204" pitchFamily="34" charset="0"/>
                <a:cs typeface="Segoe UI" panose="020B0502040204020203" pitchFamily="34" charset="0"/>
              </a:rPr>
              <a:t>       Understand your infrastructure’s impact on end-user experience</a:t>
            </a:r>
            <a:br>
              <a:rPr lang="en-US" sz="1100" b="1" dirty="0">
                <a:solidFill>
                  <a:schemeClr val="tx1">
                    <a:lumMod val="65000"/>
                    <a:lumOff val="35000"/>
                  </a:schemeClr>
                </a:solidFill>
                <a:latin typeface="Trebuchet MS" panose="020B0603020202020204" pitchFamily="34" charset="0"/>
                <a:cs typeface="Segoe UI" panose="020B0502040204020203" pitchFamily="34" charset="0"/>
              </a:rPr>
            </a:br>
            <a:endParaRPr lang="en-US" sz="1100" b="1" dirty="0">
              <a:solidFill>
                <a:schemeClr val="tx1">
                  <a:lumMod val="65000"/>
                  <a:lumOff val="35000"/>
                </a:schemeClr>
              </a:solidFill>
              <a:latin typeface="Trebuchet MS" panose="020B0603020202020204" pitchFamily="34" charset="0"/>
              <a:cs typeface="Segoe UI" panose="020B0502040204020203" pitchFamily="34" charset="0"/>
            </a:endParaRPr>
          </a:p>
          <a:p>
            <a:pPr defTabSz="457200">
              <a:lnSpc>
                <a:spcPct val="90000"/>
              </a:lnSpc>
              <a:spcBef>
                <a:spcPts val="600"/>
              </a:spcBef>
            </a:pPr>
            <a:r>
              <a:rPr lang="en-US" sz="1700" b="1" dirty="0">
                <a:solidFill>
                  <a:schemeClr val="accent3"/>
                </a:solidFill>
                <a:latin typeface="Trebuchet MS" panose="020B0603020202020204" pitchFamily="34" charset="0"/>
              </a:rPr>
              <a:t>Put facts to emotions</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Perform real Office 365 scenarios;</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From each critical location</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True &amp; unbiased performance data</a:t>
            </a:r>
          </a:p>
          <a:p>
            <a:pPr>
              <a:lnSpc>
                <a:spcPct val="150000"/>
              </a:lnSpc>
              <a:spcBef>
                <a:spcPts val="660"/>
              </a:spcBef>
              <a:buClr>
                <a:srgbClr val="0070C0"/>
              </a:buClr>
            </a:pPr>
            <a:r>
              <a:rPr lang="en-US" sz="1100" b="1" dirty="0">
                <a:solidFill>
                  <a:schemeClr val="tx1">
                    <a:lumMod val="65000"/>
                    <a:lumOff val="35000"/>
                  </a:schemeClr>
                </a:solidFill>
                <a:latin typeface="Trebuchet MS" panose="020B0603020202020204" pitchFamily="34" charset="0"/>
                <a:cs typeface="Segoe UI" panose="020B0502040204020203" pitchFamily="34" charset="0"/>
                <a:sym typeface="Wingdings" panose="05000000000000000000" pitchFamily="2" charset="2"/>
              </a:rPr>
              <a:t>       </a:t>
            </a:r>
            <a:r>
              <a:rPr lang="en-US" sz="1100" b="1" dirty="0">
                <a:solidFill>
                  <a:schemeClr val="bg1"/>
                </a:solidFill>
                <a:latin typeface="Trebuchet MS" panose="020B0603020202020204" pitchFamily="34" charset="0"/>
                <a:cs typeface="Segoe UI" panose="020B0502040204020203" pitchFamily="34" charset="0"/>
              </a:rPr>
              <a:t>True end-user experience data</a:t>
            </a:r>
            <a:br>
              <a:rPr lang="en-US" sz="1100" b="1" dirty="0">
                <a:solidFill>
                  <a:schemeClr val="tx1">
                    <a:lumMod val="65000"/>
                    <a:lumOff val="35000"/>
                  </a:schemeClr>
                </a:solidFill>
                <a:latin typeface="Trebuchet MS" panose="020B0603020202020204" pitchFamily="34" charset="0"/>
                <a:cs typeface="Segoe UI" panose="020B0502040204020203" pitchFamily="34" charset="0"/>
              </a:rPr>
            </a:br>
            <a:endParaRPr lang="en-US" sz="1100" b="1" dirty="0">
              <a:solidFill>
                <a:schemeClr val="tx1">
                  <a:lumMod val="65000"/>
                  <a:lumOff val="35000"/>
                </a:schemeClr>
              </a:solidFill>
              <a:latin typeface="Trebuchet MS" panose="020B0603020202020204" pitchFamily="34" charset="0"/>
              <a:cs typeface="Segoe UI" panose="020B0502040204020203" pitchFamily="34" charset="0"/>
            </a:endParaRPr>
          </a:p>
          <a:p>
            <a:pPr defTabSz="457200">
              <a:lnSpc>
                <a:spcPct val="90000"/>
              </a:lnSpc>
              <a:spcBef>
                <a:spcPts val="600"/>
              </a:spcBef>
            </a:pPr>
            <a:r>
              <a:rPr lang="en-US" sz="1700" b="1" dirty="0">
                <a:solidFill>
                  <a:schemeClr val="accent3"/>
                </a:solidFill>
                <a:latin typeface="Trebuchet MS" panose="020B0603020202020204" pitchFamily="34" charset="0"/>
              </a:rPr>
              <a:t>Manage Office 365 service delivery</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Be aware of the issue before your end-user</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Troubleshoot faster</a:t>
            </a:r>
          </a:p>
          <a:p>
            <a:pPr marL="171450" indent="-171450">
              <a:spcBef>
                <a:spcPts val="660"/>
              </a:spcBef>
              <a:buClr>
                <a:srgbClr val="00B0F0"/>
              </a:buClr>
              <a:buFont typeface="Arial" panose="020B0604020202020204" pitchFamily="34" charset="0"/>
              <a:buChar char="►"/>
            </a:pPr>
            <a:r>
              <a:rPr lang="en-US" sz="1100" b="1" dirty="0">
                <a:solidFill>
                  <a:schemeClr val="tx1">
                    <a:lumMod val="65000"/>
                    <a:lumOff val="35000"/>
                  </a:schemeClr>
                </a:solidFill>
                <a:latin typeface="Trebuchet MS" panose="020B0603020202020204" pitchFamily="34" charset="0"/>
              </a:rPr>
              <a:t>Automated service delivery reports</a:t>
            </a:r>
          </a:p>
          <a:p>
            <a:pPr>
              <a:lnSpc>
                <a:spcPct val="150000"/>
              </a:lnSpc>
              <a:spcBef>
                <a:spcPts val="660"/>
              </a:spcBef>
              <a:buClr>
                <a:srgbClr val="00B0F0"/>
              </a:buClr>
            </a:pPr>
            <a:r>
              <a:rPr lang="en-US" sz="1100" b="1" dirty="0">
                <a:solidFill>
                  <a:schemeClr val="tx1">
                    <a:lumMod val="65000"/>
                    <a:lumOff val="35000"/>
                  </a:schemeClr>
                </a:solidFill>
                <a:latin typeface="Trebuchet MS" panose="020B0603020202020204" pitchFamily="34" charset="0"/>
                <a:cs typeface="Segoe UI" panose="020B0502040204020203" pitchFamily="34" charset="0"/>
              </a:rPr>
              <a:t>    </a:t>
            </a:r>
            <a:r>
              <a:rPr lang="en-US" sz="1100" b="1" dirty="0">
                <a:solidFill>
                  <a:schemeClr val="bg1"/>
                </a:solidFill>
                <a:latin typeface="Trebuchet MS" panose="020B0603020202020204" pitchFamily="34" charset="0"/>
                <a:cs typeface="Segoe UI" panose="020B0502040204020203" pitchFamily="34" charset="0"/>
              </a:rPr>
              <a:t>   Instant ROI across your entire organization</a:t>
            </a:r>
          </a:p>
          <a:p>
            <a:pPr marL="171450" indent="-171450">
              <a:spcBef>
                <a:spcPts val="660"/>
              </a:spcBef>
              <a:buClr>
                <a:srgbClr val="00B0F0"/>
              </a:buClr>
              <a:buFont typeface="Arial" panose="020B0604020202020204" pitchFamily="34" charset="0"/>
              <a:buChar char="►"/>
            </a:pPr>
            <a:endParaRPr lang="en-US" sz="1100" b="1" dirty="0">
              <a:solidFill>
                <a:schemeClr val="tx1">
                  <a:lumMod val="65000"/>
                  <a:lumOff val="35000"/>
                </a:schemeClr>
              </a:solidFill>
              <a:latin typeface="Trebuchet MS" panose="020B0603020202020204" pitchFamily="34" charset="0"/>
            </a:endParaRPr>
          </a:p>
          <a:p>
            <a:pPr>
              <a:lnSpc>
                <a:spcPct val="150000"/>
              </a:lnSpc>
              <a:spcBef>
                <a:spcPts val="660"/>
              </a:spcBef>
              <a:buClr>
                <a:srgbClr val="0070C0"/>
              </a:buClr>
            </a:pPr>
            <a:r>
              <a:rPr lang="en-US" sz="1100" b="1" dirty="0">
                <a:solidFill>
                  <a:schemeClr val="bg1"/>
                </a:solidFill>
                <a:latin typeface="Trebuchet MS" panose="020B0603020202020204" pitchFamily="34" charset="0"/>
                <a:cs typeface="Segoe UI" panose="020B0502040204020203" pitchFamily="34" charset="0"/>
              </a:rPr>
              <a:t>    </a:t>
            </a:r>
            <a:endParaRPr lang="fr-FR" sz="1200" b="1" dirty="0">
              <a:solidFill>
                <a:schemeClr val="tx1">
                  <a:lumMod val="65000"/>
                  <a:lumOff val="35000"/>
                </a:schemeClr>
              </a:solidFill>
              <a:latin typeface="Trebuchet MS" panose="020B0603020202020204" pitchFamily="34" charset="0"/>
            </a:endParaRPr>
          </a:p>
          <a:p>
            <a:endParaRPr lang="en-US" sz="1100" b="1" dirty="0"/>
          </a:p>
        </p:txBody>
      </p:sp>
      <p:sp>
        <p:nvSpPr>
          <p:cNvPr id="50" name="TextBox 49">
            <a:extLst>
              <a:ext uri="{FF2B5EF4-FFF2-40B4-BE49-F238E27FC236}">
                <a16:creationId xmlns:a16="http://schemas.microsoft.com/office/drawing/2014/main" id="{5C6EF1C8-08F0-47BE-9917-C766BD9EDB67}"/>
              </a:ext>
            </a:extLst>
          </p:cNvPr>
          <p:cNvSpPr txBox="1"/>
          <p:nvPr/>
        </p:nvSpPr>
        <p:spPr>
          <a:xfrm>
            <a:off x="125904" y="3276467"/>
            <a:ext cx="2206090" cy="975437"/>
          </a:xfrm>
          <a:prstGeom prst="rect">
            <a:avLst/>
          </a:prstGeom>
          <a:noFill/>
          <a:ln>
            <a:noFill/>
          </a:ln>
        </p:spPr>
        <p:txBody>
          <a:bodyPr wrap="square" lIns="137159" tIns="137159" rIns="137159" bIns="137159" rtlCol="0">
            <a:noAutofit/>
          </a:bodyPr>
          <a:lstStyle/>
          <a:p>
            <a:pPr defTabSz="457200">
              <a:lnSpc>
                <a:spcPts val="1700"/>
              </a:lnSpc>
              <a:spcBef>
                <a:spcPts val="600"/>
              </a:spcBef>
            </a:pPr>
            <a:r>
              <a:rPr lang="en-US" b="1" dirty="0">
                <a:solidFill>
                  <a:schemeClr val="bg1"/>
                </a:solidFill>
                <a:latin typeface="Trebuchet MS" panose="020B0603020202020204" pitchFamily="34" charset="0"/>
              </a:rPr>
              <a:t>Stuck in blame game? </a:t>
            </a:r>
            <a:br>
              <a:rPr lang="en-US" sz="1700" b="1" dirty="0">
                <a:solidFill>
                  <a:schemeClr val="accent3"/>
                </a:solidFill>
                <a:latin typeface="Trebuchet MS" panose="020B0603020202020204" pitchFamily="34" charset="0"/>
              </a:rPr>
            </a:br>
            <a:endParaRPr lang="en-US" sz="1700" b="1" dirty="0">
              <a:solidFill>
                <a:schemeClr val="accent3"/>
              </a:solidFill>
              <a:latin typeface="Trebuchet MS" panose="020B0603020202020204" pitchFamily="34" charset="0"/>
            </a:endParaRPr>
          </a:p>
          <a:p>
            <a:r>
              <a:rPr lang="en-GB" sz="1400" dirty="0">
                <a:solidFill>
                  <a:schemeClr val="bg1"/>
                </a:solidFill>
                <a:latin typeface="Trebuchet MS" panose="020B0603020202020204" pitchFamily="34" charset="0"/>
              </a:rPr>
              <a:t>How to keep users happy when part of your infrastructure </a:t>
            </a:r>
            <a:br>
              <a:rPr lang="en-GB" sz="1400" dirty="0">
                <a:solidFill>
                  <a:schemeClr val="bg1"/>
                </a:solidFill>
                <a:latin typeface="Trebuchet MS" panose="020B0603020202020204" pitchFamily="34" charset="0"/>
              </a:rPr>
            </a:br>
            <a:r>
              <a:rPr lang="en-GB" sz="1400" dirty="0">
                <a:solidFill>
                  <a:schemeClr val="bg1"/>
                </a:solidFill>
                <a:latin typeface="Trebuchet MS" panose="020B0603020202020204" pitchFamily="34" charset="0"/>
              </a:rPr>
              <a:t>is in the Cloud?</a:t>
            </a:r>
            <a:endParaRPr lang="en-US" sz="1400" dirty="0">
              <a:solidFill>
                <a:schemeClr val="bg1"/>
              </a:solidFill>
              <a:latin typeface="Trebuchet MS" panose="020B0603020202020204" pitchFamily="34" charset="0"/>
            </a:endParaRPr>
          </a:p>
          <a:p>
            <a:endParaRPr lang="en-GB" sz="1400" dirty="0">
              <a:solidFill>
                <a:schemeClr val="bg1"/>
              </a:solidFill>
              <a:latin typeface="Trebuchet MS" panose="020B0603020202020204" pitchFamily="34" charset="0"/>
            </a:endParaRPr>
          </a:p>
          <a:p>
            <a:r>
              <a:rPr lang="en-GB" sz="1400" dirty="0">
                <a:solidFill>
                  <a:schemeClr val="bg1"/>
                </a:solidFill>
                <a:latin typeface="Trebuchet MS" panose="020B0603020202020204" pitchFamily="34" charset="0"/>
              </a:rPr>
              <a:t>GSX isolates Office 365 problems that no one, even Microsoft, can address.</a:t>
            </a:r>
            <a:endParaRPr lang="en-US" sz="1400" dirty="0">
              <a:solidFill>
                <a:schemeClr val="bg1"/>
              </a:solidFill>
              <a:latin typeface="Trebuchet MS" panose="020B0603020202020204" pitchFamily="34" charset="0"/>
            </a:endParaRPr>
          </a:p>
          <a:p>
            <a:endParaRPr lang="en-US" sz="1400" dirty="0">
              <a:solidFill>
                <a:schemeClr val="tx1">
                  <a:lumMod val="65000"/>
                  <a:lumOff val="35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EB0A8E6A-EA26-4F13-B1CF-EFD2799CD7CE}"/>
              </a:ext>
            </a:extLst>
          </p:cNvPr>
          <p:cNvSpPr/>
          <p:nvPr/>
        </p:nvSpPr>
        <p:spPr>
          <a:xfrm>
            <a:off x="0" y="2310559"/>
            <a:ext cx="7772400" cy="762345"/>
          </a:xfrm>
          <a:prstGeom prst="rect">
            <a:avLst/>
          </a:prstGeom>
          <a:solidFill>
            <a:srgbClr val="404040">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CA104B5-BAB6-4659-8192-65581F72684A}"/>
              </a:ext>
            </a:extLst>
          </p:cNvPr>
          <p:cNvSpPr/>
          <p:nvPr/>
        </p:nvSpPr>
        <p:spPr>
          <a:xfrm>
            <a:off x="225083" y="2458005"/>
            <a:ext cx="7421413" cy="624493"/>
          </a:xfrm>
          <a:prstGeom prst="rect">
            <a:avLst/>
          </a:prstGeom>
        </p:spPr>
        <p:txBody>
          <a:bodyPr wrap="square" anchor="b">
            <a:noAutofit/>
          </a:bodyPr>
          <a:lstStyle/>
          <a:p>
            <a:pPr>
              <a:lnSpc>
                <a:spcPts val="1400"/>
              </a:lnSpc>
            </a:pPr>
            <a:r>
              <a:rPr lang="en-US" sz="2200" dirty="0">
                <a:solidFill>
                  <a:schemeClr val="bg1"/>
                </a:solidFill>
                <a:latin typeface="Trebuchet MS" panose="020B0603020202020204" pitchFamily="34" charset="0"/>
              </a:rPr>
              <a:t>The Office 365 Service Delivery Management Solution</a:t>
            </a:r>
          </a:p>
          <a:p>
            <a:pPr defTabSz="457200">
              <a:spcBef>
                <a:spcPts val="301"/>
              </a:spcBef>
            </a:pPr>
            <a:endParaRPr lang="en-US" sz="1200" b="1" dirty="0">
              <a:latin typeface="Segoe UI Light" panose="020B0502040204020203" pitchFamily="34" charset="0"/>
              <a:ea typeface="Segoe UI" panose="020B0502040204020203" pitchFamily="34" charset="0"/>
              <a:cs typeface="Segoe UI" panose="020B0502040204020203" pitchFamily="34" charset="0"/>
            </a:endParaRPr>
          </a:p>
        </p:txBody>
      </p:sp>
      <p:sp>
        <p:nvSpPr>
          <p:cNvPr id="6" name="Rectangle : avec coins supérieurs arrondis 5">
            <a:extLst>
              <a:ext uri="{FF2B5EF4-FFF2-40B4-BE49-F238E27FC236}">
                <a16:creationId xmlns:a16="http://schemas.microsoft.com/office/drawing/2014/main" id="{F00B237F-2CFC-4192-BB0E-D001077125AC}"/>
              </a:ext>
            </a:extLst>
          </p:cNvPr>
          <p:cNvSpPr/>
          <p:nvPr/>
        </p:nvSpPr>
        <p:spPr>
          <a:xfrm rot="16200000">
            <a:off x="6629625" y="1011468"/>
            <a:ext cx="1933574" cy="351976"/>
          </a:xfrm>
          <a:prstGeom prst="round2SameRect">
            <a:avLst>
              <a:gd name="adj1" fmla="val 38317"/>
              <a:gd name="adj2" fmla="val 0"/>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Trebuchet MS" panose="020B0603020202020204" pitchFamily="34" charset="0"/>
              </a:rPr>
              <a:t>Product Spotlight</a:t>
            </a:r>
            <a:endParaRPr lang="en-US" sz="1600" b="1" dirty="0">
              <a:latin typeface="Trebuchet MS" panose="020B0603020202020204" pitchFamily="34" charset="0"/>
            </a:endParaRPr>
          </a:p>
        </p:txBody>
      </p:sp>
      <p:pic>
        <p:nvPicPr>
          <p:cNvPr id="26" name="Image 25">
            <a:extLst>
              <a:ext uri="{FF2B5EF4-FFF2-40B4-BE49-F238E27FC236}">
                <a16:creationId xmlns:a16="http://schemas.microsoft.com/office/drawing/2014/main" id="{31796167-404C-4B03-A46A-5FC7E4A729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5905" y="134600"/>
            <a:ext cx="1379046" cy="727447"/>
          </a:xfrm>
          <a:prstGeom prst="rect">
            <a:avLst/>
          </a:prstGeom>
        </p:spPr>
      </p:pic>
      <p:sp>
        <p:nvSpPr>
          <p:cNvPr id="27" name="Rectangle 26">
            <a:extLst>
              <a:ext uri="{FF2B5EF4-FFF2-40B4-BE49-F238E27FC236}">
                <a16:creationId xmlns:a16="http://schemas.microsoft.com/office/drawing/2014/main" id="{A1382BC9-0230-419D-A576-44168D3F65FB}"/>
              </a:ext>
            </a:extLst>
          </p:cNvPr>
          <p:cNvSpPr/>
          <p:nvPr/>
        </p:nvSpPr>
        <p:spPr>
          <a:xfrm>
            <a:off x="0" y="9452199"/>
            <a:ext cx="7772400" cy="606201"/>
          </a:xfrm>
          <a:prstGeom prst="rect">
            <a:avLst/>
          </a:prstGeom>
          <a:solidFill>
            <a:srgbClr val="151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a:extLst>
              <a:ext uri="{FF2B5EF4-FFF2-40B4-BE49-F238E27FC236}">
                <a16:creationId xmlns:a16="http://schemas.microsoft.com/office/drawing/2014/main" id="{02EA5CCD-1AE9-4A9F-BB5F-8AA98D19F13E}"/>
              </a:ext>
            </a:extLst>
          </p:cNvPr>
          <p:cNvSpPr txBox="1"/>
          <p:nvPr/>
        </p:nvSpPr>
        <p:spPr>
          <a:xfrm>
            <a:off x="-1575" y="9567397"/>
            <a:ext cx="7772400" cy="481478"/>
          </a:xfrm>
          <a:prstGeom prst="rect">
            <a:avLst/>
          </a:prstGeom>
          <a:noFill/>
        </p:spPr>
        <p:txBody>
          <a:bodyPr wrap="square" rtlCol="0">
            <a:spAutoFit/>
          </a:bodyPr>
          <a:lstStyle/>
          <a:p>
            <a:pPr algn="ctr">
              <a:lnSpc>
                <a:spcPts val="1500"/>
              </a:lnSpc>
            </a:pPr>
            <a:r>
              <a:rPr lang="fr-FR" sz="1700" dirty="0">
                <a:solidFill>
                  <a:schemeClr val="bg1"/>
                </a:solidFill>
                <a:latin typeface="Trebuchet MS" panose="020B0603020202020204" pitchFamily="34" charset="0"/>
              </a:rPr>
              <a:t>Get a Free Trial at www.gsx.com I sales@gsx.com</a:t>
            </a:r>
          </a:p>
          <a:p>
            <a:pPr algn="ctr">
              <a:lnSpc>
                <a:spcPts val="1500"/>
              </a:lnSpc>
            </a:pPr>
            <a:r>
              <a:rPr lang="en-US" sz="1100" dirty="0">
                <a:solidFill>
                  <a:srgbClr val="00B0F0"/>
                </a:solidFill>
                <a:latin typeface="Trebuchet MS" panose="020B0603020202020204" pitchFamily="34" charset="0"/>
              </a:rPr>
              <a:t>©</a:t>
            </a:r>
            <a:r>
              <a:rPr lang="en-US" dirty="0"/>
              <a:t> </a:t>
            </a:r>
            <a:r>
              <a:rPr lang="fr-FR" sz="1000" dirty="0">
                <a:solidFill>
                  <a:srgbClr val="00B0F0"/>
                </a:solidFill>
                <a:latin typeface="Trebuchet MS" panose="020B0603020202020204" pitchFamily="34" charset="0"/>
              </a:rPr>
              <a:t>GSX Solutions</a:t>
            </a:r>
            <a:endParaRPr lang="en-US" sz="1000" dirty="0">
              <a:solidFill>
                <a:srgbClr val="00B0F0"/>
              </a:solidFill>
              <a:latin typeface="Trebuchet MS" panose="020B0603020202020204" pitchFamily="34" charset="0"/>
            </a:endParaRPr>
          </a:p>
        </p:txBody>
      </p:sp>
      <p:sp>
        <p:nvSpPr>
          <p:cNvPr id="23" name="TextBox 22">
            <a:extLst>
              <a:ext uri="{FF2B5EF4-FFF2-40B4-BE49-F238E27FC236}">
                <a16:creationId xmlns:a16="http://schemas.microsoft.com/office/drawing/2014/main" id="{38FAAEEE-B807-402B-B07E-11913F82706F}"/>
              </a:ext>
            </a:extLst>
          </p:cNvPr>
          <p:cNvSpPr txBox="1"/>
          <p:nvPr/>
        </p:nvSpPr>
        <p:spPr>
          <a:xfrm>
            <a:off x="2658980" y="3308673"/>
            <a:ext cx="4873628" cy="935452"/>
          </a:xfrm>
          <a:prstGeom prst="rect">
            <a:avLst/>
          </a:prstGeom>
          <a:noFill/>
          <a:ln w="50800">
            <a:noFill/>
          </a:ln>
        </p:spPr>
        <p:txBody>
          <a:bodyPr wrap="square" lIns="137159" tIns="137159" rIns="137159" bIns="137159" rtlCol="0">
            <a:noAutofit/>
          </a:bodyPr>
          <a:lstStyle/>
          <a:p>
            <a:pPr>
              <a:spcBef>
                <a:spcPts val="301"/>
              </a:spcBef>
            </a:pPr>
            <a:r>
              <a:rPr lang="en-US" sz="1500" dirty="0">
                <a:solidFill>
                  <a:schemeClr val="bg1"/>
                </a:solidFill>
                <a:latin typeface="Trebuchet MS" panose="020B0603020202020204" pitchFamily="34" charset="0"/>
              </a:rPr>
              <a:t>GSX provides the only solution to truly understand, troubleshoot and manage end-user experience across cloud or hybrid Office 365 deployment.</a:t>
            </a:r>
            <a:endParaRPr lang="fr-FR" sz="1500" dirty="0">
              <a:solidFill>
                <a:schemeClr val="bg1"/>
              </a:solidFill>
              <a:latin typeface="Trebuchet MS" panose="020B0603020202020204" pitchFamily="34" charset="0"/>
            </a:endParaRPr>
          </a:p>
        </p:txBody>
      </p:sp>
      <p:cxnSp>
        <p:nvCxnSpPr>
          <p:cNvPr id="7" name="Connecteur droit avec flèche 6">
            <a:extLst>
              <a:ext uri="{FF2B5EF4-FFF2-40B4-BE49-F238E27FC236}">
                <a16:creationId xmlns:a16="http://schemas.microsoft.com/office/drawing/2014/main" id="{942B7731-B726-46ED-A87C-D83B3CDBAC15}"/>
              </a:ext>
            </a:extLst>
          </p:cNvPr>
          <p:cNvCxnSpPr>
            <a:cxnSpLocks/>
          </p:cNvCxnSpPr>
          <p:nvPr/>
        </p:nvCxnSpPr>
        <p:spPr>
          <a:xfrm>
            <a:off x="2551342" y="5722379"/>
            <a:ext cx="240171"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23482A10-825B-4031-940A-6FDF5C57C77E}"/>
              </a:ext>
            </a:extLst>
          </p:cNvPr>
          <p:cNvCxnSpPr>
            <a:cxnSpLocks/>
          </p:cNvCxnSpPr>
          <p:nvPr/>
        </p:nvCxnSpPr>
        <p:spPr>
          <a:xfrm>
            <a:off x="2551342" y="7388944"/>
            <a:ext cx="240171"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51A4353C-E9AC-4266-9F32-19A2184F78C6}"/>
              </a:ext>
            </a:extLst>
          </p:cNvPr>
          <p:cNvCxnSpPr>
            <a:cxnSpLocks/>
          </p:cNvCxnSpPr>
          <p:nvPr/>
        </p:nvCxnSpPr>
        <p:spPr>
          <a:xfrm>
            <a:off x="2551342" y="9070259"/>
            <a:ext cx="240171"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CE3D62CF-EE9D-4DA8-A870-65922193D795}"/>
              </a:ext>
            </a:extLst>
          </p:cNvPr>
          <p:cNvPicPr>
            <a:picLocks noChangeAspect="1"/>
          </p:cNvPicPr>
          <p:nvPr/>
        </p:nvPicPr>
        <p:blipFill rotWithShape="1">
          <a:blip r:embed="rId6">
            <a:extLst>
              <a:ext uri="{28A0092B-C50C-407E-A947-70E740481C1C}">
                <a14:useLocalDpi xmlns:a14="http://schemas.microsoft.com/office/drawing/2010/main" val="0"/>
              </a:ext>
            </a:extLst>
          </a:blip>
          <a:srcRect l="29755" b="35359"/>
          <a:stretch/>
        </p:blipFill>
        <p:spPr>
          <a:xfrm>
            <a:off x="6201" y="6672035"/>
            <a:ext cx="3031594" cy="2789758"/>
          </a:xfrm>
          <a:prstGeom prst="rect">
            <a:avLst/>
          </a:prstGeom>
        </p:spPr>
      </p:pic>
    </p:spTree>
    <p:extLst>
      <p:ext uri="{BB962C8B-B14F-4D97-AF65-F5344CB8AC3E}">
        <p14:creationId xmlns:p14="http://schemas.microsoft.com/office/powerpoint/2010/main" val="285480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ED71-E326-4846-A5E8-916387A406F7}"/>
              </a:ext>
            </a:extLst>
          </p:cNvPr>
          <p:cNvSpPr/>
          <p:nvPr/>
        </p:nvSpPr>
        <p:spPr>
          <a:xfrm>
            <a:off x="0" y="-17157"/>
            <a:ext cx="7759813" cy="4122233"/>
          </a:xfrm>
          <a:prstGeom prst="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218A052-1A74-4E44-A085-2CD7DE124A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8"/>
          <a:stretch/>
        </p:blipFill>
        <p:spPr>
          <a:xfrm>
            <a:off x="-1575" y="199900"/>
            <a:ext cx="7777629" cy="4163379"/>
          </a:xfrm>
          <a:prstGeom prst="rect">
            <a:avLst/>
          </a:prstGeom>
        </p:spPr>
      </p:pic>
      <p:sp>
        <p:nvSpPr>
          <p:cNvPr id="40" name="TextBox 39">
            <a:extLst>
              <a:ext uri="{FF2B5EF4-FFF2-40B4-BE49-F238E27FC236}">
                <a16:creationId xmlns:a16="http://schemas.microsoft.com/office/drawing/2014/main" id="{C74FEDDD-59D4-4399-A093-98625B51CF57}"/>
              </a:ext>
            </a:extLst>
          </p:cNvPr>
          <p:cNvSpPr txBox="1"/>
          <p:nvPr/>
        </p:nvSpPr>
        <p:spPr>
          <a:xfrm>
            <a:off x="1019087" y="5268102"/>
            <a:ext cx="4282414" cy="2696648"/>
          </a:xfrm>
          <a:prstGeom prst="rect">
            <a:avLst/>
          </a:prstGeom>
          <a:noFill/>
          <a:ln>
            <a:noFill/>
          </a:ln>
        </p:spPr>
        <p:txBody>
          <a:bodyPr wrap="square" lIns="137159" tIns="137159" rIns="137159" bIns="137159" rtlCol="0">
            <a:noAutofit/>
          </a:bodyPr>
          <a:lstStyle/>
          <a:p>
            <a:pPr defTabSz="457200">
              <a:lnSpc>
                <a:spcPct val="90000"/>
              </a:lnSpc>
              <a:spcBef>
                <a:spcPts val="600"/>
              </a:spcBef>
            </a:pPr>
            <a:r>
              <a:rPr lang="en-US" sz="1700" b="1" dirty="0">
                <a:solidFill>
                  <a:srgbClr val="F7931D"/>
                </a:solidFill>
                <a:latin typeface="Trebuchet MS" panose="020B0603020202020204" pitchFamily="34" charset="0"/>
              </a:rPr>
              <a:t>GSX Robot Users predict end-user complaints</a:t>
            </a:r>
          </a:p>
          <a:p>
            <a:pPr marL="171450" indent="-171450">
              <a:lnSpc>
                <a:spcPts val="900"/>
              </a:lnSpc>
              <a:spcBef>
                <a:spcPts val="660"/>
              </a:spcBef>
              <a:buClr>
                <a:srgbClr val="F7931D"/>
              </a:buClr>
              <a:buFont typeface="Arial" panose="020B0604020202020204" pitchFamily="34" charset="0"/>
              <a:buChar char="►"/>
            </a:pPr>
            <a:r>
              <a:rPr lang="en-US" sz="1100" dirty="0">
                <a:solidFill>
                  <a:schemeClr val="tx1">
                    <a:lumMod val="65000"/>
                    <a:lumOff val="35000"/>
                  </a:schemeClr>
                </a:solidFill>
                <a:latin typeface="Trebuchet MS" panose="020B0603020202020204" pitchFamily="34" charset="0"/>
              </a:rPr>
              <a:t>Use the service continuously</a:t>
            </a:r>
          </a:p>
          <a:p>
            <a:pPr marL="171450" indent="-171450">
              <a:lnSpc>
                <a:spcPts val="900"/>
              </a:lnSpc>
              <a:spcBef>
                <a:spcPts val="660"/>
              </a:spcBef>
              <a:buClr>
                <a:srgbClr val="F7931D"/>
              </a:buClr>
              <a:buFont typeface="Arial" panose="020B0604020202020204" pitchFamily="34" charset="0"/>
              <a:buChar char="►"/>
            </a:pPr>
            <a:r>
              <a:rPr lang="en-US" sz="1100" dirty="0">
                <a:solidFill>
                  <a:schemeClr val="tx1">
                    <a:lumMod val="65000"/>
                    <a:lumOff val="35000"/>
                  </a:schemeClr>
                </a:solidFill>
                <a:latin typeface="Trebuchet MS" panose="020B0603020202020204" pitchFamily="34" charset="0"/>
              </a:rPr>
              <a:t>Alert when and where it matters</a:t>
            </a:r>
            <a:br>
              <a:rPr lang="en-US" sz="1100" dirty="0">
                <a:solidFill>
                  <a:schemeClr val="tx1">
                    <a:lumMod val="65000"/>
                    <a:lumOff val="35000"/>
                  </a:schemeClr>
                </a:solidFill>
                <a:latin typeface="Trebuchet MS" panose="020B0603020202020204" pitchFamily="34" charset="0"/>
              </a:rPr>
            </a:br>
            <a:br>
              <a:rPr lang="en-US" sz="1100" dirty="0">
                <a:solidFill>
                  <a:schemeClr val="tx1">
                    <a:lumMod val="65000"/>
                    <a:lumOff val="35000"/>
                  </a:schemeClr>
                </a:solidFill>
                <a:latin typeface="Trebuchet MS" panose="020B0603020202020204" pitchFamily="34" charset="0"/>
              </a:rPr>
            </a:br>
            <a:endParaRPr lang="en-US" sz="1700" b="1" dirty="0">
              <a:solidFill>
                <a:srgbClr val="0070C0"/>
              </a:solidFill>
              <a:latin typeface="Trebuchet MS" panose="020B0603020202020204" pitchFamily="34" charset="0"/>
            </a:endParaRPr>
          </a:p>
          <a:p>
            <a:pPr defTabSz="457200">
              <a:lnSpc>
                <a:spcPct val="90000"/>
              </a:lnSpc>
              <a:spcBef>
                <a:spcPts val="600"/>
              </a:spcBef>
            </a:pPr>
            <a:r>
              <a:rPr lang="en-US" sz="1700" b="1" dirty="0">
                <a:solidFill>
                  <a:srgbClr val="0070C0"/>
                </a:solidFill>
                <a:latin typeface="Trebuchet MS" panose="020B0603020202020204" pitchFamily="34" charset="0"/>
              </a:rPr>
              <a:t>GSX Robot Users allow you to troubleshoot faster</a:t>
            </a:r>
          </a:p>
          <a:p>
            <a:pPr marL="171450" indent="-171450">
              <a:lnSpc>
                <a:spcPts val="900"/>
              </a:lnSpc>
              <a:spcBef>
                <a:spcPts val="660"/>
              </a:spcBef>
              <a:buClr>
                <a:srgbClr val="0070C0"/>
              </a:buClr>
              <a:buFont typeface="Arial" panose="020B0604020202020204" pitchFamily="34" charset="0"/>
              <a:buChar char="►"/>
            </a:pPr>
            <a:r>
              <a:rPr lang="en-US" sz="1100" dirty="0">
                <a:solidFill>
                  <a:schemeClr val="tx1">
                    <a:lumMod val="65000"/>
                    <a:lumOff val="35000"/>
                  </a:schemeClr>
                </a:solidFill>
                <a:latin typeface="Trebuchet MS" panose="020B0603020202020204" pitchFamily="34" charset="0"/>
              </a:rPr>
              <a:t>Test everything that impacts the end-user experience</a:t>
            </a:r>
          </a:p>
          <a:p>
            <a:pPr marL="171450" indent="-171450">
              <a:lnSpc>
                <a:spcPts val="900"/>
              </a:lnSpc>
              <a:spcBef>
                <a:spcPts val="660"/>
              </a:spcBef>
              <a:buClr>
                <a:srgbClr val="0070C0"/>
              </a:buClr>
              <a:buFont typeface="Arial" panose="020B0604020202020204" pitchFamily="34" charset="0"/>
              <a:buChar char="►"/>
            </a:pPr>
            <a:r>
              <a:rPr lang="en-US" sz="1100" dirty="0">
                <a:solidFill>
                  <a:schemeClr val="tx1">
                    <a:lumMod val="65000"/>
                    <a:lumOff val="35000"/>
                  </a:schemeClr>
                </a:solidFill>
                <a:latin typeface="Trebuchet MS" panose="020B0603020202020204" pitchFamily="34" charset="0"/>
              </a:rPr>
              <a:t>Gather needed information on a single pane of glass</a:t>
            </a:r>
          </a:p>
          <a:p>
            <a:pPr>
              <a:spcBef>
                <a:spcPts val="660"/>
              </a:spcBef>
              <a:buClr>
                <a:srgbClr val="0070C0"/>
              </a:buClr>
            </a:pPr>
            <a:endParaRPr lang="en-US" sz="1000" dirty="0">
              <a:solidFill>
                <a:schemeClr val="tx1">
                  <a:lumMod val="65000"/>
                  <a:lumOff val="35000"/>
                </a:schemeClr>
              </a:solidFill>
              <a:latin typeface="Trebuchet MS" panose="020B0603020202020204" pitchFamily="34" charset="0"/>
            </a:endParaRPr>
          </a:p>
        </p:txBody>
      </p:sp>
      <p:grpSp>
        <p:nvGrpSpPr>
          <p:cNvPr id="7" name="Groupe 6">
            <a:extLst>
              <a:ext uri="{FF2B5EF4-FFF2-40B4-BE49-F238E27FC236}">
                <a16:creationId xmlns:a16="http://schemas.microsoft.com/office/drawing/2014/main" id="{8E892100-C220-4BB1-AEC9-4CC415BDE078}"/>
              </a:ext>
            </a:extLst>
          </p:cNvPr>
          <p:cNvGrpSpPr/>
          <p:nvPr/>
        </p:nvGrpSpPr>
        <p:grpSpPr>
          <a:xfrm>
            <a:off x="75003" y="5268858"/>
            <a:ext cx="975136" cy="961777"/>
            <a:chOff x="67254" y="1024174"/>
            <a:chExt cx="1067909" cy="1053279"/>
          </a:xfrm>
        </p:grpSpPr>
        <p:pic>
          <p:nvPicPr>
            <p:cNvPr id="21" name="Image 20">
              <a:extLst>
                <a:ext uri="{FF2B5EF4-FFF2-40B4-BE49-F238E27FC236}">
                  <a16:creationId xmlns:a16="http://schemas.microsoft.com/office/drawing/2014/main" id="{FC2ED5C1-4BD7-4A83-BE0F-2F27E7C81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4" y="1024174"/>
              <a:ext cx="1067909" cy="1053279"/>
            </a:xfrm>
            <a:prstGeom prst="rect">
              <a:avLst/>
            </a:prstGeom>
          </p:spPr>
        </p:pic>
        <p:sp>
          <p:nvSpPr>
            <p:cNvPr id="45" name="Freeform 18">
              <a:extLst>
                <a:ext uri="{FF2B5EF4-FFF2-40B4-BE49-F238E27FC236}">
                  <a16:creationId xmlns:a16="http://schemas.microsoft.com/office/drawing/2014/main" id="{6CF629DB-5378-4048-B6F8-FC69285F866C}"/>
                </a:ext>
              </a:extLst>
            </p:cNvPr>
            <p:cNvSpPr>
              <a:spLocks noEditPoints="1"/>
            </p:cNvSpPr>
            <p:nvPr/>
          </p:nvSpPr>
          <p:spPr bwMode="black">
            <a:xfrm>
              <a:off x="446624" y="1299717"/>
              <a:ext cx="314067" cy="37688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tx1">
                <a:lumMod val="65000"/>
                <a:lumOff val="35000"/>
              </a:schemeClr>
            </a:solidFill>
            <a:ln>
              <a:noFill/>
            </a:ln>
          </p:spPr>
          <p:txBody>
            <a:bodyPr vert="horz" wrap="square" lIns="82307" tIns="41155" rIns="82307" bIns="4115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accent3">
                    <a:lumMod val="75000"/>
                  </a:schemeClr>
                </a:solidFill>
                <a:effectLst/>
                <a:uLnTx/>
                <a:uFillTx/>
                <a:latin typeface="Calibri" panose="020F0502020204030204"/>
              </a:endParaRPr>
            </a:p>
          </p:txBody>
        </p:sp>
      </p:grpSp>
      <p:grpSp>
        <p:nvGrpSpPr>
          <p:cNvPr id="6" name="Groupe 5">
            <a:extLst>
              <a:ext uri="{FF2B5EF4-FFF2-40B4-BE49-F238E27FC236}">
                <a16:creationId xmlns:a16="http://schemas.microsoft.com/office/drawing/2014/main" id="{2AF73A87-7982-41EC-B0A9-34A8052708CF}"/>
              </a:ext>
            </a:extLst>
          </p:cNvPr>
          <p:cNvGrpSpPr/>
          <p:nvPr/>
        </p:nvGrpSpPr>
        <p:grpSpPr>
          <a:xfrm>
            <a:off x="75004" y="6324766"/>
            <a:ext cx="975136" cy="961777"/>
            <a:chOff x="67253" y="2128688"/>
            <a:chExt cx="1067909" cy="1053279"/>
          </a:xfrm>
        </p:grpSpPr>
        <p:pic>
          <p:nvPicPr>
            <p:cNvPr id="33" name="Image 32">
              <a:extLst>
                <a:ext uri="{FF2B5EF4-FFF2-40B4-BE49-F238E27FC236}">
                  <a16:creationId xmlns:a16="http://schemas.microsoft.com/office/drawing/2014/main" id="{65D5E355-8727-4451-B22F-41E7B2777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53" y="2128688"/>
              <a:ext cx="1067909" cy="1053279"/>
            </a:xfrm>
            <a:prstGeom prst="rect">
              <a:avLst/>
            </a:prstGeom>
          </p:spPr>
        </p:pic>
        <p:sp>
          <p:nvSpPr>
            <p:cNvPr id="46" name="Freeform 81">
              <a:extLst>
                <a:ext uri="{FF2B5EF4-FFF2-40B4-BE49-F238E27FC236}">
                  <a16:creationId xmlns:a16="http://schemas.microsoft.com/office/drawing/2014/main" id="{D0D82B59-378D-4C51-A167-BC1CE5C17D43}"/>
                </a:ext>
              </a:extLst>
            </p:cNvPr>
            <p:cNvSpPr>
              <a:spLocks/>
            </p:cNvSpPr>
            <p:nvPr/>
          </p:nvSpPr>
          <p:spPr bwMode="black">
            <a:xfrm>
              <a:off x="378434" y="2327678"/>
              <a:ext cx="382257" cy="520492"/>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chemeClr val="tx1">
                <a:lumMod val="65000"/>
                <a:lumOff val="35000"/>
              </a:schemeClr>
            </a:solidFill>
            <a:ln>
              <a:noFill/>
            </a:ln>
          </p:spPr>
          <p:txBody>
            <a:bodyPr vert="horz" wrap="square" lIns="82307" tIns="41155" rIns="82307" bIns="4115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accent3">
                    <a:lumMod val="75000"/>
                  </a:schemeClr>
                </a:solidFill>
                <a:effectLst/>
                <a:uLnTx/>
                <a:uFillTx/>
                <a:latin typeface="Calibri" panose="020F0502020204030204"/>
              </a:endParaRPr>
            </a:p>
          </p:txBody>
        </p:sp>
      </p:grpSp>
      <p:sp>
        <p:nvSpPr>
          <p:cNvPr id="36" name="Rectangle 35">
            <a:extLst>
              <a:ext uri="{FF2B5EF4-FFF2-40B4-BE49-F238E27FC236}">
                <a16:creationId xmlns:a16="http://schemas.microsoft.com/office/drawing/2014/main" id="{2D40653C-D37E-4B31-8A47-C2CCBFE3D46B}"/>
              </a:ext>
            </a:extLst>
          </p:cNvPr>
          <p:cNvSpPr/>
          <p:nvPr/>
        </p:nvSpPr>
        <p:spPr>
          <a:xfrm>
            <a:off x="0" y="9452199"/>
            <a:ext cx="7772400" cy="606201"/>
          </a:xfrm>
          <a:prstGeom prst="rect">
            <a:avLst/>
          </a:prstGeom>
          <a:solidFill>
            <a:srgbClr val="151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2">
            <a:extLst>
              <a:ext uri="{FF2B5EF4-FFF2-40B4-BE49-F238E27FC236}">
                <a16:creationId xmlns:a16="http://schemas.microsoft.com/office/drawing/2014/main" id="{6F7385C6-43BD-4903-A9B3-7B259854D12D}"/>
              </a:ext>
            </a:extLst>
          </p:cNvPr>
          <p:cNvSpPr txBox="1"/>
          <p:nvPr/>
        </p:nvSpPr>
        <p:spPr>
          <a:xfrm>
            <a:off x="5544752" y="5123820"/>
            <a:ext cx="2215061" cy="847739"/>
          </a:xfrm>
          <a:prstGeom prst="rect">
            <a:avLst/>
          </a:prstGeom>
          <a:noFill/>
          <a:ln>
            <a:noFill/>
          </a:ln>
        </p:spPr>
        <p:txBody>
          <a:bodyPr wrap="square" lIns="137159" tIns="137159" rIns="137159" bIns="137159" rtlCol="0">
            <a:noAutofit/>
          </a:bodyPr>
          <a:lstStyle/>
          <a:p>
            <a:pPr algn="ctr">
              <a:spcBef>
                <a:spcPts val="660"/>
              </a:spcBef>
              <a:buClr>
                <a:srgbClr val="00B0F0"/>
              </a:buClr>
            </a:pPr>
            <a:r>
              <a:rPr lang="en-US" sz="4400" b="1" dirty="0">
                <a:solidFill>
                  <a:srgbClr val="F7931D"/>
                </a:solidFill>
                <a:latin typeface="Trebuchet MS" panose="020B0603020202020204" pitchFamily="34" charset="0"/>
              </a:rPr>
              <a:t>30% </a:t>
            </a:r>
            <a:br>
              <a:rPr lang="en-US" sz="5400" b="1" dirty="0">
                <a:solidFill>
                  <a:srgbClr val="F7931D"/>
                </a:solidFill>
                <a:latin typeface="Trebuchet MS" panose="020B0603020202020204" pitchFamily="34" charset="0"/>
              </a:rPr>
            </a:br>
            <a:r>
              <a:rPr lang="en-US" sz="1400" dirty="0">
                <a:solidFill>
                  <a:schemeClr val="tx1">
                    <a:lumMod val="65000"/>
                    <a:lumOff val="35000"/>
                  </a:schemeClr>
                </a:solidFill>
                <a:latin typeface="Trebuchet MS" panose="020B0603020202020204" pitchFamily="34" charset="0"/>
              </a:rPr>
              <a:t>reduction of end-user complaints &amp; escalation</a:t>
            </a:r>
            <a:br>
              <a:rPr lang="fr-FR" sz="600" dirty="0">
                <a:solidFill>
                  <a:schemeClr val="tx1">
                    <a:lumMod val="65000"/>
                    <a:lumOff val="35000"/>
                  </a:schemeClr>
                </a:solidFill>
                <a:latin typeface="Trebuchet MS" panose="020B0603020202020204" pitchFamily="34" charset="0"/>
              </a:rPr>
            </a:br>
            <a:r>
              <a:rPr lang="fr-FR" sz="600" dirty="0">
                <a:solidFill>
                  <a:schemeClr val="tx1">
                    <a:lumMod val="65000"/>
                    <a:lumOff val="35000"/>
                  </a:schemeClr>
                </a:solidFill>
                <a:latin typeface="Trebuchet MS" panose="020B0603020202020204" pitchFamily="34" charset="0"/>
              </a:rPr>
              <a:t> </a:t>
            </a:r>
            <a:endParaRPr lang="en-US" sz="1000" dirty="0">
              <a:solidFill>
                <a:schemeClr val="tx1">
                  <a:lumMod val="65000"/>
                  <a:lumOff val="35000"/>
                </a:schemeClr>
              </a:solidFill>
              <a:latin typeface="Trebuchet MS" panose="020B0603020202020204" pitchFamily="34" charset="0"/>
            </a:endParaRPr>
          </a:p>
          <a:p>
            <a:pPr defTabSz="457200">
              <a:lnSpc>
                <a:spcPct val="90000"/>
              </a:lnSpc>
              <a:spcBef>
                <a:spcPts val="600"/>
              </a:spcBef>
            </a:pPr>
            <a:endParaRPr lang="en-US" sz="1500" b="1" dirty="0">
              <a:solidFill>
                <a:schemeClr val="accent3"/>
              </a:solidFill>
              <a:latin typeface="Trebuchet MS" panose="020B0603020202020204" pitchFamily="34" charset="0"/>
            </a:endParaRPr>
          </a:p>
        </p:txBody>
      </p:sp>
      <p:sp>
        <p:nvSpPr>
          <p:cNvPr id="49" name="TextBox 42">
            <a:extLst>
              <a:ext uri="{FF2B5EF4-FFF2-40B4-BE49-F238E27FC236}">
                <a16:creationId xmlns:a16="http://schemas.microsoft.com/office/drawing/2014/main" id="{92A9BAF5-3901-4987-81D9-F267A14183CE}"/>
              </a:ext>
            </a:extLst>
          </p:cNvPr>
          <p:cNvSpPr txBox="1"/>
          <p:nvPr/>
        </p:nvSpPr>
        <p:spPr>
          <a:xfrm>
            <a:off x="5503753" y="6314862"/>
            <a:ext cx="2247094" cy="591092"/>
          </a:xfrm>
          <a:prstGeom prst="rect">
            <a:avLst/>
          </a:prstGeom>
          <a:noFill/>
          <a:ln>
            <a:noFill/>
          </a:ln>
        </p:spPr>
        <p:txBody>
          <a:bodyPr wrap="square" lIns="137159" tIns="137159" rIns="137159" bIns="137159" rtlCol="0">
            <a:noAutofit/>
          </a:bodyPr>
          <a:lstStyle/>
          <a:p>
            <a:pPr algn="ctr">
              <a:spcBef>
                <a:spcPts val="660"/>
              </a:spcBef>
              <a:buClr>
                <a:srgbClr val="00B0F0"/>
              </a:buClr>
            </a:pPr>
            <a:r>
              <a:rPr lang="en-US" sz="4400" b="1" dirty="0">
                <a:solidFill>
                  <a:srgbClr val="0070C0"/>
                </a:solidFill>
                <a:latin typeface="Trebuchet MS" panose="020B0603020202020204" pitchFamily="34" charset="0"/>
              </a:rPr>
              <a:t>50%</a:t>
            </a:r>
            <a:r>
              <a:rPr lang="en-US" sz="4400" b="1" dirty="0">
                <a:solidFill>
                  <a:srgbClr val="F7931D"/>
                </a:solidFill>
                <a:latin typeface="Trebuchet MS" panose="020B0603020202020204" pitchFamily="34" charset="0"/>
              </a:rPr>
              <a:t> </a:t>
            </a:r>
            <a:br>
              <a:rPr lang="en-US" sz="5400" b="1" dirty="0">
                <a:solidFill>
                  <a:srgbClr val="F7931D"/>
                </a:solidFill>
                <a:latin typeface="Trebuchet MS" panose="020B0603020202020204" pitchFamily="34" charset="0"/>
              </a:rPr>
            </a:br>
            <a:r>
              <a:rPr lang="en-US" sz="1400" dirty="0">
                <a:solidFill>
                  <a:schemeClr val="tx1">
                    <a:lumMod val="65000"/>
                    <a:lumOff val="35000"/>
                  </a:schemeClr>
                </a:solidFill>
                <a:latin typeface="Trebuchet MS" panose="020B0603020202020204" pitchFamily="34" charset="0"/>
              </a:rPr>
              <a:t>reduction of your </a:t>
            </a:r>
            <a:br>
              <a:rPr lang="en-US" sz="1400" dirty="0">
                <a:solidFill>
                  <a:schemeClr val="tx1">
                    <a:lumMod val="65000"/>
                    <a:lumOff val="35000"/>
                  </a:schemeClr>
                </a:solidFill>
                <a:latin typeface="Trebuchet MS" panose="020B0603020202020204" pitchFamily="34" charset="0"/>
              </a:rPr>
            </a:br>
            <a:r>
              <a:rPr lang="en-US" sz="1400" dirty="0">
                <a:solidFill>
                  <a:schemeClr val="tx1">
                    <a:lumMod val="65000"/>
                    <a:lumOff val="35000"/>
                  </a:schemeClr>
                </a:solidFill>
                <a:latin typeface="Trebuchet MS" panose="020B0603020202020204" pitchFamily="34" charset="0"/>
              </a:rPr>
              <a:t>mean-time-to-repair</a:t>
            </a:r>
          </a:p>
          <a:p>
            <a:pPr algn="ctr">
              <a:spcBef>
                <a:spcPts val="660"/>
              </a:spcBef>
              <a:buClr>
                <a:srgbClr val="00B0F0"/>
              </a:buClr>
            </a:pPr>
            <a:br>
              <a:rPr lang="fr-FR" sz="600" dirty="0">
                <a:solidFill>
                  <a:schemeClr val="tx1">
                    <a:lumMod val="65000"/>
                    <a:lumOff val="35000"/>
                  </a:schemeClr>
                </a:solidFill>
                <a:latin typeface="Trebuchet MS" panose="020B0603020202020204" pitchFamily="34" charset="0"/>
              </a:rPr>
            </a:br>
            <a:r>
              <a:rPr lang="fr-FR" sz="600" dirty="0">
                <a:solidFill>
                  <a:schemeClr val="tx1">
                    <a:lumMod val="65000"/>
                    <a:lumOff val="35000"/>
                  </a:schemeClr>
                </a:solidFill>
                <a:latin typeface="Trebuchet MS" panose="020B0603020202020204" pitchFamily="34" charset="0"/>
              </a:rPr>
              <a:t> </a:t>
            </a:r>
            <a:endParaRPr lang="en-US" sz="1000" dirty="0">
              <a:solidFill>
                <a:schemeClr val="tx1">
                  <a:lumMod val="65000"/>
                  <a:lumOff val="35000"/>
                </a:schemeClr>
              </a:solidFill>
              <a:latin typeface="Trebuchet MS" panose="020B0603020202020204" pitchFamily="34" charset="0"/>
            </a:endParaRPr>
          </a:p>
          <a:p>
            <a:pPr defTabSz="457200">
              <a:lnSpc>
                <a:spcPct val="90000"/>
              </a:lnSpc>
              <a:spcBef>
                <a:spcPts val="600"/>
              </a:spcBef>
            </a:pPr>
            <a:endParaRPr lang="en-US" sz="1500" b="1" dirty="0">
              <a:solidFill>
                <a:schemeClr val="accent3"/>
              </a:solidFill>
              <a:latin typeface="Trebuchet MS" panose="020B0603020202020204" pitchFamily="34" charset="0"/>
            </a:endParaRPr>
          </a:p>
        </p:txBody>
      </p:sp>
      <p:sp>
        <p:nvSpPr>
          <p:cNvPr id="53" name="Flèche : chevron 52">
            <a:extLst>
              <a:ext uri="{FF2B5EF4-FFF2-40B4-BE49-F238E27FC236}">
                <a16:creationId xmlns:a16="http://schemas.microsoft.com/office/drawing/2014/main" id="{FBB63ED8-747E-4908-AFDC-842286391E91}"/>
              </a:ext>
            </a:extLst>
          </p:cNvPr>
          <p:cNvSpPr/>
          <p:nvPr/>
        </p:nvSpPr>
        <p:spPr>
          <a:xfrm>
            <a:off x="5006442" y="6624038"/>
            <a:ext cx="538310" cy="89200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lèche : chevron 24">
            <a:extLst>
              <a:ext uri="{FF2B5EF4-FFF2-40B4-BE49-F238E27FC236}">
                <a16:creationId xmlns:a16="http://schemas.microsoft.com/office/drawing/2014/main" id="{9545A799-A066-4F52-B7A5-E5372E8DA47F}"/>
              </a:ext>
            </a:extLst>
          </p:cNvPr>
          <p:cNvSpPr/>
          <p:nvPr/>
        </p:nvSpPr>
        <p:spPr>
          <a:xfrm>
            <a:off x="5008282" y="5516493"/>
            <a:ext cx="538310" cy="89200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 avec coins supérieurs arrondis 26">
            <a:extLst>
              <a:ext uri="{FF2B5EF4-FFF2-40B4-BE49-F238E27FC236}">
                <a16:creationId xmlns:a16="http://schemas.microsoft.com/office/drawing/2014/main" id="{07415A14-900C-4D87-813A-5EEE85C5BC7E}"/>
              </a:ext>
            </a:extLst>
          </p:cNvPr>
          <p:cNvSpPr/>
          <p:nvPr/>
        </p:nvSpPr>
        <p:spPr>
          <a:xfrm rot="10800000">
            <a:off x="224558" y="-17230"/>
            <a:ext cx="5910047" cy="523182"/>
          </a:xfrm>
          <a:prstGeom prst="round2SameRect">
            <a:avLst>
              <a:gd name="adj1" fmla="val 38317"/>
              <a:gd name="adj2" fmla="val 0"/>
            </a:avLst>
          </a:prstGeom>
          <a:solidFill>
            <a:srgbClr val="97C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rebuchet MS" panose="020B0603020202020204" pitchFamily="34" charset="0"/>
            </a:endParaRPr>
          </a:p>
        </p:txBody>
      </p:sp>
      <p:sp>
        <p:nvSpPr>
          <p:cNvPr id="2" name="ZoneTexte 1">
            <a:extLst>
              <a:ext uri="{FF2B5EF4-FFF2-40B4-BE49-F238E27FC236}">
                <a16:creationId xmlns:a16="http://schemas.microsoft.com/office/drawing/2014/main" id="{3B0A36B3-4887-4561-AEBF-BEDE28CD82DF}"/>
              </a:ext>
            </a:extLst>
          </p:cNvPr>
          <p:cNvSpPr txBox="1"/>
          <p:nvPr/>
        </p:nvSpPr>
        <p:spPr>
          <a:xfrm>
            <a:off x="408866" y="47164"/>
            <a:ext cx="5910048" cy="369332"/>
          </a:xfrm>
          <a:prstGeom prst="rect">
            <a:avLst/>
          </a:prstGeom>
          <a:noFill/>
        </p:spPr>
        <p:txBody>
          <a:bodyPr wrap="square" rtlCol="0">
            <a:spAutoFit/>
          </a:bodyPr>
          <a:lstStyle/>
          <a:p>
            <a:r>
              <a:rPr lang="fr-FR" b="1" dirty="0" err="1">
                <a:solidFill>
                  <a:schemeClr val="bg1"/>
                </a:solidFill>
                <a:latin typeface="Trebuchet MS" panose="020B0603020202020204" pitchFamily="34" charset="0"/>
              </a:rPr>
              <a:t>Measuring</a:t>
            </a:r>
            <a:r>
              <a:rPr lang="fr-FR" b="1" dirty="0">
                <a:solidFill>
                  <a:schemeClr val="bg1"/>
                </a:solidFill>
                <a:latin typeface="Trebuchet MS" panose="020B0603020202020204" pitchFamily="34" charset="0"/>
              </a:rPr>
              <a:t> &amp; </a:t>
            </a:r>
            <a:r>
              <a:rPr lang="fr-FR" b="1" dirty="0" err="1">
                <a:solidFill>
                  <a:schemeClr val="bg1"/>
                </a:solidFill>
                <a:latin typeface="Trebuchet MS" panose="020B0603020202020204" pitchFamily="34" charset="0"/>
              </a:rPr>
              <a:t>Improving</a:t>
            </a:r>
            <a:r>
              <a:rPr lang="fr-FR" b="1" dirty="0">
                <a:solidFill>
                  <a:schemeClr val="bg1"/>
                </a:solidFill>
                <a:latin typeface="Trebuchet MS" panose="020B0603020202020204" pitchFamily="34" charset="0"/>
              </a:rPr>
              <a:t> Office 365 Service Delivery</a:t>
            </a:r>
            <a:endParaRPr lang="en-US" b="1" dirty="0">
              <a:solidFill>
                <a:schemeClr val="bg1"/>
              </a:solidFill>
              <a:latin typeface="Trebuchet MS" panose="020B0603020202020204" pitchFamily="34" charset="0"/>
            </a:endParaRPr>
          </a:p>
        </p:txBody>
      </p:sp>
      <p:sp>
        <p:nvSpPr>
          <p:cNvPr id="34" name="TextBox 39">
            <a:extLst>
              <a:ext uri="{FF2B5EF4-FFF2-40B4-BE49-F238E27FC236}">
                <a16:creationId xmlns:a16="http://schemas.microsoft.com/office/drawing/2014/main" id="{7303B4E4-1F11-4D8D-A8DC-B0E09C478BD6}"/>
              </a:ext>
            </a:extLst>
          </p:cNvPr>
          <p:cNvSpPr txBox="1"/>
          <p:nvPr/>
        </p:nvSpPr>
        <p:spPr>
          <a:xfrm>
            <a:off x="1018225" y="7610924"/>
            <a:ext cx="6523398" cy="1018853"/>
          </a:xfrm>
          <a:prstGeom prst="rect">
            <a:avLst/>
          </a:prstGeom>
          <a:noFill/>
          <a:ln>
            <a:noFill/>
          </a:ln>
        </p:spPr>
        <p:txBody>
          <a:bodyPr wrap="square" lIns="137159" tIns="137159" rIns="137159" bIns="137159" rtlCol="0">
            <a:noAutofit/>
          </a:bodyPr>
          <a:lstStyle/>
          <a:p>
            <a:pPr defTabSz="457200">
              <a:lnSpc>
                <a:spcPct val="90000"/>
              </a:lnSpc>
              <a:spcBef>
                <a:spcPts val="600"/>
              </a:spcBef>
            </a:pPr>
            <a:r>
              <a:rPr lang="en-US" sz="1700" b="1" dirty="0">
                <a:solidFill>
                  <a:srgbClr val="12A19A"/>
                </a:solidFill>
                <a:latin typeface="Trebuchet MS" panose="020B0603020202020204" pitchFamily="34" charset="0"/>
              </a:rPr>
              <a:t>GSX Gizmo enables trust between your users, </a:t>
            </a:r>
            <a:br>
              <a:rPr lang="en-US" sz="1700" b="1" dirty="0">
                <a:solidFill>
                  <a:srgbClr val="12A19A"/>
                </a:solidFill>
                <a:latin typeface="Trebuchet MS" panose="020B0603020202020204" pitchFamily="34" charset="0"/>
              </a:rPr>
            </a:br>
            <a:r>
              <a:rPr lang="en-US" sz="1700" b="1" dirty="0">
                <a:solidFill>
                  <a:srgbClr val="12A19A"/>
                </a:solidFill>
                <a:latin typeface="Trebuchet MS" panose="020B0603020202020204" pitchFamily="34" charset="0"/>
              </a:rPr>
              <a:t>IT department and Microsoft</a:t>
            </a:r>
          </a:p>
          <a:p>
            <a:pPr marL="171450" indent="-171450">
              <a:spcBef>
                <a:spcPts val="660"/>
              </a:spcBef>
              <a:buClr>
                <a:srgbClr val="12A19A"/>
              </a:buClr>
              <a:buFont typeface="Arial" panose="020B0604020202020204" pitchFamily="34" charset="0"/>
              <a:buChar char="►"/>
            </a:pPr>
            <a:r>
              <a:rPr lang="en-US" sz="1100" dirty="0">
                <a:solidFill>
                  <a:schemeClr val="tx1">
                    <a:lumMod val="65000"/>
                    <a:lumOff val="35000"/>
                  </a:schemeClr>
                </a:solidFill>
                <a:latin typeface="Trebuchet MS" panose="020B0603020202020204" pitchFamily="34" charset="0"/>
              </a:rPr>
              <a:t>Unbiased data, no emotion, 100% facts, less frustration</a:t>
            </a:r>
          </a:p>
        </p:txBody>
      </p:sp>
      <p:grpSp>
        <p:nvGrpSpPr>
          <p:cNvPr id="24" name="Groupe 23">
            <a:extLst>
              <a:ext uri="{FF2B5EF4-FFF2-40B4-BE49-F238E27FC236}">
                <a16:creationId xmlns:a16="http://schemas.microsoft.com/office/drawing/2014/main" id="{6970423C-386D-40D7-887C-0986AB5414D4}"/>
              </a:ext>
            </a:extLst>
          </p:cNvPr>
          <p:cNvGrpSpPr/>
          <p:nvPr/>
        </p:nvGrpSpPr>
        <p:grpSpPr>
          <a:xfrm>
            <a:off x="64833" y="7347842"/>
            <a:ext cx="995476" cy="995476"/>
            <a:chOff x="21676" y="7223553"/>
            <a:chExt cx="1090184" cy="1090184"/>
          </a:xfrm>
        </p:grpSpPr>
        <p:pic>
          <p:nvPicPr>
            <p:cNvPr id="15" name="Image 14">
              <a:extLst>
                <a:ext uri="{FF2B5EF4-FFF2-40B4-BE49-F238E27FC236}">
                  <a16:creationId xmlns:a16="http://schemas.microsoft.com/office/drawing/2014/main" id="{35870C03-758E-4EED-A49D-6B921E548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76" y="7223553"/>
              <a:ext cx="1090184" cy="1090184"/>
            </a:xfrm>
            <a:prstGeom prst="rect">
              <a:avLst/>
            </a:prstGeom>
          </p:spPr>
        </p:pic>
        <p:pic>
          <p:nvPicPr>
            <p:cNvPr id="41" name="Image 40">
              <a:extLst>
                <a:ext uri="{FF2B5EF4-FFF2-40B4-BE49-F238E27FC236}">
                  <a16:creationId xmlns:a16="http://schemas.microsoft.com/office/drawing/2014/main" id="{ECDED675-84E6-4261-A18F-B1B5E4A426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49" y="7551256"/>
              <a:ext cx="464227" cy="464231"/>
            </a:xfrm>
            <a:prstGeom prst="rect">
              <a:avLst/>
            </a:prstGeom>
          </p:spPr>
        </p:pic>
      </p:grpSp>
      <p:grpSp>
        <p:nvGrpSpPr>
          <p:cNvPr id="23" name="Groupe 22">
            <a:extLst>
              <a:ext uri="{FF2B5EF4-FFF2-40B4-BE49-F238E27FC236}">
                <a16:creationId xmlns:a16="http://schemas.microsoft.com/office/drawing/2014/main" id="{95F14FCE-5B26-436E-BF7D-DEDA5CA7BCD3}"/>
              </a:ext>
            </a:extLst>
          </p:cNvPr>
          <p:cNvGrpSpPr/>
          <p:nvPr/>
        </p:nvGrpSpPr>
        <p:grpSpPr>
          <a:xfrm>
            <a:off x="96498" y="8504379"/>
            <a:ext cx="963811" cy="963820"/>
            <a:chOff x="38752" y="8414241"/>
            <a:chExt cx="1055507" cy="1055517"/>
          </a:xfrm>
        </p:grpSpPr>
        <p:pic>
          <p:nvPicPr>
            <p:cNvPr id="30" name="Picture 4">
              <a:extLst>
                <a:ext uri="{FF2B5EF4-FFF2-40B4-BE49-F238E27FC236}">
                  <a16:creationId xmlns:a16="http://schemas.microsoft.com/office/drawing/2014/main" id="{9AC6A28B-249B-43BB-8B9F-447ED5EF3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52" y="8414241"/>
              <a:ext cx="1055507" cy="1055517"/>
            </a:xfrm>
            <a:prstGeom prst="rect">
              <a:avLst/>
            </a:prstGeom>
          </p:spPr>
        </p:pic>
        <p:pic>
          <p:nvPicPr>
            <p:cNvPr id="19" name="Image 18">
              <a:extLst>
                <a:ext uri="{FF2B5EF4-FFF2-40B4-BE49-F238E27FC236}">
                  <a16:creationId xmlns:a16="http://schemas.microsoft.com/office/drawing/2014/main" id="{D4574429-5339-4CED-9A92-A0EE2FE3D5D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8711" t="-450" r="-32725" b="-11274"/>
            <a:stretch/>
          </p:blipFill>
          <p:spPr>
            <a:xfrm>
              <a:off x="224559" y="8611384"/>
              <a:ext cx="651741" cy="587152"/>
            </a:xfrm>
            <a:prstGeom prst="ellipse">
              <a:avLst/>
            </a:prstGeom>
          </p:spPr>
        </p:pic>
      </p:grpSp>
      <p:sp>
        <p:nvSpPr>
          <p:cNvPr id="26" name="Rectangle 25">
            <a:extLst>
              <a:ext uri="{FF2B5EF4-FFF2-40B4-BE49-F238E27FC236}">
                <a16:creationId xmlns:a16="http://schemas.microsoft.com/office/drawing/2014/main" id="{FC051BF9-1206-47C3-8819-05899142AD0B}"/>
              </a:ext>
            </a:extLst>
          </p:cNvPr>
          <p:cNvSpPr/>
          <p:nvPr/>
        </p:nvSpPr>
        <p:spPr>
          <a:xfrm>
            <a:off x="-1575" y="3657651"/>
            <a:ext cx="7773975" cy="15280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7CCD60-F37B-4496-BAE8-E2A324317304}"/>
              </a:ext>
            </a:extLst>
          </p:cNvPr>
          <p:cNvSpPr/>
          <p:nvPr/>
        </p:nvSpPr>
        <p:spPr>
          <a:xfrm>
            <a:off x="-17816" y="3796443"/>
            <a:ext cx="7790215" cy="615553"/>
          </a:xfrm>
          <a:prstGeom prst="rect">
            <a:avLst/>
          </a:prstGeom>
        </p:spPr>
        <p:txBody>
          <a:bodyPr wrap="square">
            <a:spAutoFit/>
          </a:bodyPr>
          <a:lstStyle/>
          <a:p>
            <a:pPr algn="ctr"/>
            <a:r>
              <a:rPr lang="en-US" sz="1700" b="1" dirty="0">
                <a:solidFill>
                  <a:schemeClr val="bg1"/>
                </a:solidFill>
                <a:latin typeface="Trebuchet MS" panose="020B0603020202020204" pitchFamily="34" charset="0"/>
              </a:rPr>
              <a:t>Free Office 365 Experience Assessment </a:t>
            </a:r>
          </a:p>
          <a:p>
            <a:pPr algn="ctr"/>
            <a:r>
              <a:rPr lang="en-US" sz="1700" b="1" dirty="0">
                <a:solidFill>
                  <a:schemeClr val="bg1"/>
                </a:solidFill>
                <a:latin typeface="Trebuchet MS" panose="020B0603020202020204" pitchFamily="34" charset="0"/>
              </a:rPr>
              <a:t>Gain actionable insights into your end-user experience! </a:t>
            </a:r>
          </a:p>
        </p:txBody>
      </p:sp>
      <p:sp>
        <p:nvSpPr>
          <p:cNvPr id="20" name="Rectangle 19">
            <a:extLst>
              <a:ext uri="{FF2B5EF4-FFF2-40B4-BE49-F238E27FC236}">
                <a16:creationId xmlns:a16="http://schemas.microsoft.com/office/drawing/2014/main" id="{0B4D03F1-CF05-4C07-ACA0-119AC8526A60}"/>
              </a:ext>
            </a:extLst>
          </p:cNvPr>
          <p:cNvSpPr/>
          <p:nvPr/>
        </p:nvSpPr>
        <p:spPr>
          <a:xfrm>
            <a:off x="2153986" y="4540386"/>
            <a:ext cx="3147515" cy="436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Trebuchet MS" panose="020B0603020202020204" pitchFamily="34" charset="0"/>
              </a:rPr>
              <a:t>  Request your assessment!</a:t>
            </a:r>
          </a:p>
        </p:txBody>
      </p:sp>
      <p:sp>
        <p:nvSpPr>
          <p:cNvPr id="22" name="Triangle isocèle 21">
            <a:extLst>
              <a:ext uri="{FF2B5EF4-FFF2-40B4-BE49-F238E27FC236}">
                <a16:creationId xmlns:a16="http://schemas.microsoft.com/office/drawing/2014/main" id="{42622B00-6021-4A53-B081-F63FDB874D71}"/>
              </a:ext>
            </a:extLst>
          </p:cNvPr>
          <p:cNvSpPr/>
          <p:nvPr/>
        </p:nvSpPr>
        <p:spPr>
          <a:xfrm rot="5400000">
            <a:off x="4954867" y="4686640"/>
            <a:ext cx="237437" cy="1342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ZoneTexte 30">
            <a:extLst>
              <a:ext uri="{FF2B5EF4-FFF2-40B4-BE49-F238E27FC236}">
                <a16:creationId xmlns:a16="http://schemas.microsoft.com/office/drawing/2014/main" id="{118594F6-0ED4-4CA3-8248-BD278DA427B4}"/>
              </a:ext>
            </a:extLst>
          </p:cNvPr>
          <p:cNvSpPr txBox="1"/>
          <p:nvPr/>
        </p:nvSpPr>
        <p:spPr>
          <a:xfrm>
            <a:off x="-1575" y="9567397"/>
            <a:ext cx="7772400" cy="481478"/>
          </a:xfrm>
          <a:prstGeom prst="rect">
            <a:avLst/>
          </a:prstGeom>
          <a:noFill/>
        </p:spPr>
        <p:txBody>
          <a:bodyPr wrap="square" rtlCol="0">
            <a:spAutoFit/>
          </a:bodyPr>
          <a:lstStyle/>
          <a:p>
            <a:pPr algn="ctr">
              <a:lnSpc>
                <a:spcPts val="1500"/>
              </a:lnSpc>
            </a:pPr>
            <a:r>
              <a:rPr lang="fr-FR" sz="1700" dirty="0">
                <a:solidFill>
                  <a:schemeClr val="bg1"/>
                </a:solidFill>
                <a:latin typeface="Trebuchet MS" panose="020B0603020202020204" pitchFamily="34" charset="0"/>
              </a:rPr>
              <a:t>Get a Free Trial at www.gsx.com I sales@gsx.com</a:t>
            </a:r>
          </a:p>
          <a:p>
            <a:pPr algn="ctr">
              <a:lnSpc>
                <a:spcPts val="1500"/>
              </a:lnSpc>
            </a:pPr>
            <a:r>
              <a:rPr lang="en-US" sz="1100" dirty="0">
                <a:solidFill>
                  <a:srgbClr val="00B0F0"/>
                </a:solidFill>
                <a:latin typeface="Trebuchet MS" panose="020B0603020202020204" pitchFamily="34" charset="0"/>
              </a:rPr>
              <a:t>©</a:t>
            </a:r>
            <a:r>
              <a:rPr lang="en-US" dirty="0"/>
              <a:t> </a:t>
            </a:r>
            <a:r>
              <a:rPr lang="fr-FR" sz="1000" dirty="0">
                <a:solidFill>
                  <a:srgbClr val="00B0F0"/>
                </a:solidFill>
                <a:latin typeface="Trebuchet MS" panose="020B0603020202020204" pitchFamily="34" charset="0"/>
              </a:rPr>
              <a:t>GSX Solutions</a:t>
            </a:r>
            <a:endParaRPr lang="en-US" sz="1000" dirty="0">
              <a:solidFill>
                <a:srgbClr val="00B0F0"/>
              </a:solidFill>
              <a:latin typeface="Trebuchet MS" panose="020B0603020202020204" pitchFamily="34" charset="0"/>
            </a:endParaRPr>
          </a:p>
        </p:txBody>
      </p:sp>
      <p:sp>
        <p:nvSpPr>
          <p:cNvPr id="3" name="Rectangle 2">
            <a:extLst>
              <a:ext uri="{FF2B5EF4-FFF2-40B4-BE49-F238E27FC236}">
                <a16:creationId xmlns:a16="http://schemas.microsoft.com/office/drawing/2014/main" id="{BB8E7A72-5EE4-4CBE-9B81-DE4E6A2B2E04}"/>
              </a:ext>
            </a:extLst>
          </p:cNvPr>
          <p:cNvSpPr/>
          <p:nvPr/>
        </p:nvSpPr>
        <p:spPr>
          <a:xfrm>
            <a:off x="1053061" y="8749908"/>
            <a:ext cx="7203433" cy="369332"/>
          </a:xfrm>
          <a:prstGeom prst="rect">
            <a:avLst/>
          </a:prstGeom>
        </p:spPr>
        <p:txBody>
          <a:bodyPr wrap="square">
            <a:spAutoFit/>
          </a:bodyPr>
          <a:lstStyle/>
          <a:p>
            <a:r>
              <a:rPr lang="en-US" b="1" dirty="0">
                <a:solidFill>
                  <a:srgbClr val="97C520"/>
                </a:solidFill>
                <a:latin typeface="Trebuchet MS" panose="020B0603020202020204" pitchFamily="34" charset="0"/>
              </a:rPr>
              <a:t>GSX Gizmo reduces your O365 service management costs.</a:t>
            </a:r>
            <a:endParaRPr lang="en-US" dirty="0"/>
          </a:p>
        </p:txBody>
      </p:sp>
    </p:spTree>
    <p:extLst>
      <p:ext uri="{BB962C8B-B14F-4D97-AF65-F5344CB8AC3E}">
        <p14:creationId xmlns:p14="http://schemas.microsoft.com/office/powerpoint/2010/main" val="1574687165"/>
      </p:ext>
    </p:extLst>
  </p:cSld>
  <p:clrMapOvr>
    <a:masterClrMapping/>
  </p:clrMapOvr>
</p:sld>
</file>

<file path=ppt/theme/theme1.xml><?xml version="1.0" encoding="utf-8"?>
<a:theme xmlns:a="http://schemas.openxmlformats.org/drawingml/2006/main" name="Business Card No Logo Name UC">
  <a:themeElements>
    <a:clrScheme name="Custom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FFFFFF"/>
      </a:hlink>
      <a:folHlink>
        <a:srgbClr val="FFFFFF"/>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D76E1C72EA624F989FF0807BF0E9CF" ma:contentTypeVersion="4" ma:contentTypeDescription="Create a new document." ma:contentTypeScope="" ma:versionID="0181e8390f435f44473c03d42f6d7816">
  <xsd:schema xmlns:xsd="http://www.w3.org/2001/XMLSchema" xmlns:xs="http://www.w3.org/2001/XMLSchema" xmlns:p="http://schemas.microsoft.com/office/2006/metadata/properties" xmlns:ns2="f581a1ad-8b66-48c2-ba40-6f376d7f0983" xmlns:ns3="7b2ec985-d632-4f7a-a56d-3eb7b8f793e1" targetNamespace="http://schemas.microsoft.com/office/2006/metadata/properties" ma:root="true" ma:fieldsID="58212de67486466c55f1dcf4e2863626" ns2:_="" ns3:_="">
    <xsd:import namespace="f581a1ad-8b66-48c2-ba40-6f376d7f0983"/>
    <xsd:import namespace="7b2ec985-d632-4f7a-a56d-3eb7b8f793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1a1ad-8b66-48c2-ba40-6f376d7f09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2ec985-d632-4f7a-a56d-3eb7b8f793e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037A51-F49A-4E4D-ABBB-A08A0C4C37BD}">
  <ds:schemaRefs>
    <ds:schemaRef ds:uri="7b2ec985-d632-4f7a-a56d-3eb7b8f793e1"/>
    <ds:schemaRef ds:uri="http://purl.org/dc/elements/1.1/"/>
    <ds:schemaRef ds:uri="http://schemas.microsoft.com/office/2006/metadata/properties"/>
    <ds:schemaRef ds:uri="http://schemas.microsoft.com/office/2006/documentManagement/types"/>
    <ds:schemaRef ds:uri="f581a1ad-8b66-48c2-ba40-6f376d7f098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8975B09-FEBA-49B4-A392-811479F3599F}">
  <ds:schemaRefs>
    <ds:schemaRef ds:uri="http://schemas.microsoft.com/sharepoint/v3/contenttype/forms"/>
  </ds:schemaRefs>
</ds:datastoreItem>
</file>

<file path=customXml/itemProps3.xml><?xml version="1.0" encoding="utf-8"?>
<ds:datastoreItem xmlns:ds="http://schemas.openxmlformats.org/officeDocument/2006/customXml" ds:itemID="{3A56C15B-456A-4C46-8E95-529E4DEB9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81a1ad-8b66-48c2-ba40-6f376d7f0983"/>
    <ds:schemaRef ds:uri="7b2ec985-d632-4f7a-a56d-3eb7b8f79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Custom</PresentationFormat>
  <Paragraphs>47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Cambria</vt:lpstr>
      <vt:lpstr>Segoe UI</vt:lpstr>
      <vt:lpstr>Segoe UI Light</vt:lpstr>
      <vt:lpstr>Trebuchet MS</vt:lpstr>
      <vt:lpstr>Wingdings</vt:lpstr>
      <vt:lpstr>Business Card No Logo Name UC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2018-05-17T10:20:25Z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TC029226739991</vt:lpwstr>
  </property>
  <property fmtid="{D5CDD505-2E9C-101B-9397-08002B2CF9AE}" pid="3" name="ContentTypeId">
    <vt:lpwstr>0x01010024D76E1C72EA624F989FF0807BF0E9CF</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v-susmit@microsoft.com</vt:lpwstr>
  </property>
  <property fmtid="{D5CDD505-2E9C-101B-9397-08002B2CF9AE}" pid="7" name="MSIP_Label_f42aa342-8706-4288-bd11-ebb85995028c_SetDate">
    <vt:lpwstr>2018-04-19T19:43:32.3453807Z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