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2" r:id="rId18"/>
    <p:sldId id="273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50"/>
    <p:restoredTop sz="94653"/>
  </p:normalViewPr>
  <p:slideViewPr>
    <p:cSldViewPr snapToGrid="0" snapToObjects="1">
      <p:cViewPr varScale="1">
        <p:scale>
          <a:sx n="114" d="100"/>
          <a:sy n="114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BCBBC-7D11-E243-A0B0-9DEA9DC233C2}" type="datetimeFigureOut">
              <a:rPr lang="en-US" smtClean="0"/>
              <a:t>3/15/2018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16FD0-6A56-7B42-A3CE-6C86AAAAFB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8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ABCE9C-33EA-B943-962F-077D9102E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"/>
          <a:stretch/>
        </p:blipFill>
        <p:spPr>
          <a:xfrm>
            <a:off x="0" y="2514600"/>
            <a:ext cx="9144000" cy="38749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F1B10D-7DCB-D046-A1FC-C6A51F8E0741}"/>
              </a:ext>
            </a:extLst>
          </p:cNvPr>
          <p:cNvSpPr/>
          <p:nvPr userDrawn="1"/>
        </p:nvSpPr>
        <p:spPr>
          <a:xfrm>
            <a:off x="0" y="2514600"/>
            <a:ext cx="9144000" cy="3875964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8A97E6-48C8-C34D-81A8-040A63044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62" y="700126"/>
            <a:ext cx="1957137" cy="310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429000"/>
            <a:ext cx="7989752" cy="1828800"/>
          </a:xfrm>
          <a:effectLst/>
        </p:spPr>
        <p:txBody>
          <a:bodyPr anchor="t">
            <a:no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2" y="5307904"/>
            <a:ext cx="7989752" cy="353859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1" cap="none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B5A670-1B69-8B44-A246-FAD686E88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192" y="5710009"/>
            <a:ext cx="7989752" cy="324428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  <a:lvl2pPr marL="32400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0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0080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3680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00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Colo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C55F33-A20E-5946-A85B-615D77B4E2CA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45E93-4373-2B42-9181-0135A2D40996}"/>
              </a:ext>
            </a:extLst>
          </p:cNvPr>
          <p:cNvSpPr/>
          <p:nvPr userDrawn="1"/>
        </p:nvSpPr>
        <p:spPr>
          <a:xfrm>
            <a:off x="1828800" y="685799"/>
            <a:ext cx="7315200" cy="45720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1600200"/>
            <a:ext cx="2286000" cy="3657600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365760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737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Pictur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63EF9AE-3CE7-D540-8B68-2653301CB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3175" y="0"/>
            <a:ext cx="8689975" cy="5715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62F697-C402-344B-B6E6-227A6C5E1BF0}"/>
              </a:ext>
            </a:extLst>
          </p:cNvPr>
          <p:cNvSpPr/>
          <p:nvPr userDrawn="1"/>
        </p:nvSpPr>
        <p:spPr>
          <a:xfrm>
            <a:off x="-3175" y="0"/>
            <a:ext cx="8686799" cy="5715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45E93-4373-2B42-9181-0135A2D40996}"/>
              </a:ext>
            </a:extLst>
          </p:cNvPr>
          <p:cNvSpPr/>
          <p:nvPr userDrawn="1"/>
        </p:nvSpPr>
        <p:spPr>
          <a:xfrm>
            <a:off x="1828800" y="685799"/>
            <a:ext cx="7315200" cy="457200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1600200"/>
            <a:ext cx="2286000" cy="3428999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00200"/>
            <a:ext cx="3657600" cy="3428999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AC66D0-62C6-B940-954C-1DCF8BD45969}"/>
              </a:ext>
            </a:extLst>
          </p:cNvPr>
          <p:cNvCxnSpPr>
            <a:cxnSpLocks/>
          </p:cNvCxnSpPr>
          <p:nvPr userDrawn="1"/>
        </p:nvCxnSpPr>
        <p:spPr>
          <a:xfrm>
            <a:off x="4797468" y="1600200"/>
            <a:ext cx="0" cy="3657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7291503-4B1D-C84F-A49A-7EC9707A1446}"/>
              </a:ext>
            </a:extLst>
          </p:cNvPr>
          <p:cNvSpPr/>
          <p:nvPr userDrawn="1"/>
        </p:nvSpPr>
        <p:spPr>
          <a:xfrm>
            <a:off x="1828800" y="685799"/>
            <a:ext cx="6854824" cy="228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303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685801"/>
            <a:ext cx="7315201" cy="9144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600201"/>
            <a:ext cx="7315201" cy="914400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7315200" cy="3197431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952844-C953-0E48-8B94-53F2578F8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78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Bullets-Colo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9E6CEA3-A219-E241-84A2-5067AF3236B3}"/>
              </a:ext>
            </a:extLst>
          </p:cNvPr>
          <p:cNvSpPr/>
          <p:nvPr userDrawn="1"/>
        </p:nvSpPr>
        <p:spPr>
          <a:xfrm>
            <a:off x="0" y="1600201"/>
            <a:ext cx="9144000" cy="41147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553AAB-2154-3944-9529-0AA33839B016}"/>
              </a:ext>
            </a:extLst>
          </p:cNvPr>
          <p:cNvSpPr/>
          <p:nvPr userDrawn="1"/>
        </p:nvSpPr>
        <p:spPr>
          <a:xfrm>
            <a:off x="0" y="0"/>
            <a:ext cx="9144000" cy="16002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685801"/>
            <a:ext cx="7315201" cy="9144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600201"/>
            <a:ext cx="7315201" cy="914400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7315200" cy="3200400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952844-C953-0E48-8B94-53F2578F8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09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Bullet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685801"/>
            <a:ext cx="7772402" cy="9144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600201"/>
            <a:ext cx="3657601" cy="914399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657600" cy="3197431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952844-C953-0E48-8B94-53F2578F8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16345B-58C9-574D-B1ED-8AE9CE2E937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029200" y="1600201"/>
            <a:ext cx="3657601" cy="914399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8CF19B9-1CA6-D741-9A78-CED0472F1A1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029201" y="2514600"/>
            <a:ext cx="3657600" cy="3197431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3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Bullets Comparison-Colo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2F50AD-F81B-EE49-B94B-52F2D8D089A4}"/>
              </a:ext>
            </a:extLst>
          </p:cNvPr>
          <p:cNvSpPr/>
          <p:nvPr userDrawn="1"/>
        </p:nvSpPr>
        <p:spPr>
          <a:xfrm>
            <a:off x="0" y="1600201"/>
            <a:ext cx="9144000" cy="41147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220E4A-7DAC-A74D-8C3C-8630CE821AB2}"/>
              </a:ext>
            </a:extLst>
          </p:cNvPr>
          <p:cNvSpPr/>
          <p:nvPr userDrawn="1"/>
        </p:nvSpPr>
        <p:spPr>
          <a:xfrm>
            <a:off x="0" y="0"/>
            <a:ext cx="9144000" cy="16002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685801"/>
            <a:ext cx="7772402" cy="9144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600201"/>
            <a:ext cx="3657601" cy="914399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657600" cy="3200400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8952844-C953-0E48-8B94-53F2578F8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16345B-58C9-574D-B1ED-8AE9CE2E937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029200" y="1600201"/>
            <a:ext cx="3657601" cy="914399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8CF19B9-1CA6-D741-9A78-CED0472F1A1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029201" y="2514600"/>
            <a:ext cx="3657600" cy="3200400"/>
          </a:xfrm>
        </p:spPr>
        <p:txBody>
          <a:bodyPr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706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398902" y="5141973"/>
            <a:ext cx="874509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428999"/>
            <a:ext cx="7656544" cy="1112417"/>
          </a:xfrm>
        </p:spPr>
        <p:txBody>
          <a:bodyPr anchor="t">
            <a:noAutofit/>
          </a:bodyPr>
          <a:lstStyle>
            <a:lvl1pPr algn="l">
              <a:defRPr sz="3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4541417"/>
            <a:ext cx="7656545" cy="600556"/>
          </a:xfrm>
        </p:spPr>
        <p:txBody>
          <a:bodyPr anchor="t">
            <a:no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38E36B-7B9F-3144-AA7D-87D8C6696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512" y="5983828"/>
            <a:ext cx="1601432" cy="240923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4164B1-B601-5740-BA7C-33FD7FED4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9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1"/>
            <a:ext cx="7772400" cy="914400"/>
          </a:xfrm>
        </p:spPr>
        <p:txBody>
          <a:bodyPr wrap="square"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3657599" cy="3803649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657600" cy="380365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C1A284-1E67-C84F-98D4-43F24DE52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0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1"/>
            <a:ext cx="7772400" cy="914400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429000"/>
            <a:ext cx="3657599" cy="2432049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3429000"/>
            <a:ext cx="3657600" cy="243205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C1A284-1E67-C84F-98D4-43F24DE52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18EBB3-60CC-CD47-AD14-47187E1F85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104373"/>
            <a:ext cx="7772400" cy="1039660"/>
          </a:xfrm>
        </p:spPr>
        <p:txBody>
          <a:bodyPr>
            <a:noAutofit/>
          </a:bodyPr>
          <a:lstStyle>
            <a:lvl3pPr marL="6300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3903270-23B6-A547-BB7C-D93B3696244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14400" y="1615290"/>
            <a:ext cx="7772400" cy="408232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520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ntro-Colo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5ED219-83EA-D947-9F3D-3AFF6F0C2FF3}"/>
              </a:ext>
            </a:extLst>
          </p:cNvPr>
          <p:cNvSpPr/>
          <p:nvPr userDrawn="1"/>
        </p:nvSpPr>
        <p:spPr>
          <a:xfrm>
            <a:off x="0" y="1600201"/>
            <a:ext cx="9144000" cy="41147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1A45E-8366-324D-9C7E-AA341C18446E}"/>
              </a:ext>
            </a:extLst>
          </p:cNvPr>
          <p:cNvSpPr/>
          <p:nvPr userDrawn="1"/>
        </p:nvSpPr>
        <p:spPr>
          <a:xfrm>
            <a:off x="0" y="0"/>
            <a:ext cx="9144000" cy="16002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1"/>
            <a:ext cx="7772400" cy="914400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429001"/>
            <a:ext cx="3657599" cy="2286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3429000"/>
            <a:ext cx="3657600" cy="2286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C1A284-1E67-C84F-98D4-43F24DE52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18EBB3-60CC-CD47-AD14-47187E1F85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104373"/>
            <a:ext cx="7772400" cy="1039660"/>
          </a:xfrm>
        </p:spPr>
        <p:txBody>
          <a:bodyPr>
            <a:noAutofit/>
          </a:bodyPr>
          <a:lstStyle>
            <a:lvl3pPr marL="63000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3903270-23B6-A547-BB7C-D93B3696244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14400" y="1615290"/>
            <a:ext cx="7772400" cy="408232"/>
          </a:xfrm>
        </p:spPr>
        <p:txBody>
          <a:bodyPr anchor="t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63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656544" cy="936413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56544" cy="3801398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087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or: Michelle B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wrap="square"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3A21C1-EE9E-8843-B5D9-4BE1C2D9D8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24" t="-2453" r="4220" b="-15701"/>
          <a:stretch/>
        </p:blipFill>
        <p:spPr>
          <a:xfrm>
            <a:off x="519830" y="2602280"/>
            <a:ext cx="2834640" cy="323958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B0F99F-ADD8-304E-A838-C09B4C25F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E1CB99-4179-4544-90CE-415BC9A53346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35877DB-FE92-FA4E-8F49-B2A43ED23492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44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C8A675-BFB7-574B-9302-B403E089F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25381"/>
            <a:ext cx="23114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89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03A7B5-58DB-644C-90C4-D70FB1975D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700" y="2780054"/>
            <a:ext cx="23114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69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2C3C24-70BF-5C4A-B8C3-92CD2C114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799671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38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84FDDC-5C40-974A-AFF9-E85519292B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575" y="2856927"/>
            <a:ext cx="2308225" cy="2505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20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E983C2-DD56-6644-9F4A-2ADAF579A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99"/>
          <a:stretch/>
        </p:blipFill>
        <p:spPr>
          <a:xfrm>
            <a:off x="914400" y="2812681"/>
            <a:ext cx="2311400" cy="2476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71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06CD3AC-AB46-AA40-B37C-F34AD0E64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450" y="2825381"/>
            <a:ext cx="25146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52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740EDE-55DB-ED4F-BB03-D8E762AA7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61831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97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13DC44-4F49-4F42-A083-A1C6E852B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18309"/>
            <a:ext cx="2298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32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or: Ann Har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6235FA-7928-3945-8D66-09BC5BB1D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09381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2999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39EC63-E01E-584F-A0AC-1E87CC9E5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D0AA086-CF22-EA42-9099-5209CD261B26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37CC7F2-3ABB-C846-A59F-1A316BC42873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oli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43AD53-91A5-5649-B169-826811E71754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656544" cy="936413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56544" cy="365760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380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736132-A175-8A4D-BDAD-01BFF71A2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225" y="2885581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85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A095-B95B-0F45-B7A6-6E2804DE1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00496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44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or: Bill Mor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90E01D-5A8E-EB4B-B301-2916BE9B6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900" t="-7332" r="-1449" b="-18730"/>
          <a:stretch/>
        </p:blipFill>
        <p:spPr>
          <a:xfrm>
            <a:off x="507304" y="2624908"/>
            <a:ext cx="2834640" cy="323192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E9351B-D749-C64B-83D9-C9061AC30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DB27B5-964C-9346-8119-B7D2C1CD1BCA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817377D-0C6A-D544-9326-535D78566173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87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5BCD1A-89B3-BB4F-A6C8-099ABDD0C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74531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08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0C5409-E1F0-6A44-8B8C-A3B6E1CD50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03" t="-7958" r="-1020" b="-18765"/>
          <a:stretch/>
        </p:blipFill>
        <p:spPr>
          <a:xfrm>
            <a:off x="519830" y="2636163"/>
            <a:ext cx="2834640" cy="323192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0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5D32D6-F6D4-5548-9CFF-C145118F0B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8050" y="2800496"/>
            <a:ext cx="23114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17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C02A3A-E3CC-FB4D-B729-976002A84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73706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0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B0461A-1673-AB4C-AC1C-353FBA319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62656"/>
            <a:ext cx="2298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36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8550FB-C6A0-8149-83A4-7DC5DCADD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525" y="2825381"/>
            <a:ext cx="23114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35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FD23DC-72E8-EA46-BEBA-3F3582ABF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225" y="2860181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2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Solid BG/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43AD53-91A5-5649-B169-826811E71754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656544" cy="936413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56544" cy="365760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8809F-506E-D647-983C-6B1757BD48E5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190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122E3-6124-0546-A3E6-1C2B65667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61006"/>
            <a:ext cx="22987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69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89F44C-52A5-1440-9430-6935B7DFD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700" y="2799671"/>
            <a:ext cx="2311400" cy="250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71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BD794C-EE40-C342-97AB-C2390CF5E0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61831"/>
            <a:ext cx="2298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36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dvisor: Haydee O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8FAE076-F5E0-CB40-8FC3-6236C7FB8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0" y="2868723"/>
            <a:ext cx="2298700" cy="2495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772400" cy="1143000"/>
          </a:xfrm>
        </p:spPr>
        <p:txBody>
          <a:bodyPr anchor="t">
            <a:noAutofit/>
          </a:bodyPr>
          <a:lstStyle>
            <a:lvl1pPr>
              <a:defRPr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90FE3D-CD38-7B40-93B0-F783326A7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2004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224518-8270-A443-BB9E-6B1974F71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C1866-9B45-1043-9321-EA253F583891}"/>
              </a:ext>
            </a:extLst>
          </p:cNvPr>
          <p:cNvCxnSpPr>
            <a:cxnSpLocks/>
          </p:cNvCxnSpPr>
          <p:nvPr userDrawn="1"/>
        </p:nvCxnSpPr>
        <p:spPr>
          <a:xfrm>
            <a:off x="3883068" y="685800"/>
            <a:ext cx="0" cy="48006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70B11E-D252-3C48-9A46-0FA7A71028CF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37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2C0E92-7455-2B4B-A45A-71C005796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68048-F5E9-A040-990A-F09CF1484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8689975" cy="571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5C0662-7D57-A742-8A69-EDEDB8538184}"/>
              </a:ext>
            </a:extLst>
          </p:cNvPr>
          <p:cNvSpPr/>
          <p:nvPr userDrawn="1"/>
        </p:nvSpPr>
        <p:spPr>
          <a:xfrm>
            <a:off x="0" y="0"/>
            <a:ext cx="8686799" cy="5715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E83BD7-2FAB-094A-9477-72AA5E0F3B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600" y="1600200"/>
            <a:ext cx="6858000" cy="65448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6559D-DE79-B44F-A108-99AB81127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2514600"/>
            <a:ext cx="6858000" cy="2743200"/>
          </a:xfrm>
        </p:spPr>
        <p:txBody>
          <a:bodyPr wrap="square">
            <a:noAutofit/>
          </a:bodyPr>
          <a:lstStyle>
            <a:lvl1pPr marL="0" indent="0">
              <a:buNone/>
              <a:defRPr sz="66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4275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F31B81-1994-BB43-A07B-43BFB31B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86800" cy="5714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B6E2CE-F9B1-2845-9D9D-6FE6D2AE1562}"/>
              </a:ext>
            </a:extLst>
          </p:cNvPr>
          <p:cNvSpPr/>
          <p:nvPr userDrawn="1"/>
        </p:nvSpPr>
        <p:spPr>
          <a:xfrm>
            <a:off x="0" y="0"/>
            <a:ext cx="8686800" cy="5715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2C0E92-7455-2B4B-A45A-71C005796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E83BD7-2FAB-094A-9477-72AA5E0F3B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600" y="1600200"/>
            <a:ext cx="6858000" cy="654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6559D-DE79-B44F-A108-99AB811277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2514600"/>
            <a:ext cx="6858000" cy="2743200"/>
          </a:xfrm>
        </p:spPr>
        <p:txBody>
          <a:bodyPr>
            <a:noAutofit/>
          </a:bodyPr>
          <a:lstStyle>
            <a:lvl1pPr marL="0" indent="0">
              <a:buNone/>
              <a:defRPr sz="66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495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3A2704-E912-064C-BB22-E66F522DA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86800" cy="5715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2C0E92-7455-2B4B-A45A-71C005796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5C0662-7D57-A742-8A69-EDEDB8538184}"/>
              </a:ext>
            </a:extLst>
          </p:cNvPr>
          <p:cNvSpPr/>
          <p:nvPr userDrawn="1"/>
        </p:nvSpPr>
        <p:spPr>
          <a:xfrm>
            <a:off x="0" y="0"/>
            <a:ext cx="8686800" cy="5715000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E83BD7-2FAB-094A-9477-72AA5E0F3B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600" y="1600200"/>
            <a:ext cx="6858000" cy="6544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61796-2A54-1E41-926C-859A927F1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2514600"/>
            <a:ext cx="6858000" cy="27432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373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A020B5-9BC5-9A49-9307-1DDD55F43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686800" cy="5715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2C0E92-7455-2B4B-A45A-71C005796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5C0662-7D57-A742-8A69-EDEDB8538184}"/>
              </a:ext>
            </a:extLst>
          </p:cNvPr>
          <p:cNvSpPr/>
          <p:nvPr userDrawn="1"/>
        </p:nvSpPr>
        <p:spPr>
          <a:xfrm>
            <a:off x="0" y="0"/>
            <a:ext cx="8686800" cy="5715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AE83BD7-2FAB-094A-9477-72AA5E0F3B6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600" y="1600200"/>
            <a:ext cx="6858000" cy="6544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61796-2A54-1E41-926C-859A927F1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1600" y="2514600"/>
            <a:ext cx="6858000" cy="27432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107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262296"/>
            <a:ext cx="4451591" cy="689514"/>
          </a:xfrm>
        </p:spPr>
        <p:txBody>
          <a:bodyPr anchor="ctr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398" cy="400590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5262295"/>
            <a:ext cx="3084544" cy="68951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A19EB9-9CBF-7542-BAA9-C9FEBA8DFF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512" y="5983828"/>
            <a:ext cx="1601432" cy="24092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22CF32-53D8-9441-9860-83FDCF116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955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93389"/>
            <a:ext cx="7772400" cy="566738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685799"/>
            <a:ext cx="8229601" cy="3471177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260126"/>
            <a:ext cx="7772400" cy="59867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9E133D-9B33-914A-B9E8-D0CAD0D78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656544" cy="936413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56544" cy="365760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8809F-506E-D647-983C-6B1757BD48E5}"/>
              </a:ext>
            </a:extLst>
          </p:cNvPr>
          <p:cNvSpPr/>
          <p:nvPr userDrawn="1"/>
        </p:nvSpPr>
        <p:spPr>
          <a:xfrm>
            <a:off x="0" y="6632369"/>
            <a:ext cx="9144000" cy="225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155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DBC591-0786-1446-B64F-982C28E49EC8}"/>
              </a:ext>
            </a:extLst>
          </p:cNvPr>
          <p:cNvSpPr>
            <a:spLocks noChangeAspect="1"/>
          </p:cNvSpPr>
          <p:nvPr userDrawn="1"/>
        </p:nvSpPr>
        <p:spPr>
          <a:xfrm>
            <a:off x="457200" y="457200"/>
            <a:ext cx="822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1"/>
            <a:ext cx="7315200" cy="914400"/>
          </a:xfrm>
        </p:spPr>
        <p:txBody>
          <a:bodyPr anchor="t">
            <a:noAutofit/>
          </a:bodyPr>
          <a:lstStyle>
            <a:lvl1pPr>
              <a:defRPr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514599"/>
            <a:ext cx="7315200" cy="3344197"/>
          </a:xfrm>
        </p:spPr>
        <p:txBody>
          <a:bodyPr vert="eaVert" anchor="t">
            <a:no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277AA2-0FD8-E847-B057-3CA7CDB9D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35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0"/>
            <a:ext cx="2057400" cy="6416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675725"/>
            <a:ext cx="1600200" cy="5183073"/>
          </a:xfrm>
        </p:spPr>
        <p:txBody>
          <a:bodyPr vert="eaVert">
            <a:noAutofit/>
          </a:bodyPr>
          <a:lstStyle>
            <a:lvl1pPr>
              <a:defRPr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85800"/>
            <a:ext cx="5922209" cy="5172998"/>
          </a:xfrm>
        </p:spPr>
        <p:txBody>
          <a:bodyPr vert="eaVert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A6B7F7-D653-854D-9059-C40FD61089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512" y="5983828"/>
            <a:ext cx="1601432" cy="24092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BFF333-FEDD-554C-8966-0CFEE8758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30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CC5C643F-E6B1-FA4B-8849-79BC720B65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1622255"/>
            <a:ext cx="2117755" cy="182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0" rIns="0" bIns="0">
            <a:spAutoFit/>
          </a:bodyPr>
          <a:lstStyle/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spc="-36" dirty="0">
                <a:latin typeface="+mn-lt"/>
                <a:ea typeface="+mn-ea"/>
                <a:cs typeface="Arial"/>
              </a:rPr>
              <a:t>BarkerGilmore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b="1" kern="0" spc="-36" dirty="0">
              <a:latin typeface="+mn-lt"/>
              <a:ea typeface="+mn-ea"/>
              <a:cs typeface="Arial"/>
            </a:endParaRP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spc="-36" dirty="0">
              <a:solidFill>
                <a:schemeClr val="bg1"/>
              </a:solidFill>
              <a:latin typeface="+mn-lt"/>
              <a:ea typeface="+mn-ea"/>
              <a:cs typeface="Arial"/>
            </a:endParaRP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-36" dirty="0">
                <a:solidFill>
                  <a:schemeClr val="bg1"/>
                </a:solidFill>
                <a:latin typeface="+mn-lt"/>
                <a:ea typeface="+mn-ea"/>
                <a:cs typeface="Arial"/>
              </a:rPr>
              <a:t>CORPORATE HEADQUARTERS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-36" dirty="0">
                <a:latin typeface="+mn-lt"/>
                <a:ea typeface="+mn-ea"/>
                <a:cs typeface="Arial"/>
              </a:rPr>
              <a:t>1387 Fairport Road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-36" dirty="0">
                <a:latin typeface="+mn-lt"/>
                <a:ea typeface="+mn-ea"/>
                <a:cs typeface="Arial"/>
              </a:rPr>
              <a:t>Suite 845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-36" dirty="0">
                <a:latin typeface="+mn-lt"/>
                <a:ea typeface="+mn-ea"/>
                <a:cs typeface="Arial"/>
              </a:rPr>
              <a:t>Fairport, NY 14450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kern="0" spc="-36" dirty="0">
                <a:latin typeface="+mn-lt"/>
                <a:ea typeface="+mn-ea"/>
                <a:cs typeface="Arial"/>
              </a:rPr>
              <a:t>p  877.571.5047 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kern="0" spc="-36" dirty="0">
                <a:latin typeface="+mn-lt"/>
                <a:ea typeface="+mn-ea"/>
                <a:cs typeface="Arial"/>
              </a:rPr>
              <a:t>f   877.571.5048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-36" dirty="0">
                <a:latin typeface="+mn-lt"/>
                <a:ea typeface="+mn-ea"/>
                <a:cs typeface="Arial"/>
              </a:rPr>
              <a:t>info@barkergilmore.com</a:t>
            </a: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spc="-36" dirty="0">
              <a:latin typeface="+mn-lt"/>
              <a:ea typeface="+mn-ea"/>
              <a:cs typeface="Arial"/>
            </a:endParaRPr>
          </a:p>
          <a:p>
            <a:pPr defTabSz="457146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spc="-36" dirty="0">
                <a:latin typeface="+mn-lt"/>
                <a:ea typeface="+mn-ea"/>
                <a:cs typeface="Arial"/>
              </a:rPr>
              <a:t>barkergilmore.com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5FF0E79-780E-7143-9827-FAA457D9DD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725" y="4363897"/>
            <a:ext cx="640027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0" rIns="82058" bIns="0">
            <a:spAutoFit/>
          </a:bodyPr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ABOUT BarkerGilmore |</a:t>
            </a:r>
            <a:r>
              <a:rPr lang="en-US" sz="900" b="1" kern="1200" dirty="0">
                <a:solidFill>
                  <a:srgbClr val="A4C73B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Nationally trusted and respected in building the strongest In-house Legal and Compliance departments by delivering recruiting, consulting and leadership development solutions. Our niche expertise facilitates better performance within your corporate culture with our GC</a:t>
            </a:r>
            <a:r>
              <a:rPr lang="en-US" sz="8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&amp;</a:t>
            </a:r>
            <a:r>
              <a:rPr lang="en-US" sz="900" kern="1200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CCO </a:t>
            </a:r>
            <a:r>
              <a:rPr lang="en-US" sz="900" kern="12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Advantage.</a:t>
            </a:r>
            <a:r>
              <a:rPr lang="en-US" sz="800" kern="1200" baseline="30000" dirty="0" err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SM</a:t>
            </a:r>
            <a:endParaRPr lang="en-US" sz="800" i="1" kern="0" spc="0" baseline="30000" dirty="0">
              <a:solidFill>
                <a:schemeClr val="tx2"/>
              </a:solidFill>
              <a:latin typeface="+mj-lt"/>
              <a:ea typeface="+mn-ea"/>
              <a:cs typeface="Arial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02855F4-B3F4-F94E-9662-EFDB315DE2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083344"/>
            <a:ext cx="570198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0" rIns="82058" bIns="0">
            <a:spAutoFit/>
          </a:bodyPr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i="0" kern="120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2018 BarkerGilmore</a:t>
            </a:r>
            <a:r>
              <a:rPr lang="en-US" sz="800" i="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All Rights Reserved.</a:t>
            </a:r>
            <a:endParaRPr lang="en-US" sz="800" i="1" kern="0" spc="0" dirty="0">
              <a:solidFill>
                <a:schemeClr val="tx2"/>
              </a:solidFill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40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2B02F7-6448-2C4C-9800-7F227A7D247A}"/>
              </a:ext>
            </a:extLst>
          </p:cNvPr>
          <p:cNvSpPr/>
          <p:nvPr userDrawn="1"/>
        </p:nvSpPr>
        <p:spPr>
          <a:xfrm>
            <a:off x="0" y="0"/>
            <a:ext cx="9144000" cy="16002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7656544" cy="936413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656544" cy="3657600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030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C55F33-A20E-5946-A85B-615D77B4E2CA}"/>
              </a:ext>
            </a:extLst>
          </p:cNvPr>
          <p:cNvSpPr/>
          <p:nvPr userDrawn="1"/>
        </p:nvSpPr>
        <p:spPr>
          <a:xfrm>
            <a:off x="457200" y="0"/>
            <a:ext cx="32004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2588821" cy="5029200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840175"/>
            <a:ext cx="4572000" cy="4874825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165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E64E6E-A9BC-2648-B365-BF8CD2B865EE}"/>
              </a:ext>
            </a:extLst>
          </p:cNvPr>
          <p:cNvSpPr/>
          <p:nvPr userDrawn="1"/>
        </p:nvSpPr>
        <p:spPr>
          <a:xfrm>
            <a:off x="3657600" y="0"/>
            <a:ext cx="5486400" cy="5715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55F33-A20E-5946-A85B-615D77B4E2CA}"/>
              </a:ext>
            </a:extLst>
          </p:cNvPr>
          <p:cNvSpPr/>
          <p:nvPr userDrawn="1"/>
        </p:nvSpPr>
        <p:spPr>
          <a:xfrm>
            <a:off x="457200" y="0"/>
            <a:ext cx="32004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2588821" cy="5029200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840175"/>
            <a:ext cx="4572000" cy="4874825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698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E64E6E-A9BC-2648-B365-BF8CD2B865EE}"/>
              </a:ext>
            </a:extLst>
          </p:cNvPr>
          <p:cNvSpPr/>
          <p:nvPr userDrawn="1"/>
        </p:nvSpPr>
        <p:spPr>
          <a:xfrm>
            <a:off x="3657600" y="0"/>
            <a:ext cx="54864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55F33-A20E-5946-A85B-615D77B4E2CA}"/>
              </a:ext>
            </a:extLst>
          </p:cNvPr>
          <p:cNvSpPr/>
          <p:nvPr userDrawn="1"/>
        </p:nvSpPr>
        <p:spPr>
          <a:xfrm>
            <a:off x="457200" y="0"/>
            <a:ext cx="3200400" cy="5715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85800"/>
            <a:ext cx="2588821" cy="5029200"/>
          </a:xfrm>
        </p:spPr>
        <p:txBody>
          <a:bodyPr anchor="t">
            <a:noAutofit/>
          </a:bodyPr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840175"/>
            <a:ext cx="4572000" cy="4874825"/>
          </a:xfrm>
        </p:spPr>
        <p:txBody>
          <a:bodyPr anchor="t">
            <a:noAutofit/>
          </a:bodyPr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F10E-C623-C841-A501-457F95AF6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119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7475"/>
            <a:ext cx="7656544" cy="9127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57401"/>
            <a:ext cx="7656544" cy="38013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E7BC50-9288-B24E-BD0F-6999BEDB9637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8262" y="5988734"/>
            <a:ext cx="1601432" cy="2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7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4" r:id="rId3"/>
    <p:sldLayoutId id="2147483695" r:id="rId4"/>
    <p:sldLayoutId id="2147483696" r:id="rId5"/>
    <p:sldLayoutId id="2147483699" r:id="rId6"/>
    <p:sldLayoutId id="2147483688" r:id="rId7"/>
    <p:sldLayoutId id="2147483697" r:id="rId8"/>
    <p:sldLayoutId id="2147483698" r:id="rId9"/>
    <p:sldLayoutId id="2147483689" r:id="rId10"/>
    <p:sldLayoutId id="2147483690" r:id="rId11"/>
    <p:sldLayoutId id="2147483681" r:id="rId12"/>
    <p:sldLayoutId id="2147483691" r:id="rId13"/>
    <p:sldLayoutId id="2147483682" r:id="rId14"/>
    <p:sldLayoutId id="2147483692" r:id="rId15"/>
    <p:sldLayoutId id="2147483663" r:id="rId16"/>
    <p:sldLayoutId id="2147483664" r:id="rId17"/>
    <p:sldLayoutId id="2147483687" r:id="rId18"/>
    <p:sldLayoutId id="2147483693" r:id="rId19"/>
    <p:sldLayoutId id="2147483672" r:id="rId20"/>
    <p:sldLayoutId id="2147483707" r:id="rId21"/>
    <p:sldLayoutId id="2147483713" r:id="rId22"/>
    <p:sldLayoutId id="2147483716" r:id="rId23"/>
    <p:sldLayoutId id="2147483721" r:id="rId24"/>
    <p:sldLayoutId id="2147483719" r:id="rId25"/>
    <p:sldLayoutId id="2147483705" r:id="rId26"/>
    <p:sldLayoutId id="2147483708" r:id="rId27"/>
    <p:sldLayoutId id="2147483701" r:id="rId28"/>
    <p:sldLayoutId id="2147483673" r:id="rId29"/>
    <p:sldLayoutId id="2147483718" r:id="rId30"/>
    <p:sldLayoutId id="2147483710" r:id="rId31"/>
    <p:sldLayoutId id="2147483674" r:id="rId32"/>
    <p:sldLayoutId id="2147483703" r:id="rId33"/>
    <p:sldLayoutId id="2147483675" r:id="rId34"/>
    <p:sldLayoutId id="2147483709" r:id="rId35"/>
    <p:sldLayoutId id="2147483711" r:id="rId36"/>
    <p:sldLayoutId id="2147483700" r:id="rId37"/>
    <p:sldLayoutId id="2147483715" r:id="rId38"/>
    <p:sldLayoutId id="2147483717" r:id="rId39"/>
    <p:sldLayoutId id="2147483706" r:id="rId40"/>
    <p:sldLayoutId id="2147483714" r:id="rId41"/>
    <p:sldLayoutId id="2147483702" r:id="rId42"/>
    <p:sldLayoutId id="2147483704" r:id="rId43"/>
    <p:sldLayoutId id="2147483667" r:id="rId44"/>
    <p:sldLayoutId id="2147483686" r:id="rId45"/>
    <p:sldLayoutId id="2147483684" r:id="rId46"/>
    <p:sldLayoutId id="2147483685" r:id="rId47"/>
    <p:sldLayoutId id="2147483668" r:id="rId48"/>
    <p:sldLayoutId id="2147483669" r:id="rId49"/>
    <p:sldLayoutId id="2147483670" r:id="rId50"/>
    <p:sldLayoutId id="2147483671" r:id="rId51"/>
    <p:sldLayoutId id="2147483680" r:id="rId5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kern="1200" cap="none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5" orient="horz" pos="1584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304" userDrawn="1">
          <p15:clr>
            <a:srgbClr val="F26B43"/>
          </p15:clr>
        </p15:guide>
        <p15:guide id="8" pos="1728" userDrawn="1">
          <p15:clr>
            <a:srgbClr val="F26B43"/>
          </p15:clr>
        </p15:guide>
        <p15:guide id="9" pos="1152" userDrawn="1">
          <p15:clr>
            <a:srgbClr val="F26B43"/>
          </p15:clr>
        </p15:guide>
        <p15:guide id="10" pos="576" userDrawn="1">
          <p15:clr>
            <a:srgbClr val="F26B43"/>
          </p15:clr>
        </p15:guide>
        <p15:guide id="11" pos="864" userDrawn="1">
          <p15:clr>
            <a:srgbClr val="F26B43"/>
          </p15:clr>
        </p15:guide>
        <p15:guide id="12" pos="1440" userDrawn="1">
          <p15:clr>
            <a:srgbClr val="F26B43"/>
          </p15:clr>
        </p15:guide>
        <p15:guide id="13" pos="2016" userDrawn="1">
          <p15:clr>
            <a:srgbClr val="F26B43"/>
          </p15:clr>
        </p15:guide>
        <p15:guide id="14" pos="2592" userDrawn="1">
          <p15:clr>
            <a:srgbClr val="F26B43"/>
          </p15:clr>
        </p15:guide>
        <p15:guide id="15" pos="3168" userDrawn="1">
          <p15:clr>
            <a:srgbClr val="F26B43"/>
          </p15:clr>
        </p15:guide>
        <p15:guide id="16" pos="3456" userDrawn="1">
          <p15:clr>
            <a:srgbClr val="F26B43"/>
          </p15:clr>
        </p15:guide>
        <p15:guide id="17" pos="3744" userDrawn="1">
          <p15:clr>
            <a:srgbClr val="F26B43"/>
          </p15:clr>
        </p15:guide>
        <p15:guide id="18" pos="4032" userDrawn="1">
          <p15:clr>
            <a:srgbClr val="F26B43"/>
          </p15:clr>
        </p15:guide>
        <p15:guide id="19" pos="4320" userDrawn="1">
          <p15:clr>
            <a:srgbClr val="F26B43"/>
          </p15:clr>
        </p15:guide>
        <p15:guide id="20" pos="4608" userDrawn="1">
          <p15:clr>
            <a:srgbClr val="F26B43"/>
          </p15:clr>
        </p15:guide>
        <p15:guide id="21" pos="4896" userDrawn="1">
          <p15:clr>
            <a:srgbClr val="F26B43"/>
          </p15:clr>
        </p15:guide>
        <p15:guide id="22" pos="5184" userDrawn="1">
          <p15:clr>
            <a:srgbClr val="F26B43"/>
          </p15:clr>
        </p15:guide>
        <p15:guide id="23" pos="5472" userDrawn="1">
          <p15:clr>
            <a:srgbClr val="F26B43"/>
          </p15:clr>
        </p15:guide>
        <p15:guide id="24" orient="horz" pos="1008" userDrawn="1">
          <p15:clr>
            <a:srgbClr val="F26B43"/>
          </p15:clr>
        </p15:guide>
        <p15:guide id="25" orient="horz" pos="2160" userDrawn="1">
          <p15:clr>
            <a:srgbClr val="F26B43"/>
          </p15:clr>
        </p15:guide>
        <p15:guide id="26" orient="horz" pos="2736" userDrawn="1">
          <p15:clr>
            <a:srgbClr val="F26B43"/>
          </p15:clr>
        </p15:guide>
        <p15:guide id="27" orient="horz" pos="3312" userDrawn="1">
          <p15:clr>
            <a:srgbClr val="F26B43"/>
          </p15:clr>
        </p15:guide>
        <p15:guide id="28" orient="horz" pos="1296" userDrawn="1">
          <p15:clr>
            <a:srgbClr val="F26B43"/>
          </p15:clr>
        </p15:guide>
        <p15:guide id="29" orient="horz" pos="1872" userDrawn="1">
          <p15:clr>
            <a:srgbClr val="F26B43"/>
          </p15:clr>
        </p15:guide>
        <p15:guide id="30" orient="horz" pos="36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harlan@barkergilmore.com" TargetMode="External"/><Relationship Id="rId2" Type="http://schemas.openxmlformats.org/officeDocument/2006/relationships/hyperlink" Target="mailto:mbanks@barkergilmore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holinger@barkergilmore.com" TargetMode="External"/><Relationship Id="rId4" Type="http://schemas.openxmlformats.org/officeDocument/2006/relationships/hyperlink" Target="mailto:bmorelli@barkergilmore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tribune.com/ct-tribu-pagliarini-coach-myths-column.html" TargetMode="External"/><Relationship Id="rId2" Type="http://schemas.openxmlformats.org/officeDocument/2006/relationships/hyperlink" Target="https://www.forbes.com/sites/erikaandersen/2017/11/20/6-ways-having-an-executive-coach-can-make-you-more-successful/#7b54f36563d5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washingtonpost.com/wp-dyn/content/article/2011/02/18/AR2011021805722.html" TargetMode="External"/><Relationship Id="rId4" Type="http://schemas.openxmlformats.org/officeDocument/2006/relationships/hyperlink" Target="https://www.huffingtonpost.com/entry/5-ways-to-get-the-most-out-of-executive-coaching_us_59b95143e4b0390a1564da3b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kergilmore.com/michelle-banks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kergilmore.com/ann-harlan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kergilmore.com/bill-morelli" TargetMode="Externa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rkergilmore.com/haydee-olinger" TargetMode="Externa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4891FA-08D2-B649-88D5-F28346A365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Improving Effectiveness</a:t>
            </a:r>
            <a:br>
              <a:rPr lang="en-US" dirty="0"/>
            </a:br>
            <a:r>
              <a:rPr lang="en-US" dirty="0"/>
              <a:t>Through Executive Coaching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5A37BD-1ED6-0641-BC11-9737DD14F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BARKERGILMORE WEBINAR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36B475-E9B6-3C4C-A3A6-29ADF144EF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February 2018</a:t>
            </a:r>
          </a:p>
        </p:txBody>
      </p:sp>
    </p:spTree>
    <p:extLst>
      <p:ext uri="{BB962C8B-B14F-4D97-AF65-F5344CB8AC3E}">
        <p14:creationId xmlns:p14="http://schemas.microsoft.com/office/powerpoint/2010/main" val="128145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2F937-DFCA-7046-9A01-4E9862DC8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BarkerGilmore’s Coaching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EEFD-5FB8-1E47-8DE0-B8416B65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Counsels and other senior legal leadership team members who are newer in role or desiring change</a:t>
            </a:r>
          </a:p>
          <a:p>
            <a:r>
              <a:rPr lang="en-US" dirty="0"/>
              <a:t>Chief Compliance Officers and other senior compliance leadership team members who are newer in role or desiring change</a:t>
            </a:r>
          </a:p>
          <a:p>
            <a:r>
              <a:rPr lang="en-US" dirty="0"/>
              <a:t>GC &amp; CCO successors in development for top job</a:t>
            </a:r>
          </a:p>
          <a:p>
            <a:r>
              <a:rPr lang="en-US" dirty="0"/>
              <a:t>Any in-house counsel taking their leadership to the next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829CD-85E4-0741-9D3F-CCA31942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06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1F580-56AE-FE4E-B273-2FA0388F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The Best Coach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E8A74-AB3A-054C-9B84-236566AA0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industry standard definition, one size doesn’t fit all</a:t>
            </a:r>
          </a:p>
          <a:p>
            <a:r>
              <a:rPr lang="en-US" dirty="0"/>
              <a:t>Yet, coaches that will help you achieve your objectives have these things in common:</a:t>
            </a:r>
            <a:endParaRPr lang="en-US" sz="1400" dirty="0"/>
          </a:p>
          <a:p>
            <a:pPr marL="845820" lvl="2" indent="-342900"/>
            <a:r>
              <a:rPr lang="en-US" sz="2000" dirty="0"/>
              <a:t>Understand your world</a:t>
            </a:r>
          </a:p>
          <a:p>
            <a:pPr marL="845820" lvl="2" indent="-342900"/>
            <a:r>
              <a:rPr lang="en-US" sz="2000" dirty="0"/>
              <a:t>Create a trusting and honest relationship </a:t>
            </a:r>
          </a:p>
          <a:p>
            <a:pPr marL="845820" lvl="2" indent="-342900"/>
            <a:r>
              <a:rPr lang="en-US" sz="2000" dirty="0"/>
              <a:t>Lead you to new insights and better outcomes</a:t>
            </a:r>
          </a:p>
          <a:p>
            <a:pPr marL="845820" lvl="2" indent="-342900"/>
            <a:r>
              <a:rPr lang="en-US" sz="2000" dirty="0"/>
              <a:t>Challenge and expand your perspectives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899BC-8AD9-B445-9D2E-1FE4BCC7C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4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46DE6F-6B65-3E48-B753-89470BBEA200}"/>
              </a:ext>
            </a:extLst>
          </p:cNvPr>
          <p:cNvSpPr/>
          <p:nvPr/>
        </p:nvSpPr>
        <p:spPr>
          <a:xfrm>
            <a:off x="0" y="1600201"/>
            <a:ext cx="9144000" cy="41147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0AFE52-CE93-D048-A118-C5D971E3F07F}"/>
              </a:ext>
            </a:extLst>
          </p:cNvPr>
          <p:cNvSpPr/>
          <p:nvPr/>
        </p:nvSpPr>
        <p:spPr>
          <a:xfrm>
            <a:off x="0" y="0"/>
            <a:ext cx="9144000" cy="16002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E00B-4A56-9345-9B2B-94363A85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Your Coach Should Help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CE93D-D89E-D04C-B590-4A3CE20D5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057399"/>
            <a:ext cx="7315201" cy="457201"/>
          </a:xfrm>
        </p:spPr>
        <p:txBody>
          <a:bodyPr/>
          <a:lstStyle/>
          <a:p>
            <a:r>
              <a:rPr lang="en-US" dirty="0"/>
              <a:t>Your coach should: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70D66-03DB-C94E-94CA-149C1E9A6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971798"/>
            <a:ext cx="7315200" cy="2889252"/>
          </a:xfrm>
        </p:spPr>
        <p:txBody>
          <a:bodyPr/>
          <a:lstStyle/>
          <a:p>
            <a:r>
              <a:rPr lang="en-US" dirty="0"/>
              <a:t>Focus you on goals and opportunities</a:t>
            </a:r>
          </a:p>
          <a:p>
            <a:r>
              <a:rPr lang="en-US" dirty="0"/>
              <a:t>Challenge you to create a realistic plan for success</a:t>
            </a:r>
          </a:p>
          <a:p>
            <a:r>
              <a:rPr lang="en-US" dirty="0"/>
              <a:t>Cause you to honestly assess your leadership style </a:t>
            </a:r>
          </a:p>
          <a:p>
            <a:r>
              <a:rPr lang="en-US" dirty="0"/>
              <a:t>Hold you accountable</a:t>
            </a:r>
          </a:p>
          <a:p>
            <a:r>
              <a:rPr lang="en-US" dirty="0"/>
              <a:t>Support long term and continued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A584F-3A07-E544-9129-ADEB003FD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1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9526-41E0-9540-B508-B4AA509C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on Investment for </a:t>
            </a:r>
            <a:br>
              <a:rPr lang="en-US" dirty="0"/>
            </a:br>
            <a:r>
              <a:rPr lang="en-US" dirty="0"/>
              <a:t>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36ED2-D60D-CB41-A702-D4C5DA8E8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client identify where they are / where they want to be professionally</a:t>
            </a:r>
          </a:p>
          <a:p>
            <a:r>
              <a:rPr lang="en-US" dirty="0"/>
              <a:t>Guides client through difficult situations</a:t>
            </a:r>
          </a:p>
          <a:p>
            <a:r>
              <a:rPr lang="en-US" dirty="0"/>
              <a:t>Helps client through new challenges</a:t>
            </a:r>
          </a:p>
          <a:p>
            <a:r>
              <a:rPr lang="en-US" dirty="0"/>
              <a:t>Help clients by acting as a sounding board</a:t>
            </a:r>
          </a:p>
          <a:p>
            <a:r>
              <a:rPr lang="en-US" dirty="0"/>
              <a:t>Help clients seeking better work / life flexibility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4F516-91BF-D24B-816D-33DFB2233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7433C-B99E-574F-99B1-15EB47D1D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2588821" cy="5029200"/>
          </a:xfrm>
        </p:spPr>
        <p:txBody>
          <a:bodyPr/>
          <a:lstStyle/>
          <a:p>
            <a:r>
              <a:rPr lang="en-US" dirty="0"/>
              <a:t>Return on Investment for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AA46-F85A-F243-8D90-699E1A13A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client and team performance</a:t>
            </a:r>
          </a:p>
          <a:p>
            <a:r>
              <a:rPr lang="en-US" dirty="0"/>
              <a:t>Decreased levels of stress and absenteeism</a:t>
            </a:r>
          </a:p>
          <a:p>
            <a:r>
              <a:rPr lang="en-US" dirty="0"/>
              <a:t>Increased loyalty and commitment</a:t>
            </a:r>
          </a:p>
          <a:p>
            <a:r>
              <a:rPr lang="en-US" dirty="0"/>
              <a:t>Create cultural and social change in the organization</a:t>
            </a:r>
          </a:p>
          <a:p>
            <a:r>
              <a:rPr lang="en-US" dirty="0"/>
              <a:t>Enhance long term talent management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99365-309F-2A4A-AA52-A19C8A022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5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04D6-1018-E34B-B946-1B6DAAC5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Effectiveness of </a:t>
            </a:r>
            <a:br>
              <a:rPr lang="en-US" dirty="0"/>
            </a:br>
            <a:r>
              <a:rPr lang="en-US" dirty="0"/>
              <a:t>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83489-C2A4-754E-A665-E3520BF8E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success before the engagement with the client and organization (if applicable)</a:t>
            </a:r>
          </a:p>
          <a:p>
            <a:r>
              <a:rPr lang="en-US" dirty="0"/>
              <a:t>Changes in client practice with team / organization</a:t>
            </a:r>
          </a:p>
          <a:p>
            <a:r>
              <a:rPr lang="en-US" dirty="0"/>
              <a:t>For client: </a:t>
            </a:r>
          </a:p>
          <a:p>
            <a:pPr lvl="1"/>
            <a:r>
              <a:rPr lang="en-US" dirty="0"/>
              <a:t>What did you learn during the engagement? </a:t>
            </a:r>
          </a:p>
          <a:p>
            <a:pPr lvl="1"/>
            <a:r>
              <a:rPr lang="en-US" dirty="0"/>
              <a:t>What skills learned did you apply on the job?  </a:t>
            </a:r>
          </a:p>
          <a:p>
            <a:pPr lvl="1"/>
            <a:r>
              <a:rPr lang="en-US" dirty="0"/>
              <a:t>What change in results have been observed on the job?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26F99-31D3-EB4B-95D3-FCFC3E17F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32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02054-86B8-BD49-8865-7872166D2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BAFB-FD3B-8247-B4E3-2FF689BEB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BarkerGilmore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AD83A-0135-4844-88A8-4EAE7FD91C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600" dirty="0"/>
              <a:t>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1442415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1B80-0077-BF4C-A3A7-4E05627D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Advisor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5614F-4DCA-AF47-9B6C-15F082181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Michelle Banks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/>
              <a:t>| </a:t>
            </a:r>
            <a:r>
              <a:rPr lang="en-US" sz="2000" dirty="0">
                <a:hlinkClick r:id="rId2"/>
              </a:rPr>
              <a:t>mbanks@barkergilmore.com</a:t>
            </a:r>
            <a:br>
              <a:rPr lang="en-US" sz="2000" dirty="0"/>
            </a:br>
            <a:r>
              <a:rPr lang="en-US" sz="2000" dirty="0"/>
              <a:t>Former EVP, Global General Counsel, Corporate Secretary and </a:t>
            </a:r>
            <a:br>
              <a:rPr lang="en-US" sz="2000" dirty="0"/>
            </a:br>
            <a:r>
              <a:rPr lang="en-US" sz="2000" dirty="0"/>
              <a:t>Chief Compliance Officer, Gap Inc.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Ann Harlan </a:t>
            </a:r>
            <a:r>
              <a:rPr lang="en-US" sz="2000" dirty="0"/>
              <a:t>| </a:t>
            </a:r>
            <a:r>
              <a:rPr lang="en-US" sz="2000" dirty="0">
                <a:hlinkClick r:id="rId3"/>
              </a:rPr>
              <a:t>aharlan@barkergilmore.com</a:t>
            </a:r>
            <a:r>
              <a:rPr lang="en-US" sz="2000" dirty="0"/>
              <a:t>  </a:t>
            </a:r>
            <a:br>
              <a:rPr lang="en-US" sz="2000" dirty="0"/>
            </a:br>
            <a:r>
              <a:rPr lang="en-US" sz="2000" dirty="0"/>
              <a:t>Former VP, General Counsel and Corporate Secretary, </a:t>
            </a:r>
            <a:br>
              <a:rPr lang="en-US" sz="2000" dirty="0"/>
            </a:br>
            <a:r>
              <a:rPr lang="en-US" sz="2000" dirty="0"/>
              <a:t>The J.M. Smucker Company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Bill Morelli </a:t>
            </a:r>
            <a:r>
              <a:rPr lang="en-US" sz="2000" dirty="0"/>
              <a:t>| </a:t>
            </a:r>
            <a:r>
              <a:rPr lang="en-US" sz="2000" dirty="0">
                <a:hlinkClick r:id="rId4"/>
              </a:rPr>
              <a:t>bmorelli@barkergilmore.com</a:t>
            </a:r>
            <a:r>
              <a:rPr lang="en-US" sz="2000" dirty="0"/>
              <a:t>  </a:t>
            </a:r>
            <a:br>
              <a:rPr lang="en-US" sz="2000" dirty="0"/>
            </a:br>
            <a:r>
              <a:rPr lang="en-US" sz="2000" dirty="0"/>
              <a:t>Former EVP, General Counsel, Ingram Industries Inc.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Haydee Olinger </a:t>
            </a:r>
            <a:r>
              <a:rPr lang="en-US" sz="2000" dirty="0"/>
              <a:t>| </a:t>
            </a:r>
            <a:r>
              <a:rPr lang="en-US" sz="2000" dirty="0">
                <a:hlinkClick r:id="rId5"/>
              </a:rPr>
              <a:t>holinger@barkergilmore.com</a:t>
            </a:r>
            <a:r>
              <a:rPr lang="en-US" sz="2000" dirty="0"/>
              <a:t>   </a:t>
            </a:r>
            <a:br>
              <a:rPr lang="en-US" sz="2000" dirty="0"/>
            </a:br>
            <a:r>
              <a:rPr lang="en-US" sz="2000" dirty="0"/>
              <a:t>Former Global Chief Compliance Officer, McDonald’s Corporation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9F355-ED61-B845-AE74-FC5991F85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8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4E70-5C92-4744-BB3D-659C1A1F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Articles on Coaching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7AED6-6BA4-2E4B-9E4E-4B2D90B5F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Six Ways an Executive Coach Can Make You More Successful</a:t>
            </a:r>
            <a:br>
              <a:rPr lang="en-US" sz="2000" dirty="0"/>
            </a:br>
            <a:r>
              <a:rPr lang="en-US" sz="2000" i="1" dirty="0"/>
              <a:t>Forbes, November 20, 2017</a:t>
            </a:r>
          </a:p>
          <a:p>
            <a:r>
              <a:rPr lang="en-US" sz="2000" dirty="0">
                <a:hlinkClick r:id="rId3"/>
              </a:rPr>
              <a:t>Top Five Personal Coaching Myths</a:t>
            </a:r>
            <a:br>
              <a:rPr lang="en-US" sz="2000" dirty="0"/>
            </a:br>
            <a:r>
              <a:rPr lang="en-US" sz="2000" i="1" dirty="0"/>
              <a:t>Chicago Tribune, December 24, 2011</a:t>
            </a:r>
          </a:p>
          <a:p>
            <a:r>
              <a:rPr lang="en-US" sz="2000" dirty="0">
                <a:hlinkClick r:id="rId4"/>
              </a:rPr>
              <a:t>Five Ways to Get the Most Out of Executive Coaching</a:t>
            </a:r>
            <a:r>
              <a:rPr lang="en-US" sz="2000" dirty="0"/>
              <a:t>  </a:t>
            </a:r>
            <a:br>
              <a:rPr lang="en-US" sz="2000" dirty="0"/>
            </a:br>
            <a:r>
              <a:rPr lang="en-US" sz="2000" i="1" dirty="0"/>
              <a:t>Huffpost, September 13, 2017</a:t>
            </a:r>
          </a:p>
          <a:p>
            <a:r>
              <a:rPr lang="en-US" sz="2000" dirty="0">
                <a:hlinkClick r:id="rId5"/>
              </a:rPr>
              <a:t>How to Get the Most Out of Executive Coaching</a:t>
            </a:r>
            <a:r>
              <a:rPr lang="en-US" sz="2000" dirty="0"/>
              <a:t>   </a:t>
            </a:r>
            <a:br>
              <a:rPr lang="en-US" sz="2000" dirty="0"/>
            </a:br>
            <a:r>
              <a:rPr lang="en-US" sz="2000" i="1" dirty="0"/>
              <a:t>Washington Post, February 21, 20</a:t>
            </a:r>
            <a:r>
              <a:rPr lang="en-US" sz="2000" dirty="0"/>
              <a:t>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D2426-C462-7B4E-A77E-E0F0A9503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5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C4E6C-B7DA-8F4E-97D6-9F692F47D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12F60-3863-6142-AA0E-F341F94227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Attending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644E8-2398-4640-8E72-24E02327E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 look forward to discussing your critical legal and compliance recruiting, consulting and leadership development challenges.</a:t>
            </a:r>
            <a:br>
              <a:rPr lang="en-US" dirty="0"/>
            </a:br>
            <a:br>
              <a:rPr lang="en-US" dirty="0"/>
            </a:br>
            <a:r>
              <a:rPr lang="en-US" sz="1400" b="1" dirty="0"/>
              <a:t>Bob Barker, Managing Partner</a:t>
            </a:r>
            <a:br>
              <a:rPr lang="en-US" sz="1400" b="1" dirty="0"/>
            </a:br>
            <a:r>
              <a:rPr lang="en-US" sz="1400" b="1" dirty="0"/>
              <a:t>585.598.6550  |  robert.barker@barkergilmore.com</a:t>
            </a:r>
          </a:p>
        </p:txBody>
      </p:sp>
    </p:spTree>
    <p:extLst>
      <p:ext uri="{BB962C8B-B14F-4D97-AF65-F5344CB8AC3E}">
        <p14:creationId xmlns:p14="http://schemas.microsoft.com/office/powerpoint/2010/main" val="139519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BD0AA7-1ABF-B047-B3A8-ABFF0A316B76}"/>
              </a:ext>
            </a:extLst>
          </p:cNvPr>
          <p:cNvSpPr/>
          <p:nvPr/>
        </p:nvSpPr>
        <p:spPr>
          <a:xfrm>
            <a:off x="0" y="1600201"/>
            <a:ext cx="9144000" cy="41147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EF2737-DF31-1240-A2F8-8EE91938B465}"/>
              </a:ext>
            </a:extLst>
          </p:cNvPr>
          <p:cNvSpPr/>
          <p:nvPr/>
        </p:nvSpPr>
        <p:spPr>
          <a:xfrm>
            <a:off x="0" y="0"/>
            <a:ext cx="9144000" cy="16002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4D4F1-C9F1-BC47-9055-4F8BE8A0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BarkerGilmore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F94B4-5D50-0B49-A67F-8E765FDC7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057400"/>
            <a:ext cx="6858001" cy="1143000"/>
          </a:xfrm>
        </p:spPr>
        <p:txBody>
          <a:bodyPr/>
          <a:lstStyle/>
          <a:p>
            <a:r>
              <a:rPr lang="en-US" dirty="0"/>
              <a:t>Boutique firm recognized as best-in-class legal and compliance executive search consultants, GC/CCO advisors and leadership coaches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FA8-43A2-CE47-8B05-B4522D69D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3429000"/>
            <a:ext cx="7772400" cy="243205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Executive Search</a:t>
            </a:r>
            <a:br>
              <a:rPr lang="en-US" dirty="0"/>
            </a:br>
            <a:r>
              <a:rPr lang="en-US" dirty="0"/>
              <a:t>Access to world-class legal &amp; compliance talent nationwide</a:t>
            </a:r>
          </a:p>
          <a:p>
            <a:r>
              <a:rPr lang="en-US" b="1" dirty="0"/>
              <a:t>Advising Solutions</a:t>
            </a:r>
            <a:br>
              <a:rPr lang="en-US" dirty="0"/>
            </a:br>
            <a:r>
              <a:rPr lang="en-US" dirty="0"/>
              <a:t>Powerful insights and solutions from highly respected GCs &amp; CCOs</a:t>
            </a:r>
          </a:p>
          <a:p>
            <a:r>
              <a:rPr lang="en-US" b="1" dirty="0"/>
              <a:t>Coaching &amp; Mentoring</a:t>
            </a:r>
            <a:br>
              <a:rPr lang="en-US" dirty="0"/>
            </a:br>
            <a:r>
              <a:rPr lang="en-US" dirty="0"/>
              <a:t>Enhancing leadership performance and effectiveness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70861-42D1-5A4D-B19D-5A2284098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48590"/>
            <a:ext cx="45719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7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D84EC99-C8BF-F346-948D-7A7666AD1504}"/>
              </a:ext>
            </a:extLst>
          </p:cNvPr>
          <p:cNvSpPr/>
          <p:nvPr/>
        </p:nvSpPr>
        <p:spPr>
          <a:xfrm>
            <a:off x="-2" y="6028"/>
            <a:ext cx="9144000" cy="26225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AF7CE0-14D4-F245-9909-C4B9469F0732}"/>
              </a:ext>
            </a:extLst>
          </p:cNvPr>
          <p:cNvSpPr/>
          <p:nvPr/>
        </p:nvSpPr>
        <p:spPr>
          <a:xfrm>
            <a:off x="457200" y="2598224"/>
            <a:ext cx="8229600" cy="311677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8C806-AC00-8B40-B6C7-DE1CE651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GC</a:t>
            </a:r>
            <a:r>
              <a:rPr lang="en-US" sz="2400" dirty="0"/>
              <a:t>&amp;</a:t>
            </a:r>
            <a:r>
              <a:rPr lang="en-US" dirty="0"/>
              <a:t>CCO Advantage</a:t>
            </a:r>
            <a:r>
              <a:rPr lang="en-US" sz="2400" baseline="30000" dirty="0"/>
              <a:t>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9ADC-9B76-9649-B353-4059818858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711702"/>
            <a:ext cx="3657599" cy="3090264"/>
          </a:xfrm>
        </p:spPr>
        <p:txBody>
          <a:bodyPr/>
          <a:lstStyle/>
          <a:p>
            <a:pPr marL="0" indent="0">
              <a:lnSpc>
                <a:spcPts val="800"/>
              </a:lnSpc>
              <a:buClr>
                <a:srgbClr val="000000"/>
              </a:buClr>
              <a:buNone/>
            </a:pPr>
            <a:r>
              <a:rPr lang="en-US" sz="1400" b="1" dirty="0">
                <a:solidFill>
                  <a:schemeClr val="accent1"/>
                </a:solidFill>
              </a:rPr>
              <a:t>LEGAL RECRUITING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General Counsel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Managing Counsel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Senior Counsel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Interim GC</a:t>
            </a:r>
          </a:p>
          <a:p>
            <a:pPr>
              <a:lnSpc>
                <a:spcPts val="200"/>
              </a:lnSpc>
              <a:buClr>
                <a:srgbClr val="000000"/>
              </a:buClr>
            </a:pPr>
            <a:endParaRPr lang="en-US" sz="1400" dirty="0"/>
          </a:p>
          <a:p>
            <a:pPr marL="0" indent="0">
              <a:lnSpc>
                <a:spcPts val="800"/>
              </a:lnSpc>
              <a:buClr>
                <a:srgbClr val="000000"/>
              </a:buClr>
              <a:buNone/>
            </a:pPr>
            <a:r>
              <a:rPr lang="en-US" sz="1400" b="1" dirty="0">
                <a:solidFill>
                  <a:schemeClr val="accent1"/>
                </a:solidFill>
              </a:rPr>
              <a:t>ADVISING SOLUTIONS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Strategic Structure &amp; Development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Effective Reporting to CEO &amp; Board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Compliance &amp; Ethics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Optimizing Operations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Change Management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Crisis Management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Governance &amp; Corporate Secretary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endParaRPr lang="en-US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DD10E-3DEC-4341-9DE6-9B3C42335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711701"/>
            <a:ext cx="3657600" cy="2990849"/>
          </a:xfrm>
        </p:spPr>
        <p:txBody>
          <a:bodyPr/>
          <a:lstStyle/>
          <a:p>
            <a:pPr marL="0" indent="0">
              <a:lnSpc>
                <a:spcPts val="800"/>
              </a:lnSpc>
              <a:buClr>
                <a:srgbClr val="000000"/>
              </a:buClr>
              <a:buNone/>
            </a:pPr>
            <a:r>
              <a:rPr lang="en-US" sz="1400" b="1" dirty="0">
                <a:solidFill>
                  <a:schemeClr val="accent1"/>
                </a:solidFill>
              </a:rPr>
              <a:t>COMPLIANCE RECRUITING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Chief Compliance Officer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Compliance Officer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Interim CCO</a:t>
            </a:r>
          </a:p>
          <a:p>
            <a:pPr>
              <a:lnSpc>
                <a:spcPts val="200"/>
              </a:lnSpc>
              <a:buClr>
                <a:srgbClr val="000000"/>
              </a:buClr>
            </a:pPr>
            <a:endParaRPr lang="en-US" sz="1400" dirty="0"/>
          </a:p>
          <a:p>
            <a:pPr marL="0" indent="0">
              <a:lnSpc>
                <a:spcPts val="800"/>
              </a:lnSpc>
              <a:buClr>
                <a:srgbClr val="000000"/>
              </a:buClr>
              <a:buNone/>
            </a:pPr>
            <a:endParaRPr lang="en-US" sz="1400" dirty="0"/>
          </a:p>
          <a:p>
            <a:pPr marL="0" indent="0">
              <a:lnSpc>
                <a:spcPts val="800"/>
              </a:lnSpc>
              <a:buClr>
                <a:srgbClr val="000000"/>
              </a:buClr>
              <a:buNone/>
            </a:pPr>
            <a:r>
              <a:rPr lang="en-US" sz="1400" b="1" dirty="0">
                <a:solidFill>
                  <a:schemeClr val="accent1"/>
                </a:solidFill>
              </a:rPr>
              <a:t>COACHING &amp; MENTORING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GC/CCO Confidant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Executive Coaching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Leadership for Women &amp; Diverse Talent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Strategic Advisor Development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Family &amp; Private Company Dynamics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r>
              <a:rPr lang="en-US" sz="1400" dirty="0"/>
              <a:t>Succession Planning &amp; Development</a:t>
            </a:r>
          </a:p>
          <a:p>
            <a:pPr>
              <a:lnSpc>
                <a:spcPts val="800"/>
              </a:lnSpc>
              <a:buClr>
                <a:srgbClr val="000000"/>
              </a:buClr>
            </a:pP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C28F04-5D3D-964C-B6D8-9B718E3F6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A10170-D2B2-5949-9A21-4B2F9A388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00201"/>
            <a:ext cx="8229600" cy="1270000"/>
          </a:xfrm>
        </p:spPr>
        <p:txBody>
          <a:bodyPr/>
          <a:lstStyle/>
          <a:p>
            <a:pPr marL="0" indent="0">
              <a:lnSpc>
                <a:spcPts val="800"/>
              </a:lnSpc>
              <a:buNone/>
            </a:pPr>
            <a:r>
              <a:rPr lang="en-US" sz="1500" b="1" dirty="0">
                <a:solidFill>
                  <a:schemeClr val="accent1"/>
                </a:solidFill>
              </a:rPr>
              <a:t>DELIVERS A COMPETITIVE ADVANTAGE</a:t>
            </a:r>
          </a:p>
          <a:p>
            <a:pPr>
              <a:lnSpc>
                <a:spcPts val="800"/>
              </a:lnSpc>
            </a:pPr>
            <a:r>
              <a:rPr lang="en-US" sz="1500" b="1" dirty="0"/>
              <a:t>Provides access to distinguished team of GCs, CCOs and executive search consultants</a:t>
            </a:r>
          </a:p>
          <a:p>
            <a:pPr>
              <a:lnSpc>
                <a:spcPts val="800"/>
              </a:lnSpc>
            </a:pPr>
            <a:r>
              <a:rPr lang="en-US" sz="1500" b="1" dirty="0"/>
              <a:t>One-of-a-kind suite of services</a:t>
            </a:r>
          </a:p>
          <a:p>
            <a:pPr>
              <a:lnSpc>
                <a:spcPts val="800"/>
              </a:lnSpc>
            </a:pPr>
            <a:r>
              <a:rPr lang="en-US" sz="1500" b="1" dirty="0"/>
              <a:t>Help you build the strongest legal and compliance departments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C69178-9F3B-AE45-9726-179D7AFA84C7}"/>
              </a:ext>
            </a:extLst>
          </p:cNvPr>
          <p:cNvCxnSpPr>
            <a:cxnSpLocks/>
          </p:cNvCxnSpPr>
          <p:nvPr/>
        </p:nvCxnSpPr>
        <p:spPr>
          <a:xfrm>
            <a:off x="457200" y="3818475"/>
            <a:ext cx="8229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07297F-8275-BE45-AB91-2C43EBC44E7D}"/>
              </a:ext>
            </a:extLst>
          </p:cNvPr>
          <p:cNvCxnSpPr>
            <a:cxnSpLocks/>
          </p:cNvCxnSpPr>
          <p:nvPr/>
        </p:nvCxnSpPr>
        <p:spPr>
          <a:xfrm flipV="1">
            <a:off x="4572000" y="2598225"/>
            <a:ext cx="0" cy="31167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5C3414-CF4B-1740-8690-965A6C5C9F7E}"/>
              </a:ext>
            </a:extLst>
          </p:cNvPr>
          <p:cNvCxnSpPr>
            <a:cxnSpLocks/>
          </p:cNvCxnSpPr>
          <p:nvPr/>
        </p:nvCxnSpPr>
        <p:spPr>
          <a:xfrm flipV="1">
            <a:off x="0" y="2598223"/>
            <a:ext cx="9144000" cy="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F5CF81-1F1F-314D-9B48-A9445410BFDE}"/>
              </a:ext>
            </a:extLst>
          </p:cNvPr>
          <p:cNvCxnSpPr>
            <a:cxnSpLocks/>
          </p:cNvCxnSpPr>
          <p:nvPr/>
        </p:nvCxnSpPr>
        <p:spPr>
          <a:xfrm>
            <a:off x="457200" y="5726875"/>
            <a:ext cx="8229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7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80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8580-C956-C548-AF9B-97F14BF7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130299"/>
          </a:xfrm>
        </p:spPr>
        <p:txBody>
          <a:bodyPr>
            <a:noAutofit/>
          </a:bodyPr>
          <a:lstStyle/>
          <a:p>
            <a:r>
              <a:rPr lang="en-US" dirty="0"/>
              <a:t>BarkerGilmore </a:t>
            </a:r>
            <a:br>
              <a:rPr lang="en-US" dirty="0"/>
            </a:br>
            <a:r>
              <a:rPr lang="en-US" b="1" dirty="0"/>
              <a:t>Senior Advisor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458964-110B-F24C-B3CB-8E4E33F5D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5960465"/>
            <a:ext cx="457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95D13-B769-9B4B-972A-F58D3B537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4800" y="2057400"/>
            <a:ext cx="4572000" cy="3581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MICHELLE BANKS</a:t>
            </a:r>
          </a:p>
          <a:p>
            <a:r>
              <a:rPr lang="en-US" dirty="0"/>
              <a:t>Former EVP, </a:t>
            </a:r>
            <a:br>
              <a:rPr lang="en-US" dirty="0"/>
            </a:br>
            <a:r>
              <a:rPr lang="en-US" dirty="0"/>
              <a:t>Global General Counsel, </a:t>
            </a:r>
            <a:br>
              <a:rPr lang="en-US" dirty="0"/>
            </a:br>
            <a:r>
              <a:rPr lang="en-US" dirty="0"/>
              <a:t>Corporate Secretary and </a:t>
            </a:r>
            <a:br>
              <a:rPr lang="en-US" dirty="0"/>
            </a:br>
            <a:r>
              <a:rPr lang="en-US" dirty="0"/>
              <a:t>Chief Compliance Officer, </a:t>
            </a:r>
            <a:br>
              <a:rPr lang="en-US" dirty="0"/>
            </a:br>
            <a:r>
              <a:rPr lang="en-US" dirty="0"/>
              <a:t>Gap Inc.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2"/>
              </a:rPr>
              <a:t>Biography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82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4BE9-A024-9047-B126-254EF4C58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092199"/>
          </a:xfrm>
        </p:spPr>
        <p:txBody>
          <a:bodyPr/>
          <a:lstStyle/>
          <a:p>
            <a:r>
              <a:rPr lang="en-US" dirty="0"/>
              <a:t>BarkerGilmore </a:t>
            </a:r>
            <a:br>
              <a:rPr lang="en-US" dirty="0"/>
            </a:br>
            <a:r>
              <a:rPr lang="en-US" b="1" dirty="0"/>
              <a:t>Senior Advisor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9885-E6D6-354B-B23D-75BF75861F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ANN HARLAN</a:t>
            </a:r>
          </a:p>
          <a:p>
            <a:r>
              <a:rPr lang="en-US" dirty="0"/>
              <a:t>Former VP, </a:t>
            </a:r>
            <a:br>
              <a:rPr lang="en-US" dirty="0"/>
            </a:br>
            <a:r>
              <a:rPr lang="en-US" dirty="0"/>
              <a:t>General Counsel and </a:t>
            </a:r>
            <a:br>
              <a:rPr lang="en-US" dirty="0"/>
            </a:br>
            <a:r>
              <a:rPr lang="en-US" dirty="0"/>
              <a:t>Corporate Secretary, </a:t>
            </a:r>
            <a:br>
              <a:rPr lang="en-US" dirty="0"/>
            </a:br>
            <a:r>
              <a:rPr lang="en-US" dirty="0"/>
              <a:t>The J.M. Smucker Company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2"/>
              </a:rPr>
              <a:t>Biography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237D7-C966-4D43-BD33-1F635ABF5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3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1E858-8C64-5346-82DB-D8FA53CA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092199"/>
          </a:xfrm>
        </p:spPr>
        <p:txBody>
          <a:bodyPr/>
          <a:lstStyle/>
          <a:p>
            <a:r>
              <a:rPr lang="en-US" dirty="0"/>
              <a:t>BarkerGilmore </a:t>
            </a:r>
            <a:br>
              <a:rPr lang="en-US" dirty="0"/>
            </a:br>
            <a:r>
              <a:rPr lang="en-US" b="1" dirty="0"/>
              <a:t>Senior Advisor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79FD7-C00A-194F-9A3B-C83E9EA9D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BILL MORELLI</a:t>
            </a:r>
          </a:p>
          <a:p>
            <a:r>
              <a:rPr lang="en-US" dirty="0"/>
              <a:t>Former EVP, </a:t>
            </a:r>
            <a:br>
              <a:rPr lang="en-US" dirty="0"/>
            </a:br>
            <a:r>
              <a:rPr lang="en-US" dirty="0"/>
              <a:t>General Counsel, </a:t>
            </a:r>
            <a:br>
              <a:rPr lang="en-US" dirty="0"/>
            </a:br>
            <a:r>
              <a:rPr lang="en-US" dirty="0"/>
              <a:t>Ingram Industries Inc.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2"/>
              </a:rPr>
              <a:t>Biography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A95CD-5773-2C43-BEFE-B884041C0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1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E534B-0974-294F-8041-10214CD8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066799"/>
          </a:xfrm>
        </p:spPr>
        <p:txBody>
          <a:bodyPr/>
          <a:lstStyle/>
          <a:p>
            <a:r>
              <a:rPr lang="en-US" dirty="0"/>
              <a:t>BarkerGilmore </a:t>
            </a:r>
            <a:br>
              <a:rPr lang="en-US" dirty="0"/>
            </a:br>
            <a:r>
              <a:rPr lang="en-US" b="1" dirty="0"/>
              <a:t>Senior Advisor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7FA1A-6222-4F44-A8EE-1F61CB264A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HAYDEE OLINGER</a:t>
            </a:r>
          </a:p>
          <a:p>
            <a:r>
              <a:rPr lang="en-US" dirty="0"/>
              <a:t>Former Global Chief </a:t>
            </a:r>
            <a:br>
              <a:rPr lang="en-US" dirty="0"/>
            </a:br>
            <a:r>
              <a:rPr lang="en-US" dirty="0"/>
              <a:t>Compliance Officer, </a:t>
            </a:r>
            <a:br>
              <a:rPr lang="en-US" dirty="0"/>
            </a:br>
            <a:r>
              <a:rPr lang="en-US" dirty="0"/>
              <a:t>McDonald’s Corporation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2"/>
              </a:rPr>
              <a:t>Biography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E4B98-E2D8-2341-BBAE-8770440B5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5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4159-6AC6-B641-B657-6350891E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</a:t>
            </a:r>
            <a:br>
              <a:rPr lang="en-US" dirty="0"/>
            </a:br>
            <a:r>
              <a:rPr lang="en-US" dirty="0"/>
              <a:t>Would </a:t>
            </a:r>
            <a:br>
              <a:rPr lang="en-US" dirty="0"/>
            </a:br>
            <a:r>
              <a:rPr lang="en-US" dirty="0"/>
              <a:t>You Use a Coach?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CEE9-F10B-934A-BD24-3C8DCE287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Corrective coaching for serious performance issues</a:t>
            </a:r>
          </a:p>
          <a:p>
            <a:r>
              <a:rPr lang="en-US" dirty="0"/>
              <a:t>Remedial coaching for those with high potential but existing gaps</a:t>
            </a:r>
          </a:p>
          <a:p>
            <a:r>
              <a:rPr lang="en-US" dirty="0"/>
              <a:t>Developmental coaching for high performers for further responsibility, advancement, nuanced executive skills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ADD91-0D8F-024E-886A-3ED777A7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3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74159-6AC6-B641-B657-6350891E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of Coaching </a:t>
            </a:r>
            <a:br>
              <a:rPr lang="en-US" dirty="0"/>
            </a:br>
            <a:r>
              <a:rPr lang="en-US" dirty="0"/>
              <a:t>Has </a:t>
            </a:r>
            <a:br>
              <a:rPr lang="en-US" dirty="0"/>
            </a:br>
            <a:r>
              <a:rPr lang="en-US" dirty="0"/>
              <a:t>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CEE9-F10B-934A-BD24-3C8DCE287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longer a negative / even in remedial situations it can be career saving / changing</a:t>
            </a:r>
          </a:p>
          <a:p>
            <a:r>
              <a:rPr lang="en-US" dirty="0"/>
              <a:t>Go from good to great</a:t>
            </a:r>
          </a:p>
          <a:p>
            <a:r>
              <a:rPr lang="en-US" dirty="0"/>
              <a:t>Now viewed as a valuable perk</a:t>
            </a:r>
          </a:p>
          <a:p>
            <a:r>
              <a:rPr lang="en-US" dirty="0"/>
              <a:t>Investment in employee’s career</a:t>
            </a:r>
          </a:p>
          <a:p>
            <a:r>
              <a:rPr lang="en-US" dirty="0"/>
              <a:t>Now more common to have coaches for all C-Suite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ADD91-0D8F-024E-886A-3ED777A7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5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570A81-0854-964D-8C6B-81DAE3BF5683}"/>
              </a:ext>
            </a:extLst>
          </p:cNvPr>
          <p:cNvSpPr/>
          <p:nvPr/>
        </p:nvSpPr>
        <p:spPr>
          <a:xfrm>
            <a:off x="0" y="1600201"/>
            <a:ext cx="9144000" cy="41147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BF237E-AFA9-3E46-8C44-69C257FC8EA4}"/>
              </a:ext>
            </a:extLst>
          </p:cNvPr>
          <p:cNvSpPr/>
          <p:nvPr/>
        </p:nvSpPr>
        <p:spPr>
          <a:xfrm>
            <a:off x="0" y="0"/>
            <a:ext cx="9144000" cy="160020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23D23-6E58-CE48-8ED4-10E9C403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Unique Leadership Coaching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8C45-DF59-3C4D-B756-57342140B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057399"/>
            <a:ext cx="7315201" cy="457201"/>
          </a:xfrm>
        </p:spPr>
        <p:txBody>
          <a:bodyPr/>
          <a:lstStyle/>
          <a:p>
            <a:r>
              <a:rPr lang="en-US" dirty="0"/>
              <a:t>General Counsels and CCOs who have sat in your seat act as your executive coach and trusted advisor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39388-CDA6-9943-8FBF-1A3E8C384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971800"/>
            <a:ext cx="7315200" cy="2889250"/>
          </a:xfrm>
        </p:spPr>
        <p:txBody>
          <a:bodyPr/>
          <a:lstStyle/>
          <a:p>
            <a:r>
              <a:rPr lang="en-US" dirty="0"/>
              <a:t>We leverage a proprietary toolkit of coaching best practices </a:t>
            </a:r>
          </a:p>
          <a:p>
            <a:r>
              <a:rPr lang="en-US" dirty="0"/>
              <a:t>We take a practical and flexible approach customized for each client’s needs</a:t>
            </a:r>
          </a:p>
          <a:p>
            <a:r>
              <a:rPr lang="en-US" dirty="0"/>
              <a:t>We go beyond traditional executive coaching: we listen, ask good questions, act as a sounding board, and give advice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219BD-D40A-8F43-9724-14A216B7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7964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Content-Master">
  <a:themeElements>
    <a:clrScheme name="BarkerGilmore">
      <a:dk1>
        <a:sysClr val="windowText" lastClr="000000"/>
      </a:dk1>
      <a:lt1>
        <a:sysClr val="window" lastClr="FFFFFF"/>
      </a:lt1>
      <a:dk2>
        <a:srgbClr val="938B82"/>
      </a:dk2>
      <a:lt2>
        <a:srgbClr val="CCC7C0"/>
      </a:lt2>
      <a:accent1>
        <a:srgbClr val="719500"/>
      </a:accent1>
      <a:accent2>
        <a:srgbClr val="A4C73B"/>
      </a:accent2>
      <a:accent3>
        <a:srgbClr val="A9A39B"/>
      </a:accent3>
      <a:accent4>
        <a:srgbClr val="719500"/>
      </a:accent4>
      <a:accent5>
        <a:srgbClr val="A4C73B"/>
      </a:accent5>
      <a:accent6>
        <a:srgbClr val="A9A39B"/>
      </a:accent6>
      <a:hlink>
        <a:srgbClr val="212424"/>
      </a:hlink>
      <a:folHlink>
        <a:srgbClr val="938B8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838</TotalTime>
  <Words>658</Words>
  <Application>Microsoft Office PowerPoint</Application>
  <PresentationFormat>On-screen Show (4:3)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Wingdings 2</vt:lpstr>
      <vt:lpstr>Title and Content-Master</vt:lpstr>
      <vt:lpstr>Improving Effectiveness Through Executive Coaching</vt:lpstr>
      <vt:lpstr>BarkerGilmore</vt:lpstr>
      <vt:lpstr>BarkerGilmore  Senior Advisor</vt:lpstr>
      <vt:lpstr>BarkerGilmore  Senior Advisor</vt:lpstr>
      <vt:lpstr>BarkerGilmore  Senior Advisor</vt:lpstr>
      <vt:lpstr>BarkerGilmore  Senior Advisor</vt:lpstr>
      <vt:lpstr>When  Would  You Use a Coach?</vt:lpstr>
      <vt:lpstr>View of Coaching  Has  Changed</vt:lpstr>
      <vt:lpstr>Our Unique Leadership Coaching</vt:lpstr>
      <vt:lpstr>BarkerGilmore’s Coaching Clients</vt:lpstr>
      <vt:lpstr>Selecting The Best Coach For You</vt:lpstr>
      <vt:lpstr>How Your Coach Should Help</vt:lpstr>
      <vt:lpstr>Return on Investment for  Client</vt:lpstr>
      <vt:lpstr>Return on Investment for Organization</vt:lpstr>
      <vt:lpstr>Measure Effectiveness of  Coaching</vt:lpstr>
      <vt:lpstr>PowerPoint Presentation</vt:lpstr>
      <vt:lpstr>Senior Advisor Contact Information</vt:lpstr>
      <vt:lpstr>Articles on Coaching</vt:lpstr>
      <vt:lpstr>PowerPoint Presentation</vt:lpstr>
      <vt:lpstr>The GC&amp;CCO AdvantageSM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Appel</dc:creator>
  <cp:lastModifiedBy>Robert Barker</cp:lastModifiedBy>
  <cp:revision>63</cp:revision>
  <dcterms:created xsi:type="dcterms:W3CDTF">2018-02-20T20:59:10Z</dcterms:created>
  <dcterms:modified xsi:type="dcterms:W3CDTF">2018-03-15T19:31:56Z</dcterms:modified>
</cp:coreProperties>
</file>