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1" r:id="rId4"/>
    <p:sldId id="261" r:id="rId5"/>
    <p:sldId id="282" r:id="rId6"/>
    <p:sldId id="285" r:id="rId7"/>
    <p:sldId id="262" r:id="rId8"/>
    <p:sldId id="283" r:id="rId9"/>
    <p:sldId id="286" r:id="rId10"/>
    <p:sldId id="287" r:id="rId11"/>
    <p:sldId id="284" r:id="rId12"/>
    <p:sldId id="288" r:id="rId13"/>
    <p:sldId id="265" r:id="rId14"/>
    <p:sldId id="277" r:id="rId15"/>
    <p:sldId id="272" r:id="rId16"/>
    <p:sldId id="289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0"/>
    <p:restoredTop sz="94653"/>
  </p:normalViewPr>
  <p:slideViewPr>
    <p:cSldViewPr snapToGrid="0" snapToObjects="1">
      <p:cViewPr varScale="1">
        <p:scale>
          <a:sx n="107" d="100"/>
          <a:sy n="107" d="100"/>
        </p:scale>
        <p:origin x="11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BCBBC-7D11-E243-A0B0-9DEA9DC233C2}" type="datetimeFigureOut">
              <a:rPr lang="en-US" smtClean="0"/>
              <a:t>5/23/18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16FD0-6A56-7B42-A3CE-6C86AAAAF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8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ABCE9C-33EA-B943-962F-077D9102E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4601"/>
            <a:ext cx="9144000" cy="38759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F1B10D-7DCB-D046-A1FC-C6A51F8E0741}"/>
              </a:ext>
            </a:extLst>
          </p:cNvPr>
          <p:cNvSpPr/>
          <p:nvPr userDrawn="1"/>
        </p:nvSpPr>
        <p:spPr>
          <a:xfrm>
            <a:off x="0" y="2514600"/>
            <a:ext cx="9144000" cy="3875964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8A97E6-48C8-C34D-81A8-040A63044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62" y="700126"/>
            <a:ext cx="1957137" cy="310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429000"/>
            <a:ext cx="7989752" cy="1828800"/>
          </a:xfrm>
          <a:effectLst/>
        </p:spPr>
        <p:txBody>
          <a:bodyPr anchor="t">
            <a:no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2" y="5307904"/>
            <a:ext cx="7989752" cy="353859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 cap="none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B5A670-1B69-8B44-A246-FAD686E88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192" y="5710009"/>
            <a:ext cx="7989752" cy="324428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 marL="324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0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08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68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00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Colo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C55F33-A20E-5946-A85B-615D77B4E2CA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45E93-4373-2B42-9181-0135A2D40996}"/>
              </a:ext>
            </a:extLst>
          </p:cNvPr>
          <p:cNvSpPr/>
          <p:nvPr userDrawn="1"/>
        </p:nvSpPr>
        <p:spPr>
          <a:xfrm>
            <a:off x="1828800" y="685799"/>
            <a:ext cx="7315200" cy="4572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1600200"/>
            <a:ext cx="2286000" cy="36576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36576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737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Pictur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3EF9AE-3CE7-D540-8B68-2653301CB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3175" y="0"/>
            <a:ext cx="8689975" cy="5715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62F697-C402-344B-B6E6-227A6C5E1BF0}"/>
              </a:ext>
            </a:extLst>
          </p:cNvPr>
          <p:cNvSpPr/>
          <p:nvPr userDrawn="1"/>
        </p:nvSpPr>
        <p:spPr>
          <a:xfrm>
            <a:off x="-3175" y="0"/>
            <a:ext cx="8686799" cy="5715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45E93-4373-2B42-9181-0135A2D40996}"/>
              </a:ext>
            </a:extLst>
          </p:cNvPr>
          <p:cNvSpPr/>
          <p:nvPr userDrawn="1"/>
        </p:nvSpPr>
        <p:spPr>
          <a:xfrm>
            <a:off x="1828800" y="685799"/>
            <a:ext cx="7315200" cy="45720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1600200"/>
            <a:ext cx="2286000" cy="3428999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3428999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AC66D0-62C6-B940-954C-1DCF8BD45969}"/>
              </a:ext>
            </a:extLst>
          </p:cNvPr>
          <p:cNvCxnSpPr>
            <a:cxnSpLocks/>
          </p:cNvCxnSpPr>
          <p:nvPr userDrawn="1"/>
        </p:nvCxnSpPr>
        <p:spPr>
          <a:xfrm>
            <a:off x="4797468" y="1600200"/>
            <a:ext cx="0" cy="3657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7291503-4B1D-C84F-A49A-7EC9707A1446}"/>
              </a:ext>
            </a:extLst>
          </p:cNvPr>
          <p:cNvSpPr/>
          <p:nvPr userDrawn="1"/>
        </p:nvSpPr>
        <p:spPr>
          <a:xfrm>
            <a:off x="1828800" y="685799"/>
            <a:ext cx="6854824" cy="228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303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685801"/>
            <a:ext cx="7315201" cy="9144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600201"/>
            <a:ext cx="7315201" cy="914400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7315200" cy="3197431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952844-C953-0E48-8B94-53F2578F8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78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Bullets-Colo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E6CEA3-A219-E241-84A2-5067AF3236B3}"/>
              </a:ext>
            </a:extLst>
          </p:cNvPr>
          <p:cNvSpPr/>
          <p:nvPr userDrawn="1"/>
        </p:nvSpPr>
        <p:spPr>
          <a:xfrm>
            <a:off x="0" y="1600201"/>
            <a:ext cx="9144000" cy="41147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53AAB-2154-3944-9529-0AA33839B016}"/>
              </a:ext>
            </a:extLst>
          </p:cNvPr>
          <p:cNvSpPr/>
          <p:nvPr userDrawn="1"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685801"/>
            <a:ext cx="7315201" cy="9144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600201"/>
            <a:ext cx="7315201" cy="914400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7315200" cy="3200400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952844-C953-0E48-8B94-53F2578F8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09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Bullet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685801"/>
            <a:ext cx="7772402" cy="9144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600201"/>
            <a:ext cx="3657601" cy="914399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657600" cy="3197431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952844-C953-0E48-8B94-53F2578F8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16345B-58C9-574D-B1ED-8AE9CE2E93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029200" y="1600201"/>
            <a:ext cx="3657601" cy="914399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CF19B9-1CA6-D741-9A78-CED0472F1A1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29201" y="2514600"/>
            <a:ext cx="3657600" cy="3197431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3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Bullets Comparison-Colo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F50AD-F81B-EE49-B94B-52F2D8D089A4}"/>
              </a:ext>
            </a:extLst>
          </p:cNvPr>
          <p:cNvSpPr/>
          <p:nvPr userDrawn="1"/>
        </p:nvSpPr>
        <p:spPr>
          <a:xfrm>
            <a:off x="0" y="1600201"/>
            <a:ext cx="9144000" cy="41147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220E4A-7DAC-A74D-8C3C-8630CE821AB2}"/>
              </a:ext>
            </a:extLst>
          </p:cNvPr>
          <p:cNvSpPr/>
          <p:nvPr userDrawn="1"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685801"/>
            <a:ext cx="7772402" cy="9144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600201"/>
            <a:ext cx="3657601" cy="914399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657600" cy="3200400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952844-C953-0E48-8B94-53F2578F8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16345B-58C9-574D-B1ED-8AE9CE2E93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029200" y="1600201"/>
            <a:ext cx="3657601" cy="914399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CF19B9-1CA6-D741-9A78-CED0472F1A1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29201" y="2514600"/>
            <a:ext cx="3657600" cy="3200400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70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398902" y="5141973"/>
            <a:ext cx="874509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428999"/>
            <a:ext cx="7656544" cy="1112417"/>
          </a:xfrm>
        </p:spPr>
        <p:txBody>
          <a:bodyPr anchor="t">
            <a:noAutofit/>
          </a:bodyPr>
          <a:lstStyle>
            <a:lvl1pPr algn="l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4541417"/>
            <a:ext cx="7656545" cy="600556"/>
          </a:xfrm>
        </p:spPr>
        <p:txBody>
          <a:bodyPr anchor="t">
            <a:no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38E36B-7B9F-3144-AA7D-87D8C6696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512" y="5983828"/>
            <a:ext cx="1601432" cy="24092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4164B1-B601-5740-BA7C-33FD7FED4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9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7772400" cy="914400"/>
          </a:xfrm>
        </p:spPr>
        <p:txBody>
          <a:bodyPr wrap="square"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3657599" cy="3803649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657600" cy="380365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C1A284-1E67-C84F-98D4-43F24DE52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0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7772400" cy="9144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429000"/>
            <a:ext cx="3657599" cy="2432049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3429000"/>
            <a:ext cx="3657600" cy="243205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C1A284-1E67-C84F-98D4-43F24DE52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18EBB3-60CC-CD47-AD14-47187E1F85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104373"/>
            <a:ext cx="7772400" cy="1039660"/>
          </a:xfrm>
        </p:spPr>
        <p:txBody>
          <a:bodyPr>
            <a:noAutofit/>
          </a:bodyPr>
          <a:lstStyle>
            <a:lvl3pPr marL="6300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903270-23B6-A547-BB7C-D93B3696244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14400" y="1615290"/>
            <a:ext cx="7772400" cy="408232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52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ntro-Colo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5ED219-83EA-D947-9F3D-3AFF6F0C2FF3}"/>
              </a:ext>
            </a:extLst>
          </p:cNvPr>
          <p:cNvSpPr/>
          <p:nvPr userDrawn="1"/>
        </p:nvSpPr>
        <p:spPr>
          <a:xfrm>
            <a:off x="0" y="1600201"/>
            <a:ext cx="9144000" cy="41147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1A45E-8366-324D-9C7E-AA341C18446E}"/>
              </a:ext>
            </a:extLst>
          </p:cNvPr>
          <p:cNvSpPr/>
          <p:nvPr userDrawn="1"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7772400" cy="9144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429001"/>
            <a:ext cx="3657599" cy="2286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3429000"/>
            <a:ext cx="3657600" cy="2286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C1A284-1E67-C84F-98D4-43F24DE52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18EBB3-60CC-CD47-AD14-47187E1F85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104373"/>
            <a:ext cx="7772400" cy="1039660"/>
          </a:xfrm>
        </p:spPr>
        <p:txBody>
          <a:bodyPr>
            <a:noAutofit/>
          </a:bodyPr>
          <a:lstStyle>
            <a:lvl3pPr marL="6300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903270-23B6-A547-BB7C-D93B3696244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14400" y="1615290"/>
            <a:ext cx="7772400" cy="408232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63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656544" cy="936413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56544" cy="3801398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087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or: Michelle B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wrap="square"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3A21C1-EE9E-8843-B5D9-4BE1C2D9D8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24" t="-2453" r="4220" b="-15701"/>
          <a:stretch/>
        </p:blipFill>
        <p:spPr>
          <a:xfrm>
            <a:off x="519830" y="2602280"/>
            <a:ext cx="2834640" cy="323958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B0F99F-ADD8-304E-A838-C09B4C25F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E1CB99-4179-4544-90CE-415BC9A53346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5877DB-FE92-FA4E-8F49-B2A43ED23492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44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C8A675-BFB7-574B-9302-B403E089F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25381"/>
            <a:ext cx="23114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89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3A7B5-58DB-644C-90C4-D70FB1975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700" y="2780054"/>
            <a:ext cx="23114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69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2C3C24-70BF-5C4A-B8C3-92CD2C114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79967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38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84FDDC-5C40-974A-AFF9-E85519292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575" y="2856927"/>
            <a:ext cx="2308225" cy="2505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20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E983C2-DD56-6644-9F4A-2ADAF579A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9"/>
          <a:stretch/>
        </p:blipFill>
        <p:spPr>
          <a:xfrm>
            <a:off x="914400" y="2812681"/>
            <a:ext cx="2311400" cy="2476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71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6CD3AC-AB46-AA40-B37C-F34AD0E64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450" y="2825381"/>
            <a:ext cx="25146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52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740EDE-55DB-ED4F-BB03-D8E762AA7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6183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97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13DC44-4F49-4F42-A083-A1C6E852B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18309"/>
            <a:ext cx="229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32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or: Ann Har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6235FA-7928-3945-8D66-09BC5BB1D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0938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2999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39EC63-E01E-584F-A0AC-1E87CC9E5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0AA086-CF22-EA42-9099-5209CD261B26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37CC7F2-3ABB-C846-A59F-1A316BC42873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oli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3AD53-91A5-5649-B169-826811E71754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656544" cy="936413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56544" cy="36576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380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36132-A175-8A4D-BDAD-01BFF71A2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225" y="288558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85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A095-B95B-0F45-B7A6-6E2804DE1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00496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44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or: Bill Mo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90E01D-5A8E-EB4B-B301-2916BE9B6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00" t="-7332" r="-1449" b="-18730"/>
          <a:stretch/>
        </p:blipFill>
        <p:spPr>
          <a:xfrm>
            <a:off x="507304" y="2624908"/>
            <a:ext cx="2834640" cy="323192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E9351B-D749-C64B-83D9-C9061AC30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B27B5-964C-9346-8119-B7D2C1CD1BCA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817377D-0C6A-D544-9326-535D78566173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87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5BCD1A-89B3-BB4F-A6C8-099ABDD0C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7453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08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0C5409-E1F0-6A44-8B8C-A3B6E1CD5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03" t="-7958" r="-1020" b="-18765"/>
          <a:stretch/>
        </p:blipFill>
        <p:spPr>
          <a:xfrm>
            <a:off x="519830" y="2636163"/>
            <a:ext cx="2834640" cy="323192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0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D32D6-F6D4-5548-9CFF-C145118F0B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050" y="2800496"/>
            <a:ext cx="23114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17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02A3A-E3CC-FB4D-B729-976002A84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73706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0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B0461A-1673-AB4C-AC1C-353FBA319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62656"/>
            <a:ext cx="229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36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8550FB-C6A0-8149-83A4-7DC5DCADD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525" y="2825381"/>
            <a:ext cx="23114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35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FD23DC-72E8-EA46-BEBA-3F3582ABF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225" y="286018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olid BG/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3AD53-91A5-5649-B169-826811E71754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656544" cy="936413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56544" cy="36576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8809F-506E-D647-983C-6B1757BD48E5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19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122E3-6124-0546-A3E6-1C2B65667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61006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69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89F44C-52A5-1440-9430-6935B7DFD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700" y="2799671"/>
            <a:ext cx="23114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71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D794C-EE40-C342-97AB-C2390CF5E0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61831"/>
            <a:ext cx="229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36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FAE076-F5E0-CB40-8FC3-6236C7FB8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68723"/>
            <a:ext cx="2298700" cy="2495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37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2C0E92-7455-2B4B-A45A-71C005796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68048-F5E9-A040-990A-F09CF1484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8689975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5C0662-7D57-A742-8A69-EDEDB8538184}"/>
              </a:ext>
            </a:extLst>
          </p:cNvPr>
          <p:cNvSpPr/>
          <p:nvPr userDrawn="1"/>
        </p:nvSpPr>
        <p:spPr>
          <a:xfrm>
            <a:off x="0" y="0"/>
            <a:ext cx="8686799" cy="5715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E83BD7-2FAB-094A-9477-72AA5E0F3B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1600200"/>
            <a:ext cx="6858000" cy="65448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6559D-DE79-B44F-A108-99AB81127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514600"/>
            <a:ext cx="6858000" cy="2743200"/>
          </a:xfrm>
        </p:spPr>
        <p:txBody>
          <a:bodyPr wrap="square">
            <a:noAutofit/>
          </a:bodyPr>
          <a:lstStyle>
            <a:lvl1pPr marL="0" indent="0">
              <a:buNone/>
              <a:defRPr sz="66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427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F31B81-1994-BB43-A07B-43BFB31B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86800" cy="5714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B6E2CE-F9B1-2845-9D9D-6FE6D2AE1562}"/>
              </a:ext>
            </a:extLst>
          </p:cNvPr>
          <p:cNvSpPr/>
          <p:nvPr userDrawn="1"/>
        </p:nvSpPr>
        <p:spPr>
          <a:xfrm>
            <a:off x="0" y="0"/>
            <a:ext cx="8686800" cy="5715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2C0E92-7455-2B4B-A45A-71C005796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E83BD7-2FAB-094A-9477-72AA5E0F3B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1600200"/>
            <a:ext cx="6858000" cy="6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6559D-DE79-B44F-A108-99AB81127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514600"/>
            <a:ext cx="6858000" cy="2743200"/>
          </a:xfrm>
        </p:spPr>
        <p:txBody>
          <a:bodyPr>
            <a:noAutofit/>
          </a:bodyPr>
          <a:lstStyle>
            <a:lvl1pPr marL="0" indent="0">
              <a:buNone/>
              <a:defRPr sz="66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495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3A2704-E912-064C-BB22-E66F522D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86800" cy="5715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2C0E92-7455-2B4B-A45A-71C005796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C0662-7D57-A742-8A69-EDEDB8538184}"/>
              </a:ext>
            </a:extLst>
          </p:cNvPr>
          <p:cNvSpPr/>
          <p:nvPr userDrawn="1"/>
        </p:nvSpPr>
        <p:spPr>
          <a:xfrm>
            <a:off x="0" y="0"/>
            <a:ext cx="8686800" cy="57150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E83BD7-2FAB-094A-9477-72AA5E0F3B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1600200"/>
            <a:ext cx="6858000" cy="6544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61796-2A54-1E41-926C-859A927F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514600"/>
            <a:ext cx="6858000" cy="2743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373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A020B5-9BC5-9A49-9307-1DDD55F43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86800" cy="5715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2C0E92-7455-2B4B-A45A-71C005796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C0662-7D57-A742-8A69-EDEDB8538184}"/>
              </a:ext>
            </a:extLst>
          </p:cNvPr>
          <p:cNvSpPr/>
          <p:nvPr userDrawn="1"/>
        </p:nvSpPr>
        <p:spPr>
          <a:xfrm>
            <a:off x="0" y="0"/>
            <a:ext cx="8686800" cy="5715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E83BD7-2FAB-094A-9477-72AA5E0F3B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1600200"/>
            <a:ext cx="6858000" cy="6544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61796-2A54-1E41-926C-859A927F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514600"/>
            <a:ext cx="6858000" cy="2743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107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262296"/>
            <a:ext cx="4451591" cy="689514"/>
          </a:xfrm>
        </p:spPr>
        <p:txBody>
          <a:bodyPr anchor="ctr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398" cy="40059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5262295"/>
            <a:ext cx="3084544" cy="68951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A19EB9-9CBF-7542-BAA9-C9FEBA8DFF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512" y="5983828"/>
            <a:ext cx="1601432" cy="24092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22CF32-53D8-9441-9860-83FDCF116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95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93389"/>
            <a:ext cx="7772400" cy="566738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685799"/>
            <a:ext cx="8229601" cy="3471177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260126"/>
            <a:ext cx="7772400" cy="59867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E133D-9B33-914A-B9E8-D0CAD0D78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656544" cy="936413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56544" cy="36576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8809F-506E-D647-983C-6B1757BD48E5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155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DBC591-0786-1446-B64F-982C28E49EC8}"/>
              </a:ext>
            </a:extLst>
          </p:cNvPr>
          <p:cNvSpPr>
            <a:spLocks noChangeAspect="1"/>
          </p:cNvSpPr>
          <p:nvPr userDrawn="1"/>
        </p:nvSpPr>
        <p:spPr>
          <a:xfrm>
            <a:off x="457200" y="457200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7315200" cy="914400"/>
          </a:xfrm>
        </p:spPr>
        <p:txBody>
          <a:bodyPr anchor="t">
            <a:noAutofit/>
          </a:bodyPr>
          <a:lstStyle>
            <a:lvl1pPr>
              <a:defRPr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514599"/>
            <a:ext cx="7315200" cy="3344197"/>
          </a:xfrm>
        </p:spPr>
        <p:txBody>
          <a:bodyPr vert="eaVert" anchor="t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277AA2-0FD8-E847-B057-3CA7CDB9D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35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0"/>
            <a:ext cx="2057400" cy="6416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675725"/>
            <a:ext cx="1600200" cy="5183073"/>
          </a:xfrm>
        </p:spPr>
        <p:txBody>
          <a:bodyPr vert="eaVert">
            <a:noAutofit/>
          </a:bodyPr>
          <a:lstStyle>
            <a:lvl1pPr>
              <a:defRPr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85800"/>
            <a:ext cx="5922209" cy="5172998"/>
          </a:xfrm>
        </p:spPr>
        <p:txBody>
          <a:bodyPr vert="eaVert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A6B7F7-D653-854D-9059-C40FD6108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512" y="5983828"/>
            <a:ext cx="1601432" cy="24092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BFF333-FEDD-554C-8966-0CFEE8758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30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CC5C643F-E6B1-FA4B-8849-79BC720B65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22255"/>
            <a:ext cx="2117755" cy="18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0" rIns="0" bIns="0">
            <a:spAutoFit/>
          </a:bodyPr>
          <a:lstStyle/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spc="-36" dirty="0">
                <a:latin typeface="+mn-lt"/>
                <a:ea typeface="+mn-ea"/>
                <a:cs typeface="Arial"/>
              </a:rPr>
              <a:t>BarkerGilmore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b="1" kern="0" spc="-36" dirty="0">
              <a:latin typeface="+mn-lt"/>
              <a:ea typeface="+mn-ea"/>
              <a:cs typeface="Arial"/>
            </a:endParaRP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spc="-36" dirty="0">
              <a:solidFill>
                <a:schemeClr val="bg1"/>
              </a:solidFill>
              <a:latin typeface="+mn-lt"/>
              <a:ea typeface="+mn-ea"/>
              <a:cs typeface="Arial"/>
            </a:endParaRP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-36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CORPORATE HEADQUARTERS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-36" dirty="0">
                <a:latin typeface="+mn-lt"/>
                <a:ea typeface="+mn-ea"/>
                <a:cs typeface="Arial"/>
              </a:rPr>
              <a:t>1387 Fairport Road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-36" dirty="0">
                <a:latin typeface="+mn-lt"/>
                <a:ea typeface="+mn-ea"/>
                <a:cs typeface="Arial"/>
              </a:rPr>
              <a:t>Suite 845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-36" dirty="0">
                <a:latin typeface="+mn-lt"/>
                <a:ea typeface="+mn-ea"/>
                <a:cs typeface="Arial"/>
              </a:rPr>
              <a:t>Fairport, NY 14450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kern="0" spc="-36" dirty="0">
                <a:latin typeface="+mn-lt"/>
                <a:ea typeface="+mn-ea"/>
                <a:cs typeface="Arial"/>
              </a:rPr>
              <a:t>p  877.571.5047 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kern="0" spc="-36" dirty="0">
                <a:latin typeface="+mn-lt"/>
                <a:ea typeface="+mn-ea"/>
                <a:cs typeface="Arial"/>
              </a:rPr>
              <a:t>f   877.571.5048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-36" dirty="0">
                <a:latin typeface="+mn-lt"/>
                <a:ea typeface="+mn-ea"/>
                <a:cs typeface="Arial"/>
              </a:rPr>
              <a:t>info@barkergilmore.com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spc="-36" dirty="0">
              <a:latin typeface="+mn-lt"/>
              <a:ea typeface="+mn-ea"/>
              <a:cs typeface="Arial"/>
            </a:endParaRP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spc="-36" dirty="0">
                <a:latin typeface="+mn-lt"/>
                <a:ea typeface="+mn-ea"/>
                <a:cs typeface="Arial"/>
              </a:rPr>
              <a:t>barkergilmore.com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5FF0E79-780E-7143-9827-FAA457D9DD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725" y="4363897"/>
            <a:ext cx="640027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0" rIns="82058" bIns="0">
            <a:spAutoFit/>
          </a:bodyPr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ABOUT BarkerGilmore |</a:t>
            </a:r>
            <a:r>
              <a:rPr lang="en-US" sz="900" b="1" kern="1200" dirty="0">
                <a:solidFill>
                  <a:srgbClr val="A4C73B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Nationally trusted and respected in building the strongest In-house Legal and Compliance departments by delivering recruiting, consulting and leadership development solutions. Our niche expertise facilitates better performance within your corporate culture with our GC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&amp;</a:t>
            </a:r>
            <a:r>
              <a:rPr lang="en-US" sz="9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CCO </a:t>
            </a:r>
            <a:r>
              <a:rPr lang="en-US" sz="9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Advantage.</a:t>
            </a:r>
            <a:r>
              <a:rPr lang="en-US" sz="800" kern="1200" baseline="300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SM</a:t>
            </a:r>
            <a:endParaRPr lang="en-US" sz="800" i="1" kern="0" spc="0" baseline="30000" dirty="0">
              <a:solidFill>
                <a:schemeClr val="tx2"/>
              </a:solidFill>
              <a:latin typeface="+mj-lt"/>
              <a:ea typeface="+mn-ea"/>
              <a:cs typeface="Arial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02855F4-B3F4-F94E-9662-EFDB315DE2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083344"/>
            <a:ext cx="57019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0" rIns="82058" bIns="0">
            <a:spAutoFit/>
          </a:bodyPr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2018 BarkerGilmore</a:t>
            </a:r>
            <a:r>
              <a:rPr lang="en-US" sz="800" i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All Rights Reserved.</a:t>
            </a:r>
            <a:endParaRPr lang="en-US" sz="800" i="1" kern="0" spc="0" dirty="0">
              <a:solidFill>
                <a:schemeClr val="tx2"/>
              </a:solidFill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40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2B02F7-6448-2C4C-9800-7F227A7D247A}"/>
              </a:ext>
            </a:extLst>
          </p:cNvPr>
          <p:cNvSpPr/>
          <p:nvPr userDrawn="1"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656544" cy="936413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56544" cy="36576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030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C55F33-A20E-5946-A85B-615D77B4E2CA}"/>
              </a:ext>
            </a:extLst>
          </p:cNvPr>
          <p:cNvSpPr/>
          <p:nvPr userDrawn="1"/>
        </p:nvSpPr>
        <p:spPr>
          <a:xfrm>
            <a:off x="457200" y="0"/>
            <a:ext cx="32004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2588821" cy="50292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840175"/>
            <a:ext cx="4572000" cy="4874825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165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E64E6E-A9BC-2648-B365-BF8CD2B865EE}"/>
              </a:ext>
            </a:extLst>
          </p:cNvPr>
          <p:cNvSpPr/>
          <p:nvPr userDrawn="1"/>
        </p:nvSpPr>
        <p:spPr>
          <a:xfrm>
            <a:off x="3657600" y="0"/>
            <a:ext cx="5486400" cy="5715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55F33-A20E-5946-A85B-615D77B4E2CA}"/>
              </a:ext>
            </a:extLst>
          </p:cNvPr>
          <p:cNvSpPr/>
          <p:nvPr userDrawn="1"/>
        </p:nvSpPr>
        <p:spPr>
          <a:xfrm>
            <a:off x="457200" y="0"/>
            <a:ext cx="32004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2588821" cy="50292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840175"/>
            <a:ext cx="4572000" cy="4874825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698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E64E6E-A9BC-2648-B365-BF8CD2B865EE}"/>
              </a:ext>
            </a:extLst>
          </p:cNvPr>
          <p:cNvSpPr/>
          <p:nvPr userDrawn="1"/>
        </p:nvSpPr>
        <p:spPr>
          <a:xfrm>
            <a:off x="3657600" y="0"/>
            <a:ext cx="54864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55F33-A20E-5946-A85B-615D77B4E2CA}"/>
              </a:ext>
            </a:extLst>
          </p:cNvPr>
          <p:cNvSpPr/>
          <p:nvPr userDrawn="1"/>
        </p:nvSpPr>
        <p:spPr>
          <a:xfrm>
            <a:off x="457200" y="0"/>
            <a:ext cx="3200400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2588821" cy="50292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840175"/>
            <a:ext cx="4572000" cy="4874825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119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7475"/>
            <a:ext cx="7656544" cy="9127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57401"/>
            <a:ext cx="7656544" cy="38013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E7BC50-9288-B24E-BD0F-6999BEDB9637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262" y="5988734"/>
            <a:ext cx="1601432" cy="2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7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4" r:id="rId3"/>
    <p:sldLayoutId id="2147483695" r:id="rId4"/>
    <p:sldLayoutId id="2147483696" r:id="rId5"/>
    <p:sldLayoutId id="2147483699" r:id="rId6"/>
    <p:sldLayoutId id="2147483688" r:id="rId7"/>
    <p:sldLayoutId id="2147483697" r:id="rId8"/>
    <p:sldLayoutId id="2147483698" r:id="rId9"/>
    <p:sldLayoutId id="2147483689" r:id="rId10"/>
    <p:sldLayoutId id="2147483690" r:id="rId11"/>
    <p:sldLayoutId id="2147483681" r:id="rId12"/>
    <p:sldLayoutId id="2147483691" r:id="rId13"/>
    <p:sldLayoutId id="2147483682" r:id="rId14"/>
    <p:sldLayoutId id="2147483692" r:id="rId15"/>
    <p:sldLayoutId id="2147483663" r:id="rId16"/>
    <p:sldLayoutId id="2147483664" r:id="rId17"/>
    <p:sldLayoutId id="2147483687" r:id="rId18"/>
    <p:sldLayoutId id="2147483693" r:id="rId19"/>
    <p:sldLayoutId id="2147483672" r:id="rId20"/>
    <p:sldLayoutId id="2147483707" r:id="rId21"/>
    <p:sldLayoutId id="2147483713" r:id="rId22"/>
    <p:sldLayoutId id="2147483716" r:id="rId23"/>
    <p:sldLayoutId id="2147483721" r:id="rId24"/>
    <p:sldLayoutId id="2147483719" r:id="rId25"/>
    <p:sldLayoutId id="2147483705" r:id="rId26"/>
    <p:sldLayoutId id="2147483708" r:id="rId27"/>
    <p:sldLayoutId id="2147483701" r:id="rId28"/>
    <p:sldLayoutId id="2147483673" r:id="rId29"/>
    <p:sldLayoutId id="2147483718" r:id="rId30"/>
    <p:sldLayoutId id="2147483710" r:id="rId31"/>
    <p:sldLayoutId id="2147483674" r:id="rId32"/>
    <p:sldLayoutId id="2147483703" r:id="rId33"/>
    <p:sldLayoutId id="2147483675" r:id="rId34"/>
    <p:sldLayoutId id="2147483709" r:id="rId35"/>
    <p:sldLayoutId id="2147483711" r:id="rId36"/>
    <p:sldLayoutId id="2147483700" r:id="rId37"/>
    <p:sldLayoutId id="2147483715" r:id="rId38"/>
    <p:sldLayoutId id="2147483717" r:id="rId39"/>
    <p:sldLayoutId id="2147483706" r:id="rId40"/>
    <p:sldLayoutId id="2147483714" r:id="rId41"/>
    <p:sldLayoutId id="2147483702" r:id="rId42"/>
    <p:sldLayoutId id="2147483704" r:id="rId43"/>
    <p:sldLayoutId id="2147483667" r:id="rId44"/>
    <p:sldLayoutId id="2147483686" r:id="rId45"/>
    <p:sldLayoutId id="2147483684" r:id="rId46"/>
    <p:sldLayoutId id="2147483685" r:id="rId47"/>
    <p:sldLayoutId id="2147483668" r:id="rId48"/>
    <p:sldLayoutId id="2147483669" r:id="rId49"/>
    <p:sldLayoutId id="2147483670" r:id="rId50"/>
    <p:sldLayoutId id="2147483671" r:id="rId51"/>
    <p:sldLayoutId id="2147483680" r:id="rId5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kern="1200" cap="none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5" orient="horz" pos="1584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304" userDrawn="1">
          <p15:clr>
            <a:srgbClr val="F26B43"/>
          </p15:clr>
        </p15:guide>
        <p15:guide id="8" pos="1728" userDrawn="1">
          <p15:clr>
            <a:srgbClr val="F26B43"/>
          </p15:clr>
        </p15:guide>
        <p15:guide id="9" pos="1152" userDrawn="1">
          <p15:clr>
            <a:srgbClr val="F26B43"/>
          </p15:clr>
        </p15:guide>
        <p15:guide id="10" pos="576" userDrawn="1">
          <p15:clr>
            <a:srgbClr val="F26B43"/>
          </p15:clr>
        </p15:guide>
        <p15:guide id="11" pos="864" userDrawn="1">
          <p15:clr>
            <a:srgbClr val="F26B43"/>
          </p15:clr>
        </p15:guide>
        <p15:guide id="12" pos="1440" userDrawn="1">
          <p15:clr>
            <a:srgbClr val="F26B43"/>
          </p15:clr>
        </p15:guide>
        <p15:guide id="13" pos="2016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3168" userDrawn="1">
          <p15:clr>
            <a:srgbClr val="F26B43"/>
          </p15:clr>
        </p15:guide>
        <p15:guide id="16" pos="3456" userDrawn="1">
          <p15:clr>
            <a:srgbClr val="F26B43"/>
          </p15:clr>
        </p15:guide>
        <p15:guide id="17" pos="3744" userDrawn="1">
          <p15:clr>
            <a:srgbClr val="F26B43"/>
          </p15:clr>
        </p15:guide>
        <p15:guide id="18" pos="4032" userDrawn="1">
          <p15:clr>
            <a:srgbClr val="F26B43"/>
          </p15:clr>
        </p15:guide>
        <p15:guide id="19" pos="4320" userDrawn="1">
          <p15:clr>
            <a:srgbClr val="F26B43"/>
          </p15:clr>
        </p15:guide>
        <p15:guide id="20" pos="4608" userDrawn="1">
          <p15:clr>
            <a:srgbClr val="F26B43"/>
          </p15:clr>
        </p15:guide>
        <p15:guide id="21" pos="4896" userDrawn="1">
          <p15:clr>
            <a:srgbClr val="F26B43"/>
          </p15:clr>
        </p15:guide>
        <p15:guide id="22" pos="5184" userDrawn="1">
          <p15:clr>
            <a:srgbClr val="F26B43"/>
          </p15:clr>
        </p15:guide>
        <p15:guide id="23" pos="5472" userDrawn="1">
          <p15:clr>
            <a:srgbClr val="F26B43"/>
          </p15:clr>
        </p15:guide>
        <p15:guide id="24" orient="horz" pos="1008" userDrawn="1">
          <p15:clr>
            <a:srgbClr val="F26B43"/>
          </p15:clr>
        </p15:guide>
        <p15:guide id="25" orient="horz" pos="2160" userDrawn="1">
          <p15:clr>
            <a:srgbClr val="F26B43"/>
          </p15:clr>
        </p15:guide>
        <p15:guide id="26" orient="horz" pos="2736" userDrawn="1">
          <p15:clr>
            <a:srgbClr val="F26B43"/>
          </p15:clr>
        </p15:guide>
        <p15:guide id="27" orient="horz" pos="3312" userDrawn="1">
          <p15:clr>
            <a:srgbClr val="F26B43"/>
          </p15:clr>
        </p15:guide>
        <p15:guide id="28" orient="horz" pos="1296" userDrawn="1">
          <p15:clr>
            <a:srgbClr val="F26B43"/>
          </p15:clr>
        </p15:guide>
        <p15:guide id="29" orient="horz" pos="1872" userDrawn="1">
          <p15:clr>
            <a:srgbClr val="F26B43"/>
          </p15:clr>
        </p15:guide>
        <p15:guide id="30" orient="horz" pos="36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olinger@barkergilmore.com" TargetMode="External"/><Relationship Id="rId2" Type="http://schemas.openxmlformats.org/officeDocument/2006/relationships/hyperlink" Target="mailto:cboggs@barkergilmore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smith@barkergilmore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kergilmore.com/cornell-boggs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kergilmore.com/haydee-olinger" TargetMode="Externa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kergilmore.com/tom-smith" TargetMode="Externa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4891FA-08D2-B649-88D5-F28346A36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Maintaining an </a:t>
            </a:r>
            <a:br>
              <a:rPr lang="en-US" dirty="0"/>
            </a:br>
            <a:r>
              <a:rPr lang="en-US" dirty="0"/>
              <a:t>Effective Compliance </a:t>
            </a:r>
            <a:br>
              <a:rPr lang="en-US" dirty="0"/>
            </a:br>
            <a:r>
              <a:rPr lang="en-US" dirty="0"/>
              <a:t>Program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5A37BD-1ED6-0641-BC11-9737DD14F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BARKERGILMORE WEBINAR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36B475-E9B6-3C4C-A3A6-29ADF144EF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May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28145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24B7-19ED-416A-9DAF-8128A0DB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3DB36-B066-4EC5-88FD-5A2980C3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8300"/>
            <a:ext cx="7656544" cy="4278733"/>
          </a:xfrm>
        </p:spPr>
        <p:txBody>
          <a:bodyPr/>
          <a:lstStyle/>
          <a:p>
            <a:r>
              <a:rPr lang="en-US" sz="2000" dirty="0"/>
              <a:t>Establishing strong professional relationships across the organization is critical to the success of a CCO</a:t>
            </a:r>
          </a:p>
          <a:p>
            <a:r>
              <a:rPr lang="en-US" sz="2000" dirty="0"/>
              <a:t>Proactively scheduling regular formal or informal meetings with peers and others helps build rapport/trust and provides a means of learning useful information and for sharing regulatory developments that may impact their activities</a:t>
            </a:r>
          </a:p>
          <a:p>
            <a:r>
              <a:rPr lang="en-US" sz="2000" dirty="0"/>
              <a:t>These relationship are also critical in accomplishing compliance related tasks, particularly  where the compliance team relies on other departments to perform activities in a manner that meets the specifications of the regulations</a:t>
            </a:r>
          </a:p>
          <a:p>
            <a:r>
              <a:rPr lang="en-US" sz="2000" spc="-50" dirty="0"/>
              <a:t>Becoming a trusted adviser to senior management and other colleagues helps to elevate the stature and importance of the role of the CC</a:t>
            </a:r>
            <a:r>
              <a:rPr lang="en-US" sz="2000" dirty="0"/>
              <a:t>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9D87D-8399-42D1-9092-DE07DDCEB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4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6D095-3871-47A3-88F5-0B7F5B3A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685800"/>
            <a:ext cx="2802578" cy="5029200"/>
          </a:xfrm>
        </p:spPr>
        <p:txBody>
          <a:bodyPr/>
          <a:lstStyle/>
          <a:p>
            <a:r>
              <a:rPr lang="en-US" dirty="0"/>
              <a:t>Monitoring Regulatory Developments &amp; Establishing Regulatory Relationships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3DF22-91CC-445F-A538-A5FCC5152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continuous monitoring by compliance staff and relevant external advisors</a:t>
            </a:r>
          </a:p>
          <a:p>
            <a:r>
              <a:rPr lang="en-US" dirty="0"/>
              <a:t>Relationships matter. Be open to reaching out to regulators, particularly when the business is not in crisis</a:t>
            </a:r>
          </a:p>
          <a:p>
            <a:r>
              <a:rPr lang="en-US" dirty="0"/>
              <a:t>Keep Senior Management apprised of regulatory developments and compliance team’s efforts to stay in front of them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688FB-EC2F-4DE9-A0CD-93CA9880D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9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2666-C985-41F6-A8F0-9C1879ED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Industry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C4D9-0EE8-40E3-B0DE-A7634E4C6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Addressing regulatory matters</a:t>
            </a:r>
          </a:p>
          <a:p>
            <a:r>
              <a:rPr lang="en-US" dirty="0"/>
              <a:t>Communicating trends and changes in regulations to senior management</a:t>
            </a:r>
          </a:p>
          <a:p>
            <a:r>
              <a:rPr lang="en-US" dirty="0"/>
              <a:t>Maintain industry contacts </a:t>
            </a:r>
          </a:p>
          <a:p>
            <a:r>
              <a:rPr lang="en-US" dirty="0"/>
              <a:t>Network and benchmark with other organizations</a:t>
            </a:r>
          </a:p>
          <a:p>
            <a:r>
              <a:rPr lang="en-US" dirty="0"/>
              <a:t>Subscribe to industry publications and attend conferences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E0804-4118-4893-B3AF-1BE57CEF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1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F937-DFCA-7046-9A01-4E9862DC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70" y="685800"/>
            <a:ext cx="2814452" cy="5029200"/>
          </a:xfrm>
        </p:spPr>
        <p:txBody>
          <a:bodyPr/>
          <a:lstStyle/>
          <a:p>
            <a:r>
              <a:rPr lang="en-US" dirty="0"/>
              <a:t>Continuous Improvement of Compliance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EEFD-5FB8-1E47-8DE0-B8416B6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Conduct annual review of program</a:t>
            </a:r>
          </a:p>
          <a:p>
            <a:r>
              <a:rPr lang="en-US" sz="2400" dirty="0"/>
              <a:t>Study trends based upon internally housed data</a:t>
            </a:r>
          </a:p>
          <a:p>
            <a:r>
              <a:rPr lang="en-US" sz="2400" dirty="0"/>
              <a:t>Solicit input from business colleagues on program effectiveness</a:t>
            </a:r>
          </a:p>
          <a:p>
            <a:r>
              <a:rPr lang="en-US" sz="2400" dirty="0"/>
              <a:t>Have a 3rd party assess and review your program</a:t>
            </a:r>
          </a:p>
          <a:p>
            <a:r>
              <a:rPr lang="en-US" sz="2400" dirty="0"/>
              <a:t>Never be satisfied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829CD-85E4-0741-9D3F-CCA31942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6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02054-86B8-BD49-8865-7872166D2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BAFB-FD3B-8247-B4E3-2FF689BEB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BarkerGilmore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AD83A-0135-4844-88A8-4EAE7FD91C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dirty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1442415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1B80-0077-BF4C-A3A7-4E05627D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Advisor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5614F-4DCA-AF47-9B6C-15F082181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Cornell Boggs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cboggs@barkergilmore.com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Former Senior Vice President, General Counsel and Corporate Secretary, Dow Corning Corporation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Haydee Olinger 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holinger@barkergilmore.com</a:t>
            </a:r>
            <a:r>
              <a:rPr lang="en-US" sz="2000" dirty="0"/>
              <a:t>   </a:t>
            </a:r>
            <a:br>
              <a:rPr lang="en-US" sz="2000" dirty="0"/>
            </a:br>
            <a:r>
              <a:rPr lang="en-US" sz="2000" dirty="0"/>
              <a:t>Former Global Chief Compliance Officer, McDonald’s Corporation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Tom Smith 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tsmith@barkergilmore.com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Former Global Chief Compliance Officer, Oaktree Capital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9F355-ED61-B845-AE74-FC5991F85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8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EBF3FD-A7EA-4BAC-BBB7-F074C4707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7119F4-08FB-425D-B905-EFF44280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7593"/>
            <a:ext cx="7656544" cy="936413"/>
          </a:xfrm>
        </p:spPr>
        <p:txBody>
          <a:bodyPr/>
          <a:lstStyle/>
          <a:p>
            <a:r>
              <a:rPr lang="en-US" dirty="0"/>
              <a:t>The GC</a:t>
            </a:r>
            <a:r>
              <a:rPr lang="en-US" sz="2400" dirty="0"/>
              <a:t>&amp;</a:t>
            </a:r>
            <a:r>
              <a:rPr lang="en-US" dirty="0"/>
              <a:t>CCO Advantage</a:t>
            </a:r>
            <a:r>
              <a:rPr lang="en-US" sz="2400" baseline="30000" dirty="0"/>
              <a:t>SM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AE5A73F-1AE8-4F42-A75B-BEE38131D7A6}"/>
              </a:ext>
            </a:extLst>
          </p:cNvPr>
          <p:cNvSpPr txBox="1">
            <a:spLocks/>
          </p:cNvSpPr>
          <p:nvPr/>
        </p:nvSpPr>
        <p:spPr>
          <a:xfrm>
            <a:off x="914400" y="1120859"/>
            <a:ext cx="8229600" cy="1270000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800"/>
              </a:lnSpc>
              <a:buFont typeface="Arial" panose="020B0604020202020204" pitchFamily="34" charset="0"/>
              <a:buNone/>
            </a:pPr>
            <a:r>
              <a:rPr lang="en-US" sz="1500" b="1" dirty="0">
                <a:solidFill>
                  <a:schemeClr val="accent1"/>
                </a:solidFill>
              </a:rPr>
              <a:t>DELIVERS A COMPETITIVE ADVANTAGE</a:t>
            </a:r>
          </a:p>
          <a:p>
            <a:pPr>
              <a:lnSpc>
                <a:spcPts val="800"/>
              </a:lnSpc>
            </a:pPr>
            <a:r>
              <a:rPr lang="en-US" sz="1500" b="1" dirty="0"/>
              <a:t>Provides access to distinguished team of GCs, CCOs and executive search consultants</a:t>
            </a:r>
          </a:p>
          <a:p>
            <a:pPr>
              <a:lnSpc>
                <a:spcPts val="800"/>
              </a:lnSpc>
            </a:pPr>
            <a:r>
              <a:rPr lang="en-US" sz="1500" b="1" dirty="0"/>
              <a:t>One-of-a-kind suite of services</a:t>
            </a:r>
          </a:p>
          <a:p>
            <a:pPr>
              <a:lnSpc>
                <a:spcPts val="800"/>
              </a:lnSpc>
            </a:pPr>
            <a:r>
              <a:rPr lang="en-US" sz="1500" b="1" dirty="0"/>
              <a:t>Help you build the strongest legal and compliance departments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C075BDF-7B4B-43B8-8C5D-DE57E309D04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453542"/>
          <a:ext cx="7886700" cy="3444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91639172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904200238"/>
                    </a:ext>
                  </a:extLst>
                </a:gridCol>
              </a:tblGrid>
              <a:tr h="113855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8C3E"/>
                          </a:solidFill>
                        </a:rPr>
                        <a:t>Legal Recruiting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General Counsel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Managing Counsel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Senior Counsel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Interim GC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8C3E"/>
                          </a:solidFill>
                        </a:rPr>
                        <a:t>Compliance Recruiting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Chief Compliance Officer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Compliance Officer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Interim CCO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8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8C3E"/>
                          </a:solidFill>
                        </a:rPr>
                        <a:t>Advisory Services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Strategic Structure &amp; Development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Effective Reporting to CEO &amp; Board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Compliance &amp; Ethics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Optimizing Operations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Change Management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Crisis Management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Governance &amp; Corporate Secretary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8C3E"/>
                          </a:solidFill>
                        </a:rPr>
                        <a:t>Coaching Services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GC/CCO Confidant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Executive Coaching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Leadership for Women &amp; Diverse Talent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Strategic Advisor Development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Family &amp; Private Company Dynamics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Succession Planning &amp; Development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847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38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C4E6C-B7DA-8F4E-97D6-9F692F47D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12F60-3863-6142-AA0E-F341F9422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Attending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644E8-2398-4640-8E72-24E02327E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look forward to discussing your critical legal and compliance recruiting, consulting and leadership development challenges.</a:t>
            </a:r>
            <a:br>
              <a:rPr lang="en-US" dirty="0"/>
            </a:br>
            <a:br>
              <a:rPr lang="en-US" dirty="0"/>
            </a:br>
            <a:r>
              <a:rPr lang="en-US" sz="1400" b="1" dirty="0"/>
              <a:t>Bob Barker, Managing Partner</a:t>
            </a:r>
            <a:br>
              <a:rPr lang="en-US" sz="1400" b="1" dirty="0"/>
            </a:br>
            <a:r>
              <a:rPr lang="en-US" sz="1400" b="1" dirty="0"/>
              <a:t>585.598.6550  |  robert.barker@barkergilmore.com</a:t>
            </a:r>
          </a:p>
        </p:txBody>
      </p:sp>
    </p:spTree>
    <p:extLst>
      <p:ext uri="{BB962C8B-B14F-4D97-AF65-F5344CB8AC3E}">
        <p14:creationId xmlns:p14="http://schemas.microsoft.com/office/powerpoint/2010/main" val="139519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BD0AA7-1ABF-B047-B3A8-ABFF0A316B76}"/>
              </a:ext>
            </a:extLst>
          </p:cNvPr>
          <p:cNvSpPr/>
          <p:nvPr/>
        </p:nvSpPr>
        <p:spPr>
          <a:xfrm>
            <a:off x="0" y="1600201"/>
            <a:ext cx="9144000" cy="41147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F2737-DF31-1240-A2F8-8EE91938B465}"/>
              </a:ext>
            </a:extLst>
          </p:cNvPr>
          <p:cNvSpPr/>
          <p:nvPr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4D4F1-C9F1-BC47-9055-4F8BE8A0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BarkerGilmore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F94B4-5D50-0B49-A67F-8E765FDC7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057400"/>
            <a:ext cx="6858001" cy="1143000"/>
          </a:xfrm>
        </p:spPr>
        <p:txBody>
          <a:bodyPr/>
          <a:lstStyle/>
          <a:p>
            <a:r>
              <a:rPr lang="en-US" dirty="0"/>
              <a:t>Boutique firm recognized as best-in-class legal and compliance executive search consultants, GC/CCO advisors and leadership coaches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FA8-43A2-CE47-8B05-B4522D69D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429000"/>
            <a:ext cx="7772400" cy="243205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Executive Search</a:t>
            </a:r>
            <a:br>
              <a:rPr lang="en-US" dirty="0"/>
            </a:br>
            <a:r>
              <a:rPr lang="en-US" dirty="0"/>
              <a:t>Access to world-class legal &amp; compliance talent nationwide</a:t>
            </a:r>
          </a:p>
          <a:p>
            <a:r>
              <a:rPr lang="en-US" b="1" dirty="0"/>
              <a:t>Advising Solutions</a:t>
            </a:r>
            <a:br>
              <a:rPr lang="en-US" dirty="0"/>
            </a:br>
            <a:r>
              <a:rPr lang="en-US" dirty="0"/>
              <a:t>Powerful insights and solutions from highly respected GCs &amp; CCOs</a:t>
            </a:r>
          </a:p>
          <a:p>
            <a:r>
              <a:rPr lang="en-US" b="1" dirty="0"/>
              <a:t>Executive Coaching</a:t>
            </a:r>
            <a:br>
              <a:rPr lang="en-US" dirty="0"/>
            </a:br>
            <a:r>
              <a:rPr lang="en-US" dirty="0"/>
              <a:t>Enhancing leadership performance and effectiveness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70861-42D1-5A4D-B19D-5A228409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48590"/>
            <a:ext cx="45719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7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A00E93-5E5B-4042-96BD-28DF4F36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BarkerGilmore </a:t>
            </a:r>
            <a:br>
              <a:rPr lang="en-US" dirty="0"/>
            </a:br>
            <a:r>
              <a:rPr lang="en-US" b="1" dirty="0"/>
              <a:t>Senior Advisor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F0A966-5E8C-4DA1-BD99-E9C8A1360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Cornell Boggs</a:t>
            </a:r>
          </a:p>
          <a:p>
            <a:r>
              <a:rPr lang="en-US" dirty="0"/>
              <a:t>Former Senior Vice President, General Counsel and Corporate Secretary, Dow Corning Corporation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Biography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A7ED3-6FBC-4ED0-86A7-3E1C3A9D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9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534B-0974-294F-8041-10214CD8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066799"/>
          </a:xfrm>
        </p:spPr>
        <p:txBody>
          <a:bodyPr/>
          <a:lstStyle/>
          <a:p>
            <a:r>
              <a:rPr lang="en-US" dirty="0"/>
              <a:t>BarkerGilmore </a:t>
            </a:r>
            <a:br>
              <a:rPr lang="en-US" dirty="0"/>
            </a:br>
            <a:r>
              <a:rPr lang="en-US" b="1" dirty="0"/>
              <a:t>Senior Advisor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7FA1A-6222-4F44-A8EE-1F61CB264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Haydee Olinger</a:t>
            </a:r>
          </a:p>
          <a:p>
            <a:r>
              <a:rPr lang="en-US" dirty="0"/>
              <a:t>Former Global Chief </a:t>
            </a:r>
            <a:br>
              <a:rPr lang="en-US" dirty="0"/>
            </a:br>
            <a:r>
              <a:rPr lang="en-US" dirty="0"/>
              <a:t>Compliance Officer, </a:t>
            </a:r>
            <a:br>
              <a:rPr lang="en-US" dirty="0"/>
            </a:br>
            <a:r>
              <a:rPr lang="en-US" dirty="0"/>
              <a:t>McDonald’s Corporation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2"/>
              </a:rPr>
              <a:t>Biography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E4B98-E2D8-2341-BBAE-8770440B5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5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DBAD7A-8613-48B5-8379-6A672E8E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BarkerGilmore </a:t>
            </a:r>
            <a:br>
              <a:rPr lang="en-US" dirty="0"/>
            </a:br>
            <a:r>
              <a:rPr lang="en-US" b="1" dirty="0"/>
              <a:t>Senior Advisor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F46B5B-27B0-4A88-9875-A3B5F8B3A9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Tom Smith</a:t>
            </a:r>
          </a:p>
          <a:p>
            <a:r>
              <a:rPr lang="en-US" dirty="0"/>
              <a:t>Former Global Chief Compliance Officer, Oaktree Capital Management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2"/>
              </a:rPr>
              <a:t>Biography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0AC53-484E-4597-8F79-4449B6033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0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0AFBB0-F53C-4491-8DD6-F74FFE3E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Management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0250BB-DC94-4943-A11F-09D97571E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Culture of Compliance message from the most senior executives of the firm must be clearly communicated</a:t>
            </a:r>
          </a:p>
          <a:p>
            <a:r>
              <a:rPr lang="en-US" dirty="0"/>
              <a:t>Senior management must understand the regulatory requirements and implications for failure to comply</a:t>
            </a:r>
          </a:p>
          <a:p>
            <a:r>
              <a:rPr lang="en-US" dirty="0"/>
              <a:t>Compliance activities and developments should be regularly communicated to senior management</a:t>
            </a:r>
          </a:p>
          <a:p>
            <a:r>
              <a:rPr lang="en-US" dirty="0"/>
              <a:t>Senior management and department heads need to recognize that maintaining compliance is a firm-wide activity and not solely the role of the Compliance Department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7664B-B167-49EE-862D-0D2E042EB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4159-6AC6-B641-B657-6350891E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685800"/>
            <a:ext cx="2823713" cy="5029200"/>
          </a:xfrm>
        </p:spPr>
        <p:txBody>
          <a:bodyPr/>
          <a:lstStyle/>
          <a:p>
            <a:r>
              <a:rPr lang="en-US" dirty="0"/>
              <a:t>Comprehensive &amp; Ongoing Understanding of 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CEE9-F10B-934A-BD24-3C8DCE287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latin typeface="Arial"/>
                <a:cs typeface="Arial"/>
              </a:rPr>
              <a:t>Take steps to know your company’s business, and also its competitive landscape </a:t>
            </a:r>
          </a:p>
          <a:p>
            <a:pPr lvl="0"/>
            <a:r>
              <a:rPr lang="en-US" sz="2000" dirty="0">
                <a:latin typeface="Arial"/>
                <a:cs typeface="Arial"/>
              </a:rPr>
              <a:t>Understand company’s products, processes, clients, vendors, and other third parties with activities connected to the company’s business</a:t>
            </a:r>
          </a:p>
          <a:p>
            <a:r>
              <a:rPr lang="en-US" sz="2000" dirty="0">
                <a:latin typeface="Arial"/>
                <a:cs typeface="Arial"/>
              </a:rPr>
              <a:t>Apply applicable regulatory requirements and build bench of regulatory subject matter experts</a:t>
            </a:r>
          </a:p>
          <a:p>
            <a:pPr lvl="0"/>
            <a:r>
              <a:rPr lang="en-US" sz="2000" dirty="0">
                <a:latin typeface="Arial"/>
                <a:cs typeface="Arial"/>
              </a:rPr>
              <a:t>Involve business people and engage in ongoing dialogue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ADD91-0D8F-024E-886A-3ED777A7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3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AFD49A-807D-463C-9E60-BB5AD07F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685800"/>
            <a:ext cx="2823713" cy="5029200"/>
          </a:xfrm>
        </p:spPr>
        <p:txBody>
          <a:bodyPr/>
          <a:lstStyle/>
          <a:p>
            <a:r>
              <a:rPr lang="en-US" dirty="0"/>
              <a:t>Competent &amp; Adequate Staffing and Organizational Alignment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06F56-A0CB-4146-8B2D-1AC08BA6F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Complexity of your business will dictate the size, scope and technical expertise needed of staff</a:t>
            </a:r>
          </a:p>
          <a:p>
            <a:r>
              <a:rPr lang="en-US" dirty="0"/>
              <a:t>Compliance staff needs the appropriate technology tools that afford them with the opportunity to do their jobs</a:t>
            </a:r>
          </a:p>
          <a:p>
            <a:r>
              <a:rPr lang="en-US" dirty="0"/>
              <a:t>Compliance staff should align with key activities of the business</a:t>
            </a:r>
          </a:p>
          <a:p>
            <a:r>
              <a:rPr lang="en-US" dirty="0"/>
              <a:t>Compliance staff should have visibility to Senior Management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141BA-423A-4413-9322-814CA975A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DA35-E202-40B4-B0F3-FFE0152C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Technology Tools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A36C50-3B1B-48F6-A4B7-EB2F00DA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0563"/>
            <a:ext cx="7956468" cy="3657600"/>
          </a:xfrm>
        </p:spPr>
        <p:txBody>
          <a:bodyPr/>
          <a:lstStyle/>
          <a:p>
            <a:r>
              <a:rPr lang="en-US" sz="2000" dirty="0"/>
              <a:t>Many compliance tasks can be performed more efficiently and effectively with automated tools</a:t>
            </a:r>
          </a:p>
          <a:p>
            <a:r>
              <a:rPr lang="en-US" sz="2000" dirty="0"/>
              <a:t>CCO’s need to maintain awareness of the technology tools available both in the firm and the industry that maybe useful to their compliance tasks</a:t>
            </a:r>
          </a:p>
          <a:p>
            <a:r>
              <a:rPr lang="en-US" sz="2000" spc="-20" dirty="0"/>
              <a:t>Developing a strong working relationship with the company’s technology team is very important to automation of the compliance activities</a:t>
            </a:r>
          </a:p>
          <a:p>
            <a:r>
              <a:rPr lang="en-US" sz="2000" dirty="0"/>
              <a:t>Internal development of technology tools is an option, where third party sources aren’t viable options</a:t>
            </a:r>
          </a:p>
          <a:p>
            <a:r>
              <a:rPr lang="en-US" sz="2000" dirty="0"/>
              <a:t>Technology tools can be helpful in maintaining/reducing compliance headcount and reducing expenses of the compliance function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F04AE-3B78-414C-B826-814D8F451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915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Content-Master">
  <a:themeElements>
    <a:clrScheme name="BarkerGilmore">
      <a:dk1>
        <a:sysClr val="windowText" lastClr="000000"/>
      </a:dk1>
      <a:lt1>
        <a:sysClr val="window" lastClr="FFFFFF"/>
      </a:lt1>
      <a:dk2>
        <a:srgbClr val="938B82"/>
      </a:dk2>
      <a:lt2>
        <a:srgbClr val="CCC7C0"/>
      </a:lt2>
      <a:accent1>
        <a:srgbClr val="719500"/>
      </a:accent1>
      <a:accent2>
        <a:srgbClr val="A4C73B"/>
      </a:accent2>
      <a:accent3>
        <a:srgbClr val="A9A39B"/>
      </a:accent3>
      <a:accent4>
        <a:srgbClr val="719500"/>
      </a:accent4>
      <a:accent5>
        <a:srgbClr val="A4C73B"/>
      </a:accent5>
      <a:accent6>
        <a:srgbClr val="A9A39B"/>
      </a:accent6>
      <a:hlink>
        <a:srgbClr val="212424"/>
      </a:hlink>
      <a:folHlink>
        <a:srgbClr val="938B8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918</TotalTime>
  <Words>731</Words>
  <Application>Microsoft Macintosh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Wingdings 2</vt:lpstr>
      <vt:lpstr>Title and Content-Master</vt:lpstr>
      <vt:lpstr>Maintaining an  Effective Compliance  Program</vt:lpstr>
      <vt:lpstr>BarkerGilmore</vt:lpstr>
      <vt:lpstr>BarkerGilmore  Senior Advisor</vt:lpstr>
      <vt:lpstr>BarkerGilmore  Senior Advisor</vt:lpstr>
      <vt:lpstr>BarkerGilmore  Senior Advisor</vt:lpstr>
      <vt:lpstr>Senior Management Support</vt:lpstr>
      <vt:lpstr>Comprehensive &amp; Ongoing Understanding of Business </vt:lpstr>
      <vt:lpstr>Competent &amp; Adequate Staffing and Organizational Alignment</vt:lpstr>
      <vt:lpstr>Importance of Technology Tools</vt:lpstr>
      <vt:lpstr>Internal Partnerships</vt:lpstr>
      <vt:lpstr>Monitoring Regulatory Developments &amp; Establishing Regulatory Relationships</vt:lpstr>
      <vt:lpstr>Monitoring Industry Trends</vt:lpstr>
      <vt:lpstr>Continuous Improvement of Compliance Program</vt:lpstr>
      <vt:lpstr>PowerPoint Presentation</vt:lpstr>
      <vt:lpstr>Senior Advisor Contact Information</vt:lpstr>
      <vt:lpstr>The GC&amp;CCO AdvantageSM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Appel</dc:creator>
  <cp:lastModifiedBy>Maryann Appel</cp:lastModifiedBy>
  <cp:revision>72</cp:revision>
  <dcterms:created xsi:type="dcterms:W3CDTF">2018-02-20T20:59:10Z</dcterms:created>
  <dcterms:modified xsi:type="dcterms:W3CDTF">2018-05-23T20:53:51Z</dcterms:modified>
</cp:coreProperties>
</file>