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60" r:id="rId4"/>
    <p:sldId id="261" r:id="rId5"/>
    <p:sldId id="262" r:id="rId6"/>
    <p:sldId id="263" r:id="rId7"/>
    <p:sldId id="264" r:id="rId8"/>
    <p:sldId id="265" r:id="rId9"/>
    <p:sldId id="266" r:id="rId10"/>
    <p:sldId id="268" r:id="rId11"/>
    <p:sldId id="271" r:id="rId12"/>
    <p:sldId id="269" r:id="rId13"/>
    <p:sldId id="270" r:id="rId14"/>
    <p:sldId id="273" r:id="rId15"/>
    <p:sldId id="274" r:id="rId16"/>
    <p:sldId id="275" r:id="rId17"/>
    <p:sldId id="276" r:id="rId18"/>
    <p:sldId id="277" r:id="rId19"/>
    <p:sldId id="278" r:id="rId20"/>
    <p:sldId id="279" r:id="rId21"/>
    <p:sldId id="280" r:id="rId22"/>
    <p:sldId id="281" r:id="rId23"/>
    <p:sldId id="282" r:id="rId24"/>
    <p:sldId id="284" r:id="rId25"/>
    <p:sldId id="283" r:id="rId26"/>
    <p:sldId id="285" r:id="rId27"/>
    <p:sldId id="286" r:id="rId28"/>
    <p:sldId id="287" r:id="rId29"/>
    <p:sldId id="289" r:id="rId30"/>
    <p:sldId id="288" r:id="rId3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A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58" autoAdjust="0"/>
  </p:normalViewPr>
  <p:slideViewPr>
    <p:cSldViewPr>
      <p:cViewPr varScale="1">
        <p:scale>
          <a:sx n="67" d="100"/>
          <a:sy n="67" d="100"/>
        </p:scale>
        <p:origin x="-1920" y="-96"/>
      </p:cViewPr>
      <p:guideLst>
        <p:guide orient="horz" pos="2160"/>
        <p:guide pos="2880"/>
      </p:guideLst>
    </p:cSldViewPr>
  </p:slideViewPr>
  <p:notesTextViewPr>
    <p:cViewPr>
      <p:scale>
        <a:sx n="1" d="1"/>
        <a:sy n="1" d="1"/>
      </p:scale>
      <p:origin x="0" y="0"/>
    </p:cViewPr>
  </p:notesTextViewPr>
  <p:sorterViewPr>
    <p:cViewPr>
      <p:scale>
        <a:sx n="100" d="100"/>
        <a:sy n="100" d="100"/>
      </p:scale>
      <p:origin x="0" y="379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860" tIns="45929" rIns="91860" bIns="4592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860" tIns="45929" rIns="91860" bIns="45929" rtlCol="0"/>
          <a:lstStyle>
            <a:lvl1pPr algn="r">
              <a:defRPr sz="1200"/>
            </a:lvl1pPr>
          </a:lstStyle>
          <a:p>
            <a:fld id="{A621A6C5-64A6-47A5-9657-53B4B61D20D6}" type="datetimeFigureOut">
              <a:rPr lang="en-US" smtClean="0"/>
              <a:t>8/28/18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860" tIns="45929" rIns="91860" bIns="4592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860" tIns="45929" rIns="91860" bIns="459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860" tIns="45929" rIns="91860" bIns="4592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860" tIns="45929" rIns="91860" bIns="45929" rtlCol="0" anchor="b"/>
          <a:lstStyle>
            <a:lvl1pPr algn="r">
              <a:defRPr sz="1200"/>
            </a:lvl1pPr>
          </a:lstStyle>
          <a:p>
            <a:fld id="{09F892F6-81EB-49D9-8D7D-80AA068F50DE}" type="slidenum">
              <a:rPr lang="en-US" smtClean="0"/>
              <a:t>‹#›</a:t>
            </a:fld>
            <a:endParaRPr lang="en-US"/>
          </a:p>
        </p:txBody>
      </p:sp>
    </p:spTree>
    <p:extLst>
      <p:ext uri="{BB962C8B-B14F-4D97-AF65-F5344CB8AC3E}">
        <p14:creationId xmlns:p14="http://schemas.microsoft.com/office/powerpoint/2010/main" val="2994225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our charitable</a:t>
            </a:r>
            <a:r>
              <a:rPr lang="en-US" baseline="0" dirty="0" smtClean="0"/>
              <a:t> giving webinar.  Today we will talk about how you might determine which charities you might like to give to, creating a charitable budget, and various ways to give that may be better than cash.</a:t>
            </a:r>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1</a:t>
            </a:fld>
            <a:endParaRPr lang="en-US"/>
          </a:p>
        </p:txBody>
      </p:sp>
    </p:spTree>
    <p:extLst>
      <p:ext uri="{BB962C8B-B14F-4D97-AF65-F5344CB8AC3E}">
        <p14:creationId xmlns:p14="http://schemas.microsoft.com/office/powerpoint/2010/main" val="587487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 are financial advisors,</a:t>
            </a:r>
            <a:r>
              <a:rPr lang="en-US" baseline="0" dirty="0" smtClean="0"/>
              <a:t> we couldn’t skip developing your charitable budget.  We hope your giving plan fits in with all your other goals and obligations.   </a:t>
            </a:r>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10</a:t>
            </a:fld>
            <a:endParaRPr lang="en-US"/>
          </a:p>
        </p:txBody>
      </p:sp>
    </p:spTree>
    <p:extLst>
      <p:ext uri="{BB962C8B-B14F-4D97-AF65-F5344CB8AC3E}">
        <p14:creationId xmlns:p14="http://schemas.microsoft.com/office/powerpoint/2010/main" val="763808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question we get a lot is “How much should I give?”  At Birchwood</a:t>
            </a:r>
            <a:r>
              <a:rPr lang="en-US" baseline="0" dirty="0" smtClean="0"/>
              <a:t> Financial Partners, we try to stay away from </a:t>
            </a:r>
            <a:r>
              <a:rPr lang="en-US" baseline="0" dirty="0" err="1" smtClean="0"/>
              <a:t>shoulds</a:t>
            </a:r>
            <a:r>
              <a:rPr lang="en-US" baseline="0" dirty="0" smtClean="0"/>
              <a:t> and instead offer options for you to choose.  </a:t>
            </a:r>
          </a:p>
          <a:p>
            <a:endParaRPr lang="en-US" baseline="0" dirty="0" smtClean="0"/>
          </a:p>
          <a:p>
            <a:r>
              <a:rPr lang="en-US" baseline="0" dirty="0" smtClean="0"/>
              <a:t>In terms of a financial plan, many people think about saving and spending. When creating a Personal Philanthropic Plan, it may be helpful to include Charitable Giving as part of your overall financial plan.   </a:t>
            </a:r>
          </a:p>
          <a:p>
            <a:endParaRPr lang="en-US" baseline="0" dirty="0" smtClean="0"/>
          </a:p>
          <a:p>
            <a:r>
              <a:rPr lang="en-US" baseline="0" dirty="0" smtClean="0"/>
              <a:t>How much you give is a personal decision and there is no right or wrong answer.  As planners we would want to be sure your giving fits in with your other goals and obligations.  </a:t>
            </a:r>
          </a:p>
          <a:p>
            <a:endParaRPr lang="en-US" baseline="0" dirty="0" smtClean="0"/>
          </a:p>
          <a:p>
            <a:r>
              <a:rPr lang="en-US" baseline="0" dirty="0" smtClean="0"/>
              <a:t>The Philanthropic Roundtable reports that giving differs by region.  In the </a:t>
            </a:r>
            <a:r>
              <a:rPr lang="en-US" baseline="0" dirty="0" err="1" smtClean="0"/>
              <a:t>midwest</a:t>
            </a:r>
            <a:r>
              <a:rPr lang="en-US" baseline="0" dirty="0" smtClean="0"/>
              <a:t>, average giving last year 4.3% of adjusted gross income.</a:t>
            </a:r>
          </a:p>
          <a:p>
            <a:endParaRPr lang="en-US" baseline="0" dirty="0" smtClean="0"/>
          </a:p>
          <a:p>
            <a:r>
              <a:rPr lang="en-US" baseline="0" dirty="0" smtClean="0"/>
              <a:t>Other ways to give are tithing – which generally has meant giving 10% to church.</a:t>
            </a:r>
          </a:p>
          <a:p>
            <a:endParaRPr lang="en-US" baseline="0" dirty="0" smtClean="0"/>
          </a:p>
          <a:p>
            <a:r>
              <a:rPr lang="en-US" baseline="0" dirty="0" smtClean="0"/>
              <a:t>You could give a % of your assets</a:t>
            </a:r>
          </a:p>
          <a:p>
            <a:endParaRPr lang="en-US" baseline="0" dirty="0" smtClean="0"/>
          </a:p>
          <a:p>
            <a:r>
              <a:rPr lang="en-US" baseline="0" dirty="0" smtClean="0"/>
              <a:t>A % of your Income</a:t>
            </a:r>
          </a:p>
          <a:p>
            <a:endParaRPr lang="en-US" baseline="0" dirty="0" smtClean="0"/>
          </a:p>
          <a:p>
            <a:r>
              <a:rPr lang="en-US" baseline="0" dirty="0" smtClean="0"/>
              <a:t>Or simply what you feel you can afford.</a:t>
            </a:r>
          </a:p>
          <a:p>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9F892F6-81EB-49D9-8D7D-80AA068F50DE}" type="slidenum">
              <a:rPr lang="en-US" smtClean="0"/>
              <a:t>11</a:t>
            </a:fld>
            <a:endParaRPr lang="en-US"/>
          </a:p>
        </p:txBody>
      </p:sp>
    </p:spTree>
    <p:extLst>
      <p:ext uri="{BB962C8B-B14F-4D97-AF65-F5344CB8AC3E}">
        <p14:creationId xmlns:p14="http://schemas.microsoft.com/office/powerpoint/2010/main" val="2415707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It may be helpful to organize your criteria into Giving Budget Categories.</a:t>
            </a:r>
          </a:p>
          <a:p>
            <a:endParaRPr lang="en-US" baseline="0" dirty="0" smtClean="0"/>
          </a:p>
          <a:p>
            <a:r>
              <a:rPr lang="en-US" baseline="0" dirty="0" smtClean="0"/>
              <a:t>I allocate dollars to Dana’s fund raiser under personal obligation.  I might even change the name of this category to:  Supporting my friends.  Other people might decide to keep this category and this might be giving to their church or school.  </a:t>
            </a:r>
          </a:p>
          <a:p>
            <a:endParaRPr lang="en-US" baseline="0" dirty="0" smtClean="0"/>
          </a:p>
          <a:p>
            <a:r>
              <a:rPr lang="en-US" baseline="0" dirty="0" smtClean="0"/>
              <a:t>Fun or Impulsive might be dumping water on your head for ALS and following up with a check.  Or maybe running a Tough </a:t>
            </a:r>
            <a:r>
              <a:rPr lang="en-US" baseline="0" dirty="0" err="1" smtClean="0"/>
              <a:t>Mudder</a:t>
            </a:r>
            <a:r>
              <a:rPr lang="en-US" baseline="0" dirty="0" smtClean="0"/>
              <a:t> that will support wounded warriors. </a:t>
            </a:r>
          </a:p>
          <a:p>
            <a:endParaRPr lang="en-US" baseline="0" dirty="0" smtClean="0"/>
          </a:p>
          <a:p>
            <a:r>
              <a:rPr lang="en-US" baseline="0" dirty="0" smtClean="0"/>
              <a:t>An emotional connection might a result of following social media stories about hurricanes and giving to the warehouses collecting diapers and emergency supplies.</a:t>
            </a:r>
          </a:p>
          <a:p>
            <a:endParaRPr lang="en-US" baseline="0" dirty="0" smtClean="0"/>
          </a:p>
          <a:p>
            <a:r>
              <a:rPr lang="en-US" baseline="0" dirty="0" smtClean="0"/>
              <a:t>The Values Driven Category may be the bulk of your dollars and the result of all the work you did to put together your Personal Philanthropic Plan.</a:t>
            </a:r>
          </a:p>
        </p:txBody>
      </p:sp>
      <p:sp>
        <p:nvSpPr>
          <p:cNvPr id="4" name="Slide Number Placeholder 3"/>
          <p:cNvSpPr>
            <a:spLocks noGrp="1"/>
          </p:cNvSpPr>
          <p:nvPr>
            <p:ph type="sldNum" sz="quarter" idx="10"/>
          </p:nvPr>
        </p:nvSpPr>
        <p:spPr/>
        <p:txBody>
          <a:bodyPr/>
          <a:lstStyle/>
          <a:p>
            <a:fld id="{09F892F6-81EB-49D9-8D7D-80AA068F50DE}" type="slidenum">
              <a:rPr lang="en-US" smtClean="0"/>
              <a:t>12</a:t>
            </a:fld>
            <a:endParaRPr lang="en-US"/>
          </a:p>
        </p:txBody>
      </p:sp>
    </p:spTree>
    <p:extLst>
      <p:ext uri="{BB962C8B-B14F-4D97-AF65-F5344CB8AC3E}">
        <p14:creationId xmlns:p14="http://schemas.microsoft.com/office/powerpoint/2010/main" val="3597995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 may have decided that my Values Driven category supports giving to education, but I’m not going to stop helping my friend with her fund raiser!  Instead, after I determine my charitable dollars, I’m going to further budget out how I’m going to spend those dollars within each category.    </a:t>
            </a:r>
          </a:p>
          <a:p>
            <a:endParaRPr lang="en-US" baseline="0" dirty="0" smtClean="0"/>
          </a:p>
          <a:p>
            <a:r>
              <a:rPr lang="en-US" baseline="0" dirty="0" smtClean="0"/>
              <a:t>I get a lot of requests from friends for their fund raisers. Many for the MS Society since we have family members with MS. Under Personal Obligation, I’ll budget for this and Dana’s fundraiser.</a:t>
            </a:r>
          </a:p>
          <a:p>
            <a:endParaRPr lang="en-US" baseline="0" dirty="0" smtClean="0"/>
          </a:p>
          <a:p>
            <a:pPr defTabSz="918595">
              <a:defRPr/>
            </a:pPr>
            <a:r>
              <a:rPr lang="en-US" dirty="0" smtClean="0"/>
              <a:t>I’ve included a chart in our handouts</a:t>
            </a:r>
            <a:r>
              <a:rPr lang="en-US" baseline="0" dirty="0" smtClean="0"/>
              <a:t> that may be helpful when planning how to give in each category. This set up was suggested by the Minneapolis Foundation.   </a:t>
            </a:r>
          </a:p>
          <a:p>
            <a:endParaRPr lang="en-US" baseline="0" dirty="0" smtClean="0"/>
          </a:p>
        </p:txBody>
      </p:sp>
      <p:sp>
        <p:nvSpPr>
          <p:cNvPr id="4" name="Slide Number Placeholder 3"/>
          <p:cNvSpPr>
            <a:spLocks noGrp="1"/>
          </p:cNvSpPr>
          <p:nvPr>
            <p:ph type="sldNum" sz="quarter" idx="10"/>
          </p:nvPr>
        </p:nvSpPr>
        <p:spPr/>
        <p:txBody>
          <a:bodyPr/>
          <a:lstStyle/>
          <a:p>
            <a:fld id="{09F892F6-81EB-49D9-8D7D-80AA068F50DE}" type="slidenum">
              <a:rPr lang="en-US" smtClean="0"/>
              <a:t>13</a:t>
            </a:fld>
            <a:endParaRPr lang="en-US"/>
          </a:p>
        </p:txBody>
      </p:sp>
    </p:spTree>
    <p:extLst>
      <p:ext uri="{BB962C8B-B14F-4D97-AF65-F5344CB8AC3E}">
        <p14:creationId xmlns:p14="http://schemas.microsoft.com/office/powerpoint/2010/main" val="2108152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you’ve figure out which charities you want to give</a:t>
            </a:r>
            <a:r>
              <a:rPr lang="en-US" baseline="0" dirty="0" smtClean="0"/>
              <a:t> to and how much, the next section will discuss how to give.  Beyond just writing a check or paying with a credit card.</a:t>
            </a:r>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14</a:t>
            </a:fld>
            <a:endParaRPr lang="en-US"/>
          </a:p>
        </p:txBody>
      </p:sp>
    </p:spTree>
    <p:extLst>
      <p:ext uri="{BB962C8B-B14F-4D97-AF65-F5344CB8AC3E}">
        <p14:creationId xmlns:p14="http://schemas.microsoft.com/office/powerpoint/2010/main" val="3323513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Above is a quick review of the most recent federal tax law</a:t>
            </a:r>
          </a:p>
          <a:p>
            <a:pPr marL="172236" indent="-172236">
              <a:buFont typeface="Arial" panose="020B0604020202020204" pitchFamily="34" charset="0"/>
              <a:buChar char="•"/>
            </a:pPr>
            <a:r>
              <a:rPr lang="en-US" dirty="0" smtClean="0"/>
              <a:t>Exemptions are eliminated</a:t>
            </a:r>
          </a:p>
          <a:p>
            <a:pPr marL="172236" indent="-172236">
              <a:buFont typeface="Arial" panose="020B0604020202020204" pitchFamily="34" charset="0"/>
              <a:buChar char="•"/>
            </a:pPr>
            <a:r>
              <a:rPr lang="en-US" dirty="0" smtClean="0"/>
              <a:t>Standard Deduction is now $12,000/$24,000</a:t>
            </a:r>
          </a:p>
          <a:p>
            <a:pPr marL="172236" indent="-172236">
              <a:buFont typeface="Arial" panose="020B0604020202020204" pitchFamily="34" charset="0"/>
              <a:buChar char="•"/>
            </a:pPr>
            <a:r>
              <a:rPr lang="en-US" dirty="0" smtClean="0"/>
              <a:t>State tax deduction is capped at $10,000</a:t>
            </a:r>
          </a:p>
          <a:p>
            <a:pPr marL="172236" indent="-172236">
              <a:buFont typeface="Arial" panose="020B0604020202020204" pitchFamily="34" charset="0"/>
              <a:buChar char="•"/>
            </a:pPr>
            <a:r>
              <a:rPr lang="en-US" dirty="0" smtClean="0"/>
              <a:t>Miscellaneous Deductions are eliminated</a:t>
            </a:r>
          </a:p>
          <a:p>
            <a:pPr marL="172236" indent="-17223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15</a:t>
            </a:fld>
            <a:endParaRPr lang="en-US"/>
          </a:p>
        </p:txBody>
      </p:sp>
    </p:spTree>
    <p:extLst>
      <p:ext uri="{BB962C8B-B14F-4D97-AF65-F5344CB8AC3E}">
        <p14:creationId xmlns:p14="http://schemas.microsoft.com/office/powerpoint/2010/main" val="565654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example of the itemized deductions a married couple named the Greens have.   </a:t>
            </a:r>
          </a:p>
          <a:p>
            <a:endParaRPr lang="en-US" baseline="0" dirty="0" smtClean="0"/>
          </a:p>
          <a:p>
            <a:r>
              <a:rPr lang="en-US" baseline="0" dirty="0" smtClean="0"/>
              <a:t>In this example, the Greens give $7,000 to charity. Previously, the Greens could use Itemized Deductions as the chart shows on the top. But because of the tax law changes the Greens are only able to use the Standard Deduction as you see on the bottom of the chart. T</a:t>
            </a:r>
            <a:r>
              <a:rPr lang="en-US" baseline="0" smtClean="0"/>
              <a:t>heir </a:t>
            </a:r>
            <a:r>
              <a:rPr lang="en-US" baseline="0" dirty="0" smtClean="0"/>
              <a:t>charitable contribution will not have the tax reducing impact it would have in the past.  </a:t>
            </a:r>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16</a:t>
            </a:fld>
            <a:endParaRPr lang="en-US"/>
          </a:p>
        </p:txBody>
      </p:sp>
    </p:spTree>
    <p:extLst>
      <p:ext uri="{BB962C8B-B14F-4D97-AF65-F5344CB8AC3E}">
        <p14:creationId xmlns:p14="http://schemas.microsoft.com/office/powerpoint/2010/main" val="1374330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alternative is for the Greens</a:t>
            </a:r>
            <a:r>
              <a:rPr lang="en-US" baseline="0" dirty="0" smtClean="0"/>
              <a:t> to stack their charitable deductions.  What this means that in year one, they are going to give 3 years worth of charitable contributions all in one year.  Then for the next two years they aren’t going to give anything. </a:t>
            </a:r>
          </a:p>
          <a:p>
            <a:endParaRPr lang="en-US" baseline="0" dirty="0" smtClean="0"/>
          </a:p>
          <a:p>
            <a:r>
              <a:rPr lang="en-US" baseline="0" dirty="0" smtClean="0"/>
              <a:t>As you can see, they will have $36,000 of itemized deductions in year one, and none in the subsequent years.  Since the standard deduction is $24,000, this means that $12,000 of their charitable contributions will have a tax reducing impact for them, as opposed to zero.  </a:t>
            </a:r>
          </a:p>
          <a:p>
            <a:endParaRPr lang="en-US" baseline="0" dirty="0" smtClean="0"/>
          </a:p>
          <a:p>
            <a:r>
              <a:rPr lang="en-US" baseline="0" dirty="0" smtClean="0"/>
              <a:t>So this can be a great strategy for many people.  But it might stress your charities as they will have unequal revenue from year to year.  </a:t>
            </a:r>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17</a:t>
            </a:fld>
            <a:endParaRPr lang="en-US"/>
          </a:p>
        </p:txBody>
      </p:sp>
    </p:spTree>
    <p:extLst>
      <p:ext uri="{BB962C8B-B14F-4D97-AF65-F5344CB8AC3E}">
        <p14:creationId xmlns:p14="http://schemas.microsoft.com/office/powerpoint/2010/main" val="3075989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charities uneven income which could affect their operating</a:t>
            </a:r>
            <a:r>
              <a:rPr lang="en-US" baseline="0" dirty="0" smtClean="0"/>
              <a:t> budget.  A work around for this is to give to a Donor Advised Fund.  These are public charities and hold funds in your name.  You could give your stacked gift of $21,000 and they will put those assets into an account for you.  Then over the course of several years you can grant to your favorite charities.  </a:t>
            </a:r>
          </a:p>
          <a:p>
            <a:endParaRPr lang="en-US" baseline="0" dirty="0" smtClean="0"/>
          </a:p>
          <a:p>
            <a:r>
              <a:rPr lang="en-US" baseline="0" dirty="0" smtClean="0"/>
              <a:t>The gift is irrevocable.  No changing your mind.</a:t>
            </a:r>
          </a:p>
          <a:p>
            <a:r>
              <a:rPr lang="en-US" baseline="0" dirty="0" smtClean="0"/>
              <a:t>You no longer own the funds.</a:t>
            </a:r>
          </a:p>
          <a:p>
            <a:r>
              <a:rPr lang="en-US" baseline="0" dirty="0" smtClean="0"/>
              <a:t>The gift to the DAF is the charitable gift for income tax purposes.</a:t>
            </a:r>
          </a:p>
          <a:p>
            <a:r>
              <a:rPr lang="en-US" baseline="0" dirty="0" smtClean="0"/>
              <a:t>Then you can go in and gift to your favorite charities in the form of a grant.  These grants do not have an income tax impact.</a:t>
            </a:r>
          </a:p>
          <a:p>
            <a:endParaRPr lang="en-US" baseline="0" dirty="0" smtClean="0"/>
          </a:p>
          <a:p>
            <a:r>
              <a:rPr lang="en-US" baseline="0" dirty="0" smtClean="0"/>
              <a:t>You can use the DAF in a number of ways.  </a:t>
            </a:r>
          </a:p>
          <a:p>
            <a:r>
              <a:rPr lang="en-US" baseline="0" dirty="0" smtClean="0"/>
              <a:t>You can stack your gift and give to charities each year to even out their income.</a:t>
            </a:r>
          </a:p>
          <a:p>
            <a:r>
              <a:rPr lang="en-US" baseline="0" dirty="0" smtClean="0"/>
              <a:t>You give to a DAF on a big income year such as a big bonus year and hang onto the funds to give at retirement. </a:t>
            </a:r>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18</a:t>
            </a:fld>
            <a:endParaRPr lang="en-US"/>
          </a:p>
        </p:txBody>
      </p:sp>
    </p:spTree>
    <p:extLst>
      <p:ext uri="{BB962C8B-B14F-4D97-AF65-F5344CB8AC3E}">
        <p14:creationId xmlns:p14="http://schemas.microsoft.com/office/powerpoint/2010/main" val="4131705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a:t>
            </a:r>
            <a:r>
              <a:rPr lang="en-US" baseline="0" dirty="0" smtClean="0"/>
              <a:t> to improve the tax aspect  of your giving is to give appreciated assets such as stocks, bonds and mutual funds instead of cash.   So for example, suppose your Uncle gave you a bunch of 3M stock that he had acquired for $20 per share.  And Suppose now it’s trading at $200 per share.  You could sell some stock to get cash to give a gift.  But in doing so you will realize a capital gain and pay capital gains tax on the gain.  </a:t>
            </a:r>
          </a:p>
          <a:p>
            <a:endParaRPr lang="en-US" baseline="0" dirty="0" smtClean="0"/>
          </a:p>
          <a:p>
            <a:r>
              <a:rPr lang="en-US" baseline="0" dirty="0" smtClean="0"/>
              <a:t>And, each time you go to sell the stock, even if it’s two years from now to buy a new car, you will have to pay the capital gains tax.</a:t>
            </a:r>
          </a:p>
          <a:p>
            <a:endParaRPr lang="en-US" baseline="0" dirty="0" smtClean="0"/>
          </a:p>
          <a:p>
            <a:r>
              <a:rPr lang="en-US" baseline="0" dirty="0" smtClean="0"/>
              <a:t>But instead, you could give the 3M shares themselves.  Transfer the securities to your favorite charity’s brokerage account or to your DAF.  You get the benefit of giving the full value of the shares.  The charity doesn’t pay tax, so when they sell the shares, they still get full use of your gift.</a:t>
            </a:r>
          </a:p>
          <a:p>
            <a:endParaRPr lang="en-US" baseline="0" dirty="0" smtClean="0"/>
          </a:p>
          <a:p>
            <a:r>
              <a:rPr lang="en-US" baseline="0" dirty="0" smtClean="0"/>
              <a:t>If you give to a DAF, the DAF will convert your gift to their investments and when you grant to your favorite charity the DAF will send a check.  Using a DAF for your appreciated stock is a great way to get a potential tax benefit and also help out those small unsophisticated charities that may not be able to handle a gift of securities.</a:t>
            </a:r>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19</a:t>
            </a:fld>
            <a:endParaRPr lang="en-US"/>
          </a:p>
        </p:txBody>
      </p:sp>
    </p:spTree>
    <p:extLst>
      <p:ext uri="{BB962C8B-B14F-4D97-AF65-F5344CB8AC3E}">
        <p14:creationId xmlns:p14="http://schemas.microsoft.com/office/powerpoint/2010/main" val="24221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Historically I have given</a:t>
            </a:r>
            <a:r>
              <a:rPr lang="en-US" baseline="0" dirty="0" smtClean="0"/>
              <a:t> to my friend’s causes.  One of those I give to every year is the Scleroderma Foundation because my colleague Dana participates in a fund raiser each year because the disease affects a child of one of her friends.  The fund raiser involves skiing down a mountain numerous times to raise funds and awareness for the foundation. I’m not sure exactly what Scleroderma is.  Dana reminds me each year but it doesn’t stick.  Nevertheless, I donate to this cause each year because Dana asks.  You could be doing something similar.  Or maybe giving to your church from your checkbook out of obligation.</a:t>
            </a:r>
          </a:p>
          <a:p>
            <a:endParaRPr lang="en-US" baseline="0" dirty="0" smtClean="0"/>
          </a:p>
          <a:p>
            <a:r>
              <a:rPr lang="en-US" baseline="0" dirty="0" smtClean="0"/>
              <a:t>A few years ago after I noticed a lot of our clients were very charity minded, I embarked on acquiring a designation called Chartered Advisor in Philanthropy (CAP), which means I completed coursework and tests on a variety of charitable topics.  During this coursework, I learned my giving was at the check book giving phase.  I gave out of habit and whipped out my check book when I heard a good request.   This work shop will explore other was to give that may be more mindful and meaningful.  </a:t>
            </a:r>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2</a:t>
            </a:fld>
            <a:endParaRPr lang="en-US"/>
          </a:p>
        </p:txBody>
      </p:sp>
    </p:spTree>
    <p:extLst>
      <p:ext uri="{BB962C8B-B14F-4D97-AF65-F5344CB8AC3E}">
        <p14:creationId xmlns:p14="http://schemas.microsoft.com/office/powerpoint/2010/main" val="2659793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over the age of 70 ½ and especially</a:t>
            </a:r>
            <a:r>
              <a:rPr lang="en-US" baseline="0" dirty="0" smtClean="0"/>
              <a:t> if you are taking the standard deduction, it is best to give to charity directly from your Individual Retirement Account.  You can give up to $100,000 a year.  Whatever you give from your IRA will not hit your tax return.</a:t>
            </a:r>
          </a:p>
          <a:p>
            <a:endParaRPr lang="en-US" baseline="0" dirty="0" smtClean="0"/>
          </a:p>
          <a:p>
            <a:r>
              <a:rPr lang="en-US" baseline="0" dirty="0" smtClean="0"/>
              <a:t>You’ll still get a 1099 that states you satisfied your Required Minimum Distribution, but with a receipt from the charity  and a Qualified Charitable Distribution letter from your custodian you can instruct your tax preparer to subtract the gift from your RMD from your income. You could ask your financial advisor </a:t>
            </a:r>
            <a:r>
              <a:rPr lang="en-US" baseline="0" smtClean="0"/>
              <a:t>for assistance.</a:t>
            </a:r>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20</a:t>
            </a:fld>
            <a:endParaRPr lang="en-US"/>
          </a:p>
        </p:txBody>
      </p:sp>
    </p:spTree>
    <p:extLst>
      <p:ext uri="{BB962C8B-B14F-4D97-AF65-F5344CB8AC3E}">
        <p14:creationId xmlns:p14="http://schemas.microsoft.com/office/powerpoint/2010/main" val="87203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 to give to charity is to give life insurance.</a:t>
            </a:r>
          </a:p>
          <a:p>
            <a:endParaRPr lang="en-US" dirty="0" smtClean="0"/>
          </a:p>
          <a:p>
            <a:r>
              <a:rPr lang="en-US" dirty="0" smtClean="0"/>
              <a:t>If you have a life insurance policy that you  don’t need</a:t>
            </a:r>
            <a:r>
              <a:rPr lang="en-US" baseline="0" dirty="0" smtClean="0"/>
              <a:t> for your beneficiaries, you could name the charity as the beneficiary.</a:t>
            </a:r>
          </a:p>
          <a:p>
            <a:endParaRPr lang="en-US" baseline="0" dirty="0" smtClean="0"/>
          </a:p>
          <a:p>
            <a:r>
              <a:rPr lang="en-US" baseline="0" dirty="0" smtClean="0"/>
              <a:t>Or, you could gift the policy to your charity and they become owners and beneficiaries.  The value of the cash value becomes a charitable gift. You could also gift the charity the premium to pay the policy each year and that also is considered a charitable gift which could have a tax reducing impact .</a:t>
            </a:r>
          </a:p>
          <a:p>
            <a:endParaRPr lang="en-US" baseline="0" dirty="0" smtClean="0"/>
          </a:p>
          <a:p>
            <a:r>
              <a:rPr lang="en-US" baseline="0" dirty="0" smtClean="0"/>
              <a:t>Another thing you can do is just give them the policy.  This may work if there are no more premiums to pay.  Your potential tax deduction would be the total premiums you’ve paid less any withdrawals.</a:t>
            </a:r>
          </a:p>
          <a:p>
            <a:endParaRPr lang="en-US" baseline="0" dirty="0" smtClean="0"/>
          </a:p>
          <a:p>
            <a:r>
              <a:rPr lang="en-US" baseline="0" dirty="0" smtClean="0"/>
              <a:t>Or you could simply cash in the policy and give the cash value as a gift.   Note that if you cash in a policy and receive more than the premiums you’ve paid then you would owe income tax on that amount.</a:t>
            </a:r>
          </a:p>
          <a:p>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21</a:t>
            </a:fld>
            <a:endParaRPr lang="en-US"/>
          </a:p>
        </p:txBody>
      </p:sp>
    </p:spTree>
    <p:extLst>
      <p:ext uri="{BB962C8B-B14F-4D97-AF65-F5344CB8AC3E}">
        <p14:creationId xmlns:p14="http://schemas.microsoft.com/office/powerpoint/2010/main" val="3476035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 you’d like to give</a:t>
            </a:r>
            <a:r>
              <a:rPr lang="en-US" baseline="0" dirty="0" smtClean="0"/>
              <a:t> a really substantial gift but just don’t have the resources to leave a big gift to a charity as well as your beneficiaries. Lets say you have an IRA and you simply don’t need the income but you have to take your Required Minimum Distributions anyway.  You could take out a life insurance policy and pay the premiums with the RMDS.  This could be a way to leverage your RMDs to buy a life insurance policy that has a death benefit much larger than you would normally give. There is no tax benefit to lower your income.</a:t>
            </a:r>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22</a:t>
            </a:fld>
            <a:endParaRPr lang="en-US"/>
          </a:p>
        </p:txBody>
      </p:sp>
    </p:spTree>
    <p:extLst>
      <p:ext uri="{BB962C8B-B14F-4D97-AF65-F5344CB8AC3E}">
        <p14:creationId xmlns:p14="http://schemas.microsoft.com/office/powerpoint/2010/main" val="1461710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a few more tools that are a bit more complex.  They are by no means the only other tools out there.  Please make a note, that as with giving to charity in other ways, these tools are irrevocable.  Some of them are so complicated that it would be best to work with a team of experts that include your Financial Advisor, an experienced Estate Planning Attorney as well as a CPA.</a:t>
            </a:r>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23</a:t>
            </a:fld>
            <a:endParaRPr lang="en-US"/>
          </a:p>
        </p:txBody>
      </p:sp>
    </p:spTree>
    <p:extLst>
      <p:ext uri="{BB962C8B-B14F-4D97-AF65-F5344CB8AC3E}">
        <p14:creationId xmlns:p14="http://schemas.microsoft.com/office/powerpoint/2010/main" val="3646458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a:t>
            </a:r>
            <a:r>
              <a:rPr lang="en-US" baseline="0" dirty="0" smtClean="0"/>
              <a:t> say your favorite charity is seeking big donors and you would like to help them out.  However, your largest asset is your home, and since you are still living you are not done with it yet.</a:t>
            </a:r>
          </a:p>
          <a:p>
            <a:endParaRPr lang="en-US" baseline="0" dirty="0" smtClean="0"/>
          </a:p>
          <a:p>
            <a:r>
              <a:rPr lang="en-US" baseline="0" dirty="0" smtClean="0"/>
              <a:t>You could give a Retained Life Estate.  Essentially what that means is you give your house, but retain the right to live in it while you are alive!  Your tax deduction would be only a portion of your home.</a:t>
            </a:r>
          </a:p>
          <a:p>
            <a:endParaRPr lang="en-US" baseline="0" dirty="0" smtClean="0"/>
          </a:p>
          <a:p>
            <a:r>
              <a:rPr lang="en-US" baseline="0" dirty="0" smtClean="0"/>
              <a:t>As Financial Advisors, we would want to make sure you had adequate other resources.  If you needed your home and had to move to assisted living, you would not be able to use the equity of your home toward the cost of your new living.  So this strategy would need some analysis.</a:t>
            </a:r>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24</a:t>
            </a:fld>
            <a:endParaRPr lang="en-US"/>
          </a:p>
        </p:txBody>
      </p:sp>
    </p:spTree>
    <p:extLst>
      <p:ext uri="{BB962C8B-B14F-4D97-AF65-F5344CB8AC3E}">
        <p14:creationId xmlns:p14="http://schemas.microsoft.com/office/powerpoint/2010/main" val="3823680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gift annuity is another irrevocable gift that allows you to give now but keep something</a:t>
            </a:r>
            <a:r>
              <a:rPr lang="en-US" baseline="0" dirty="0" smtClean="0"/>
              <a:t> for yourself.   This is normally done with large charities such as Universities.  </a:t>
            </a:r>
          </a:p>
          <a:p>
            <a:endParaRPr lang="en-US" baseline="0" dirty="0" smtClean="0"/>
          </a:p>
          <a:p>
            <a:r>
              <a:rPr lang="en-US" baseline="0" dirty="0" smtClean="0"/>
              <a:t>In this example you give a sum of money to your Alma Mater.  Your Alma Mater will give you (or perhaps two of you) a monthly income stream for life or a period of years.  At the time of your death, the rest of the cash is then available to the University.</a:t>
            </a:r>
          </a:p>
          <a:p>
            <a:endParaRPr lang="en-US" baseline="0" dirty="0" smtClean="0"/>
          </a:p>
          <a:p>
            <a:r>
              <a:rPr lang="en-US" baseline="0" dirty="0" smtClean="0"/>
              <a:t>Only a portion of this gift has the potential for a tax deduction.</a:t>
            </a:r>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25</a:t>
            </a:fld>
            <a:endParaRPr lang="en-US"/>
          </a:p>
        </p:txBody>
      </p:sp>
    </p:spTree>
    <p:extLst>
      <p:ext uri="{BB962C8B-B14F-4D97-AF65-F5344CB8AC3E}">
        <p14:creationId xmlns:p14="http://schemas.microsoft.com/office/powerpoint/2010/main" val="270691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Charitable</a:t>
            </a:r>
            <a:r>
              <a:rPr lang="en-US" baseline="0" dirty="0" smtClean="0"/>
              <a:t> Remainder Trust is similar to a gift annuity, but instead of giving assets to a charity, you give them to a trust that you and your </a:t>
            </a:r>
            <a:r>
              <a:rPr lang="en-US" baseline="0" smtClean="0"/>
              <a:t>attorney have </a:t>
            </a:r>
            <a:r>
              <a:rPr lang="en-US" baseline="0" dirty="0" smtClean="0"/>
              <a:t>created.  You then receive income from the trust.  </a:t>
            </a:r>
          </a:p>
          <a:p>
            <a:endParaRPr lang="en-US" baseline="0" dirty="0" smtClean="0"/>
          </a:p>
          <a:p>
            <a:r>
              <a:rPr lang="en-US" baseline="0" dirty="0" smtClean="0"/>
              <a:t>At the end of your life, the remaining assets then go to charities of your choosing.  </a:t>
            </a:r>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26</a:t>
            </a:fld>
            <a:endParaRPr lang="en-US"/>
          </a:p>
        </p:txBody>
      </p:sp>
    </p:spTree>
    <p:extLst>
      <p:ext uri="{BB962C8B-B14F-4D97-AF65-F5344CB8AC3E}">
        <p14:creationId xmlns:p14="http://schemas.microsoft.com/office/powerpoint/2010/main" val="4034056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Charitable Lead Trust is the opposite of the CRT and is sometimes</a:t>
            </a:r>
            <a:r>
              <a:rPr lang="en-US" baseline="0" dirty="0" smtClean="0"/>
              <a:t> used with very </a:t>
            </a:r>
            <a:r>
              <a:rPr lang="en-US" baseline="0" dirty="0" err="1" smtClean="0"/>
              <a:t>very</a:t>
            </a:r>
            <a:r>
              <a:rPr lang="en-US" baseline="0" dirty="0" smtClean="0"/>
              <a:t> large estate.  It is an estate planning technique for large estate to avoid tax.</a:t>
            </a:r>
          </a:p>
          <a:p>
            <a:endParaRPr lang="en-US" baseline="0" dirty="0" smtClean="0"/>
          </a:p>
          <a:p>
            <a:r>
              <a:rPr lang="en-US" baseline="0" dirty="0" smtClean="0"/>
              <a:t>You give an asset to the trust.  The trust then supplies your favorite charities with an income from that asset for a specified amount of time. After that time is done, the remaining dollars go to your beneficiaries.</a:t>
            </a:r>
          </a:p>
          <a:p>
            <a:endParaRPr lang="en-US" baseline="0" dirty="0" smtClean="0"/>
          </a:p>
          <a:p>
            <a:r>
              <a:rPr lang="en-US" baseline="0" dirty="0" smtClean="0"/>
              <a:t>If might be used to leave funds to beneficiaries, but you want your beneficiaries to make their own way first before inheriting a large sum.  Most of the time however, this technique is used in conjunction with a number of other too.  </a:t>
            </a:r>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27</a:t>
            </a:fld>
            <a:endParaRPr lang="en-US"/>
          </a:p>
        </p:txBody>
      </p:sp>
    </p:spTree>
    <p:extLst>
      <p:ext uri="{BB962C8B-B14F-4D97-AF65-F5344CB8AC3E}">
        <p14:creationId xmlns:p14="http://schemas.microsoft.com/office/powerpoint/2010/main" val="41835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conclusion, when it comes to charitable giving, you may find more joy in philanthropy when you consider what is more important to you.</a:t>
            </a:r>
          </a:p>
          <a:p>
            <a:endParaRPr lang="en-US" baseline="0" dirty="0" smtClean="0"/>
          </a:p>
          <a:p>
            <a:r>
              <a:rPr lang="en-US" baseline="0" dirty="0" smtClean="0"/>
              <a:t>Then develop a budget for yourself and determine how much of your giving will be for requests and obligation, fun, emotional and values driven purposes.   After that, work with an advisor to determine what the best assets are to give that will give you the biggest tax break and also will keep your own financial plan humming. </a:t>
            </a:r>
          </a:p>
          <a:p>
            <a:endParaRPr lang="en-US" baseline="0" dirty="0" smtClean="0"/>
          </a:p>
          <a:p>
            <a:r>
              <a:rPr lang="en-US" baseline="0" dirty="0" smtClean="0"/>
              <a:t>And if you decide to do something more complex, please consult a team of experts so that you don’t end up with any surprises!</a:t>
            </a:r>
          </a:p>
          <a:p>
            <a:endParaRPr lang="en-US" baseline="0" dirty="0" smtClean="0"/>
          </a:p>
          <a:p>
            <a:r>
              <a:rPr lang="en-US" baseline="0" dirty="0" smtClean="0"/>
              <a:t>Again, you will be receiving handouts from today’s session in your email shortly.</a:t>
            </a:r>
          </a:p>
          <a:p>
            <a:endParaRPr lang="en-US" b="1" baseline="0" dirty="0" smtClean="0">
              <a:solidFill>
                <a:srgbClr val="FF0000"/>
              </a:solidFill>
            </a:endParaRPr>
          </a:p>
        </p:txBody>
      </p:sp>
      <p:sp>
        <p:nvSpPr>
          <p:cNvPr id="4" name="Slide Number Placeholder 3"/>
          <p:cNvSpPr>
            <a:spLocks noGrp="1"/>
          </p:cNvSpPr>
          <p:nvPr>
            <p:ph type="sldNum" sz="quarter" idx="10"/>
          </p:nvPr>
        </p:nvSpPr>
        <p:spPr/>
        <p:txBody>
          <a:bodyPr/>
          <a:lstStyle/>
          <a:p>
            <a:fld id="{09F892F6-81EB-49D9-8D7D-80AA068F50DE}" type="slidenum">
              <a:rPr lang="en-US" smtClean="0"/>
              <a:t>28</a:t>
            </a:fld>
            <a:endParaRPr lang="en-US"/>
          </a:p>
        </p:txBody>
      </p:sp>
    </p:spTree>
    <p:extLst>
      <p:ext uri="{BB962C8B-B14F-4D97-AF65-F5344CB8AC3E}">
        <p14:creationId xmlns:p14="http://schemas.microsoft.com/office/powerpoint/2010/main" val="1472598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29</a:t>
            </a:fld>
            <a:endParaRPr lang="en-US"/>
          </a:p>
        </p:txBody>
      </p:sp>
    </p:spTree>
    <p:extLst>
      <p:ext uri="{BB962C8B-B14F-4D97-AF65-F5344CB8AC3E}">
        <p14:creationId xmlns:p14="http://schemas.microsoft.com/office/powerpoint/2010/main" val="1040806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Developing a Personal Philanthropic</a:t>
            </a:r>
            <a:r>
              <a:rPr lang="en-US" baseline="0" dirty="0" smtClean="0"/>
              <a:t> Plan can help you create more impact with your giving and can also give you more joy in seeing the fruits of your efforts and dollars.  Getting clear about your goals and intentions will help you on your philanthropic journey.  You may want to do this by yourself, with your partner or with your family. </a:t>
            </a:r>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3</a:t>
            </a:fld>
            <a:endParaRPr lang="en-US"/>
          </a:p>
        </p:txBody>
      </p:sp>
    </p:spTree>
    <p:extLst>
      <p:ext uri="{BB962C8B-B14F-4D97-AF65-F5344CB8AC3E}">
        <p14:creationId xmlns:p14="http://schemas.microsoft.com/office/powerpoint/2010/main" val="2003085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F892F6-81EB-49D9-8D7D-80AA068F50DE}" type="slidenum">
              <a:rPr lang="en-US" smtClean="0"/>
              <a:t>30</a:t>
            </a:fld>
            <a:endParaRPr lang="en-US"/>
          </a:p>
        </p:txBody>
      </p:sp>
    </p:spTree>
    <p:extLst>
      <p:ext uri="{BB962C8B-B14F-4D97-AF65-F5344CB8AC3E}">
        <p14:creationId xmlns:p14="http://schemas.microsoft.com/office/powerpoint/2010/main" val="1423876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Start with why: It can help give you better focus so your giving is more fulfilling.  You may find yourself more engaged.  More connected to your charities.  May result in more happiness for you.  And the charities you ultimately pick will benefit from your intentional giving.  </a:t>
            </a:r>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4</a:t>
            </a:fld>
            <a:endParaRPr lang="en-US"/>
          </a:p>
        </p:txBody>
      </p:sp>
    </p:spTree>
    <p:extLst>
      <p:ext uri="{BB962C8B-B14F-4D97-AF65-F5344CB8AC3E}">
        <p14:creationId xmlns:p14="http://schemas.microsoft.com/office/powerpoint/2010/main" val="1377618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Directing your giving to what you value will help you leverage your dollars to the areas you care about most.  While most people have a sense of their values, others haven’t had practice</a:t>
            </a:r>
            <a:r>
              <a:rPr lang="en-US" baseline="0" dirty="0" smtClean="0"/>
              <a:t> articulating them.  You might decide to narrow your charitable giving to your top value.  Or perhaps to your top 3 values. This slide shows you a list of common values.  Choose which resonate with you or add your own.  This values worksheet will be available for download following today’s session.</a:t>
            </a:r>
          </a:p>
          <a:p>
            <a:endParaRPr lang="en-US" baseline="0" dirty="0" smtClean="0"/>
          </a:p>
          <a:p>
            <a:r>
              <a:rPr lang="en-US" baseline="0" dirty="0" smtClean="0"/>
              <a:t>Lets just play this out a bit.  Perhaps you find your top three values are Opportunity, Integrity and Knowledge.   Well, there probably aren’t any charities that are titled that way.   But you may know what this means to you.  One of our clients really appreciated opportunity and wanted to see students of low income have the opportunity to pursue higher education.  This would also fit in with knowledge.  So if this was you, you might look for a charity that helps students with the opportunity to better themselves through education.  And of course, you’d want to find a charity that met your definition of integrity.  </a:t>
            </a:r>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5</a:t>
            </a:fld>
            <a:endParaRPr lang="en-US"/>
          </a:p>
        </p:txBody>
      </p:sp>
    </p:spTree>
    <p:extLst>
      <p:ext uri="{BB962C8B-B14F-4D97-AF65-F5344CB8AC3E}">
        <p14:creationId xmlns:p14="http://schemas.microsoft.com/office/powerpoint/2010/main" val="2087996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’s say you’ve picked your values, but the charities  in these areas aren’t jumping out at you.  </a:t>
            </a:r>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6</a:t>
            </a:fld>
            <a:endParaRPr lang="en-US"/>
          </a:p>
        </p:txBody>
      </p:sp>
    </p:spTree>
    <p:extLst>
      <p:ext uri="{BB962C8B-B14F-4D97-AF65-F5344CB8AC3E}">
        <p14:creationId xmlns:p14="http://schemas.microsoft.com/office/powerpoint/2010/main" val="2257931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chart of typical giving areas.  It’s not exhaustive.  There may be issues areas that pop out at you after you’ve considered your values.  From here you might select your top three issues.  </a:t>
            </a:r>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7</a:t>
            </a:fld>
            <a:endParaRPr lang="en-US"/>
          </a:p>
        </p:txBody>
      </p:sp>
    </p:spTree>
    <p:extLst>
      <p:ext uri="{BB962C8B-B14F-4D97-AF65-F5344CB8AC3E}">
        <p14:creationId xmlns:p14="http://schemas.microsoft.com/office/powerpoint/2010/main" val="166854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determined what area you’d like to give to, next decide what kind of organization with in that field is most important to you.  </a:t>
            </a:r>
          </a:p>
          <a:p>
            <a:endParaRPr lang="en-US" b="1" dirty="0"/>
          </a:p>
          <a:p>
            <a:r>
              <a:rPr lang="en-US" b="1" dirty="0"/>
              <a:t>Empowerment and leadership development</a:t>
            </a:r>
            <a:r>
              <a:rPr lang="en-US" dirty="0"/>
              <a:t> – developing the voice and the capacity of people directly impacted by an issue to be involved in determining how best to solve an issue. </a:t>
            </a:r>
            <a:r>
              <a:rPr lang="en-US" dirty="0" smtClean="0"/>
              <a:t>  Girls on the Run where mentors teach girls to run a 5k and develop a sense of confidence and accomplishment is an example. Junior League also</a:t>
            </a:r>
            <a:r>
              <a:rPr lang="en-US" baseline="0" dirty="0" smtClean="0"/>
              <a:t> develops leadership skills.</a:t>
            </a:r>
            <a:endParaRPr lang="en-US" dirty="0"/>
          </a:p>
          <a:p>
            <a:endParaRPr lang="en-US" dirty="0"/>
          </a:p>
          <a:p>
            <a:r>
              <a:rPr lang="en-US" dirty="0"/>
              <a:t>• </a:t>
            </a:r>
            <a:r>
              <a:rPr lang="en-US" b="1" dirty="0"/>
              <a:t>Community organizing</a:t>
            </a:r>
            <a:r>
              <a:rPr lang="en-US" dirty="0"/>
              <a:t> – bringing large groups of people together to address common issues. </a:t>
            </a:r>
            <a:r>
              <a:rPr lang="en-US" dirty="0" smtClean="0"/>
              <a:t>  Student and neighborhood organizations are an example of this.</a:t>
            </a:r>
            <a:endParaRPr lang="en-US" dirty="0"/>
          </a:p>
          <a:p>
            <a:endParaRPr lang="en-US" dirty="0"/>
          </a:p>
          <a:p>
            <a:r>
              <a:rPr lang="en-US" dirty="0"/>
              <a:t>• </a:t>
            </a:r>
            <a:r>
              <a:rPr lang="en-US" b="1" dirty="0"/>
              <a:t>Research</a:t>
            </a:r>
            <a:r>
              <a:rPr lang="en-US" dirty="0"/>
              <a:t> – getting the scientific facts to better understand an issue or medical research to understand and/or find a cure. </a:t>
            </a:r>
            <a:r>
              <a:rPr lang="en-US" dirty="0" smtClean="0"/>
              <a:t> For example</a:t>
            </a:r>
            <a:r>
              <a:rPr lang="en-US" baseline="0" dirty="0" smtClean="0"/>
              <a:t> the </a:t>
            </a:r>
            <a:r>
              <a:rPr lang="en-US" dirty="0" smtClean="0"/>
              <a:t>Alzheimer association which researches for Alzheimer's</a:t>
            </a:r>
            <a:endParaRPr lang="en-US" dirty="0"/>
          </a:p>
          <a:p>
            <a:endParaRPr lang="en-US" dirty="0"/>
          </a:p>
          <a:p>
            <a:r>
              <a:rPr lang="en-US" dirty="0"/>
              <a:t>• </a:t>
            </a:r>
            <a:r>
              <a:rPr lang="en-US" b="1" dirty="0"/>
              <a:t>Legal action</a:t>
            </a:r>
            <a:r>
              <a:rPr lang="en-US" dirty="0"/>
              <a:t> – using the law to protect against or remedy an injustice. </a:t>
            </a:r>
            <a:r>
              <a:rPr lang="en-US" dirty="0" smtClean="0"/>
              <a:t>  The ACLU or Sothern Poverty Law Center</a:t>
            </a:r>
            <a:r>
              <a:rPr lang="en-US" baseline="0" dirty="0" smtClean="0"/>
              <a:t> are both examples of this type of organization.</a:t>
            </a:r>
            <a:endParaRPr lang="en-US" dirty="0"/>
          </a:p>
          <a:p>
            <a:endParaRPr lang="en-US" dirty="0"/>
          </a:p>
          <a:p>
            <a:r>
              <a:rPr lang="en-US" dirty="0"/>
              <a:t>• </a:t>
            </a:r>
            <a:r>
              <a:rPr lang="en-US" b="1" dirty="0"/>
              <a:t>Advocacy and public policy</a:t>
            </a:r>
            <a:r>
              <a:rPr lang="en-US" dirty="0"/>
              <a:t> - working to create awareness about an issue and its impact and helping to influence public policy that can alleviate the problem or work toward long-term solutions. </a:t>
            </a:r>
            <a:r>
              <a:rPr lang="en-US" dirty="0" smtClean="0"/>
              <a:t> MN</a:t>
            </a:r>
            <a:r>
              <a:rPr lang="en-US" baseline="0" dirty="0" smtClean="0"/>
              <a:t> Center for Environmental Advocacy.</a:t>
            </a:r>
            <a:endParaRPr lang="en-US" dirty="0"/>
          </a:p>
          <a:p>
            <a:endParaRPr lang="en-US" dirty="0"/>
          </a:p>
          <a:p>
            <a:r>
              <a:rPr lang="en-US" dirty="0"/>
              <a:t>• </a:t>
            </a:r>
            <a:r>
              <a:rPr lang="en-US" b="1" dirty="0"/>
              <a:t>Human or direct service</a:t>
            </a:r>
            <a:r>
              <a:rPr lang="en-US" dirty="0"/>
              <a:t> – providing a service to an individual that addresses their immediate concern; this could be food, shelter, clothing, health care, or other need. </a:t>
            </a:r>
            <a:r>
              <a:rPr lang="en-US" dirty="0" smtClean="0"/>
              <a:t>  Crisis Nursery.</a:t>
            </a:r>
            <a:endParaRPr lang="en-US" dirty="0"/>
          </a:p>
          <a:p>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8</a:t>
            </a:fld>
            <a:endParaRPr lang="en-US"/>
          </a:p>
        </p:txBody>
      </p:sp>
    </p:spTree>
    <p:extLst>
      <p:ext uri="{BB962C8B-B14F-4D97-AF65-F5344CB8AC3E}">
        <p14:creationId xmlns:p14="http://schemas.microsoft.com/office/powerpoint/2010/main" val="3735046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determine the breadth of giving you would like to consider.  How deeply or broadly would you like to give?</a:t>
            </a:r>
          </a:p>
          <a:p>
            <a:r>
              <a:rPr lang="en-US" dirty="0"/>
              <a:t> </a:t>
            </a:r>
          </a:p>
          <a:p>
            <a:endParaRPr lang="en-US" dirty="0"/>
          </a:p>
          <a:p>
            <a:r>
              <a:rPr lang="en-US" dirty="0"/>
              <a:t>Contributions to a small set of organizations:  Choosing just a few organizations (1-3) that match your values and interests is a very effective way to create impact and build a relationship with those few organizations.  By concentrating your giving, you might be able to single handedly meet a particular organizational need.  Or you may be able to go in with other donors to address a specific project</a:t>
            </a:r>
            <a:r>
              <a:rPr lang="en-US" dirty="0" smtClean="0"/>
              <a:t>.  </a:t>
            </a:r>
            <a:endParaRPr lang="en-US" dirty="0"/>
          </a:p>
          <a:p>
            <a:r>
              <a:rPr lang="en-US" dirty="0"/>
              <a:t> </a:t>
            </a:r>
          </a:p>
          <a:p>
            <a:r>
              <a:rPr lang="en-US" dirty="0"/>
              <a:t>Contributions to a broad range of projects and programs:  You might choose to give to a wide range of areas or organizations that satisfies your desire to affect many areas.  Giving through a foundation where you have the ability to reach a wide range of organizations and their projects and programs, is a very effective way for you to have a broad reach and impact, as your gift is combined with others that have chosen the same option. </a:t>
            </a:r>
          </a:p>
          <a:p>
            <a:endParaRPr lang="en-US" dirty="0"/>
          </a:p>
        </p:txBody>
      </p:sp>
      <p:sp>
        <p:nvSpPr>
          <p:cNvPr id="4" name="Slide Number Placeholder 3"/>
          <p:cNvSpPr>
            <a:spLocks noGrp="1"/>
          </p:cNvSpPr>
          <p:nvPr>
            <p:ph type="sldNum" sz="quarter" idx="10"/>
          </p:nvPr>
        </p:nvSpPr>
        <p:spPr/>
        <p:txBody>
          <a:bodyPr/>
          <a:lstStyle/>
          <a:p>
            <a:fld id="{09F892F6-81EB-49D9-8D7D-80AA068F50DE}" type="slidenum">
              <a:rPr lang="en-US" smtClean="0"/>
              <a:t>9</a:t>
            </a:fld>
            <a:endParaRPr lang="en-US"/>
          </a:p>
        </p:txBody>
      </p:sp>
    </p:spTree>
    <p:extLst>
      <p:ext uri="{BB962C8B-B14F-4D97-AF65-F5344CB8AC3E}">
        <p14:creationId xmlns:p14="http://schemas.microsoft.com/office/powerpoint/2010/main" val="2006211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C1319DD-209D-4554-9AFF-3241DB72F5F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E3BE1-945E-4545-AA5A-D53D649DA8A6}" type="slidenum">
              <a:rPr lang="en-US" smtClean="0"/>
              <a:t>‹#›</a:t>
            </a:fld>
            <a:endParaRPr lang="en-US"/>
          </a:p>
        </p:txBody>
      </p:sp>
      <p:sp>
        <p:nvSpPr>
          <p:cNvPr id="7" name="Rectangle 6"/>
          <p:cNvSpPr/>
          <p:nvPr userDrawn="1"/>
        </p:nvSpPr>
        <p:spPr>
          <a:xfrm>
            <a:off x="0" y="0"/>
            <a:ext cx="9144000" cy="304800"/>
          </a:xfrm>
          <a:prstGeom prst="rect">
            <a:avLst/>
          </a:prstGeom>
          <a:solidFill>
            <a:srgbClr val="1C5A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9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319DD-209D-4554-9AFF-3241DB72F5F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E3BE1-945E-4545-AA5A-D53D649DA8A6}" type="slidenum">
              <a:rPr lang="en-US" smtClean="0"/>
              <a:t>‹#›</a:t>
            </a:fld>
            <a:endParaRPr lang="en-US"/>
          </a:p>
        </p:txBody>
      </p:sp>
    </p:spTree>
    <p:extLst>
      <p:ext uri="{BB962C8B-B14F-4D97-AF65-F5344CB8AC3E}">
        <p14:creationId xmlns:p14="http://schemas.microsoft.com/office/powerpoint/2010/main" val="174448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319DD-209D-4554-9AFF-3241DB72F5F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E3BE1-945E-4545-AA5A-D53D649DA8A6}" type="slidenum">
              <a:rPr lang="en-US" smtClean="0"/>
              <a:t>‹#›</a:t>
            </a:fld>
            <a:endParaRPr lang="en-US"/>
          </a:p>
        </p:txBody>
      </p:sp>
    </p:spTree>
    <p:extLst>
      <p:ext uri="{BB962C8B-B14F-4D97-AF65-F5344CB8AC3E}">
        <p14:creationId xmlns:p14="http://schemas.microsoft.com/office/powerpoint/2010/main" val="1882590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C1319DD-209D-4554-9AFF-3241DB72F5F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E3BE1-945E-4545-AA5A-D53D649DA8A6}" type="slidenum">
              <a:rPr lang="en-US" smtClean="0"/>
              <a:t>‹#›</a:t>
            </a:fld>
            <a:endParaRPr lang="en-US"/>
          </a:p>
        </p:txBody>
      </p:sp>
    </p:spTree>
    <p:extLst>
      <p:ext uri="{BB962C8B-B14F-4D97-AF65-F5344CB8AC3E}">
        <p14:creationId xmlns:p14="http://schemas.microsoft.com/office/powerpoint/2010/main" val="224431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1319DD-209D-4554-9AFF-3241DB72F5F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E3BE1-945E-4545-AA5A-D53D649DA8A6}" type="slidenum">
              <a:rPr lang="en-US" smtClean="0"/>
              <a:t>‹#›</a:t>
            </a:fld>
            <a:endParaRPr lang="en-US"/>
          </a:p>
        </p:txBody>
      </p:sp>
    </p:spTree>
    <p:extLst>
      <p:ext uri="{BB962C8B-B14F-4D97-AF65-F5344CB8AC3E}">
        <p14:creationId xmlns:p14="http://schemas.microsoft.com/office/powerpoint/2010/main" val="2161407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1319DD-209D-4554-9AFF-3241DB72F5F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E3BE1-945E-4545-AA5A-D53D649DA8A6}" type="slidenum">
              <a:rPr lang="en-US" smtClean="0"/>
              <a:t>‹#›</a:t>
            </a:fld>
            <a:endParaRPr lang="en-US"/>
          </a:p>
        </p:txBody>
      </p:sp>
    </p:spTree>
    <p:extLst>
      <p:ext uri="{BB962C8B-B14F-4D97-AF65-F5344CB8AC3E}">
        <p14:creationId xmlns:p14="http://schemas.microsoft.com/office/powerpoint/2010/main" val="400761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1319DD-209D-4554-9AFF-3241DB72F5F4}" type="datetimeFigureOut">
              <a:rPr lang="en-US" smtClean="0"/>
              <a:t>8/28/18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E3BE1-945E-4545-AA5A-D53D649DA8A6}" type="slidenum">
              <a:rPr lang="en-US" smtClean="0"/>
              <a:t>‹#›</a:t>
            </a:fld>
            <a:endParaRPr lang="en-US"/>
          </a:p>
        </p:txBody>
      </p:sp>
    </p:spTree>
    <p:extLst>
      <p:ext uri="{BB962C8B-B14F-4D97-AF65-F5344CB8AC3E}">
        <p14:creationId xmlns:p14="http://schemas.microsoft.com/office/powerpoint/2010/main" val="765747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1319DD-209D-4554-9AFF-3241DB72F5F4}" type="datetimeFigureOut">
              <a:rPr lang="en-US" smtClean="0"/>
              <a:t>8/28/18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E3BE1-945E-4545-AA5A-D53D649DA8A6}" type="slidenum">
              <a:rPr lang="en-US" smtClean="0"/>
              <a:t>‹#›</a:t>
            </a:fld>
            <a:endParaRPr lang="en-US"/>
          </a:p>
        </p:txBody>
      </p:sp>
    </p:spTree>
    <p:extLst>
      <p:ext uri="{BB962C8B-B14F-4D97-AF65-F5344CB8AC3E}">
        <p14:creationId xmlns:p14="http://schemas.microsoft.com/office/powerpoint/2010/main" val="324842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319DD-209D-4554-9AFF-3241DB72F5F4}" type="datetimeFigureOut">
              <a:rPr lang="en-US" smtClean="0"/>
              <a:t>8/28/18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E3BE1-945E-4545-AA5A-D53D649DA8A6}" type="slidenum">
              <a:rPr lang="en-US" smtClean="0"/>
              <a:t>‹#›</a:t>
            </a:fld>
            <a:endParaRPr lang="en-US"/>
          </a:p>
        </p:txBody>
      </p:sp>
    </p:spTree>
    <p:extLst>
      <p:ext uri="{BB962C8B-B14F-4D97-AF65-F5344CB8AC3E}">
        <p14:creationId xmlns:p14="http://schemas.microsoft.com/office/powerpoint/2010/main" val="3884924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1319DD-209D-4554-9AFF-3241DB72F5F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E3BE1-945E-4545-AA5A-D53D649DA8A6}" type="slidenum">
              <a:rPr lang="en-US" smtClean="0"/>
              <a:t>‹#›</a:t>
            </a:fld>
            <a:endParaRPr lang="en-US"/>
          </a:p>
        </p:txBody>
      </p:sp>
    </p:spTree>
    <p:extLst>
      <p:ext uri="{BB962C8B-B14F-4D97-AF65-F5344CB8AC3E}">
        <p14:creationId xmlns:p14="http://schemas.microsoft.com/office/powerpoint/2010/main" val="15016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1319DD-209D-4554-9AFF-3241DB72F5F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E3BE1-945E-4545-AA5A-D53D649DA8A6}" type="slidenum">
              <a:rPr lang="en-US" smtClean="0"/>
              <a:t>‹#›</a:t>
            </a:fld>
            <a:endParaRPr lang="en-US"/>
          </a:p>
        </p:txBody>
      </p:sp>
    </p:spTree>
    <p:extLst>
      <p:ext uri="{BB962C8B-B14F-4D97-AF65-F5344CB8AC3E}">
        <p14:creationId xmlns:p14="http://schemas.microsoft.com/office/powerpoint/2010/main" val="13080892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781800" y="6145368"/>
            <a:ext cx="2286000" cy="636432"/>
          </a:xfrm>
          <a:prstGeom prst="rect">
            <a:avLst/>
          </a:prstGeom>
        </p:spPr>
      </p:pic>
      <p:sp>
        <p:nvSpPr>
          <p:cNvPr id="2" name="Title Placeholder 1"/>
          <p:cNvSpPr>
            <a:spLocks noGrp="1"/>
          </p:cNvSpPr>
          <p:nvPr>
            <p:ph type="title"/>
          </p:nvPr>
        </p:nvSpPr>
        <p:spPr>
          <a:xfrm>
            <a:off x="457200" y="3810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319DD-209D-4554-9AFF-3241DB72F5F4}" type="datetimeFigureOut">
              <a:rPr lang="en-US" smtClean="0"/>
              <a:t>8/28/18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E3BE1-945E-4545-AA5A-D53D649DA8A6}" type="slidenum">
              <a:rPr lang="en-US" smtClean="0"/>
              <a:t>‹#›</a:t>
            </a:fld>
            <a:endParaRPr lang="en-US"/>
          </a:p>
        </p:txBody>
      </p:sp>
      <p:sp>
        <p:nvSpPr>
          <p:cNvPr id="9" name="Rectangle 8"/>
          <p:cNvSpPr/>
          <p:nvPr userDrawn="1"/>
        </p:nvSpPr>
        <p:spPr>
          <a:xfrm>
            <a:off x="0" y="0"/>
            <a:ext cx="9144000" cy="304800"/>
          </a:xfrm>
          <a:prstGeom prst="rect">
            <a:avLst/>
          </a:prstGeom>
          <a:solidFill>
            <a:srgbClr val="1C5A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799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200" b="1" kern="1200">
          <a:solidFill>
            <a:srgbClr val="1C5A7C"/>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irs.gov/credits-deductions/individuals/standard-deduction-at-a-glanc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772400" cy="1470025"/>
          </a:xfrm>
        </p:spPr>
        <p:txBody>
          <a:bodyPr>
            <a:normAutofit/>
          </a:bodyPr>
          <a:lstStyle/>
          <a:p>
            <a:r>
              <a:rPr lang="en-US" sz="4200" b="1" dirty="0" smtClean="0">
                <a:solidFill>
                  <a:srgbClr val="1C5A7C"/>
                </a:solidFill>
                <a:latin typeface="Tahoma" panose="020B0604030504040204" pitchFamily="34" charset="0"/>
                <a:ea typeface="Tahoma" panose="020B0604030504040204" pitchFamily="34" charset="0"/>
                <a:cs typeface="Tahoma" panose="020B0604030504040204" pitchFamily="34" charset="0"/>
              </a:rPr>
              <a:t>Charitable Giving Workshop</a:t>
            </a:r>
            <a:endParaRPr lang="en-US" sz="4200" b="1" dirty="0">
              <a:solidFill>
                <a:srgbClr val="1C5A7C"/>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457200" y="2286000"/>
            <a:ext cx="8229600" cy="914400"/>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Developing your Personal Philanthropic Plan</a:t>
            </a:r>
          </a:p>
        </p:txBody>
      </p:sp>
      <p:sp>
        <p:nvSpPr>
          <p:cNvPr id="5" name="Subtitle 2"/>
          <p:cNvSpPr txBox="1">
            <a:spLocks/>
          </p:cNvSpPr>
          <p:nvPr/>
        </p:nvSpPr>
        <p:spPr>
          <a:xfrm>
            <a:off x="1895475" y="3971924"/>
            <a:ext cx="6858000" cy="12954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000" b="1" dirty="0" smtClean="0">
                <a:solidFill>
                  <a:srgbClr val="1C5A7C"/>
                </a:solidFill>
              </a:rPr>
              <a:t>Presented by:</a:t>
            </a:r>
          </a:p>
          <a:p>
            <a:r>
              <a:rPr lang="en-US" dirty="0" smtClean="0">
                <a:solidFill>
                  <a:schemeClr val="tx1">
                    <a:lumMod val="65000"/>
                    <a:lumOff val="35000"/>
                  </a:schemeClr>
                </a:solidFill>
              </a:rPr>
              <a:t>Bridget Handke, CFP</a:t>
            </a:r>
            <a:r>
              <a:rPr lang="en-US" baseline="30000" dirty="0" smtClean="0">
                <a:solidFill>
                  <a:schemeClr val="tx1">
                    <a:lumMod val="65000"/>
                    <a:lumOff val="35000"/>
                  </a:schemeClr>
                </a:solidFill>
              </a:rPr>
              <a:t>®</a:t>
            </a:r>
            <a:r>
              <a:rPr lang="en-US" dirty="0" smtClean="0">
                <a:solidFill>
                  <a:schemeClr val="tx1">
                    <a:lumMod val="65000"/>
                    <a:lumOff val="35000"/>
                  </a:schemeClr>
                </a:solidFill>
              </a:rPr>
              <a:t> CAP</a:t>
            </a:r>
            <a:r>
              <a:rPr lang="en-US" baseline="30000" dirty="0" smtClean="0">
                <a:solidFill>
                  <a:schemeClr val="tx1">
                    <a:lumMod val="65000"/>
                    <a:lumOff val="35000"/>
                  </a:schemeClr>
                </a:solidFill>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819525"/>
            <a:ext cx="1133475" cy="1514475"/>
          </a:xfrm>
          <a:prstGeom prst="rect">
            <a:avLst/>
          </a:prstGeom>
        </p:spPr>
      </p:pic>
    </p:spTree>
    <p:extLst>
      <p:ext uri="{BB962C8B-B14F-4D97-AF65-F5344CB8AC3E}">
        <p14:creationId xmlns:p14="http://schemas.microsoft.com/office/powerpoint/2010/main" val="4097063675"/>
      </p:ext>
    </p:extLst>
  </p:cSld>
  <p:clrMapOvr>
    <a:masterClrMapping/>
  </p:clrMapOvr>
  <mc:AlternateContent xmlns:mc="http://schemas.openxmlformats.org/markup-compatibility/2006" xmlns:p14="http://schemas.microsoft.com/office/powerpoint/2010/main">
    <mc:Choice Requires="p14">
      <p:transition spd="slow" p14:dur="2000" advTm="40838"/>
    </mc:Choice>
    <mc:Fallback xmlns="">
      <p:transition spd="slow" advTm="40838"/>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Determine your Budget</a:t>
            </a:r>
            <a:endParaRPr lang="en-US" sz="40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04469744"/>
      </p:ext>
    </p:extLst>
  </p:cSld>
  <p:clrMapOvr>
    <a:masterClrMapping/>
  </p:clrMapOvr>
  <mc:AlternateContent xmlns:mc="http://schemas.openxmlformats.org/markup-compatibility/2006" xmlns:p14="http://schemas.microsoft.com/office/powerpoint/2010/main">
    <mc:Choice Requires="p14">
      <p:transition spd="slow" p14:dur="2000" advTm="22733"/>
    </mc:Choice>
    <mc:Fallback xmlns="">
      <p:transition spd="slow" advTm="22733"/>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4000" dirty="0" smtClean="0"/>
              <a:t>How Much to Give?</a:t>
            </a:r>
            <a:endParaRPr lang="en-US" sz="4000" dirty="0"/>
          </a:p>
        </p:txBody>
      </p:sp>
      <p:sp>
        <p:nvSpPr>
          <p:cNvPr id="3" name="Content Placeholder 2"/>
          <p:cNvSpPr>
            <a:spLocks noGrp="1"/>
          </p:cNvSpPr>
          <p:nvPr>
            <p:ph idx="1"/>
          </p:nvPr>
        </p:nvSpPr>
        <p:spPr/>
        <p:txBody>
          <a:bodyPr/>
          <a:lstStyle/>
          <a:p>
            <a:pPr algn="ctr"/>
            <a:endParaRPr lang="en-US" dirty="0" smtClean="0"/>
          </a:p>
          <a:p>
            <a:pPr marL="0" indent="0" algn="ctr">
              <a:buNone/>
            </a:pPr>
            <a:r>
              <a:rPr lang="en-US" dirty="0" smtClean="0"/>
              <a:t>Tithe</a:t>
            </a:r>
          </a:p>
          <a:p>
            <a:pPr marL="0" indent="0" algn="ctr">
              <a:buNone/>
            </a:pPr>
            <a:r>
              <a:rPr lang="en-US" dirty="0" smtClean="0"/>
              <a:t>% of Assets</a:t>
            </a:r>
          </a:p>
          <a:p>
            <a:pPr marL="0" indent="0" algn="ctr">
              <a:buNone/>
            </a:pPr>
            <a:r>
              <a:rPr lang="en-US" dirty="0" smtClean="0"/>
              <a:t>% of Income</a:t>
            </a:r>
          </a:p>
          <a:p>
            <a:pPr marL="0" indent="0" algn="ctr">
              <a:buNone/>
            </a:pPr>
            <a:r>
              <a:rPr lang="en-US" dirty="0" smtClean="0"/>
              <a:t>What you can afford</a:t>
            </a:r>
            <a:endParaRPr lang="en-US" dirty="0"/>
          </a:p>
        </p:txBody>
      </p:sp>
    </p:spTree>
    <p:extLst>
      <p:ext uri="{BB962C8B-B14F-4D97-AF65-F5344CB8AC3E}">
        <p14:creationId xmlns:p14="http://schemas.microsoft.com/office/powerpoint/2010/main" val="903218372"/>
      </p:ext>
    </p:extLst>
  </p:cSld>
  <p:clrMapOvr>
    <a:masterClrMapping/>
  </p:clrMapOvr>
  <mc:AlternateContent xmlns:mc="http://schemas.openxmlformats.org/markup-compatibility/2006" xmlns:p14="http://schemas.microsoft.com/office/powerpoint/2010/main">
    <mc:Choice Requires="p14">
      <p:transition spd="slow" p14:dur="2000" advTm="62327"/>
    </mc:Choice>
    <mc:Fallback xmlns="">
      <p:transition spd="slow" advTm="62327"/>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000" dirty="0" smtClean="0"/>
              <a:t>Giving Budget Categories</a:t>
            </a:r>
            <a:endParaRPr lang="en-US" sz="4000" dirty="0"/>
          </a:p>
        </p:txBody>
      </p:sp>
      <p:sp>
        <p:nvSpPr>
          <p:cNvPr id="3" name="Content Placeholder 2"/>
          <p:cNvSpPr>
            <a:spLocks noGrp="1"/>
          </p:cNvSpPr>
          <p:nvPr>
            <p:ph idx="1"/>
          </p:nvPr>
        </p:nvSpPr>
        <p:spPr>
          <a:xfrm>
            <a:off x="2438400" y="1600200"/>
            <a:ext cx="6096000" cy="4525963"/>
          </a:xfrm>
        </p:spPr>
        <p:txBody>
          <a:bodyPr>
            <a:normAutofit/>
          </a:bodyPr>
          <a:lstStyle/>
          <a:p>
            <a:pPr algn="ctr"/>
            <a:endParaRPr lang="en-US" sz="4400" dirty="0" smtClean="0"/>
          </a:p>
          <a:p>
            <a:r>
              <a:rPr lang="en-US" dirty="0" smtClean="0"/>
              <a:t>Personal Obligation</a:t>
            </a:r>
          </a:p>
          <a:p>
            <a:r>
              <a:rPr lang="en-US" dirty="0" smtClean="0"/>
              <a:t>Fun or Impulsive</a:t>
            </a:r>
          </a:p>
          <a:p>
            <a:r>
              <a:rPr lang="en-US" dirty="0" smtClean="0"/>
              <a:t>Emotional Connection</a:t>
            </a:r>
          </a:p>
          <a:p>
            <a:r>
              <a:rPr lang="en-US" dirty="0" smtClean="0"/>
              <a:t>Values Driven</a:t>
            </a:r>
            <a:endParaRPr lang="en-US" dirty="0"/>
          </a:p>
        </p:txBody>
      </p:sp>
    </p:spTree>
    <p:extLst>
      <p:ext uri="{BB962C8B-B14F-4D97-AF65-F5344CB8AC3E}">
        <p14:creationId xmlns:p14="http://schemas.microsoft.com/office/powerpoint/2010/main" val="3262778059"/>
      </p:ext>
    </p:extLst>
  </p:cSld>
  <p:clrMapOvr>
    <a:masterClrMapping/>
  </p:clrMapOvr>
  <mc:AlternateContent xmlns:mc="http://schemas.openxmlformats.org/markup-compatibility/2006" xmlns:p14="http://schemas.microsoft.com/office/powerpoint/2010/main">
    <mc:Choice Requires="p14">
      <p:transition spd="slow" p14:dur="2000" advTm="89101"/>
    </mc:Choice>
    <mc:Fallback xmlns="">
      <p:transition spd="slow" advTm="89101"/>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82" r="7518" b="5642"/>
          <a:stretch/>
        </p:blipFill>
        <p:spPr bwMode="auto">
          <a:xfrm>
            <a:off x="269356" y="1920240"/>
            <a:ext cx="8569844" cy="310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457200" y="548640"/>
            <a:ext cx="8229600" cy="1143000"/>
          </a:xfrm>
          <a:prstGeom prst="rect">
            <a:avLst/>
          </a:prstGeom>
        </p:spPr>
        <p:txBody>
          <a:bodyPr>
            <a:normAutofit/>
          </a:bodyPr>
          <a:lstStyle>
            <a:lvl1pPr algn="ctr" defTabSz="914400" rtl="0" eaLnBrk="1" latinLnBrk="0" hangingPunct="1">
              <a:spcBef>
                <a:spcPct val="0"/>
              </a:spcBef>
              <a:buNone/>
              <a:defRPr sz="4200" b="1" kern="1200">
                <a:solidFill>
                  <a:srgbClr val="1C5A7C"/>
                </a:solidFill>
                <a:latin typeface="Tahoma" panose="020B0604030504040204" pitchFamily="34" charset="0"/>
                <a:ea typeface="Tahoma" panose="020B0604030504040204" pitchFamily="34" charset="0"/>
                <a:cs typeface="Tahoma" panose="020B0604030504040204" pitchFamily="34" charset="0"/>
              </a:defRPr>
            </a:lvl1pPr>
          </a:lstStyle>
          <a:p>
            <a:r>
              <a:rPr lang="en-US" sz="4000" smtClean="0"/>
              <a:t>Giving Budget Categories</a:t>
            </a:r>
            <a:endParaRPr lang="en-US" sz="4000" dirty="0"/>
          </a:p>
        </p:txBody>
      </p:sp>
    </p:spTree>
    <p:extLst>
      <p:ext uri="{BB962C8B-B14F-4D97-AF65-F5344CB8AC3E}">
        <p14:creationId xmlns:p14="http://schemas.microsoft.com/office/powerpoint/2010/main" val="3455608848"/>
      </p:ext>
    </p:extLst>
  </p:cSld>
  <p:clrMapOvr>
    <a:masterClrMapping/>
  </p:clrMapOvr>
  <mc:AlternateContent xmlns:mc="http://schemas.openxmlformats.org/markup-compatibility/2006" xmlns:p14="http://schemas.microsoft.com/office/powerpoint/2010/main">
    <mc:Choice Requires="p14">
      <p:transition spd="slow" p14:dur="2000" advTm="28926"/>
    </mc:Choice>
    <mc:Fallback xmlns="">
      <p:transition spd="slow" advTm="28926"/>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Methods of Giving </a:t>
            </a:r>
            <a:endParaRPr lang="en-US" sz="4000" dirty="0"/>
          </a:p>
        </p:txBody>
      </p:sp>
      <p:sp>
        <p:nvSpPr>
          <p:cNvPr id="3" name="Subtitle 2"/>
          <p:cNvSpPr>
            <a:spLocks noGrp="1"/>
          </p:cNvSpPr>
          <p:nvPr>
            <p:ph type="subTitle" idx="1"/>
          </p:nvPr>
        </p:nvSpPr>
        <p:spPr/>
        <p:txBody>
          <a:bodyPr/>
          <a:lstStyle/>
          <a:p>
            <a:r>
              <a:rPr lang="en-US" dirty="0" smtClean="0"/>
              <a:t>Beyond Cash</a:t>
            </a:r>
          </a:p>
          <a:p>
            <a:endParaRPr lang="en-US" dirty="0"/>
          </a:p>
        </p:txBody>
      </p:sp>
    </p:spTree>
    <p:extLst>
      <p:ext uri="{BB962C8B-B14F-4D97-AF65-F5344CB8AC3E}">
        <p14:creationId xmlns:p14="http://schemas.microsoft.com/office/powerpoint/2010/main" val="18125009"/>
      </p:ext>
    </p:extLst>
  </p:cSld>
  <p:clrMapOvr>
    <a:masterClrMapping/>
  </p:clrMapOvr>
  <mc:AlternateContent xmlns:mc="http://schemas.openxmlformats.org/markup-compatibility/2006" xmlns:p14="http://schemas.microsoft.com/office/powerpoint/2010/main">
    <mc:Choice Requires="p14">
      <p:transition spd="slow" p14:dur="2000" advTm="20578"/>
    </mc:Choice>
    <mc:Fallback xmlns="">
      <p:transition spd="slow" advTm="20578"/>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noAutofit/>
          </a:bodyPr>
          <a:lstStyle/>
          <a:p>
            <a:r>
              <a:rPr lang="en-US" sz="4000" dirty="0" smtClean="0"/>
              <a:t>A Quick Review of </a:t>
            </a:r>
            <a:br>
              <a:rPr lang="en-US" sz="4000" dirty="0" smtClean="0"/>
            </a:br>
            <a:r>
              <a:rPr lang="en-US" sz="4000" dirty="0" smtClean="0"/>
              <a:t>the New Tax Law</a:t>
            </a:r>
            <a:endParaRPr lang="en-US" sz="4000" dirty="0"/>
          </a:p>
        </p:txBody>
      </p:sp>
      <p:sp>
        <p:nvSpPr>
          <p:cNvPr id="3" name="Content Placeholder 2"/>
          <p:cNvSpPr>
            <a:spLocks noGrp="1"/>
          </p:cNvSpPr>
          <p:nvPr>
            <p:ph idx="1"/>
          </p:nvPr>
        </p:nvSpPr>
        <p:spPr>
          <a:xfrm>
            <a:off x="457200" y="1981200"/>
            <a:ext cx="8229600" cy="4144963"/>
          </a:xfrm>
        </p:spPr>
        <p:txBody>
          <a:bodyPr>
            <a:normAutofit/>
          </a:bodyPr>
          <a:lstStyle/>
          <a:p>
            <a:r>
              <a:rPr lang="en-US" dirty="0" smtClean="0"/>
              <a:t>Personal exemptions are eliminated</a:t>
            </a:r>
          </a:p>
          <a:p>
            <a:r>
              <a:rPr lang="en-US" dirty="0" smtClean="0"/>
              <a:t>Standard deduction is now $12,000/$24,000</a:t>
            </a:r>
          </a:p>
          <a:p>
            <a:r>
              <a:rPr lang="en-US" dirty="0" smtClean="0"/>
              <a:t>State tax deduction is capped at $10,000</a:t>
            </a:r>
          </a:p>
          <a:p>
            <a:r>
              <a:rPr lang="en-US" dirty="0" smtClean="0"/>
              <a:t>Miscellaneous deductions are eliminated</a:t>
            </a:r>
          </a:p>
          <a:p>
            <a:pPr marL="0" indent="0">
              <a:buNone/>
            </a:pPr>
            <a:r>
              <a:rPr lang="en-US" sz="1600" dirty="0" smtClean="0"/>
              <a:t/>
            </a:r>
            <a:br>
              <a:rPr lang="en-US" sz="1600" dirty="0" smtClean="0"/>
            </a:br>
            <a:r>
              <a:rPr lang="en-US" sz="1600" dirty="0" smtClean="0"/>
              <a:t/>
            </a:r>
            <a:br>
              <a:rPr lang="en-US" sz="1600" dirty="0" smtClean="0"/>
            </a:br>
            <a:r>
              <a:rPr lang="en-US" sz="1600" dirty="0" smtClean="0"/>
              <a:t>For more information visit: </a:t>
            </a:r>
            <a:br>
              <a:rPr lang="en-US" sz="1600" dirty="0" smtClean="0"/>
            </a:br>
            <a:r>
              <a:rPr lang="en-US" sz="1600" dirty="0" smtClean="0">
                <a:hlinkClick r:id="rId3"/>
              </a:rPr>
              <a:t>https</a:t>
            </a:r>
            <a:r>
              <a:rPr lang="en-US" sz="1600" dirty="0">
                <a:hlinkClick r:id="rId3"/>
              </a:rPr>
              <a:t>://www.irs.gov/credits-deductions/individuals/standard-deduction-at-a-glance</a:t>
            </a:r>
            <a:endParaRPr lang="en-US" sz="1600" dirty="0" smtClean="0"/>
          </a:p>
          <a:p>
            <a:pPr marL="0" indent="0">
              <a:buNone/>
            </a:pPr>
            <a:endParaRPr lang="en-US" dirty="0"/>
          </a:p>
        </p:txBody>
      </p:sp>
    </p:spTree>
    <p:extLst>
      <p:ext uri="{BB962C8B-B14F-4D97-AF65-F5344CB8AC3E}">
        <p14:creationId xmlns:p14="http://schemas.microsoft.com/office/powerpoint/2010/main" val="1883555111"/>
      </p:ext>
    </p:extLst>
  </p:cSld>
  <p:clrMapOvr>
    <a:masterClrMapping/>
  </p:clrMapOvr>
  <mc:AlternateContent xmlns:mc="http://schemas.openxmlformats.org/markup-compatibility/2006" xmlns:p14="http://schemas.microsoft.com/office/powerpoint/2010/main">
    <mc:Choice Requires="p14">
      <p:transition spd="slow" p14:dur="2000" advTm="30295"/>
    </mc:Choice>
    <mc:Fallback xmlns="">
      <p:transition spd="slow" advTm="30295"/>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95400"/>
          </a:xfrm>
        </p:spPr>
        <p:txBody>
          <a:bodyPr>
            <a:noAutofit/>
          </a:bodyPr>
          <a:lstStyle/>
          <a:p>
            <a:r>
              <a:rPr lang="en-US" sz="4000" dirty="0" smtClean="0"/>
              <a:t>Many will Take the</a:t>
            </a:r>
            <a:br>
              <a:rPr lang="en-US" sz="4000" dirty="0" smtClean="0"/>
            </a:br>
            <a:r>
              <a:rPr lang="en-US" sz="4000" dirty="0" smtClean="0"/>
              <a:t>Standard Deduction</a:t>
            </a:r>
            <a:endParaRPr lang="en-US" sz="4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82" y="1828800"/>
            <a:ext cx="6819818"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346050"/>
      </p:ext>
    </p:extLst>
  </p:cSld>
  <p:clrMapOvr>
    <a:masterClrMapping/>
  </p:clrMapOvr>
  <mc:AlternateContent xmlns:mc="http://schemas.openxmlformats.org/markup-compatibility/2006" xmlns:p14="http://schemas.microsoft.com/office/powerpoint/2010/main">
    <mc:Choice Requires="p14">
      <p:transition spd="slow" p14:dur="2000" advTm="35686"/>
    </mc:Choice>
    <mc:Fallback xmlns="">
      <p:transition spd="slow" advTm="35686"/>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000" dirty="0" smtClean="0"/>
              <a:t>Stack Your Charitable Contributions</a:t>
            </a:r>
            <a:endParaRPr lang="en-US" sz="4000" dirty="0"/>
          </a:p>
        </p:txBody>
      </p:sp>
      <p:pic>
        <p:nvPicPr>
          <p:cNvPr id="7169"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2004219"/>
            <a:ext cx="7535395" cy="3558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6537373"/>
      </p:ext>
    </p:extLst>
  </p:cSld>
  <p:clrMapOvr>
    <a:masterClrMapping/>
  </p:clrMapOvr>
  <mc:AlternateContent xmlns:mc="http://schemas.openxmlformats.org/markup-compatibility/2006" xmlns:p14="http://schemas.microsoft.com/office/powerpoint/2010/main">
    <mc:Choice Requires="p14">
      <p:transition spd="slow" p14:dur="2000" advTm="72007"/>
    </mc:Choice>
    <mc:Fallback xmlns="">
      <p:transition spd="slow" advTm="72007"/>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534400" cy="1143000"/>
          </a:xfrm>
        </p:spPr>
        <p:txBody>
          <a:bodyPr>
            <a:noAutofit/>
          </a:bodyPr>
          <a:lstStyle/>
          <a:p>
            <a:r>
              <a:rPr lang="en-US" sz="4000" dirty="0" smtClean="0"/>
              <a:t>Consider a Donor </a:t>
            </a:r>
            <a:br>
              <a:rPr lang="en-US" sz="4000" dirty="0" smtClean="0"/>
            </a:br>
            <a:r>
              <a:rPr lang="en-US" sz="4000" dirty="0" smtClean="0"/>
              <a:t>Advised Fund (DAF)</a:t>
            </a:r>
            <a:endParaRPr lang="en-US" sz="4000" dirty="0"/>
          </a:p>
        </p:txBody>
      </p:sp>
      <p:sp>
        <p:nvSpPr>
          <p:cNvPr id="3" name="Content Placeholder 2"/>
          <p:cNvSpPr>
            <a:spLocks noGrp="1"/>
          </p:cNvSpPr>
          <p:nvPr>
            <p:ph idx="1"/>
          </p:nvPr>
        </p:nvSpPr>
        <p:spPr>
          <a:xfrm>
            <a:off x="609600" y="1874837"/>
            <a:ext cx="8077200" cy="4525963"/>
          </a:xfrm>
        </p:spPr>
        <p:txBody>
          <a:bodyPr>
            <a:noAutofit/>
          </a:bodyPr>
          <a:lstStyle/>
          <a:p>
            <a:r>
              <a:rPr lang="en-US" dirty="0" smtClean="0"/>
              <a:t>Irrevocable gift to a public charity that earmarks the funds in your name for future giving.  </a:t>
            </a:r>
            <a:br>
              <a:rPr lang="en-US" dirty="0" smtClean="0"/>
            </a:br>
            <a:endParaRPr lang="en-US" sz="800" dirty="0" smtClean="0"/>
          </a:p>
          <a:p>
            <a:r>
              <a:rPr lang="en-US" dirty="0" smtClean="0"/>
              <a:t>The gift to the DAF is considered your charitable giving for tax purposes.</a:t>
            </a:r>
            <a:br>
              <a:rPr lang="en-US" dirty="0" smtClean="0"/>
            </a:br>
            <a:endParaRPr lang="en-US" sz="800" dirty="0" smtClean="0"/>
          </a:p>
          <a:p>
            <a:r>
              <a:rPr lang="en-US" dirty="0" smtClean="0"/>
              <a:t>You grant from your DAF to your favorite charities in subsequent years. No further tax deduction.</a:t>
            </a:r>
          </a:p>
        </p:txBody>
      </p:sp>
    </p:spTree>
    <p:extLst>
      <p:ext uri="{BB962C8B-B14F-4D97-AF65-F5344CB8AC3E}">
        <p14:creationId xmlns:p14="http://schemas.microsoft.com/office/powerpoint/2010/main" val="3019964870"/>
      </p:ext>
    </p:extLst>
  </p:cSld>
  <p:clrMapOvr>
    <a:masterClrMapping/>
  </p:clrMapOvr>
  <mc:AlternateContent xmlns:mc="http://schemas.openxmlformats.org/markup-compatibility/2006" xmlns:p14="http://schemas.microsoft.com/office/powerpoint/2010/main">
    <mc:Choice Requires="p14">
      <p:transition spd="slow" p14:dur="2000" advTm="101487"/>
    </mc:Choice>
    <mc:Fallback xmlns="">
      <p:transition spd="slow" advTm="101487"/>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Give Appreciated Assets </a:t>
            </a:r>
            <a:endParaRPr lang="en-US" sz="4000" dirty="0"/>
          </a:p>
        </p:txBody>
      </p:sp>
      <p:sp>
        <p:nvSpPr>
          <p:cNvPr id="3" name="Content Placeholder 2"/>
          <p:cNvSpPr>
            <a:spLocks noGrp="1"/>
          </p:cNvSpPr>
          <p:nvPr>
            <p:ph idx="1"/>
          </p:nvPr>
        </p:nvSpPr>
        <p:spPr>
          <a:xfrm>
            <a:off x="457200" y="1722437"/>
            <a:ext cx="8229600" cy="4525963"/>
          </a:xfrm>
        </p:spPr>
        <p:txBody>
          <a:bodyPr>
            <a:normAutofit/>
          </a:bodyPr>
          <a:lstStyle/>
          <a:p>
            <a:r>
              <a:rPr lang="en-US" dirty="0" smtClean="0"/>
              <a:t>You avoid Capital Gains tax.  </a:t>
            </a:r>
          </a:p>
          <a:p>
            <a:pPr marL="0" indent="0">
              <a:buNone/>
            </a:pPr>
            <a:endParaRPr lang="en-US" sz="900" dirty="0" smtClean="0"/>
          </a:p>
          <a:p>
            <a:r>
              <a:rPr lang="en-US" dirty="0" smtClean="0"/>
              <a:t>You receive full value of the gift.</a:t>
            </a:r>
          </a:p>
          <a:p>
            <a:pPr marL="0" indent="0">
              <a:buNone/>
            </a:pPr>
            <a:endParaRPr lang="en-US" sz="900" dirty="0" smtClean="0"/>
          </a:p>
          <a:p>
            <a:r>
              <a:rPr lang="en-US" dirty="0" smtClean="0"/>
              <a:t>You are limited to giving 30% of your adjusted gross income for tax deduction purposes. </a:t>
            </a:r>
          </a:p>
          <a:p>
            <a:pPr marL="0" indent="0">
              <a:buNone/>
            </a:pPr>
            <a:endParaRPr lang="en-US" sz="900" dirty="0" smtClean="0"/>
          </a:p>
          <a:p>
            <a:r>
              <a:rPr lang="en-US" dirty="0"/>
              <a:t>Your charity receives the full value of your gift.</a:t>
            </a:r>
          </a:p>
          <a:p>
            <a:endParaRPr lang="en-US" dirty="0"/>
          </a:p>
        </p:txBody>
      </p:sp>
    </p:spTree>
    <p:extLst>
      <p:ext uri="{BB962C8B-B14F-4D97-AF65-F5344CB8AC3E}">
        <p14:creationId xmlns:p14="http://schemas.microsoft.com/office/powerpoint/2010/main" val="4155263013"/>
      </p:ext>
    </p:extLst>
  </p:cSld>
  <p:clrMapOvr>
    <a:masterClrMapping/>
  </p:clrMapOvr>
  <mc:AlternateContent xmlns:mc="http://schemas.openxmlformats.org/markup-compatibility/2006" xmlns:p14="http://schemas.microsoft.com/office/powerpoint/2010/main">
    <mc:Choice Requires="p14">
      <p:transition spd="slow" p14:dur="2000" advTm="83504"/>
    </mc:Choice>
    <mc:Fallback xmlns="">
      <p:transition spd="slow" advTm="83504"/>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en-US" sz="4000" dirty="0" smtClean="0"/>
              <a:t>Checkbook Giving </a:t>
            </a:r>
            <a:endParaRPr lang="en-US" sz="4000" dirty="0"/>
          </a:p>
        </p:txBody>
      </p:sp>
      <p:sp>
        <p:nvSpPr>
          <p:cNvPr id="3" name="Content Placeholder 2"/>
          <p:cNvSpPr>
            <a:spLocks noGrp="1"/>
          </p:cNvSpPr>
          <p:nvPr>
            <p:ph idx="1"/>
          </p:nvPr>
        </p:nvSpPr>
        <p:spPr/>
        <p:txBody>
          <a:bodyPr>
            <a:normAutofit lnSpcReduction="10000"/>
          </a:bodyPr>
          <a:lstStyle/>
          <a:p>
            <a:endParaRPr lang="en-US" dirty="0"/>
          </a:p>
          <a:p>
            <a:endParaRPr lang="en-US" dirty="0" smtClean="0"/>
          </a:p>
          <a:p>
            <a:pPr marL="0" indent="0">
              <a:buNone/>
            </a:pPr>
            <a:endParaRPr lang="en-US" dirty="0" smtClean="0"/>
          </a:p>
          <a:p>
            <a:pPr marL="0" indent="0">
              <a:buNone/>
            </a:pPr>
            <a:endParaRPr lang="en-US" dirty="0"/>
          </a:p>
          <a:p>
            <a:pPr marL="0" indent="0">
              <a:buNone/>
            </a:pPr>
            <a:endParaRPr lang="en-US" dirty="0"/>
          </a:p>
          <a:p>
            <a:pPr marL="0" indent="0" algn="ctr">
              <a:buNone/>
            </a:pPr>
            <a:endParaRPr lang="en-US" sz="1800" dirty="0"/>
          </a:p>
          <a:p>
            <a:pPr marL="0" indent="0" algn="ctr">
              <a:buNone/>
            </a:pPr>
            <a:endParaRPr lang="en-US" sz="1200" dirty="0" smtClean="0"/>
          </a:p>
          <a:p>
            <a:pPr marL="0" indent="0" algn="ctr">
              <a:buNone/>
            </a:pPr>
            <a:endParaRPr lang="en-US" dirty="0" smtClean="0"/>
          </a:p>
          <a:p>
            <a:pPr marL="0" indent="0" algn="ctr">
              <a:buNone/>
            </a:pPr>
            <a:r>
              <a:rPr lang="en-US" dirty="0" smtClean="0"/>
              <a:t>Sometimes we give because of requests  </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0"/>
            <a:ext cx="551397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6717996"/>
      </p:ext>
    </p:extLst>
  </p:cSld>
  <p:clrMapOvr>
    <a:masterClrMapping/>
  </p:clrMapOvr>
  <mc:AlternateContent xmlns:mc="http://schemas.openxmlformats.org/markup-compatibility/2006" xmlns:p14="http://schemas.microsoft.com/office/powerpoint/2010/main">
    <mc:Choice Requires="p14">
      <p:transition spd="slow" p14:dur="2000" advTm="82187"/>
    </mc:Choice>
    <mc:Fallback xmlns="">
      <p:transition spd="slow" advTm="82187"/>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752600"/>
          </a:xfrm>
        </p:spPr>
        <p:txBody>
          <a:bodyPr>
            <a:noAutofit/>
          </a:bodyPr>
          <a:lstStyle/>
          <a:p>
            <a:r>
              <a:rPr lang="en-US" sz="4000" dirty="0" smtClean="0"/>
              <a:t>Give out of your Individual Retirement Account (IRA)</a:t>
            </a:r>
            <a:endParaRPr lang="en-US" sz="4000" dirty="0"/>
          </a:p>
        </p:txBody>
      </p:sp>
      <p:sp>
        <p:nvSpPr>
          <p:cNvPr id="3" name="Content Placeholder 2"/>
          <p:cNvSpPr>
            <a:spLocks noGrp="1"/>
          </p:cNvSpPr>
          <p:nvPr>
            <p:ph idx="1"/>
          </p:nvPr>
        </p:nvSpPr>
        <p:spPr>
          <a:xfrm>
            <a:off x="457200" y="2179637"/>
            <a:ext cx="8229600" cy="3992563"/>
          </a:xfrm>
        </p:spPr>
        <p:txBody>
          <a:bodyPr>
            <a:normAutofit/>
          </a:bodyPr>
          <a:lstStyle/>
          <a:p>
            <a:r>
              <a:rPr lang="en-US" dirty="0" smtClean="0"/>
              <a:t>You must be 70½.</a:t>
            </a:r>
          </a:p>
          <a:p>
            <a:r>
              <a:rPr lang="en-US" dirty="0" smtClean="0"/>
              <a:t>Can satisfy part of your Required Minimum Distribution (RMD).</a:t>
            </a:r>
            <a:endParaRPr lang="en-US" sz="800" dirty="0" smtClean="0"/>
          </a:p>
          <a:p>
            <a:r>
              <a:rPr lang="en-US" dirty="0" smtClean="0"/>
              <a:t>You can give up to $100,000 directly from your IRA to charity.</a:t>
            </a:r>
            <a:endParaRPr lang="en-US" sz="800" dirty="0" smtClean="0"/>
          </a:p>
          <a:p>
            <a:r>
              <a:rPr lang="en-US" dirty="0" smtClean="0"/>
              <a:t>The income never hits your tax return.   </a:t>
            </a:r>
            <a:endParaRPr lang="en-US" sz="800" dirty="0"/>
          </a:p>
          <a:p>
            <a:r>
              <a:rPr lang="en-US" dirty="0" smtClean="0"/>
              <a:t>Beneficial if you take standard deduction.</a:t>
            </a:r>
            <a:endParaRPr lang="en-US" dirty="0"/>
          </a:p>
        </p:txBody>
      </p:sp>
    </p:spTree>
    <p:extLst>
      <p:ext uri="{BB962C8B-B14F-4D97-AF65-F5344CB8AC3E}">
        <p14:creationId xmlns:p14="http://schemas.microsoft.com/office/powerpoint/2010/main" val="3820231520"/>
      </p:ext>
    </p:extLst>
  </p:cSld>
  <p:clrMapOvr>
    <a:masterClrMapping/>
  </p:clrMapOvr>
  <mc:AlternateContent xmlns:mc="http://schemas.openxmlformats.org/markup-compatibility/2006" xmlns:p14="http://schemas.microsoft.com/office/powerpoint/2010/main">
    <mc:Choice Requires="p14">
      <p:transition spd="slow" p14:dur="2000" advTm="83925"/>
    </mc:Choice>
    <mc:Fallback xmlns="">
      <p:transition spd="slow" advTm="83925"/>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Give Life Insurance</a:t>
            </a:r>
            <a:endParaRPr lang="en-US" sz="4000" dirty="0"/>
          </a:p>
        </p:txBody>
      </p:sp>
      <p:sp>
        <p:nvSpPr>
          <p:cNvPr id="3" name="Content Placeholder 2"/>
          <p:cNvSpPr>
            <a:spLocks noGrp="1"/>
          </p:cNvSpPr>
          <p:nvPr>
            <p:ph idx="1"/>
          </p:nvPr>
        </p:nvSpPr>
        <p:spPr>
          <a:xfrm>
            <a:off x="1143000" y="1600200"/>
            <a:ext cx="7391400" cy="4525963"/>
          </a:xfrm>
        </p:spPr>
        <p:txBody>
          <a:bodyPr>
            <a:normAutofit/>
          </a:bodyPr>
          <a:lstStyle/>
          <a:p>
            <a:r>
              <a:rPr lang="en-US" dirty="0" smtClean="0"/>
              <a:t>Name a charity as beneficiary.</a:t>
            </a:r>
          </a:p>
          <a:p>
            <a:endParaRPr lang="en-US" sz="800" dirty="0" smtClean="0"/>
          </a:p>
          <a:p>
            <a:pPr marL="0" indent="0">
              <a:buNone/>
            </a:pPr>
            <a:endParaRPr lang="en-US" sz="800" dirty="0" smtClean="0"/>
          </a:p>
          <a:p>
            <a:pPr>
              <a:spcBef>
                <a:spcPts val="0"/>
              </a:spcBef>
            </a:pPr>
            <a:r>
              <a:rPr lang="en-US" dirty="0" smtClean="0"/>
              <a:t>Give the policy to the charity and also gift the premiums to them each year.</a:t>
            </a:r>
          </a:p>
          <a:p>
            <a:pPr>
              <a:spcBef>
                <a:spcPts val="0"/>
              </a:spcBef>
            </a:pPr>
            <a:endParaRPr lang="en-US" sz="800" dirty="0"/>
          </a:p>
          <a:p>
            <a:pPr>
              <a:spcBef>
                <a:spcPts val="0"/>
              </a:spcBef>
            </a:pPr>
            <a:r>
              <a:rPr lang="en-US" dirty="0" smtClean="0"/>
              <a:t>Give them the policy to cash in.</a:t>
            </a:r>
          </a:p>
          <a:p>
            <a:pPr>
              <a:spcBef>
                <a:spcPts val="0"/>
              </a:spcBef>
            </a:pPr>
            <a:endParaRPr lang="en-US" sz="800" dirty="0" smtClean="0"/>
          </a:p>
          <a:p>
            <a:pPr>
              <a:spcBef>
                <a:spcPts val="0"/>
              </a:spcBef>
            </a:pPr>
            <a:endParaRPr lang="en-US" sz="800" dirty="0"/>
          </a:p>
          <a:p>
            <a:pPr>
              <a:spcBef>
                <a:spcPts val="0"/>
              </a:spcBef>
            </a:pPr>
            <a:r>
              <a:rPr lang="en-US" dirty="0" smtClean="0"/>
              <a:t>Cash in the policy and gift the cash value.</a:t>
            </a:r>
          </a:p>
          <a:p>
            <a:pPr marL="0" indent="0">
              <a:spcBef>
                <a:spcPts val="0"/>
              </a:spcBef>
              <a:buNone/>
            </a:pPr>
            <a:endParaRPr lang="en-US" sz="1800" dirty="0"/>
          </a:p>
          <a:p>
            <a:pPr marL="0" indent="0">
              <a:spcBef>
                <a:spcPts val="0"/>
              </a:spcBef>
              <a:buNone/>
            </a:pPr>
            <a:endParaRPr lang="en-US" sz="1800" dirty="0" smtClean="0"/>
          </a:p>
          <a:p>
            <a:pPr marL="0" indent="0">
              <a:spcBef>
                <a:spcPts val="0"/>
              </a:spcBef>
              <a:buNone/>
            </a:pPr>
            <a:r>
              <a:rPr lang="en-US" sz="1500" dirty="0" smtClean="0"/>
              <a:t>You should meet with your insurance agent to discuss the details of your policy.</a:t>
            </a:r>
            <a:endParaRPr lang="en-US" sz="1500" dirty="0"/>
          </a:p>
        </p:txBody>
      </p:sp>
    </p:spTree>
    <p:extLst>
      <p:ext uri="{BB962C8B-B14F-4D97-AF65-F5344CB8AC3E}">
        <p14:creationId xmlns:p14="http://schemas.microsoft.com/office/powerpoint/2010/main" val="249932420"/>
      </p:ext>
    </p:extLst>
  </p:cSld>
  <p:clrMapOvr>
    <a:masterClrMapping/>
  </p:clrMapOvr>
  <mc:AlternateContent xmlns:mc="http://schemas.openxmlformats.org/markup-compatibility/2006" xmlns:p14="http://schemas.microsoft.com/office/powerpoint/2010/main">
    <mc:Choice Requires="p14">
      <p:transition spd="slow" p14:dur="2000" advTm="71146"/>
    </mc:Choice>
    <mc:Fallback xmlns="">
      <p:transition spd="slow" advTm="71146"/>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Life Insurance on Steroids</a:t>
            </a:r>
            <a:endParaRPr lang="en-US" sz="4000" dirty="0"/>
          </a:p>
        </p:txBody>
      </p:sp>
      <p:sp>
        <p:nvSpPr>
          <p:cNvPr id="3" name="Content Placeholder 2"/>
          <p:cNvSpPr>
            <a:spLocks noGrp="1"/>
          </p:cNvSpPr>
          <p:nvPr>
            <p:ph idx="1"/>
          </p:nvPr>
        </p:nvSpPr>
        <p:spPr>
          <a:xfrm>
            <a:off x="1066800" y="1600200"/>
            <a:ext cx="7391400" cy="4648200"/>
          </a:xfrm>
        </p:spPr>
        <p:txBody>
          <a:bodyPr>
            <a:normAutofit fontScale="85000" lnSpcReduction="10000"/>
          </a:bodyPr>
          <a:lstStyle/>
          <a:p>
            <a:pPr>
              <a:lnSpc>
                <a:spcPct val="120000"/>
              </a:lnSpc>
            </a:pPr>
            <a:r>
              <a:rPr lang="en-US" sz="3800" dirty="0" smtClean="0"/>
              <a:t>If you have a Required Minimum Distribution (RMD) you don’t need</a:t>
            </a:r>
            <a:r>
              <a:rPr lang="en-US" sz="3800" dirty="0"/>
              <a:t>.</a:t>
            </a:r>
            <a:endParaRPr lang="en-US" sz="3800" dirty="0" smtClean="0"/>
          </a:p>
          <a:p>
            <a:pPr>
              <a:lnSpc>
                <a:spcPct val="120000"/>
              </a:lnSpc>
            </a:pPr>
            <a:r>
              <a:rPr lang="en-US" sz="3800" dirty="0" smtClean="0"/>
              <a:t>Use the RMD to pay life insurance premiums.</a:t>
            </a:r>
          </a:p>
          <a:p>
            <a:pPr>
              <a:lnSpc>
                <a:spcPct val="120000"/>
              </a:lnSpc>
            </a:pPr>
            <a:r>
              <a:rPr lang="en-US" sz="3800" dirty="0" smtClean="0"/>
              <a:t>Purchase a policy to leverage the life insurance and give a gift substantially larger than you normally could have. </a:t>
            </a:r>
          </a:p>
          <a:p>
            <a:pPr marL="0" indent="0">
              <a:buNone/>
            </a:pPr>
            <a:endParaRPr lang="en-US" sz="1900" dirty="0" smtClean="0"/>
          </a:p>
          <a:p>
            <a:pPr marL="0" indent="0">
              <a:buNone/>
            </a:pPr>
            <a:r>
              <a:rPr lang="en-US" sz="1800" dirty="0" smtClean="0"/>
              <a:t>You </a:t>
            </a:r>
            <a:r>
              <a:rPr lang="en-US" sz="1800" dirty="0"/>
              <a:t>should meet with your insurance agent to discuss the details of your policy.</a:t>
            </a:r>
          </a:p>
          <a:p>
            <a:endParaRPr lang="en-US" dirty="0"/>
          </a:p>
        </p:txBody>
      </p:sp>
    </p:spTree>
    <p:extLst>
      <p:ext uri="{BB962C8B-B14F-4D97-AF65-F5344CB8AC3E}">
        <p14:creationId xmlns:p14="http://schemas.microsoft.com/office/powerpoint/2010/main" val="3969800700"/>
      </p:ext>
    </p:extLst>
  </p:cSld>
  <p:clrMapOvr>
    <a:masterClrMapping/>
  </p:clrMapOvr>
  <mc:AlternateContent xmlns:mc="http://schemas.openxmlformats.org/markup-compatibility/2006" xmlns:p14="http://schemas.microsoft.com/office/powerpoint/2010/main">
    <mc:Choice Requires="p14">
      <p:transition spd="slow" p14:dur="2000" advTm="30102"/>
    </mc:Choice>
    <mc:Fallback xmlns="">
      <p:transition spd="slow" advTm="30102"/>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Complex Gifting</a:t>
            </a:r>
            <a:endParaRPr lang="en-US" dirty="0"/>
          </a:p>
        </p:txBody>
      </p:sp>
      <p:sp>
        <p:nvSpPr>
          <p:cNvPr id="3" name="Content Placeholder 2"/>
          <p:cNvSpPr>
            <a:spLocks noGrp="1"/>
          </p:cNvSpPr>
          <p:nvPr>
            <p:ph idx="1"/>
          </p:nvPr>
        </p:nvSpPr>
        <p:spPr>
          <a:xfrm>
            <a:off x="1600200" y="1600200"/>
            <a:ext cx="6096000" cy="4525963"/>
          </a:xfrm>
        </p:spPr>
        <p:txBody>
          <a:bodyPr/>
          <a:lstStyle/>
          <a:p>
            <a:r>
              <a:rPr lang="en-US" dirty="0" smtClean="0"/>
              <a:t>All are </a:t>
            </a:r>
            <a:r>
              <a:rPr lang="en-US" dirty="0"/>
              <a:t>i</a:t>
            </a:r>
            <a:r>
              <a:rPr lang="en-US" dirty="0" smtClean="0"/>
              <a:t>rrevocable</a:t>
            </a:r>
          </a:p>
          <a:p>
            <a:r>
              <a:rPr lang="en-US" dirty="0" smtClean="0"/>
              <a:t>Most require the services of a good:</a:t>
            </a:r>
          </a:p>
          <a:p>
            <a:pPr lvl="1"/>
            <a:r>
              <a:rPr lang="en-US" dirty="0" smtClean="0"/>
              <a:t>Financial Advisor</a:t>
            </a:r>
          </a:p>
          <a:p>
            <a:pPr lvl="1"/>
            <a:r>
              <a:rPr lang="en-US" dirty="0" smtClean="0"/>
              <a:t>Estate Planning Attorney</a:t>
            </a:r>
          </a:p>
          <a:p>
            <a:pPr lvl="1"/>
            <a:r>
              <a:rPr lang="en-US" dirty="0" smtClean="0"/>
              <a:t>Tax CPA</a:t>
            </a:r>
          </a:p>
          <a:p>
            <a:endParaRPr lang="en-US" dirty="0"/>
          </a:p>
          <a:p>
            <a:pPr marL="0" indent="0">
              <a:buNone/>
            </a:pPr>
            <a:endParaRPr lang="en-US" dirty="0"/>
          </a:p>
        </p:txBody>
      </p:sp>
    </p:spTree>
    <p:extLst>
      <p:ext uri="{BB962C8B-B14F-4D97-AF65-F5344CB8AC3E}">
        <p14:creationId xmlns:p14="http://schemas.microsoft.com/office/powerpoint/2010/main" val="1754409617"/>
      </p:ext>
    </p:extLst>
  </p:cSld>
  <p:clrMapOvr>
    <a:masterClrMapping/>
  </p:clrMapOvr>
  <mc:AlternateContent xmlns:mc="http://schemas.openxmlformats.org/markup-compatibility/2006" xmlns:p14="http://schemas.microsoft.com/office/powerpoint/2010/main">
    <mc:Choice Requires="p14">
      <p:transition spd="slow" p14:dur="2000" advTm="7761"/>
    </mc:Choice>
    <mc:Fallback xmlns="">
      <p:transition spd="slow" advTm="7761"/>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Retained Life Estate</a:t>
            </a:r>
            <a:endParaRPr lang="en-US" sz="4000" dirty="0"/>
          </a:p>
        </p:txBody>
      </p:sp>
      <p:pic>
        <p:nvPicPr>
          <p:cNvPr id="1126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8907"/>
          <a:stretch/>
        </p:blipFill>
        <p:spPr bwMode="auto">
          <a:xfrm>
            <a:off x="2505272" y="2819400"/>
            <a:ext cx="404792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1" y="1541244"/>
            <a:ext cx="8458200" cy="1077218"/>
          </a:xfrm>
          <a:prstGeom prst="rect">
            <a:avLst/>
          </a:prstGeom>
          <a:noFill/>
        </p:spPr>
        <p:txBody>
          <a:bodyPr wrap="square" rtlCol="0">
            <a:spAutoFit/>
          </a:bodyPr>
          <a:lstStyle/>
          <a:p>
            <a:pPr algn="ctr"/>
            <a:r>
              <a:rPr lang="en-US" sz="3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Give your home to charity now</a:t>
            </a:r>
            <a:br>
              <a:rPr lang="en-US" sz="3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br>
            <a:r>
              <a:rPr lang="en-US" sz="3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but continue to live in it</a:t>
            </a:r>
            <a:endParaRPr lang="en-US" sz="3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246638"/>
      </p:ext>
    </p:extLst>
  </p:cSld>
  <p:clrMapOvr>
    <a:masterClrMapping/>
  </p:clrMapOvr>
  <mc:AlternateContent xmlns:mc="http://schemas.openxmlformats.org/markup-compatibility/2006" xmlns:p14="http://schemas.microsoft.com/office/powerpoint/2010/main">
    <mc:Choice Requires="p14">
      <p:transition spd="slow" p14:dur="2000" advTm="67445"/>
    </mc:Choice>
    <mc:Fallback xmlns="">
      <p:transition spd="slow" advTm="67445"/>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000" dirty="0" smtClean="0"/>
              <a:t>Gift Annuity	</a:t>
            </a:r>
            <a:endParaRPr lang="en-US" sz="4000" dirty="0"/>
          </a:p>
        </p:txBody>
      </p:sp>
      <p:sp>
        <p:nvSpPr>
          <p:cNvPr id="3" name="Content Placeholder 2"/>
          <p:cNvSpPr>
            <a:spLocks noGrp="1"/>
          </p:cNvSpPr>
          <p:nvPr>
            <p:ph idx="1"/>
          </p:nvPr>
        </p:nvSpPr>
        <p:spPr>
          <a:xfrm>
            <a:off x="457200" y="1295400"/>
            <a:ext cx="8229600" cy="4754563"/>
          </a:xfrm>
        </p:spPr>
        <p:txBody>
          <a:bodyPr/>
          <a:lstStyle/>
          <a:p>
            <a:pPr marL="0" indent="0" algn="ctr">
              <a:buNone/>
            </a:pPr>
            <a:r>
              <a:rPr lang="en-US" dirty="0" smtClean="0"/>
              <a:t>Give a charity a large sum and they will give you monthly income for life.</a:t>
            </a:r>
          </a:p>
          <a:p>
            <a:pPr marL="0" indent="0">
              <a:buNone/>
            </a:pPr>
            <a:endParaRPr lang="en-US" dirty="0" smtClean="0"/>
          </a:p>
          <a:p>
            <a:pPr marL="0" indent="0">
              <a:buNone/>
            </a:pP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515233"/>
            <a:ext cx="3276600" cy="4037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711846"/>
      </p:ext>
    </p:extLst>
  </p:cSld>
  <p:clrMapOvr>
    <a:masterClrMapping/>
  </p:clrMapOvr>
  <mc:AlternateContent xmlns:mc="http://schemas.openxmlformats.org/markup-compatibility/2006" xmlns:p14="http://schemas.microsoft.com/office/powerpoint/2010/main">
    <mc:Choice Requires="p14">
      <p:transition spd="slow" p14:dur="2000" advTm="51660"/>
    </mc:Choice>
    <mc:Fallback xmlns="">
      <p:transition spd="slow" advTm="51660"/>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Charitable Remainder Trust</a:t>
            </a:r>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68880" y="1695291"/>
            <a:ext cx="4206240" cy="4335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09608"/>
      </p:ext>
    </p:extLst>
  </p:cSld>
  <p:clrMapOvr>
    <a:masterClrMapping/>
  </p:clrMapOvr>
  <mc:AlternateContent xmlns:mc="http://schemas.openxmlformats.org/markup-compatibility/2006" xmlns:p14="http://schemas.microsoft.com/office/powerpoint/2010/main">
    <mc:Choice Requires="p14">
      <p:transition spd="slow" p14:dur="2000" advTm="36938"/>
    </mc:Choice>
    <mc:Fallback xmlns="">
      <p:transition spd="slow" advTm="36938"/>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4000" dirty="0" smtClean="0"/>
              <a:t>Charitable Lead Trust</a:t>
            </a:r>
            <a:endParaRPr lang="en-US" sz="4000"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0" y="1111944"/>
            <a:ext cx="3962400" cy="572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117751"/>
      </p:ext>
    </p:extLst>
  </p:cSld>
  <p:clrMapOvr>
    <a:masterClrMapping/>
  </p:clrMapOvr>
  <mc:AlternateContent xmlns:mc="http://schemas.openxmlformats.org/markup-compatibility/2006" xmlns:p14="http://schemas.microsoft.com/office/powerpoint/2010/main">
    <mc:Choice Requires="p14">
      <p:transition spd="slow" p14:dur="2000" advTm="61263"/>
    </mc:Choice>
    <mc:Fallback xmlns="">
      <p:transition spd="slow" advTm="61263"/>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Conclusion</a:t>
            </a:r>
            <a:endParaRPr lang="en-US" sz="4000" dirty="0"/>
          </a:p>
        </p:txBody>
      </p:sp>
      <p:sp>
        <p:nvSpPr>
          <p:cNvPr id="3" name="Content Placeholder 2"/>
          <p:cNvSpPr>
            <a:spLocks noGrp="1"/>
          </p:cNvSpPr>
          <p:nvPr>
            <p:ph idx="1"/>
          </p:nvPr>
        </p:nvSpPr>
        <p:spPr>
          <a:xfrm>
            <a:off x="685800" y="1600200"/>
            <a:ext cx="7772400" cy="4525963"/>
          </a:xfrm>
        </p:spPr>
        <p:txBody>
          <a:bodyPr/>
          <a:lstStyle/>
          <a:p>
            <a:r>
              <a:rPr lang="en-US" dirty="0" smtClean="0"/>
              <a:t>Figure out what is most important to you.</a:t>
            </a:r>
          </a:p>
          <a:p>
            <a:r>
              <a:rPr lang="en-US" dirty="0" smtClean="0"/>
              <a:t>Develop a budget for giving that is realistic.</a:t>
            </a:r>
          </a:p>
          <a:p>
            <a:r>
              <a:rPr lang="en-US" dirty="0" smtClean="0"/>
              <a:t>Determine your best assets to give.</a:t>
            </a:r>
          </a:p>
          <a:p>
            <a:r>
              <a:rPr lang="en-US" dirty="0" smtClean="0"/>
              <a:t>Receive a tax deduction if possible.</a:t>
            </a:r>
          </a:p>
          <a:p>
            <a:r>
              <a:rPr lang="en-US" dirty="0" smtClean="0"/>
              <a:t>Get help with anything fancy.</a:t>
            </a:r>
            <a:endParaRPr lang="en-US" dirty="0"/>
          </a:p>
        </p:txBody>
      </p:sp>
    </p:spTree>
    <p:extLst>
      <p:ext uri="{BB962C8B-B14F-4D97-AF65-F5344CB8AC3E}">
        <p14:creationId xmlns:p14="http://schemas.microsoft.com/office/powerpoint/2010/main" val="3997746419"/>
      </p:ext>
    </p:extLst>
  </p:cSld>
  <p:clrMapOvr>
    <a:masterClrMapping/>
  </p:clrMapOvr>
  <mc:AlternateContent xmlns:mc="http://schemas.openxmlformats.org/markup-compatibility/2006" xmlns:p14="http://schemas.microsoft.com/office/powerpoint/2010/main">
    <mc:Choice Requires="p14">
      <p:transition spd="slow" p14:dur="2000" advTm="63062"/>
    </mc:Choice>
    <mc:Fallback xmlns="">
      <p:transition spd="slow" advTm="63062"/>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181600"/>
          </a:xfrm>
        </p:spPr>
        <p:txBody>
          <a:bodyPr>
            <a:normAutofit/>
          </a:bodyPr>
          <a:lstStyle/>
          <a:p>
            <a:r>
              <a:rPr lang="en-US" dirty="0" smtClean="0"/>
              <a:t>Interested in more help with your Charitable Giving Plan? </a:t>
            </a:r>
            <a:br>
              <a:rPr lang="en-US" dirty="0" smtClean="0"/>
            </a:br>
            <a:r>
              <a:rPr lang="en-US" dirty="0"/>
              <a:t/>
            </a:r>
            <a:br>
              <a:rPr lang="en-US" dirty="0"/>
            </a:br>
            <a:r>
              <a:rPr lang="en-US" sz="3600" dirty="0" smtClean="0"/>
              <a:t>Email us at </a:t>
            </a:r>
            <a:r>
              <a:rPr lang="en-US" sz="3600" dirty="0" err="1" smtClean="0"/>
              <a:t>Birchwood@BirchwoodFP.com</a:t>
            </a:r>
            <a:r>
              <a:rPr lang="en-US" sz="3600" dirty="0" smtClean="0"/>
              <a:t> </a:t>
            </a:r>
            <a:endParaRPr lang="en-US" sz="3600" dirty="0"/>
          </a:p>
        </p:txBody>
      </p:sp>
    </p:spTree>
    <p:extLst>
      <p:ext uri="{BB962C8B-B14F-4D97-AF65-F5344CB8AC3E}">
        <p14:creationId xmlns:p14="http://schemas.microsoft.com/office/powerpoint/2010/main" val="2840368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4000" dirty="0" smtClean="0"/>
              <a:t>Develop your </a:t>
            </a:r>
            <a:br>
              <a:rPr lang="en-US" sz="4000" dirty="0" smtClean="0"/>
            </a:br>
            <a:r>
              <a:rPr lang="en-US" sz="4000" dirty="0" smtClean="0"/>
              <a:t>Personal Philanthropic Plan</a:t>
            </a:r>
            <a:endParaRPr lang="en-US" sz="4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2209800"/>
            <a:ext cx="5486400" cy="3657600"/>
          </a:xfrm>
          <a:prstGeom prst="rect">
            <a:avLst/>
          </a:prstGeom>
        </p:spPr>
      </p:pic>
    </p:spTree>
    <p:extLst>
      <p:ext uri="{BB962C8B-B14F-4D97-AF65-F5344CB8AC3E}">
        <p14:creationId xmlns:p14="http://schemas.microsoft.com/office/powerpoint/2010/main" val="4029931886"/>
      </p:ext>
    </p:extLst>
  </p:cSld>
  <p:clrMapOvr>
    <a:masterClrMapping/>
  </p:clrMapOvr>
  <mc:AlternateContent xmlns:mc="http://schemas.openxmlformats.org/markup-compatibility/2006" xmlns:p14="http://schemas.microsoft.com/office/powerpoint/2010/main">
    <mc:Choice Requires="p14">
      <p:transition spd="slow" p14:dur="2000" advTm="20983"/>
    </mc:Choice>
    <mc:Fallback xmlns="">
      <p:transition spd="slow" advTm="20983"/>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1800" dirty="0" smtClean="0"/>
              <a:t>Investment Advisory services offered through Birchwood Financial Partners, Inc., an SEC Registered Investment Advisor. All written content is for information purposes only. It is not intended to provide any tax or legal advice or provide the basis for any financial decisions. Opinions expressed herein are solely those of Birchwood Financial Partners, Inc., and our editorial staff. Material presented is believed to be from reliable sources; however we make no representations as to its accuracy or completeness. All information and ideas should be discussed in details with your individual advisers or qualified professional before making and final decisions. We are not affiliated with or endorsed by the Social Security Administration or any government agency. The inclusion of any link is not an endorsement of any products or services by Birchwood Financial Partners. All links have been provided as a convenience.</a:t>
            </a:r>
            <a:endParaRPr lang="en-US" sz="1800" dirty="0"/>
          </a:p>
        </p:txBody>
      </p:sp>
    </p:spTree>
    <p:extLst>
      <p:ext uri="{BB962C8B-B14F-4D97-AF65-F5344CB8AC3E}">
        <p14:creationId xmlns:p14="http://schemas.microsoft.com/office/powerpoint/2010/main" val="178740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Start with the Personal</a:t>
            </a:r>
            <a:endParaRPr lang="en-US" sz="40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0" y="2057400"/>
            <a:ext cx="4572000" cy="3048000"/>
          </a:xfrm>
        </p:spPr>
      </p:pic>
    </p:spTree>
    <p:extLst>
      <p:ext uri="{BB962C8B-B14F-4D97-AF65-F5344CB8AC3E}">
        <p14:creationId xmlns:p14="http://schemas.microsoft.com/office/powerpoint/2010/main" val="3470789186"/>
      </p:ext>
    </p:extLst>
  </p:cSld>
  <p:clrMapOvr>
    <a:masterClrMapping/>
  </p:clrMapOvr>
  <mc:AlternateContent xmlns:mc="http://schemas.openxmlformats.org/markup-compatibility/2006" xmlns:p14="http://schemas.microsoft.com/office/powerpoint/2010/main">
    <mc:Choice Requires="p14">
      <p:transition spd="slow" p14:dur="2000" advTm="45679"/>
    </mc:Choice>
    <mc:Fallback xmlns="">
      <p:transition spd="slow" advTm="45679"/>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000" dirty="0" smtClean="0"/>
              <a:t>Define your Values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5065992"/>
              </p:ext>
            </p:extLst>
          </p:nvPr>
        </p:nvGraphicFramePr>
        <p:xfrm>
          <a:off x="1676401" y="1295400"/>
          <a:ext cx="5714999" cy="4724399"/>
        </p:xfrm>
        <a:graphic>
          <a:graphicData uri="http://schemas.openxmlformats.org/drawingml/2006/table">
            <a:tbl>
              <a:tblPr firstRow="1" firstCol="1" bandRow="1"/>
              <a:tblGrid>
                <a:gridCol w="1861229"/>
                <a:gridCol w="1938318"/>
                <a:gridCol w="1915452"/>
              </a:tblGrid>
              <a:tr h="281983">
                <a:tc>
                  <a:txBody>
                    <a:bodyPr/>
                    <a:lstStyle/>
                    <a:p>
                      <a:pPr marL="0" marR="0" algn="ctr">
                        <a:lnSpc>
                          <a:spcPct val="115000"/>
                        </a:lnSpc>
                        <a:spcBef>
                          <a:spcPts val="0"/>
                        </a:spcBef>
                        <a:spcAft>
                          <a:spcPts val="1000"/>
                        </a:spcAft>
                      </a:pPr>
                      <a:r>
                        <a:rPr lang="en-US" sz="1400" dirty="0">
                          <a:solidFill>
                            <a:schemeClr val="tx1">
                              <a:lumMod val="85000"/>
                              <a:lumOff val="15000"/>
                            </a:schemeClr>
                          </a:solidFill>
                          <a:effectLst/>
                          <a:latin typeface="Tahoma"/>
                          <a:ea typeface="Cambria"/>
                          <a:cs typeface="Times New Roman"/>
                        </a:rPr>
                        <a:t>Acceptance</a:t>
                      </a:r>
                      <a:endParaRPr lang="en-US" sz="1400" dirty="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Fairness</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Knowledge</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948">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Accountability</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Faith</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Leadership</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30">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Adaptability</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tx1">
                              <a:lumMod val="85000"/>
                              <a:lumOff val="15000"/>
                            </a:schemeClr>
                          </a:solidFill>
                          <a:effectLst/>
                          <a:latin typeface="Tahoma"/>
                          <a:ea typeface="Cambria"/>
                          <a:cs typeface="Times New Roman"/>
                        </a:rPr>
                        <a:t>Family</a:t>
                      </a:r>
                      <a:endParaRPr lang="en-US" sz="1400" dirty="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Love</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83">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Beauty</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Freedom</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Meaning</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30">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Challenge</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Fun</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Opportunity</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83">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Collaboration</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Generosity</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tx1">
                              <a:lumMod val="85000"/>
                              <a:lumOff val="15000"/>
                            </a:schemeClr>
                          </a:solidFill>
                          <a:effectLst/>
                          <a:latin typeface="Tahoma"/>
                          <a:ea typeface="Cambria"/>
                          <a:cs typeface="Times New Roman"/>
                        </a:rPr>
                        <a:t>Peace</a:t>
                      </a:r>
                      <a:endParaRPr lang="en-US" sz="1400" dirty="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30">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Commitment</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tx1">
                              <a:lumMod val="85000"/>
                              <a:lumOff val="15000"/>
                            </a:schemeClr>
                          </a:solidFill>
                          <a:effectLst/>
                          <a:latin typeface="Tahoma"/>
                          <a:ea typeface="Cambria"/>
                          <a:cs typeface="Times New Roman"/>
                        </a:rPr>
                        <a:t>Global</a:t>
                      </a:r>
                      <a:r>
                        <a:rPr lang="en-US" sz="1400" baseline="0" dirty="0" smtClean="0">
                          <a:solidFill>
                            <a:schemeClr val="tx1">
                              <a:lumMod val="85000"/>
                              <a:lumOff val="15000"/>
                            </a:schemeClr>
                          </a:solidFill>
                          <a:effectLst/>
                          <a:latin typeface="Tahoma"/>
                          <a:ea typeface="Cambria"/>
                          <a:cs typeface="Times New Roman"/>
                        </a:rPr>
                        <a:t> </a:t>
                      </a:r>
                      <a:r>
                        <a:rPr lang="en-US" sz="1400" dirty="0" smtClean="0">
                          <a:solidFill>
                            <a:schemeClr val="tx1">
                              <a:lumMod val="85000"/>
                              <a:lumOff val="15000"/>
                            </a:schemeClr>
                          </a:solidFill>
                          <a:effectLst/>
                          <a:latin typeface="Tahoma"/>
                          <a:ea typeface="Cambria"/>
                          <a:cs typeface="Times New Roman"/>
                        </a:rPr>
                        <a:t>view</a:t>
                      </a:r>
                      <a:endParaRPr lang="en-US" sz="1400" dirty="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Preservation</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30">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Communication</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Harmony</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Relationships</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83">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Community</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Healing</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Respect</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30">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Compassion</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tx1">
                              <a:lumMod val="85000"/>
                              <a:lumOff val="15000"/>
                            </a:schemeClr>
                          </a:solidFill>
                          <a:effectLst/>
                          <a:latin typeface="Tahoma"/>
                          <a:ea typeface="Cambria"/>
                          <a:cs typeface="Times New Roman"/>
                        </a:rPr>
                        <a:t>Honesty</a:t>
                      </a:r>
                      <a:endParaRPr lang="en-US" sz="1400" dirty="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Responsibility</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30">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Cooperation</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Honor</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Service</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83">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Courage</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Independence</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tx1">
                              <a:lumMod val="85000"/>
                              <a:lumOff val="15000"/>
                            </a:schemeClr>
                          </a:solidFill>
                          <a:effectLst/>
                          <a:latin typeface="Tahoma"/>
                          <a:ea typeface="Cambria"/>
                          <a:cs typeface="Times New Roman"/>
                        </a:rPr>
                        <a:t>Simplicity</a:t>
                      </a:r>
                      <a:endParaRPr lang="en-US" sz="1400" dirty="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30">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Creativity</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Integrity</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Spirituality</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83">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Dignity</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tx1">
                              <a:lumMod val="85000"/>
                              <a:lumOff val="15000"/>
                            </a:schemeClr>
                          </a:solidFill>
                          <a:effectLst/>
                          <a:latin typeface="Tahoma"/>
                          <a:ea typeface="Cambria"/>
                          <a:cs typeface="Times New Roman"/>
                        </a:rPr>
                        <a:t>Interdependence</a:t>
                      </a:r>
                      <a:endParaRPr lang="en-US" sz="1400" dirty="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Transformation</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30">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Diversity</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Innovation</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Trust</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30">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Equality</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Joy</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tx1">
                              <a:lumMod val="85000"/>
                              <a:lumOff val="15000"/>
                            </a:schemeClr>
                          </a:solidFill>
                          <a:effectLst/>
                          <a:latin typeface="Tahoma"/>
                          <a:ea typeface="Cambria"/>
                          <a:cs typeface="Times New Roman"/>
                        </a:rPr>
                        <a:t>Truth</a:t>
                      </a:r>
                      <a:endParaRPr lang="en-US" sz="1400" dirty="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83">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Excellence</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tx1">
                              <a:lumMod val="85000"/>
                              <a:lumOff val="15000"/>
                            </a:schemeClr>
                          </a:solidFill>
                          <a:effectLst/>
                          <a:latin typeface="Tahoma"/>
                          <a:ea typeface="Cambria"/>
                          <a:cs typeface="Times New Roman"/>
                        </a:rPr>
                        <a:t>Justice</a:t>
                      </a:r>
                      <a:endParaRPr lang="en-US" sz="140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tx1">
                              <a:lumMod val="85000"/>
                              <a:lumOff val="15000"/>
                            </a:schemeClr>
                          </a:solidFill>
                          <a:effectLst/>
                          <a:latin typeface="Tahoma"/>
                          <a:ea typeface="Cambria"/>
                          <a:cs typeface="Times New Roman"/>
                        </a:rPr>
                        <a:t>Wisdom</a:t>
                      </a:r>
                      <a:endParaRPr lang="en-US" sz="1400" dirty="0">
                        <a:solidFill>
                          <a:schemeClr val="tx1">
                            <a:lumMod val="85000"/>
                            <a:lumOff val="15000"/>
                          </a:schemeClr>
                        </a:solidFill>
                        <a:effectLst/>
                        <a:latin typeface="Cambria"/>
                        <a:ea typeface="Cambria"/>
                        <a:cs typeface="Times New Roman"/>
                      </a:endParaRPr>
                    </a:p>
                  </a:txBody>
                  <a:tcPr marL="56112" marR="56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72063079"/>
      </p:ext>
    </p:extLst>
  </p:cSld>
  <p:clrMapOvr>
    <a:masterClrMapping/>
  </p:clrMapOvr>
  <mc:AlternateContent xmlns:mc="http://schemas.openxmlformats.org/markup-compatibility/2006" xmlns:p14="http://schemas.microsoft.com/office/powerpoint/2010/main">
    <mc:Choice Requires="p14">
      <p:transition spd="slow" p14:dur="2000" advTm="79121"/>
    </mc:Choice>
    <mc:Fallback xmlns="">
      <p:transition spd="slow" advTm="79121"/>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Narrow the Field</a:t>
            </a:r>
            <a:endParaRPr lang="en-US" sz="40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39196372"/>
      </p:ext>
    </p:extLst>
  </p:cSld>
  <p:clrMapOvr>
    <a:masterClrMapping/>
  </p:clrMapOvr>
  <mc:AlternateContent xmlns:mc="http://schemas.openxmlformats.org/markup-compatibility/2006" xmlns:p14="http://schemas.microsoft.com/office/powerpoint/2010/main">
    <mc:Choice Requires="p14">
      <p:transition spd="slow" p14:dur="2000" advTm="9640"/>
    </mc:Choice>
    <mc:Fallback xmlns="">
      <p:transition spd="slow" advTm="964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27750334"/>
              </p:ext>
            </p:extLst>
          </p:nvPr>
        </p:nvGraphicFramePr>
        <p:xfrm>
          <a:off x="762000" y="457200"/>
          <a:ext cx="7848600" cy="5562602"/>
        </p:xfrm>
        <a:graphic>
          <a:graphicData uri="http://schemas.openxmlformats.org/drawingml/2006/table">
            <a:tbl>
              <a:tblPr firstRow="1" firstCol="1" bandRow="1"/>
              <a:tblGrid>
                <a:gridCol w="3730666"/>
                <a:gridCol w="4117934"/>
              </a:tblGrid>
              <a:tr h="313955">
                <a:tc gridSpan="2">
                  <a:txBody>
                    <a:bodyPr/>
                    <a:lstStyle/>
                    <a:p>
                      <a:pPr marL="0" marR="0" algn="ctr">
                        <a:lnSpc>
                          <a:spcPct val="100000"/>
                        </a:lnSpc>
                        <a:spcBef>
                          <a:spcPts val="0"/>
                        </a:spcBef>
                        <a:spcAft>
                          <a:spcPts val="0"/>
                        </a:spcAft>
                      </a:pPr>
                      <a:r>
                        <a:rPr lang="en-US" sz="1600" b="1" dirty="0">
                          <a:solidFill>
                            <a:srgbClr val="FFFFFF"/>
                          </a:solidFill>
                          <a:effectLst/>
                          <a:latin typeface="Tahoma"/>
                          <a:ea typeface="Times New Roman"/>
                          <a:cs typeface="Times New Roman"/>
                        </a:rPr>
                        <a:t>Issue Areas and Populations</a:t>
                      </a:r>
                      <a:endParaRPr lang="en-US" sz="1600" dirty="0">
                        <a:effectLst/>
                        <a:latin typeface="Calibri"/>
                        <a:ea typeface="Calibri"/>
                        <a:cs typeface="Times New Roman"/>
                      </a:endParaRPr>
                    </a:p>
                  </a:txBody>
                  <a:tcPr marL="67084" marR="67084" marT="0" marB="0" anchor="b">
                    <a:lnL>
                      <a:noFill/>
                    </a:lnL>
                    <a:lnR>
                      <a:noFill/>
                    </a:lnR>
                    <a:lnT>
                      <a:noFill/>
                    </a:lnT>
                    <a:lnB w="12700" cap="flat" cmpd="sng" algn="ctr">
                      <a:solidFill>
                        <a:srgbClr val="000000"/>
                      </a:solidFill>
                      <a:prstDash val="solid"/>
                      <a:round/>
                      <a:headEnd type="none" w="med" len="med"/>
                      <a:tailEnd type="none" w="med" len="med"/>
                    </a:lnB>
                    <a:solidFill>
                      <a:srgbClr val="1C5A7C"/>
                    </a:solidFill>
                  </a:tcPr>
                </a:tc>
                <a:tc hMerge="1">
                  <a:txBody>
                    <a:bodyPr/>
                    <a:lstStyle/>
                    <a:p>
                      <a:endParaRPr lang="en-US"/>
                    </a:p>
                  </a:txBody>
                  <a:tcPr/>
                </a:tc>
              </a:tr>
              <a:tr h="250145">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AIDS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Girls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45">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Animals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Healthcare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45">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Anti-Racism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Homelessness &amp; Housing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45">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Art &amp; Art Institutions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Human Rights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747">
                <a:tc>
                  <a:txBody>
                    <a:bodyPr/>
                    <a:lstStyle/>
                    <a:p>
                      <a:pPr marL="0" marR="0">
                        <a:lnSpc>
                          <a:spcPct val="115000"/>
                        </a:lnSpc>
                        <a:spcBef>
                          <a:spcPts val="0"/>
                        </a:spcBef>
                        <a:spcAft>
                          <a:spcPts val="0"/>
                        </a:spcAft>
                      </a:pPr>
                      <a:r>
                        <a:rPr lang="en-US" sz="1400" dirty="0">
                          <a:solidFill>
                            <a:schemeClr val="tx1">
                              <a:lumMod val="85000"/>
                              <a:lumOff val="15000"/>
                            </a:schemeClr>
                          </a:solidFill>
                          <a:effectLst/>
                          <a:latin typeface="Tahoma"/>
                          <a:ea typeface="Times New Roman"/>
                          <a:cs typeface="Times New Roman"/>
                        </a:rPr>
                        <a:t>Boys </a:t>
                      </a:r>
                      <a:endParaRPr lang="en-US" sz="1400" dirty="0">
                        <a:solidFill>
                          <a:schemeClr val="tx1">
                            <a:lumMod val="85000"/>
                            <a:lumOff val="15000"/>
                          </a:schemeClr>
                        </a:solidFill>
                        <a:effectLst/>
                        <a:latin typeface="Calibri"/>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tx1">
                              <a:lumMod val="85000"/>
                              <a:lumOff val="15000"/>
                            </a:schemeClr>
                          </a:solidFill>
                          <a:effectLst/>
                          <a:latin typeface="Tahoma"/>
                          <a:ea typeface="Times New Roman"/>
                          <a:cs typeface="Times New Roman"/>
                        </a:rPr>
                        <a:t>Immigrant &amp; Refugee Rights and Services </a:t>
                      </a:r>
                      <a:endParaRPr lang="en-US" sz="1400" dirty="0">
                        <a:solidFill>
                          <a:schemeClr val="tx1">
                            <a:lumMod val="85000"/>
                            <a:lumOff val="15000"/>
                          </a:schemeClr>
                        </a:solidFill>
                        <a:effectLst/>
                        <a:latin typeface="Calibri"/>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45">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Child Abuse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Legal Aid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45">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Children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Literacy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45">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Civil Rights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Medical Reserach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45">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Community Development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Native &amp; Indigenous People’s Rights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45">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Community Gardens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Peace</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45">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Conservation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Philanthropy &amp; Volunteerism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45">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Corporate Responsibility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Poverty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45">
                <a:tc>
                  <a:txBody>
                    <a:bodyPr/>
                    <a:lstStyle/>
                    <a:p>
                      <a:pPr marL="0" marR="0">
                        <a:lnSpc>
                          <a:spcPct val="115000"/>
                        </a:lnSpc>
                        <a:spcBef>
                          <a:spcPts val="0"/>
                        </a:spcBef>
                        <a:spcAft>
                          <a:spcPts val="0"/>
                        </a:spcAft>
                      </a:pPr>
                      <a:r>
                        <a:rPr lang="en-US" sz="1400" dirty="0">
                          <a:solidFill>
                            <a:schemeClr val="tx1">
                              <a:lumMod val="85000"/>
                              <a:lumOff val="15000"/>
                            </a:schemeClr>
                          </a:solidFill>
                          <a:effectLst/>
                          <a:latin typeface="Tahoma"/>
                          <a:ea typeface="Times New Roman"/>
                          <a:cs typeface="Times New Roman"/>
                        </a:rPr>
                        <a:t>Disability Rights </a:t>
                      </a:r>
                      <a:endParaRPr lang="en-US" sz="1400" dirty="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Prison Reform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45">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Disaster Relief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tx1">
                              <a:lumMod val="85000"/>
                              <a:lumOff val="15000"/>
                            </a:schemeClr>
                          </a:solidFill>
                          <a:effectLst/>
                          <a:latin typeface="Tahoma"/>
                          <a:ea typeface="Times New Roman"/>
                          <a:cs typeface="Times New Roman"/>
                        </a:rPr>
                        <a:t>Public Policy</a:t>
                      </a:r>
                      <a:endParaRPr lang="en-US" sz="1400" dirty="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45">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Drug and Alcohol Abuse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Reproductive Rights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45">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Domestic Violence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Science &amp; Technology</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45">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Economic Justice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Spiritual Development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45">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Education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Sports &amp; Recreation </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45">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Elder Care</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Sustainable Development</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45">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Environment</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Women’s Rights</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45">
                <a:tc>
                  <a:txBody>
                    <a:bodyPr/>
                    <a:lstStyle/>
                    <a:p>
                      <a:pPr marL="0" marR="0">
                        <a:lnSpc>
                          <a:spcPct val="115000"/>
                        </a:lnSpc>
                        <a:spcBef>
                          <a:spcPts val="0"/>
                        </a:spcBef>
                        <a:spcAft>
                          <a:spcPts val="0"/>
                        </a:spcAft>
                      </a:pPr>
                      <a:r>
                        <a:rPr lang="en-US" sz="1400">
                          <a:solidFill>
                            <a:schemeClr val="tx1">
                              <a:lumMod val="85000"/>
                              <a:lumOff val="15000"/>
                            </a:schemeClr>
                          </a:solidFill>
                          <a:effectLst/>
                          <a:latin typeface="Tahoma"/>
                          <a:ea typeface="Times New Roman"/>
                          <a:cs typeface="Times New Roman"/>
                        </a:rPr>
                        <a:t>GLBTQ</a:t>
                      </a:r>
                      <a:endParaRPr lang="en-US" sz="140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tx1">
                              <a:lumMod val="85000"/>
                              <a:lumOff val="15000"/>
                            </a:schemeClr>
                          </a:solidFill>
                          <a:effectLst/>
                          <a:latin typeface="Tahoma"/>
                          <a:ea typeface="Times New Roman"/>
                          <a:cs typeface="Times New Roman"/>
                        </a:rPr>
                        <a:t>Youth Development</a:t>
                      </a:r>
                      <a:endParaRPr lang="en-US" sz="1400" dirty="0">
                        <a:solidFill>
                          <a:schemeClr val="tx1">
                            <a:lumMod val="85000"/>
                            <a:lumOff val="15000"/>
                          </a:schemeClr>
                        </a:solidFill>
                        <a:effectLst/>
                        <a:latin typeface="Calibri"/>
                        <a:ea typeface="Calibri"/>
                        <a:cs typeface="Times New Roman"/>
                      </a:endParaRPr>
                    </a:p>
                  </a:txBody>
                  <a:tcPr marL="67084" marR="670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739900" y="1549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41756481"/>
      </p:ext>
    </p:extLst>
  </p:cSld>
  <p:clrMapOvr>
    <a:masterClrMapping/>
  </p:clrMapOvr>
  <mc:AlternateContent xmlns:mc="http://schemas.openxmlformats.org/markup-compatibility/2006" xmlns:p14="http://schemas.microsoft.com/office/powerpoint/2010/main">
    <mc:Choice Requires="p14">
      <p:transition spd="slow" p14:dur="2000" advTm="29684"/>
    </mc:Choice>
    <mc:Fallback xmlns="">
      <p:transition spd="slow" advTm="29684"/>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761371">
            <a:off x="2244811" y="4267200"/>
            <a:ext cx="4800600" cy="369332"/>
          </a:xfrm>
          <a:prstGeom prst="rect">
            <a:avLst/>
          </a:prstGeom>
        </p:spPr>
        <p:txBody>
          <a:bodyPr wrap="square">
            <a:spAutoFit/>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288" y="3243263"/>
            <a:ext cx="47974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ctrTitle"/>
          </p:nvPr>
        </p:nvSpPr>
        <p:spPr>
          <a:xfrm>
            <a:off x="685800" y="457200"/>
            <a:ext cx="7772400" cy="1470025"/>
          </a:xfrm>
        </p:spPr>
        <p:txBody>
          <a:bodyPr>
            <a:normAutofit/>
          </a:bodyPr>
          <a:lstStyle/>
          <a:p>
            <a:r>
              <a:rPr lang="en-US" sz="4000" dirty="0" smtClean="0"/>
              <a:t>Types of Organizations</a:t>
            </a:r>
            <a:endParaRPr lang="en-US" sz="4000" dirty="0"/>
          </a:p>
        </p:txBody>
      </p:sp>
      <p:sp>
        <p:nvSpPr>
          <p:cNvPr id="4" name="Subtitle 3"/>
          <p:cNvSpPr>
            <a:spLocks noGrp="1"/>
          </p:cNvSpPr>
          <p:nvPr>
            <p:ph type="subTitle" idx="1"/>
          </p:nvPr>
        </p:nvSpPr>
        <p:spPr>
          <a:xfrm>
            <a:off x="1295400" y="1828800"/>
            <a:ext cx="6477000" cy="4038600"/>
          </a:xfrm>
        </p:spPr>
        <p:txBody>
          <a:bodyPr>
            <a:normAutofit/>
          </a:bodyPr>
          <a:lstStyle/>
          <a:p>
            <a:pPr marL="457200" indent="-457200" algn="l">
              <a:buFont typeface="Arial" panose="020B0604020202020204" pitchFamily="34" charset="0"/>
              <a:buChar char="•"/>
            </a:pPr>
            <a:r>
              <a:rPr lang="en-US" dirty="0" smtClean="0"/>
              <a:t>Empowerment and Leadership </a:t>
            </a:r>
            <a:r>
              <a:rPr lang="en-US" dirty="0"/>
              <a:t>D</a:t>
            </a:r>
            <a:r>
              <a:rPr lang="en-US" dirty="0" smtClean="0"/>
              <a:t>evelopment</a:t>
            </a:r>
          </a:p>
          <a:p>
            <a:pPr marL="457200" indent="-457200" algn="l">
              <a:buFont typeface="Arial" panose="020B0604020202020204" pitchFamily="34" charset="0"/>
              <a:buChar char="•"/>
            </a:pPr>
            <a:r>
              <a:rPr lang="en-US" dirty="0" smtClean="0"/>
              <a:t>Community organizing</a:t>
            </a:r>
          </a:p>
          <a:p>
            <a:pPr marL="457200" indent="-457200" algn="l">
              <a:buFont typeface="Arial" panose="020B0604020202020204" pitchFamily="34" charset="0"/>
              <a:buChar char="•"/>
            </a:pPr>
            <a:r>
              <a:rPr lang="en-US" dirty="0" smtClean="0"/>
              <a:t>Research</a:t>
            </a:r>
          </a:p>
          <a:p>
            <a:pPr marL="457200" indent="-457200" algn="l">
              <a:buFont typeface="Arial" panose="020B0604020202020204" pitchFamily="34" charset="0"/>
              <a:buChar char="•"/>
            </a:pPr>
            <a:r>
              <a:rPr lang="en-US" dirty="0" smtClean="0"/>
              <a:t>Legal Action</a:t>
            </a:r>
          </a:p>
          <a:p>
            <a:pPr marL="457200" indent="-457200" algn="l">
              <a:buFont typeface="Arial" panose="020B0604020202020204" pitchFamily="34" charset="0"/>
              <a:buChar char="•"/>
            </a:pPr>
            <a:r>
              <a:rPr lang="en-US" dirty="0" smtClean="0"/>
              <a:t>Advocacy and Public </a:t>
            </a:r>
            <a:r>
              <a:rPr lang="en-US" dirty="0"/>
              <a:t>P</a:t>
            </a:r>
            <a:r>
              <a:rPr lang="en-US" dirty="0" smtClean="0"/>
              <a:t>olicy</a:t>
            </a:r>
          </a:p>
          <a:p>
            <a:pPr marL="457200" indent="-457200" algn="l">
              <a:buFont typeface="Arial" panose="020B0604020202020204" pitchFamily="34" charset="0"/>
              <a:buChar char="•"/>
            </a:pPr>
            <a:r>
              <a:rPr lang="en-US" dirty="0" smtClean="0"/>
              <a:t>Human or Direct Service</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476562068"/>
      </p:ext>
    </p:extLst>
  </p:cSld>
  <p:clrMapOvr>
    <a:masterClrMapping/>
  </p:clrMapOvr>
  <mc:AlternateContent xmlns:mc="http://schemas.openxmlformats.org/markup-compatibility/2006" xmlns:p14="http://schemas.microsoft.com/office/powerpoint/2010/main">
    <mc:Choice Requires="p14">
      <p:transition spd="slow" p14:dur="2000" advTm="87027"/>
    </mc:Choice>
    <mc:Fallback xmlns="">
      <p:transition spd="slow" advTm="87027"/>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000" dirty="0" smtClean="0"/>
              <a:t>Determine the Breadth </a:t>
            </a:r>
            <a:br>
              <a:rPr lang="en-US" sz="4000" dirty="0" smtClean="0"/>
            </a:br>
            <a:r>
              <a:rPr lang="en-US" sz="4000" dirty="0" smtClean="0"/>
              <a:t>of Your </a:t>
            </a:r>
            <a:r>
              <a:rPr lang="en-US" sz="4000" dirty="0"/>
              <a:t>G</a:t>
            </a:r>
            <a:r>
              <a:rPr lang="en-US" sz="4000" dirty="0" smtClean="0"/>
              <a:t>iving</a:t>
            </a:r>
            <a:endParaRPr lang="en-US" sz="40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471" t="27154" r="4471"/>
          <a:stretch/>
        </p:blipFill>
        <p:spPr>
          <a:xfrm>
            <a:off x="2209800" y="1752600"/>
            <a:ext cx="4572000" cy="4572000"/>
          </a:xfrm>
          <a:prstGeom prst="rect">
            <a:avLst/>
          </a:prstGeom>
        </p:spPr>
      </p:pic>
    </p:spTree>
    <p:extLst>
      <p:ext uri="{BB962C8B-B14F-4D97-AF65-F5344CB8AC3E}">
        <p14:creationId xmlns:p14="http://schemas.microsoft.com/office/powerpoint/2010/main" val="1088784925"/>
      </p:ext>
    </p:extLst>
  </p:cSld>
  <p:clrMapOvr>
    <a:masterClrMapping/>
  </p:clrMapOvr>
  <mc:AlternateContent xmlns:mc="http://schemas.openxmlformats.org/markup-compatibility/2006" xmlns:p14="http://schemas.microsoft.com/office/powerpoint/2010/main">
    <mc:Choice Requires="p14">
      <p:transition spd="slow" p14:dur="2000" advTm="60149"/>
    </mc:Choice>
    <mc:Fallback xmlns="">
      <p:transition spd="slow" advTm="60149"/>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TotalTime>
  <Words>3949</Words>
  <Application>Microsoft Macintosh PowerPoint</Application>
  <PresentationFormat>On-screen Show (4:3)</PresentationFormat>
  <Paragraphs>365</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Charitable Giving Workshop</vt:lpstr>
      <vt:lpstr>Checkbook Giving </vt:lpstr>
      <vt:lpstr>Develop your  Personal Philanthropic Plan</vt:lpstr>
      <vt:lpstr>Start with the Personal</vt:lpstr>
      <vt:lpstr>Define your Values</vt:lpstr>
      <vt:lpstr>Narrow the Field</vt:lpstr>
      <vt:lpstr>PowerPoint Presentation</vt:lpstr>
      <vt:lpstr>Types of Organizations</vt:lpstr>
      <vt:lpstr>Determine the Breadth  of Your Giving</vt:lpstr>
      <vt:lpstr>Determine your Budget</vt:lpstr>
      <vt:lpstr>How Much to Give?</vt:lpstr>
      <vt:lpstr>Giving Budget Categories</vt:lpstr>
      <vt:lpstr>PowerPoint Presentation</vt:lpstr>
      <vt:lpstr>Methods of Giving </vt:lpstr>
      <vt:lpstr>A Quick Review of  the New Tax Law</vt:lpstr>
      <vt:lpstr>Many will Take the Standard Deduction</vt:lpstr>
      <vt:lpstr>Stack Your Charitable Contributions</vt:lpstr>
      <vt:lpstr>Consider a Donor  Advised Fund (DAF)</vt:lpstr>
      <vt:lpstr>Give Appreciated Assets </vt:lpstr>
      <vt:lpstr>Give out of your Individual Retirement Account (IRA)</vt:lpstr>
      <vt:lpstr>Give Life Insurance</vt:lpstr>
      <vt:lpstr>Life Insurance on Steroids</vt:lpstr>
      <vt:lpstr>More Complex Gifting</vt:lpstr>
      <vt:lpstr>Retained Life Estate</vt:lpstr>
      <vt:lpstr>Gift Annuity </vt:lpstr>
      <vt:lpstr>Charitable Remainder Trust</vt:lpstr>
      <vt:lpstr>Charitable Lead Trust</vt:lpstr>
      <vt:lpstr>Conclusion</vt:lpstr>
      <vt:lpstr>Interested in more help with your Charitable Giving Plan?   Email us at Birchwood@BirchwoodFP.com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Brewer</dc:creator>
  <cp:lastModifiedBy>Julia Tiedt</cp:lastModifiedBy>
  <cp:revision>70</cp:revision>
  <cp:lastPrinted>2018-08-27T12:35:25Z</cp:lastPrinted>
  <dcterms:created xsi:type="dcterms:W3CDTF">2014-05-27T20:37:14Z</dcterms:created>
  <dcterms:modified xsi:type="dcterms:W3CDTF">2018-08-28T18:18:02Z</dcterms:modified>
</cp:coreProperties>
</file>