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8" r:id="rId4"/>
    <p:sldId id="269" r:id="rId5"/>
    <p:sldId id="270" r:id="rId6"/>
    <p:sldId id="271" r:id="rId7"/>
    <p:sldId id="272" r:id="rId8"/>
    <p:sldId id="273" r:id="rId9"/>
    <p:sldId id="274" r:id="rId10"/>
    <p:sldId id="276" r:id="rId11"/>
    <p:sldId id="277" r:id="rId12"/>
    <p:sldId id="275" r:id="rId13"/>
    <p:sldId id="278" r:id="rId14"/>
    <p:sldId id="279" r:id="rId15"/>
    <p:sldId id="280" r:id="rId16"/>
    <p:sldId id="281" r:id="rId17"/>
    <p:sldId id="282" r:id="rId18"/>
    <p:sldId id="283" r:id="rId19"/>
    <p:sldId id="284" r:id="rId20"/>
    <p:sldId id="285" r:id="rId21"/>
    <p:sldId id="286" r:id="rId22"/>
    <p:sldId id="287" r:id="rId23"/>
    <p:sldId id="288" r:id="rId24"/>
    <p:sldId id="289" r:id="rId25"/>
    <p:sldId id="290" r:id="rId26"/>
    <p:sldId id="267"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B4F54"/>
    <a:srgbClr val="F0B323"/>
    <a:srgbClr val="EEB2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43" d="100"/>
          <a:sy n="43" d="100"/>
        </p:scale>
        <p:origin x="294" y="42"/>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2" name="Rectangle 11"/>
          <p:cNvSpPr/>
          <p:nvPr userDrawn="1"/>
        </p:nvSpPr>
        <p:spPr>
          <a:xfrm>
            <a:off x="0" y="0"/>
            <a:ext cx="12192000" cy="6858000"/>
          </a:xfrm>
          <a:prstGeom prst="rect">
            <a:avLst/>
          </a:prstGeom>
          <a:solidFill>
            <a:srgbClr val="4B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178593" y="1343117"/>
            <a:ext cx="7175207" cy="1990171"/>
          </a:xfrm>
        </p:spPr>
        <p:txBody>
          <a:bodyPr anchor="b">
            <a:noAutofit/>
          </a:bodyPr>
          <a:lstStyle>
            <a:lvl1pPr algn="r">
              <a:defRPr sz="5400" b="1" cap="all" baseline="0">
                <a:solidFill>
                  <a:srgbClr val="EEB221"/>
                </a:solidFill>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4178593" y="3333288"/>
            <a:ext cx="7175205" cy="1135191"/>
          </a:xfrm>
        </p:spPr>
        <p:txBody>
          <a:bodyPr anchor="t">
            <a:noAutofit/>
          </a:bodyPr>
          <a:lstStyle>
            <a:lvl1pPr marL="0" indent="0" algn="r">
              <a:buNone/>
              <a:defRPr sz="280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p>
          <a:p>
            <a:endParaRPr lang="en-US" dirty="0" smtClean="0"/>
          </a:p>
          <a:p>
            <a:endParaRPr lang="en-US" dirty="0" smtClean="0"/>
          </a:p>
        </p:txBody>
      </p:sp>
      <p:sp>
        <p:nvSpPr>
          <p:cNvPr id="4" name="Date Placeholder 3"/>
          <p:cNvSpPr>
            <a:spLocks noGrp="1"/>
          </p:cNvSpPr>
          <p:nvPr>
            <p:ph type="dt" sz="half" idx="10"/>
          </p:nvPr>
        </p:nvSpPr>
        <p:spPr/>
        <p:txBody>
          <a:bodyPr/>
          <a:lstStyle>
            <a:lvl1pPr>
              <a:defRPr>
                <a:solidFill>
                  <a:schemeClr val="bg1"/>
                </a:solidFill>
                <a:latin typeface="Arial" panose="020B0604020202020204" pitchFamily="34" charset="0"/>
                <a:cs typeface="Arial" panose="020B0604020202020204" pitchFamily="34" charset="0"/>
              </a:defRPr>
            </a:lvl1pPr>
          </a:lstStyle>
          <a:p>
            <a:fld id="{D68B871F-4E5C-4DE7-9695-0EB312A9BB7F}" type="datetimeFigureOut">
              <a:rPr lang="en-US" smtClean="0"/>
              <a:pPr/>
              <a:t>4/11/2017</a:t>
            </a:fld>
            <a:endParaRPr lang="en-US"/>
          </a:p>
        </p:txBody>
      </p:sp>
      <p:sp>
        <p:nvSpPr>
          <p:cNvPr id="6" name="Slide Number Placeholder 5"/>
          <p:cNvSpPr>
            <a:spLocks noGrp="1"/>
          </p:cNvSpPr>
          <p:nvPr>
            <p:ph type="sldNum" sz="quarter" idx="12"/>
          </p:nvPr>
        </p:nvSpPr>
        <p:spPr/>
        <p:txBody>
          <a:bodyPr/>
          <a:lstStyle>
            <a:lvl1pPr>
              <a:defRPr>
                <a:solidFill>
                  <a:schemeClr val="bg1"/>
                </a:solidFill>
                <a:latin typeface="Arial" panose="020B0604020202020204" pitchFamily="34" charset="0"/>
                <a:cs typeface="Arial" panose="020B0604020202020204" pitchFamily="34" charset="0"/>
              </a:defRPr>
            </a:lvl1pPr>
          </a:lstStyle>
          <a:p>
            <a:fld id="{DB7DEE46-E94C-4BAD-A45D-3191DCE24D96}" type="slidenum">
              <a:rPr lang="en-US" smtClean="0"/>
              <a:pPr/>
              <a:t>‹#›</a:t>
            </a:fld>
            <a:endParaRPr lang="en-US"/>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8174" y="1295791"/>
            <a:ext cx="3172688" cy="3172688"/>
          </a:xfrm>
          <a:prstGeom prst="rect">
            <a:avLst/>
          </a:prstGeom>
        </p:spPr>
      </p:pic>
    </p:spTree>
    <p:extLst>
      <p:ext uri="{BB962C8B-B14F-4D97-AF65-F5344CB8AC3E}">
        <p14:creationId xmlns:p14="http://schemas.microsoft.com/office/powerpoint/2010/main" val="19869385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8199" y="0"/>
            <a:ext cx="3932237" cy="136585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1786270"/>
            <a:ext cx="6172200" cy="407478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838200" y="1786271"/>
            <a:ext cx="3932237" cy="407478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8B871F-4E5C-4DE7-9695-0EB312A9BB7F}" type="datetimeFigureOut">
              <a:rPr lang="en-US" smtClean="0"/>
              <a:t>4/11/2017</a:t>
            </a:fld>
            <a:endParaRPr lang="en-US"/>
          </a:p>
        </p:txBody>
      </p:sp>
      <p:sp>
        <p:nvSpPr>
          <p:cNvPr id="7" name="Slide Number Placeholder 6"/>
          <p:cNvSpPr>
            <a:spLocks noGrp="1"/>
          </p:cNvSpPr>
          <p:nvPr>
            <p:ph type="sldNum" sz="quarter" idx="12"/>
          </p:nvPr>
        </p:nvSpPr>
        <p:spPr/>
        <p:txBody>
          <a:bodyPr/>
          <a:lstStyle/>
          <a:p>
            <a:fld id="{DB7DEE46-E94C-4BAD-A45D-3191DCE24D96}" type="slidenum">
              <a:rPr lang="en-US" smtClean="0"/>
              <a:t>‹#›</a:t>
            </a:fld>
            <a:endParaRPr lang="en-US"/>
          </a:p>
        </p:txBody>
      </p:sp>
    </p:spTree>
    <p:extLst>
      <p:ext uri="{BB962C8B-B14F-4D97-AF65-F5344CB8AC3E}">
        <p14:creationId xmlns:p14="http://schemas.microsoft.com/office/powerpoint/2010/main" val="23538815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8200" y="85059"/>
            <a:ext cx="3932237" cy="1345019"/>
          </a:xfrm>
        </p:spPr>
        <p:txBody>
          <a:bodyPr anchor="b"/>
          <a:lstStyle>
            <a:lvl1pPr>
              <a:defRPr sz="3200"/>
            </a:lvl1pPr>
          </a:lstStyle>
          <a:p>
            <a:r>
              <a:rPr lang="en-US" dirty="0" smtClean="0"/>
              <a:t>Click to edit Master title style</a:t>
            </a:r>
            <a:endParaRPr lang="en-US" dirty="0"/>
          </a:p>
        </p:txBody>
      </p:sp>
      <p:sp>
        <p:nvSpPr>
          <p:cNvPr id="3" name="Picture Placeholder 2"/>
          <p:cNvSpPr>
            <a:spLocks noGrp="1"/>
          </p:cNvSpPr>
          <p:nvPr>
            <p:ph type="pic" idx="1"/>
          </p:nvPr>
        </p:nvSpPr>
        <p:spPr>
          <a:xfrm>
            <a:off x="5183188" y="1775637"/>
            <a:ext cx="6172200" cy="408541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1775637"/>
            <a:ext cx="3932237" cy="409335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8B871F-4E5C-4DE7-9695-0EB312A9BB7F}" type="datetimeFigureOut">
              <a:rPr lang="en-US" smtClean="0"/>
              <a:t>4/11/2017</a:t>
            </a:fld>
            <a:endParaRPr lang="en-US"/>
          </a:p>
        </p:txBody>
      </p:sp>
      <p:sp>
        <p:nvSpPr>
          <p:cNvPr id="7" name="Slide Number Placeholder 6"/>
          <p:cNvSpPr>
            <a:spLocks noGrp="1"/>
          </p:cNvSpPr>
          <p:nvPr>
            <p:ph type="sldNum" sz="quarter" idx="12"/>
          </p:nvPr>
        </p:nvSpPr>
        <p:spPr/>
        <p:txBody>
          <a:bodyPr/>
          <a:lstStyle/>
          <a:p>
            <a:fld id="{DB7DEE46-E94C-4BAD-A45D-3191DCE24D96}" type="slidenum">
              <a:rPr lang="en-US" smtClean="0"/>
              <a:t>‹#›</a:t>
            </a:fld>
            <a:endParaRPr lang="en-US"/>
          </a:p>
        </p:txBody>
      </p:sp>
    </p:spTree>
    <p:extLst>
      <p:ext uri="{BB962C8B-B14F-4D97-AF65-F5344CB8AC3E}">
        <p14:creationId xmlns:p14="http://schemas.microsoft.com/office/powerpoint/2010/main" val="28633722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D68B871F-4E5C-4DE7-9695-0EB312A9BB7F}" type="datetimeFigureOut">
              <a:rPr lang="en-US" smtClean="0"/>
              <a:t>4/11/2017</a:t>
            </a:fld>
            <a:endParaRPr lang="en-US"/>
          </a:p>
        </p:txBody>
      </p:sp>
      <p:sp>
        <p:nvSpPr>
          <p:cNvPr id="6" name="Slide Number Placeholder 5"/>
          <p:cNvSpPr>
            <a:spLocks noGrp="1"/>
          </p:cNvSpPr>
          <p:nvPr>
            <p:ph type="sldNum" sz="quarter" idx="12"/>
          </p:nvPr>
        </p:nvSpPr>
        <p:spPr/>
        <p:txBody>
          <a:bodyPr/>
          <a:lstStyle/>
          <a:p>
            <a:fld id="{DB7DEE46-E94C-4BAD-A45D-3191DCE24D96}" type="slidenum">
              <a:rPr lang="en-US" smtClean="0"/>
              <a:t>‹#›</a:t>
            </a:fld>
            <a:endParaRPr lang="en-US"/>
          </a:p>
        </p:txBody>
      </p:sp>
    </p:spTree>
    <p:extLst>
      <p:ext uri="{BB962C8B-B14F-4D97-AF65-F5344CB8AC3E}">
        <p14:creationId xmlns:p14="http://schemas.microsoft.com/office/powerpoint/2010/main" val="29371588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1648047"/>
            <a:ext cx="2628900" cy="4528916"/>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838200" y="1648047"/>
            <a:ext cx="7734300" cy="4528916"/>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D68B871F-4E5C-4DE7-9695-0EB312A9BB7F}" type="datetimeFigureOut">
              <a:rPr lang="en-US" smtClean="0"/>
              <a:t>4/11/2017</a:t>
            </a:fld>
            <a:endParaRPr lang="en-US"/>
          </a:p>
        </p:txBody>
      </p:sp>
      <p:sp>
        <p:nvSpPr>
          <p:cNvPr id="6" name="Slide Number Placeholder 5"/>
          <p:cNvSpPr>
            <a:spLocks noGrp="1"/>
          </p:cNvSpPr>
          <p:nvPr>
            <p:ph type="sldNum" sz="quarter" idx="12"/>
          </p:nvPr>
        </p:nvSpPr>
        <p:spPr/>
        <p:txBody>
          <a:bodyPr/>
          <a:lstStyle/>
          <a:p>
            <a:fld id="{DB7DEE46-E94C-4BAD-A45D-3191DCE24D96}" type="slidenum">
              <a:rPr lang="en-US" smtClean="0"/>
              <a:t>‹#›</a:t>
            </a:fld>
            <a:endParaRPr lang="en-US"/>
          </a:p>
        </p:txBody>
      </p:sp>
    </p:spTree>
    <p:extLst>
      <p:ext uri="{BB962C8B-B14F-4D97-AF65-F5344CB8AC3E}">
        <p14:creationId xmlns:p14="http://schemas.microsoft.com/office/powerpoint/2010/main" val="5306163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End Layout">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rgbClr val="4B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1112" y="2013192"/>
            <a:ext cx="10515600" cy="1164983"/>
          </a:xfrm>
        </p:spPr>
        <p:txBody>
          <a:bodyPr anchor="t">
            <a:normAutofit/>
          </a:bodyPr>
          <a:lstStyle>
            <a:lvl1pPr algn="ctr">
              <a:defRPr sz="4000">
                <a:solidFill>
                  <a:srgbClr val="F0B323"/>
                </a:solidFill>
                <a:latin typeface="Bebas Neue" panose="020B0606020202050201" pitchFamily="34" charset="0"/>
              </a:defRPr>
            </a:lvl1p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p>
            <a:fld id="{D68B871F-4E5C-4DE7-9695-0EB312A9BB7F}" type="datetimeFigureOut">
              <a:rPr lang="en-US" smtClean="0"/>
              <a:t>4/11/2017</a:t>
            </a:fld>
            <a:endParaRPr lang="en-US"/>
          </a:p>
        </p:txBody>
      </p:sp>
      <p:sp>
        <p:nvSpPr>
          <p:cNvPr id="6" name="Slide Number Placeholder 5"/>
          <p:cNvSpPr>
            <a:spLocks noGrp="1"/>
          </p:cNvSpPr>
          <p:nvPr>
            <p:ph type="sldNum" sz="quarter" idx="12"/>
          </p:nvPr>
        </p:nvSpPr>
        <p:spPr/>
        <p:txBody>
          <a:bodyPr/>
          <a:lstStyle/>
          <a:p>
            <a:fld id="{DB7DEE46-E94C-4BAD-A45D-3191DCE24D96}" type="slidenum">
              <a:rPr lang="en-US" smtClean="0"/>
              <a:t>‹#›</a:t>
            </a:fld>
            <a:endParaRPr lang="en-US"/>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45035" y="4744943"/>
            <a:ext cx="1687754" cy="1687754"/>
          </a:xfrm>
          <a:prstGeom prst="rect">
            <a:avLst/>
          </a:prstGeom>
        </p:spPr>
      </p:pic>
    </p:spTree>
    <p:extLst>
      <p:ext uri="{BB962C8B-B14F-4D97-AF65-F5344CB8AC3E}">
        <p14:creationId xmlns:p14="http://schemas.microsoft.com/office/powerpoint/2010/main" val="39665558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ponsors Layout">
    <p:spTree>
      <p:nvGrpSpPr>
        <p:cNvPr id="1" name=""/>
        <p:cNvGrpSpPr/>
        <p:nvPr/>
      </p:nvGrpSpPr>
      <p:grpSpPr>
        <a:xfrm>
          <a:off x="0" y="0"/>
          <a:ext cx="0" cy="0"/>
          <a:chOff x="0" y="0"/>
          <a:chExt cx="0" cy="0"/>
        </a:xfrm>
      </p:grpSpPr>
      <p:sp>
        <p:nvSpPr>
          <p:cNvPr id="6" name="Rectangle 5"/>
          <p:cNvSpPr/>
          <p:nvPr userDrawn="1"/>
        </p:nvSpPr>
        <p:spPr>
          <a:xfrm>
            <a:off x="0" y="0"/>
            <a:ext cx="12192000" cy="1690688"/>
          </a:xfrm>
          <a:prstGeom prst="rect">
            <a:avLst/>
          </a:prstGeom>
          <a:solidFill>
            <a:srgbClr val="F0B3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lvl1pPr algn="l">
              <a:defRPr b="0" baseline="0">
                <a:solidFill>
                  <a:schemeClr val="bg1"/>
                </a:solidFill>
              </a:defRPr>
            </a:lvl1pPr>
          </a:lstStyle>
          <a:p>
            <a:endParaRPr lang="en-US" dirty="0"/>
          </a:p>
        </p:txBody>
      </p:sp>
      <p:sp>
        <p:nvSpPr>
          <p:cNvPr id="3" name="Date Placeholder 2"/>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68B871F-4E5C-4DE7-9695-0EB312A9BB7F}" type="datetimeFigureOut">
              <a:rPr lang="en-US" smtClean="0"/>
              <a:pPr/>
              <a:t>4/11/2017</a:t>
            </a:fld>
            <a:endParaRPr lang="en-US" dirty="0"/>
          </a:p>
        </p:txBody>
      </p:sp>
      <p:sp>
        <p:nvSpPr>
          <p:cNvPr id="4" name="Slide Number Placeholder 3"/>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DB7DEE46-E94C-4BAD-A45D-3191DCE24D96}" type="slidenum">
              <a:rPr lang="en-US" smtClean="0"/>
              <a:pPr/>
              <a:t>‹#›</a:t>
            </a:fld>
            <a:endParaRPr lang="en-US"/>
          </a:p>
        </p:txBody>
      </p:sp>
      <p:pic>
        <p:nvPicPr>
          <p:cNvPr id="5" name="Picture 4"/>
          <p:cNvPicPr>
            <a:picLocks noChangeAspect="1"/>
          </p:cNvPicPr>
          <p:nvPr userDrawn="1"/>
        </p:nvPicPr>
        <p:blipFill>
          <a:blip r:embed="rId2"/>
          <a:stretch>
            <a:fillRect/>
          </a:stretch>
        </p:blipFill>
        <p:spPr>
          <a:xfrm>
            <a:off x="381000" y="2476500"/>
            <a:ext cx="11430000" cy="1905000"/>
          </a:xfrm>
          <a:prstGeom prst="rect">
            <a:avLst/>
          </a:prstGeom>
        </p:spPr>
      </p:pic>
    </p:spTree>
    <p:extLst>
      <p:ext uri="{BB962C8B-B14F-4D97-AF65-F5344CB8AC3E}">
        <p14:creationId xmlns:p14="http://schemas.microsoft.com/office/powerpoint/2010/main" val="21505810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68B871F-4E5C-4DE7-9695-0EB312A9BB7F}" type="datetimeFigureOut">
              <a:rPr lang="en-US" smtClean="0"/>
              <a:pPr/>
              <a:t>4/11/2017</a:t>
            </a:fld>
            <a:endParaRPr lang="en-US"/>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DB7DEE46-E94C-4BAD-A45D-3191DCE24D96}" type="slidenum">
              <a:rPr lang="en-US" smtClean="0"/>
              <a:pPr/>
              <a:t>‹#›</a:t>
            </a:fld>
            <a:endParaRPr lang="en-US"/>
          </a:p>
        </p:txBody>
      </p:sp>
    </p:spTree>
    <p:extLst>
      <p:ext uri="{BB962C8B-B14F-4D97-AF65-F5344CB8AC3E}">
        <p14:creationId xmlns:p14="http://schemas.microsoft.com/office/powerpoint/2010/main" val="37776929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1">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rgbClr val="F0B3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1850" y="1709738"/>
            <a:ext cx="10515600" cy="2852737"/>
          </a:xfrm>
        </p:spPr>
        <p:txBody>
          <a:bodyPr anchor="b">
            <a:normAutofit/>
          </a:bodyPr>
          <a:lstStyle>
            <a:lvl1pPr>
              <a:defRPr sz="5400" b="1" cap="all" baseline="0">
                <a:latin typeface="Arial Narrow" panose="020B0606020202030204"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831850" y="4859079"/>
            <a:ext cx="10515600" cy="1230571"/>
          </a:xfrm>
        </p:spPr>
        <p:txBody>
          <a:bodyPr>
            <a:normAutofit/>
          </a:bodyPr>
          <a:lstStyle>
            <a:lvl1pPr marL="0" indent="0">
              <a:buNone/>
              <a:defRPr sz="3200">
                <a:solidFill>
                  <a:schemeClr val="bg1"/>
                </a:solidFill>
                <a:latin typeface="Gotham Book" panose="02000604040000020004" pitchFamily="50"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D68B871F-4E5C-4DE7-9695-0EB312A9BB7F}" type="datetimeFigureOut">
              <a:rPr lang="en-US" smtClean="0"/>
              <a:t>4/11/2017</a:t>
            </a:fld>
            <a:endParaRPr lang="en-US"/>
          </a:p>
        </p:txBody>
      </p:sp>
      <p:sp>
        <p:nvSpPr>
          <p:cNvPr id="6" name="Slide Number Placeholder 5"/>
          <p:cNvSpPr>
            <a:spLocks noGrp="1"/>
          </p:cNvSpPr>
          <p:nvPr>
            <p:ph type="sldNum" sz="quarter" idx="12"/>
          </p:nvPr>
        </p:nvSpPr>
        <p:spPr/>
        <p:txBody>
          <a:bodyPr/>
          <a:lstStyle/>
          <a:p>
            <a:fld id="{DB7DEE46-E94C-4BAD-A45D-3191DCE24D96}" type="slidenum">
              <a:rPr lang="en-US" smtClean="0"/>
              <a:t>‹#›</a:t>
            </a:fld>
            <a:endParaRPr lang="en-US"/>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4469" y="337694"/>
            <a:ext cx="1372044" cy="1372044"/>
          </a:xfrm>
          <a:prstGeom prst="rect">
            <a:avLst/>
          </a:prstGeom>
        </p:spPr>
      </p:pic>
      <p:cxnSp>
        <p:nvCxnSpPr>
          <p:cNvPr id="10" name="Straight Connector 9"/>
          <p:cNvCxnSpPr/>
          <p:nvPr userDrawn="1"/>
        </p:nvCxnSpPr>
        <p:spPr>
          <a:xfrm>
            <a:off x="831850" y="4720856"/>
            <a:ext cx="766356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03416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2">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rgbClr val="4B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1850" y="1709738"/>
            <a:ext cx="10515600" cy="2852737"/>
          </a:xfrm>
        </p:spPr>
        <p:txBody>
          <a:bodyPr anchor="b">
            <a:normAutofit/>
          </a:bodyPr>
          <a:lstStyle>
            <a:lvl1pPr>
              <a:defRPr sz="5400" b="1" cap="all" baseline="0">
                <a:solidFill>
                  <a:srgbClr val="F0B323"/>
                </a:solidFill>
                <a:latin typeface="Arial Narrow" panose="020B0606020202030204"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831850" y="4912242"/>
            <a:ext cx="10515600" cy="1177408"/>
          </a:xfrm>
        </p:spPr>
        <p:txBody>
          <a:bodyPr>
            <a:normAutofit/>
          </a:bodyPr>
          <a:lstStyle>
            <a:lvl1pPr marL="0" indent="0">
              <a:buNone/>
              <a:defRPr sz="3200">
                <a:solidFill>
                  <a:schemeClr val="bg1"/>
                </a:solidFill>
                <a:latin typeface="Gotham Book" panose="02000604040000020004" pitchFamily="50"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D68B871F-4E5C-4DE7-9695-0EB312A9BB7F}" type="datetimeFigureOut">
              <a:rPr lang="en-US" smtClean="0"/>
              <a:t>4/11/2017</a:t>
            </a:fld>
            <a:endParaRPr lang="en-US"/>
          </a:p>
        </p:txBody>
      </p:sp>
      <p:sp>
        <p:nvSpPr>
          <p:cNvPr id="6" name="Slide Number Placeholder 5"/>
          <p:cNvSpPr>
            <a:spLocks noGrp="1"/>
          </p:cNvSpPr>
          <p:nvPr>
            <p:ph type="sldNum" sz="quarter" idx="12"/>
          </p:nvPr>
        </p:nvSpPr>
        <p:spPr/>
        <p:txBody>
          <a:bodyPr/>
          <a:lstStyle/>
          <a:p>
            <a:fld id="{DB7DEE46-E94C-4BAD-A45D-3191DCE24D96}" type="slidenum">
              <a:rPr lang="en-US" smtClean="0"/>
              <a:t>‹#›</a:t>
            </a:fld>
            <a:endParaRPr lang="en-US"/>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4469" y="337694"/>
            <a:ext cx="1372044" cy="1372044"/>
          </a:xfrm>
          <a:prstGeom prst="rect">
            <a:avLst/>
          </a:prstGeom>
        </p:spPr>
      </p:pic>
      <p:cxnSp>
        <p:nvCxnSpPr>
          <p:cNvPr id="8" name="Straight Connector 7"/>
          <p:cNvCxnSpPr/>
          <p:nvPr userDrawn="1"/>
        </p:nvCxnSpPr>
        <p:spPr>
          <a:xfrm>
            <a:off x="831850" y="4720856"/>
            <a:ext cx="766356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604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68B871F-4E5C-4DE7-9695-0EB312A9BB7F}" type="datetimeFigureOut">
              <a:rPr lang="en-US" smtClean="0"/>
              <a:t>4/11/2017</a:t>
            </a:fld>
            <a:endParaRPr lang="en-US"/>
          </a:p>
        </p:txBody>
      </p:sp>
      <p:sp>
        <p:nvSpPr>
          <p:cNvPr id="7" name="Slide Number Placeholder 6"/>
          <p:cNvSpPr>
            <a:spLocks noGrp="1"/>
          </p:cNvSpPr>
          <p:nvPr>
            <p:ph type="sldNum" sz="quarter" idx="12"/>
          </p:nvPr>
        </p:nvSpPr>
        <p:spPr/>
        <p:txBody>
          <a:bodyPr/>
          <a:lstStyle/>
          <a:p>
            <a:fld id="{DB7DEE46-E94C-4BAD-A45D-3191DCE24D96}" type="slidenum">
              <a:rPr lang="en-US" smtClean="0"/>
              <a:t>‹#›</a:t>
            </a:fld>
            <a:endParaRPr lang="en-US"/>
          </a:p>
        </p:txBody>
      </p:sp>
    </p:spTree>
    <p:extLst>
      <p:ext uri="{BB962C8B-B14F-4D97-AF65-F5344CB8AC3E}">
        <p14:creationId xmlns:p14="http://schemas.microsoft.com/office/powerpoint/2010/main" val="37680041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68B871F-4E5C-4DE7-9695-0EB312A9BB7F}" type="datetimeFigureOut">
              <a:rPr lang="en-US" smtClean="0"/>
              <a:t>4/11/2017</a:t>
            </a:fld>
            <a:endParaRPr lang="en-US"/>
          </a:p>
        </p:txBody>
      </p:sp>
      <p:sp>
        <p:nvSpPr>
          <p:cNvPr id="9" name="Slide Number Placeholder 8"/>
          <p:cNvSpPr>
            <a:spLocks noGrp="1"/>
          </p:cNvSpPr>
          <p:nvPr>
            <p:ph type="sldNum" sz="quarter" idx="12"/>
          </p:nvPr>
        </p:nvSpPr>
        <p:spPr/>
        <p:txBody>
          <a:bodyPr/>
          <a:lstStyle/>
          <a:p>
            <a:fld id="{DB7DEE46-E94C-4BAD-A45D-3191DCE24D96}" type="slidenum">
              <a:rPr lang="en-US" smtClean="0"/>
              <a:t>‹#›</a:t>
            </a:fld>
            <a:endParaRPr lang="en-US"/>
          </a:p>
        </p:txBody>
      </p:sp>
    </p:spTree>
    <p:extLst>
      <p:ext uri="{BB962C8B-B14F-4D97-AF65-F5344CB8AC3E}">
        <p14:creationId xmlns:p14="http://schemas.microsoft.com/office/powerpoint/2010/main" val="29789927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D68B871F-4E5C-4DE7-9695-0EB312A9BB7F}" type="datetimeFigureOut">
              <a:rPr lang="en-US" smtClean="0"/>
              <a:t>4/11/2017</a:t>
            </a:fld>
            <a:endParaRPr lang="en-US"/>
          </a:p>
        </p:txBody>
      </p:sp>
      <p:sp>
        <p:nvSpPr>
          <p:cNvPr id="5" name="Slide Number Placeholder 4"/>
          <p:cNvSpPr>
            <a:spLocks noGrp="1"/>
          </p:cNvSpPr>
          <p:nvPr>
            <p:ph type="sldNum" sz="quarter" idx="12"/>
          </p:nvPr>
        </p:nvSpPr>
        <p:spPr/>
        <p:txBody>
          <a:bodyPr/>
          <a:lstStyle/>
          <a:p>
            <a:fld id="{DB7DEE46-E94C-4BAD-A45D-3191DCE24D96}" type="slidenum">
              <a:rPr lang="en-US" smtClean="0"/>
              <a:t>‹#›</a:t>
            </a:fld>
            <a:endParaRPr lang="en-US"/>
          </a:p>
        </p:txBody>
      </p:sp>
    </p:spTree>
    <p:extLst>
      <p:ext uri="{BB962C8B-B14F-4D97-AF65-F5344CB8AC3E}">
        <p14:creationId xmlns:p14="http://schemas.microsoft.com/office/powerpoint/2010/main" val="967185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8B871F-4E5C-4DE7-9695-0EB312A9BB7F}" type="datetimeFigureOut">
              <a:rPr lang="en-US" smtClean="0"/>
              <a:t>4/11/2017</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DB7DEE46-E94C-4BAD-A45D-3191DCE24D96}" type="slidenum">
              <a:rPr lang="en-US" smtClean="0"/>
              <a:t>‹#›</a:t>
            </a:fld>
            <a:endParaRPr lang="en-US"/>
          </a:p>
        </p:txBody>
      </p:sp>
      <p:sp>
        <p:nvSpPr>
          <p:cNvPr id="5" name="Rectangle 4"/>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b="11022"/>
          <a:stretch/>
        </p:blipFill>
        <p:spPr>
          <a:xfrm>
            <a:off x="5553543" y="5763595"/>
            <a:ext cx="1084914" cy="957880"/>
          </a:xfrm>
          <a:prstGeom prst="rect">
            <a:avLst/>
          </a:prstGeom>
        </p:spPr>
      </p:pic>
    </p:spTree>
    <p:extLst>
      <p:ext uri="{BB962C8B-B14F-4D97-AF65-F5344CB8AC3E}">
        <p14:creationId xmlns:p14="http://schemas.microsoft.com/office/powerpoint/2010/main" val="19936617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rgbClr val="F0B323"/>
                </a:solidFill>
                <a:latin typeface="Arial" panose="020B0604020202020204" pitchFamily="34" charset="0"/>
                <a:cs typeface="Arial" panose="020B0604020202020204" pitchFamily="34" charset="0"/>
              </a:defRPr>
            </a:lvl1pPr>
          </a:lstStyle>
          <a:p>
            <a:fld id="{D68B871F-4E5C-4DE7-9695-0EB312A9BB7F}" type="datetimeFigureOut">
              <a:rPr lang="en-US" smtClean="0"/>
              <a:pPr/>
              <a:t>4/11/2017</a:t>
            </a:fld>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rgbClr val="F0B323"/>
                </a:solidFill>
                <a:latin typeface="Arial" panose="020B0604020202020204" pitchFamily="34" charset="0"/>
                <a:cs typeface="Arial" panose="020B0604020202020204" pitchFamily="34" charset="0"/>
              </a:defRPr>
            </a:lvl1pPr>
          </a:lstStyle>
          <a:p>
            <a:fld id="{DB7DEE46-E94C-4BAD-A45D-3191DCE24D96}" type="slidenum">
              <a:rPr lang="en-US" smtClean="0"/>
              <a:pPr/>
              <a:t>‹#›</a:t>
            </a:fld>
            <a:endParaRPr lang="en-US"/>
          </a:p>
        </p:txBody>
      </p:sp>
      <p:pic>
        <p:nvPicPr>
          <p:cNvPr id="7" name="Picture 6"/>
          <p:cNvPicPr>
            <a:picLocks noChangeAspect="1"/>
          </p:cNvPicPr>
          <p:nvPr userDrawn="1"/>
        </p:nvPicPr>
        <p:blipFill rotWithShape="1">
          <a:blip r:embed="rId16" cstate="print">
            <a:extLst>
              <a:ext uri="{28A0092B-C50C-407E-A947-70E740481C1C}">
                <a14:useLocalDpi xmlns:a14="http://schemas.microsoft.com/office/drawing/2010/main" val="0"/>
              </a:ext>
            </a:extLst>
          </a:blip>
          <a:srcRect b="11022"/>
          <a:stretch/>
        </p:blipFill>
        <p:spPr>
          <a:xfrm>
            <a:off x="5553543" y="5763595"/>
            <a:ext cx="1084914" cy="957880"/>
          </a:xfrm>
          <a:prstGeom prst="rect">
            <a:avLst/>
          </a:prstGeom>
        </p:spPr>
      </p:pic>
      <p:cxnSp>
        <p:nvCxnSpPr>
          <p:cNvPr id="9" name="Straight Connector 8"/>
          <p:cNvCxnSpPr/>
          <p:nvPr userDrawn="1"/>
        </p:nvCxnSpPr>
        <p:spPr>
          <a:xfrm>
            <a:off x="838200" y="1552353"/>
            <a:ext cx="10515600" cy="0"/>
          </a:xfrm>
          <a:prstGeom prst="line">
            <a:avLst/>
          </a:prstGeom>
          <a:ln w="38100">
            <a:solidFill>
              <a:srgbClr val="F0B323"/>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838200" y="6176963"/>
            <a:ext cx="4265428" cy="0"/>
          </a:xfrm>
          <a:prstGeom prst="line">
            <a:avLst/>
          </a:prstGeom>
          <a:ln w="38100">
            <a:solidFill>
              <a:srgbClr val="F0B323"/>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7088372" y="6169321"/>
            <a:ext cx="4265428" cy="0"/>
          </a:xfrm>
          <a:prstGeom prst="line">
            <a:avLst/>
          </a:prstGeom>
          <a:ln w="38100">
            <a:solidFill>
              <a:srgbClr val="F0B32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9714695"/>
      </p:ext>
    </p:extLst>
  </p:cSld>
  <p:clrMap bg1="lt1" tx1="dk1" bg2="lt2" tx2="dk2" accent1="accent1" accent2="accent2" accent3="accent3" accent4="accent4" accent5="accent5" accent6="accent6" hlink="hlink" folHlink="folHlink"/>
  <p:sldLayoutIdLst>
    <p:sldLayoutId id="2147483649" r:id="rId1"/>
    <p:sldLayoutId id="2147483663" r:id="rId2"/>
    <p:sldLayoutId id="2147483650" r:id="rId3"/>
    <p:sldLayoutId id="2147483651" r:id="rId4"/>
    <p:sldLayoutId id="2147483660"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2" r:id="rId14"/>
  </p:sldLayoutIdLst>
  <p:txStyles>
    <p:titleStyle>
      <a:lvl1pPr algn="l" defTabSz="914400" rtl="0" eaLnBrk="1" latinLnBrk="0" hangingPunct="1">
        <a:lnSpc>
          <a:spcPct val="90000"/>
        </a:lnSpc>
        <a:spcBef>
          <a:spcPct val="0"/>
        </a:spcBef>
        <a:buNone/>
        <a:defRPr sz="4400" kern="1200">
          <a:solidFill>
            <a:srgbClr val="4B4F54"/>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rgbClr val="F0B323"/>
        </a:buClr>
        <a:buFont typeface="Arial" panose="020B0604020202020204" pitchFamily="34" charset="0"/>
        <a:buChar char="•"/>
        <a:defRPr sz="2800" kern="1200">
          <a:solidFill>
            <a:srgbClr val="4B4F54"/>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F0B323"/>
        </a:buClr>
        <a:buFont typeface="Arial" panose="020B0604020202020204" pitchFamily="34" charset="0"/>
        <a:buChar char="•"/>
        <a:defRPr sz="2400" kern="1200">
          <a:solidFill>
            <a:srgbClr val="4B4F54"/>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F0B323"/>
        </a:buClr>
        <a:buFont typeface="Arial" panose="020B0604020202020204" pitchFamily="34" charset="0"/>
        <a:buChar char="•"/>
        <a:defRPr sz="2000" kern="1200">
          <a:solidFill>
            <a:srgbClr val="4B4F54"/>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F0B323"/>
        </a:buClr>
        <a:buFont typeface="Arial" panose="020B0604020202020204" pitchFamily="34" charset="0"/>
        <a:buChar char="•"/>
        <a:defRPr sz="1800" kern="1200">
          <a:solidFill>
            <a:srgbClr val="4B4F54"/>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F0B323"/>
        </a:buClr>
        <a:buFont typeface="Arial" panose="020B0604020202020204" pitchFamily="34" charset="0"/>
        <a:buChar char="•"/>
        <a:defRPr sz="1800" kern="1200">
          <a:solidFill>
            <a:srgbClr val="4B4F54"/>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en.wikipedia.org/wiki/File:Edward_Ward_Carmack.jpg" TargetMode="Externa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19647" y="1571735"/>
            <a:ext cx="8334153" cy="1684632"/>
          </a:xfrm>
        </p:spPr>
        <p:txBody>
          <a:bodyPr>
            <a:noAutofit/>
          </a:bodyPr>
          <a:lstStyle/>
          <a:p>
            <a:r>
              <a:rPr lang="en-US" dirty="0" smtClean="0"/>
              <a:t>An 11</a:t>
            </a:r>
            <a:r>
              <a:rPr lang="en-US" baseline="30000" dirty="0" smtClean="0"/>
              <a:t>th</a:t>
            </a:r>
            <a:r>
              <a:rPr lang="en-US" dirty="0" smtClean="0"/>
              <a:t> Hour Plan for the </a:t>
            </a:r>
            <a:r>
              <a:rPr lang="en-US" dirty="0" err="1" smtClean="0"/>
              <a:t>fsma</a:t>
            </a:r>
            <a:endParaRPr lang="en-US" dirty="0"/>
          </a:p>
        </p:txBody>
      </p:sp>
      <p:sp>
        <p:nvSpPr>
          <p:cNvPr id="3" name="Subtitle 2"/>
          <p:cNvSpPr>
            <a:spLocks noGrp="1"/>
          </p:cNvSpPr>
          <p:nvPr>
            <p:ph type="subTitle" idx="1"/>
          </p:nvPr>
        </p:nvSpPr>
        <p:spPr>
          <a:xfrm>
            <a:off x="4306186" y="3256367"/>
            <a:ext cx="7047614" cy="1358163"/>
          </a:xfrm>
        </p:spPr>
        <p:txBody>
          <a:bodyPr/>
          <a:lstStyle/>
          <a:p>
            <a:r>
              <a:rPr lang="en-US" dirty="0"/>
              <a:t>The Food Safety Modernization Act is enforceable starting April 6th. Create a plan for getting compliant.</a:t>
            </a:r>
          </a:p>
        </p:txBody>
      </p:sp>
      <p:sp>
        <p:nvSpPr>
          <p:cNvPr id="4" name="TextBox 3"/>
          <p:cNvSpPr txBox="1"/>
          <p:nvPr/>
        </p:nvSpPr>
        <p:spPr>
          <a:xfrm>
            <a:off x="8658445" y="5537266"/>
            <a:ext cx="2564219" cy="338554"/>
          </a:xfrm>
          <a:prstGeom prst="rect">
            <a:avLst/>
          </a:prstGeom>
          <a:noFill/>
        </p:spPr>
        <p:txBody>
          <a:bodyPr wrap="square" rtlCol="0">
            <a:spAutoFit/>
          </a:bodyPr>
          <a:lstStyle/>
          <a:p>
            <a:pPr algn="r"/>
            <a:r>
              <a:rPr lang="en-US" sz="1600" dirty="0" smtClean="0">
                <a:solidFill>
                  <a:schemeClr val="bg1"/>
                </a:solidFill>
                <a:latin typeface="Bebas Neue" panose="020B0606020202050201" pitchFamily="34" charset="0"/>
              </a:rPr>
              <a:t>April 11, 2017</a:t>
            </a:r>
            <a:endParaRPr lang="en-US" dirty="0">
              <a:solidFill>
                <a:schemeClr val="bg1"/>
              </a:solidFill>
              <a:latin typeface="Bebas Neue" panose="020B0606020202050201" pitchFamily="34" charset="0"/>
            </a:endParaRPr>
          </a:p>
        </p:txBody>
      </p:sp>
    </p:spTree>
    <p:extLst>
      <p:ext uri="{BB962C8B-B14F-4D97-AF65-F5344CB8AC3E}">
        <p14:creationId xmlns:p14="http://schemas.microsoft.com/office/powerpoint/2010/main" val="14664364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913828" cy="1325563"/>
          </a:xfrm>
        </p:spPr>
        <p:txBody>
          <a:bodyPr>
            <a:noAutofit/>
          </a:bodyPr>
          <a:lstStyle/>
          <a:p>
            <a:r>
              <a:rPr lang="en-US" altLang="en-US" dirty="0"/>
              <a:t>21 CFR Part 1 Subpart O §</a:t>
            </a:r>
            <a:r>
              <a:rPr lang="en-US" altLang="en-US" dirty="0" smtClean="0"/>
              <a:t>1.906</a:t>
            </a:r>
            <a:endParaRPr lang="en-US" dirty="0"/>
          </a:p>
        </p:txBody>
      </p:sp>
      <p:sp>
        <p:nvSpPr>
          <p:cNvPr id="3" name="Content Placeholder 2"/>
          <p:cNvSpPr>
            <a:spLocks noGrp="1"/>
          </p:cNvSpPr>
          <p:nvPr>
            <p:ph idx="1"/>
          </p:nvPr>
        </p:nvSpPr>
        <p:spPr/>
        <p:txBody>
          <a:bodyPr/>
          <a:lstStyle/>
          <a:p>
            <a:pPr marL="0" indent="0">
              <a:buNone/>
            </a:pPr>
            <a:r>
              <a:rPr lang="en-US" b="1" dirty="0"/>
              <a:t>What requirements apply to vehicles and transportation equipment?</a:t>
            </a:r>
            <a:endParaRPr lang="en-US" b="1" dirty="0" smtClean="0"/>
          </a:p>
          <a:p>
            <a:r>
              <a:rPr lang="en-US" dirty="0" smtClean="0"/>
              <a:t>(</a:t>
            </a:r>
            <a:r>
              <a:rPr lang="en-US" dirty="0"/>
              <a:t>c) Vehicles and transportation equipment used in transportation operations for </a:t>
            </a:r>
            <a:r>
              <a:rPr lang="en-US" b="1" dirty="0">
                <a:solidFill>
                  <a:srgbClr val="FF0000"/>
                </a:solidFill>
              </a:rPr>
              <a:t>food requiring temperature control for safety</a:t>
            </a:r>
            <a:r>
              <a:rPr lang="en-US" dirty="0">
                <a:solidFill>
                  <a:srgbClr val="FF0000"/>
                </a:solidFill>
              </a:rPr>
              <a:t> </a:t>
            </a:r>
            <a:r>
              <a:rPr lang="en-US" dirty="0"/>
              <a:t>must be designed, maintained, and equipped as necessary to provide adequate temperature control to prevent the food from becoming unsafe during transportation operations.</a:t>
            </a:r>
          </a:p>
        </p:txBody>
      </p:sp>
    </p:spTree>
    <p:extLst>
      <p:ext uri="{BB962C8B-B14F-4D97-AF65-F5344CB8AC3E}">
        <p14:creationId xmlns:p14="http://schemas.microsoft.com/office/powerpoint/2010/main" val="18141021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913828" cy="1325563"/>
          </a:xfrm>
        </p:spPr>
        <p:txBody>
          <a:bodyPr>
            <a:noAutofit/>
          </a:bodyPr>
          <a:lstStyle/>
          <a:p>
            <a:r>
              <a:rPr lang="en-US" altLang="en-US" dirty="0"/>
              <a:t>21 CFR Part 1 Subpart O §</a:t>
            </a:r>
            <a:r>
              <a:rPr lang="en-US" altLang="en-US" dirty="0" smtClean="0"/>
              <a:t>1.906</a:t>
            </a:r>
            <a:endParaRPr lang="en-US" dirty="0"/>
          </a:p>
        </p:txBody>
      </p:sp>
      <p:sp>
        <p:nvSpPr>
          <p:cNvPr id="3" name="Content Placeholder 2"/>
          <p:cNvSpPr>
            <a:spLocks noGrp="1"/>
          </p:cNvSpPr>
          <p:nvPr>
            <p:ph idx="1"/>
          </p:nvPr>
        </p:nvSpPr>
        <p:spPr/>
        <p:txBody>
          <a:bodyPr/>
          <a:lstStyle/>
          <a:p>
            <a:pPr marL="0" indent="0">
              <a:buNone/>
            </a:pPr>
            <a:r>
              <a:rPr lang="en-US" b="1" dirty="0"/>
              <a:t>What requirements apply to vehicles and transportation equipment?</a:t>
            </a:r>
            <a:endParaRPr lang="en-US" b="1" dirty="0" smtClean="0"/>
          </a:p>
          <a:p>
            <a:r>
              <a:rPr lang="en-US" dirty="0" smtClean="0"/>
              <a:t>(</a:t>
            </a:r>
            <a:r>
              <a:rPr lang="en-US" dirty="0"/>
              <a:t>d) Vehicles and transportation equipment must be </a:t>
            </a:r>
            <a:r>
              <a:rPr lang="en-US" b="1" dirty="0">
                <a:solidFill>
                  <a:srgbClr val="FF0000"/>
                </a:solidFill>
              </a:rPr>
              <a:t>stored</a:t>
            </a:r>
            <a:r>
              <a:rPr lang="en-US" dirty="0">
                <a:solidFill>
                  <a:srgbClr val="FF0000"/>
                </a:solidFill>
              </a:rPr>
              <a:t> </a:t>
            </a:r>
            <a:r>
              <a:rPr lang="en-US" dirty="0"/>
              <a:t>in a manner that prevents it from harboring pests or becoming contaminated in any other manner that could result in food for which it will be used becoming unsafe during transportation operations.</a:t>
            </a:r>
          </a:p>
        </p:txBody>
      </p:sp>
    </p:spTree>
    <p:extLst>
      <p:ext uri="{BB962C8B-B14F-4D97-AF65-F5344CB8AC3E}">
        <p14:creationId xmlns:p14="http://schemas.microsoft.com/office/powerpoint/2010/main" val="19787206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dirty="0"/>
              <a:t>21 CFR Part 1 Subpart O §</a:t>
            </a:r>
            <a:r>
              <a:rPr lang="en-US" altLang="en-US" dirty="0" smtClean="0"/>
              <a:t>1.908</a:t>
            </a:r>
            <a:endParaRPr lang="en-US" dirty="0"/>
          </a:p>
        </p:txBody>
      </p:sp>
      <p:sp>
        <p:nvSpPr>
          <p:cNvPr id="3" name="Content Placeholder 2"/>
          <p:cNvSpPr>
            <a:spLocks noGrp="1"/>
          </p:cNvSpPr>
          <p:nvPr>
            <p:ph idx="1"/>
          </p:nvPr>
        </p:nvSpPr>
        <p:spPr/>
        <p:txBody>
          <a:bodyPr/>
          <a:lstStyle/>
          <a:p>
            <a:pPr marL="0" indent="0">
              <a:buNone/>
            </a:pPr>
            <a:r>
              <a:rPr lang="en-US" altLang="en-US" b="1" dirty="0"/>
              <a:t>What Requirements Apply to Transportation Operations?</a:t>
            </a:r>
            <a:endParaRPr lang="en-US" b="1" dirty="0" smtClean="0"/>
          </a:p>
          <a:p>
            <a:pPr marL="0" indent="0">
              <a:buNone/>
            </a:pPr>
            <a:r>
              <a:rPr lang="en-US" dirty="0" smtClean="0"/>
              <a:t>(a) General </a:t>
            </a:r>
            <a:r>
              <a:rPr lang="en-US" dirty="0"/>
              <a:t>Requirements. (1) … </a:t>
            </a:r>
          </a:p>
          <a:p>
            <a:pPr marL="0" indent="0"/>
            <a:r>
              <a:rPr lang="en-US" dirty="0"/>
              <a:t>An entity subject to this subpart (shipper, loader, carrier, or receiver) may reassign, in a written agreement, its responsibilities under this subpart to another party </a:t>
            </a:r>
            <a:r>
              <a:rPr lang="en-US" b="1" dirty="0">
                <a:solidFill>
                  <a:srgbClr val="FF0000"/>
                </a:solidFill>
              </a:rPr>
              <a:t>subject to this subpart</a:t>
            </a:r>
            <a:r>
              <a:rPr lang="en-US" dirty="0"/>
              <a:t>. …</a:t>
            </a:r>
          </a:p>
          <a:p>
            <a:endParaRPr lang="en-US" dirty="0"/>
          </a:p>
        </p:txBody>
      </p:sp>
    </p:spTree>
    <p:extLst>
      <p:ext uri="{BB962C8B-B14F-4D97-AF65-F5344CB8AC3E}">
        <p14:creationId xmlns:p14="http://schemas.microsoft.com/office/powerpoint/2010/main" val="14117410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dirty="0"/>
              <a:t>21 CFR Part 1 Subpart O §1.908   </a:t>
            </a:r>
            <a:endParaRPr lang="en-US" dirty="0"/>
          </a:p>
        </p:txBody>
      </p:sp>
      <p:sp>
        <p:nvSpPr>
          <p:cNvPr id="3" name="Content Placeholder 2"/>
          <p:cNvSpPr>
            <a:spLocks noGrp="1"/>
          </p:cNvSpPr>
          <p:nvPr>
            <p:ph idx="1"/>
          </p:nvPr>
        </p:nvSpPr>
        <p:spPr/>
        <p:txBody>
          <a:bodyPr/>
          <a:lstStyle/>
          <a:p>
            <a:pPr marL="0" indent="0">
              <a:buNone/>
            </a:pPr>
            <a:r>
              <a:rPr lang="en-US" altLang="en-US" b="1" dirty="0"/>
              <a:t>What Requirements Apply to Transportation Operations?</a:t>
            </a:r>
            <a:endParaRPr lang="en-US" b="1" dirty="0" smtClean="0"/>
          </a:p>
          <a:p>
            <a:r>
              <a:rPr lang="en-US" dirty="0" smtClean="0"/>
              <a:t>(</a:t>
            </a:r>
            <a:r>
              <a:rPr lang="en-US" dirty="0"/>
              <a:t>b) </a:t>
            </a:r>
            <a:r>
              <a:rPr lang="en-US" i="1" dirty="0"/>
              <a:t>Requirements applicable to </a:t>
            </a:r>
            <a:r>
              <a:rPr lang="en-US" b="1" i="1" dirty="0">
                <a:solidFill>
                  <a:srgbClr val="FF0000"/>
                </a:solidFill>
              </a:rPr>
              <a:t>shippers</a:t>
            </a:r>
            <a:r>
              <a:rPr lang="en-US" i="1" dirty="0">
                <a:solidFill>
                  <a:srgbClr val="FF0000"/>
                </a:solidFill>
              </a:rPr>
              <a:t> </a:t>
            </a:r>
            <a:r>
              <a:rPr lang="en-US" i="1" dirty="0"/>
              <a:t>engaged </a:t>
            </a:r>
            <a:r>
              <a:rPr lang="en-US" i="1" dirty="0" smtClean="0"/>
              <a:t>in transportation </a:t>
            </a:r>
            <a:r>
              <a:rPr lang="en-US" i="1" dirty="0"/>
              <a:t>operations</a:t>
            </a:r>
            <a:r>
              <a:rPr lang="en-US" dirty="0"/>
              <a:t>…</a:t>
            </a:r>
          </a:p>
          <a:p>
            <a:r>
              <a:rPr lang="en-US" dirty="0"/>
              <a:t>(c) </a:t>
            </a:r>
            <a:r>
              <a:rPr lang="en-US" i="1" dirty="0"/>
              <a:t>Requirements applicable to </a:t>
            </a:r>
            <a:r>
              <a:rPr lang="en-US" b="1" i="1" dirty="0">
                <a:solidFill>
                  <a:srgbClr val="FF0000"/>
                </a:solidFill>
              </a:rPr>
              <a:t>loaders</a:t>
            </a:r>
            <a:r>
              <a:rPr lang="en-US" i="1" dirty="0"/>
              <a:t> engaged in transportation operations….</a:t>
            </a:r>
          </a:p>
          <a:p>
            <a:r>
              <a:rPr lang="en-US" dirty="0"/>
              <a:t>(d) </a:t>
            </a:r>
            <a:r>
              <a:rPr lang="en-US" i="1" dirty="0"/>
              <a:t>Requirements applicable to </a:t>
            </a:r>
            <a:r>
              <a:rPr lang="en-US" b="1" i="1" dirty="0">
                <a:solidFill>
                  <a:srgbClr val="FF0000"/>
                </a:solidFill>
              </a:rPr>
              <a:t>receivers </a:t>
            </a:r>
            <a:r>
              <a:rPr lang="en-US" i="1" dirty="0"/>
              <a:t>engaged in transportation operations…</a:t>
            </a:r>
          </a:p>
          <a:p>
            <a:r>
              <a:rPr lang="en-US" dirty="0"/>
              <a:t>(e) </a:t>
            </a:r>
            <a:r>
              <a:rPr lang="en-US" i="1" dirty="0"/>
              <a:t>Requirements applicable to</a:t>
            </a:r>
            <a:r>
              <a:rPr lang="en-US" i="1" dirty="0">
                <a:solidFill>
                  <a:srgbClr val="FF0000"/>
                </a:solidFill>
              </a:rPr>
              <a:t> </a:t>
            </a:r>
            <a:r>
              <a:rPr lang="en-US" b="1" i="1" dirty="0">
                <a:solidFill>
                  <a:srgbClr val="FF0000"/>
                </a:solidFill>
              </a:rPr>
              <a:t>carriers</a:t>
            </a:r>
            <a:r>
              <a:rPr lang="en-US" i="1" dirty="0">
                <a:solidFill>
                  <a:srgbClr val="FF0000"/>
                </a:solidFill>
              </a:rPr>
              <a:t> </a:t>
            </a:r>
            <a:r>
              <a:rPr lang="en-US" i="1" dirty="0"/>
              <a:t>engaged in transportation operations…</a:t>
            </a:r>
            <a:endParaRPr lang="en-US" dirty="0"/>
          </a:p>
          <a:p>
            <a:endParaRPr lang="en-US" dirty="0"/>
          </a:p>
        </p:txBody>
      </p:sp>
    </p:spTree>
    <p:extLst>
      <p:ext uri="{BB962C8B-B14F-4D97-AF65-F5344CB8AC3E}">
        <p14:creationId xmlns:p14="http://schemas.microsoft.com/office/powerpoint/2010/main" val="7113929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FDA FSMA at a Glance - </a:t>
            </a:r>
            <a:r>
              <a:rPr lang="en-US" dirty="0" smtClean="0"/>
              <a:t>Page </a:t>
            </a:r>
            <a:r>
              <a:rPr lang="en-US" dirty="0"/>
              <a:t>3</a:t>
            </a:r>
          </a:p>
        </p:txBody>
      </p:sp>
      <p:sp>
        <p:nvSpPr>
          <p:cNvPr id="3" name="Content Placeholder 2"/>
          <p:cNvSpPr>
            <a:spLocks noGrp="1"/>
          </p:cNvSpPr>
          <p:nvPr>
            <p:ph idx="1"/>
          </p:nvPr>
        </p:nvSpPr>
        <p:spPr>
          <a:xfrm>
            <a:off x="838199" y="1825625"/>
            <a:ext cx="11239831" cy="4351338"/>
          </a:xfrm>
        </p:spPr>
        <p:txBody>
          <a:bodyPr>
            <a:normAutofit fontScale="92500"/>
          </a:bodyPr>
          <a:lstStyle/>
          <a:p>
            <a:pPr marL="342900" indent="-342900">
              <a:buFont typeface="Wingdings" panose="05000000000000000000" pitchFamily="2" charset="2"/>
              <a:buChar char="§"/>
            </a:pPr>
            <a:r>
              <a:rPr lang="en-US" dirty="0"/>
              <a:t>Primary responsibility for determining appropriate transportation operations now rests with the shipper, who may rely on contractual agreements to assign some of these responsibilities to other parties. Shippers must develop and implement written procedures to ensure that equipment and vehicles are in appropriate sanitary condition.</a:t>
            </a:r>
          </a:p>
          <a:p>
            <a:pPr marL="342900" indent="-342900">
              <a:buFont typeface="Wingdings" panose="05000000000000000000" pitchFamily="2" charset="2"/>
              <a:buChar char="§"/>
            </a:pPr>
            <a:r>
              <a:rPr lang="en-US" dirty="0"/>
              <a:t>Shippers of food transported in bulk must develop and implement written procedures to ensure that a previous cargo does not make food unsafe. </a:t>
            </a:r>
          </a:p>
          <a:p>
            <a:pPr marL="342900" indent="-342900">
              <a:buFont typeface="Wingdings" panose="05000000000000000000" pitchFamily="2" charset="2"/>
              <a:buChar char="§"/>
            </a:pPr>
            <a:r>
              <a:rPr lang="en-US" dirty="0"/>
              <a:t>And shippers of food that require temperature control for safety must also develop and implement written procedures to ensure that food is transported under adequate temperature control. </a:t>
            </a:r>
          </a:p>
          <a:p>
            <a:endParaRPr lang="en-US" dirty="0"/>
          </a:p>
          <a:p>
            <a:endParaRPr lang="en-US" dirty="0"/>
          </a:p>
          <a:p>
            <a:endParaRPr lang="en-US" dirty="0"/>
          </a:p>
        </p:txBody>
      </p:sp>
    </p:spTree>
    <p:extLst>
      <p:ext uri="{BB962C8B-B14F-4D97-AF65-F5344CB8AC3E}">
        <p14:creationId xmlns:p14="http://schemas.microsoft.com/office/powerpoint/2010/main" val="30620755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dirty="0"/>
              <a:t>21 CFR Part 1 Subpart O §1.908   </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altLang="en-US" b="1" dirty="0"/>
              <a:t>What Requirements Apply to Transportation Operations?</a:t>
            </a:r>
            <a:r>
              <a:rPr lang="en-US" b="1" dirty="0" smtClean="0"/>
              <a:t> </a:t>
            </a:r>
          </a:p>
          <a:p>
            <a:r>
              <a:rPr lang="en-US" dirty="0" smtClean="0">
                <a:solidFill>
                  <a:srgbClr val="FF0000"/>
                </a:solidFill>
              </a:rPr>
              <a:t>General </a:t>
            </a:r>
            <a:r>
              <a:rPr lang="en-US" dirty="0">
                <a:solidFill>
                  <a:srgbClr val="FF0000"/>
                </a:solidFill>
              </a:rPr>
              <a:t>Requirements. (6) If a shipper, loader, receiver, or carrier becomes aware of an indication of a possible material failure of temperature control or other conditions that </a:t>
            </a:r>
            <a:r>
              <a:rPr lang="en-US" b="1" u="sng" dirty="0">
                <a:solidFill>
                  <a:srgbClr val="FF0000"/>
                </a:solidFill>
              </a:rPr>
              <a:t>may </a:t>
            </a:r>
            <a:r>
              <a:rPr lang="en-US" dirty="0">
                <a:solidFill>
                  <a:srgbClr val="FF0000"/>
                </a:solidFill>
              </a:rPr>
              <a:t>render the food unsafe during transportation, the food shall not be sold or otherwise distributed, and these persons must take appropriate action including, as necessary, communication with other parties to ensure that the food is not sold or otherwise distributed </a:t>
            </a:r>
            <a:r>
              <a:rPr lang="en-US" u="sng" dirty="0">
                <a:solidFill>
                  <a:srgbClr val="FF0000"/>
                </a:solidFill>
              </a:rPr>
              <a:t>unless a determination is made by a qualified individual that the temperature deviation or other condition did not render the food unsafe</a:t>
            </a:r>
            <a:r>
              <a:rPr lang="en-US" dirty="0">
                <a:solidFill>
                  <a:srgbClr val="FF0000"/>
                </a:solidFill>
              </a:rPr>
              <a:t>.</a:t>
            </a:r>
          </a:p>
        </p:txBody>
      </p:sp>
    </p:spTree>
    <p:extLst>
      <p:ext uri="{BB962C8B-B14F-4D97-AF65-F5344CB8AC3E}">
        <p14:creationId xmlns:p14="http://schemas.microsoft.com/office/powerpoint/2010/main" val="15682174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dirty="0"/>
              <a:t>21 CFR Part 1 Subpart O §1.908   </a:t>
            </a:r>
            <a:endParaRPr lang="en-US" dirty="0"/>
          </a:p>
        </p:txBody>
      </p:sp>
      <p:sp>
        <p:nvSpPr>
          <p:cNvPr id="3" name="Content Placeholder 2"/>
          <p:cNvSpPr>
            <a:spLocks noGrp="1"/>
          </p:cNvSpPr>
          <p:nvPr>
            <p:ph idx="1"/>
          </p:nvPr>
        </p:nvSpPr>
        <p:spPr/>
        <p:txBody>
          <a:bodyPr/>
          <a:lstStyle/>
          <a:p>
            <a:pPr marL="0" indent="0">
              <a:buNone/>
            </a:pPr>
            <a:r>
              <a:rPr lang="en-US" altLang="en-US" b="1" dirty="0"/>
              <a:t>What Requirements Apply to Transportation Operations?</a:t>
            </a:r>
            <a:endParaRPr lang="en-US" b="1" dirty="0" smtClean="0"/>
          </a:p>
          <a:p>
            <a:r>
              <a:rPr lang="en-US" dirty="0" smtClean="0"/>
              <a:t>(</a:t>
            </a:r>
            <a:r>
              <a:rPr lang="en-US" dirty="0"/>
              <a:t>d) </a:t>
            </a:r>
            <a:r>
              <a:rPr lang="en-US" i="1" dirty="0"/>
              <a:t>Requirements applicable to receivers engaged in transportation operations. </a:t>
            </a:r>
            <a:r>
              <a:rPr lang="en-US" dirty="0"/>
              <a:t>Upon receipt of food </a:t>
            </a:r>
            <a:r>
              <a:rPr lang="en-US" u="sng" dirty="0"/>
              <a:t>that requires temperature control for safety under the conditions of shipment</a:t>
            </a:r>
            <a:r>
              <a:rPr lang="en-US" dirty="0"/>
              <a:t>, the receiver must take steps to adequately assess that the food was not subjected to significant temperature abuse, such as determining the food’s temperature, the ambient temperature of the vehicle and its temperature setting, and conducting a sensory inspection, </a:t>
            </a:r>
            <a:r>
              <a:rPr lang="en-US" i="1" dirty="0"/>
              <a:t>e.g., </a:t>
            </a:r>
            <a:r>
              <a:rPr lang="en-US" dirty="0"/>
              <a:t>for off-odors.</a:t>
            </a:r>
          </a:p>
          <a:p>
            <a:endParaRPr lang="en-US" dirty="0"/>
          </a:p>
        </p:txBody>
      </p:sp>
    </p:spTree>
    <p:extLst>
      <p:ext uri="{BB962C8B-B14F-4D97-AF65-F5344CB8AC3E}">
        <p14:creationId xmlns:p14="http://schemas.microsoft.com/office/powerpoint/2010/main" val="6244801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dirty="0"/>
              <a:t>21 CFR Part 1 Subpart O </a:t>
            </a:r>
            <a:r>
              <a:rPr lang="en-US" dirty="0"/>
              <a:t>§ 1.910 </a:t>
            </a:r>
            <a:endParaRPr lang="en-US" sz="5400" dirty="0"/>
          </a:p>
        </p:txBody>
      </p:sp>
      <p:sp>
        <p:nvSpPr>
          <p:cNvPr id="3" name="Content Placeholder 2"/>
          <p:cNvSpPr>
            <a:spLocks noGrp="1"/>
          </p:cNvSpPr>
          <p:nvPr>
            <p:ph idx="1"/>
          </p:nvPr>
        </p:nvSpPr>
        <p:spPr/>
        <p:txBody>
          <a:bodyPr>
            <a:normAutofit fontScale="85000" lnSpcReduction="20000"/>
          </a:bodyPr>
          <a:lstStyle/>
          <a:p>
            <a:pPr marL="0" indent="0">
              <a:buNone/>
            </a:pPr>
            <a:r>
              <a:rPr lang="en-US" sz="3300" b="1" dirty="0"/>
              <a:t>What training requirements apply to carriers engaged in Transportation operations?</a:t>
            </a:r>
          </a:p>
          <a:p>
            <a:r>
              <a:rPr lang="en-US" dirty="0"/>
              <a:t>(a) When the carrier and shipper have agreed in a written contract that the carrier is responsible, in whole or in part, for the sanitary conditions during transportation operations, the carrier must provide adequate training to personnel engaged in transportation operations that provides an awareness of potential food safety problems that may occur during food transportation, basic sanitary transportation practices to address those potential problems, and the responsibilities of the carrier under this part. The training must be provided upon hiring and as needed thereafter.</a:t>
            </a:r>
          </a:p>
          <a:p>
            <a:r>
              <a:rPr lang="en-US" dirty="0"/>
              <a:t>(b) Carriers must establish and maintain records documenting the training described in paragraph (a) of this section. Such records must include the date of the training, the type of training, and the person(s) trained. These records are subject to the records requirements of § 1.912(c).</a:t>
            </a:r>
          </a:p>
          <a:p>
            <a:endParaRPr lang="en-US" dirty="0"/>
          </a:p>
        </p:txBody>
      </p:sp>
    </p:spTree>
    <p:extLst>
      <p:ext uri="{BB962C8B-B14F-4D97-AF65-F5344CB8AC3E}">
        <p14:creationId xmlns:p14="http://schemas.microsoft.com/office/powerpoint/2010/main" val="12376381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dirty="0"/>
              <a:t>21 CFR Part 1 Subpart O </a:t>
            </a:r>
            <a:r>
              <a:rPr lang="en-US" dirty="0"/>
              <a:t>§ </a:t>
            </a:r>
            <a:r>
              <a:rPr lang="en-US" dirty="0" smtClean="0"/>
              <a:t>1.912</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b="1" dirty="0"/>
              <a:t>What record retention and other records requirements apply to shippers, receivers, loaders, and carriers engaged in transportation operations?</a:t>
            </a:r>
            <a:endParaRPr lang="en-US" b="1" dirty="0" smtClean="0"/>
          </a:p>
          <a:p>
            <a:r>
              <a:rPr lang="en-US" dirty="0" smtClean="0"/>
              <a:t>(</a:t>
            </a:r>
            <a:r>
              <a:rPr lang="en-US" dirty="0"/>
              <a:t>a) </a:t>
            </a:r>
            <a:r>
              <a:rPr lang="en-US" u="sng" dirty="0"/>
              <a:t>Shippers</a:t>
            </a:r>
            <a:r>
              <a:rPr lang="en-US" dirty="0"/>
              <a:t> must retain records:</a:t>
            </a:r>
          </a:p>
          <a:p>
            <a:pPr lvl="1"/>
            <a:r>
              <a:rPr lang="en-US" dirty="0"/>
              <a:t>(1) That demonstrate that they provide specifications and </a:t>
            </a:r>
            <a:r>
              <a:rPr lang="en-US" dirty="0" smtClean="0"/>
              <a:t>operating temperatures </a:t>
            </a:r>
            <a:r>
              <a:rPr lang="en-US" dirty="0"/>
              <a:t>to carriers as required by § 1.908(b)(1) and (2) as a regular part of their transportation operations for a period of 12 months beyond the termination of the agreements with the carriers.</a:t>
            </a:r>
          </a:p>
          <a:p>
            <a:pPr lvl="1"/>
            <a:r>
              <a:rPr lang="en-US" dirty="0"/>
              <a:t>(2) Of written agreements and the written procedures required </a:t>
            </a:r>
            <a:r>
              <a:rPr lang="en-US" dirty="0" smtClean="0"/>
              <a:t>by § </a:t>
            </a:r>
            <a:r>
              <a:rPr lang="en-US" dirty="0"/>
              <a:t>1.908(b)(3), (4), and (5), for a period of 12 months beyond when the agreements and procedures are in use in their transportation operations.</a:t>
            </a:r>
          </a:p>
          <a:p>
            <a:endParaRPr lang="en-US" b="1" dirty="0"/>
          </a:p>
          <a:p>
            <a:endParaRPr lang="en-US" dirty="0"/>
          </a:p>
        </p:txBody>
      </p:sp>
    </p:spTree>
    <p:extLst>
      <p:ext uri="{BB962C8B-B14F-4D97-AF65-F5344CB8AC3E}">
        <p14:creationId xmlns:p14="http://schemas.microsoft.com/office/powerpoint/2010/main" val="10793668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dirty="0"/>
              <a:t>21 CFR Part 1 Subpart O </a:t>
            </a:r>
            <a:r>
              <a:rPr lang="en-US" dirty="0"/>
              <a:t>§ </a:t>
            </a:r>
            <a:r>
              <a:rPr lang="en-US" dirty="0" smtClean="0"/>
              <a:t>1.912</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sz="3000" b="1" dirty="0"/>
              <a:t>What record retention and other records requirements apply to shippers, receivers, loaders, and carriers engaged in transportation operations?</a:t>
            </a:r>
            <a:endParaRPr lang="en-US" sz="3000" b="1" dirty="0" smtClean="0"/>
          </a:p>
          <a:p>
            <a:r>
              <a:rPr lang="en-US" sz="3000" dirty="0" smtClean="0"/>
              <a:t>(</a:t>
            </a:r>
            <a:r>
              <a:rPr lang="en-US" sz="3000" dirty="0"/>
              <a:t>b) </a:t>
            </a:r>
            <a:r>
              <a:rPr lang="en-US" sz="3000" u="sng" dirty="0"/>
              <a:t>Carriers</a:t>
            </a:r>
            <a:r>
              <a:rPr lang="en-US" sz="3000" dirty="0"/>
              <a:t> must retain records of the written procedures required </a:t>
            </a:r>
            <a:r>
              <a:rPr lang="en-US" sz="3000" dirty="0" smtClean="0"/>
              <a:t>by § </a:t>
            </a:r>
            <a:r>
              <a:rPr lang="en-US" sz="3000" dirty="0"/>
              <a:t>1.908(e)(6) for a period of 12 months beyond when the agreements and procedures are in use in their transportation operations.</a:t>
            </a:r>
          </a:p>
          <a:p>
            <a:r>
              <a:rPr lang="en-US" sz="3000" dirty="0"/>
              <a:t>(c) </a:t>
            </a:r>
            <a:r>
              <a:rPr lang="en-US" sz="3000" u="sng" dirty="0"/>
              <a:t>Carriers</a:t>
            </a:r>
            <a:r>
              <a:rPr lang="en-US" sz="3000" dirty="0"/>
              <a:t> must retain training records required by § 1.910(b) for </a:t>
            </a:r>
            <a:r>
              <a:rPr lang="en-US" sz="3000" dirty="0" smtClean="0"/>
              <a:t>a period </a:t>
            </a:r>
            <a:r>
              <a:rPr lang="en-US" sz="3000" dirty="0"/>
              <a:t>of 12 months beyond when the person identified in any such records stops performing the duties for which the training was provided.</a:t>
            </a:r>
            <a:endParaRPr lang="en-US" sz="3000" b="1" dirty="0"/>
          </a:p>
          <a:p>
            <a:endParaRPr lang="en-US" sz="3200" dirty="0"/>
          </a:p>
        </p:txBody>
      </p:sp>
    </p:spTree>
    <p:extLst>
      <p:ext uri="{BB962C8B-B14F-4D97-AF65-F5344CB8AC3E}">
        <p14:creationId xmlns:p14="http://schemas.microsoft.com/office/powerpoint/2010/main" val="28762584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Course Objectives</a:t>
            </a:r>
            <a:endParaRPr lang="en-US" dirty="0"/>
          </a:p>
        </p:txBody>
      </p:sp>
      <p:sp>
        <p:nvSpPr>
          <p:cNvPr id="5" name="Content Placeholder 4"/>
          <p:cNvSpPr>
            <a:spLocks noGrp="1"/>
          </p:cNvSpPr>
          <p:nvPr>
            <p:ph idx="1"/>
          </p:nvPr>
        </p:nvSpPr>
        <p:spPr/>
        <p:txBody>
          <a:bodyPr/>
          <a:lstStyle/>
          <a:p>
            <a:endParaRPr lang="en-US" dirty="0"/>
          </a:p>
          <a:p>
            <a:r>
              <a:rPr lang="en-US" dirty="0"/>
              <a:t>What exactly do these new FDA Regulations do?</a:t>
            </a:r>
          </a:p>
          <a:p>
            <a:endParaRPr lang="en-US" dirty="0"/>
          </a:p>
          <a:p>
            <a:r>
              <a:rPr lang="en-US" dirty="0"/>
              <a:t>How do these affect me?</a:t>
            </a:r>
          </a:p>
          <a:p>
            <a:endParaRPr lang="en-US" dirty="0"/>
          </a:p>
          <a:p>
            <a:r>
              <a:rPr lang="en-US" dirty="0"/>
              <a:t>What do I need to do?</a:t>
            </a:r>
          </a:p>
          <a:p>
            <a:endParaRPr lang="en-US" dirty="0"/>
          </a:p>
        </p:txBody>
      </p:sp>
    </p:spTree>
    <p:extLst>
      <p:ext uri="{BB962C8B-B14F-4D97-AF65-F5344CB8AC3E}">
        <p14:creationId xmlns:p14="http://schemas.microsoft.com/office/powerpoint/2010/main" val="6355693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dirty="0"/>
              <a:t>21 CFR Part 1 Subpart O </a:t>
            </a:r>
            <a:r>
              <a:rPr lang="en-US" dirty="0"/>
              <a:t>§ </a:t>
            </a:r>
            <a:r>
              <a:rPr lang="en-US" dirty="0" smtClean="0"/>
              <a:t>1.912</a:t>
            </a:r>
            <a:endParaRPr lang="en-US" dirty="0"/>
          </a:p>
        </p:txBody>
      </p:sp>
      <p:sp>
        <p:nvSpPr>
          <p:cNvPr id="3" name="Content Placeholder 2"/>
          <p:cNvSpPr>
            <a:spLocks noGrp="1"/>
          </p:cNvSpPr>
          <p:nvPr>
            <p:ph idx="1"/>
          </p:nvPr>
        </p:nvSpPr>
        <p:spPr/>
        <p:txBody>
          <a:bodyPr>
            <a:normAutofit fontScale="85000" lnSpcReduction="20000"/>
          </a:bodyPr>
          <a:lstStyle/>
          <a:p>
            <a:pPr marL="0" indent="0">
              <a:buNone/>
            </a:pPr>
            <a:r>
              <a:rPr lang="en-US" sz="3300" b="1" dirty="0"/>
              <a:t>What record retention and other records requirements apply to shippers, receivers, loaders, and carriers engaged in transportation operations?</a:t>
            </a:r>
            <a:endParaRPr lang="en-US" sz="3300" b="1" dirty="0" smtClean="0"/>
          </a:p>
          <a:p>
            <a:r>
              <a:rPr lang="en-US" dirty="0" smtClean="0"/>
              <a:t>(</a:t>
            </a:r>
            <a:r>
              <a:rPr lang="en-US" dirty="0"/>
              <a:t>f) Shippers, receivers, loaders, and carriers must make all records required by this subpart available to a duly authorized individual promptly upon oral or written request.</a:t>
            </a:r>
          </a:p>
          <a:p>
            <a:endParaRPr lang="en-US" dirty="0"/>
          </a:p>
          <a:p>
            <a:r>
              <a:rPr lang="en-US" dirty="0"/>
              <a:t>(</a:t>
            </a:r>
            <a:r>
              <a:rPr lang="en-US" dirty="0" err="1"/>
              <a:t>i</a:t>
            </a:r>
            <a:r>
              <a:rPr lang="en-US" dirty="0"/>
              <a:t>) Except for the written procedures required by § 1.908(e)(6)(</a:t>
            </a:r>
            <a:r>
              <a:rPr lang="en-US" dirty="0" err="1"/>
              <a:t>i</a:t>
            </a:r>
            <a:r>
              <a:rPr lang="en-US" dirty="0"/>
              <a:t>), offsite storage of records is permitted if such records can be retrieved and provided onsite within 24 hours of request for official review. The written procedures required by § 1.908(e)(6)(</a:t>
            </a:r>
            <a:r>
              <a:rPr lang="en-US" dirty="0" err="1"/>
              <a:t>i</a:t>
            </a:r>
            <a:r>
              <a:rPr lang="en-US" dirty="0"/>
              <a:t>) must remain onsite as long as the procedures are in use in transportation operations.  Electronic records are considered to be onsite if they are accessible from </a:t>
            </a:r>
            <a:r>
              <a:rPr lang="en-US" dirty="0" smtClean="0"/>
              <a:t>an onsite </a:t>
            </a:r>
            <a:r>
              <a:rPr lang="en-US" dirty="0"/>
              <a:t>location.</a:t>
            </a:r>
            <a:endParaRPr lang="en-US" b="1" dirty="0"/>
          </a:p>
          <a:p>
            <a:endParaRPr lang="en-US" dirty="0"/>
          </a:p>
        </p:txBody>
      </p:sp>
    </p:spTree>
    <p:extLst>
      <p:ext uri="{BB962C8B-B14F-4D97-AF65-F5344CB8AC3E}">
        <p14:creationId xmlns:p14="http://schemas.microsoft.com/office/powerpoint/2010/main" val="19748389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10515601" cy="1325563"/>
          </a:xfrm>
        </p:spPr>
        <p:txBody>
          <a:bodyPr>
            <a:normAutofit/>
          </a:bodyPr>
          <a:lstStyle/>
          <a:p>
            <a:r>
              <a:rPr lang="en-US" sz="4000" dirty="0"/>
              <a:t>Food Safety: Indiana State Law </a:t>
            </a:r>
            <a:r>
              <a:rPr lang="en-US" sz="4000" dirty="0" smtClean="0"/>
              <a:t>(Example)</a:t>
            </a:r>
            <a:endParaRPr lang="en-US" sz="4000" dirty="0"/>
          </a:p>
        </p:txBody>
      </p:sp>
      <p:sp>
        <p:nvSpPr>
          <p:cNvPr id="3" name="Content Placeholder 2"/>
          <p:cNvSpPr>
            <a:spLocks noGrp="1"/>
          </p:cNvSpPr>
          <p:nvPr>
            <p:ph idx="1"/>
          </p:nvPr>
        </p:nvSpPr>
        <p:spPr/>
        <p:txBody>
          <a:bodyPr>
            <a:normAutofit/>
          </a:bodyPr>
          <a:lstStyle/>
          <a:p>
            <a:pPr marL="0" indent="0">
              <a:buNone/>
            </a:pPr>
            <a:r>
              <a:rPr lang="en-US" sz="1600" i="1" dirty="0">
                <a:ea typeface="Calibri" panose="020F0502020204030204" pitchFamily="34" charset="0"/>
              </a:rPr>
              <a:t>Sec. 1. As used in this chapter, </a:t>
            </a:r>
            <a:r>
              <a:rPr lang="en-US" sz="1600" i="1" dirty="0">
                <a:solidFill>
                  <a:srgbClr val="FF0000"/>
                </a:solidFill>
                <a:ea typeface="Calibri" panose="020F0502020204030204" pitchFamily="34" charset="0"/>
              </a:rPr>
              <a:t>"acceptable temperature" </a:t>
            </a:r>
            <a:r>
              <a:rPr lang="en-US" sz="1600" i="1" dirty="0">
                <a:ea typeface="Calibri" panose="020F0502020204030204" pitchFamily="34" charset="0"/>
              </a:rPr>
              <a:t>means a temperature established in a rule or regulation adopted by the state department of health with respect to the storage and transportation of a particular food and enforced by the state department of health or a local health department</a:t>
            </a:r>
            <a:r>
              <a:rPr lang="en-US" sz="1600" i="1" dirty="0" smtClean="0">
                <a:ea typeface="Calibri" panose="020F0502020204030204" pitchFamily="34" charset="0"/>
              </a:rPr>
              <a:t>.</a:t>
            </a:r>
          </a:p>
          <a:p>
            <a:pPr marL="0" indent="0">
              <a:spcBef>
                <a:spcPts val="400"/>
              </a:spcBef>
              <a:buNone/>
              <a:defRPr/>
            </a:pPr>
            <a:r>
              <a:rPr lang="en-US" sz="1600" i="1" dirty="0">
                <a:ea typeface="Calibri" panose="020F0502020204030204" pitchFamily="34" charset="0"/>
              </a:rPr>
              <a:t> </a:t>
            </a:r>
            <a:endParaRPr lang="en-US" sz="1600" dirty="0">
              <a:solidFill>
                <a:srgbClr val="FFFF00"/>
              </a:solidFill>
              <a:ea typeface="Calibri" panose="020F0502020204030204" pitchFamily="34" charset="0"/>
            </a:endParaRPr>
          </a:p>
          <a:p>
            <a:pPr marL="0" indent="0">
              <a:buNone/>
              <a:defRPr/>
            </a:pPr>
            <a:r>
              <a:rPr lang="en-US" sz="1600" i="1" dirty="0">
                <a:ea typeface="Calibri" panose="020F0502020204030204" pitchFamily="34" charset="0"/>
              </a:rPr>
              <a:t>Sec. 7.   (a) A law enforcement officer may inspect a motor vehicle used to transport food to determine compliance with section 6 of this chapter 7</a:t>
            </a:r>
            <a:endParaRPr lang="en-US" sz="1600" dirty="0">
              <a:ea typeface="Calibri" panose="020F0502020204030204" pitchFamily="34" charset="0"/>
            </a:endParaRPr>
          </a:p>
          <a:p>
            <a:pPr marL="0" indent="0">
              <a:buNone/>
              <a:defRPr/>
            </a:pPr>
            <a:r>
              <a:rPr lang="en-US" sz="1600" i="1" dirty="0">
                <a:ea typeface="Calibri" panose="020F0502020204030204" pitchFamily="34" charset="0"/>
              </a:rPr>
              <a:t> </a:t>
            </a:r>
          </a:p>
          <a:p>
            <a:pPr marL="0" indent="0">
              <a:buNone/>
              <a:defRPr/>
            </a:pPr>
            <a:r>
              <a:rPr lang="en-US" sz="1600" i="1" dirty="0">
                <a:ea typeface="Calibri" panose="020F0502020204030204" pitchFamily="34" charset="0"/>
              </a:rPr>
              <a:t>(b) This subsection applies if, during the course of an inspection under subsection </a:t>
            </a:r>
            <a:endParaRPr lang="en-US" sz="1600" i="1" dirty="0" smtClean="0">
              <a:ea typeface="Calibri" panose="020F0502020204030204" pitchFamily="34" charset="0"/>
            </a:endParaRPr>
          </a:p>
          <a:p>
            <a:pPr marL="0" indent="0">
              <a:buNone/>
              <a:defRPr/>
            </a:pPr>
            <a:r>
              <a:rPr lang="en-US" sz="1600" i="1" dirty="0" smtClean="0">
                <a:ea typeface="Calibri" panose="020F0502020204030204" pitchFamily="34" charset="0"/>
              </a:rPr>
              <a:t>(</a:t>
            </a:r>
            <a:r>
              <a:rPr lang="en-US" sz="1600" i="1" dirty="0">
                <a:ea typeface="Calibri" panose="020F0502020204030204" pitchFamily="34" charset="0"/>
              </a:rPr>
              <a:t>a), a law enforcement officer determines that: </a:t>
            </a:r>
            <a:endParaRPr lang="en-US" sz="1600" dirty="0">
              <a:ea typeface="Calibri" panose="020F0502020204030204" pitchFamily="34" charset="0"/>
            </a:endParaRPr>
          </a:p>
          <a:p>
            <a:pPr marL="685800" indent="0">
              <a:spcBef>
                <a:spcPts val="0"/>
              </a:spcBef>
              <a:spcAft>
                <a:spcPts val="0"/>
              </a:spcAft>
              <a:buNone/>
              <a:defRPr/>
            </a:pPr>
            <a:r>
              <a:rPr lang="en-US" sz="1600" i="1" dirty="0">
                <a:ea typeface="Calibri" panose="020F0502020204030204" pitchFamily="34" charset="0"/>
              </a:rPr>
              <a:t>(1) the temperature of the food is more than two (2) degrees above the acceptable temperature; </a:t>
            </a:r>
            <a:endParaRPr lang="en-US" sz="1600" dirty="0">
              <a:ea typeface="Calibri" panose="020F0502020204030204" pitchFamily="34" charset="0"/>
            </a:endParaRPr>
          </a:p>
          <a:p>
            <a:pPr marL="457200" indent="0">
              <a:spcBef>
                <a:spcPts val="0"/>
              </a:spcBef>
              <a:spcAft>
                <a:spcPts val="0"/>
              </a:spcAft>
              <a:buNone/>
              <a:defRPr/>
            </a:pPr>
            <a:r>
              <a:rPr lang="en-US" sz="1600" i="1" dirty="0">
                <a:ea typeface="Calibri" panose="020F0502020204030204" pitchFamily="34" charset="0"/>
              </a:rPr>
              <a:t>(2) the food exhibits outward signs of contamination, spoilage, </a:t>
            </a:r>
            <a:r>
              <a:rPr lang="en-US" sz="1600" i="1" dirty="0" smtClean="0">
                <a:ea typeface="Calibri" panose="020F0502020204030204" pitchFamily="34" charset="0"/>
              </a:rPr>
              <a:t>deterioration</a:t>
            </a:r>
            <a:r>
              <a:rPr lang="en-US" sz="1600" i="1" dirty="0">
                <a:ea typeface="Calibri" panose="020F0502020204030204" pitchFamily="34" charset="0"/>
              </a:rPr>
              <a:t>, putrefaction, or infestation; or </a:t>
            </a:r>
            <a:endParaRPr lang="en-US" sz="1600" dirty="0">
              <a:ea typeface="Calibri" panose="020F0502020204030204" pitchFamily="34" charset="0"/>
            </a:endParaRPr>
          </a:p>
          <a:p>
            <a:pPr marL="685800" indent="0">
              <a:spcBef>
                <a:spcPts val="0"/>
              </a:spcBef>
              <a:spcAft>
                <a:spcPts val="0"/>
              </a:spcAft>
              <a:buNone/>
              <a:defRPr/>
            </a:pPr>
            <a:r>
              <a:rPr lang="en-US" sz="1600" i="1" dirty="0">
                <a:ea typeface="Calibri" panose="020F0502020204030204" pitchFamily="34" charset="0"/>
              </a:rPr>
              <a:t>(3) the food is improperly loaded in a manner that increases the risk of cross-contamination. </a:t>
            </a:r>
            <a:endParaRPr lang="en-US" sz="1600" i="1" dirty="0" smtClean="0">
              <a:ea typeface="Calibri" panose="020F0502020204030204" pitchFamily="34" charset="0"/>
            </a:endParaRPr>
          </a:p>
          <a:p>
            <a:pPr marL="685800" indent="0">
              <a:spcBef>
                <a:spcPts val="0"/>
              </a:spcBef>
              <a:spcAft>
                <a:spcPts val="0"/>
              </a:spcAft>
              <a:buNone/>
              <a:defRPr/>
            </a:pPr>
            <a:endParaRPr lang="en-US" sz="1600" dirty="0">
              <a:ea typeface="Calibri" panose="020F0502020204030204" pitchFamily="34" charset="0"/>
            </a:endParaRPr>
          </a:p>
          <a:p>
            <a:pPr marL="0" indent="0">
              <a:spcBef>
                <a:spcPts val="400"/>
              </a:spcBef>
              <a:buNone/>
              <a:defRPr/>
            </a:pPr>
            <a:r>
              <a:rPr lang="en-US" sz="1600" i="1" dirty="0">
                <a:ea typeface="Calibri" panose="020F0502020204030204" pitchFamily="34" charset="0"/>
              </a:rPr>
              <a:t>A person who operates a motor vehicle described in this subsection commits a Class A infraction.</a:t>
            </a:r>
            <a:endParaRPr lang="en-US" sz="1600" dirty="0">
              <a:ea typeface="Calibri" panose="020F0502020204030204" pitchFamily="34" charset="0"/>
            </a:endParaRPr>
          </a:p>
          <a:p>
            <a:pPr marL="0" indent="0">
              <a:buNone/>
            </a:pPr>
            <a:endParaRPr lang="en-US" sz="1600" dirty="0">
              <a:ea typeface="Calibri" panose="020F0502020204030204" pitchFamily="34" charset="0"/>
            </a:endParaRPr>
          </a:p>
          <a:p>
            <a:pPr marL="0" indent="0">
              <a:buNone/>
            </a:pPr>
            <a:endParaRPr lang="en-US" sz="1600" dirty="0"/>
          </a:p>
        </p:txBody>
      </p:sp>
    </p:spTree>
    <p:extLst>
      <p:ext uri="{BB962C8B-B14F-4D97-AF65-F5344CB8AC3E}">
        <p14:creationId xmlns:p14="http://schemas.microsoft.com/office/powerpoint/2010/main" val="19578182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3600" dirty="0" smtClean="0"/>
              <a:t>Salvage</a:t>
            </a:r>
            <a:endParaRPr lang="en-US" sz="3600" dirty="0"/>
          </a:p>
        </p:txBody>
      </p:sp>
      <p:sp>
        <p:nvSpPr>
          <p:cNvPr id="3" name="Content Placeholder 2"/>
          <p:cNvSpPr>
            <a:spLocks noGrp="1"/>
          </p:cNvSpPr>
          <p:nvPr>
            <p:ph idx="1"/>
          </p:nvPr>
        </p:nvSpPr>
        <p:spPr/>
        <p:txBody>
          <a:bodyPr>
            <a:normAutofit/>
          </a:bodyPr>
          <a:lstStyle/>
          <a:p>
            <a:r>
              <a:rPr lang="en-US" altLang="en-US" dirty="0"/>
              <a:t>Public Comment #42 Response</a:t>
            </a:r>
            <a:r>
              <a:rPr lang="en-US" altLang="en-US" dirty="0" smtClean="0"/>
              <a:t>:</a:t>
            </a:r>
            <a:r>
              <a:rPr lang="en-US" dirty="0"/>
              <a:t> </a:t>
            </a:r>
            <a:endParaRPr lang="en-US" dirty="0" smtClean="0"/>
          </a:p>
          <a:p>
            <a:pPr marL="0" indent="0">
              <a:buNone/>
            </a:pPr>
            <a:r>
              <a:rPr lang="en-US" dirty="0" smtClean="0"/>
              <a:t>… </a:t>
            </a:r>
            <a:r>
              <a:rPr lang="en-US" dirty="0"/>
              <a:t>The owner of the product can pursue other lawful options, such as reconditioning </a:t>
            </a:r>
            <a:r>
              <a:rPr lang="en-US" dirty="0" smtClean="0"/>
              <a:t>the product </a:t>
            </a:r>
            <a:r>
              <a:rPr lang="en-US" dirty="0"/>
              <a:t>or diverting the product </a:t>
            </a:r>
            <a:r>
              <a:rPr lang="en-US" dirty="0" smtClean="0"/>
              <a:t>to nonfood </a:t>
            </a:r>
            <a:r>
              <a:rPr lang="en-US" dirty="0"/>
              <a:t>uses. If, however, the food </a:t>
            </a:r>
            <a:r>
              <a:rPr lang="en-US" dirty="0" smtClean="0"/>
              <a:t>has not </a:t>
            </a:r>
            <a:r>
              <a:rPr lang="en-US" dirty="0"/>
              <a:t>been offered for sale in the </a:t>
            </a:r>
            <a:r>
              <a:rPr lang="en-US" dirty="0" smtClean="0"/>
              <a:t>United States </a:t>
            </a:r>
            <a:r>
              <a:rPr lang="en-US" dirty="0"/>
              <a:t>and otherwise meets </a:t>
            </a:r>
            <a:r>
              <a:rPr lang="en-US" dirty="0" smtClean="0"/>
              <a:t>the requirements </a:t>
            </a:r>
            <a:r>
              <a:rPr lang="en-US" dirty="0"/>
              <a:t>of section 801(e)(1) of </a:t>
            </a:r>
            <a:r>
              <a:rPr lang="en-US" dirty="0" smtClean="0"/>
              <a:t>the FD&amp;C </a:t>
            </a:r>
            <a:r>
              <a:rPr lang="en-US" dirty="0"/>
              <a:t>Act, it can be shipped abroad </a:t>
            </a:r>
            <a:r>
              <a:rPr lang="en-US" dirty="0" smtClean="0"/>
              <a:t>and would </a:t>
            </a:r>
            <a:r>
              <a:rPr lang="en-US" dirty="0"/>
              <a:t>not be subject to the </a:t>
            </a:r>
            <a:r>
              <a:rPr lang="en-US" dirty="0" smtClean="0"/>
              <a:t>adulterated </a:t>
            </a:r>
            <a:r>
              <a:rPr lang="en-US" dirty="0"/>
              <a:t>food provisions of the FD&amp;C Act </a:t>
            </a:r>
            <a:r>
              <a:rPr lang="en-US" dirty="0" smtClean="0"/>
              <a:t>and therefore </a:t>
            </a:r>
            <a:r>
              <a:rPr lang="en-US" dirty="0"/>
              <a:t>would not be subject to </a:t>
            </a:r>
            <a:r>
              <a:rPr lang="en-US" dirty="0" smtClean="0"/>
              <a:t>this rule.</a:t>
            </a:r>
            <a:r>
              <a:rPr lang="en-US" altLang="en-US" dirty="0"/>
              <a:t/>
            </a:r>
            <a:br>
              <a:rPr lang="en-US" altLang="en-US" dirty="0"/>
            </a:br>
            <a:endParaRPr lang="en-US" dirty="0"/>
          </a:p>
        </p:txBody>
      </p:sp>
    </p:spTree>
    <p:extLst>
      <p:ext uri="{BB962C8B-B14F-4D97-AF65-F5344CB8AC3E}">
        <p14:creationId xmlns:p14="http://schemas.microsoft.com/office/powerpoint/2010/main" val="14836078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Disposition</a:t>
            </a:r>
            <a:endParaRPr lang="en-US" dirty="0"/>
          </a:p>
        </p:txBody>
      </p:sp>
      <p:sp>
        <p:nvSpPr>
          <p:cNvPr id="3" name="Content Placeholder 2"/>
          <p:cNvSpPr>
            <a:spLocks noGrp="1"/>
          </p:cNvSpPr>
          <p:nvPr>
            <p:ph idx="1"/>
          </p:nvPr>
        </p:nvSpPr>
        <p:spPr/>
        <p:txBody>
          <a:bodyPr>
            <a:normAutofit fontScale="92500" lnSpcReduction="10000"/>
          </a:bodyPr>
          <a:lstStyle/>
          <a:p>
            <a:r>
              <a:rPr lang="en-US" altLang="en-US" dirty="0"/>
              <a:t>Public Comment #43 Response:</a:t>
            </a:r>
            <a:br>
              <a:rPr lang="en-US" altLang="en-US" dirty="0"/>
            </a:br>
            <a:endParaRPr lang="en-US" altLang="en-US" dirty="0" smtClean="0"/>
          </a:p>
          <a:p>
            <a:r>
              <a:rPr lang="en-US" dirty="0" smtClean="0"/>
              <a:t>We </a:t>
            </a:r>
            <a:r>
              <a:rPr lang="en-US" dirty="0"/>
              <a:t>recognize the burdens and uncertainties that may arise when a load is rejected.  However, the basis on which a load may be rejected, and the disposition of and costs associated with the disposal of rejected loads of food, are beyond the scope of this rule. We do not agree that we should explore the development </a:t>
            </a:r>
            <a:r>
              <a:rPr lang="en-US" dirty="0" smtClean="0"/>
              <a:t>of rules </a:t>
            </a:r>
            <a:r>
              <a:rPr lang="en-US" dirty="0"/>
              <a:t>to govern rejections and/or cargo insurance claims, or rejected product disposal issues, because they often involve purely economic </a:t>
            </a:r>
            <a:r>
              <a:rPr lang="en-US" dirty="0" smtClean="0"/>
              <a:t>considerations about </a:t>
            </a:r>
            <a:r>
              <a:rPr lang="en-US" dirty="0"/>
              <a:t>food shipments, which do not fall within our jurisdiction. Also, issues of liability are similarly subject to Federal laws that we do not have the </a:t>
            </a:r>
            <a:r>
              <a:rPr lang="en-US" dirty="0" smtClean="0"/>
              <a:t>authority to </a:t>
            </a:r>
            <a:r>
              <a:rPr lang="en-US" dirty="0"/>
              <a:t>administer.</a:t>
            </a:r>
          </a:p>
        </p:txBody>
      </p:sp>
    </p:spTree>
    <p:extLst>
      <p:ext uri="{BB962C8B-B14F-4D97-AF65-F5344CB8AC3E}">
        <p14:creationId xmlns:p14="http://schemas.microsoft.com/office/powerpoint/2010/main" val="8307975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Broken Seals</a:t>
            </a:r>
            <a:endParaRPr lang="en-US" dirty="0"/>
          </a:p>
        </p:txBody>
      </p:sp>
      <p:sp>
        <p:nvSpPr>
          <p:cNvPr id="3" name="Content Placeholder 2"/>
          <p:cNvSpPr>
            <a:spLocks noGrp="1"/>
          </p:cNvSpPr>
          <p:nvPr>
            <p:ph idx="1"/>
          </p:nvPr>
        </p:nvSpPr>
        <p:spPr/>
        <p:txBody>
          <a:bodyPr>
            <a:normAutofit/>
          </a:bodyPr>
          <a:lstStyle/>
          <a:p>
            <a:r>
              <a:rPr lang="en-US" altLang="en-US" dirty="0"/>
              <a:t>Public Comment #46 </a:t>
            </a:r>
            <a:r>
              <a:rPr lang="en-US" altLang="en-US" dirty="0" smtClean="0"/>
              <a:t>Response:</a:t>
            </a:r>
          </a:p>
          <a:p>
            <a:r>
              <a:rPr lang="en-US" b="1" u="sng" dirty="0" smtClean="0"/>
              <a:t>A </a:t>
            </a:r>
            <a:r>
              <a:rPr lang="en-US" b="1" u="sng" dirty="0"/>
              <a:t>broken cargo seal or </a:t>
            </a:r>
            <a:r>
              <a:rPr lang="en-US" b="1" u="sng" dirty="0" smtClean="0"/>
              <a:t>any evidence </a:t>
            </a:r>
            <a:r>
              <a:rPr lang="en-US" b="1" u="sng" dirty="0"/>
              <a:t>of food cargo tampering </a:t>
            </a:r>
            <a:r>
              <a:rPr lang="en-US" b="1" u="sng" dirty="0" smtClean="0"/>
              <a:t>would not </a:t>
            </a:r>
            <a:r>
              <a:rPr lang="en-US" b="1" u="sng" dirty="0"/>
              <a:t>necessarily create a per </a:t>
            </a:r>
            <a:r>
              <a:rPr lang="en-US" b="1" u="sng" dirty="0" smtClean="0"/>
              <a:t>se presumption </a:t>
            </a:r>
            <a:r>
              <a:rPr lang="en-US" b="1" u="sng" dirty="0"/>
              <a:t>of adulteration</a:t>
            </a:r>
            <a:r>
              <a:rPr lang="en-US" dirty="0"/>
              <a:t>. </a:t>
            </a:r>
            <a:r>
              <a:rPr lang="en-US" dirty="0" smtClean="0"/>
              <a:t>However, we </a:t>
            </a:r>
            <a:r>
              <a:rPr lang="en-US" dirty="0"/>
              <a:t>advise persons engaged </a:t>
            </a:r>
            <a:r>
              <a:rPr lang="en-US" dirty="0" smtClean="0"/>
              <a:t>in transportation </a:t>
            </a:r>
            <a:r>
              <a:rPr lang="en-US" dirty="0"/>
              <a:t>operations that, if </a:t>
            </a:r>
            <a:r>
              <a:rPr lang="en-US" dirty="0" smtClean="0"/>
              <a:t>such situations </a:t>
            </a:r>
            <a:r>
              <a:rPr lang="en-US" dirty="0"/>
              <a:t>should arise, they </a:t>
            </a:r>
            <a:r>
              <a:rPr lang="en-US" dirty="0" smtClean="0"/>
              <a:t>should carefully </a:t>
            </a:r>
            <a:r>
              <a:rPr lang="en-US" dirty="0"/>
              <a:t>evaluate the facts </a:t>
            </a:r>
            <a:r>
              <a:rPr lang="en-US" dirty="0" smtClean="0"/>
              <a:t>and circumstances </a:t>
            </a:r>
            <a:r>
              <a:rPr lang="en-US" dirty="0"/>
              <a:t>of each incident, on </a:t>
            </a:r>
            <a:r>
              <a:rPr lang="en-US" dirty="0" smtClean="0"/>
              <a:t>a case-by-case </a:t>
            </a:r>
            <a:r>
              <a:rPr lang="en-US" dirty="0"/>
              <a:t>basis, </a:t>
            </a:r>
            <a:r>
              <a:rPr lang="en-US" dirty="0" smtClean="0"/>
              <a:t>to determine whether the </a:t>
            </a:r>
            <a:r>
              <a:rPr lang="en-US" dirty="0"/>
              <a:t>safety of the food cargo may </a:t>
            </a:r>
            <a:r>
              <a:rPr lang="en-US" dirty="0" smtClean="0"/>
              <a:t>have been </a:t>
            </a:r>
            <a:r>
              <a:rPr lang="en-US" dirty="0"/>
              <a:t>compromised.</a:t>
            </a:r>
            <a:endParaRPr lang="en-US" altLang="en-US" dirty="0">
              <a:cs typeface="Arial" charset="0"/>
              <a:sym typeface="Wingdings" pitchFamily="2" charset="2"/>
            </a:endParaRPr>
          </a:p>
          <a:p>
            <a:endParaRPr lang="en-US" dirty="0"/>
          </a:p>
        </p:txBody>
      </p:sp>
    </p:spTree>
    <p:extLst>
      <p:ext uri="{BB962C8B-B14F-4D97-AF65-F5344CB8AC3E}">
        <p14:creationId xmlns:p14="http://schemas.microsoft.com/office/powerpoint/2010/main" val="36800733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93031" y="549609"/>
            <a:ext cx="10515600" cy="1325563"/>
          </a:xfrm>
        </p:spPr>
        <p:txBody>
          <a:bodyPr>
            <a:normAutofit fontScale="90000"/>
          </a:bodyPr>
          <a:lstStyle/>
          <a:p>
            <a:r>
              <a:rPr lang="en-US" altLang="en-US" b="1" dirty="0"/>
              <a:t>IS</a:t>
            </a:r>
            <a:r>
              <a:rPr lang="en-US" altLang="en-US" dirty="0"/>
              <a:t> Senator </a:t>
            </a:r>
            <a:r>
              <a:rPr lang="en-US" altLang="en-US" dirty="0" err="1"/>
              <a:t>Carmack</a:t>
            </a:r>
            <a:r>
              <a:rPr lang="en-US" altLang="en-US" dirty="0"/>
              <a:t> Finally Dead</a:t>
            </a:r>
            <a:br>
              <a:rPr lang="en-US" altLang="en-US" dirty="0"/>
            </a:br>
            <a:r>
              <a:rPr lang="en-US" altLang="en-US" dirty="0"/>
              <a:t>For Food and Beverage Covered by the</a:t>
            </a:r>
            <a:br>
              <a:rPr lang="en-US" altLang="en-US" dirty="0"/>
            </a:br>
            <a:r>
              <a:rPr lang="en-US" altLang="en-US" dirty="0"/>
              <a:t>FSMA FDA Regulations?</a:t>
            </a:r>
            <a:endParaRPr lang="en-US" dirty="0"/>
          </a:p>
        </p:txBody>
      </p:sp>
      <p:pic>
        <p:nvPicPr>
          <p:cNvPr id="4" name="Picture 2" descr="Edward Ward Carmack.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73779" y="1875172"/>
            <a:ext cx="2095500" cy="3019425"/>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4"/>
          <p:cNvSpPr txBox="1">
            <a:spLocks noChangeArrowheads="1"/>
          </p:cNvSpPr>
          <p:nvPr/>
        </p:nvSpPr>
        <p:spPr bwMode="gray">
          <a:xfrm>
            <a:off x="507165" y="5109411"/>
            <a:ext cx="8288338" cy="551943"/>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28575" algn="ctr">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82800" rIns="90000" bIns="46800">
            <a:spAutoFit/>
          </a:bodyPr>
          <a:lstStyle>
            <a:lvl1pPr marL="180975" indent="-180975">
              <a:defRPr sz="2000">
                <a:solidFill>
                  <a:schemeClr val="accent1"/>
                </a:solidFill>
                <a:latin typeface="Arial" charset="0"/>
              </a:defRPr>
            </a:lvl1pPr>
            <a:lvl2pPr marL="742950" indent="-285750">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a:defRPr>
                <a:solidFill>
                  <a:schemeClr val="tx1"/>
                </a:solidFill>
                <a:latin typeface="Arial" charset="0"/>
              </a:defRPr>
            </a:lvl6pPr>
            <a:lvl7pPr>
              <a:defRPr>
                <a:solidFill>
                  <a:schemeClr val="tx1"/>
                </a:solidFill>
                <a:latin typeface="Arial" charset="0"/>
              </a:defRPr>
            </a:lvl7pPr>
            <a:lvl8pPr>
              <a:defRPr>
                <a:solidFill>
                  <a:schemeClr val="tx1"/>
                </a:solidFill>
                <a:latin typeface="Arial" charset="0"/>
              </a:defRPr>
            </a:lvl8pPr>
            <a:lvl9pPr>
              <a:defRPr>
                <a:solidFill>
                  <a:schemeClr val="tx1"/>
                </a:solidFill>
                <a:latin typeface="Arial" charset="0"/>
              </a:defRPr>
            </a:lvl9pPr>
          </a:lstStyle>
          <a:p>
            <a:pPr marL="0" indent="0" fontAlgn="base">
              <a:lnSpc>
                <a:spcPct val="105000"/>
              </a:lnSpc>
              <a:spcBef>
                <a:spcPct val="0"/>
              </a:spcBef>
              <a:spcAft>
                <a:spcPct val="0"/>
              </a:spcAft>
              <a:buClr>
                <a:srgbClr val="002F6C"/>
              </a:buClr>
            </a:pPr>
            <a:r>
              <a:rPr lang="en-US" altLang="en-US" sz="2800" dirty="0" smtClean="0">
                <a:solidFill>
                  <a:srgbClr val="4B4F54"/>
                </a:solidFill>
                <a:cs typeface="Arial" charset="0"/>
                <a:sym typeface="Wingdings" pitchFamily="2" charset="2"/>
              </a:rPr>
              <a:t>…</a:t>
            </a:r>
            <a:r>
              <a:rPr lang="en-US" altLang="en-US" sz="2800" b="1" dirty="0" smtClean="0">
                <a:solidFill>
                  <a:srgbClr val="4B4F54"/>
                </a:solidFill>
                <a:cs typeface="Arial" charset="0"/>
                <a:sym typeface="Wingdings" pitchFamily="2" charset="2"/>
              </a:rPr>
              <a:t>OR</a:t>
            </a:r>
            <a:r>
              <a:rPr lang="en-US" altLang="en-US" sz="2800" dirty="0" smtClean="0">
                <a:solidFill>
                  <a:srgbClr val="4B4F54"/>
                </a:solidFill>
                <a:cs typeface="Arial" charset="0"/>
                <a:sym typeface="Wingdings" pitchFamily="2" charset="2"/>
              </a:rPr>
              <a:t>…Do you believe in Ghosts?...</a:t>
            </a:r>
          </a:p>
        </p:txBody>
      </p:sp>
    </p:spTree>
    <p:extLst>
      <p:ext uri="{BB962C8B-B14F-4D97-AF65-F5344CB8AC3E}">
        <p14:creationId xmlns:p14="http://schemas.microsoft.com/office/powerpoint/2010/main" val="3692437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altLang="en-US" kern="0" dirty="0">
                <a:solidFill>
                  <a:srgbClr val="FFFFFF"/>
                </a:solidFill>
                <a:latin typeface="Arial Narrow" panose="020B0606020202030204" pitchFamily="34" charset="0"/>
              </a:rPr>
              <a:t>Sam </a:t>
            </a:r>
            <a:r>
              <a:rPr lang="en-US" altLang="en-US" kern="0" dirty="0" err="1">
                <a:solidFill>
                  <a:srgbClr val="FFFFFF"/>
                </a:solidFill>
                <a:latin typeface="Arial Narrow" panose="020B0606020202030204" pitchFamily="34" charset="0"/>
              </a:rPr>
              <a:t>Rizzitelli</a:t>
            </a:r>
            <a:r>
              <a:rPr lang="en-US" altLang="en-US" kern="0" dirty="0">
                <a:solidFill>
                  <a:srgbClr val="FFFFFF"/>
                </a:solidFill>
                <a:latin typeface="Arial Narrow" panose="020B0606020202030204" pitchFamily="34" charset="0"/>
              </a:rPr>
              <a:t/>
            </a:r>
            <a:br>
              <a:rPr lang="en-US" altLang="en-US" kern="0" dirty="0">
                <a:solidFill>
                  <a:srgbClr val="FFFFFF"/>
                </a:solidFill>
                <a:latin typeface="Arial Narrow" panose="020B0606020202030204" pitchFamily="34" charset="0"/>
              </a:rPr>
            </a:br>
            <a:r>
              <a:rPr lang="en-US" altLang="en-US" sz="2700" kern="0" dirty="0">
                <a:solidFill>
                  <a:srgbClr val="FFFFFF"/>
                </a:solidFill>
                <a:latin typeface="Arial Narrow" panose="020B0606020202030204" pitchFamily="34" charset="0"/>
              </a:rPr>
              <a:t>Transportation Practice Leader</a:t>
            </a:r>
            <a:br>
              <a:rPr lang="en-US" altLang="en-US" sz="2700" kern="0" dirty="0">
                <a:solidFill>
                  <a:srgbClr val="FFFFFF"/>
                </a:solidFill>
                <a:latin typeface="Arial Narrow" panose="020B0606020202030204" pitchFamily="34" charset="0"/>
              </a:rPr>
            </a:br>
            <a:r>
              <a:rPr lang="en-US" altLang="en-US" sz="2700" kern="0" dirty="0">
                <a:solidFill>
                  <a:srgbClr val="FFFFFF"/>
                </a:solidFill>
                <a:latin typeface="Arial Narrow" panose="020B0606020202030204" pitchFamily="34" charset="0"/>
              </a:rPr>
              <a:t>(203) 736-1966</a:t>
            </a:r>
            <a:br>
              <a:rPr lang="en-US" altLang="en-US" sz="2700" kern="0" dirty="0">
                <a:solidFill>
                  <a:srgbClr val="FFFFFF"/>
                </a:solidFill>
                <a:latin typeface="Arial Narrow" panose="020B0606020202030204" pitchFamily="34" charset="0"/>
              </a:rPr>
            </a:br>
            <a:r>
              <a:rPr lang="en-US" altLang="en-US" sz="2700" kern="0" dirty="0">
                <a:solidFill>
                  <a:srgbClr val="FFFFFF"/>
                </a:solidFill>
                <a:latin typeface="Arial Narrow" panose="020B0606020202030204" pitchFamily="34" charset="0"/>
              </a:rPr>
              <a:t>samuel.rizzitelli@agcs.allianz.com</a:t>
            </a:r>
            <a:br>
              <a:rPr lang="en-US" altLang="en-US" sz="2700" kern="0" dirty="0">
                <a:solidFill>
                  <a:srgbClr val="FFFFFF"/>
                </a:solidFill>
                <a:latin typeface="Arial Narrow" panose="020B0606020202030204" pitchFamily="34" charset="0"/>
              </a:rPr>
            </a:br>
            <a:endParaRPr lang="en-US" sz="2700" dirty="0">
              <a:latin typeface="Arial Narrow" panose="020B0606020202030204" pitchFamily="34" charset="0"/>
            </a:endParaRPr>
          </a:p>
        </p:txBody>
      </p:sp>
    </p:spTree>
    <p:extLst>
      <p:ext uri="{BB962C8B-B14F-4D97-AF65-F5344CB8AC3E}">
        <p14:creationId xmlns:p14="http://schemas.microsoft.com/office/powerpoint/2010/main" val="16460371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ic0173\AppData\Local\Microsoft\Windows\Temporary Internet Files\Content.IE5\RQ37JBF9\iStock_000003498889_Larg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9574" y="-63150"/>
            <a:ext cx="10233328" cy="699151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2"/>
          <p:cNvSpPr txBox="1">
            <a:spLocks noChangeArrowheads="1"/>
          </p:cNvSpPr>
          <p:nvPr/>
        </p:nvSpPr>
        <p:spPr bwMode="gray">
          <a:xfrm>
            <a:off x="2674185" y="1772478"/>
            <a:ext cx="6665876" cy="3003899"/>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defTabSz="784225" rtl="0" eaLnBrk="0" fontAlgn="base" hangingPunct="0">
              <a:spcBef>
                <a:spcPct val="0"/>
              </a:spcBef>
              <a:spcAft>
                <a:spcPct val="30000"/>
              </a:spcAft>
              <a:defRPr sz="2200">
                <a:solidFill>
                  <a:schemeClr val="accent1"/>
                </a:solidFill>
                <a:latin typeface="+mj-lt"/>
                <a:ea typeface="+mj-ea"/>
                <a:cs typeface="+mj-cs"/>
              </a:defRPr>
            </a:lvl1pPr>
            <a:lvl2pPr algn="l" defTabSz="784225" rtl="0" eaLnBrk="0" fontAlgn="base" hangingPunct="0">
              <a:spcBef>
                <a:spcPct val="0"/>
              </a:spcBef>
              <a:spcAft>
                <a:spcPct val="30000"/>
              </a:spcAft>
              <a:defRPr sz="2200">
                <a:solidFill>
                  <a:schemeClr val="accent1"/>
                </a:solidFill>
                <a:latin typeface="Arial" charset="0"/>
              </a:defRPr>
            </a:lvl2pPr>
            <a:lvl3pPr algn="l" defTabSz="784225" rtl="0" eaLnBrk="0" fontAlgn="base" hangingPunct="0">
              <a:spcBef>
                <a:spcPct val="0"/>
              </a:spcBef>
              <a:spcAft>
                <a:spcPct val="30000"/>
              </a:spcAft>
              <a:defRPr sz="2200">
                <a:solidFill>
                  <a:schemeClr val="accent1"/>
                </a:solidFill>
                <a:latin typeface="Arial" charset="0"/>
              </a:defRPr>
            </a:lvl3pPr>
            <a:lvl4pPr algn="l" defTabSz="784225" rtl="0" eaLnBrk="0" fontAlgn="base" hangingPunct="0">
              <a:spcBef>
                <a:spcPct val="0"/>
              </a:spcBef>
              <a:spcAft>
                <a:spcPct val="30000"/>
              </a:spcAft>
              <a:defRPr sz="2200">
                <a:solidFill>
                  <a:schemeClr val="accent1"/>
                </a:solidFill>
                <a:latin typeface="Arial" charset="0"/>
              </a:defRPr>
            </a:lvl4pPr>
            <a:lvl5pPr algn="l" defTabSz="784225" rtl="0" eaLnBrk="0" fontAlgn="base" hangingPunct="0">
              <a:spcBef>
                <a:spcPct val="0"/>
              </a:spcBef>
              <a:spcAft>
                <a:spcPct val="30000"/>
              </a:spcAft>
              <a:defRPr sz="2200">
                <a:solidFill>
                  <a:schemeClr val="accent1"/>
                </a:solidFill>
                <a:latin typeface="Arial" charset="0"/>
              </a:defRPr>
            </a:lvl5pPr>
            <a:lvl6pPr marL="457200" algn="l" defTabSz="784225" rtl="0" eaLnBrk="0" fontAlgn="base" hangingPunct="0">
              <a:spcBef>
                <a:spcPct val="0"/>
              </a:spcBef>
              <a:spcAft>
                <a:spcPct val="30000"/>
              </a:spcAft>
              <a:defRPr sz="2200">
                <a:solidFill>
                  <a:schemeClr val="accent1"/>
                </a:solidFill>
                <a:latin typeface="Arial" charset="0"/>
              </a:defRPr>
            </a:lvl6pPr>
            <a:lvl7pPr marL="914400" algn="l" defTabSz="784225" rtl="0" eaLnBrk="0" fontAlgn="base" hangingPunct="0">
              <a:spcBef>
                <a:spcPct val="0"/>
              </a:spcBef>
              <a:spcAft>
                <a:spcPct val="30000"/>
              </a:spcAft>
              <a:defRPr sz="2200">
                <a:solidFill>
                  <a:schemeClr val="accent1"/>
                </a:solidFill>
                <a:latin typeface="Arial" charset="0"/>
              </a:defRPr>
            </a:lvl7pPr>
            <a:lvl8pPr marL="1371600" algn="l" defTabSz="784225" rtl="0" eaLnBrk="0" fontAlgn="base" hangingPunct="0">
              <a:spcBef>
                <a:spcPct val="0"/>
              </a:spcBef>
              <a:spcAft>
                <a:spcPct val="30000"/>
              </a:spcAft>
              <a:defRPr sz="2200">
                <a:solidFill>
                  <a:schemeClr val="accent1"/>
                </a:solidFill>
                <a:latin typeface="Arial" charset="0"/>
              </a:defRPr>
            </a:lvl8pPr>
            <a:lvl9pPr marL="1828800" algn="l" defTabSz="784225" rtl="0" eaLnBrk="0" fontAlgn="base" hangingPunct="0">
              <a:spcBef>
                <a:spcPct val="0"/>
              </a:spcBef>
              <a:spcAft>
                <a:spcPct val="30000"/>
              </a:spcAft>
              <a:defRPr sz="2200">
                <a:solidFill>
                  <a:schemeClr val="accent1"/>
                </a:solidFill>
                <a:latin typeface="Arial" charset="0"/>
              </a:defRPr>
            </a:lvl9pPr>
          </a:lstStyle>
          <a:p>
            <a:pPr algn="ctr" defTabSz="914400"/>
            <a:r>
              <a:rPr lang="en-GB" altLang="en-US" sz="2400" b="1" dirty="0" smtClean="0">
                <a:solidFill>
                  <a:schemeClr val="bg1"/>
                </a:solidFill>
                <a:latin typeface="Old English Text MT" pitchFamily="66" charset="0"/>
              </a:rPr>
              <a:t>Edward Ward </a:t>
            </a:r>
            <a:r>
              <a:rPr lang="en-GB" altLang="en-US" sz="2400" b="1" dirty="0" err="1" smtClean="0">
                <a:solidFill>
                  <a:schemeClr val="bg1"/>
                </a:solidFill>
                <a:latin typeface="Old English Text MT" pitchFamily="66" charset="0"/>
              </a:rPr>
              <a:t>Carmack</a:t>
            </a:r>
            <a:r>
              <a:rPr lang="en-GB" altLang="en-US" sz="2400" b="1" dirty="0" smtClean="0">
                <a:solidFill>
                  <a:schemeClr val="bg1"/>
                </a:solidFill>
                <a:latin typeface="Old English Text MT" pitchFamily="66" charset="0"/>
              </a:rPr>
              <a:t/>
            </a:r>
            <a:br>
              <a:rPr lang="en-GB" altLang="en-US" sz="2400" b="1" dirty="0" smtClean="0">
                <a:solidFill>
                  <a:schemeClr val="bg1"/>
                </a:solidFill>
                <a:latin typeface="Old English Text MT" pitchFamily="66" charset="0"/>
              </a:rPr>
            </a:br>
            <a:r>
              <a:rPr lang="en-GB" altLang="en-US" sz="2400" b="1" dirty="0" smtClean="0">
                <a:solidFill>
                  <a:schemeClr val="bg1"/>
                </a:solidFill>
                <a:latin typeface="Old English Text MT" pitchFamily="66" charset="0"/>
              </a:rPr>
              <a:t/>
            </a:r>
            <a:br>
              <a:rPr lang="en-GB" altLang="en-US" sz="2400" b="1" dirty="0" smtClean="0">
                <a:solidFill>
                  <a:schemeClr val="bg1"/>
                </a:solidFill>
                <a:latin typeface="Old English Text MT" pitchFamily="66" charset="0"/>
              </a:rPr>
            </a:br>
            <a:r>
              <a:rPr lang="en-GB" altLang="en-US" sz="2400" b="1" dirty="0" smtClean="0">
                <a:solidFill>
                  <a:schemeClr val="bg1"/>
                </a:solidFill>
                <a:latin typeface="Old English Text MT" pitchFamily="66" charset="0"/>
              </a:rPr>
              <a:t>November 5, 1858 – November 9, 1908</a:t>
            </a:r>
          </a:p>
          <a:p>
            <a:pPr algn="ctr" defTabSz="914400"/>
            <a:endParaRPr lang="en-GB" altLang="en-US" sz="2000" dirty="0" smtClean="0">
              <a:solidFill>
                <a:schemeClr val="bg1"/>
              </a:solidFill>
            </a:endParaRPr>
          </a:p>
          <a:p>
            <a:pPr algn="ctr" defTabSz="914400"/>
            <a:r>
              <a:rPr lang="en-GB" altLang="en-US" sz="2000" b="1" dirty="0" smtClean="0">
                <a:solidFill>
                  <a:schemeClr val="bg1"/>
                </a:solidFill>
                <a:latin typeface="Times New Roman" pitchFamily="18" charset="0"/>
                <a:cs typeface="Times New Roman" pitchFamily="18" charset="0"/>
              </a:rPr>
              <a:t>Thanks to the recently released</a:t>
            </a:r>
            <a:endParaRPr lang="en-GB" altLang="en-US" sz="2000" b="1" dirty="0">
              <a:solidFill>
                <a:schemeClr val="bg1"/>
              </a:solidFill>
              <a:latin typeface="Times New Roman" pitchFamily="18" charset="0"/>
              <a:cs typeface="Times New Roman" pitchFamily="18" charset="0"/>
            </a:endParaRPr>
          </a:p>
          <a:p>
            <a:pPr algn="ctr" defTabSz="914400"/>
            <a:r>
              <a:rPr lang="en-GB" altLang="en-US" sz="2000" b="1" dirty="0" smtClean="0">
                <a:solidFill>
                  <a:schemeClr val="bg1"/>
                </a:solidFill>
                <a:latin typeface="Times New Roman" pitchFamily="18" charset="0"/>
                <a:cs typeface="Times New Roman" pitchFamily="18" charset="0"/>
              </a:rPr>
              <a:t>FDA Regulations on April 6, 2016</a:t>
            </a:r>
          </a:p>
          <a:p>
            <a:pPr algn="ctr" defTabSz="914400"/>
            <a:r>
              <a:rPr lang="en-GB" altLang="en-US" sz="2000" b="1" dirty="0" smtClean="0">
                <a:solidFill>
                  <a:schemeClr val="bg1"/>
                </a:solidFill>
                <a:latin typeface="Times New Roman" pitchFamily="18" charset="0"/>
                <a:cs typeface="Times New Roman" pitchFamily="18" charset="0"/>
              </a:rPr>
              <a:t>Senator </a:t>
            </a:r>
            <a:r>
              <a:rPr lang="en-GB" altLang="en-US" sz="2000" b="1" dirty="0" err="1" smtClean="0">
                <a:solidFill>
                  <a:schemeClr val="bg1"/>
                </a:solidFill>
                <a:latin typeface="Times New Roman" pitchFamily="18" charset="0"/>
                <a:cs typeface="Times New Roman" pitchFamily="18" charset="0"/>
              </a:rPr>
              <a:t>Carmack</a:t>
            </a:r>
            <a:r>
              <a:rPr lang="en-GB" altLang="en-US" sz="2000" b="1" dirty="0" smtClean="0">
                <a:solidFill>
                  <a:schemeClr val="bg1"/>
                </a:solidFill>
                <a:latin typeface="Times New Roman" pitchFamily="18" charset="0"/>
                <a:cs typeface="Times New Roman" pitchFamily="18" charset="0"/>
              </a:rPr>
              <a:t> may finally pass on…?</a:t>
            </a:r>
            <a:r>
              <a:rPr lang="en-US" altLang="en-US" sz="2000" dirty="0" smtClean="0">
                <a:solidFill>
                  <a:schemeClr val="bg1"/>
                </a:solidFill>
                <a:latin typeface="Times New Roman" pitchFamily="18" charset="0"/>
                <a:cs typeface="Times New Roman" pitchFamily="18" charset="0"/>
              </a:rPr>
              <a:t/>
            </a:r>
            <a:br>
              <a:rPr lang="en-US" altLang="en-US" sz="2000" dirty="0" smtClean="0">
                <a:solidFill>
                  <a:schemeClr val="bg1"/>
                </a:solidFill>
                <a:latin typeface="Times New Roman" pitchFamily="18" charset="0"/>
                <a:cs typeface="Times New Roman" pitchFamily="18" charset="0"/>
              </a:rPr>
            </a:br>
            <a:endParaRPr lang="en-US" altLang="en-US" sz="1800" dirty="0" smtClean="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14201135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dirty="0"/>
              <a:t>21 CFR Part 1 Subpart O §1.900  </a:t>
            </a:r>
            <a:endParaRPr lang="en-US" dirty="0"/>
          </a:p>
        </p:txBody>
      </p:sp>
      <p:sp>
        <p:nvSpPr>
          <p:cNvPr id="3" name="Content Placeholder 2"/>
          <p:cNvSpPr>
            <a:spLocks noGrp="1"/>
          </p:cNvSpPr>
          <p:nvPr>
            <p:ph idx="1"/>
          </p:nvPr>
        </p:nvSpPr>
        <p:spPr/>
        <p:txBody>
          <a:bodyPr>
            <a:normAutofit/>
          </a:bodyPr>
          <a:lstStyle/>
          <a:p>
            <a:pPr marL="0" indent="0">
              <a:buNone/>
            </a:pPr>
            <a:r>
              <a:rPr lang="en-US" altLang="en-US" b="1" dirty="0"/>
              <a:t>Who is Subject to this Subpart</a:t>
            </a:r>
            <a:r>
              <a:rPr lang="en-US" altLang="en-US" b="1" dirty="0" smtClean="0"/>
              <a:t>?</a:t>
            </a:r>
          </a:p>
          <a:p>
            <a:pPr marL="0" indent="0">
              <a:buNone/>
            </a:pPr>
            <a:endParaRPr lang="en-US" b="1" dirty="0" smtClean="0"/>
          </a:p>
          <a:p>
            <a:pPr marL="0" indent="0">
              <a:buNone/>
            </a:pPr>
            <a:r>
              <a:rPr lang="en-US" dirty="0" smtClean="0"/>
              <a:t>(</a:t>
            </a:r>
            <a:r>
              <a:rPr lang="en-US" dirty="0"/>
              <a:t>a) Except for </a:t>
            </a:r>
            <a:r>
              <a:rPr lang="en-US" b="1" i="1" dirty="0">
                <a:solidFill>
                  <a:srgbClr val="FF0000"/>
                </a:solidFill>
              </a:rPr>
              <a:t>non-covered </a:t>
            </a:r>
            <a:r>
              <a:rPr lang="en-US" b="1" i="1" dirty="0" smtClean="0">
                <a:solidFill>
                  <a:srgbClr val="FF0000"/>
                </a:solidFill>
              </a:rPr>
              <a:t>businesses </a:t>
            </a:r>
            <a:r>
              <a:rPr lang="en-US" dirty="0" smtClean="0"/>
              <a:t>as </a:t>
            </a:r>
            <a:r>
              <a:rPr lang="en-US" dirty="0"/>
              <a:t>defined in § </a:t>
            </a:r>
            <a:r>
              <a:rPr lang="en-US" dirty="0" smtClean="0"/>
              <a:t>1.904 and </a:t>
            </a:r>
            <a:r>
              <a:rPr lang="en-US" dirty="0"/>
              <a:t>as provided </a:t>
            </a:r>
            <a:r>
              <a:rPr lang="en-US" dirty="0" smtClean="0"/>
              <a:t>for in </a:t>
            </a:r>
            <a:r>
              <a:rPr lang="en-US" dirty="0"/>
              <a:t>paragraph </a:t>
            </a:r>
            <a:endParaRPr lang="en-US" dirty="0" smtClean="0"/>
          </a:p>
          <a:p>
            <a:pPr marL="0" indent="0">
              <a:buNone/>
            </a:pPr>
            <a:endParaRPr lang="en-US" dirty="0"/>
          </a:p>
          <a:p>
            <a:pPr marL="0" indent="0">
              <a:buNone/>
            </a:pPr>
            <a:r>
              <a:rPr lang="en-US" dirty="0" smtClean="0"/>
              <a:t>(</a:t>
            </a:r>
            <a:r>
              <a:rPr lang="en-US" dirty="0"/>
              <a:t>b) of this section, </a:t>
            </a:r>
            <a:r>
              <a:rPr lang="en-US" dirty="0" smtClean="0"/>
              <a:t>the requirements </a:t>
            </a:r>
            <a:r>
              <a:rPr lang="en-US" dirty="0"/>
              <a:t>of this subpart apply </a:t>
            </a:r>
            <a:r>
              <a:rPr lang="en-US" dirty="0" smtClean="0"/>
              <a:t>to </a:t>
            </a:r>
            <a:r>
              <a:rPr lang="en-US" b="1" i="1" dirty="0" smtClean="0">
                <a:solidFill>
                  <a:srgbClr val="FF0000"/>
                </a:solidFill>
              </a:rPr>
              <a:t>shippers</a:t>
            </a:r>
            <a:r>
              <a:rPr lang="en-US" b="1" i="1" dirty="0">
                <a:solidFill>
                  <a:srgbClr val="FF0000"/>
                </a:solidFill>
              </a:rPr>
              <a:t>, receivers, loaders, and </a:t>
            </a:r>
            <a:r>
              <a:rPr lang="en-US" b="1" i="1" dirty="0" smtClean="0">
                <a:solidFill>
                  <a:srgbClr val="FF0000"/>
                </a:solidFill>
              </a:rPr>
              <a:t>carriers </a:t>
            </a:r>
            <a:r>
              <a:rPr lang="en-US" dirty="0" smtClean="0"/>
              <a:t>engaged </a:t>
            </a:r>
            <a:r>
              <a:rPr lang="en-US" dirty="0"/>
              <a:t>in </a:t>
            </a:r>
            <a:r>
              <a:rPr lang="en-US" b="1" i="1" dirty="0">
                <a:solidFill>
                  <a:srgbClr val="FF0000"/>
                </a:solidFill>
              </a:rPr>
              <a:t>transportation </a:t>
            </a:r>
            <a:r>
              <a:rPr lang="en-US" b="1" i="1" dirty="0" smtClean="0">
                <a:solidFill>
                  <a:srgbClr val="FF0000"/>
                </a:solidFill>
              </a:rPr>
              <a:t>operation </a:t>
            </a:r>
            <a:r>
              <a:rPr lang="en-US" dirty="0" smtClean="0"/>
              <a:t>whether </a:t>
            </a:r>
            <a:r>
              <a:rPr lang="en-US" dirty="0"/>
              <a:t>or not the food is being </a:t>
            </a:r>
            <a:r>
              <a:rPr lang="en-US" dirty="0" smtClean="0"/>
              <a:t>offered for </a:t>
            </a:r>
            <a:r>
              <a:rPr lang="en-US" dirty="0"/>
              <a:t>or enters interstate commerce.</a:t>
            </a:r>
          </a:p>
          <a:p>
            <a:pPr marL="0" indent="0">
              <a:buNone/>
            </a:pPr>
            <a:endParaRPr lang="en-US" dirty="0"/>
          </a:p>
        </p:txBody>
      </p:sp>
    </p:spTree>
    <p:extLst>
      <p:ext uri="{BB962C8B-B14F-4D97-AF65-F5344CB8AC3E}">
        <p14:creationId xmlns:p14="http://schemas.microsoft.com/office/powerpoint/2010/main" val="37112116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dirty="0"/>
              <a:t>21 CFR Part 1 Subpart O §1.900   </a:t>
            </a:r>
            <a:endParaRPr lang="en-US" dirty="0"/>
          </a:p>
        </p:txBody>
      </p:sp>
      <p:sp>
        <p:nvSpPr>
          <p:cNvPr id="3" name="Content Placeholder 2"/>
          <p:cNvSpPr>
            <a:spLocks noGrp="1"/>
          </p:cNvSpPr>
          <p:nvPr>
            <p:ph idx="1"/>
          </p:nvPr>
        </p:nvSpPr>
        <p:spPr/>
        <p:txBody>
          <a:bodyPr>
            <a:normAutofit fontScale="77500" lnSpcReduction="20000"/>
          </a:bodyPr>
          <a:lstStyle/>
          <a:p>
            <a:pPr marL="0" indent="0">
              <a:buNone/>
            </a:pPr>
            <a:r>
              <a:rPr lang="en-US" altLang="en-US" sz="3600" b="1" dirty="0"/>
              <a:t>Who is Subject to this Subpart?</a:t>
            </a:r>
            <a:endParaRPr lang="en-US" sz="3600" b="1" dirty="0" smtClean="0"/>
          </a:p>
          <a:p>
            <a:pPr marL="0" indent="0">
              <a:buNone/>
            </a:pPr>
            <a:r>
              <a:rPr lang="en-US" dirty="0" smtClean="0"/>
              <a:t>(</a:t>
            </a:r>
            <a:r>
              <a:rPr lang="en-US" dirty="0"/>
              <a:t>b) The requirements of this subpart do not apply to shippers, </a:t>
            </a:r>
            <a:r>
              <a:rPr lang="en-US" dirty="0" smtClean="0"/>
              <a:t>receivers, loaders</a:t>
            </a:r>
            <a:r>
              <a:rPr lang="en-US" dirty="0"/>
              <a:t>, or carriers when they are engaged in transportation operations</a:t>
            </a:r>
            <a:r>
              <a:rPr lang="en-US" dirty="0" smtClean="0"/>
              <a:t>:</a:t>
            </a:r>
          </a:p>
          <a:p>
            <a:pPr marL="0" indent="0">
              <a:buNone/>
            </a:pPr>
            <a:endParaRPr lang="en-US" dirty="0"/>
          </a:p>
          <a:p>
            <a:pPr marL="0" indent="0">
              <a:buNone/>
            </a:pPr>
            <a:r>
              <a:rPr lang="en-US" sz="2400" dirty="0"/>
              <a:t>   (1) Of food that is transshipped through the United States to </a:t>
            </a:r>
            <a:r>
              <a:rPr lang="en-US" sz="2400" dirty="0" smtClean="0"/>
              <a:t>another country</a:t>
            </a:r>
            <a:r>
              <a:rPr lang="en-US" sz="2400" dirty="0"/>
              <a:t>; </a:t>
            </a:r>
            <a:r>
              <a:rPr lang="en-US" sz="2400" dirty="0" smtClean="0"/>
              <a:t>or</a:t>
            </a:r>
          </a:p>
          <a:p>
            <a:pPr marL="0" indent="0">
              <a:buNone/>
            </a:pPr>
            <a:endParaRPr lang="en-US" sz="2400" dirty="0"/>
          </a:p>
          <a:p>
            <a:pPr marL="0" indent="0">
              <a:buNone/>
            </a:pPr>
            <a:r>
              <a:rPr lang="en-US" sz="2400" dirty="0"/>
              <a:t>   (2) Of food that is imported for future export, in accordance with </a:t>
            </a:r>
            <a:r>
              <a:rPr lang="en-US" sz="2400" dirty="0" smtClean="0"/>
              <a:t>section 801(d</a:t>
            </a:r>
            <a:r>
              <a:rPr lang="en-US" sz="2400" dirty="0"/>
              <a:t>)(3) of the Federal Food, Drug, and Cosmetic Act, and that is </a:t>
            </a:r>
            <a:r>
              <a:rPr lang="en-US" sz="2400" dirty="0" smtClean="0"/>
              <a:t>neither consumed </a:t>
            </a:r>
            <a:r>
              <a:rPr lang="en-US" sz="2400" dirty="0"/>
              <a:t>nor distributed in the United States; </a:t>
            </a:r>
            <a:r>
              <a:rPr lang="en-US" sz="2400" dirty="0" smtClean="0"/>
              <a:t>or</a:t>
            </a:r>
          </a:p>
          <a:p>
            <a:pPr marL="0" indent="0">
              <a:buNone/>
            </a:pPr>
            <a:endParaRPr lang="en-US" sz="2400" dirty="0"/>
          </a:p>
          <a:p>
            <a:pPr marL="0" indent="0">
              <a:buNone/>
            </a:pPr>
            <a:r>
              <a:rPr lang="en-US" sz="2400" dirty="0"/>
              <a:t>   (3) Of food when it is located in food facilities as defined in § 1.227 of </a:t>
            </a:r>
            <a:r>
              <a:rPr lang="en-US" sz="2400" dirty="0" smtClean="0"/>
              <a:t>this chapter</a:t>
            </a:r>
            <a:r>
              <a:rPr lang="en-US" sz="2400" dirty="0"/>
              <a:t>, that </a:t>
            </a:r>
            <a:r>
              <a:rPr lang="en-US" sz="2400" dirty="0" smtClean="0"/>
              <a:t>are regulated </a:t>
            </a:r>
            <a:r>
              <a:rPr lang="en-US" sz="2400" dirty="0"/>
              <a:t>exclusively, throughout the entire facility, by </a:t>
            </a:r>
            <a:r>
              <a:rPr lang="en-US" sz="2400" dirty="0" smtClean="0"/>
              <a:t>the U.S</a:t>
            </a:r>
            <a:r>
              <a:rPr lang="en-US" sz="2400" dirty="0"/>
              <a:t>. Department of Agriculture under the Federal Meat Inspection Act (</a:t>
            </a:r>
            <a:r>
              <a:rPr lang="en-US" sz="2400" dirty="0" smtClean="0"/>
              <a:t>21 U.S.C</a:t>
            </a:r>
            <a:r>
              <a:rPr lang="en-US" sz="2400" dirty="0"/>
              <a:t>. 601 </a:t>
            </a:r>
            <a:r>
              <a:rPr lang="en-US" sz="2400" i="1" dirty="0"/>
              <a:t>et seq.</a:t>
            </a:r>
            <a:r>
              <a:rPr lang="en-US" sz="2400" dirty="0"/>
              <a:t>), the Poultry </a:t>
            </a:r>
            <a:r>
              <a:rPr lang="en-US" sz="2400" dirty="0" smtClean="0"/>
              <a:t>Products Inspection </a:t>
            </a:r>
            <a:r>
              <a:rPr lang="en-US" sz="2400" dirty="0"/>
              <a:t>Act (21 U.S.C. 451 </a:t>
            </a:r>
            <a:r>
              <a:rPr lang="en-US" sz="2400" i="1" dirty="0"/>
              <a:t>et seq.</a:t>
            </a:r>
            <a:r>
              <a:rPr lang="en-US" sz="2400" dirty="0"/>
              <a:t>), </a:t>
            </a:r>
            <a:r>
              <a:rPr lang="en-US" sz="2400" dirty="0" smtClean="0"/>
              <a:t>or the </a:t>
            </a:r>
            <a:r>
              <a:rPr lang="en-US" sz="2400" dirty="0"/>
              <a:t>Egg Products Inspection Act (21 U.S.C. 1031 </a:t>
            </a:r>
            <a:r>
              <a:rPr lang="en-US" sz="2400" i="1" dirty="0"/>
              <a:t>et seq.</a:t>
            </a:r>
            <a:r>
              <a:rPr lang="en-US" sz="2400" dirty="0"/>
              <a:t>).</a:t>
            </a:r>
            <a:endParaRPr lang="en-US" altLang="en-US" sz="2400" dirty="0">
              <a:solidFill>
                <a:srgbClr val="000000"/>
              </a:solidFill>
              <a:cs typeface="Arial" charset="0"/>
              <a:sym typeface="Wingdings" pitchFamily="2" charset="2"/>
            </a:endParaRPr>
          </a:p>
          <a:p>
            <a:pPr marL="0" indent="0">
              <a:buNone/>
            </a:pPr>
            <a:endParaRPr lang="en-US" sz="2400" dirty="0"/>
          </a:p>
        </p:txBody>
      </p:sp>
    </p:spTree>
    <p:extLst>
      <p:ext uri="{BB962C8B-B14F-4D97-AF65-F5344CB8AC3E}">
        <p14:creationId xmlns:p14="http://schemas.microsoft.com/office/powerpoint/2010/main" val="36143012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dirty="0"/>
              <a:t>21 CFR Part 1 Subpart O </a:t>
            </a:r>
            <a:r>
              <a:rPr lang="en-US" dirty="0"/>
              <a:t>§ 1.914 </a:t>
            </a:r>
          </a:p>
        </p:txBody>
      </p:sp>
      <p:sp>
        <p:nvSpPr>
          <p:cNvPr id="3" name="Content Placeholder 2"/>
          <p:cNvSpPr>
            <a:spLocks noGrp="1"/>
          </p:cNvSpPr>
          <p:nvPr>
            <p:ph idx="1"/>
          </p:nvPr>
        </p:nvSpPr>
        <p:spPr/>
        <p:txBody>
          <a:bodyPr>
            <a:normAutofit fontScale="55000" lnSpcReduction="20000"/>
          </a:bodyPr>
          <a:lstStyle/>
          <a:p>
            <a:pPr marL="0" indent="0">
              <a:buNone/>
            </a:pPr>
            <a:r>
              <a:rPr lang="en-US" sz="5100" b="1" dirty="0"/>
              <a:t>When will we waive a requirement of this subpart</a:t>
            </a:r>
            <a:r>
              <a:rPr lang="en-US" sz="5100" b="1" dirty="0" smtClean="0"/>
              <a:t>?</a:t>
            </a:r>
          </a:p>
          <a:p>
            <a:r>
              <a:rPr lang="en-US" sz="2900" dirty="0" smtClean="0"/>
              <a:t>The </a:t>
            </a:r>
            <a:r>
              <a:rPr lang="en-US" sz="2900" dirty="0"/>
              <a:t>waivers are for businesses whose transportation operations are subject to separate State-Federal controls. They include:</a:t>
            </a:r>
          </a:p>
          <a:p>
            <a:endParaRPr lang="en-US" sz="2900" dirty="0"/>
          </a:p>
          <a:p>
            <a:r>
              <a:rPr lang="en-US" sz="2900" dirty="0"/>
              <a:t>Businesses holding valid permits that are inspected under the National Conference on Interstate Milk Shipments’ Grade “A” Milk Safety Program, only when transporting Grade “A” milk and milk products. </a:t>
            </a:r>
          </a:p>
          <a:p>
            <a:endParaRPr lang="en-US" sz="2900" dirty="0"/>
          </a:p>
          <a:p>
            <a:r>
              <a:rPr lang="en-US" sz="2900" dirty="0"/>
              <a:t>Food establishments authorized by the regulatory authority to operate when engaged as receivers, or as shippers and carriers in operations in which food is delivered directly to consumers, or to other locations the establishments or affiliates operate that serve or sell food directly to consumers. (Examples include restaurants, supermarkets and home grocery delivery services.) </a:t>
            </a:r>
          </a:p>
          <a:p>
            <a:endParaRPr lang="en-US" sz="2900" dirty="0"/>
          </a:p>
          <a:p>
            <a:r>
              <a:rPr lang="en-US" sz="2900" dirty="0"/>
              <a:t>Businesses transporting molluscan shellfish (such as oysters, clams, mussels or scallops) that are certified and inspected under the requirements established by the Interstate Shellfish Sanitation Conference’s (ISSC) National Shellfish Sanitation Program (NSSP) and that transport the shellfish in vehicles permitted under ISSC authority. </a:t>
            </a:r>
          </a:p>
          <a:p>
            <a:endParaRPr lang="en-US" dirty="0"/>
          </a:p>
        </p:txBody>
      </p:sp>
    </p:spTree>
    <p:extLst>
      <p:ext uri="{BB962C8B-B14F-4D97-AF65-F5344CB8AC3E}">
        <p14:creationId xmlns:p14="http://schemas.microsoft.com/office/powerpoint/2010/main" val="32057689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dirty="0"/>
              <a:t>§ </a:t>
            </a:r>
            <a:r>
              <a:rPr lang="en-US" dirty="0" smtClean="0"/>
              <a:t>1.902</a:t>
            </a:r>
            <a:endParaRPr lang="en-US" dirty="0"/>
          </a:p>
        </p:txBody>
      </p:sp>
      <p:sp>
        <p:nvSpPr>
          <p:cNvPr id="5" name="Content Placeholder 4"/>
          <p:cNvSpPr>
            <a:spLocks noGrp="1"/>
          </p:cNvSpPr>
          <p:nvPr>
            <p:ph sz="half" idx="1"/>
          </p:nvPr>
        </p:nvSpPr>
        <p:spPr>
          <a:xfrm>
            <a:off x="838200" y="2684371"/>
            <a:ext cx="5181600" cy="4351338"/>
          </a:xfrm>
        </p:spPr>
        <p:txBody>
          <a:bodyPr>
            <a:normAutofit fontScale="70000" lnSpcReduction="20000"/>
          </a:bodyPr>
          <a:lstStyle/>
          <a:p>
            <a:r>
              <a:rPr lang="en-US" dirty="0"/>
              <a:t>Transportation operations do not include any activities associated with the transportation of food that is completely enclosed by a container except a food that requires temperature control for safety, compressed food gases, food contact substances as defined in section 409(h)(6) of the Federal Food, Drug, and Cosmetic Act, human food byproducts transported for use as animal food without further processing, or live food animals except molluscan shellfish. </a:t>
            </a:r>
            <a:endParaRPr lang="en-US" dirty="0" smtClean="0"/>
          </a:p>
          <a:p>
            <a:r>
              <a:rPr lang="en-US" dirty="0" smtClean="0"/>
              <a:t>In </a:t>
            </a:r>
            <a:r>
              <a:rPr lang="en-US" dirty="0"/>
              <a:t>addition, transportation operations do not include any transportation activities that </a:t>
            </a:r>
            <a:r>
              <a:rPr lang="en-US" dirty="0" smtClean="0"/>
              <a:t>are performed </a:t>
            </a:r>
            <a:r>
              <a:rPr lang="en-US" dirty="0"/>
              <a:t>by a farm.</a:t>
            </a:r>
          </a:p>
          <a:p>
            <a:endParaRPr lang="en-US" dirty="0"/>
          </a:p>
        </p:txBody>
      </p:sp>
      <p:sp>
        <p:nvSpPr>
          <p:cNvPr id="6" name="Content Placeholder 5"/>
          <p:cNvSpPr>
            <a:spLocks noGrp="1"/>
          </p:cNvSpPr>
          <p:nvPr>
            <p:ph sz="half" idx="2"/>
          </p:nvPr>
        </p:nvSpPr>
        <p:spPr>
          <a:xfrm>
            <a:off x="6172200" y="2676420"/>
            <a:ext cx="5181600" cy="4351338"/>
          </a:xfrm>
        </p:spPr>
        <p:txBody>
          <a:bodyPr>
            <a:normAutofit fontScale="70000" lnSpcReduction="20000"/>
          </a:bodyPr>
          <a:lstStyle/>
          <a:p>
            <a:r>
              <a:rPr lang="en-US" i="1" dirty="0"/>
              <a:t>Food not completely enclosed by a container </a:t>
            </a:r>
            <a:r>
              <a:rPr lang="en-US" dirty="0"/>
              <a:t>means any food that is placed into a container in such a manner that it is partially open to the surrounding environment. </a:t>
            </a:r>
            <a:endParaRPr lang="en-US" dirty="0" smtClean="0"/>
          </a:p>
          <a:p>
            <a:r>
              <a:rPr lang="en-US" dirty="0" smtClean="0"/>
              <a:t>Examples </a:t>
            </a:r>
            <a:r>
              <a:rPr lang="en-US" dirty="0"/>
              <a:t>of such containers include an open wooden basket or crate, an open cardboard box, a vented cardboard box with a top, or a vented plastic bag. </a:t>
            </a:r>
            <a:endParaRPr lang="en-US" dirty="0" smtClean="0"/>
          </a:p>
          <a:p>
            <a:r>
              <a:rPr lang="en-US" dirty="0" smtClean="0"/>
              <a:t>This </a:t>
            </a:r>
            <a:r>
              <a:rPr lang="en-US" dirty="0"/>
              <a:t>term does not include food transported in a bulk vehicle as defined in this subpart.</a:t>
            </a:r>
          </a:p>
          <a:p>
            <a:endParaRPr lang="en-US" dirty="0"/>
          </a:p>
        </p:txBody>
      </p:sp>
      <p:sp>
        <p:nvSpPr>
          <p:cNvPr id="7" name="Rectangle 6"/>
          <p:cNvSpPr/>
          <p:nvPr/>
        </p:nvSpPr>
        <p:spPr>
          <a:xfrm>
            <a:off x="838200" y="1563282"/>
            <a:ext cx="10389042" cy="954107"/>
          </a:xfrm>
          <a:prstGeom prst="rect">
            <a:avLst/>
          </a:prstGeom>
        </p:spPr>
        <p:txBody>
          <a:bodyPr wrap="square">
            <a:spAutoFit/>
          </a:bodyPr>
          <a:lstStyle/>
          <a:p>
            <a:r>
              <a:rPr lang="en-US" sz="2800" b="1" dirty="0">
                <a:solidFill>
                  <a:srgbClr val="4B4F54"/>
                </a:solidFill>
                <a:latin typeface="Arial" panose="020B0604020202020204" pitchFamily="34" charset="0"/>
                <a:cs typeface="Arial" panose="020B0604020202020204" pitchFamily="34" charset="0"/>
              </a:rPr>
              <a:t>How do the criteria and definitions in this subpart apply under the Federal Food, Drug, and Cosmetic Act?</a:t>
            </a:r>
          </a:p>
        </p:txBody>
      </p:sp>
    </p:spTree>
    <p:extLst>
      <p:ext uri="{BB962C8B-B14F-4D97-AF65-F5344CB8AC3E}">
        <p14:creationId xmlns:p14="http://schemas.microsoft.com/office/powerpoint/2010/main" val="4894663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199" y="365125"/>
            <a:ext cx="11017196" cy="1325563"/>
          </a:xfrm>
        </p:spPr>
        <p:txBody>
          <a:bodyPr>
            <a:noAutofit/>
          </a:bodyPr>
          <a:lstStyle/>
          <a:p>
            <a:r>
              <a:rPr lang="en-US" altLang="en-US" dirty="0"/>
              <a:t>21 CFR Part 1 Subpart O §</a:t>
            </a:r>
            <a:r>
              <a:rPr lang="en-US" altLang="en-US" dirty="0" smtClean="0"/>
              <a:t>1.906</a:t>
            </a:r>
            <a:endParaRPr lang="en-US" dirty="0"/>
          </a:p>
        </p:txBody>
      </p:sp>
      <p:sp>
        <p:nvSpPr>
          <p:cNvPr id="6" name="Content Placeholder 5"/>
          <p:cNvSpPr>
            <a:spLocks noGrp="1"/>
          </p:cNvSpPr>
          <p:nvPr>
            <p:ph idx="1"/>
          </p:nvPr>
        </p:nvSpPr>
        <p:spPr/>
        <p:txBody>
          <a:bodyPr/>
          <a:lstStyle/>
          <a:p>
            <a:pPr marL="0" indent="0">
              <a:buNone/>
            </a:pPr>
            <a:r>
              <a:rPr lang="en-US" b="1" dirty="0"/>
              <a:t>What requirements apply to vehicles and transportation equipment?</a:t>
            </a:r>
            <a:endParaRPr lang="en-US" b="1" dirty="0" smtClean="0"/>
          </a:p>
          <a:p>
            <a:r>
              <a:rPr lang="en-US" dirty="0" smtClean="0"/>
              <a:t>(</a:t>
            </a:r>
            <a:r>
              <a:rPr lang="en-US" dirty="0"/>
              <a:t>a) Vehicles and transportation equipment used in transportation operations must be so </a:t>
            </a:r>
            <a:r>
              <a:rPr lang="en-US" b="1" dirty="0">
                <a:solidFill>
                  <a:srgbClr val="FF0000"/>
                </a:solidFill>
              </a:rPr>
              <a:t>designed</a:t>
            </a:r>
            <a:r>
              <a:rPr lang="en-US" dirty="0"/>
              <a:t> and of such material and workmanship as to be suitable and adequately cleanable for their intended use to prevent the food they transport from becoming unsafe, </a:t>
            </a:r>
            <a:r>
              <a:rPr lang="en-US" i="1" dirty="0"/>
              <a:t>i.e., </a:t>
            </a:r>
            <a:r>
              <a:rPr lang="en-US" dirty="0"/>
              <a:t>adulterated within the meaning of section 402(a)(1), (2), and (4) of the Federal Food, Drug, and Cosmetic Act during transportation operations.</a:t>
            </a:r>
          </a:p>
          <a:p>
            <a:endParaRPr lang="en-US" dirty="0"/>
          </a:p>
        </p:txBody>
      </p:sp>
    </p:spTree>
    <p:extLst>
      <p:ext uri="{BB962C8B-B14F-4D97-AF65-F5344CB8AC3E}">
        <p14:creationId xmlns:p14="http://schemas.microsoft.com/office/powerpoint/2010/main" val="28420090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913828" cy="1325563"/>
          </a:xfrm>
        </p:spPr>
        <p:txBody>
          <a:bodyPr>
            <a:noAutofit/>
          </a:bodyPr>
          <a:lstStyle/>
          <a:p>
            <a:r>
              <a:rPr lang="en-US" altLang="en-US" dirty="0"/>
              <a:t>21 CFR Part 1 Subpart O §</a:t>
            </a:r>
            <a:r>
              <a:rPr lang="en-US" altLang="en-US" dirty="0" smtClean="0"/>
              <a:t>1.906</a:t>
            </a:r>
            <a:endParaRPr lang="en-US" dirty="0"/>
          </a:p>
        </p:txBody>
      </p:sp>
      <p:sp>
        <p:nvSpPr>
          <p:cNvPr id="3" name="Content Placeholder 2"/>
          <p:cNvSpPr>
            <a:spLocks noGrp="1"/>
          </p:cNvSpPr>
          <p:nvPr>
            <p:ph idx="1"/>
          </p:nvPr>
        </p:nvSpPr>
        <p:spPr/>
        <p:txBody>
          <a:bodyPr/>
          <a:lstStyle/>
          <a:p>
            <a:pPr marL="0" indent="0">
              <a:buNone/>
            </a:pPr>
            <a:r>
              <a:rPr lang="en-US" b="1" dirty="0"/>
              <a:t>What requirements apply to vehicles and transportation equipment?</a:t>
            </a:r>
            <a:endParaRPr lang="en-US" b="1" dirty="0" smtClean="0"/>
          </a:p>
          <a:p>
            <a:r>
              <a:rPr lang="en-US" dirty="0" smtClean="0"/>
              <a:t>(</a:t>
            </a:r>
            <a:r>
              <a:rPr lang="en-US" dirty="0"/>
              <a:t>b) Vehicles and transportation equipment must be </a:t>
            </a:r>
            <a:r>
              <a:rPr lang="en-US" b="1" dirty="0">
                <a:solidFill>
                  <a:srgbClr val="FF0000"/>
                </a:solidFill>
              </a:rPr>
              <a:t>maintained</a:t>
            </a:r>
            <a:r>
              <a:rPr lang="en-US" dirty="0">
                <a:solidFill>
                  <a:srgbClr val="FF0000"/>
                </a:solidFill>
              </a:rPr>
              <a:t> </a:t>
            </a:r>
            <a:r>
              <a:rPr lang="en-US" dirty="0"/>
              <a:t>in such a sanitary condition for their intended use as to prevent the food they transport from becoming unsafe during transportation operations.</a:t>
            </a:r>
          </a:p>
          <a:p>
            <a:endParaRPr lang="en-US" dirty="0"/>
          </a:p>
        </p:txBody>
      </p:sp>
    </p:spTree>
    <p:extLst>
      <p:ext uri="{BB962C8B-B14F-4D97-AF65-F5344CB8AC3E}">
        <p14:creationId xmlns:p14="http://schemas.microsoft.com/office/powerpoint/2010/main" val="500722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720</TotalTime>
  <Words>2208</Words>
  <Application>Microsoft Office PowerPoint</Application>
  <PresentationFormat>Widescreen</PresentationFormat>
  <Paragraphs>121</Paragraphs>
  <Slides>26</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26</vt:i4>
      </vt:variant>
    </vt:vector>
  </HeadingPairs>
  <TitlesOfParts>
    <vt:vector size="36" baseType="lpstr">
      <vt:lpstr>Arial</vt:lpstr>
      <vt:lpstr>Arial Narrow</vt:lpstr>
      <vt:lpstr>Bebas Neue</vt:lpstr>
      <vt:lpstr>Calibri</vt:lpstr>
      <vt:lpstr>Calibri Light</vt:lpstr>
      <vt:lpstr>Gotham Book</vt:lpstr>
      <vt:lpstr>Old English Text MT</vt:lpstr>
      <vt:lpstr>Times New Roman</vt:lpstr>
      <vt:lpstr>Wingdings</vt:lpstr>
      <vt:lpstr>Office Theme</vt:lpstr>
      <vt:lpstr>An 11th Hour Plan for the fsma</vt:lpstr>
      <vt:lpstr>Course Objectives</vt:lpstr>
      <vt:lpstr>PowerPoint Presentation</vt:lpstr>
      <vt:lpstr>21 CFR Part 1 Subpart O §1.900  </vt:lpstr>
      <vt:lpstr>21 CFR Part 1 Subpart O §1.900   </vt:lpstr>
      <vt:lpstr>21 CFR Part 1 Subpart O § 1.914 </vt:lpstr>
      <vt:lpstr>§ 1.902</vt:lpstr>
      <vt:lpstr>21 CFR Part 1 Subpart O §1.906</vt:lpstr>
      <vt:lpstr>21 CFR Part 1 Subpart O §1.906</vt:lpstr>
      <vt:lpstr>21 CFR Part 1 Subpart O §1.906</vt:lpstr>
      <vt:lpstr>21 CFR Part 1 Subpart O §1.906</vt:lpstr>
      <vt:lpstr>21 CFR Part 1 Subpart O §1.908</vt:lpstr>
      <vt:lpstr>21 CFR Part 1 Subpart O §1.908   </vt:lpstr>
      <vt:lpstr>FDA FSMA at a Glance - Page 3</vt:lpstr>
      <vt:lpstr>21 CFR Part 1 Subpart O §1.908   </vt:lpstr>
      <vt:lpstr>21 CFR Part 1 Subpart O §1.908   </vt:lpstr>
      <vt:lpstr>21 CFR Part 1 Subpart O § 1.910 </vt:lpstr>
      <vt:lpstr>21 CFR Part 1 Subpart O § 1.912</vt:lpstr>
      <vt:lpstr>21 CFR Part 1 Subpart O § 1.912</vt:lpstr>
      <vt:lpstr>21 CFR Part 1 Subpart O § 1.912</vt:lpstr>
      <vt:lpstr>Food Safety: Indiana State Law (Example)</vt:lpstr>
      <vt:lpstr>Salvage</vt:lpstr>
      <vt:lpstr>Disposition</vt:lpstr>
      <vt:lpstr>Broken Seals</vt:lpstr>
      <vt:lpstr>IS Senator Carmack Finally Dead For Food and Beverage Covered by the FSMA FDA Regulations?</vt:lpstr>
      <vt:lpstr>Sam Rizzitelli Transportation Practice Leader (203) 736-1966 samuel.rizzitelli@agcs.allianz.com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Julie Lillegren</dc:creator>
  <cp:lastModifiedBy>Juliayn Rietzler</cp:lastModifiedBy>
  <cp:revision>20</cp:revision>
  <dcterms:created xsi:type="dcterms:W3CDTF">2016-10-25T17:50:54Z</dcterms:created>
  <dcterms:modified xsi:type="dcterms:W3CDTF">2017-04-11T15:25:07Z</dcterms:modified>
</cp:coreProperties>
</file>