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3" r:id="rId5"/>
    <p:sldId id="256" r:id="rId6"/>
    <p:sldId id="263" r:id="rId7"/>
    <p:sldId id="301" r:id="rId8"/>
    <p:sldId id="329" r:id="rId9"/>
    <p:sldId id="330" r:id="rId10"/>
    <p:sldId id="331" r:id="rId11"/>
    <p:sldId id="332" r:id="rId12"/>
    <p:sldId id="335" r:id="rId13"/>
    <p:sldId id="339" r:id="rId14"/>
    <p:sldId id="336" r:id="rId15"/>
    <p:sldId id="338" r:id="rId16"/>
    <p:sldId id="333" r:id="rId17"/>
    <p:sldId id="334" r:id="rId18"/>
    <p:sldId id="340" r:id="rId19"/>
    <p:sldId id="341" r:id="rId20"/>
    <p:sldId id="342" r:id="rId21"/>
    <p:sldId id="343" r:id="rId22"/>
    <p:sldId id="345" r:id="rId23"/>
    <p:sldId id="346" r:id="rId24"/>
    <p:sldId id="337" r:id="rId25"/>
    <p:sldId id="347" r:id="rId26"/>
    <p:sldId id="27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0D0"/>
    <a:srgbClr val="43CEFF"/>
    <a:srgbClr val="FF3399"/>
    <a:srgbClr val="CC3399"/>
    <a:srgbClr val="70AC2E"/>
    <a:srgbClr val="C19FFF"/>
    <a:srgbClr val="CAB4EA"/>
    <a:srgbClr val="D3B5E9"/>
    <a:srgbClr val="D68B1C"/>
    <a:srgbClr val="FFE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07080" y="4192525"/>
            <a:ext cx="7772400" cy="1221640"/>
          </a:xfrm>
          <a:effectLst/>
        </p:spPr>
        <p:txBody>
          <a:bodyPr>
            <a:normAutofit/>
          </a:bodyPr>
          <a:lstStyle>
            <a:lvl1pPr algn="r">
              <a:defRPr sz="3600">
                <a:solidFill>
                  <a:schemeClr val="tx2">
                    <a:lumMod val="75000"/>
                  </a:schemeClr>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2281425" y="2207360"/>
            <a:ext cx="6400800" cy="1068935"/>
          </a:xfrm>
        </p:spPr>
        <p:txBody>
          <a:bodyPr>
            <a:normAutofit/>
          </a:bodyPr>
          <a:lstStyle>
            <a:lvl1pPr marL="0" indent="0" algn="r">
              <a:buNone/>
              <a:defRPr sz="2600">
                <a:solidFill>
                  <a:srgbClr val="3860D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458115"/>
          </a:xfrm>
        </p:spPr>
        <p:txBody>
          <a:bodyPr>
            <a:normAutofit/>
          </a:bodyPr>
          <a:lstStyle>
            <a:lvl1pPr algn="r">
              <a:defRPr sz="3600">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a:xfrm>
            <a:off x="448965" y="1596540"/>
            <a:ext cx="8229600" cy="3766098"/>
          </a:xfrm>
        </p:spPr>
        <p:txBody>
          <a:bodyPr/>
          <a:lstStyle>
            <a:lvl1pPr>
              <a:defRPr sz="2800">
                <a:solidFill>
                  <a:srgbClr val="3860D0"/>
                </a:solidFill>
              </a:defRPr>
            </a:lvl1pPr>
            <a:lvl2pPr>
              <a:defRPr>
                <a:solidFill>
                  <a:srgbClr val="3860D0"/>
                </a:solidFill>
              </a:defRPr>
            </a:lvl2pPr>
            <a:lvl3pPr>
              <a:defRPr>
                <a:solidFill>
                  <a:srgbClr val="3860D0"/>
                </a:solidFill>
              </a:defRPr>
            </a:lvl3pPr>
            <a:lvl4pPr>
              <a:defRPr>
                <a:solidFill>
                  <a:srgbClr val="3860D0"/>
                </a:solidFill>
              </a:defRPr>
            </a:lvl4pPr>
            <a:lvl5pPr>
              <a:defRPr>
                <a:solidFill>
                  <a:srgbClr val="3860D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0605" y="527605"/>
            <a:ext cx="7016195" cy="610820"/>
          </a:xfrm>
        </p:spPr>
        <p:txBody>
          <a:bodyPr>
            <a:normAutofit/>
          </a:bodyPr>
          <a:lstStyle>
            <a:lvl1pPr algn="l">
              <a:defRPr sz="3600">
                <a:solidFill>
                  <a:schemeClr val="tx2">
                    <a:lumMod val="75000"/>
                  </a:schemeClr>
                </a:solidFill>
              </a:defRPr>
            </a:lvl1pPr>
          </a:lstStyle>
          <a:p>
            <a:r>
              <a:rPr lang="en-US" dirty="0"/>
              <a:t>Click to edit Master title style</a:t>
            </a:r>
          </a:p>
        </p:txBody>
      </p:sp>
      <p:sp>
        <p:nvSpPr>
          <p:cNvPr id="3" name="Content Placeholder 2"/>
          <p:cNvSpPr>
            <a:spLocks noGrp="1"/>
          </p:cNvSpPr>
          <p:nvPr>
            <p:ph idx="1"/>
          </p:nvPr>
        </p:nvSpPr>
        <p:spPr>
          <a:xfrm>
            <a:off x="1670605" y="1291130"/>
            <a:ext cx="7016195" cy="4275740"/>
          </a:xfrm>
        </p:spPr>
        <p:txBody>
          <a:bodyPr/>
          <a:lstStyle>
            <a:lvl1pPr>
              <a:defRPr sz="2800">
                <a:solidFill>
                  <a:srgbClr val="3860D0"/>
                </a:solidFill>
              </a:defRPr>
            </a:lvl1pPr>
            <a:lvl2pPr>
              <a:defRPr>
                <a:solidFill>
                  <a:srgbClr val="3860D0"/>
                </a:solidFill>
              </a:defRPr>
            </a:lvl2pPr>
            <a:lvl3pPr>
              <a:defRPr>
                <a:solidFill>
                  <a:srgbClr val="3860D0"/>
                </a:solidFill>
              </a:defRPr>
            </a:lvl3pPr>
            <a:lvl4pPr>
              <a:defRPr>
                <a:solidFill>
                  <a:srgbClr val="3860D0"/>
                </a:solidFill>
              </a:defRPr>
            </a:lvl4pPr>
            <a:lvl5pPr>
              <a:defRPr>
                <a:solidFill>
                  <a:srgbClr val="3860D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680310"/>
            <a:ext cx="8229600" cy="610820"/>
          </a:xfrm>
        </p:spPr>
        <p:txBody>
          <a:bodyPr>
            <a:normAutofit/>
          </a:bodyPr>
          <a:lstStyle>
            <a:lvl1pPr algn="r">
              <a:defRPr sz="3600">
                <a:solidFill>
                  <a:schemeClr val="tx2">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601670" y="1730202"/>
            <a:ext cx="4040188" cy="639762"/>
          </a:xfrm>
        </p:spPr>
        <p:txBody>
          <a:bodyPr anchor="b"/>
          <a:lstStyle>
            <a:lvl1pPr marL="0" indent="0">
              <a:buNone/>
              <a:defRPr sz="2400" b="1">
                <a:solidFill>
                  <a:srgbClr val="3860D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1670" y="2360065"/>
            <a:ext cx="4040188" cy="3035058"/>
          </a:xfrm>
        </p:spPr>
        <p:txBody>
          <a:bodyPr/>
          <a:lstStyle>
            <a:lvl1pPr>
              <a:defRPr sz="2400">
                <a:solidFill>
                  <a:srgbClr val="3860D0"/>
                </a:solidFill>
              </a:defRPr>
            </a:lvl1pPr>
            <a:lvl2pPr>
              <a:defRPr sz="2000">
                <a:solidFill>
                  <a:srgbClr val="3860D0"/>
                </a:solidFill>
              </a:defRPr>
            </a:lvl2pPr>
            <a:lvl3pPr>
              <a:defRPr sz="1800">
                <a:solidFill>
                  <a:srgbClr val="3860D0"/>
                </a:solidFill>
              </a:defRPr>
            </a:lvl3pPr>
            <a:lvl4pPr>
              <a:defRPr sz="1600">
                <a:solidFill>
                  <a:srgbClr val="3860D0"/>
                </a:solidFill>
              </a:defRPr>
            </a:lvl4pPr>
            <a:lvl5pPr>
              <a:defRPr sz="1600">
                <a:solidFill>
                  <a:srgbClr val="3860D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790" y="1730202"/>
            <a:ext cx="4041775" cy="639762"/>
          </a:xfrm>
        </p:spPr>
        <p:txBody>
          <a:bodyPr anchor="b"/>
          <a:lstStyle>
            <a:lvl1pPr marL="0" indent="0">
              <a:buNone/>
              <a:defRPr sz="2400" b="1">
                <a:solidFill>
                  <a:srgbClr val="3860D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36790" y="2360065"/>
            <a:ext cx="4041775" cy="3035058"/>
          </a:xfrm>
        </p:spPr>
        <p:txBody>
          <a:bodyPr/>
          <a:lstStyle>
            <a:lvl1pPr>
              <a:defRPr sz="2400">
                <a:solidFill>
                  <a:srgbClr val="3860D0"/>
                </a:solidFill>
              </a:defRPr>
            </a:lvl1pPr>
            <a:lvl2pPr>
              <a:defRPr sz="2000">
                <a:solidFill>
                  <a:srgbClr val="3860D0"/>
                </a:solidFill>
              </a:defRPr>
            </a:lvl2pPr>
            <a:lvl3pPr>
              <a:defRPr sz="1800">
                <a:solidFill>
                  <a:srgbClr val="3860D0"/>
                </a:solidFill>
              </a:defRPr>
            </a:lvl3pPr>
            <a:lvl4pPr>
              <a:defRPr sz="1600">
                <a:solidFill>
                  <a:srgbClr val="3860D0"/>
                </a:solidFill>
              </a:defRPr>
            </a:lvl4pPr>
            <a:lvl5pPr>
              <a:defRPr sz="1600">
                <a:solidFill>
                  <a:srgbClr val="3860D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bblitch@bwesq.com" TargetMode="Externa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bblitch@bwesq.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Rectangle 42">
            <a:extLst>
              <a:ext uri="{FF2B5EF4-FFF2-40B4-BE49-F238E27FC236}">
                <a16:creationId xmlns:a16="http://schemas.microsoft.com/office/drawing/2014/main" id="{E02F3C71-C981-4614-98EA-D6C494F809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2" y="321176"/>
            <a:ext cx="5380685"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630602" y="4132980"/>
            <a:ext cx="4653738" cy="1344975"/>
          </a:xfrm>
        </p:spPr>
        <p:txBody>
          <a:bodyPr vert="horz" lIns="91440" tIns="45720" rIns="91440" bIns="45720" rtlCol="0" anchor="ctr">
            <a:normAutofit fontScale="90000"/>
          </a:bodyPr>
          <a:lstStyle/>
          <a:p>
            <a:pPr algn="l">
              <a:lnSpc>
                <a:spcPct val="90000"/>
              </a:lnSpc>
            </a:pPr>
            <a:br>
              <a:rPr lang="en-US" sz="2700" dirty="0"/>
            </a:br>
            <a:r>
              <a:rPr lang="en-US" sz="2700" b="1" dirty="0"/>
              <a:t>Blitch Westley Barrette, S.C.</a:t>
            </a:r>
            <a:br>
              <a:rPr lang="en-US" sz="2700" dirty="0"/>
            </a:br>
            <a:r>
              <a:rPr lang="en-US" sz="2700" b="1" dirty="0"/>
              <a:t>Bridgette M. Blitch</a:t>
            </a:r>
            <a:br>
              <a:rPr lang="en-US" sz="2700" dirty="0"/>
            </a:br>
            <a:r>
              <a:rPr lang="en-US" sz="2700" b="1" u="sng" dirty="0">
                <a:hlinkClick r:id="rId2">
                  <a:extLst>
                    <a:ext uri="{A12FA001-AC4F-418D-AE19-62706E023703}">
                      <ahyp:hlinkClr xmlns:ahyp="http://schemas.microsoft.com/office/drawing/2018/hyperlinkcolor" val="tx"/>
                    </a:ext>
                  </a:extLst>
                </a:hlinkClick>
              </a:rPr>
              <a:t>bblitch@bwesq.com</a:t>
            </a:r>
            <a:br>
              <a:rPr lang="en-US" sz="2700" b="1" u="sng" dirty="0"/>
            </a:br>
            <a:r>
              <a:rPr lang="en-US" sz="2700" b="1" dirty="0"/>
              <a:t>407-618-4776</a:t>
            </a:r>
            <a:br>
              <a:rPr lang="en-US" sz="2700" dirty="0"/>
            </a:br>
            <a:r>
              <a:rPr lang="en-US" sz="2700" b="1" dirty="0"/>
              <a:t>Shareholder</a:t>
            </a:r>
            <a:br>
              <a:rPr lang="en-US" sz="2700" dirty="0"/>
            </a:br>
            <a:br>
              <a:rPr lang="en-US" sz="2700" dirty="0"/>
            </a:br>
            <a:br>
              <a:rPr lang="en-US" sz="2700" dirty="0"/>
            </a:br>
            <a:br>
              <a:rPr lang="en-US" sz="2700" dirty="0"/>
            </a:br>
            <a:br>
              <a:rPr lang="en-US" sz="2700" dirty="0"/>
            </a:br>
            <a:br>
              <a:rPr lang="en-US" sz="2700" dirty="0"/>
            </a:br>
            <a:br>
              <a:rPr lang="en-US" sz="900" dirty="0"/>
            </a:br>
            <a:br>
              <a:rPr lang="en-US" sz="900" dirty="0"/>
            </a:br>
            <a:br>
              <a:rPr lang="en-US" sz="900" dirty="0"/>
            </a:br>
            <a:br>
              <a:rPr lang="en-US" sz="900" dirty="0"/>
            </a:br>
            <a:br>
              <a:rPr lang="en-US" sz="900" dirty="0"/>
            </a:br>
            <a:br>
              <a:rPr lang="en-US" sz="900" dirty="0"/>
            </a:br>
            <a:br>
              <a:rPr lang="en-US" sz="900" dirty="0"/>
            </a:br>
            <a:br>
              <a:rPr lang="en-US" sz="900" dirty="0"/>
            </a:br>
            <a:endParaRPr lang="en-US" sz="900" dirty="0"/>
          </a:p>
        </p:txBody>
      </p:sp>
      <p:sp>
        <p:nvSpPr>
          <p:cNvPr id="7" name="Title 4">
            <a:extLst>
              <a:ext uri="{FF2B5EF4-FFF2-40B4-BE49-F238E27FC236}">
                <a16:creationId xmlns:a16="http://schemas.microsoft.com/office/drawing/2014/main" id="{8BBE1C38-1287-4CAB-8532-5CAB36BB5BD4}"/>
              </a:ext>
            </a:extLst>
          </p:cNvPr>
          <p:cNvSpPr txBox="1">
            <a:spLocks/>
          </p:cNvSpPr>
          <p:nvPr/>
        </p:nvSpPr>
        <p:spPr>
          <a:xfrm>
            <a:off x="601670" y="833015"/>
            <a:ext cx="4653738" cy="2376173"/>
          </a:xfrm>
          <a:prstGeom prst="rect">
            <a:avLst/>
          </a:prstGeom>
        </p:spPr>
        <p:txBody>
          <a:bodyPr vert="horz" lIns="91440" tIns="45720" rIns="91440" bIns="45720" rtlCol="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90000"/>
              </a:lnSpc>
              <a:spcAft>
                <a:spcPts val="600"/>
              </a:spcAft>
            </a:pPr>
            <a:br>
              <a:rPr lang="en-US" sz="1900" dirty="0">
                <a:latin typeface="+mn-lt"/>
                <a:ea typeface="+mn-ea"/>
                <a:cs typeface="+mn-cs"/>
              </a:rPr>
            </a:br>
            <a:br>
              <a:rPr lang="en-US" sz="1900" dirty="0">
                <a:latin typeface="+mn-lt"/>
                <a:ea typeface="+mn-ea"/>
                <a:cs typeface="+mn-cs"/>
              </a:rPr>
            </a:br>
            <a:br>
              <a:rPr lang="en-US" sz="1900" dirty="0">
                <a:latin typeface="+mn-lt"/>
                <a:ea typeface="+mn-ea"/>
                <a:cs typeface="+mn-cs"/>
              </a:rPr>
            </a:br>
            <a:br>
              <a:rPr lang="en-US" sz="1900" dirty="0">
                <a:latin typeface="+mn-lt"/>
                <a:ea typeface="+mn-ea"/>
                <a:cs typeface="+mn-cs"/>
              </a:rPr>
            </a:br>
            <a:endParaRPr lang="en-US" sz="1900" dirty="0">
              <a:latin typeface="+mn-lt"/>
              <a:ea typeface="+mn-ea"/>
              <a:cs typeface="+mn-cs"/>
            </a:endParaRPr>
          </a:p>
        </p:txBody>
      </p:sp>
      <p:pic>
        <p:nvPicPr>
          <p:cNvPr id="38" name="image1.jpg">
            <a:extLst>
              <a:ext uri="{FF2B5EF4-FFF2-40B4-BE49-F238E27FC236}">
                <a16:creationId xmlns:a16="http://schemas.microsoft.com/office/drawing/2014/main" id="{2810531B-3B87-4606-9F03-6B24DFC483EA}"/>
              </a:ext>
            </a:extLst>
          </p:cNvPr>
          <p:cNvPicPr/>
          <p:nvPr/>
        </p:nvPicPr>
        <p:blipFill>
          <a:blip r:embed="rId3" cstate="print">
            <a:extLst>
              <a:ext uri="{28A0092B-C50C-407E-A947-70E740481C1C}">
                <a14:useLocalDpi xmlns:a14="http://schemas.microsoft.com/office/drawing/2010/main" val="0"/>
              </a:ext>
            </a:extLst>
          </a:blip>
          <a:srcRect l="20089" t="39285" r="27380" b="39087"/>
          <a:stretch>
            <a:fillRect/>
          </a:stretch>
        </p:blipFill>
        <p:spPr>
          <a:xfrm>
            <a:off x="5859531" y="527605"/>
            <a:ext cx="3031807" cy="929945"/>
          </a:xfrm>
          <a:prstGeom prst="rect">
            <a:avLst/>
          </a:prstGeom>
        </p:spPr>
      </p:pic>
      <p:pic>
        <p:nvPicPr>
          <p:cNvPr id="3" name="Picture 2">
            <a:extLst>
              <a:ext uri="{FF2B5EF4-FFF2-40B4-BE49-F238E27FC236}">
                <a16:creationId xmlns:a16="http://schemas.microsoft.com/office/drawing/2014/main" id="{DB5570C8-3F36-4AA1-A345-EA9DCE6312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1287" y="1887718"/>
            <a:ext cx="2834909" cy="4279109"/>
          </a:xfrm>
          <a:prstGeom prst="rect">
            <a:avLst/>
          </a:prstGeom>
        </p:spPr>
      </p:pic>
      <p:sp>
        <p:nvSpPr>
          <p:cNvPr id="4" name="Slide Number Placeholder 3"/>
          <p:cNvSpPr>
            <a:spLocks noGrp="1"/>
          </p:cNvSpPr>
          <p:nvPr>
            <p:ph type="sldNum" sz="quarter" idx="12"/>
          </p:nvPr>
        </p:nvSpPr>
        <p:spPr>
          <a:xfrm>
            <a:off x="6457950" y="6356350"/>
            <a:ext cx="2057400" cy="365125"/>
          </a:xfrm>
        </p:spPr>
        <p:txBody>
          <a:bodyPr vert="horz" lIns="91440" tIns="45720" rIns="91440" bIns="45720" rtlCol="0" anchor="ctr">
            <a:normAutofit/>
          </a:bodyPr>
          <a:lstStyle/>
          <a:p>
            <a:pPr>
              <a:spcAft>
                <a:spcPts val="600"/>
              </a:spcAft>
            </a:pPr>
            <a:fld id="{D4265962-22B0-44D0-B336-3E199CF3F3A5}" type="slidenum">
              <a:rPr lang="en-US" smtClean="0"/>
              <a:pPr>
                <a:spcAft>
                  <a:spcPts val="600"/>
                </a:spcAft>
              </a:pPr>
              <a:t>1</a:t>
            </a:fld>
            <a:endParaRPr lang="en-US"/>
          </a:p>
        </p:txBody>
      </p:sp>
      <p:sp>
        <p:nvSpPr>
          <p:cNvPr id="17" name="Title 4">
            <a:extLst>
              <a:ext uri="{FF2B5EF4-FFF2-40B4-BE49-F238E27FC236}">
                <a16:creationId xmlns:a16="http://schemas.microsoft.com/office/drawing/2014/main" id="{C874A086-8029-4DF3-A956-82F860B10A67}"/>
              </a:ext>
            </a:extLst>
          </p:cNvPr>
          <p:cNvSpPr txBox="1">
            <a:spLocks/>
          </p:cNvSpPr>
          <p:nvPr/>
        </p:nvSpPr>
        <p:spPr>
          <a:xfrm>
            <a:off x="601670" y="3429000"/>
            <a:ext cx="3970330" cy="152705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90000"/>
              </a:lnSpc>
              <a:spcAft>
                <a:spcPts val="600"/>
              </a:spcAft>
            </a:pPr>
            <a:br>
              <a:rPr lang="en-US" sz="900"/>
            </a:br>
            <a:br>
              <a:rPr lang="en-US" sz="900"/>
            </a:br>
            <a:br>
              <a:rPr lang="en-US" sz="900"/>
            </a:br>
            <a:br>
              <a:rPr lang="en-US" sz="900"/>
            </a:br>
            <a:br>
              <a:rPr lang="en-US" sz="900"/>
            </a:br>
            <a:br>
              <a:rPr lang="en-US" sz="900"/>
            </a:br>
            <a:br>
              <a:rPr lang="en-US" sz="900"/>
            </a:br>
            <a:endParaRPr lang="en-US" sz="900"/>
          </a:p>
        </p:txBody>
      </p:sp>
    </p:spTree>
    <p:extLst>
      <p:ext uri="{BB962C8B-B14F-4D97-AF65-F5344CB8AC3E}">
        <p14:creationId xmlns:p14="http://schemas.microsoft.com/office/powerpoint/2010/main" val="608185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Contractual Issues:</a:t>
            </a:r>
            <a:r>
              <a:rPr lang="en-US" sz="2600" i="1" dirty="0"/>
              <a:t> </a:t>
            </a:r>
            <a:r>
              <a:rPr lang="en-US" sz="2600" dirty="0"/>
              <a:t>(as between shipper and motor carrier)</a:t>
            </a:r>
            <a:endParaRPr lang="en-US" sz="2600" b="1" u="sng" dirty="0"/>
          </a:p>
          <a:p>
            <a:pPr>
              <a:lnSpc>
                <a:spcPct val="90000"/>
              </a:lnSpc>
            </a:pPr>
            <a:endParaRPr lang="en-US" sz="2600" b="1" i="1" u="sng" dirty="0"/>
          </a:p>
          <a:p>
            <a:pPr>
              <a:lnSpc>
                <a:spcPct val="90000"/>
              </a:lnSpc>
              <a:buFontTx/>
              <a:buChar char="-"/>
            </a:pPr>
            <a:r>
              <a:rPr lang="en-US" dirty="0"/>
              <a:t>Salvage process / salvage credit</a:t>
            </a:r>
          </a:p>
          <a:p>
            <a:pPr>
              <a:lnSpc>
                <a:spcPct val="90000"/>
              </a:lnSpc>
              <a:buFontTx/>
              <a:buChar char="-"/>
            </a:pPr>
            <a:r>
              <a:rPr lang="en-US" dirty="0"/>
              <a:t>Claims handling process (49 CFR 370)</a:t>
            </a:r>
          </a:p>
          <a:p>
            <a:pPr>
              <a:lnSpc>
                <a:spcPct val="90000"/>
              </a:lnSpc>
              <a:buFontTx/>
              <a:buChar char="-"/>
            </a:pPr>
            <a:r>
              <a:rPr lang="en-US" dirty="0"/>
              <a:t>Dispute resolution</a:t>
            </a:r>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10</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579209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Consequences of a contract entered into under 49 USC 14101(b)</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endParaRPr lang="en-US" sz="2600" b="1" i="1" u="sng" dirty="0"/>
          </a:p>
          <a:p>
            <a:pPr>
              <a:lnSpc>
                <a:spcPct val="90000"/>
              </a:lnSpc>
              <a:buFontTx/>
              <a:buChar char="-"/>
            </a:pPr>
            <a:r>
              <a:rPr lang="en-US" dirty="0"/>
              <a:t>Requires express waiver of certain rights under federal transportation law</a:t>
            </a:r>
          </a:p>
          <a:p>
            <a:pPr>
              <a:lnSpc>
                <a:spcPct val="90000"/>
              </a:lnSpc>
              <a:buFontTx/>
              <a:buChar char="-"/>
            </a:pPr>
            <a:r>
              <a:rPr lang="en-US" dirty="0"/>
              <a:t>Used by brokers and shippers</a:t>
            </a:r>
          </a:p>
          <a:p>
            <a:pPr>
              <a:lnSpc>
                <a:spcPct val="90000"/>
              </a:lnSpc>
              <a:buFontTx/>
              <a:buChar char="-"/>
            </a:pPr>
            <a:r>
              <a:rPr lang="en-US" dirty="0"/>
              <a:t>State v. Federal law</a:t>
            </a:r>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11</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415608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Consequences of a contract entered into under 49 USC 14101(b)</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endParaRPr lang="en-US" sz="2600" b="1" i="1" u="sng" dirty="0"/>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12</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6" name="Picture 5">
            <a:extLst>
              <a:ext uri="{FF2B5EF4-FFF2-40B4-BE49-F238E27FC236}">
                <a16:creationId xmlns:a16="http://schemas.microsoft.com/office/drawing/2014/main" id="{1758BF6E-922A-4FA5-A0BD-E972E5A787B9}"/>
              </a:ext>
            </a:extLst>
          </p:cNvPr>
          <p:cNvPicPr>
            <a:picLocks noChangeAspect="1"/>
          </p:cNvPicPr>
          <p:nvPr/>
        </p:nvPicPr>
        <p:blipFill>
          <a:blip r:embed="rId3"/>
          <a:stretch>
            <a:fillRect/>
          </a:stretch>
        </p:blipFill>
        <p:spPr>
          <a:xfrm>
            <a:off x="479047" y="2594825"/>
            <a:ext cx="6252128" cy="2064602"/>
          </a:xfrm>
          <a:prstGeom prst="rect">
            <a:avLst/>
          </a:prstGeom>
        </p:spPr>
      </p:pic>
    </p:spTree>
    <p:extLst>
      <p:ext uri="{BB962C8B-B14F-4D97-AF65-F5344CB8AC3E}">
        <p14:creationId xmlns:p14="http://schemas.microsoft.com/office/powerpoint/2010/main" val="131646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Broker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Case Study:</a:t>
            </a:r>
          </a:p>
          <a:p>
            <a:pPr>
              <a:lnSpc>
                <a:spcPct val="90000"/>
              </a:lnSpc>
            </a:pPr>
            <a:endParaRPr lang="en-US" sz="2600" b="1" i="1" u="sng" dirty="0"/>
          </a:p>
          <a:p>
            <a:pPr marL="0" indent="0">
              <a:lnSpc>
                <a:spcPct val="90000"/>
              </a:lnSpc>
              <a:buNone/>
            </a:pPr>
            <a:r>
              <a:rPr lang="en-US" dirty="0" err="1"/>
              <a:t>Richwell</a:t>
            </a:r>
            <a:r>
              <a:rPr lang="en-US" dirty="0"/>
              <a:t> Group, Inc. v. Seneca Logistics Group, LLC, (a) 2019 WL 3816890 (D. Mass. Aug. 14, 2019) and (b) 2019 WL 6130711 (D. Mass. Nov. 19, 2019) </a:t>
            </a:r>
          </a:p>
          <a:p>
            <a:pPr marL="0" indent="0">
              <a:lnSpc>
                <a:spcPct val="90000"/>
              </a:lnSpc>
              <a:buNone/>
            </a:pPr>
            <a:endParaRPr lang="en-US" dirty="0"/>
          </a:p>
          <a:p>
            <a:pPr marL="0" indent="0">
              <a:lnSpc>
                <a:spcPct val="90000"/>
              </a:lnSpc>
              <a:buNone/>
            </a:pPr>
            <a:r>
              <a:rPr lang="en-US" dirty="0"/>
              <a:t>- Issues addressed in case: Whether the Broker (Seneca) was liable for cargo loss</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13</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80460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Broker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Contract Issues:</a:t>
            </a:r>
            <a:r>
              <a:rPr lang="en-US" sz="2600" b="1" dirty="0"/>
              <a:t> </a:t>
            </a:r>
            <a:r>
              <a:rPr lang="en-US" sz="2600" dirty="0"/>
              <a:t>(As between broker and shipper)</a:t>
            </a:r>
            <a:endParaRPr lang="en-US" sz="2600" b="1" u="sng" dirty="0"/>
          </a:p>
          <a:p>
            <a:pPr>
              <a:lnSpc>
                <a:spcPct val="90000"/>
              </a:lnSpc>
            </a:pPr>
            <a:endParaRPr lang="en-US" sz="2600" b="1" i="1" u="sng" dirty="0"/>
          </a:p>
          <a:p>
            <a:pPr>
              <a:lnSpc>
                <a:spcPct val="90000"/>
              </a:lnSpc>
              <a:buFontTx/>
              <a:buChar char="-"/>
            </a:pPr>
            <a:r>
              <a:rPr lang="en-US" dirty="0"/>
              <a:t>Language “contractually required” vs. “shall cause”</a:t>
            </a:r>
          </a:p>
          <a:p>
            <a:pPr>
              <a:lnSpc>
                <a:spcPct val="90000"/>
              </a:lnSpc>
              <a:buFontTx/>
              <a:buChar char="-"/>
            </a:pPr>
            <a:r>
              <a:rPr lang="en-US" dirty="0"/>
              <a:t>Indemnity for acts of subcontractors </a:t>
            </a:r>
          </a:p>
          <a:p>
            <a:pPr>
              <a:lnSpc>
                <a:spcPct val="90000"/>
              </a:lnSpc>
              <a:buFontTx/>
              <a:buChar char="-"/>
            </a:pPr>
            <a:r>
              <a:rPr lang="en-US" dirty="0"/>
              <a:t>Insurance to correspond to risk allocation</a:t>
            </a:r>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14</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065867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Broker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Contract Issues:</a:t>
            </a:r>
            <a:r>
              <a:rPr lang="en-US" sz="2600" b="1" dirty="0"/>
              <a:t> </a:t>
            </a:r>
            <a:r>
              <a:rPr lang="en-US" sz="2600" dirty="0"/>
              <a:t>(As between broker and shipper)</a:t>
            </a:r>
            <a:endParaRPr lang="en-US" sz="2600" b="1" u="sng" dirty="0"/>
          </a:p>
          <a:p>
            <a:pPr>
              <a:lnSpc>
                <a:spcPct val="90000"/>
              </a:lnSpc>
            </a:pPr>
            <a:endParaRPr lang="en-US" sz="2600" b="1" i="1" u="sng" dirty="0"/>
          </a:p>
          <a:p>
            <a:pPr>
              <a:lnSpc>
                <a:spcPct val="90000"/>
              </a:lnSpc>
              <a:buFontTx/>
              <a:buChar char="-"/>
            </a:pPr>
            <a:r>
              <a:rPr lang="en-US" dirty="0"/>
              <a:t>Assumption of control</a:t>
            </a:r>
          </a:p>
          <a:p>
            <a:pPr marL="0" indent="0">
              <a:lnSpc>
                <a:spcPct val="90000"/>
              </a:lnSpc>
              <a:buNone/>
            </a:pPr>
            <a:endParaRPr lang="en-US" dirty="0"/>
          </a:p>
          <a:p>
            <a:pPr marL="0" indent="0">
              <a:lnSpc>
                <a:spcPct val="90000"/>
              </a:lnSpc>
              <a:buNone/>
            </a:pPr>
            <a:endParaRPr lang="en-US" dirty="0"/>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15</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5" name="Picture 4">
            <a:extLst>
              <a:ext uri="{FF2B5EF4-FFF2-40B4-BE49-F238E27FC236}">
                <a16:creationId xmlns:a16="http://schemas.microsoft.com/office/drawing/2014/main" id="{BE741636-4AA3-4CBD-AA16-D5D6E28AE85D}"/>
              </a:ext>
            </a:extLst>
          </p:cNvPr>
          <p:cNvPicPr>
            <a:picLocks noChangeAspect="1"/>
          </p:cNvPicPr>
          <p:nvPr/>
        </p:nvPicPr>
        <p:blipFill>
          <a:blip r:embed="rId3"/>
          <a:stretch>
            <a:fillRect/>
          </a:stretch>
        </p:blipFill>
        <p:spPr>
          <a:xfrm>
            <a:off x="414367" y="4396076"/>
            <a:ext cx="6384391" cy="1059116"/>
          </a:xfrm>
          <a:prstGeom prst="rect">
            <a:avLst/>
          </a:prstGeom>
        </p:spPr>
      </p:pic>
    </p:spTree>
    <p:extLst>
      <p:ext uri="{BB962C8B-B14F-4D97-AF65-F5344CB8AC3E}">
        <p14:creationId xmlns:p14="http://schemas.microsoft.com/office/powerpoint/2010/main" val="121922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Broker </a:t>
            </a:r>
            <a:r>
              <a:rPr lang="en-US" u="sng" dirty="0"/>
              <a:t>Cargo</a:t>
            </a:r>
            <a:r>
              <a:rPr lang="en-US" dirty="0"/>
              <a:t> Liability </a:t>
            </a:r>
          </a:p>
        </p:txBody>
      </p:sp>
      <p:sp>
        <p:nvSpPr>
          <p:cNvPr id="4" name="Content Placeholder 3"/>
          <p:cNvSpPr>
            <a:spLocks noGrp="1"/>
          </p:cNvSpPr>
          <p:nvPr>
            <p:ph idx="1"/>
          </p:nvPr>
        </p:nvSpPr>
        <p:spPr>
          <a:xfrm>
            <a:off x="852321" y="374900"/>
            <a:ext cx="5508485" cy="6108199"/>
          </a:xfrm>
        </p:spPr>
        <p:txBody>
          <a:bodyPr anchor="ctr">
            <a:normAutofit/>
          </a:bodyPr>
          <a:lstStyle/>
          <a:p>
            <a:pPr>
              <a:lnSpc>
                <a:spcPct val="90000"/>
              </a:lnSpc>
            </a:pPr>
            <a:r>
              <a:rPr lang="en-US" sz="2600" b="1" u="sng" dirty="0"/>
              <a:t>Contract Issues:</a:t>
            </a:r>
            <a:r>
              <a:rPr lang="en-US" sz="2600" b="1" dirty="0"/>
              <a:t> </a:t>
            </a:r>
            <a:r>
              <a:rPr lang="en-US" sz="2600" dirty="0"/>
              <a:t>(As between broker and shipper)</a:t>
            </a:r>
            <a:endParaRPr lang="en-US" sz="2600" b="1" u="sng" dirty="0"/>
          </a:p>
          <a:p>
            <a:pPr>
              <a:lnSpc>
                <a:spcPct val="90000"/>
              </a:lnSpc>
              <a:buFontTx/>
              <a:buChar char="-"/>
            </a:pPr>
            <a:r>
              <a:rPr lang="en-US" dirty="0"/>
              <a:t>Interchanging the terms Broker and Carrier</a:t>
            </a:r>
          </a:p>
          <a:p>
            <a:pPr marL="0" indent="0">
              <a:lnSpc>
                <a:spcPct val="90000"/>
              </a:lnSpc>
              <a:buNone/>
            </a:pPr>
            <a:endParaRPr lang="en-US" dirty="0"/>
          </a:p>
          <a:p>
            <a:pPr marL="0" indent="0">
              <a:lnSpc>
                <a:spcPct val="90000"/>
              </a:lnSpc>
              <a:buNone/>
            </a:pPr>
            <a:endParaRPr lang="en-US" dirty="0"/>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16</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6" name="Picture 5">
            <a:extLst>
              <a:ext uri="{FF2B5EF4-FFF2-40B4-BE49-F238E27FC236}">
                <a16:creationId xmlns:a16="http://schemas.microsoft.com/office/drawing/2014/main" id="{942108D0-DCD3-4C93-BE7B-57FB9B09814F}"/>
              </a:ext>
            </a:extLst>
          </p:cNvPr>
          <p:cNvPicPr>
            <a:picLocks noChangeAspect="1"/>
          </p:cNvPicPr>
          <p:nvPr/>
        </p:nvPicPr>
        <p:blipFill>
          <a:blip r:embed="rId3"/>
          <a:stretch>
            <a:fillRect/>
          </a:stretch>
        </p:blipFill>
        <p:spPr>
          <a:xfrm>
            <a:off x="479047" y="3915363"/>
            <a:ext cx="6238875" cy="714375"/>
          </a:xfrm>
          <a:prstGeom prst="rect">
            <a:avLst/>
          </a:prstGeom>
        </p:spPr>
      </p:pic>
      <p:pic>
        <p:nvPicPr>
          <p:cNvPr id="8" name="Picture 7">
            <a:extLst>
              <a:ext uri="{FF2B5EF4-FFF2-40B4-BE49-F238E27FC236}">
                <a16:creationId xmlns:a16="http://schemas.microsoft.com/office/drawing/2014/main" id="{EA1870D2-4981-4EBF-98D7-1CF711259394}"/>
              </a:ext>
            </a:extLst>
          </p:cNvPr>
          <p:cNvPicPr>
            <a:picLocks noChangeAspect="1"/>
          </p:cNvPicPr>
          <p:nvPr/>
        </p:nvPicPr>
        <p:blipFill>
          <a:blip r:embed="rId4"/>
          <a:stretch>
            <a:fillRect/>
          </a:stretch>
        </p:blipFill>
        <p:spPr>
          <a:xfrm>
            <a:off x="911603" y="4689643"/>
            <a:ext cx="5686425" cy="1733550"/>
          </a:xfrm>
          <a:prstGeom prst="rect">
            <a:avLst/>
          </a:prstGeom>
        </p:spPr>
      </p:pic>
    </p:spTree>
    <p:extLst>
      <p:ext uri="{BB962C8B-B14F-4D97-AF65-F5344CB8AC3E}">
        <p14:creationId xmlns:p14="http://schemas.microsoft.com/office/powerpoint/2010/main" val="3877672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Broker </a:t>
            </a:r>
            <a:r>
              <a:rPr lang="en-US" u="sng" dirty="0"/>
              <a:t>Personal Injury</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400" b="1" u="sng" dirty="0"/>
              <a:t>Case Study:</a:t>
            </a:r>
          </a:p>
          <a:p>
            <a:pPr>
              <a:lnSpc>
                <a:spcPct val="90000"/>
              </a:lnSpc>
            </a:pPr>
            <a:endParaRPr lang="en-US" sz="2400" b="1" i="1" u="sng" dirty="0"/>
          </a:p>
          <a:p>
            <a:pPr marL="0" indent="0">
              <a:lnSpc>
                <a:spcPct val="90000"/>
              </a:lnSpc>
              <a:buNone/>
            </a:pPr>
            <a:r>
              <a:rPr lang="en-US" sz="2400" dirty="0" err="1"/>
              <a:t>Nyswaner</a:t>
            </a:r>
            <a:r>
              <a:rPr lang="en-US" sz="2400" dirty="0"/>
              <a:t> v C.H. Robinson Worldwide, Inc., 2019 WL 95896 (D. Ariz. Jan. 3, 2019) </a:t>
            </a:r>
          </a:p>
          <a:p>
            <a:pPr marL="0" indent="0">
              <a:lnSpc>
                <a:spcPct val="90000"/>
              </a:lnSpc>
              <a:buNone/>
            </a:pPr>
            <a:endParaRPr lang="en-US" sz="2400" dirty="0"/>
          </a:p>
          <a:p>
            <a:pPr marL="0" indent="0">
              <a:lnSpc>
                <a:spcPct val="90000"/>
              </a:lnSpc>
              <a:buNone/>
            </a:pPr>
            <a:r>
              <a:rPr lang="en-US" sz="2400" dirty="0"/>
              <a:t>- Issue addressed in case: Does FAAAA’s complete preemption doctrine preempt personal injury claims against a broker for the alleged negligent hiring of a motor carrier? </a:t>
            </a: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17</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558793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Broker </a:t>
            </a:r>
            <a:r>
              <a:rPr lang="en-US" u="sng" dirty="0"/>
              <a:t>Personal Injury</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400" b="1" u="sng" dirty="0"/>
              <a:t>Case Study:</a:t>
            </a:r>
          </a:p>
          <a:p>
            <a:pPr>
              <a:lnSpc>
                <a:spcPct val="90000"/>
              </a:lnSpc>
            </a:pPr>
            <a:endParaRPr lang="en-US" sz="2400" b="1" i="1" u="sng" dirty="0"/>
          </a:p>
          <a:p>
            <a:pPr marL="0" indent="0">
              <a:lnSpc>
                <a:spcPct val="90000"/>
              </a:lnSpc>
              <a:buNone/>
            </a:pPr>
            <a:r>
              <a:rPr lang="en-US" sz="2400" dirty="0"/>
              <a:t>The T. Le v. Total Quality Logistics, LLC, Case No. 116,382 (Okla. Civ. App. May 16, 2018) </a:t>
            </a:r>
          </a:p>
          <a:p>
            <a:pPr marL="0" indent="0">
              <a:lnSpc>
                <a:spcPct val="90000"/>
              </a:lnSpc>
              <a:buNone/>
            </a:pPr>
            <a:endParaRPr lang="en-US" sz="2400" dirty="0"/>
          </a:p>
          <a:p>
            <a:pPr marL="0" indent="0">
              <a:lnSpc>
                <a:spcPct val="90000"/>
              </a:lnSpc>
              <a:buNone/>
            </a:pPr>
            <a:r>
              <a:rPr lang="en-US" sz="2400" dirty="0"/>
              <a:t>- Issue addressed in case: Is a transportation broker liable for the negligent acts of the carrier’s independent contractor driver in causing personal injury to a motorist? </a:t>
            </a: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18</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2181052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Broker </a:t>
            </a:r>
            <a:r>
              <a:rPr lang="en-US" u="sng" dirty="0"/>
              <a:t>Personal Injury</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400" b="1" u="sng" dirty="0"/>
              <a:t>Contractual Issues:</a:t>
            </a:r>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i="1" u="sng"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19</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6" name="Picture 5">
            <a:extLst>
              <a:ext uri="{FF2B5EF4-FFF2-40B4-BE49-F238E27FC236}">
                <a16:creationId xmlns:a16="http://schemas.microsoft.com/office/drawing/2014/main" id="{4F83CE6B-2F05-4A24-A448-8057A50BB0CF}"/>
              </a:ext>
            </a:extLst>
          </p:cNvPr>
          <p:cNvPicPr>
            <a:picLocks noChangeAspect="1"/>
          </p:cNvPicPr>
          <p:nvPr/>
        </p:nvPicPr>
        <p:blipFill>
          <a:blip r:embed="rId3"/>
          <a:stretch>
            <a:fillRect/>
          </a:stretch>
        </p:blipFill>
        <p:spPr>
          <a:xfrm>
            <a:off x="1069098" y="2970885"/>
            <a:ext cx="5172075" cy="1866900"/>
          </a:xfrm>
          <a:prstGeom prst="rect">
            <a:avLst/>
          </a:prstGeom>
        </p:spPr>
      </p:pic>
    </p:spTree>
    <p:extLst>
      <p:ext uri="{BB962C8B-B14F-4D97-AF65-F5344CB8AC3E}">
        <p14:creationId xmlns:p14="http://schemas.microsoft.com/office/powerpoint/2010/main" val="178505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2" name="Title 1"/>
          <p:cNvSpPr>
            <a:spLocks noGrp="1"/>
          </p:cNvSpPr>
          <p:nvPr>
            <p:ph type="ctrTitle"/>
          </p:nvPr>
        </p:nvSpPr>
        <p:spPr>
          <a:xfrm>
            <a:off x="306801" y="4058125"/>
            <a:ext cx="3604497" cy="972836"/>
          </a:xfrm>
        </p:spPr>
        <p:txBody>
          <a:bodyPr anchor="t">
            <a:normAutofit/>
          </a:bodyPr>
          <a:lstStyle/>
          <a:p>
            <a:pPr algn="l">
              <a:lnSpc>
                <a:spcPct val="90000"/>
              </a:lnSpc>
            </a:pPr>
            <a:r>
              <a:rPr lang="en-US" sz="2100" dirty="0">
                <a:solidFill>
                  <a:srgbClr val="000000"/>
                </a:solidFill>
              </a:rPr>
              <a:t>Presented by </a:t>
            </a:r>
            <a:br>
              <a:rPr lang="en-US" sz="2100" dirty="0">
                <a:solidFill>
                  <a:srgbClr val="000000"/>
                </a:solidFill>
              </a:rPr>
            </a:br>
            <a:r>
              <a:rPr lang="en-US" sz="2100" dirty="0">
                <a:solidFill>
                  <a:srgbClr val="000000"/>
                </a:solidFill>
              </a:rPr>
              <a:t>Bridgette M. Blitch, Esq.</a:t>
            </a:r>
            <a:br>
              <a:rPr lang="en-US" sz="2100" dirty="0">
                <a:solidFill>
                  <a:srgbClr val="000000"/>
                </a:solidFill>
              </a:rPr>
            </a:br>
            <a:r>
              <a:rPr lang="en-US" sz="2100" dirty="0">
                <a:solidFill>
                  <a:srgbClr val="000000"/>
                </a:solidFill>
              </a:rPr>
              <a:t>Blitch Westley Barrette S.C.</a:t>
            </a:r>
          </a:p>
        </p:txBody>
      </p:sp>
      <p:sp>
        <p:nvSpPr>
          <p:cNvPr id="3" name="Subtitle 2"/>
          <p:cNvSpPr>
            <a:spLocks noGrp="1"/>
          </p:cNvSpPr>
          <p:nvPr>
            <p:ph type="subTitle" idx="1"/>
          </p:nvPr>
        </p:nvSpPr>
        <p:spPr>
          <a:xfrm>
            <a:off x="296942" y="1744669"/>
            <a:ext cx="3945428" cy="972836"/>
          </a:xfrm>
        </p:spPr>
        <p:txBody>
          <a:bodyPr anchor="b">
            <a:noAutofit/>
          </a:bodyPr>
          <a:lstStyle/>
          <a:p>
            <a:pPr algn="l"/>
            <a:r>
              <a:rPr lang="en-US" sz="2700" b="1" dirty="0">
                <a:solidFill>
                  <a:srgbClr val="000000"/>
                </a:solidFill>
              </a:rPr>
              <a:t>How to Set Up Your Contracts to Limit Liability and Reduce Risk Exposures</a:t>
            </a: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5" name="image1.jpg">
            <a:extLst>
              <a:ext uri="{FF2B5EF4-FFF2-40B4-BE49-F238E27FC236}">
                <a16:creationId xmlns:a16="http://schemas.microsoft.com/office/drawing/2014/main" id="{E05F831A-162E-4F74-A24D-4DA4D86EA068}"/>
              </a:ext>
            </a:extLst>
          </p:cNvPr>
          <p:cNvPicPr/>
          <p:nvPr/>
        </p:nvPicPr>
        <p:blipFill>
          <a:blip r:embed="rId3" cstate="print">
            <a:extLst>
              <a:ext uri="{28A0092B-C50C-407E-A947-70E740481C1C}">
                <a14:useLocalDpi xmlns:a14="http://schemas.microsoft.com/office/drawing/2010/main" val="0"/>
              </a:ext>
            </a:extLst>
          </a:blip>
          <a:srcRect l="20089" t="39285" r="27380" b="39087"/>
          <a:stretch>
            <a:fillRect/>
          </a:stretch>
        </p:blipFill>
        <p:spPr>
          <a:xfrm>
            <a:off x="5424681" y="3908883"/>
            <a:ext cx="3463967" cy="1062501"/>
          </a:xfrm>
          <a:prstGeom prst="rect">
            <a:avLst/>
          </a:prstGeom>
        </p:spPr>
      </p:pic>
    </p:spTree>
    <p:extLst>
      <p:ext uri="{BB962C8B-B14F-4D97-AF65-F5344CB8AC3E}">
        <p14:creationId xmlns:p14="http://schemas.microsoft.com/office/powerpoint/2010/main" val="363920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Broker </a:t>
            </a:r>
            <a:r>
              <a:rPr lang="en-US" u="sng" dirty="0"/>
              <a:t>Personal Injury</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400" b="1" u="sng" dirty="0"/>
              <a:t>Contractual Issues:</a:t>
            </a:r>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u="sng" dirty="0"/>
          </a:p>
          <a:p>
            <a:pPr>
              <a:lnSpc>
                <a:spcPct val="90000"/>
              </a:lnSpc>
            </a:pPr>
            <a:endParaRPr lang="en-US" sz="2400" b="1" i="1" u="sng"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20</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pic>
        <p:nvPicPr>
          <p:cNvPr id="5" name="Picture 4">
            <a:extLst>
              <a:ext uri="{FF2B5EF4-FFF2-40B4-BE49-F238E27FC236}">
                <a16:creationId xmlns:a16="http://schemas.microsoft.com/office/drawing/2014/main" id="{290FD010-4667-432A-BA90-10649729E5F3}"/>
              </a:ext>
            </a:extLst>
          </p:cNvPr>
          <p:cNvPicPr>
            <a:picLocks noChangeAspect="1"/>
          </p:cNvPicPr>
          <p:nvPr/>
        </p:nvPicPr>
        <p:blipFill>
          <a:blip r:embed="rId3"/>
          <a:stretch>
            <a:fillRect/>
          </a:stretch>
        </p:blipFill>
        <p:spPr>
          <a:xfrm>
            <a:off x="143555" y="2818180"/>
            <a:ext cx="6353583" cy="1986112"/>
          </a:xfrm>
          <a:prstGeom prst="rect">
            <a:avLst/>
          </a:prstGeom>
        </p:spPr>
      </p:pic>
    </p:spTree>
    <p:extLst>
      <p:ext uri="{BB962C8B-B14F-4D97-AF65-F5344CB8AC3E}">
        <p14:creationId xmlns:p14="http://schemas.microsoft.com/office/powerpoint/2010/main" val="24654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fontScale="90000"/>
          </a:bodyPr>
          <a:lstStyle/>
          <a:p>
            <a:r>
              <a:rPr lang="en-US" dirty="0"/>
              <a:t>Broker &amp; MC </a:t>
            </a:r>
            <a:r>
              <a:rPr lang="en-US" u="sng" dirty="0"/>
              <a:t>Personal Injury</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Contract Issues:</a:t>
            </a:r>
            <a:r>
              <a:rPr lang="en-US" sz="2600" b="1" dirty="0"/>
              <a:t> </a:t>
            </a:r>
            <a:r>
              <a:rPr lang="en-US" sz="2600" dirty="0"/>
              <a:t>(As between broker or MC and shipper)</a:t>
            </a:r>
            <a:endParaRPr lang="en-US" sz="2600" b="1" u="sng" dirty="0"/>
          </a:p>
          <a:p>
            <a:pPr>
              <a:lnSpc>
                <a:spcPct val="90000"/>
              </a:lnSpc>
            </a:pPr>
            <a:endParaRPr lang="en-US" sz="2600" b="1" i="1" u="sng" dirty="0"/>
          </a:p>
          <a:p>
            <a:pPr>
              <a:lnSpc>
                <a:spcPct val="90000"/>
              </a:lnSpc>
              <a:buFontTx/>
              <a:buChar char="-"/>
            </a:pPr>
            <a:r>
              <a:rPr lang="en-US" dirty="0"/>
              <a:t>Indemnity for acts of subcontractors </a:t>
            </a:r>
          </a:p>
          <a:p>
            <a:pPr>
              <a:lnSpc>
                <a:spcPct val="90000"/>
              </a:lnSpc>
              <a:buFontTx/>
              <a:buChar char="-"/>
            </a:pPr>
            <a:r>
              <a:rPr lang="en-US" dirty="0"/>
              <a:t>Insurance to correspond to risk allocation</a:t>
            </a:r>
          </a:p>
          <a:p>
            <a:pPr>
              <a:lnSpc>
                <a:spcPct val="90000"/>
              </a:lnSpc>
              <a:buFontTx/>
              <a:buChar char="-"/>
            </a:pPr>
            <a:r>
              <a:rPr lang="en-US" dirty="0"/>
              <a:t>Waiver of subrogation</a:t>
            </a:r>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21</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3281925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Concluding Remarks</a:t>
            </a:r>
          </a:p>
        </p:txBody>
      </p:sp>
      <p:sp>
        <p:nvSpPr>
          <p:cNvPr id="4" name="Content Placeholder 3"/>
          <p:cNvSpPr>
            <a:spLocks noGrp="1"/>
          </p:cNvSpPr>
          <p:nvPr>
            <p:ph idx="1"/>
          </p:nvPr>
        </p:nvSpPr>
        <p:spPr>
          <a:xfrm>
            <a:off x="852321" y="1596540"/>
            <a:ext cx="5508485" cy="3817625"/>
          </a:xfrm>
        </p:spPr>
        <p:txBody>
          <a:bodyPr anchor="ctr">
            <a:normAutofit/>
          </a:bodyPr>
          <a:lstStyle/>
          <a:p>
            <a:pPr>
              <a:lnSpc>
                <a:spcPct val="90000"/>
              </a:lnSpc>
            </a:pPr>
            <a:r>
              <a:rPr lang="en-US" sz="2600" b="1" u="sng" dirty="0"/>
              <a:t>Best Practice Tips</a:t>
            </a: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22</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743593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4">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101411"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393512" y="2207360"/>
            <a:ext cx="3314385" cy="3248628"/>
          </a:xfrm>
        </p:spPr>
        <p:txBody>
          <a:bodyPr vert="horz" lIns="91440" tIns="45720" rIns="91440" bIns="45720" rtlCol="0" anchor="b">
            <a:normAutofit fontScale="90000"/>
          </a:bodyPr>
          <a:lstStyle/>
          <a:p>
            <a:pPr algn="r">
              <a:lnSpc>
                <a:spcPct val="90000"/>
              </a:lnSpc>
            </a:pP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200" kern="1200" dirty="0">
                <a:solidFill>
                  <a:srgbClr val="FFFFFF"/>
                </a:solidFill>
                <a:latin typeface="+mj-lt"/>
                <a:ea typeface="+mj-ea"/>
                <a:cs typeface="+mj-cs"/>
              </a:rPr>
            </a:br>
            <a:r>
              <a:rPr lang="en-US" sz="1600" b="1" cap="all" dirty="0">
                <a:solidFill>
                  <a:srgbClr val="FFFFFF"/>
                </a:solidFill>
              </a:rPr>
              <a:t>questions? </a:t>
            </a:r>
            <a:br>
              <a:rPr lang="en-US" sz="1600" kern="1200" dirty="0">
                <a:solidFill>
                  <a:srgbClr val="FFFFFF"/>
                </a:solidFill>
                <a:latin typeface="+mj-lt"/>
                <a:ea typeface="+mj-ea"/>
                <a:cs typeface="+mj-cs"/>
              </a:rPr>
            </a:br>
            <a:br>
              <a:rPr lang="en-US" sz="12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r>
              <a:rPr lang="en-US" sz="1600" b="1" cap="all" dirty="0">
                <a:solidFill>
                  <a:srgbClr val="FFFFFF"/>
                </a:solidFill>
              </a:rPr>
              <a:t>BLITCH WESTLEY BARRETTE S.C.</a:t>
            </a:r>
            <a:br>
              <a:rPr lang="en-US" sz="1600" dirty="0">
                <a:solidFill>
                  <a:srgbClr val="FFFFFF"/>
                </a:solidFill>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br>
              <a:rPr lang="en-US" sz="1600" kern="1200" dirty="0">
                <a:solidFill>
                  <a:srgbClr val="FFFFFF"/>
                </a:solidFill>
                <a:latin typeface="+mj-lt"/>
                <a:ea typeface="+mj-ea"/>
                <a:cs typeface="+mj-cs"/>
              </a:rPr>
            </a:br>
            <a:r>
              <a:rPr lang="en-US" sz="1800" b="1" kern="1200" dirty="0">
                <a:solidFill>
                  <a:srgbClr val="FFFFFF"/>
                </a:solidFill>
                <a:latin typeface="+mj-lt"/>
                <a:ea typeface="+mj-ea"/>
                <a:cs typeface="+mj-cs"/>
              </a:rPr>
              <a:t>Florida Office</a:t>
            </a:r>
            <a:br>
              <a:rPr lang="en-US" sz="1800" kern="1200" dirty="0">
                <a:solidFill>
                  <a:srgbClr val="FFFFFF"/>
                </a:solidFill>
                <a:latin typeface="+mj-lt"/>
                <a:ea typeface="+mj-ea"/>
                <a:cs typeface="+mj-cs"/>
              </a:rPr>
            </a:br>
            <a:r>
              <a:rPr lang="en-US" sz="1800" kern="1200" dirty="0">
                <a:solidFill>
                  <a:srgbClr val="FFFFFF"/>
                </a:solidFill>
                <a:latin typeface="+mj-lt"/>
                <a:ea typeface="+mj-ea"/>
                <a:cs typeface="+mj-cs"/>
              </a:rPr>
              <a:t>9100 Conroy Windermere Road, </a:t>
            </a:r>
            <a:br>
              <a:rPr lang="en-US" sz="1800" kern="1200" dirty="0">
                <a:solidFill>
                  <a:srgbClr val="FFFFFF"/>
                </a:solidFill>
                <a:latin typeface="+mj-lt"/>
                <a:ea typeface="+mj-ea"/>
                <a:cs typeface="+mj-cs"/>
              </a:rPr>
            </a:br>
            <a:r>
              <a:rPr lang="en-US" sz="1800" kern="1200" dirty="0">
                <a:solidFill>
                  <a:srgbClr val="FFFFFF"/>
                </a:solidFill>
                <a:latin typeface="+mj-lt"/>
                <a:ea typeface="+mj-ea"/>
                <a:cs typeface="+mj-cs"/>
              </a:rPr>
              <a:t>Suite 200</a:t>
            </a:r>
            <a:br>
              <a:rPr lang="en-US" sz="1800" kern="1200" dirty="0">
                <a:solidFill>
                  <a:srgbClr val="FFFFFF"/>
                </a:solidFill>
                <a:latin typeface="+mj-lt"/>
                <a:ea typeface="+mj-ea"/>
                <a:cs typeface="+mj-cs"/>
              </a:rPr>
            </a:br>
            <a:r>
              <a:rPr lang="en-US" sz="1800" kern="1200" dirty="0">
                <a:solidFill>
                  <a:srgbClr val="FFFFFF"/>
                </a:solidFill>
                <a:latin typeface="+mj-lt"/>
                <a:ea typeface="+mj-ea"/>
                <a:cs typeface="+mj-cs"/>
              </a:rPr>
              <a:t>Windermere, FL 34786</a:t>
            </a:r>
            <a:br>
              <a:rPr lang="en-US" sz="1800" kern="1200" dirty="0">
                <a:solidFill>
                  <a:srgbClr val="FFFFFF"/>
                </a:solidFill>
                <a:latin typeface="+mj-lt"/>
                <a:ea typeface="+mj-ea"/>
                <a:cs typeface="+mj-cs"/>
              </a:rPr>
            </a:br>
            <a:br>
              <a:rPr lang="en-US" sz="1800" kern="1200" dirty="0">
                <a:solidFill>
                  <a:srgbClr val="FFFFFF"/>
                </a:solidFill>
                <a:latin typeface="+mj-lt"/>
                <a:ea typeface="+mj-ea"/>
                <a:cs typeface="+mj-cs"/>
              </a:rPr>
            </a:br>
            <a:r>
              <a:rPr lang="en-US" sz="1800" b="1" dirty="0">
                <a:solidFill>
                  <a:srgbClr val="FFFFFF"/>
                </a:solidFill>
              </a:rPr>
              <a:t>Illinois Office</a:t>
            </a:r>
            <a:br>
              <a:rPr lang="en-US" sz="1800" b="1" dirty="0">
                <a:solidFill>
                  <a:srgbClr val="FFFFFF"/>
                </a:solidFill>
              </a:rPr>
            </a:br>
            <a:r>
              <a:rPr lang="en-US" sz="1800" dirty="0">
                <a:solidFill>
                  <a:srgbClr val="FFFFFF"/>
                </a:solidFill>
              </a:rPr>
              <a:t>1550 Spring Road, Ste. 120</a:t>
            </a:r>
            <a:br>
              <a:rPr lang="en-US" sz="1800" dirty="0">
                <a:solidFill>
                  <a:srgbClr val="FFFFFF"/>
                </a:solidFill>
              </a:rPr>
            </a:br>
            <a:r>
              <a:rPr lang="en-US" sz="1800" dirty="0">
                <a:solidFill>
                  <a:srgbClr val="FFFFFF"/>
                </a:solidFill>
              </a:rPr>
              <a:t>Oak Brook, IL 60523</a:t>
            </a:r>
            <a:br>
              <a:rPr lang="en-US" sz="1800" dirty="0">
                <a:solidFill>
                  <a:srgbClr val="FFFFFF"/>
                </a:solidFill>
              </a:rPr>
            </a:br>
            <a:br>
              <a:rPr lang="en-US" sz="1800" dirty="0">
                <a:solidFill>
                  <a:srgbClr val="FFFFFF"/>
                </a:solidFill>
              </a:rPr>
            </a:br>
            <a:r>
              <a:rPr lang="en-US" sz="1800" b="1" kern="1200" dirty="0">
                <a:solidFill>
                  <a:srgbClr val="FFFFFF"/>
                </a:solidFill>
                <a:latin typeface="+mj-lt"/>
                <a:ea typeface="+mj-ea"/>
                <a:cs typeface="+mj-cs"/>
              </a:rPr>
              <a:t>Wisconsin Office</a:t>
            </a:r>
            <a:br>
              <a:rPr lang="en-US" sz="1800" b="1" kern="1200" dirty="0">
                <a:solidFill>
                  <a:srgbClr val="FFFFFF"/>
                </a:solidFill>
                <a:latin typeface="+mj-lt"/>
                <a:ea typeface="+mj-ea"/>
                <a:cs typeface="+mj-cs"/>
              </a:rPr>
            </a:br>
            <a:r>
              <a:rPr lang="en-US" sz="1800" kern="1200" dirty="0">
                <a:solidFill>
                  <a:srgbClr val="FFFFFF"/>
                </a:solidFill>
                <a:latin typeface="+mj-lt"/>
                <a:ea typeface="+mj-ea"/>
                <a:cs typeface="+mj-cs"/>
              </a:rPr>
              <a:t>7633 </a:t>
            </a:r>
            <a:r>
              <a:rPr lang="en-US" sz="1800" kern="1200" dirty="0" err="1">
                <a:solidFill>
                  <a:srgbClr val="FFFFFF"/>
                </a:solidFill>
                <a:latin typeface="+mj-lt"/>
                <a:ea typeface="+mj-ea"/>
                <a:cs typeface="+mj-cs"/>
              </a:rPr>
              <a:t>Ganser</a:t>
            </a:r>
            <a:r>
              <a:rPr lang="en-US" sz="1800" kern="1200" dirty="0">
                <a:solidFill>
                  <a:srgbClr val="FFFFFF"/>
                </a:solidFill>
                <a:latin typeface="+mj-lt"/>
                <a:ea typeface="+mj-ea"/>
                <a:cs typeface="+mj-cs"/>
              </a:rPr>
              <a:t> Way, Suite 100</a:t>
            </a:r>
            <a:br>
              <a:rPr lang="en-US" sz="1800" kern="1200" dirty="0">
                <a:solidFill>
                  <a:srgbClr val="FFFFFF"/>
                </a:solidFill>
                <a:latin typeface="+mj-lt"/>
                <a:ea typeface="+mj-ea"/>
                <a:cs typeface="+mj-cs"/>
              </a:rPr>
            </a:br>
            <a:r>
              <a:rPr lang="en-US" sz="1800" kern="1200" dirty="0">
                <a:solidFill>
                  <a:srgbClr val="FFFFFF"/>
                </a:solidFill>
                <a:latin typeface="+mj-lt"/>
                <a:ea typeface="+mj-ea"/>
                <a:cs typeface="+mj-cs"/>
              </a:rPr>
              <a:t>Madison, Wisconsin 53719 </a:t>
            </a:r>
            <a:br>
              <a:rPr lang="en-US" sz="1800" kern="1200" dirty="0">
                <a:solidFill>
                  <a:srgbClr val="FFFFFF"/>
                </a:solidFill>
                <a:latin typeface="+mj-lt"/>
                <a:ea typeface="+mj-ea"/>
                <a:cs typeface="+mj-cs"/>
              </a:rPr>
            </a:br>
            <a:br>
              <a:rPr lang="en-US" sz="1800" kern="1200" dirty="0">
                <a:solidFill>
                  <a:srgbClr val="FFFFFF"/>
                </a:solidFill>
                <a:latin typeface="+mj-lt"/>
                <a:ea typeface="+mj-ea"/>
                <a:cs typeface="+mj-cs"/>
              </a:rPr>
            </a:br>
            <a:r>
              <a:rPr lang="en-US" sz="1800" kern="1200" dirty="0">
                <a:solidFill>
                  <a:srgbClr val="FFFFFF"/>
                </a:solidFill>
                <a:latin typeface="+mj-lt"/>
                <a:ea typeface="+mj-ea"/>
                <a:cs typeface="+mj-cs"/>
              </a:rPr>
              <a:t>(407) 574-2835</a:t>
            </a:r>
            <a:br>
              <a:rPr lang="en-US" sz="1800" kern="1200" dirty="0">
                <a:solidFill>
                  <a:srgbClr val="FFFFFF"/>
                </a:solidFill>
                <a:latin typeface="+mj-lt"/>
                <a:ea typeface="+mj-ea"/>
                <a:cs typeface="+mj-cs"/>
              </a:rPr>
            </a:br>
            <a:r>
              <a:rPr lang="en-US" sz="1800" kern="1200" dirty="0">
                <a:solidFill>
                  <a:schemeClr val="bg1"/>
                </a:solidFill>
                <a:latin typeface="+mj-lt"/>
                <a:ea typeface="+mj-ea"/>
                <a:cs typeface="+mj-cs"/>
                <a:hlinkClick r:id="rId2">
                  <a:extLst>
                    <a:ext uri="{A12FA001-AC4F-418D-AE19-62706E023703}">
                      <ahyp:hlinkClr xmlns:ahyp="http://schemas.microsoft.com/office/drawing/2018/hyperlinkcolor" val="tx"/>
                    </a:ext>
                  </a:extLst>
                </a:hlinkClick>
              </a:rPr>
              <a:t>bblitch@bwesq.com</a:t>
            </a:r>
            <a:br>
              <a:rPr lang="en-US" sz="1800" kern="1200" dirty="0">
                <a:solidFill>
                  <a:srgbClr val="FFFFFF"/>
                </a:solidFill>
                <a:latin typeface="+mj-lt"/>
                <a:ea typeface="+mj-ea"/>
                <a:cs typeface="+mj-cs"/>
              </a:rPr>
            </a:br>
            <a:br>
              <a:rPr lang="en-US" sz="1800" kern="1200" dirty="0">
                <a:solidFill>
                  <a:srgbClr val="FFFFFF"/>
                </a:solidFill>
                <a:latin typeface="+mj-lt"/>
                <a:ea typeface="+mj-ea"/>
                <a:cs typeface="+mj-cs"/>
              </a:rPr>
            </a:br>
            <a:br>
              <a:rPr lang="en-US" sz="1800" kern="1200" dirty="0">
                <a:solidFill>
                  <a:srgbClr val="FFFFFF"/>
                </a:solidFill>
                <a:latin typeface="+mj-lt"/>
                <a:ea typeface="+mj-ea"/>
                <a:cs typeface="+mj-cs"/>
              </a:rPr>
            </a:br>
            <a:br>
              <a:rPr lang="en-US" sz="1800" kern="1200" dirty="0">
                <a:solidFill>
                  <a:srgbClr val="FFFFFF"/>
                </a:solidFill>
                <a:latin typeface="+mj-lt"/>
                <a:ea typeface="+mj-ea"/>
                <a:cs typeface="+mj-cs"/>
              </a:rPr>
            </a:br>
            <a:endParaRPr lang="en-US" sz="1800" kern="1200" dirty="0">
              <a:solidFill>
                <a:srgbClr val="FFFFFF"/>
              </a:solidFill>
              <a:latin typeface="+mj-lt"/>
              <a:ea typeface="+mj-ea"/>
              <a:cs typeface="+mj-cs"/>
            </a:endParaRPr>
          </a:p>
        </p:txBody>
      </p:sp>
      <p:cxnSp>
        <p:nvCxnSpPr>
          <p:cNvPr id="22" name="Straight Connector 16">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0009" y="3928939"/>
            <a:ext cx="294894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10" name="image1.jpg">
            <a:extLst>
              <a:ext uri="{FF2B5EF4-FFF2-40B4-BE49-F238E27FC236}">
                <a16:creationId xmlns:a16="http://schemas.microsoft.com/office/drawing/2014/main" id="{B80EA6A4-692F-413F-B996-082DECE2E8C9}"/>
              </a:ext>
            </a:extLst>
          </p:cNvPr>
          <p:cNvPicPr/>
          <p:nvPr/>
        </p:nvPicPr>
        <p:blipFill>
          <a:blip r:embed="rId3" cstate="print">
            <a:extLst>
              <a:ext uri="{28A0092B-C50C-407E-A947-70E740481C1C}">
                <a14:useLocalDpi xmlns:a14="http://schemas.microsoft.com/office/drawing/2010/main" val="0"/>
              </a:ext>
            </a:extLst>
          </a:blip>
          <a:srcRect l="20089" t="39285" r="27380" b="39087"/>
          <a:stretch>
            <a:fillRect/>
          </a:stretch>
        </p:blipFill>
        <p:spPr>
          <a:xfrm>
            <a:off x="4572000" y="2801520"/>
            <a:ext cx="4094602" cy="1255936"/>
          </a:xfrm>
          <a:prstGeom prst="rect">
            <a:avLst/>
          </a:prstGeom>
        </p:spPr>
      </p:pic>
      <p:sp>
        <p:nvSpPr>
          <p:cNvPr id="4" name="Slide Number Placeholder 3"/>
          <p:cNvSpPr>
            <a:spLocks noGrp="1"/>
          </p:cNvSpPr>
          <p:nvPr>
            <p:ph type="sldNum" sz="quarter" idx="12"/>
          </p:nvPr>
        </p:nvSpPr>
        <p:spPr>
          <a:xfrm>
            <a:off x="7868652" y="6356350"/>
            <a:ext cx="646697" cy="365125"/>
          </a:xfrm>
        </p:spPr>
        <p:txBody>
          <a:bodyPr vert="horz" lIns="91440" tIns="45720" rIns="91440" bIns="45720" rtlCol="0" anchor="ctr">
            <a:normAutofit/>
          </a:bodyPr>
          <a:lstStyle/>
          <a:p>
            <a:pPr>
              <a:spcAft>
                <a:spcPts val="600"/>
              </a:spcAft>
            </a:pPr>
            <a:fld id="{D4265962-22B0-44D0-B336-3E199CF3F3A5}" type="slidenum">
              <a:rPr lang="en-US" smtClean="0"/>
              <a:pPr>
                <a:spcAft>
                  <a:spcPts val="600"/>
                </a:spcAft>
              </a:pPr>
              <a:t>23</a:t>
            </a:fld>
            <a:endParaRPr lang="en-US"/>
          </a:p>
        </p:txBody>
      </p:sp>
    </p:spTree>
    <p:extLst>
      <p:ext uri="{BB962C8B-B14F-4D97-AF65-F5344CB8AC3E}">
        <p14:creationId xmlns:p14="http://schemas.microsoft.com/office/powerpoint/2010/main" val="2404290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Overview </a:t>
            </a:r>
          </a:p>
        </p:txBody>
      </p:sp>
      <p:sp>
        <p:nvSpPr>
          <p:cNvPr id="4" name="Content Placeholder 3"/>
          <p:cNvSpPr>
            <a:spLocks noGrp="1"/>
          </p:cNvSpPr>
          <p:nvPr>
            <p:ph idx="1"/>
          </p:nvPr>
        </p:nvSpPr>
        <p:spPr>
          <a:xfrm>
            <a:off x="852321" y="1596540"/>
            <a:ext cx="5508485" cy="4301817"/>
          </a:xfrm>
        </p:spPr>
        <p:txBody>
          <a:bodyPr anchor="ctr">
            <a:normAutofit/>
          </a:bodyPr>
          <a:lstStyle/>
          <a:p>
            <a:pPr>
              <a:lnSpc>
                <a:spcPct val="90000"/>
              </a:lnSpc>
            </a:pPr>
            <a:endParaRPr lang="en-US" sz="2600" b="1" u="sng" dirty="0"/>
          </a:p>
          <a:p>
            <a:r>
              <a:rPr lang="en-US" dirty="0"/>
              <a:t>Tariffs </a:t>
            </a:r>
          </a:p>
          <a:p>
            <a:r>
              <a:rPr lang="en-US" dirty="0"/>
              <a:t>Cargo Liability </a:t>
            </a:r>
          </a:p>
          <a:p>
            <a:r>
              <a:rPr lang="en-US" dirty="0"/>
              <a:t>MVA Claims</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3</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3602221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301817"/>
          </a:xfrm>
        </p:spPr>
        <p:txBody>
          <a:bodyPr anchor="ctr">
            <a:normAutofit/>
          </a:bodyPr>
          <a:lstStyle/>
          <a:p>
            <a:pPr>
              <a:lnSpc>
                <a:spcPct val="90000"/>
              </a:lnSpc>
            </a:pPr>
            <a:endParaRPr lang="en-US" sz="2600" b="1" u="sng" dirty="0"/>
          </a:p>
          <a:p>
            <a:pPr marL="0" indent="0">
              <a:lnSpc>
                <a:spcPct val="90000"/>
              </a:lnSpc>
              <a:buNone/>
            </a:pPr>
            <a:r>
              <a:rPr lang="en-US" dirty="0"/>
              <a:t>The Tariff: </a:t>
            </a:r>
          </a:p>
          <a:p>
            <a:pPr marL="0" indent="0">
              <a:lnSpc>
                <a:spcPct val="90000"/>
              </a:lnSpc>
              <a:buNone/>
            </a:pPr>
            <a:endParaRPr lang="en-US" dirty="0"/>
          </a:p>
          <a:p>
            <a:pPr marL="0" indent="0">
              <a:lnSpc>
                <a:spcPct val="90000"/>
              </a:lnSpc>
              <a:buNone/>
            </a:pPr>
            <a:r>
              <a:rPr lang="en-US" dirty="0"/>
              <a:t>What is it?</a:t>
            </a:r>
          </a:p>
          <a:p>
            <a:pPr marL="0" indent="0">
              <a:lnSpc>
                <a:spcPct val="90000"/>
              </a:lnSpc>
              <a:buNone/>
            </a:pPr>
            <a:r>
              <a:rPr lang="en-US" dirty="0"/>
              <a:t>How can a motor carrier use it to limit their liability for cargo loss and damage claims?</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4</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52001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301817"/>
          </a:xfrm>
        </p:spPr>
        <p:txBody>
          <a:bodyPr anchor="ctr">
            <a:normAutofit/>
          </a:bodyPr>
          <a:lstStyle/>
          <a:p>
            <a:pPr>
              <a:lnSpc>
                <a:spcPct val="90000"/>
              </a:lnSpc>
            </a:pPr>
            <a:r>
              <a:rPr lang="en-US" sz="2600" u="sng" dirty="0"/>
              <a:t>A tariff is a contract</a:t>
            </a:r>
          </a:p>
          <a:p>
            <a:pPr marL="0" indent="0">
              <a:lnSpc>
                <a:spcPct val="90000"/>
              </a:lnSpc>
              <a:buNone/>
            </a:pPr>
            <a:endParaRPr lang="en-US" sz="2600" u="sng" dirty="0"/>
          </a:p>
          <a:p>
            <a:pPr marL="0" indent="0">
              <a:lnSpc>
                <a:spcPct val="90000"/>
              </a:lnSpc>
              <a:buNone/>
            </a:pPr>
            <a:r>
              <a:rPr lang="en-US" dirty="0"/>
              <a:t>49 USC 13702 – Mandatory for only certain types of transportation (e.g., household goods)</a:t>
            </a:r>
          </a:p>
          <a:p>
            <a:pPr marL="0" indent="0">
              <a:lnSpc>
                <a:spcPct val="90000"/>
              </a:lnSpc>
              <a:buNone/>
            </a:pPr>
            <a:endParaRPr lang="en-US" dirty="0"/>
          </a:p>
          <a:p>
            <a:pPr marL="0" indent="0">
              <a:lnSpc>
                <a:spcPct val="90000"/>
              </a:lnSpc>
              <a:buNone/>
            </a:pPr>
            <a:r>
              <a:rPr lang="en-US" dirty="0"/>
              <a:t>Disclosed upon shipper’s request </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5</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257881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fontScale="92500" lnSpcReduction="10000"/>
          </a:bodyPr>
          <a:lstStyle/>
          <a:p>
            <a:pPr>
              <a:lnSpc>
                <a:spcPct val="90000"/>
              </a:lnSpc>
            </a:pPr>
            <a:r>
              <a:rPr lang="en-US" sz="2600" b="1" u="sng" dirty="0"/>
              <a:t>Requirements to Limit Liability for Cargo Loss and Damage Claims</a:t>
            </a:r>
            <a:r>
              <a:rPr lang="en-US" sz="2600" b="1" i="1" dirty="0"/>
              <a:t>:</a:t>
            </a:r>
          </a:p>
          <a:p>
            <a:pPr marL="0" indent="0">
              <a:lnSpc>
                <a:spcPct val="90000"/>
              </a:lnSpc>
              <a:buNone/>
            </a:pPr>
            <a:endParaRPr lang="en-US" dirty="0"/>
          </a:p>
          <a:p>
            <a:pPr marL="0" indent="0">
              <a:lnSpc>
                <a:spcPct val="90000"/>
              </a:lnSpc>
              <a:buNone/>
            </a:pPr>
            <a:r>
              <a:rPr lang="en-US" dirty="0"/>
              <a:t>The carrier must "(1) maintain approved tariff rates with the ICC; (2) give the shipper a fair opportunity to choose between two or more levels of liability; (3) obtain the shipper's written agreement as to his choice of liability; and (4) issue a receipt or bill of lading prior to moving the shipment."</a:t>
            </a:r>
          </a:p>
          <a:p>
            <a:pPr marL="0" indent="0">
              <a:lnSpc>
                <a:spcPct val="90000"/>
              </a:lnSpc>
              <a:buNone/>
            </a:pPr>
            <a:endParaRPr lang="en-US" i="1" dirty="0"/>
          </a:p>
          <a:p>
            <a:pPr marL="0" indent="0">
              <a:lnSpc>
                <a:spcPct val="90000"/>
              </a:lnSpc>
              <a:buNone/>
            </a:pPr>
            <a:r>
              <a:rPr lang="en-US" dirty="0"/>
              <a:t>Toledo Ticket v. Roadway Express, Inc., 133 F.3d 439, 441-42 (6th Cir. 1998)</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6</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364161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Case Study:</a:t>
            </a:r>
          </a:p>
          <a:p>
            <a:pPr>
              <a:lnSpc>
                <a:spcPct val="90000"/>
              </a:lnSpc>
            </a:pPr>
            <a:endParaRPr lang="en-US" sz="2600" b="1" i="1" u="sng" dirty="0"/>
          </a:p>
          <a:p>
            <a:pPr marL="0" indent="0">
              <a:lnSpc>
                <a:spcPct val="90000"/>
              </a:lnSpc>
              <a:buNone/>
            </a:pPr>
            <a:r>
              <a:rPr lang="en-US" dirty="0"/>
              <a:t>Logistics Buddy Transportation, LLC v. VS Carriers, Inc., 2019 WL 3938485, 2019 U.S. Dist. LEXIS 140579 (W.D. Tenn. Aug. 20, 2019) </a:t>
            </a:r>
          </a:p>
          <a:p>
            <a:pPr marL="0" indent="0">
              <a:lnSpc>
                <a:spcPct val="90000"/>
              </a:lnSpc>
              <a:buNone/>
            </a:pPr>
            <a:endParaRPr lang="en-US" dirty="0"/>
          </a:p>
          <a:p>
            <a:pPr marL="0" indent="0">
              <a:lnSpc>
                <a:spcPct val="90000"/>
              </a:lnSpc>
              <a:buNone/>
            </a:pPr>
            <a:r>
              <a:rPr lang="en-US" dirty="0"/>
              <a:t>- Issues addressed in case: (1) Liability of MC for time/temperature sensitive shipment under Carmack; (2) Amount of damages</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7</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2512939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Case Study:</a:t>
            </a:r>
          </a:p>
          <a:p>
            <a:pPr>
              <a:lnSpc>
                <a:spcPct val="90000"/>
              </a:lnSpc>
            </a:pPr>
            <a:endParaRPr lang="en-US" sz="2600" b="1" i="1" u="sng" dirty="0"/>
          </a:p>
          <a:p>
            <a:pPr marL="0" indent="0">
              <a:lnSpc>
                <a:spcPct val="90000"/>
              </a:lnSpc>
              <a:buNone/>
            </a:pPr>
            <a:r>
              <a:rPr lang="en-US" dirty="0"/>
              <a:t>Atlantic Specialty Ins. Co. v. Digit Dirt Worx, 2019 WL 5704518, 2019 U.S. App. LEXIS 33013 (11th Cir. Nov. 5, 2019) </a:t>
            </a:r>
          </a:p>
          <a:p>
            <a:pPr marL="0" indent="0">
              <a:lnSpc>
                <a:spcPct val="90000"/>
              </a:lnSpc>
              <a:buNone/>
            </a:pPr>
            <a:endParaRPr lang="en-US" dirty="0"/>
          </a:p>
          <a:p>
            <a:pPr marL="0" indent="0">
              <a:lnSpc>
                <a:spcPct val="90000"/>
              </a:lnSpc>
              <a:buNone/>
            </a:pPr>
            <a:r>
              <a:rPr lang="en-US" dirty="0"/>
              <a:t>- Issues addressed in case: Whether a Rate Confirmation sheet limited the motor carrier’s liability</a:t>
            </a: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8</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87291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852322" y="839286"/>
            <a:ext cx="5605629" cy="994172"/>
          </a:xfrm>
        </p:spPr>
        <p:txBody>
          <a:bodyPr>
            <a:normAutofit/>
          </a:bodyPr>
          <a:lstStyle/>
          <a:p>
            <a:r>
              <a:rPr lang="en-US" dirty="0"/>
              <a:t>Motor Carrier </a:t>
            </a:r>
            <a:r>
              <a:rPr lang="en-US" u="sng" dirty="0"/>
              <a:t>Cargo</a:t>
            </a:r>
            <a:r>
              <a:rPr lang="en-US" dirty="0"/>
              <a:t> Liability </a:t>
            </a:r>
          </a:p>
        </p:txBody>
      </p:sp>
      <p:sp>
        <p:nvSpPr>
          <p:cNvPr id="4" name="Content Placeholder 3"/>
          <p:cNvSpPr>
            <a:spLocks noGrp="1"/>
          </p:cNvSpPr>
          <p:nvPr>
            <p:ph idx="1"/>
          </p:nvPr>
        </p:nvSpPr>
        <p:spPr>
          <a:xfrm>
            <a:off x="852321" y="1596540"/>
            <a:ext cx="5508485" cy="4886560"/>
          </a:xfrm>
        </p:spPr>
        <p:txBody>
          <a:bodyPr anchor="ctr">
            <a:normAutofit/>
          </a:bodyPr>
          <a:lstStyle/>
          <a:p>
            <a:pPr>
              <a:lnSpc>
                <a:spcPct val="90000"/>
              </a:lnSpc>
            </a:pPr>
            <a:r>
              <a:rPr lang="en-US" sz="2600" b="1" u="sng" dirty="0"/>
              <a:t>Contractual Issues:</a:t>
            </a:r>
            <a:r>
              <a:rPr lang="en-US" sz="2600" i="1" dirty="0"/>
              <a:t> </a:t>
            </a:r>
            <a:r>
              <a:rPr lang="en-US" sz="2600" dirty="0"/>
              <a:t>(as between shipper and motor carrier)</a:t>
            </a:r>
            <a:endParaRPr lang="en-US" sz="2600" b="1" u="sng" dirty="0"/>
          </a:p>
          <a:p>
            <a:pPr>
              <a:lnSpc>
                <a:spcPct val="90000"/>
              </a:lnSpc>
            </a:pPr>
            <a:endParaRPr lang="en-US" sz="2600" b="1" i="1" u="sng" dirty="0"/>
          </a:p>
          <a:p>
            <a:pPr>
              <a:lnSpc>
                <a:spcPct val="90000"/>
              </a:lnSpc>
              <a:buFontTx/>
              <a:buChar char="-"/>
            </a:pPr>
            <a:r>
              <a:rPr lang="en-US" dirty="0"/>
              <a:t>Impact of Shipper’s insurance</a:t>
            </a:r>
          </a:p>
          <a:p>
            <a:pPr>
              <a:lnSpc>
                <a:spcPct val="90000"/>
              </a:lnSpc>
              <a:buFontTx/>
              <a:buChar char="-"/>
            </a:pPr>
            <a:r>
              <a:rPr lang="en-US" dirty="0"/>
              <a:t>Full integration clause</a:t>
            </a:r>
          </a:p>
          <a:p>
            <a:pPr>
              <a:lnSpc>
                <a:spcPct val="90000"/>
              </a:lnSpc>
              <a:buFontTx/>
              <a:buChar char="-"/>
            </a:pPr>
            <a:r>
              <a:rPr lang="en-US" dirty="0"/>
              <a:t>49 USC 14101(b) </a:t>
            </a:r>
          </a:p>
          <a:p>
            <a:pPr>
              <a:lnSpc>
                <a:spcPct val="90000"/>
              </a:lnSpc>
              <a:buFontTx/>
              <a:buChar char="-"/>
            </a:pPr>
            <a:endParaRPr lang="en-US" dirty="0"/>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3233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Slide Number Placeholder 1"/>
          <p:cNvSpPr>
            <a:spLocks noGrp="1"/>
          </p:cNvSpPr>
          <p:nvPr>
            <p:ph type="sldNum" sz="quarter" idx="12"/>
          </p:nvPr>
        </p:nvSpPr>
        <p:spPr>
          <a:xfrm>
            <a:off x="7756072" y="5624513"/>
            <a:ext cx="759278" cy="273844"/>
          </a:xfrm>
        </p:spPr>
        <p:txBody>
          <a:bodyPr>
            <a:normAutofit/>
          </a:bodyPr>
          <a:lstStyle/>
          <a:p>
            <a:pPr>
              <a:lnSpc>
                <a:spcPct val="90000"/>
              </a:lnSpc>
              <a:spcAft>
                <a:spcPts val="600"/>
              </a:spcAft>
            </a:pPr>
            <a:fld id="{D4265962-22B0-44D0-B336-3E199CF3F3A5}" type="slidenum">
              <a:rPr lang="en-US">
                <a:solidFill>
                  <a:srgbClr val="FFFFFF"/>
                </a:solidFill>
              </a:rPr>
              <a:pPr>
                <a:lnSpc>
                  <a:spcPct val="90000"/>
                </a:lnSpc>
                <a:spcAft>
                  <a:spcPts val="600"/>
                </a:spcAft>
              </a:pPr>
              <a:t>9</a:t>
            </a:fld>
            <a:endParaRPr lang="en-US">
              <a:solidFill>
                <a:srgbClr val="FFFFFF"/>
              </a:solidFill>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2022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image1.jpg">
            <a:extLst>
              <a:ext uri="{FF2B5EF4-FFF2-40B4-BE49-F238E27FC236}">
                <a16:creationId xmlns:a16="http://schemas.microsoft.com/office/drawing/2014/main" id="{BBA6E725-340A-4BF2-95FA-425E388087AE}"/>
              </a:ext>
            </a:extLst>
          </p:cNvPr>
          <p:cNvPicPr/>
          <p:nvPr/>
        </p:nvPicPr>
        <p:blipFill rotWithShape="1">
          <a:blip r:embed="rId2" cstate="print">
            <a:alphaModFix/>
            <a:extLst>
              <a:ext uri="{28A0092B-C50C-407E-A947-70E740481C1C}">
                <a14:useLocalDpi xmlns:a14="http://schemas.microsoft.com/office/drawing/2010/main" val="0"/>
              </a:ext>
            </a:extLst>
          </a:blip>
          <a:srcRect r="25375" b="-7"/>
          <a:stretch/>
        </p:blipFill>
        <p:spPr>
          <a:xfrm>
            <a:off x="6598028" y="2461923"/>
            <a:ext cx="1937263" cy="1934153"/>
          </a:xfrm>
          <a:custGeom>
            <a:avLst/>
            <a:gdLst>
              <a:gd name="connsiteX0" fmla="*/ 3028805 w 6057610"/>
              <a:gd name="connsiteY0" fmla="*/ 0 h 6057610"/>
              <a:gd name="connsiteX1" fmla="*/ 6057610 w 6057610"/>
              <a:gd name="connsiteY1" fmla="*/ 3028805 h 6057610"/>
              <a:gd name="connsiteX2" fmla="*/ 3028805 w 6057610"/>
              <a:gd name="connsiteY2" fmla="*/ 6057610 h 6057610"/>
              <a:gd name="connsiteX3" fmla="*/ 0 w 6057610"/>
              <a:gd name="connsiteY3" fmla="*/ 3028805 h 6057610"/>
              <a:gd name="connsiteX4" fmla="*/ 3028805 w 6057610"/>
              <a:gd name="connsiteY4" fmla="*/ 0 h 6057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effectLst>
            <a:softEdge rad="0"/>
          </a:effectLst>
        </p:spPr>
      </p:pic>
    </p:spTree>
    <p:extLst>
      <p:ext uri="{BB962C8B-B14F-4D97-AF65-F5344CB8AC3E}">
        <p14:creationId xmlns:p14="http://schemas.microsoft.com/office/powerpoint/2010/main" val="1423364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EF216ECADE364C803496439BAB61A5" ma:contentTypeVersion="13" ma:contentTypeDescription="Create a new document." ma:contentTypeScope="" ma:versionID="3ea6c8fabc894ca8ebc6a88d52d58a40">
  <xsd:schema xmlns:xsd="http://www.w3.org/2001/XMLSchema" xmlns:xs="http://www.w3.org/2001/XMLSchema" xmlns:p="http://schemas.microsoft.com/office/2006/metadata/properties" xmlns:ns3="049bf787-dcf1-41bf-aa20-b427dbe8ab9d" xmlns:ns4="f22de4fb-cb19-4aab-b76a-451c92c43611" targetNamespace="http://schemas.microsoft.com/office/2006/metadata/properties" ma:root="true" ma:fieldsID="a7273ded75c4d78af4764d48befc8ff4" ns3:_="" ns4:_="">
    <xsd:import namespace="049bf787-dcf1-41bf-aa20-b427dbe8ab9d"/>
    <xsd:import namespace="f22de4fb-cb19-4aab-b76a-451c92c4361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bf787-dcf1-41bf-aa20-b427dbe8ab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2de4fb-cb19-4aab-b76a-451c92c4361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461727-900E-493A-A008-2B8F8CA596B9}">
  <ds:schemaRefs>
    <ds:schemaRef ds:uri="http://schemas.microsoft.com/sharepoint/v3/contenttype/forms"/>
  </ds:schemaRefs>
</ds:datastoreItem>
</file>

<file path=customXml/itemProps2.xml><?xml version="1.0" encoding="utf-8"?>
<ds:datastoreItem xmlns:ds="http://schemas.openxmlformats.org/officeDocument/2006/customXml" ds:itemID="{AD4E7167-DC07-4BAA-B08B-92BE75FDF664}">
  <ds:schemaRefs>
    <ds:schemaRef ds:uri="http://schemas.microsoft.com/office/2006/metadata/properties"/>
    <ds:schemaRef ds:uri="http://schemas.openxmlformats.org/package/2006/metadata/core-properties"/>
    <ds:schemaRef ds:uri="049bf787-dcf1-41bf-aa20-b427dbe8ab9d"/>
    <ds:schemaRef ds:uri="http://purl.org/dc/terms/"/>
    <ds:schemaRef ds:uri="http://schemas.microsoft.com/office/infopath/2007/PartnerControls"/>
    <ds:schemaRef ds:uri="f22de4fb-cb19-4aab-b76a-451c92c43611"/>
    <ds:schemaRef ds:uri="http://schemas.microsoft.com/office/2006/documentManagement/typ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F2C55AB1-7704-4DD4-AF6D-C2D791DBD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9bf787-dcf1-41bf-aa20-b427dbe8ab9d"/>
    <ds:schemaRef ds:uri="f22de4fb-cb19-4aab-b76a-451c92c436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3789</TotalTime>
  <Words>756</Words>
  <Application>Microsoft Office PowerPoint</Application>
  <PresentationFormat>On-screen Show (4:3)</PresentationFormat>
  <Paragraphs>138</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 Blitch Westley Barrette, S.C. Bridgette M. Blitch bblitch@bwesq.com 407-618-4776 Shareholder              </vt:lpstr>
      <vt:lpstr>Presented by  Bridgette M. Blitch, Esq. Blitch Westley Barrette S.C.</vt:lpstr>
      <vt:lpstr>Overview </vt:lpstr>
      <vt:lpstr>Motor Carrier Cargo Liability </vt:lpstr>
      <vt:lpstr>Motor Carrier Cargo Liability </vt:lpstr>
      <vt:lpstr>Motor Carrier Cargo Liability </vt:lpstr>
      <vt:lpstr>Motor Carrier Cargo Liability </vt:lpstr>
      <vt:lpstr>Motor Carrier Cargo Liability </vt:lpstr>
      <vt:lpstr>Motor Carrier Cargo Liability </vt:lpstr>
      <vt:lpstr>Motor Carrier Cargo Liability </vt:lpstr>
      <vt:lpstr>Consequences of a contract entered into under 49 USC 14101(b)</vt:lpstr>
      <vt:lpstr>Consequences of a contract entered into under 49 USC 14101(b)</vt:lpstr>
      <vt:lpstr>Broker Cargo Liability </vt:lpstr>
      <vt:lpstr>Broker Cargo Liability </vt:lpstr>
      <vt:lpstr>Broker Cargo Liability </vt:lpstr>
      <vt:lpstr>Broker Cargo Liability </vt:lpstr>
      <vt:lpstr>Broker Personal Injury Liability </vt:lpstr>
      <vt:lpstr>Broker Personal Injury Liability </vt:lpstr>
      <vt:lpstr>Broker Personal Injury Liability </vt:lpstr>
      <vt:lpstr>Broker Personal Injury Liability </vt:lpstr>
      <vt:lpstr>Broker &amp; MC Personal Injury Liability </vt:lpstr>
      <vt:lpstr>Concluding Remarks</vt:lpstr>
      <vt:lpstr>              questions?            BLITCH WESTLEY BARRETTE S.C.     Florida Office 9100 Conroy Windermere Road,  Suite 200 Windermere, FL 34786  Illinois Office 1550 Spring Road, Ste. 120 Oak Brook, IL 60523  Wisconsin Office 7633 Ganser Way, Suite 100 Madison, Wisconsin 53719   (407) 574-2835 bblitch@bwesq.com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Bridgette Blitch</cp:lastModifiedBy>
  <cp:revision>71</cp:revision>
  <dcterms:created xsi:type="dcterms:W3CDTF">2013-08-21T19:17:07Z</dcterms:created>
  <dcterms:modified xsi:type="dcterms:W3CDTF">2020-02-20T14:34:23Z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0x010100EAEF216ECADE364C803496439BAB61A5</vt:lpwstr>
  </property>
</Properties>
</file>