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Thin"/>
      <p:regular r:id="rId38"/>
      <p:bold r:id="rId39"/>
      <p:italic r:id="rId40"/>
      <p:boldItalic r:id="rId41"/>
    </p:embeddedFont>
    <p:embeddedFont>
      <p:font typeface="Roboto"/>
      <p:regular r:id="rId42"/>
      <p:bold r:id="rId43"/>
      <p:italic r:id="rId44"/>
      <p:boldItalic r:id="rId45"/>
    </p:embeddedFont>
    <p:embeddedFont>
      <p:font typeface="Roboto 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3D120AC-85A1-474F-96BD-8463294E0789}">
  <a:tblStyle styleId="{53D120AC-85A1-474F-96BD-8463294E078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italic.fntdata"/><Relationship Id="rId42" Type="http://schemas.openxmlformats.org/officeDocument/2006/relationships/font" Target="fonts/Roboto-regular.fntdata"/><Relationship Id="rId41" Type="http://schemas.openxmlformats.org/officeDocument/2006/relationships/font" Target="fonts/RobotoThin-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RobotoLight-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Light-italic.fntdata"/><Relationship Id="rId47" Type="http://schemas.openxmlformats.org/officeDocument/2006/relationships/font" Target="fonts/RobotoLight-bold.fntdata"/><Relationship Id="rId49" Type="http://schemas.openxmlformats.org/officeDocument/2006/relationships/font" Target="fonts/Roboto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Thin-bold.fntdata"/><Relationship Id="rId38" Type="http://schemas.openxmlformats.org/officeDocument/2006/relationships/font" Target="fonts/RobotoThin-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article-digitalist-magazine-using-photogrammetry-transform-mining/" TargetMode="External"/><Relationship Id="rId3" Type="http://schemas.openxmlformats.org/officeDocument/2006/relationships/hyperlink" Target="https://pix4d.com/drone-mining-stockpile-volume-pix4dmapper/" TargetMode="External"/><Relationship Id="rId4" Type="http://schemas.openxmlformats.org/officeDocument/2006/relationships/hyperlink" Target="https://pix4d.com/toxic-tailing-mapping-for-remediation-in-kyrgyzstan/" TargetMode="External"/><Relationship Id="rId5" Type="http://schemas.openxmlformats.org/officeDocument/2006/relationships/hyperlink" Target="https://pix4d.com/supporting-blasting-operations-with-drones/" TargetMode="External"/><Relationship Id="rId6" Type="http://schemas.openxmlformats.org/officeDocument/2006/relationships/hyperlink" Target="https://pix4d.com/accurate-volume-estimation-with-non-ideal-flight-pla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article-digitalist-magazine-using-photogrammetry-transform-mining/" TargetMode="External"/><Relationship Id="rId3" Type="http://schemas.openxmlformats.org/officeDocument/2006/relationships/hyperlink" Target="https://pix4d.com/drone-mining-stockpile-volume-pix4dmapper/" TargetMode="External"/><Relationship Id="rId4" Type="http://schemas.openxmlformats.org/officeDocument/2006/relationships/hyperlink" Target="https://pix4d.com/toxic-tailing-mapping-for-remediation-in-kyrgyzstan/" TargetMode="External"/><Relationship Id="rId5" Type="http://schemas.openxmlformats.org/officeDocument/2006/relationships/hyperlink" Target="https://pix4d.com/supporting-blasting-operations-with-drones/" TargetMode="External"/><Relationship Id="rId6" Type="http://schemas.openxmlformats.org/officeDocument/2006/relationships/hyperlink" Target="https://pix4d.com/accurate-volume-estimation-with-non-ideal-flight-pla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article-digitalist-magazine-using-photogrammetry-transform-mining/" TargetMode="External"/><Relationship Id="rId3" Type="http://schemas.openxmlformats.org/officeDocument/2006/relationships/hyperlink" Target="https://pix4d.com/drone-mining-stockpile-volume-pix4dmapper/" TargetMode="External"/><Relationship Id="rId4" Type="http://schemas.openxmlformats.org/officeDocument/2006/relationships/hyperlink" Target="https://pix4d.com/toxic-tailing-mapping-for-remediation-in-kyrgyzstan/" TargetMode="External"/><Relationship Id="rId5" Type="http://schemas.openxmlformats.org/officeDocument/2006/relationships/hyperlink" Target="https://pix4d.com/supporting-blasting-operations-with-drones/" TargetMode="External"/><Relationship Id="rId6" Type="http://schemas.openxmlformats.org/officeDocument/2006/relationships/hyperlink" Target="https://pix4d.com/accurate-volume-estimation-with-non-ideal-flight-pla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supporting-blasting-operations-with-dron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industry/mining/" TargetMode="External"/><Relationship Id="rId3" Type="http://schemas.openxmlformats.org/officeDocument/2006/relationships/hyperlink" Target="https://pix4d.com/drone-mining-stockpile-volume-pix4dmappe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4d.com/drone-mapping-streamlines-surveys-in-mineral-production-operations/" TargetMode="External"/><Relationship Id="rId3" Type="http://schemas.openxmlformats.org/officeDocument/2006/relationships/hyperlink" Target="https://www.sap.com/products/s4hana-erp.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u/0/my-drive?ogsrc=32" TargetMode="External"/><Relationship Id="rId3" Type="http://schemas.openxmlformats.org/officeDocument/2006/relationships/hyperlink" Target="https://wingtra.com/redefining-the-possible-africas-largest-uranium-mine-surveying-with-wingtraone-dro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ngtra.com/how-drone-surveys-can-save-time-and-improve-data-accuracy-in-mining/" TargetMode="External"/><Relationship Id="rId3" Type="http://schemas.openxmlformats.org/officeDocument/2006/relationships/hyperlink" Target="https://drive.google.com/drive/u/0/my-drive?ogsrc=32"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481f70ced1_0_17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481f70ced1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81f70ced1_1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481f70ced1_1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81f70ced1_1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481f70ced1_1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Other resources: </a:t>
            </a:r>
            <a:endParaRPr/>
          </a:p>
          <a:p>
            <a:pPr indent="0" lvl="0" marL="0" rtl="0" algn="l">
              <a:lnSpc>
                <a:spcPct val="100000"/>
              </a:lnSpc>
              <a:spcBef>
                <a:spcPts val="0"/>
              </a:spcBef>
              <a:spcAft>
                <a:spcPts val="0"/>
              </a:spcAft>
              <a:buSzPts val="1400"/>
              <a:buNone/>
            </a:pPr>
            <a:r>
              <a:rPr lang="en"/>
              <a:t>http://droneanalyst.com/wp-content/uploads/2017/09/5-Lessons-Dones-in-Mining.pdf</a:t>
            </a:r>
            <a:endParaRPr/>
          </a:p>
          <a:p>
            <a:pPr indent="0" lvl="0" marL="0" rtl="0" algn="l">
              <a:lnSpc>
                <a:spcPct val="100000"/>
              </a:lnSpc>
              <a:spcBef>
                <a:spcPts val="0"/>
              </a:spcBef>
              <a:spcAft>
                <a:spcPts val="0"/>
              </a:spcAft>
              <a:buSzPts val="1400"/>
              <a:buNone/>
            </a:pPr>
            <a:r>
              <a:rPr lang="en" u="sng">
                <a:solidFill>
                  <a:schemeClr val="hlink"/>
                </a:solidFill>
                <a:hlinkClick r:id="rId2"/>
              </a:rPr>
              <a:t>https://pix4d.com/article-digitalist-magazine-using-photogrammetry-transform-mining/</a:t>
            </a:r>
            <a:endParaRPr/>
          </a:p>
          <a:p>
            <a:pPr indent="0" lvl="0" marL="0" rtl="0" algn="l">
              <a:lnSpc>
                <a:spcPct val="100000"/>
              </a:lnSpc>
              <a:spcBef>
                <a:spcPts val="0"/>
              </a:spcBef>
              <a:spcAft>
                <a:spcPts val="0"/>
              </a:spcAft>
              <a:buSzPts val="1400"/>
              <a:buNone/>
            </a:pPr>
            <a:r>
              <a:rPr lang="en" u="sng">
                <a:solidFill>
                  <a:schemeClr val="hlink"/>
                </a:solidFill>
                <a:hlinkClick r:id="rId3"/>
              </a:rPr>
              <a:t>https://pix4d.com/drone-mining-stockpile-volume-pix4dmapper/</a:t>
            </a:r>
            <a:endParaRPr/>
          </a:p>
          <a:p>
            <a:pPr indent="0" lvl="0" marL="0" rtl="0" algn="l">
              <a:lnSpc>
                <a:spcPct val="100000"/>
              </a:lnSpc>
              <a:spcBef>
                <a:spcPts val="0"/>
              </a:spcBef>
              <a:spcAft>
                <a:spcPts val="0"/>
              </a:spcAft>
              <a:buSzPts val="1400"/>
              <a:buNone/>
            </a:pPr>
            <a:r>
              <a:rPr lang="en" u="sng">
                <a:solidFill>
                  <a:schemeClr val="hlink"/>
                </a:solidFill>
                <a:hlinkClick r:id="rId4"/>
              </a:rPr>
              <a:t>https://pix4d.com/toxic-tailing-mapping-for-remediation-in-kyrgyzstan/</a:t>
            </a:r>
            <a:endParaRPr/>
          </a:p>
          <a:p>
            <a:pPr indent="0" lvl="0" marL="0" rtl="0" algn="l">
              <a:lnSpc>
                <a:spcPct val="100000"/>
              </a:lnSpc>
              <a:spcBef>
                <a:spcPts val="0"/>
              </a:spcBef>
              <a:spcAft>
                <a:spcPts val="0"/>
              </a:spcAft>
              <a:buSzPts val="1400"/>
              <a:buNone/>
            </a:pPr>
            <a:r>
              <a:rPr lang="en" u="sng">
                <a:solidFill>
                  <a:schemeClr val="hlink"/>
                </a:solidFill>
                <a:hlinkClick r:id="rId5"/>
              </a:rPr>
              <a:t>https://pix4d.com/supporting-blasting-operations-with-drones/</a:t>
            </a:r>
            <a:endParaRPr/>
          </a:p>
          <a:p>
            <a:pPr indent="0" lvl="0" marL="0" rtl="0" algn="l">
              <a:lnSpc>
                <a:spcPct val="100000"/>
              </a:lnSpc>
              <a:spcBef>
                <a:spcPts val="0"/>
              </a:spcBef>
              <a:spcAft>
                <a:spcPts val="0"/>
              </a:spcAft>
              <a:buSzPts val="1400"/>
              <a:buNone/>
            </a:pPr>
            <a:r>
              <a:rPr lang="en" u="sng">
                <a:solidFill>
                  <a:schemeClr val="hlink"/>
                </a:solidFill>
                <a:hlinkClick r:id="rId6"/>
              </a:rPr>
              <a:t>https://pix4d.com/accurate-volume-estimation-with-non-ideal-flight-plan/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604ebe7d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4604ebe7d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Other resources: </a:t>
            </a:r>
            <a:endParaRPr/>
          </a:p>
          <a:p>
            <a:pPr indent="0" lvl="0" marL="0" rtl="0" algn="l">
              <a:lnSpc>
                <a:spcPct val="100000"/>
              </a:lnSpc>
              <a:spcBef>
                <a:spcPts val="0"/>
              </a:spcBef>
              <a:spcAft>
                <a:spcPts val="0"/>
              </a:spcAft>
              <a:buSzPts val="1400"/>
              <a:buNone/>
            </a:pPr>
            <a:r>
              <a:rPr lang="en"/>
              <a:t>http://droneanalyst.com/wp-content/uploads/2017/09/5-Lessons-Dones-in-Mining.pdf</a:t>
            </a:r>
            <a:endParaRPr/>
          </a:p>
          <a:p>
            <a:pPr indent="0" lvl="0" marL="0" rtl="0" algn="l">
              <a:lnSpc>
                <a:spcPct val="100000"/>
              </a:lnSpc>
              <a:spcBef>
                <a:spcPts val="0"/>
              </a:spcBef>
              <a:spcAft>
                <a:spcPts val="0"/>
              </a:spcAft>
              <a:buSzPts val="1400"/>
              <a:buNone/>
            </a:pPr>
            <a:r>
              <a:rPr lang="en" u="sng">
                <a:solidFill>
                  <a:schemeClr val="hlink"/>
                </a:solidFill>
                <a:hlinkClick r:id="rId2"/>
              </a:rPr>
              <a:t>https://pix4d.com/article-digitalist-magazine-using-photogrammetry-transform-mining/</a:t>
            </a:r>
            <a:endParaRPr/>
          </a:p>
          <a:p>
            <a:pPr indent="0" lvl="0" marL="0" rtl="0" algn="l">
              <a:lnSpc>
                <a:spcPct val="100000"/>
              </a:lnSpc>
              <a:spcBef>
                <a:spcPts val="0"/>
              </a:spcBef>
              <a:spcAft>
                <a:spcPts val="0"/>
              </a:spcAft>
              <a:buSzPts val="1400"/>
              <a:buNone/>
            </a:pPr>
            <a:r>
              <a:rPr lang="en" u="sng">
                <a:solidFill>
                  <a:schemeClr val="hlink"/>
                </a:solidFill>
                <a:hlinkClick r:id="rId3"/>
              </a:rPr>
              <a:t>https://pix4d.com/drone-mining-stockpile-volume-pix4dmapper/</a:t>
            </a:r>
            <a:endParaRPr/>
          </a:p>
          <a:p>
            <a:pPr indent="0" lvl="0" marL="0" rtl="0" algn="l">
              <a:lnSpc>
                <a:spcPct val="100000"/>
              </a:lnSpc>
              <a:spcBef>
                <a:spcPts val="0"/>
              </a:spcBef>
              <a:spcAft>
                <a:spcPts val="0"/>
              </a:spcAft>
              <a:buSzPts val="1400"/>
              <a:buNone/>
            </a:pPr>
            <a:r>
              <a:rPr lang="en" u="sng">
                <a:solidFill>
                  <a:schemeClr val="hlink"/>
                </a:solidFill>
                <a:hlinkClick r:id="rId4"/>
              </a:rPr>
              <a:t>https://pix4d.com/toxic-tailing-mapping-for-remediation-in-kyrgyzstan/</a:t>
            </a:r>
            <a:endParaRPr/>
          </a:p>
          <a:p>
            <a:pPr indent="0" lvl="0" marL="0" rtl="0" algn="l">
              <a:lnSpc>
                <a:spcPct val="100000"/>
              </a:lnSpc>
              <a:spcBef>
                <a:spcPts val="0"/>
              </a:spcBef>
              <a:spcAft>
                <a:spcPts val="0"/>
              </a:spcAft>
              <a:buSzPts val="1400"/>
              <a:buNone/>
            </a:pPr>
            <a:r>
              <a:rPr lang="en" u="sng">
                <a:solidFill>
                  <a:schemeClr val="hlink"/>
                </a:solidFill>
                <a:hlinkClick r:id="rId5"/>
              </a:rPr>
              <a:t>https://pix4d.com/supporting-blasting-operations-with-drones/</a:t>
            </a:r>
            <a:endParaRPr/>
          </a:p>
          <a:p>
            <a:pPr indent="0" lvl="0" marL="0" rtl="0" algn="l">
              <a:lnSpc>
                <a:spcPct val="100000"/>
              </a:lnSpc>
              <a:spcBef>
                <a:spcPts val="0"/>
              </a:spcBef>
              <a:spcAft>
                <a:spcPts val="0"/>
              </a:spcAft>
              <a:buSzPts val="1400"/>
              <a:buNone/>
            </a:pPr>
            <a:r>
              <a:rPr lang="en" u="sng">
                <a:solidFill>
                  <a:schemeClr val="hlink"/>
                </a:solidFill>
                <a:hlinkClick r:id="rId6"/>
              </a:rPr>
              <a:t>https://pix4d.com/accurate-volume-estimation-with-non-ideal-flight-plan/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604ebe7de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4604ebe7de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Other resources: </a:t>
            </a:r>
            <a:endParaRPr/>
          </a:p>
          <a:p>
            <a:pPr indent="0" lvl="0" marL="0" rtl="0" algn="l">
              <a:lnSpc>
                <a:spcPct val="100000"/>
              </a:lnSpc>
              <a:spcBef>
                <a:spcPts val="0"/>
              </a:spcBef>
              <a:spcAft>
                <a:spcPts val="0"/>
              </a:spcAft>
              <a:buSzPts val="1400"/>
              <a:buNone/>
            </a:pPr>
            <a:r>
              <a:rPr lang="en"/>
              <a:t>http://droneanalyst.com/wp-content/uploads/2017/09/5-Lessons-Dones-in-Mining.pdf</a:t>
            </a:r>
            <a:endParaRPr/>
          </a:p>
          <a:p>
            <a:pPr indent="0" lvl="0" marL="0" rtl="0" algn="l">
              <a:lnSpc>
                <a:spcPct val="100000"/>
              </a:lnSpc>
              <a:spcBef>
                <a:spcPts val="0"/>
              </a:spcBef>
              <a:spcAft>
                <a:spcPts val="0"/>
              </a:spcAft>
              <a:buSzPts val="1400"/>
              <a:buNone/>
            </a:pPr>
            <a:r>
              <a:rPr lang="en" u="sng">
                <a:solidFill>
                  <a:schemeClr val="hlink"/>
                </a:solidFill>
                <a:hlinkClick r:id="rId2"/>
              </a:rPr>
              <a:t>https://pix4d.com/article-digitalist-magazine-using-photogrammetry-transform-mining/</a:t>
            </a:r>
            <a:endParaRPr/>
          </a:p>
          <a:p>
            <a:pPr indent="0" lvl="0" marL="0" rtl="0" algn="l">
              <a:lnSpc>
                <a:spcPct val="100000"/>
              </a:lnSpc>
              <a:spcBef>
                <a:spcPts val="0"/>
              </a:spcBef>
              <a:spcAft>
                <a:spcPts val="0"/>
              </a:spcAft>
              <a:buSzPts val="1400"/>
              <a:buNone/>
            </a:pPr>
            <a:r>
              <a:rPr lang="en" u="sng">
                <a:solidFill>
                  <a:schemeClr val="hlink"/>
                </a:solidFill>
                <a:hlinkClick r:id="rId3"/>
              </a:rPr>
              <a:t>https://pix4d.com/drone-mining-stockpile-volume-pix4dmapper/</a:t>
            </a:r>
            <a:endParaRPr/>
          </a:p>
          <a:p>
            <a:pPr indent="0" lvl="0" marL="0" rtl="0" algn="l">
              <a:lnSpc>
                <a:spcPct val="100000"/>
              </a:lnSpc>
              <a:spcBef>
                <a:spcPts val="0"/>
              </a:spcBef>
              <a:spcAft>
                <a:spcPts val="0"/>
              </a:spcAft>
              <a:buSzPts val="1400"/>
              <a:buNone/>
            </a:pPr>
            <a:r>
              <a:rPr lang="en" u="sng">
                <a:solidFill>
                  <a:schemeClr val="hlink"/>
                </a:solidFill>
                <a:hlinkClick r:id="rId4"/>
              </a:rPr>
              <a:t>https://pix4d.com/toxic-tailing-mapping-for-remediation-in-kyrgyzstan/</a:t>
            </a:r>
            <a:endParaRPr/>
          </a:p>
          <a:p>
            <a:pPr indent="0" lvl="0" marL="0" rtl="0" algn="l">
              <a:lnSpc>
                <a:spcPct val="100000"/>
              </a:lnSpc>
              <a:spcBef>
                <a:spcPts val="0"/>
              </a:spcBef>
              <a:spcAft>
                <a:spcPts val="0"/>
              </a:spcAft>
              <a:buSzPts val="1400"/>
              <a:buNone/>
            </a:pPr>
            <a:r>
              <a:rPr lang="en" u="sng">
                <a:solidFill>
                  <a:schemeClr val="hlink"/>
                </a:solidFill>
                <a:hlinkClick r:id="rId5"/>
              </a:rPr>
              <a:t>https://pix4d.com/supporting-blasting-operations-with-drones/</a:t>
            </a:r>
            <a:endParaRPr/>
          </a:p>
          <a:p>
            <a:pPr indent="0" lvl="0" marL="0" rtl="0" algn="l">
              <a:lnSpc>
                <a:spcPct val="100000"/>
              </a:lnSpc>
              <a:spcBef>
                <a:spcPts val="0"/>
              </a:spcBef>
              <a:spcAft>
                <a:spcPts val="0"/>
              </a:spcAft>
              <a:buSzPts val="1400"/>
              <a:buNone/>
            </a:pPr>
            <a:r>
              <a:rPr lang="en" u="sng">
                <a:solidFill>
                  <a:schemeClr val="hlink"/>
                </a:solidFill>
                <a:hlinkClick r:id="rId6"/>
              </a:rPr>
              <a:t>https://pix4d.com/accurate-volume-estimation-with-non-ideal-flight-plan/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7371ee3c4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47371ee3c4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81f70ced1_1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481f70ced1_1_165:notes"/>
          <p:cNvSpPr txBox="1"/>
          <p:nvPr>
            <p:ph idx="1" type="body"/>
          </p:nvPr>
        </p:nvSpPr>
        <p:spPr>
          <a:xfrm>
            <a:off x="685801" y="4400555"/>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2"/>
              </a:buClr>
              <a:buSzPts val="1400"/>
              <a:buChar char="●"/>
            </a:pPr>
            <a:r>
              <a:rPr lang="en" sz="1400">
                <a:solidFill>
                  <a:schemeClr val="dk2"/>
                </a:solidFill>
              </a:rPr>
              <a:t>Decrease operational risk </a:t>
            </a:r>
            <a:endParaRPr sz="1400">
              <a:solidFill>
                <a:schemeClr val="dk2"/>
              </a:solidFill>
            </a:endParaRPr>
          </a:p>
          <a:p>
            <a:pPr indent="-317500" lvl="0" marL="457200" rtl="0" algn="l">
              <a:lnSpc>
                <a:spcPct val="100000"/>
              </a:lnSpc>
              <a:spcBef>
                <a:spcPts val="0"/>
              </a:spcBef>
              <a:spcAft>
                <a:spcPts val="0"/>
              </a:spcAft>
              <a:buClr>
                <a:schemeClr val="dk2"/>
              </a:buClr>
              <a:buSzPts val="1400"/>
              <a:buChar char="●"/>
            </a:pPr>
            <a:r>
              <a:rPr lang="en" sz="1400">
                <a:solidFill>
                  <a:schemeClr val="dk2"/>
                </a:solidFill>
              </a:rPr>
              <a:t>Improve efficiency</a:t>
            </a:r>
            <a:endParaRPr sz="1400">
              <a:solidFill>
                <a:schemeClr val="dk2"/>
              </a:solidFill>
            </a:endParaRPr>
          </a:p>
          <a:p>
            <a:pPr indent="-317500" lvl="0" marL="457200" rtl="0" algn="l">
              <a:lnSpc>
                <a:spcPct val="100000"/>
              </a:lnSpc>
              <a:spcBef>
                <a:spcPts val="0"/>
              </a:spcBef>
              <a:spcAft>
                <a:spcPts val="0"/>
              </a:spcAft>
              <a:buClr>
                <a:schemeClr val="dk2"/>
              </a:buClr>
              <a:buSzPts val="1400"/>
              <a:buChar char="●"/>
            </a:pPr>
            <a:r>
              <a:rPr lang="en" sz="1400">
                <a:solidFill>
                  <a:schemeClr val="dk2"/>
                </a:solidFill>
              </a:rPr>
              <a:t>Improve safety</a:t>
            </a:r>
            <a:endParaRPr sz="1400">
              <a:solidFill>
                <a:schemeClr val="dk2"/>
              </a:solidFill>
            </a:endParaRPr>
          </a:p>
          <a:p>
            <a:pPr indent="0" lvl="0" marL="0" rtl="0" algn="l">
              <a:lnSpc>
                <a:spcPct val="100000"/>
              </a:lnSpc>
              <a:spcBef>
                <a:spcPts val="0"/>
              </a:spcBef>
              <a:spcAft>
                <a:spcPts val="0"/>
              </a:spcAft>
              <a:buSzPts val="1400"/>
              <a:buNone/>
            </a:pPr>
            <a:r>
              <a:t/>
            </a:r>
            <a:endParaRPr/>
          </a:p>
        </p:txBody>
      </p:sp>
      <p:sp>
        <p:nvSpPr>
          <p:cNvPr id="206" name="Google Shape;206;g481f70ced1_1_165:notes"/>
          <p:cNvSpPr txBox="1"/>
          <p:nvPr>
            <p:ph idx="12" type="sldNum"/>
          </p:nvPr>
        </p:nvSpPr>
        <p:spPr>
          <a:xfrm>
            <a:off x="3884613" y="8685225"/>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81f70ced1_1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481f70ced1_1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Char char="●"/>
            </a:pPr>
            <a:r>
              <a:rPr lang="en" sz="1200">
                <a:solidFill>
                  <a:srgbClr val="434343"/>
                </a:solidFill>
              </a:rPr>
              <a:t>Produce visual data in a faster, cheaper, more scalable and accurate way</a:t>
            </a:r>
            <a:endParaRPr sz="1200">
              <a:solidFill>
                <a:srgbClr val="434343"/>
              </a:solidFill>
            </a:endParaRPr>
          </a:p>
          <a:p>
            <a:pPr indent="-304800" lvl="0" marL="457200" rtl="0" algn="l">
              <a:lnSpc>
                <a:spcPct val="115000"/>
              </a:lnSpc>
              <a:spcBef>
                <a:spcPts val="0"/>
              </a:spcBef>
              <a:spcAft>
                <a:spcPts val="0"/>
              </a:spcAft>
              <a:buClr>
                <a:srgbClr val="434343"/>
              </a:buClr>
              <a:buSzPts val="1200"/>
              <a:buChar char="●"/>
            </a:pPr>
            <a:r>
              <a:rPr lang="en" sz="1200">
                <a:solidFill>
                  <a:srgbClr val="434343"/>
                </a:solidFill>
              </a:rPr>
              <a:t>Generate insights from high quality maps, 2D/3D models and aerial view</a:t>
            </a:r>
            <a:endParaRPr sz="1200">
              <a:solidFill>
                <a:srgbClr val="434343"/>
              </a:solidFill>
            </a:endParaRPr>
          </a:p>
          <a:p>
            <a:pPr indent="-304800" lvl="0" marL="457200" rtl="0" algn="l">
              <a:lnSpc>
                <a:spcPct val="115000"/>
              </a:lnSpc>
              <a:spcBef>
                <a:spcPts val="0"/>
              </a:spcBef>
              <a:spcAft>
                <a:spcPts val="0"/>
              </a:spcAft>
              <a:buClr>
                <a:srgbClr val="434343"/>
              </a:buClr>
              <a:buSzPts val="1200"/>
              <a:buChar char="●"/>
            </a:pPr>
            <a:r>
              <a:rPr lang="en" sz="1200">
                <a:solidFill>
                  <a:srgbClr val="434343"/>
                </a:solidFill>
              </a:rPr>
              <a:t>Significantly reduce environmental health and safety risks</a:t>
            </a:r>
            <a:endParaRPr sz="1200">
              <a:solidFill>
                <a:srgbClr val="434343"/>
              </a:solidFill>
            </a:endParaRPr>
          </a:p>
          <a:p>
            <a:pPr indent="-304800" lvl="0" marL="457200" rtl="0" algn="l">
              <a:lnSpc>
                <a:spcPct val="115000"/>
              </a:lnSpc>
              <a:spcBef>
                <a:spcPts val="0"/>
              </a:spcBef>
              <a:spcAft>
                <a:spcPts val="0"/>
              </a:spcAft>
              <a:buClr>
                <a:srgbClr val="434343"/>
              </a:buClr>
              <a:buSzPts val="1200"/>
              <a:buChar char="●"/>
            </a:pPr>
            <a:r>
              <a:rPr lang="en" sz="1200">
                <a:solidFill>
                  <a:srgbClr val="434343"/>
                </a:solidFill>
              </a:rPr>
              <a:t>Free up time and resources to invest in core company competencies through task automation and cost reduction </a:t>
            </a:r>
            <a:endParaRPr sz="1200"/>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81f70ced1_1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481f70ced1_1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000"/>
              <a:t>Sub-bullets under # 1: </a:t>
            </a:r>
            <a:endParaRPr sz="1000"/>
          </a:p>
          <a:p>
            <a:pPr indent="-292100" lvl="0" marL="457200" rtl="0" algn="l">
              <a:lnSpc>
                <a:spcPct val="100000"/>
              </a:lnSpc>
              <a:spcBef>
                <a:spcPts val="0"/>
              </a:spcBef>
              <a:spcAft>
                <a:spcPts val="0"/>
              </a:spcAft>
              <a:buClr>
                <a:schemeClr val="dk1"/>
              </a:buClr>
              <a:buSzPts val="1000"/>
              <a:buAutoNum type="arabicPeriod"/>
            </a:pPr>
            <a:r>
              <a:rPr lang="en" sz="1000">
                <a:solidFill>
                  <a:schemeClr val="dk1"/>
                </a:solidFill>
              </a:rPr>
              <a:t>Traffic Management</a:t>
            </a:r>
            <a:endParaRPr sz="1000">
              <a:solidFill>
                <a:schemeClr val="dk1"/>
              </a:solidFill>
            </a:endParaRPr>
          </a:p>
          <a:p>
            <a:pPr indent="-292100" lvl="0" marL="457200" rtl="0" algn="l">
              <a:lnSpc>
                <a:spcPct val="100000"/>
              </a:lnSpc>
              <a:spcBef>
                <a:spcPts val="0"/>
              </a:spcBef>
              <a:spcAft>
                <a:spcPts val="0"/>
              </a:spcAft>
              <a:buClr>
                <a:schemeClr val="dk1"/>
              </a:buClr>
              <a:buSzPts val="1000"/>
              <a:buAutoNum type="arabicPeriod"/>
            </a:pPr>
            <a:r>
              <a:rPr lang="en" sz="1000">
                <a:solidFill>
                  <a:schemeClr val="dk1"/>
                </a:solidFill>
                <a:highlight>
                  <a:schemeClr val="lt2"/>
                </a:highlight>
              </a:rPr>
              <a:t>Support Infrastructure Inspection &amp; Planning</a:t>
            </a:r>
            <a:endParaRPr sz="1000">
              <a:solidFill>
                <a:schemeClr val="dk1"/>
              </a:solidFill>
              <a:highlight>
                <a:schemeClr val="lt2"/>
              </a:highlight>
            </a:endParaRPr>
          </a:p>
          <a:p>
            <a:pPr indent="-292100" lvl="0" marL="457200" rtl="0" algn="l">
              <a:lnSpc>
                <a:spcPct val="100000"/>
              </a:lnSpc>
              <a:spcBef>
                <a:spcPts val="0"/>
              </a:spcBef>
              <a:spcAft>
                <a:spcPts val="0"/>
              </a:spcAft>
              <a:buClr>
                <a:schemeClr val="dk1"/>
              </a:buClr>
              <a:buSzPts val="1000"/>
              <a:buAutoNum type="arabicPeriod"/>
            </a:pPr>
            <a:r>
              <a:rPr lang="en" sz="1000">
                <a:solidFill>
                  <a:schemeClr val="dk1"/>
                </a:solidFill>
              </a:rPr>
              <a:t>Blast Planning</a:t>
            </a:r>
            <a:endParaRPr sz="1000">
              <a:solidFill>
                <a:schemeClr val="dk1"/>
              </a:solidFill>
            </a:endParaRPr>
          </a:p>
          <a:p>
            <a:pPr indent="-292100" lvl="0" marL="457200" rtl="0" algn="l">
              <a:lnSpc>
                <a:spcPct val="100000"/>
              </a:lnSpc>
              <a:spcBef>
                <a:spcPts val="0"/>
              </a:spcBef>
              <a:spcAft>
                <a:spcPts val="0"/>
              </a:spcAft>
              <a:buClr>
                <a:schemeClr val="dk1"/>
              </a:buClr>
              <a:buSzPts val="1000"/>
              <a:buAutoNum type="arabicPeriod"/>
            </a:pPr>
            <a:r>
              <a:rPr lang="en" sz="1000">
                <a:solidFill>
                  <a:schemeClr val="dk1"/>
                </a:solidFill>
              </a:rPr>
              <a:t>Asset Management and Surveillance</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81f70ced1_1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481f70ced1_1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200">
                <a:solidFill>
                  <a:srgbClr val="434343"/>
                </a:solidFill>
              </a:rPr>
              <a:t>On average, mining companies spend millions of dollars on fuel. Timely drone data can help operators improve surface operations, optimize fuel consumption, traffic route, haul roads design, stockpile locations and more. Planners can quickly calculate on-site road grades and generate updated haul road plans using interactive 3D polyline tool. Live feed of aerial view enables dispatch in real time to re-route trucks to less trafficked locations.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81f70ced1_1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481f70ced1_1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200">
                <a:solidFill>
                  <a:srgbClr val="434343"/>
                </a:solidFill>
              </a:rPr>
              <a:t>Aerial visual data can be useful to support infrastructure maintenance. Fix-wing drones are capable of covering vast tracts of land between mines, ports and railways to inspect powerlines and other utility facilities. In addition, drone imagery can provide access to hard to reach areas for maintenance inspections. Site managers can create a georeferenced image database for safe and efficient post-flight inspection. Locate defects in 3D from images, visualize structural details from multiple angles, model thermal behavior of plants, and export orthophotos from any plane.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81f70ced1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481f70ced1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81f70ced1_1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481f70ced1_1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333031"/>
                </a:solidFill>
              </a:rPr>
              <a:t>Blasting operations affect all other associated subsystems, such as loading, transport, crushing, and milling operations. Misfire investigation, toxic fumes produced by detonating explosives in surface mining and construction operations, poses additional potential hazards to workers and the public. Image processing, generating required </a:t>
            </a:r>
            <a:r>
              <a:rPr lang="en" u="sng">
                <a:solidFill>
                  <a:schemeClr val="hlink"/>
                </a:solidFill>
                <a:hlinkClick r:id="rId2"/>
              </a:rPr>
              <a:t>point clouds, 3D models, and orthomosaics</a:t>
            </a:r>
            <a:r>
              <a:rPr lang="en">
                <a:solidFill>
                  <a:srgbClr val="333031"/>
                </a:solidFill>
              </a:rPr>
              <a:t> for the entire area of the blasting operations, takes only a short time, with a post-clearance 3D model generated to complete the cycle. Blast-hole monitoring would not only improve results in productivity, safety, and environmental impact, but integrating this data into an ERP would also allow for managing and tracking the consumption of explosives or other consumables. It could also increase accuracy of the bills of material (BOMs) used in production orders or help verify third-party invoices for drilling and blasting. This process saves time, money, and resources, and includes measuring stockpile volumes and excavated material and locating boreholes for blast sites.</a:t>
            </a:r>
            <a:endParaRPr>
              <a:solidFill>
                <a:srgbClr val="333031"/>
              </a:solidFill>
            </a:endParaRPr>
          </a:p>
          <a:p>
            <a:pPr indent="0" lvl="0" marL="0" rtl="0" algn="l">
              <a:lnSpc>
                <a:spcPct val="100000"/>
              </a:lnSpc>
              <a:spcBef>
                <a:spcPts val="0"/>
              </a:spcBef>
              <a:spcAft>
                <a:spcPts val="0"/>
              </a:spcAft>
              <a:buSzPts val="1400"/>
              <a:buNone/>
            </a:pPr>
            <a:r>
              <a:rPr lang="en">
                <a:solidFill>
                  <a:srgbClr val="434343"/>
                </a:solidFill>
                <a:highlight>
                  <a:srgbClr val="FFFFFF"/>
                </a:highlight>
              </a:rPr>
              <a:t>Visual data from drones can digitalize crucial pit and quarry for blast planning. Surveyors and mine planners can evaluate existing site topographic conditions with automatically generated digital surface models from high resolution drone imagery. The results and the spatial information of the scene are useful for post-analysis, engineering applications of potential post-accident comparisons, and records management.</a:t>
            </a:r>
            <a:endParaRPr>
              <a:solidFill>
                <a:srgbClr val="434343"/>
              </a:solidFill>
              <a:highlight>
                <a:srgbClr val="FFFFFF"/>
              </a:highlight>
            </a:endParaRPr>
          </a:p>
          <a:p>
            <a:pPr indent="0" lvl="0" marL="0" rtl="0" algn="l">
              <a:lnSpc>
                <a:spcPct val="100000"/>
              </a:lnSpc>
              <a:spcBef>
                <a:spcPts val="0"/>
              </a:spcBef>
              <a:spcAft>
                <a:spcPts val="0"/>
              </a:spcAft>
              <a:buSzPts val="1400"/>
              <a:buNone/>
            </a:pPr>
            <a:r>
              <a:rPr lang="en" sz="2400">
                <a:solidFill>
                  <a:schemeClr val="dk1"/>
                </a:solidFill>
              </a:rPr>
              <a:t>Lower cost</a:t>
            </a:r>
            <a:endParaRPr sz="2400">
              <a:solidFill>
                <a:schemeClr val="dk1"/>
              </a:solidFill>
            </a:endParaRPr>
          </a:p>
          <a:p>
            <a:pPr indent="0" lvl="0" marL="0" rtl="0" algn="l">
              <a:lnSpc>
                <a:spcPct val="100000"/>
              </a:lnSpc>
              <a:spcBef>
                <a:spcPts val="0"/>
              </a:spcBef>
              <a:spcAft>
                <a:spcPts val="0"/>
              </a:spcAft>
              <a:buSzPts val="1400"/>
              <a:buNone/>
            </a:pPr>
            <a:r>
              <a:t/>
            </a:r>
            <a:endParaRPr sz="2400">
              <a:solidFill>
                <a:schemeClr val="dk1"/>
              </a:solidFill>
            </a:endParaRPr>
          </a:p>
          <a:p>
            <a:pPr indent="0" lvl="0" marL="0" rtl="0" algn="l">
              <a:lnSpc>
                <a:spcPct val="100000"/>
              </a:lnSpc>
              <a:spcBef>
                <a:spcPts val="0"/>
              </a:spcBef>
              <a:spcAft>
                <a:spcPts val="0"/>
              </a:spcAft>
              <a:buSzPts val="1400"/>
              <a:buNone/>
            </a:pPr>
            <a:r>
              <a:rPr lang="en" sz="2400">
                <a:solidFill>
                  <a:schemeClr val="dk1"/>
                </a:solidFill>
              </a:rPr>
              <a:t>Safer worker conditions</a:t>
            </a:r>
            <a:endParaRPr sz="2400">
              <a:solidFill>
                <a:schemeClr val="dk1"/>
              </a:solidFill>
            </a:endParaRPr>
          </a:p>
          <a:p>
            <a:pPr indent="0" lvl="0" marL="0" rtl="0" algn="l">
              <a:lnSpc>
                <a:spcPct val="100000"/>
              </a:lnSpc>
              <a:spcBef>
                <a:spcPts val="0"/>
              </a:spcBef>
              <a:spcAft>
                <a:spcPts val="0"/>
              </a:spcAft>
              <a:buSzPts val="1400"/>
              <a:buNone/>
            </a:pPr>
            <a:r>
              <a:t/>
            </a:r>
            <a:endParaRPr sz="2400">
              <a:solidFill>
                <a:schemeClr val="dk1"/>
              </a:solidFill>
            </a:endParaRPr>
          </a:p>
          <a:p>
            <a:pPr indent="0" lvl="0" marL="0" rtl="0" algn="l">
              <a:lnSpc>
                <a:spcPct val="100000"/>
              </a:lnSpc>
              <a:spcBef>
                <a:spcPts val="0"/>
              </a:spcBef>
              <a:spcAft>
                <a:spcPts val="0"/>
              </a:spcAft>
              <a:buSzPts val="1400"/>
              <a:buNone/>
            </a:pPr>
            <a:r>
              <a:rPr lang="en" sz="2400">
                <a:solidFill>
                  <a:schemeClr val="dk1"/>
                </a:solidFill>
              </a:rPr>
              <a:t>Higher accuracy</a:t>
            </a:r>
            <a:endParaRPr sz="24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481f70ced1_1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481f70ced1_1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200">
                <a:solidFill>
                  <a:srgbClr val="434343"/>
                </a:solidFill>
              </a:rPr>
              <a:t>Visual data captured by drones can be shared and accessed by anyone, anytime, and anywhere. All stakeholders can annotate, comment and share to enable cross-team cooperation at scale for planning, accounting, staffing, monitoring and maintenance. It allows on-site supervisors to be empowered with real time data analytics and management team to have access to data at all time. Pix4D’s Enterprise Solution, Pix4Dengine, can be easily integrated into existing software and workflow.</a:t>
            </a:r>
            <a:endParaRPr sz="1200">
              <a:solidFill>
                <a:srgbClr val="434343"/>
              </a:solidFill>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481f70ced1_1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481f70ced1_1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200">
                <a:solidFill>
                  <a:srgbClr val="434343"/>
                </a:solidFill>
              </a:rPr>
              <a:t>Mine sites planning is critical to ensure the feasibility of a project before committing resources or hiring subcontractors. Obtaining accurate data in a timely manner is difficult when site conditions are constantly changing. Mining companies are constrained by infrequent and less accurate methods of measuring earthwork quantities. Traditional methods of measuring stockpiles with in-house equipment or third-party surveys often produce limited data, incur additional costs, and lead to inaccurate measurements. Additionally, information is often coming from a variety of decentralized sources.</a:t>
            </a:r>
            <a:endParaRPr sz="1200">
              <a:solidFill>
                <a:srgbClr val="434343"/>
              </a:solidFill>
            </a:endParaRPr>
          </a:p>
          <a:p>
            <a:pPr indent="0" lvl="0" marL="0" rtl="0" algn="l">
              <a:lnSpc>
                <a:spcPct val="100000"/>
              </a:lnSpc>
              <a:spcBef>
                <a:spcPts val="1200"/>
              </a:spcBef>
              <a:spcAft>
                <a:spcPts val="0"/>
              </a:spcAft>
              <a:buSzPts val="1400"/>
              <a:buNone/>
            </a:pPr>
            <a:r>
              <a:rPr lang="en" sz="1200">
                <a:solidFill>
                  <a:srgbClr val="434343"/>
                </a:solidFill>
              </a:rPr>
              <a:t>Drone imagery allow mining companies to update plans on a frequent, consistent and affordable basis through autonomous flights and user-friendly image processing software. They can reduce the project length from a few weeks to a few days, meanwhile reducing the staff from a few to one. On average, Pix4Dmapper users are able to achieve measurement accuracies of 1-3% for their stockpile volumes. Mining companies can make million dollar decisions based on drone data, greatly reduce end of year write-downs caused by poorly calculated inventory.</a:t>
            </a:r>
            <a:endParaRPr sz="1200">
              <a:solidFill>
                <a:srgbClr val="434343"/>
              </a:solidFill>
            </a:endParaRPr>
          </a:p>
          <a:p>
            <a:pPr indent="0" lvl="0" marL="0" rtl="0" algn="l">
              <a:lnSpc>
                <a:spcPct val="100000"/>
              </a:lnSpc>
              <a:spcBef>
                <a:spcPts val="1200"/>
              </a:spcBef>
              <a:spcAft>
                <a:spcPts val="0"/>
              </a:spcAft>
              <a:buSzPts val="1400"/>
              <a:buNone/>
            </a:pPr>
            <a:r>
              <a:rPr lang="en" sz="1200">
                <a:solidFill>
                  <a:srgbClr val="333031"/>
                </a:solidFill>
              </a:rPr>
              <a:t>The frequency of stockpile surveys cannot be sustained through traditional methods like aircraft aerial surveys, laser scanning, or manual, onsite measurement with poles and GPS units. Stockpiles can have potential “cratering” and not conform to perfect shapes, and describing irregularly shaped stockpiles is difficult with estimates. In addition, production facilities often have to cease operations when survey crews are out.</a:t>
            </a:r>
            <a:endParaRPr sz="1200">
              <a:solidFill>
                <a:srgbClr val="333031"/>
              </a:solidFill>
            </a:endParaRPr>
          </a:p>
          <a:p>
            <a:pPr indent="0" lvl="0" marL="0" rtl="0" algn="l">
              <a:lnSpc>
                <a:spcPct val="100000"/>
              </a:lnSpc>
              <a:spcBef>
                <a:spcPts val="0"/>
              </a:spcBef>
              <a:spcAft>
                <a:spcPts val="0"/>
              </a:spcAft>
              <a:buSzPts val="1400"/>
              <a:buNone/>
            </a:pPr>
            <a:r>
              <a:rPr lang="en" sz="1200" u="sng">
                <a:solidFill>
                  <a:schemeClr val="hlink"/>
                </a:solidFill>
                <a:hlinkClick r:id="rId2"/>
              </a:rPr>
              <a:t>Photogrammetry</a:t>
            </a:r>
            <a:r>
              <a:rPr lang="en" sz="1200">
                <a:solidFill>
                  <a:srgbClr val="333031"/>
                </a:solidFill>
              </a:rPr>
              <a:t> can do precise </a:t>
            </a:r>
            <a:r>
              <a:rPr lang="en" sz="1200" u="sng">
                <a:solidFill>
                  <a:schemeClr val="hlink"/>
                </a:solidFill>
                <a:hlinkClick r:id="rId3"/>
              </a:rPr>
              <a:t>volume calculations, create contour lines</a:t>
            </a:r>
            <a:r>
              <a:rPr lang="en" sz="1200">
                <a:solidFill>
                  <a:srgbClr val="333031"/>
                </a:solidFill>
              </a:rPr>
              <a:t>, and conduct quality assessments with direct access to 2D and 3D models generated from automatic data collection. It allows users to import their own base surface (or ground-surveyed points, which form the base surface) and use it to calculate stockpile volumes. Extending the data flow into an ERP solution allows continuous updating of stockpile inventory to ensure the systems show and track the right quantity and values of material.</a:t>
            </a:r>
            <a:endParaRPr sz="1200">
              <a:solidFill>
                <a:srgbClr val="333031"/>
              </a:solidFill>
            </a:endParaRPr>
          </a:p>
          <a:p>
            <a:pPr indent="0" lvl="0" marL="0" rtl="0" algn="l">
              <a:lnSpc>
                <a:spcPct val="100000"/>
              </a:lnSpc>
              <a:spcBef>
                <a:spcPts val="0"/>
              </a:spcBef>
              <a:spcAft>
                <a:spcPts val="0"/>
              </a:spcAft>
              <a:buSzPts val="1400"/>
              <a:buNone/>
            </a:pPr>
            <a:r>
              <a:rPr lang="en" sz="1200">
                <a:solidFill>
                  <a:srgbClr val="333031"/>
                </a:solidFill>
              </a:rPr>
              <a:t>As a result, mine operations can build steeper slopes, ultimately displacing less rock, optimizing stacking and reclaiming, and reducing overall resource use. Precise stockpile measurement and volume calculations lead to more consistent inventory reporting into the company balance sheet, improved cash flow situations for accounting, higher efficiency in the supply chain organization, and better forecasting of the minerals available for sales</a:t>
            </a:r>
            <a:r>
              <a:rPr b="1" lang="en" sz="1200">
                <a:solidFill>
                  <a:srgbClr val="333031"/>
                </a:solidFill>
              </a:rPr>
              <a:t>.</a:t>
            </a:r>
            <a:endParaRPr b="1" sz="1200">
              <a:solidFill>
                <a:srgbClr val="333031"/>
              </a:solidFill>
            </a:endParaRPr>
          </a:p>
          <a:p>
            <a:pPr indent="0" lvl="0" marL="0" rtl="0" algn="l">
              <a:lnSpc>
                <a:spcPct val="100000"/>
              </a:lnSpc>
              <a:spcBef>
                <a:spcPts val="0"/>
              </a:spcBef>
              <a:spcAft>
                <a:spcPts val="1200"/>
              </a:spcAft>
              <a:buSzPts val="1400"/>
              <a:buNone/>
            </a:pPr>
            <a:r>
              <a:t/>
            </a:r>
            <a:endParaRPr sz="1200">
              <a:solidFill>
                <a:srgbClr val="434343"/>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81f70ced1_1_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481f70ced1_1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200">
                <a:solidFill>
                  <a:srgbClr val="777975"/>
                </a:solidFill>
              </a:rPr>
              <a:t>Managing stockpile inventory, that is, finding a solution for accurate volume measurement and easy inventory management, is one of the biggest challenges in the mining industry. These top mining companies claim that by applying the photogrammetry workflow with Pix4Dmapper, they can achieve measurement accuracies of around 2-5% for their stockpile volumes. </a:t>
            </a:r>
            <a:endParaRPr sz="1200">
              <a:solidFill>
                <a:srgbClr val="777975"/>
              </a:solidFill>
            </a:endParaRPr>
          </a:p>
          <a:p>
            <a:pPr indent="0" lvl="0" marL="0" rtl="0" algn="l">
              <a:lnSpc>
                <a:spcPct val="100000"/>
              </a:lnSpc>
              <a:spcBef>
                <a:spcPts val="0"/>
              </a:spcBef>
              <a:spcAft>
                <a:spcPts val="0"/>
              </a:spcAft>
              <a:buSzPts val="1400"/>
              <a:buNone/>
            </a:pPr>
            <a:r>
              <a:rPr b="1" lang="en" sz="1200">
                <a:solidFill>
                  <a:srgbClr val="777975"/>
                </a:solidFill>
              </a:rPr>
              <a:t>High-resolution images give you more details of the mapped stockpiles</a:t>
            </a:r>
            <a:endParaRPr b="1"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When it comes to stockpile volume measurements, stockpiles do not conform to a perfect shape. A photogrammetric survey with a fine ground sampling distance (GSD, which indicates the actual distance each pixel represents) is able to better describe irregular stockpiles in detail. Horizontally, high-resolution photogrammetric results create more precise stockpile models, and thus better volume measurement accuracy than ones interpolated from certain measured points. Vertically, they lower the uncertainty in Z values, which is proportional to the resolution. For example, flatter stockpiles will benefit more from a high GSD than taller stockpiles.</a:t>
            </a:r>
            <a:endParaRPr sz="1200">
              <a:solidFill>
                <a:srgbClr val="777975"/>
              </a:solidFill>
            </a:endParaRPr>
          </a:p>
          <a:p>
            <a:pPr indent="0" lvl="0" marL="0" rtl="0" algn="l">
              <a:lnSpc>
                <a:spcPct val="100000"/>
              </a:lnSpc>
              <a:spcBef>
                <a:spcPts val="0"/>
              </a:spcBef>
              <a:spcAft>
                <a:spcPts val="0"/>
              </a:spcAft>
              <a:buSzPts val="1400"/>
              <a:buNone/>
            </a:pPr>
            <a:r>
              <a:rPr b="1" lang="en" sz="1200">
                <a:solidFill>
                  <a:srgbClr val="777975"/>
                </a:solidFill>
              </a:rPr>
              <a:t>Pix4Dmapper allows you to adjust the reference base above which you want the volume to be measured  </a:t>
            </a:r>
            <a:endParaRPr b="1"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Why is setting a precise reference base important for getting accurate volume measurement? Imagine we have a 10-meter-tall crushed gravel stockpile in a cone shape, with a 45° angle of repose:</a:t>
            </a:r>
            <a:endParaRPr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The error of the height values will have much more influence for the bottom flat part than the tip. This also explains how important to well-define the base surface is in order to obtain an accurate volume measurement.</a:t>
            </a:r>
            <a:endParaRPr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In addition to generating precise 3D models for the purpose of measurements, Pix4Dmapper performs accurate stockpile volume measurements because of its ability to customize base surfaces.</a:t>
            </a:r>
            <a:endParaRPr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The software provides 6 different base surface-defining options in its volume management module; for more complicated conditions, users can import their own base surface (or ground-surveyed points which form the base surface) and use them as a base to calculate stockpile volumes.</a:t>
            </a:r>
            <a:endParaRPr sz="1200">
              <a:solidFill>
                <a:srgbClr val="777975"/>
              </a:solidFill>
            </a:endParaRPr>
          </a:p>
          <a:p>
            <a:pPr indent="0" lvl="0" marL="0" rtl="0" algn="l">
              <a:lnSpc>
                <a:spcPct val="100000"/>
              </a:lnSpc>
              <a:spcBef>
                <a:spcPts val="0"/>
              </a:spcBef>
              <a:spcAft>
                <a:spcPts val="0"/>
              </a:spcAft>
              <a:buSzPts val="1400"/>
              <a:buNone/>
            </a:pPr>
            <a:r>
              <a:t/>
            </a:r>
            <a:endParaRPr sz="1200">
              <a:solidFill>
                <a:srgbClr val="777975"/>
              </a:solidFill>
            </a:endParaRPr>
          </a:p>
          <a:p>
            <a:pPr indent="0" lvl="0" marL="0" rtl="0" algn="l">
              <a:lnSpc>
                <a:spcPct val="100000"/>
              </a:lnSpc>
              <a:spcBef>
                <a:spcPts val="0"/>
              </a:spcBef>
              <a:spcAft>
                <a:spcPts val="0"/>
              </a:spcAft>
              <a:buSzPts val="1400"/>
              <a:buNone/>
            </a:pPr>
            <a:r>
              <a:rPr lang="en" sz="1200">
                <a:solidFill>
                  <a:srgbClr val="777975"/>
                </a:solidFill>
              </a:rPr>
              <a:t> </a:t>
            </a:r>
            <a:endParaRPr sz="1200">
              <a:solidFill>
                <a:srgbClr val="777975"/>
              </a:solidFill>
            </a:endParaRPr>
          </a:p>
          <a:p>
            <a:pPr indent="0" lvl="0" marL="0" rtl="0" algn="l">
              <a:lnSpc>
                <a:spcPct val="100000"/>
              </a:lnSpc>
              <a:spcBef>
                <a:spcPts val="0"/>
              </a:spcBef>
              <a:spcAft>
                <a:spcPts val="0"/>
              </a:spcAft>
              <a:buSzPts val="1400"/>
              <a:buNone/>
            </a:pPr>
            <a:r>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81f70ced1_1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481f70ced1_1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200">
                <a:solidFill>
                  <a:srgbClr val="333031"/>
                </a:solidFill>
              </a:rPr>
              <a:t>Maps and surface models must be generated for monitoring and assessment of remediation. Drainage and contamination need to be permanently monitored long after mining sites are deactivated. </a:t>
            </a:r>
            <a:r>
              <a:rPr lang="en" sz="1200" u="sng">
                <a:solidFill>
                  <a:schemeClr val="hlink"/>
                </a:solidFill>
                <a:hlinkClick r:id="rId2"/>
              </a:rPr>
              <a:t>2D map and 3D surface models</a:t>
            </a:r>
            <a:r>
              <a:rPr lang="en" sz="1200">
                <a:solidFill>
                  <a:srgbClr val="333031"/>
                </a:solidFill>
              </a:rPr>
              <a:t> provide high-resolution reconstruction results to assist in decision making. In addition, point clouds and digital surface models help compute slope elevation, and simulations could be conducted to predict damage in the form of erosion, contamination, landslides, earthquakes, etc. In advanced </a:t>
            </a:r>
            <a:r>
              <a:rPr lang="en" sz="1200" u="sng">
                <a:solidFill>
                  <a:schemeClr val="hlink"/>
                </a:solidFill>
                <a:hlinkClick r:id="rId3"/>
              </a:rPr>
              <a:t>ERP</a:t>
            </a:r>
            <a:r>
              <a:rPr lang="en" sz="1200">
                <a:solidFill>
                  <a:srgbClr val="333031"/>
                </a:solidFill>
              </a:rPr>
              <a:t> solutions, you can capture and monitor the necessary actions to keep the environment safe. </a:t>
            </a:r>
            <a:r>
              <a:rPr lang="en" sz="1200">
                <a:solidFill>
                  <a:srgbClr val="434343"/>
                </a:solidFill>
                <a:highlight>
                  <a:srgbClr val="FFFFFF"/>
                </a:highlight>
              </a:rPr>
              <a:t>Safety is paramount to mining operations. </a:t>
            </a:r>
            <a:r>
              <a:rPr lang="en" sz="1200">
                <a:solidFill>
                  <a:srgbClr val="434343"/>
                </a:solidFill>
              </a:rPr>
              <a:t>Every year, there are xx fatal accidents caused by mining activities worldwide. </a:t>
            </a:r>
            <a:r>
              <a:rPr lang="en" sz="1200">
                <a:solidFill>
                  <a:srgbClr val="434343"/>
                </a:solidFill>
                <a:highlight>
                  <a:srgbClr val="FFFFFF"/>
                </a:highlight>
              </a:rPr>
              <a:t>Drone imagery are particularly valuable around pit walls where putting people in the situation is either physically impossible, expensive, or dangerous.</a:t>
            </a:r>
            <a:r>
              <a:rPr lang="en" sz="1200">
                <a:solidFill>
                  <a:srgbClr val="434343"/>
                </a:solidFill>
              </a:rPr>
              <a:t> Drones can conduct safety reviews more comprehensively and frequently to ensure safe operating conditions, by detecting non-compliant safety blocks, berms and highwalls from the sky. Operations managers can use dynamic 3D visualization tools to safely and quickly identify potential risks and excavation footprints. In addition, it can reduce response time to accidents in remote areas by alerting on-site supervisors and emergency vehicles of the location. </a:t>
            </a:r>
            <a:r>
              <a:rPr lang="en" sz="1200">
                <a:solidFill>
                  <a:srgbClr val="434343"/>
                </a:solidFill>
                <a:highlight>
                  <a:srgbClr val="FFFFFF"/>
                </a:highlight>
              </a:rPr>
              <a:t>Mining companies are responsible for monitoring the environment surroundings of their sites. Since many mine sites are located in indigenous, sensitive areas, any potential infringement can result in losing operating license. Drone data can help get mining permits and monitor the environment regularly by detecting if there are spills, leaks or improper operations.</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81f70ced1_1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481f70ced1_1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Uranium mine in Namibia desert</a:t>
            </a:r>
            <a:endParaRPr/>
          </a:p>
          <a:p>
            <a:pPr indent="0" lvl="0" marL="0" rtl="0" algn="l">
              <a:lnSpc>
                <a:spcPct val="100000"/>
              </a:lnSpc>
              <a:spcBef>
                <a:spcPts val="0"/>
              </a:spcBef>
              <a:spcAft>
                <a:spcPts val="0"/>
              </a:spcAft>
              <a:buSzPts val="1400"/>
              <a:buNone/>
            </a:pPr>
            <a:r>
              <a:rPr lang="en" u="sng">
                <a:solidFill>
                  <a:schemeClr val="hlink"/>
                </a:solidFill>
                <a:hlinkClick r:id="rId2"/>
              </a:rPr>
              <a:t>https://drive.google.com/drive/u/0/my-drive?ogsrc=32</a:t>
            </a:r>
            <a:endParaRPr/>
          </a:p>
          <a:p>
            <a:pPr indent="0" lvl="0" marL="0" rtl="0" algn="l">
              <a:lnSpc>
                <a:spcPct val="100000"/>
              </a:lnSpc>
              <a:spcBef>
                <a:spcPts val="0"/>
              </a:spcBef>
              <a:spcAft>
                <a:spcPts val="0"/>
              </a:spcAft>
              <a:buSzPts val="1400"/>
              <a:buNone/>
            </a:pPr>
            <a:r>
              <a:rPr lang="en" u="sng">
                <a:solidFill>
                  <a:schemeClr val="hlink"/>
                </a:solidFill>
                <a:hlinkClick r:id="rId3"/>
              </a:rPr>
              <a:t>https://wingtra.com/redefining-the-possible-africas-largest-uranium-mine-surveying-with-wingtraone-drone/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481f70ced1_1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481f70ced1_1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81f70ced1_1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481f70ced1_1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https://wingtra.com/how-drone-surveys-can-save-time-and-improve-data-accuracy-in-mining/</a:t>
            </a:r>
            <a:endParaRPr/>
          </a:p>
          <a:p>
            <a:pPr indent="0" lvl="0" marL="0" rtl="0" algn="l">
              <a:lnSpc>
                <a:spcPct val="100000"/>
              </a:lnSpc>
              <a:spcBef>
                <a:spcPts val="0"/>
              </a:spcBef>
              <a:spcAft>
                <a:spcPts val="0"/>
              </a:spcAft>
              <a:buSzPts val="1400"/>
              <a:buNone/>
            </a:pPr>
            <a:r>
              <a:rPr lang="en" u="sng">
                <a:solidFill>
                  <a:schemeClr val="hlink"/>
                </a:solidFill>
                <a:hlinkClick r:id="rId3"/>
              </a:rPr>
              <a:t>https://drive.google.com/drive/u/0/my-drive?ogsrc=32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607425a1c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4607425a1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481f70ced1_1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481f70ced1_1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81f70ced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81f70ced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81f70ced1_1_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481f70ced1_1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7371ee3c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7371ee3c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81f70ced1_1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481f70ced1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7371ee3c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47371ee3c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81f70ced1_1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481f70ced1_1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000"/>
              <a:t>Data source: https://cdn.filestackcontent.com/ZXNI76xKSKqqU7JJuahl</a:t>
            </a:r>
            <a:endParaRPr sz="1000"/>
          </a:p>
          <a:p>
            <a:pPr indent="0" lvl="0" marL="0" rtl="0" algn="l">
              <a:lnSpc>
                <a:spcPct val="100000"/>
              </a:lnSpc>
              <a:spcBef>
                <a:spcPts val="0"/>
              </a:spcBef>
              <a:spcAft>
                <a:spcPts val="0"/>
              </a:spcAft>
              <a:buSzPts val="1400"/>
              <a:buNone/>
            </a:pPr>
            <a:r>
              <a:rPr lang="en" sz="1000">
                <a:solidFill>
                  <a:schemeClr val="dk1"/>
                </a:solidFill>
              </a:rPr>
              <a:t>Digital cameras are everywhere--static, moving, flying. On mining sites, over roads, buildings, phones, cars, trains, drones, robots, etc. Cameras are sensors in the Internet of Things (IOT) --complex, powerful &amp; interconnected </a:t>
            </a:r>
            <a:endParaRPr sz="1000">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81f70ced1_0_335: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Pix4Dmapper: get accurate 3D or 2D representation of reality:Photogrammetry software for </a:t>
            </a:r>
            <a:endParaRPr/>
          </a:p>
          <a:p>
            <a:pPr indent="0" lvl="0" marL="0" rtl="0" algn="l">
              <a:spcBef>
                <a:spcPts val="0"/>
              </a:spcBef>
              <a:spcAft>
                <a:spcPts val="0"/>
              </a:spcAft>
              <a:buNone/>
            </a:pPr>
            <a:r>
              <a:rPr lang="en"/>
              <a:t>professional drone mapping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Pix4Dcapture: get the images for photogrammetry: Free app to plan, fly and get optimized images for professional drone mapping</a:t>
            </a:r>
            <a:endParaRPr/>
          </a:p>
        </p:txBody>
      </p:sp>
      <p:sp>
        <p:nvSpPr>
          <p:cNvPr id="145" name="Google Shape;145;g481f70ced1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481f70ced1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481f70ced1_1_9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81f70ced1_1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481f70ced1_1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showMasterSp="0">
  <p:cSld name="Title 1 line - 1 Column">
    <p:bg>
      <p:bgPr>
        <a:solidFill>
          <a:srgbClr val="EAEFF2"/>
        </a:solidFill>
      </p:bgPr>
    </p:bg>
    <p:spTree>
      <p:nvGrpSpPr>
        <p:cNvPr id="7" name="Shape 7"/>
        <p:cNvGrpSpPr/>
        <p:nvPr/>
      </p:nvGrpSpPr>
      <p:grpSpPr>
        <a:xfrm>
          <a:off x="0" y="0"/>
          <a:ext cx="0" cy="0"/>
          <a:chOff x="0" y="0"/>
          <a:chExt cx="0" cy="0"/>
        </a:xfrm>
      </p:grpSpPr>
      <p:sp>
        <p:nvSpPr>
          <p:cNvPr id="8" name="Google Shape;8;p2"/>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323850" y="934950"/>
            <a:ext cx="46239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 name="Google Shape;10;p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11" name="Google Shape;11;p2"/>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screen Corporate Presentation">
  <p:cSld name="Fullscreen Corporate Presentation">
    <p:spTree>
      <p:nvGrpSpPr>
        <p:cNvPr id="50" name="Shape 50"/>
        <p:cNvGrpSpPr/>
        <p:nvPr/>
      </p:nvGrpSpPr>
      <p:grpSpPr>
        <a:xfrm>
          <a:off x="0" y="0"/>
          <a:ext cx="0" cy="0"/>
          <a:chOff x="0" y="0"/>
          <a:chExt cx="0" cy="0"/>
        </a:xfrm>
      </p:grpSpPr>
      <p:sp>
        <p:nvSpPr>
          <p:cNvPr id="51" name="Google Shape;51;p11"/>
          <p:cNvSpPr/>
          <p:nvPr/>
        </p:nvSpPr>
        <p:spPr>
          <a:xfrm>
            <a:off x="0" y="-13500"/>
            <a:ext cx="3553500" cy="5170500"/>
          </a:xfrm>
          <a:prstGeom prst="rect">
            <a:avLst/>
          </a:prstGeom>
          <a:solidFill>
            <a:srgbClr val="19323F">
              <a:alpha val="63137"/>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2" name="Google Shape;52;p11"/>
          <p:cNvSpPr txBox="1"/>
          <p:nvPr>
            <p:ph type="title"/>
          </p:nvPr>
        </p:nvSpPr>
        <p:spPr>
          <a:xfrm>
            <a:off x="196725" y="245363"/>
            <a:ext cx="3357000" cy="7983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2250"/>
              <a:buFont typeface="Arial"/>
              <a:buNone/>
              <a:defRPr b="1" i="0" sz="2250" u="none" cap="none" strike="noStrike">
                <a:solidFill>
                  <a:schemeClr val="accent3"/>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1"/>
          <p:cNvSpPr txBox="1"/>
          <p:nvPr>
            <p:ph idx="1" type="body"/>
          </p:nvPr>
        </p:nvSpPr>
        <p:spPr>
          <a:xfrm>
            <a:off x="28751" y="1043663"/>
            <a:ext cx="3357000" cy="4099800"/>
          </a:xfrm>
          <a:prstGeom prst="rect">
            <a:avLst/>
          </a:prstGeom>
          <a:noFill/>
          <a:ln>
            <a:noFill/>
          </a:ln>
        </p:spPr>
        <p:txBody>
          <a:bodyPr anchorCtr="0" anchor="ctr" bIns="91425" lIns="91425" spcFirstLastPara="1" rIns="91425" wrap="square" tIns="91425"/>
          <a:lstStyle>
            <a:lvl1pPr indent="-317500" lvl="0" marL="457200" marR="0" rtl="0" algn="l">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1pPr>
            <a:lvl2pPr indent="-317500" lvl="1" marL="9144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2pPr>
            <a:lvl3pPr indent="-317500" lvl="2" marL="13716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3pPr>
            <a:lvl4pPr indent="-317500" lvl="3" marL="18288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4pPr>
            <a:lvl5pPr indent="-317500" lvl="4" marL="22860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5pPr>
            <a:lvl6pPr indent="-317500" lvl="5" marL="27432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6pPr>
            <a:lvl7pPr indent="-317500" lvl="6" marL="32004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7pPr>
            <a:lvl8pPr indent="-317500" lvl="7" marL="3657600" marR="0" rtl="0" algn="l">
              <a:lnSpc>
                <a:spcPct val="100000"/>
              </a:lnSpc>
              <a:spcBef>
                <a:spcPts val="45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8pPr>
            <a:lvl9pPr indent="-317500" lvl="8" marL="4114800" marR="0" rtl="0" algn="l">
              <a:lnSpc>
                <a:spcPct val="100000"/>
              </a:lnSpc>
              <a:spcBef>
                <a:spcPts val="450"/>
              </a:spcBef>
              <a:spcAft>
                <a:spcPts val="450"/>
              </a:spcAft>
              <a:buClr>
                <a:srgbClr val="FFFFFF"/>
              </a:buClr>
              <a:buSzPts val="1400"/>
              <a:buFont typeface="Roboto"/>
              <a:buChar char="■"/>
              <a:defRPr b="0" i="0" sz="1400" u="none" cap="none" strike="noStrike">
                <a:solidFill>
                  <a:srgbClr val="FFFFFF"/>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3 Columns" showMasterSp="0">
  <p:cSld name="Title 1 line - 3 Columns">
    <p:bg>
      <p:bgPr>
        <a:solidFill>
          <a:srgbClr val="EAEFF2"/>
        </a:solidFill>
      </p:bgPr>
    </p:bg>
    <p:spTree>
      <p:nvGrpSpPr>
        <p:cNvPr id="54" name="Shape 54"/>
        <p:cNvGrpSpPr/>
        <p:nvPr/>
      </p:nvGrpSpPr>
      <p:grpSpPr>
        <a:xfrm>
          <a:off x="0" y="0"/>
          <a:ext cx="0" cy="0"/>
          <a:chOff x="0" y="0"/>
          <a:chExt cx="0" cy="0"/>
        </a:xfrm>
      </p:grpSpPr>
      <p:sp>
        <p:nvSpPr>
          <p:cNvPr id="55" name="Google Shape;55;p12"/>
          <p:cNvSpPr txBox="1"/>
          <p:nvPr>
            <p:ph type="title"/>
          </p:nvPr>
        </p:nvSpPr>
        <p:spPr>
          <a:xfrm>
            <a:off x="323851"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56" name="Google Shape;56;p12"/>
          <p:cNvSpPr txBox="1"/>
          <p:nvPr>
            <p:ph idx="1" type="body"/>
          </p:nvPr>
        </p:nvSpPr>
        <p:spPr>
          <a:xfrm>
            <a:off x="3221437"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Google Shape;57;p12"/>
          <p:cNvSpPr txBox="1"/>
          <p:nvPr>
            <p:ph idx="2" type="body"/>
          </p:nvPr>
        </p:nvSpPr>
        <p:spPr>
          <a:xfrm>
            <a:off x="6118225"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8" name="Google Shape;58;p12"/>
          <p:cNvSpPr txBox="1"/>
          <p:nvPr>
            <p:ph idx="3" type="body"/>
          </p:nvPr>
        </p:nvSpPr>
        <p:spPr>
          <a:xfrm>
            <a:off x="323850"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9" name="Google Shape;59;p1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60" name="Google Shape;60;p12"/>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1 Column" showMasterSp="0">
  <p:cSld name="Title 2 lines - 1 Column">
    <p:bg>
      <p:bgPr>
        <a:solidFill>
          <a:srgbClr val="EAEFF2"/>
        </a:solidFill>
      </p:bgPr>
    </p:bg>
    <p:spTree>
      <p:nvGrpSpPr>
        <p:cNvPr id="61" name="Shape 61"/>
        <p:cNvGrpSpPr/>
        <p:nvPr/>
      </p:nvGrpSpPr>
      <p:grpSpPr>
        <a:xfrm>
          <a:off x="0" y="0"/>
          <a:ext cx="0" cy="0"/>
          <a:chOff x="0" y="0"/>
          <a:chExt cx="0" cy="0"/>
        </a:xfrm>
      </p:grpSpPr>
      <p:sp>
        <p:nvSpPr>
          <p:cNvPr id="62" name="Google Shape;62;p13"/>
          <p:cNvSpPr txBox="1"/>
          <p:nvPr>
            <p:ph type="title"/>
          </p:nvPr>
        </p:nvSpPr>
        <p:spPr>
          <a:xfrm>
            <a:off x="323850" y="361900"/>
            <a:ext cx="83742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3" name="Google Shape;63;p13"/>
          <p:cNvSpPr txBox="1"/>
          <p:nvPr>
            <p:ph idx="1" type="body"/>
          </p:nvPr>
        </p:nvSpPr>
        <p:spPr>
          <a:xfrm>
            <a:off x="323850" y="1151099"/>
            <a:ext cx="4623900" cy="3206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4" name="Google Shape;64;p1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65" name="Google Shape;65;p13"/>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Blank" showMasterSp="0">
  <p:cSld name="Title 2 lines - Blank">
    <p:bg>
      <p:bgPr>
        <a:solidFill>
          <a:srgbClr val="EAEFF2"/>
        </a:solidFill>
      </p:bgPr>
    </p:bg>
    <p:spTree>
      <p:nvGrpSpPr>
        <p:cNvPr id="66" name="Shape 66"/>
        <p:cNvGrpSpPr/>
        <p:nvPr/>
      </p:nvGrpSpPr>
      <p:grpSpPr>
        <a:xfrm>
          <a:off x="0" y="0"/>
          <a:ext cx="0" cy="0"/>
          <a:chOff x="0" y="0"/>
          <a:chExt cx="0" cy="0"/>
        </a:xfrm>
      </p:grpSpPr>
      <p:sp>
        <p:nvSpPr>
          <p:cNvPr id="67" name="Google Shape;67;p14"/>
          <p:cNvSpPr txBox="1"/>
          <p:nvPr>
            <p:ph type="title"/>
          </p:nvPr>
        </p:nvSpPr>
        <p:spPr>
          <a:xfrm>
            <a:off x="323849"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8" name="Google Shape;68;p14"/>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69" name="Google Shape;69;p14"/>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0"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LIDE" showMasterSp="0">
  <p:cSld name="DEFAULT SLIDE">
    <p:bg>
      <p:bgPr>
        <a:solidFill>
          <a:srgbClr val="EAEFF2"/>
        </a:solidFill>
      </p:bgPr>
    </p:bg>
    <p:spTree>
      <p:nvGrpSpPr>
        <p:cNvPr id="7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1" showMasterSp="0">
  <p:cSld name="1_BLANK_2">
    <p:bg>
      <p:bgPr>
        <a:solidFill>
          <a:srgbClr val="EAEFF2"/>
        </a:solidFill>
      </p:bgPr>
    </p:bg>
    <p:spTree>
      <p:nvGrpSpPr>
        <p:cNvPr id="72" name="Shape 7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LIDE 1" showMasterSp="0">
  <p:cSld name="DEFAULT SLIDE_1">
    <p:bg>
      <p:bgPr>
        <a:solidFill>
          <a:srgbClr val="EAEFF2"/>
        </a:solidFill>
      </p:bgPr>
    </p:bg>
    <p:spTree>
      <p:nvGrpSpPr>
        <p:cNvPr id="73" name="Shape 73"/>
        <p:cNvGrpSpPr/>
        <p:nvPr/>
      </p:nvGrpSpPr>
      <p:grpSpPr>
        <a:xfrm>
          <a:off x="0" y="0"/>
          <a:ext cx="0" cy="0"/>
          <a:chOff x="0" y="0"/>
          <a:chExt cx="0" cy="0"/>
        </a:xfrm>
      </p:grpSpPr>
      <p:cxnSp>
        <p:nvCxnSpPr>
          <p:cNvPr id="74" name="Google Shape;74;p18"/>
          <p:cNvCxnSpPr/>
          <p:nvPr/>
        </p:nvCxnSpPr>
        <p:spPr>
          <a:xfrm>
            <a:off x="352425" y="342900"/>
            <a:ext cx="0" cy="387600"/>
          </a:xfrm>
          <a:prstGeom prst="straightConnector1">
            <a:avLst/>
          </a:prstGeom>
          <a:noFill/>
          <a:ln cap="flat" cmpd="sng" w="9525">
            <a:solidFill>
              <a:schemeClr val="accent1"/>
            </a:solidFill>
            <a:prstDash val="solid"/>
            <a:miter lim="8000"/>
            <a:headEnd len="sm" w="sm" type="none"/>
            <a:tailEnd len="sm" w="sm" type="none"/>
          </a:ln>
        </p:spPr>
      </p:cxnSp>
      <p:sp>
        <p:nvSpPr>
          <p:cNvPr id="75" name="Google Shape;75;p18"/>
          <p:cNvSpPr txBox="1"/>
          <p:nvPr>
            <p:ph type="title"/>
          </p:nvPr>
        </p:nvSpPr>
        <p:spPr>
          <a:xfrm>
            <a:off x="438150" y="361900"/>
            <a:ext cx="7188000" cy="502200"/>
          </a:xfrm>
          <a:prstGeom prst="rect">
            <a:avLst/>
          </a:prstGeom>
          <a:noFill/>
          <a:ln>
            <a:noFill/>
          </a:ln>
        </p:spPr>
        <p:txBody>
          <a:bodyPr anchorCtr="0" anchor="t" bIns="41900" lIns="41900" spcFirstLastPara="1" rIns="41900" wrap="square" tIns="41900"/>
          <a:lstStyle>
            <a:lvl1pPr indent="0" lvl="0" marL="0" marR="0" rtl="0" algn="l">
              <a:lnSpc>
                <a:spcPct val="90000"/>
              </a:lnSpc>
              <a:spcBef>
                <a:spcPts val="0"/>
              </a:spcBef>
              <a:spcAft>
                <a:spcPts val="0"/>
              </a:spcAft>
              <a:buClr>
                <a:srgbClr val="737C85"/>
              </a:buClr>
              <a:buSzPts val="600"/>
              <a:buNone/>
              <a:defRPr b="1" i="0" sz="2100" u="none" cap="none" strike="noStrike">
                <a:solidFill>
                  <a:srgbClr val="737C85"/>
                </a:solidFill>
              </a:defRPr>
            </a:lvl1pPr>
            <a:lvl2pPr indent="0" lvl="1" rtl="0">
              <a:spcBef>
                <a:spcPts val="0"/>
              </a:spcBef>
              <a:spcAft>
                <a:spcPts val="0"/>
              </a:spcAft>
              <a:buSzPts val="600"/>
              <a:buNone/>
              <a:defRPr sz="800"/>
            </a:lvl2pPr>
            <a:lvl3pPr indent="0" lvl="2" rtl="0">
              <a:spcBef>
                <a:spcPts val="0"/>
              </a:spcBef>
              <a:spcAft>
                <a:spcPts val="0"/>
              </a:spcAft>
              <a:buSzPts val="600"/>
              <a:buNone/>
              <a:defRPr sz="800"/>
            </a:lvl3pPr>
            <a:lvl4pPr indent="0" lvl="3" rtl="0">
              <a:spcBef>
                <a:spcPts val="0"/>
              </a:spcBef>
              <a:spcAft>
                <a:spcPts val="0"/>
              </a:spcAft>
              <a:buSzPts val="600"/>
              <a:buNone/>
              <a:defRPr sz="800"/>
            </a:lvl4pPr>
            <a:lvl5pPr indent="0" lvl="4" rtl="0">
              <a:spcBef>
                <a:spcPts val="0"/>
              </a:spcBef>
              <a:spcAft>
                <a:spcPts val="0"/>
              </a:spcAft>
              <a:buSzPts val="600"/>
              <a:buNone/>
              <a:defRPr sz="800"/>
            </a:lvl5pPr>
            <a:lvl6pPr indent="0" lvl="5" rtl="0">
              <a:spcBef>
                <a:spcPts val="0"/>
              </a:spcBef>
              <a:spcAft>
                <a:spcPts val="0"/>
              </a:spcAft>
              <a:buSzPts val="600"/>
              <a:buNone/>
              <a:defRPr sz="800"/>
            </a:lvl6pPr>
            <a:lvl7pPr indent="0" lvl="6" rtl="0">
              <a:spcBef>
                <a:spcPts val="0"/>
              </a:spcBef>
              <a:spcAft>
                <a:spcPts val="0"/>
              </a:spcAft>
              <a:buSzPts val="600"/>
              <a:buNone/>
              <a:defRPr sz="800"/>
            </a:lvl7pPr>
            <a:lvl8pPr indent="0" lvl="7" rtl="0">
              <a:spcBef>
                <a:spcPts val="0"/>
              </a:spcBef>
              <a:spcAft>
                <a:spcPts val="0"/>
              </a:spcAft>
              <a:buSzPts val="600"/>
              <a:buNone/>
              <a:defRPr sz="800"/>
            </a:lvl8pPr>
            <a:lvl9pPr indent="0" lvl="8" rtl="0">
              <a:spcBef>
                <a:spcPts val="0"/>
              </a:spcBef>
              <a:spcAft>
                <a:spcPts val="0"/>
              </a:spcAft>
              <a:buSzPts val="600"/>
              <a:buNone/>
              <a:defRPr sz="800"/>
            </a:lvl9pPr>
          </a:lstStyle>
          <a:p/>
        </p:txBody>
      </p:sp>
      <p:cxnSp>
        <p:nvCxnSpPr>
          <p:cNvPr id="76" name="Google Shape;76;p18"/>
          <p:cNvCxnSpPr/>
          <p:nvPr/>
        </p:nvCxnSpPr>
        <p:spPr>
          <a:xfrm>
            <a:off x="0" y="4400550"/>
            <a:ext cx="9144000" cy="0"/>
          </a:xfrm>
          <a:prstGeom prst="straightConnector1">
            <a:avLst/>
          </a:prstGeom>
          <a:noFill/>
          <a:ln cap="flat" cmpd="sng" w="9525">
            <a:solidFill>
              <a:srgbClr val="C0C0C8"/>
            </a:solidFill>
            <a:prstDash val="solid"/>
            <a:miter lim="8000"/>
            <a:headEnd len="sm" w="sm" type="none"/>
            <a:tailEnd len="sm" w="sm" type="none"/>
          </a:ln>
        </p:spPr>
      </p:cxnSp>
      <p:pic>
        <p:nvPicPr>
          <p:cNvPr id="77" name="Google Shape;77;p18"/>
          <p:cNvPicPr preferRelativeResize="0"/>
          <p:nvPr/>
        </p:nvPicPr>
        <p:blipFill rotWithShape="1">
          <a:blip r:embed="rId2">
            <a:alphaModFix/>
          </a:blip>
          <a:srcRect b="0" l="0" r="0" t="0"/>
          <a:stretch/>
        </p:blipFill>
        <p:spPr>
          <a:xfrm>
            <a:off x="352425" y="4468251"/>
            <a:ext cx="528300" cy="528300"/>
          </a:xfrm>
          <a:prstGeom prst="rect">
            <a:avLst/>
          </a:prstGeom>
          <a:noFill/>
          <a:ln>
            <a:noFill/>
          </a:ln>
        </p:spPr>
      </p:pic>
      <p:sp>
        <p:nvSpPr>
          <p:cNvPr id="78" name="Google Shape;78;p18"/>
          <p:cNvSpPr txBox="1"/>
          <p:nvPr/>
        </p:nvSpPr>
        <p:spPr>
          <a:xfrm>
            <a:off x="7546450" y="4576823"/>
            <a:ext cx="1311300" cy="190500"/>
          </a:xfrm>
          <a:prstGeom prst="rect">
            <a:avLst/>
          </a:prstGeom>
          <a:noFill/>
          <a:ln>
            <a:noFill/>
          </a:ln>
        </p:spPr>
        <p:txBody>
          <a:bodyPr anchorCtr="0" anchor="t" bIns="20950" lIns="41900" spcFirstLastPara="1" rIns="41900" wrap="square" tIns="20950">
            <a:noAutofit/>
          </a:bodyPr>
          <a:lstStyle/>
          <a:p>
            <a:pPr indent="0" lvl="0" marL="0" marR="0" rtl="0" algn="ctr">
              <a:spcBef>
                <a:spcPts val="0"/>
              </a:spcBef>
              <a:spcAft>
                <a:spcPts val="0"/>
              </a:spcAft>
              <a:buNone/>
            </a:pPr>
            <a:r>
              <a:t/>
            </a:r>
            <a:endParaRPr sz="1200">
              <a:solidFill>
                <a:srgbClr val="FF0000"/>
              </a:solidFill>
            </a:endParaRPr>
          </a:p>
          <a:p>
            <a:pPr indent="0" lvl="0" marL="0" marR="0" rtl="0" algn="ctr">
              <a:spcBef>
                <a:spcPts val="0"/>
              </a:spcBef>
              <a:spcAft>
                <a:spcPts val="0"/>
              </a:spcAft>
              <a:buNone/>
            </a:pPr>
            <a:r>
              <a:rPr b="1" i="0" lang="en" sz="1200" u="none" cap="none" strike="noStrike">
                <a:solidFill>
                  <a:schemeClr val="dk2"/>
                </a:solidFill>
              </a:rPr>
              <a:t>pix4d.com</a:t>
            </a:r>
            <a:endParaRPr b="1" sz="12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Blank" showMasterSp="0">
  <p:cSld name="Title 1 line - Blank">
    <p:bg>
      <p:bgPr>
        <a:solidFill>
          <a:srgbClr val="EAEFF2"/>
        </a:solidFill>
      </p:bgPr>
    </p:bg>
    <p:spTree>
      <p:nvGrpSpPr>
        <p:cNvPr id="12" name="Shape 12"/>
        <p:cNvGrpSpPr/>
        <p:nvPr/>
      </p:nvGrpSpPr>
      <p:grpSpPr>
        <a:xfrm>
          <a:off x="0" y="0"/>
          <a:ext cx="0" cy="0"/>
          <a:chOff x="0" y="0"/>
          <a:chExt cx="0" cy="0"/>
        </a:xfrm>
      </p:grpSpPr>
      <p:sp>
        <p:nvSpPr>
          <p:cNvPr id="13" name="Google Shape;13;p3"/>
          <p:cNvSpPr txBox="1"/>
          <p:nvPr/>
        </p:nvSpPr>
        <p:spPr>
          <a:xfrm>
            <a:off x="1785375" y="735875"/>
            <a:ext cx="3474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323849"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5" name="Google Shape;15;p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16" name="Google Shape;16;p3"/>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No Title - Blank 1" showMasterSp="0">
  <p:cSld name="No footer - No Title - Blank 1">
    <p:bg>
      <p:bgPr>
        <a:solidFill>
          <a:srgbClr val="EAEFF2"/>
        </a:solidFill>
      </p:bgPr>
    </p:bg>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2 Columns" showMasterSp="0">
  <p:cSld name="Title 2 lines - 2 Columns">
    <p:bg>
      <p:bgPr>
        <a:solidFill>
          <a:srgbClr val="EAEFF2"/>
        </a:solidFill>
      </p:bgPr>
    </p:bg>
    <p:spTree>
      <p:nvGrpSpPr>
        <p:cNvPr id="18" name="Shape 18"/>
        <p:cNvGrpSpPr/>
        <p:nvPr/>
      </p:nvGrpSpPr>
      <p:grpSpPr>
        <a:xfrm>
          <a:off x="0" y="0"/>
          <a:ext cx="0" cy="0"/>
          <a:chOff x="0" y="0"/>
          <a:chExt cx="0" cy="0"/>
        </a:xfrm>
      </p:grpSpPr>
      <p:sp>
        <p:nvSpPr>
          <p:cNvPr id="19" name="Google Shape;19;p5"/>
          <p:cNvSpPr txBox="1"/>
          <p:nvPr>
            <p:ph idx="1" type="body"/>
          </p:nvPr>
        </p:nvSpPr>
        <p:spPr>
          <a:xfrm>
            <a:off x="335662"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0" name="Google Shape;20;p5"/>
          <p:cNvSpPr txBox="1"/>
          <p:nvPr>
            <p:ph idx="2" type="body"/>
          </p:nvPr>
        </p:nvSpPr>
        <p:spPr>
          <a:xfrm>
            <a:off x="4815025"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 name="Google Shape;21;p5"/>
          <p:cNvSpPr txBox="1"/>
          <p:nvPr>
            <p:ph type="title"/>
          </p:nvPr>
        </p:nvSpPr>
        <p:spPr>
          <a:xfrm>
            <a:off x="335662" y="361900"/>
            <a:ext cx="8449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2" name="Google Shape;22;p5"/>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23" name="Google Shape;23;p5"/>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3 Columns" showMasterSp="0">
  <p:cSld name="Title 2 lines - 3 Columns">
    <p:bg>
      <p:bgPr>
        <a:solidFill>
          <a:srgbClr val="EAEFF2"/>
        </a:solidFill>
      </p:bgPr>
    </p:bg>
    <p:spTree>
      <p:nvGrpSpPr>
        <p:cNvPr id="24" name="Shape 24"/>
        <p:cNvGrpSpPr/>
        <p:nvPr/>
      </p:nvGrpSpPr>
      <p:grpSpPr>
        <a:xfrm>
          <a:off x="0" y="0"/>
          <a:ext cx="0" cy="0"/>
          <a:chOff x="0" y="0"/>
          <a:chExt cx="0" cy="0"/>
        </a:xfrm>
      </p:grpSpPr>
      <p:sp>
        <p:nvSpPr>
          <p:cNvPr id="25" name="Google Shape;25;p6"/>
          <p:cNvSpPr txBox="1"/>
          <p:nvPr>
            <p:ph idx="1" type="body"/>
          </p:nvPr>
        </p:nvSpPr>
        <p:spPr>
          <a:xfrm>
            <a:off x="323850"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 name="Google Shape;26;p6"/>
          <p:cNvSpPr txBox="1"/>
          <p:nvPr>
            <p:ph idx="2" type="body"/>
          </p:nvPr>
        </p:nvSpPr>
        <p:spPr>
          <a:xfrm>
            <a:off x="3221437"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 name="Google Shape;27;p6"/>
          <p:cNvSpPr txBox="1"/>
          <p:nvPr>
            <p:ph type="title"/>
          </p:nvPr>
        </p:nvSpPr>
        <p:spPr>
          <a:xfrm>
            <a:off x="323851"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8" name="Google Shape;28;p6"/>
          <p:cNvSpPr txBox="1"/>
          <p:nvPr>
            <p:ph idx="3" type="body"/>
          </p:nvPr>
        </p:nvSpPr>
        <p:spPr>
          <a:xfrm>
            <a:off x="6118225"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 name="Google Shape;29;p6"/>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30" name="Google Shape;30;p6"/>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Blank" showMasterSp="0">
  <p:cSld name="No Title - Blank">
    <p:bg>
      <p:bgPr>
        <a:solidFill>
          <a:srgbClr val="EAEFF2"/>
        </a:solidFill>
      </p:bgPr>
    </p:bg>
    <p:spTree>
      <p:nvGrpSpPr>
        <p:cNvPr id="31" name="Shape 31"/>
        <p:cNvGrpSpPr/>
        <p:nvPr/>
      </p:nvGrpSpPr>
      <p:grpSpPr>
        <a:xfrm>
          <a:off x="0" y="0"/>
          <a:ext cx="0" cy="0"/>
          <a:chOff x="0" y="0"/>
          <a:chExt cx="0" cy="0"/>
        </a:xfrm>
      </p:grpSpPr>
      <p:sp>
        <p:nvSpPr>
          <p:cNvPr id="32" name="Google Shape;32;p7"/>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33" name="Google Shape;33;p7"/>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Title 1">
  <p:cSld name="Presentation Title 1">
    <p:spTree>
      <p:nvGrpSpPr>
        <p:cNvPr id="34" name="Shape 34"/>
        <p:cNvGrpSpPr/>
        <p:nvPr/>
      </p:nvGrpSpPr>
      <p:grpSpPr>
        <a:xfrm>
          <a:off x="0" y="0"/>
          <a:ext cx="0" cy="0"/>
          <a:chOff x="0" y="0"/>
          <a:chExt cx="0" cy="0"/>
        </a:xfrm>
      </p:grpSpPr>
      <p:pic>
        <p:nvPicPr>
          <p:cNvPr id="35" name="Google Shape;35;p8"/>
          <p:cNvPicPr preferRelativeResize="0"/>
          <p:nvPr/>
        </p:nvPicPr>
        <p:blipFill rotWithShape="1">
          <a:blip r:embed="rId2">
            <a:alphaModFix/>
          </a:blip>
          <a:srcRect b="0" l="0" r="0" t="0"/>
          <a:stretch/>
        </p:blipFill>
        <p:spPr>
          <a:xfrm>
            <a:off x="0" y="-387719"/>
            <a:ext cx="9143998" cy="5918936"/>
          </a:xfrm>
          <a:prstGeom prst="rect">
            <a:avLst/>
          </a:prstGeom>
          <a:noFill/>
          <a:ln>
            <a:noFill/>
          </a:ln>
        </p:spPr>
      </p:pic>
      <p:sp>
        <p:nvSpPr>
          <p:cNvPr id="36" name="Google Shape;36;p8"/>
          <p:cNvSpPr txBox="1"/>
          <p:nvPr>
            <p:ph idx="1" type="body"/>
          </p:nvPr>
        </p:nvSpPr>
        <p:spPr>
          <a:xfrm>
            <a:off x="331587" y="2987820"/>
            <a:ext cx="8453700" cy="5610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5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5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7" name="Google Shape;37;p8"/>
          <p:cNvSpPr txBox="1"/>
          <p:nvPr>
            <p:ph idx="2" type="body"/>
          </p:nvPr>
        </p:nvSpPr>
        <p:spPr>
          <a:xfrm>
            <a:off x="331587" y="2481126"/>
            <a:ext cx="8453700" cy="446100"/>
          </a:xfrm>
          <a:prstGeom prst="rect">
            <a:avLst/>
          </a:prstGeom>
          <a:noFill/>
          <a:ln>
            <a:noFill/>
          </a:ln>
        </p:spPr>
        <p:txBody>
          <a:bodyPr anchorCtr="0" anchor="t" bIns="91425" lIns="91425" spcFirstLastPara="1" rIns="91425" wrap="square" tIns="91425"/>
          <a:lstStyle>
            <a:lvl1pPr indent="-228600" lvl="0" marL="457200" marR="0" rtl="0" algn="ctr">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5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5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pic>
        <p:nvPicPr>
          <p:cNvPr id="38" name="Google Shape;38;p8"/>
          <p:cNvPicPr preferRelativeResize="0"/>
          <p:nvPr/>
        </p:nvPicPr>
        <p:blipFill rotWithShape="1">
          <a:blip r:embed="rId3">
            <a:alphaModFix/>
          </a:blip>
          <a:srcRect b="0" l="0" r="0" t="0"/>
          <a:stretch/>
        </p:blipFill>
        <p:spPr>
          <a:xfrm>
            <a:off x="3702912" y="554992"/>
            <a:ext cx="1758994" cy="17589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39" name="Shape 39"/>
        <p:cNvGrpSpPr/>
        <p:nvPr/>
      </p:nvGrpSpPr>
      <p:grpSpPr>
        <a:xfrm>
          <a:off x="0" y="0"/>
          <a:ext cx="0" cy="0"/>
          <a:chOff x="0" y="0"/>
          <a:chExt cx="0" cy="0"/>
        </a:xfrm>
      </p:grpSpPr>
      <p:pic>
        <p:nvPicPr>
          <p:cNvPr id="40" name="Google Shape;40;p9"/>
          <p:cNvPicPr preferRelativeResize="0"/>
          <p:nvPr/>
        </p:nvPicPr>
        <p:blipFill rotWithShape="1">
          <a:blip r:embed="rId2">
            <a:alphaModFix/>
          </a:blip>
          <a:srcRect b="0" l="0" r="0" t="0"/>
          <a:stretch/>
        </p:blipFill>
        <p:spPr>
          <a:xfrm>
            <a:off x="0" y="-387719"/>
            <a:ext cx="9143998" cy="5918936"/>
          </a:xfrm>
          <a:prstGeom prst="rect">
            <a:avLst/>
          </a:prstGeom>
          <a:noFill/>
          <a:ln>
            <a:noFill/>
          </a:ln>
        </p:spPr>
      </p:pic>
      <p:pic>
        <p:nvPicPr>
          <p:cNvPr id="41" name="Google Shape;41;p9"/>
          <p:cNvPicPr preferRelativeResize="0"/>
          <p:nvPr/>
        </p:nvPicPr>
        <p:blipFill rotWithShape="1">
          <a:blip r:embed="rId3">
            <a:alphaModFix/>
          </a:blip>
          <a:srcRect b="0" l="0" r="0" t="0"/>
          <a:stretch/>
        </p:blipFill>
        <p:spPr>
          <a:xfrm>
            <a:off x="1152441" y="1885950"/>
            <a:ext cx="1371599" cy="1371599"/>
          </a:xfrm>
          <a:prstGeom prst="rect">
            <a:avLst/>
          </a:prstGeom>
          <a:noFill/>
          <a:ln>
            <a:noFill/>
          </a:ln>
        </p:spPr>
      </p:pic>
      <p:sp>
        <p:nvSpPr>
          <p:cNvPr id="42" name="Google Shape;42;p9"/>
          <p:cNvSpPr txBox="1"/>
          <p:nvPr>
            <p:ph idx="1" type="body"/>
          </p:nvPr>
        </p:nvSpPr>
        <p:spPr>
          <a:xfrm>
            <a:off x="3017466" y="2588498"/>
            <a:ext cx="5277900" cy="6048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5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5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3" name="Google Shape;43;p9"/>
          <p:cNvSpPr txBox="1"/>
          <p:nvPr>
            <p:ph idx="2" type="body"/>
          </p:nvPr>
        </p:nvSpPr>
        <p:spPr>
          <a:xfrm>
            <a:off x="3017466" y="2090793"/>
            <a:ext cx="5277900" cy="4809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5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5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5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2 Columns" showMasterSp="0">
  <p:cSld name="Title 1 line - 2 Columns">
    <p:bg>
      <p:bgPr>
        <a:solidFill>
          <a:srgbClr val="EAEFF2"/>
        </a:solidFill>
      </p:bgPr>
    </p:bg>
    <p:spTree>
      <p:nvGrpSpPr>
        <p:cNvPr id="44" name="Shape 44"/>
        <p:cNvGrpSpPr/>
        <p:nvPr/>
      </p:nvGrpSpPr>
      <p:grpSpPr>
        <a:xfrm>
          <a:off x="0" y="0"/>
          <a:ext cx="0" cy="0"/>
          <a:chOff x="0" y="0"/>
          <a:chExt cx="0" cy="0"/>
        </a:xfrm>
      </p:grpSpPr>
      <p:sp>
        <p:nvSpPr>
          <p:cNvPr id="45" name="Google Shape;45;p10"/>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46" name="Google Shape;46;p10"/>
          <p:cNvSpPr txBox="1"/>
          <p:nvPr>
            <p:ph idx="1" type="body"/>
          </p:nvPr>
        </p:nvSpPr>
        <p:spPr>
          <a:xfrm>
            <a:off x="323850"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7" name="Google Shape;47;p10"/>
          <p:cNvSpPr txBox="1"/>
          <p:nvPr>
            <p:ph idx="2" type="body"/>
          </p:nvPr>
        </p:nvSpPr>
        <p:spPr>
          <a:xfrm>
            <a:off x="4815025"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50"/>
              </a:spcBef>
              <a:spcAft>
                <a:spcPts val="85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8" name="Google Shape;48;p10"/>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r>
              <a:rPr b="0" i="0" lang="en" sz="1200" u="none" cap="none" strike="noStrike">
                <a:solidFill>
                  <a:schemeClr val="accent3"/>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r>
              <a:rPr b="1" i="0" lang="en" sz="1200" u="none" cap="none" strike="noStrike">
                <a:solidFill>
                  <a:schemeClr val="dk2"/>
                </a:solidFill>
                <a:latin typeface="Arial"/>
                <a:ea typeface="Arial"/>
                <a:cs typeface="Arial"/>
                <a:sym typeface="Arial"/>
              </a:rPr>
              <a:t>www.pix4d.com</a:t>
            </a:r>
            <a:endParaRPr b="1" i="0" sz="1200" u="none" cap="none" strike="noStrike">
              <a:solidFill>
                <a:schemeClr val="dk2"/>
              </a:solidFill>
              <a:latin typeface="Arial"/>
              <a:ea typeface="Arial"/>
              <a:cs typeface="Arial"/>
              <a:sym typeface="Arial"/>
            </a:endParaRPr>
          </a:p>
        </p:txBody>
      </p:sp>
      <p:pic>
        <p:nvPicPr>
          <p:cNvPr id="49" name="Google Shape;49;p10"/>
          <p:cNvPicPr preferRelativeResize="0"/>
          <p:nvPr/>
        </p:nvPicPr>
        <p:blipFill rotWithShape="1">
          <a:blip r:embed="rId2">
            <a:alphaModFix/>
          </a:blip>
          <a:srcRect b="0" l="0" r="0" t="0"/>
          <a:stretch/>
        </p:blipFill>
        <p:spPr>
          <a:xfrm>
            <a:off x="298450" y="4631220"/>
            <a:ext cx="482772" cy="4827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FF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0155" y="838400"/>
            <a:ext cx="3558600" cy="3329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4">
          <p15:clr>
            <a:srgbClr val="F26B43"/>
          </p15:clr>
        </p15:guide>
        <p15:guide id="2" pos="5534">
          <p15:clr>
            <a:srgbClr val="F26B43"/>
          </p15:clr>
        </p15:guide>
        <p15:guide id="3" orient="horz" pos="531">
          <p15:clr>
            <a:srgbClr val="F26B43"/>
          </p15:clr>
        </p15:guide>
        <p15:guide id="4" orient="horz" pos="28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gif"/><Relationship Id="rId4" Type="http://schemas.openxmlformats.org/officeDocument/2006/relationships/image" Target="../media/image7.gif"/><Relationship Id="rId5" Type="http://schemas.openxmlformats.org/officeDocument/2006/relationships/image" Target="../media/image5.gif"/><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grpSp>
        <p:nvGrpSpPr>
          <p:cNvPr id="83" name="Google Shape;83;p19"/>
          <p:cNvGrpSpPr/>
          <p:nvPr/>
        </p:nvGrpSpPr>
        <p:grpSpPr>
          <a:xfrm>
            <a:off x="1628863" y="1975537"/>
            <a:ext cx="6903113" cy="950175"/>
            <a:chOff x="1628863" y="2201412"/>
            <a:chExt cx="6903113" cy="950175"/>
          </a:xfrm>
        </p:grpSpPr>
        <p:pic>
          <p:nvPicPr>
            <p:cNvPr id="84" name="Google Shape;84;p19"/>
            <p:cNvPicPr preferRelativeResize="0"/>
            <p:nvPr/>
          </p:nvPicPr>
          <p:blipFill>
            <a:blip r:embed="rId3">
              <a:alphaModFix/>
            </a:blip>
            <a:stretch>
              <a:fillRect/>
            </a:stretch>
          </p:blipFill>
          <p:spPr>
            <a:xfrm>
              <a:off x="1628862" y="2201412"/>
              <a:ext cx="1397375" cy="950175"/>
            </a:xfrm>
            <a:prstGeom prst="rect">
              <a:avLst/>
            </a:prstGeom>
            <a:noFill/>
            <a:ln>
              <a:noFill/>
            </a:ln>
          </p:spPr>
        </p:pic>
        <p:sp>
          <p:nvSpPr>
            <p:cNvPr id="85" name="Google Shape;85;p19"/>
            <p:cNvSpPr txBox="1"/>
            <p:nvPr/>
          </p:nvSpPr>
          <p:spPr>
            <a:xfrm>
              <a:off x="3870275" y="2616850"/>
              <a:ext cx="4661700" cy="3462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None/>
              </a:pPr>
              <a:r>
                <a:rPr b="1" lang="en" sz="3000">
                  <a:solidFill>
                    <a:srgbClr val="34657F"/>
                  </a:solidFill>
                </a:rPr>
                <a:t>Mining</a:t>
              </a:r>
              <a:endParaRPr b="1" sz="3000">
                <a:solidFill>
                  <a:srgbClr val="34657F"/>
                </a:solidFill>
              </a:endParaRPr>
            </a:p>
          </p:txBody>
        </p:sp>
      </p:grpSp>
      <p:cxnSp>
        <p:nvCxnSpPr>
          <p:cNvPr id="86" name="Google Shape;86;p19"/>
          <p:cNvCxnSpPr/>
          <p:nvPr/>
        </p:nvCxnSpPr>
        <p:spPr>
          <a:xfrm flipH="1">
            <a:off x="3491750" y="2029725"/>
            <a:ext cx="9300" cy="1206900"/>
          </a:xfrm>
          <a:prstGeom prst="straightConnector1">
            <a:avLst/>
          </a:prstGeom>
          <a:noFill/>
          <a:ln cap="flat" cmpd="sng" w="19050">
            <a:solidFill>
              <a:srgbClr val="34657F"/>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8"/>
          <p:cNvSpPr txBox="1"/>
          <p:nvPr/>
        </p:nvSpPr>
        <p:spPr>
          <a:xfrm>
            <a:off x="173525" y="1199075"/>
            <a:ext cx="6870300" cy="2949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accent3"/>
              </a:buClr>
              <a:buSzPts val="1800"/>
              <a:buFont typeface="Arial"/>
              <a:buChar char="•"/>
            </a:pPr>
            <a:r>
              <a:rPr b="1" i="0" lang="en" sz="1800" u="none" cap="none" strike="noStrike">
                <a:solidFill>
                  <a:schemeClr val="dk1"/>
                </a:solidFill>
              </a:rPr>
              <a:t>Accurate &amp; robust,</a:t>
            </a:r>
            <a:r>
              <a:rPr i="0" lang="en" sz="1800" u="none" cap="none" strike="noStrike">
                <a:solidFill>
                  <a:schemeClr val="dk1"/>
                </a:solidFill>
              </a:rPr>
              <a:t> images from any sensor, geometrically and radiometrically</a:t>
            </a:r>
            <a:endParaRPr i="0" sz="1800" u="none" cap="none" strike="noStrike">
              <a:solidFill>
                <a:schemeClr val="dk1"/>
              </a:solidFill>
            </a:endParaRPr>
          </a:p>
          <a:p>
            <a:pPr indent="-342900" lvl="0" marL="457200" marR="0" rtl="0" algn="l">
              <a:lnSpc>
                <a:spcPct val="100000"/>
              </a:lnSpc>
              <a:spcBef>
                <a:spcPts val="1000"/>
              </a:spcBef>
              <a:spcAft>
                <a:spcPts val="0"/>
              </a:spcAft>
              <a:buClr>
                <a:schemeClr val="accent3"/>
              </a:buClr>
              <a:buSzPts val="1800"/>
              <a:buFont typeface="Arial"/>
              <a:buChar char="•"/>
            </a:pPr>
            <a:r>
              <a:rPr b="1" i="0" lang="en" sz="1800" u="none" cap="none" strike="noStrike">
                <a:solidFill>
                  <a:schemeClr val="dk1"/>
                </a:solidFill>
              </a:rPr>
              <a:t>A tool for professionals</a:t>
            </a:r>
            <a:r>
              <a:rPr i="0" lang="en" sz="1800" u="none" cap="none" strike="noStrike">
                <a:solidFill>
                  <a:schemeClr val="dk1"/>
                </a:solidFill>
              </a:rPr>
              <a:t>, with innovative instructional approach, and unique tools for quality control</a:t>
            </a:r>
            <a:endParaRPr i="0" sz="1800" u="none" cap="none" strike="noStrike">
              <a:solidFill>
                <a:schemeClr val="dk1"/>
              </a:solidFill>
            </a:endParaRPr>
          </a:p>
          <a:p>
            <a:pPr indent="-342900" lvl="0" marL="457200" marR="0" rtl="0" algn="l">
              <a:lnSpc>
                <a:spcPct val="100000"/>
              </a:lnSpc>
              <a:spcBef>
                <a:spcPts val="1000"/>
              </a:spcBef>
              <a:spcAft>
                <a:spcPts val="0"/>
              </a:spcAft>
              <a:buClr>
                <a:schemeClr val="accent3"/>
              </a:buClr>
              <a:buSzPts val="1800"/>
              <a:buFont typeface="Arial"/>
              <a:buChar char="•"/>
            </a:pPr>
            <a:r>
              <a:rPr i="0" lang="en" sz="1800" u="none" cap="none" strike="noStrike">
                <a:solidFill>
                  <a:schemeClr val="dk1"/>
                </a:solidFill>
              </a:rPr>
              <a:t>Deep </a:t>
            </a:r>
            <a:r>
              <a:rPr b="1" i="0" lang="en" sz="1800" u="none" cap="none" strike="noStrike">
                <a:solidFill>
                  <a:schemeClr val="dk1"/>
                </a:solidFill>
              </a:rPr>
              <a:t>scientific knowledge </a:t>
            </a:r>
            <a:r>
              <a:rPr i="0" lang="en" sz="1800" u="none" cap="none" strike="noStrike">
                <a:solidFill>
                  <a:schemeClr val="dk1"/>
                </a:solidFill>
              </a:rPr>
              <a:t>of photogrammetry and how to mine meaning from images  </a:t>
            </a:r>
            <a:endParaRPr i="0" sz="1800" u="none" cap="none" strike="noStrike">
              <a:solidFill>
                <a:schemeClr val="dk1"/>
              </a:solidFill>
            </a:endParaRPr>
          </a:p>
          <a:p>
            <a:pPr indent="0" lvl="0" marL="0" marR="0" rtl="0" algn="l">
              <a:lnSpc>
                <a:spcPct val="115000"/>
              </a:lnSpc>
              <a:spcBef>
                <a:spcPts val="1000"/>
              </a:spcBef>
              <a:spcAft>
                <a:spcPts val="0"/>
              </a:spcAft>
              <a:buClr>
                <a:srgbClr val="000000"/>
              </a:buClr>
              <a:buSzPts val="2400"/>
              <a:buFont typeface="Arial"/>
              <a:buNone/>
            </a:pPr>
            <a:r>
              <a:t/>
            </a:r>
            <a:endParaRPr i="0" sz="2400" u="none" cap="none" strike="noStrike">
              <a:solidFill>
                <a:schemeClr val="dk1"/>
              </a:solidFill>
            </a:endParaRPr>
          </a:p>
          <a:p>
            <a:pPr indent="0" lvl="0" marL="0" marR="0" rtl="0" algn="l">
              <a:lnSpc>
                <a:spcPct val="115000"/>
              </a:lnSpc>
              <a:spcBef>
                <a:spcPts val="1000"/>
              </a:spcBef>
              <a:spcAft>
                <a:spcPts val="0"/>
              </a:spcAft>
              <a:buClr>
                <a:srgbClr val="000000"/>
              </a:buClr>
              <a:buSzPts val="1400"/>
              <a:buFont typeface="Arial"/>
              <a:buNone/>
            </a:pPr>
            <a:r>
              <a:t/>
            </a:r>
            <a:endParaRPr i="0" sz="1400" u="none" cap="none" strike="noStrike">
              <a:solidFill>
                <a:srgbClr val="000000"/>
              </a:solidFill>
            </a:endParaRPr>
          </a:p>
        </p:txBody>
      </p:sp>
      <p:sp>
        <p:nvSpPr>
          <p:cNvPr id="173" name="Google Shape;173;p28"/>
          <p:cNvSpPr txBox="1"/>
          <p:nvPr/>
        </p:nvSpPr>
        <p:spPr>
          <a:xfrm>
            <a:off x="347375" y="361900"/>
            <a:ext cx="47961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Behind Pix4D technology</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21121" r="12230" t="0"/>
          <a:stretch/>
        </p:blipFill>
        <p:spPr>
          <a:xfrm>
            <a:off x="4572125" y="0"/>
            <a:ext cx="4571873" cy="5143501"/>
          </a:xfrm>
          <a:prstGeom prst="rect">
            <a:avLst/>
          </a:prstGeom>
          <a:noFill/>
          <a:ln>
            <a:noFill/>
          </a:ln>
        </p:spPr>
      </p:pic>
      <p:sp>
        <p:nvSpPr>
          <p:cNvPr id="179" name="Google Shape;179;p29"/>
          <p:cNvSpPr txBox="1"/>
          <p:nvPr/>
        </p:nvSpPr>
        <p:spPr>
          <a:xfrm>
            <a:off x="323850" y="631150"/>
            <a:ext cx="4148400" cy="41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dk2"/>
                </a:solidFill>
              </a:rPr>
              <a:t>Operational risk and compliance management</a:t>
            </a:r>
            <a:endParaRPr b="1"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b="1" i="0" lang="en" u="none" cap="none" strike="noStrike">
                <a:solidFill>
                  <a:schemeClr val="dk2"/>
                </a:solidFill>
              </a:rPr>
              <a:t> </a:t>
            </a:r>
            <a:r>
              <a:rPr i="0" lang="en" u="none" cap="none" strike="noStrike">
                <a:solidFill>
                  <a:schemeClr val="dk2"/>
                </a:solidFill>
              </a:rPr>
              <a:t>Aerial surveying &amp; 3D mapping</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Drill &amp; blast planning &amp; topography engineering</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Asset &amp; infrastructure inspections</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Geotechnical inspection &amp; structure characterization </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dk2"/>
                </a:solidFill>
              </a:rPr>
              <a:t>Supply chain management</a:t>
            </a:r>
            <a:endParaRPr b="1"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Stockpile management</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accent3"/>
                </a:solidFill>
              </a:rPr>
              <a:t> </a:t>
            </a:r>
            <a:r>
              <a:rPr i="0" lang="en" u="none" cap="none" strike="noStrike">
                <a:solidFill>
                  <a:schemeClr val="dk2"/>
                </a:solidFill>
              </a:rPr>
              <a:t>Production inventory</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Delivery forecasting </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dk2"/>
                </a:solidFill>
              </a:rPr>
              <a:t>Asset lifecycle management</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Base mapping for site designing</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Site surveys during construction</a:t>
            </a:r>
            <a:endParaRPr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accent3"/>
                </a:solidFill>
              </a:rPr>
              <a:t> </a:t>
            </a:r>
            <a:r>
              <a:rPr i="0" lang="en" u="none" cap="none" strike="noStrike">
                <a:solidFill>
                  <a:schemeClr val="dk2"/>
                </a:solidFill>
              </a:rPr>
              <a:t>As built versus as designed comparison</a:t>
            </a:r>
            <a:endParaRPr i="0" u="none" cap="none" strike="noStrike">
              <a:solidFill>
                <a:schemeClr val="dk2"/>
              </a:solidFill>
            </a:endParaRPr>
          </a:p>
        </p:txBody>
      </p:sp>
      <p:sp>
        <p:nvSpPr>
          <p:cNvPr id="180" name="Google Shape;180;p29"/>
          <p:cNvSpPr txBox="1"/>
          <p:nvPr/>
        </p:nvSpPr>
        <p:spPr>
          <a:xfrm>
            <a:off x="347375" y="361900"/>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Mining</a:t>
            </a:r>
            <a:endParaRPr b="1" sz="2100">
              <a:solidFill>
                <a:srgbClr val="34657F"/>
              </a:solidFill>
            </a:endParaRPr>
          </a:p>
        </p:txBody>
      </p:sp>
      <p:pic>
        <p:nvPicPr>
          <p:cNvPr id="181" name="Google Shape;181;p29"/>
          <p:cNvPicPr preferRelativeResize="0"/>
          <p:nvPr/>
        </p:nvPicPr>
        <p:blipFill>
          <a:blip r:embed="rId4">
            <a:alphaModFix/>
          </a:blip>
          <a:stretch>
            <a:fillRect/>
          </a:stretch>
        </p:blipFill>
        <p:spPr>
          <a:xfrm>
            <a:off x="4518425" y="0"/>
            <a:ext cx="53286"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0"/>
          <p:cNvSpPr txBox="1"/>
          <p:nvPr/>
        </p:nvSpPr>
        <p:spPr>
          <a:xfrm>
            <a:off x="310943" y="650511"/>
            <a:ext cx="4051800" cy="41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300">
                <a:solidFill>
                  <a:schemeClr val="dk2"/>
                </a:solidFill>
              </a:rPr>
              <a:t>Earthworks management</a:t>
            </a:r>
            <a:endParaRPr b="1" i="0" sz="1300" u="none" cap="none" strike="noStrike">
              <a:solidFill>
                <a:schemeClr val="dk2"/>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accent3"/>
                </a:solidFill>
              </a:rPr>
              <a:t>• </a:t>
            </a:r>
            <a:r>
              <a:rPr lang="en" sz="1300">
                <a:solidFill>
                  <a:schemeClr val="dk1"/>
                </a:solidFill>
              </a:rPr>
              <a:t>Topographic surveys</a:t>
            </a:r>
            <a:r>
              <a:rPr lang="en" sz="1300">
                <a:solidFill>
                  <a:schemeClr val="accent3"/>
                </a:solidFill>
              </a:rPr>
              <a:t> </a:t>
            </a:r>
            <a:endParaRPr sz="1300">
              <a:solidFill>
                <a:schemeClr val="accent3"/>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accent3"/>
                </a:solidFill>
              </a:rPr>
              <a:t>• </a:t>
            </a:r>
            <a:r>
              <a:rPr lang="en" sz="1300">
                <a:solidFill>
                  <a:schemeClr val="dk1"/>
                </a:solidFill>
              </a:rPr>
              <a:t>Stockpile measurements &amp; cut/fill </a:t>
            </a:r>
            <a:endParaRPr sz="13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dk1"/>
                </a:solidFill>
              </a:rPr>
              <a:t>  calculations</a:t>
            </a:r>
            <a:endParaRPr sz="13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accent3"/>
                </a:solidFill>
              </a:rPr>
              <a:t>• </a:t>
            </a:r>
            <a:r>
              <a:rPr lang="en" sz="1300">
                <a:solidFill>
                  <a:schemeClr val="dk1"/>
                </a:solidFill>
              </a:rPr>
              <a:t>Visual records of excavations</a:t>
            </a:r>
            <a:r>
              <a:rPr i="0" lang="en" sz="1300" u="none" cap="none" strike="noStrike">
                <a:solidFill>
                  <a:schemeClr val="dk2"/>
                </a:solidFill>
              </a:rPr>
              <a:t> </a:t>
            </a:r>
            <a:endParaRPr sz="1300">
              <a:solidFill>
                <a:schemeClr val="dk2"/>
              </a:solidFill>
            </a:endParaRPr>
          </a:p>
          <a:p>
            <a:pPr indent="0" lvl="0" marL="0" marR="0" rtl="0" algn="l">
              <a:lnSpc>
                <a:spcPct val="100000"/>
              </a:lnSpc>
              <a:spcBef>
                <a:spcPts val="0"/>
              </a:spcBef>
              <a:spcAft>
                <a:spcPts val="0"/>
              </a:spcAft>
              <a:buClr>
                <a:srgbClr val="000000"/>
              </a:buClr>
              <a:buSzPts val="1100"/>
              <a:buFont typeface="Arial"/>
              <a:buNone/>
            </a:pPr>
            <a:r>
              <a:t/>
            </a:r>
            <a:endParaRPr sz="13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lang="en" sz="1300">
                <a:solidFill>
                  <a:schemeClr val="dk2"/>
                </a:solidFill>
              </a:rPr>
              <a:t>As-built monitoring</a:t>
            </a:r>
            <a:endParaRPr b="1" i="0" sz="130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sz="1300" u="none" cap="none" strike="noStrike">
                <a:solidFill>
                  <a:schemeClr val="accent3"/>
                </a:solidFill>
              </a:rPr>
              <a:t>•</a:t>
            </a:r>
            <a:r>
              <a:rPr i="0" lang="en" sz="1300" u="none" cap="none" strike="noStrike">
                <a:solidFill>
                  <a:schemeClr val="dk2"/>
                </a:solidFill>
              </a:rPr>
              <a:t> </a:t>
            </a:r>
            <a:r>
              <a:rPr lang="en" sz="1300">
                <a:solidFill>
                  <a:schemeClr val="dk2"/>
                </a:solidFill>
              </a:rPr>
              <a:t>Regular visual status reports of the  </a:t>
            </a:r>
            <a:endParaRPr sz="1300">
              <a:solidFill>
                <a:schemeClr val="dk2"/>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dk2"/>
                </a:solidFill>
              </a:rPr>
              <a:t>  as-built situation</a:t>
            </a:r>
            <a:endParaRPr sz="13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sz="1300" u="none" cap="none" strike="noStrike">
                <a:solidFill>
                  <a:schemeClr val="accent3"/>
                </a:solidFill>
              </a:rPr>
              <a:t>•</a:t>
            </a:r>
            <a:r>
              <a:rPr i="0" lang="en" sz="1300" u="none" cap="none" strike="noStrike">
                <a:solidFill>
                  <a:schemeClr val="accent3"/>
                </a:solidFill>
              </a:rPr>
              <a:t> </a:t>
            </a:r>
            <a:r>
              <a:rPr lang="en" sz="1300">
                <a:solidFill>
                  <a:schemeClr val="dk2"/>
                </a:solidFill>
              </a:rPr>
              <a:t>Site progress tracking against</a:t>
            </a:r>
            <a:endParaRPr sz="1300">
              <a:solidFill>
                <a:schemeClr val="dk2"/>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dk2"/>
                </a:solidFill>
              </a:rPr>
              <a:t>  BIM project schedule and design</a:t>
            </a:r>
            <a:endParaRPr sz="13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sz="1300" u="none" cap="none" strike="noStrike">
                <a:solidFill>
                  <a:schemeClr val="accent3"/>
                </a:solidFill>
              </a:rPr>
              <a:t>•</a:t>
            </a:r>
            <a:r>
              <a:rPr i="0" lang="en" sz="1300" u="none" cap="none" strike="noStrike">
                <a:solidFill>
                  <a:schemeClr val="dk2"/>
                </a:solidFill>
              </a:rPr>
              <a:t> </a:t>
            </a:r>
            <a:r>
              <a:rPr lang="en" sz="1300">
                <a:solidFill>
                  <a:schemeClr val="dk2"/>
                </a:solidFill>
              </a:rPr>
              <a:t>Online project documentation for </a:t>
            </a:r>
            <a:endParaRPr sz="1300">
              <a:solidFill>
                <a:schemeClr val="dk2"/>
              </a:solidFill>
            </a:endParaRPr>
          </a:p>
          <a:p>
            <a:pPr indent="0" lvl="0" marL="0" marR="0" rtl="0" algn="l">
              <a:lnSpc>
                <a:spcPct val="100000"/>
              </a:lnSpc>
              <a:spcBef>
                <a:spcPts val="0"/>
              </a:spcBef>
              <a:spcAft>
                <a:spcPts val="0"/>
              </a:spcAft>
              <a:buClr>
                <a:srgbClr val="000000"/>
              </a:buClr>
              <a:buSzPts val="1100"/>
              <a:buFont typeface="Arial"/>
              <a:buNone/>
            </a:pPr>
            <a:r>
              <a:rPr lang="en" sz="1300">
                <a:solidFill>
                  <a:schemeClr val="dk2"/>
                </a:solidFill>
              </a:rPr>
              <a:t>  visualisation, measurement, annotation and</a:t>
            </a:r>
            <a:br>
              <a:rPr lang="en" sz="1300">
                <a:solidFill>
                  <a:schemeClr val="dk2"/>
                </a:solidFill>
              </a:rPr>
            </a:br>
            <a:r>
              <a:rPr lang="en" sz="1300">
                <a:solidFill>
                  <a:schemeClr val="dk2"/>
                </a:solidFill>
              </a:rPr>
              <a:t>  sharing</a:t>
            </a:r>
            <a:r>
              <a:rPr i="0" lang="en" sz="1300" u="none" cap="none" strike="noStrike">
                <a:solidFill>
                  <a:schemeClr val="dk2"/>
                </a:solidFill>
              </a:rPr>
              <a:t> </a:t>
            </a:r>
            <a:endParaRPr i="0" sz="130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i="0" sz="130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lang="en" sz="1300">
                <a:solidFill>
                  <a:schemeClr val="dk2"/>
                </a:solidFill>
              </a:rPr>
              <a:t>Inspection</a:t>
            </a:r>
            <a:endParaRPr i="0" sz="130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sz="1300" u="none" cap="none" strike="noStrike">
                <a:solidFill>
                  <a:schemeClr val="accent3"/>
                </a:solidFill>
              </a:rPr>
              <a:t>•</a:t>
            </a:r>
            <a:r>
              <a:rPr i="0" lang="en" sz="1300" u="none" cap="none" strike="noStrike">
                <a:solidFill>
                  <a:schemeClr val="dk2"/>
                </a:solidFill>
              </a:rPr>
              <a:t> </a:t>
            </a:r>
            <a:r>
              <a:rPr lang="en" sz="1300">
                <a:solidFill>
                  <a:schemeClr val="dk2"/>
                </a:solidFill>
              </a:rPr>
              <a:t>Building &amp; infrastructure inspections</a:t>
            </a:r>
            <a:endParaRPr i="0" sz="130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sz="1300" u="none" cap="none" strike="noStrike">
                <a:solidFill>
                  <a:schemeClr val="accent3"/>
                </a:solidFill>
              </a:rPr>
              <a:t>•</a:t>
            </a:r>
            <a:r>
              <a:rPr i="0" lang="en" sz="1300" u="none" cap="none" strike="noStrike">
                <a:solidFill>
                  <a:schemeClr val="dk2"/>
                </a:solidFill>
              </a:rPr>
              <a:t> </a:t>
            </a:r>
            <a:r>
              <a:rPr lang="en" sz="1300">
                <a:solidFill>
                  <a:schemeClr val="dk2"/>
                </a:solidFill>
              </a:rPr>
              <a:t>Online results with intuitive viewing/analysis </a:t>
            </a:r>
            <a:br>
              <a:rPr lang="en" sz="1300">
                <a:solidFill>
                  <a:schemeClr val="dk2"/>
                </a:solidFill>
              </a:rPr>
            </a:br>
            <a:r>
              <a:rPr lang="en" sz="1300">
                <a:solidFill>
                  <a:schemeClr val="dk2"/>
                </a:solidFill>
              </a:rPr>
              <a:t>  tools</a:t>
            </a:r>
            <a:endParaRPr i="0" sz="1300" u="none" cap="none" strike="noStrike">
              <a:solidFill>
                <a:schemeClr val="dk2"/>
              </a:solidFill>
            </a:endParaRPr>
          </a:p>
        </p:txBody>
      </p:sp>
      <p:sp>
        <p:nvSpPr>
          <p:cNvPr id="187" name="Google Shape;187;p30"/>
          <p:cNvSpPr txBox="1"/>
          <p:nvPr/>
        </p:nvSpPr>
        <p:spPr>
          <a:xfrm>
            <a:off x="347375" y="361900"/>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Construction</a:t>
            </a:r>
            <a:endParaRPr b="1" sz="2100">
              <a:solidFill>
                <a:srgbClr val="34657F"/>
              </a:solidFill>
            </a:endParaRPr>
          </a:p>
        </p:txBody>
      </p:sp>
      <p:pic>
        <p:nvPicPr>
          <p:cNvPr id="188" name="Google Shape;188;p30"/>
          <p:cNvPicPr preferRelativeResize="0"/>
          <p:nvPr/>
        </p:nvPicPr>
        <p:blipFill>
          <a:blip r:embed="rId3">
            <a:alphaModFix/>
          </a:blip>
          <a:stretch>
            <a:fillRect/>
          </a:stretch>
        </p:blipFill>
        <p:spPr>
          <a:xfrm>
            <a:off x="4518425" y="0"/>
            <a:ext cx="53286" cy="5143500"/>
          </a:xfrm>
          <a:prstGeom prst="rect">
            <a:avLst/>
          </a:prstGeom>
          <a:noFill/>
          <a:ln>
            <a:noFill/>
          </a:ln>
        </p:spPr>
      </p:pic>
      <p:pic>
        <p:nvPicPr>
          <p:cNvPr id="189" name="Google Shape;189;p30"/>
          <p:cNvPicPr preferRelativeResize="0"/>
          <p:nvPr/>
        </p:nvPicPr>
        <p:blipFill rotWithShape="1">
          <a:blip r:embed="rId4">
            <a:alphaModFix/>
          </a:blip>
          <a:srcRect b="2260" l="38815" r="0" t="5462"/>
          <a:stretch/>
        </p:blipFill>
        <p:spPr>
          <a:xfrm>
            <a:off x="4571999" y="0"/>
            <a:ext cx="457200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1"/>
          <p:cNvSpPr txBox="1"/>
          <p:nvPr/>
        </p:nvSpPr>
        <p:spPr>
          <a:xfrm>
            <a:off x="310943" y="650511"/>
            <a:ext cx="4051800" cy="41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a:solidFill>
                  <a:schemeClr val="dk2"/>
                </a:solidFill>
              </a:rPr>
              <a:t>Digital database of industrial assets</a:t>
            </a:r>
            <a:endParaRPr b="1" i="0" u="none" cap="none" strike="noStrike">
              <a:solidFill>
                <a:schemeClr val="dk2"/>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accent3"/>
                </a:solidFill>
              </a:rPr>
              <a:t>• </a:t>
            </a:r>
            <a:r>
              <a:rPr lang="en">
                <a:solidFill>
                  <a:schemeClr val="dk1"/>
                </a:solidFill>
              </a:rPr>
              <a:t>All data is visually accessible in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  accurate 3D models</a:t>
            </a:r>
            <a:r>
              <a:rPr lang="en">
                <a:solidFill>
                  <a:schemeClr val="accent3"/>
                </a:solidFill>
              </a:rPr>
              <a:t> </a:t>
            </a:r>
            <a:endParaRPr>
              <a:solidFill>
                <a:schemeClr val="accent3"/>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accent3"/>
                </a:solidFill>
              </a:rPr>
              <a:t>• </a:t>
            </a:r>
            <a:r>
              <a:rPr lang="en">
                <a:solidFill>
                  <a:schemeClr val="dk1"/>
                </a:solidFill>
              </a:rPr>
              <a:t>Connect to ERPs and automation software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  for integrated workflows</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lang="en">
                <a:solidFill>
                  <a:schemeClr val="dk2"/>
                </a:solidFill>
              </a:rPr>
              <a:t>Frequent inspetions of assets</a:t>
            </a:r>
            <a:endParaRPr b="1" i="0" u="none" cap="none" strike="noStrike">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a:t>
            </a:r>
            <a:r>
              <a:rPr lang="en">
                <a:solidFill>
                  <a:schemeClr val="dk2"/>
                </a:solidFill>
              </a:rPr>
              <a:t>Roads</a:t>
            </a:r>
            <a:endParaRPr>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accent3"/>
                </a:solidFill>
              </a:rPr>
              <a:t> </a:t>
            </a:r>
            <a:r>
              <a:rPr lang="en">
                <a:solidFill>
                  <a:schemeClr val="dk2"/>
                </a:solidFill>
              </a:rPr>
              <a:t>Tunnels</a:t>
            </a:r>
            <a:endParaRPr>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b="1" i="0" lang="en" u="none" cap="none" strike="noStrike">
                <a:solidFill>
                  <a:schemeClr val="accent3"/>
                </a:solidFill>
              </a:rPr>
              <a:t>•</a:t>
            </a:r>
            <a:r>
              <a:rPr i="0" lang="en" u="none" cap="none" strike="noStrike">
                <a:solidFill>
                  <a:schemeClr val="dk2"/>
                </a:solidFill>
              </a:rPr>
              <a:t> </a:t>
            </a:r>
            <a:r>
              <a:rPr lang="en">
                <a:solidFill>
                  <a:schemeClr val="dk2"/>
                </a:solidFill>
              </a:rPr>
              <a:t>Turbines</a:t>
            </a:r>
            <a:r>
              <a:rPr i="0" lang="en" u="none" cap="none" strike="noStrike">
                <a:solidFill>
                  <a:schemeClr val="dk2"/>
                </a:solidFill>
              </a:rPr>
              <a:t> </a:t>
            </a:r>
            <a:br>
              <a:rPr i="0" lang="en" u="none" cap="none" strike="noStrike">
                <a:solidFill>
                  <a:schemeClr val="dk2"/>
                </a:solidFill>
              </a:rPr>
            </a:br>
            <a:r>
              <a:rPr b="1" lang="en">
                <a:solidFill>
                  <a:schemeClr val="accent3"/>
                </a:solidFill>
              </a:rPr>
              <a:t>•</a:t>
            </a:r>
            <a:r>
              <a:rPr lang="en">
                <a:solidFill>
                  <a:schemeClr val="dk1"/>
                </a:solidFill>
              </a:rPr>
              <a:t> Refineries</a:t>
            </a:r>
            <a:endParaRPr>
              <a:solidFill>
                <a:schemeClr val="dk1"/>
              </a:solidFill>
            </a:endParaRPr>
          </a:p>
          <a:p>
            <a:pPr indent="0" lvl="0" marL="0" rtl="0" algn="l">
              <a:spcBef>
                <a:spcPts val="0"/>
              </a:spcBef>
              <a:spcAft>
                <a:spcPts val="0"/>
              </a:spcAft>
              <a:buClr>
                <a:srgbClr val="000000"/>
              </a:buClr>
              <a:buSzPts val="1600"/>
              <a:buFont typeface="Arial"/>
              <a:buNone/>
            </a:pPr>
            <a:r>
              <a:rPr b="1" lang="en">
                <a:solidFill>
                  <a:schemeClr val="accent3"/>
                </a:solidFill>
              </a:rPr>
              <a:t>•</a:t>
            </a:r>
            <a:r>
              <a:rPr lang="en">
                <a:solidFill>
                  <a:schemeClr val="accent3"/>
                </a:solidFill>
              </a:rPr>
              <a:t> </a:t>
            </a:r>
            <a:r>
              <a:rPr lang="en">
                <a:solidFill>
                  <a:schemeClr val="dk1"/>
                </a:solidFill>
              </a:rPr>
              <a:t>Cell towers</a:t>
            </a:r>
            <a:endParaRPr>
              <a:solidFill>
                <a:schemeClr val="dk1"/>
              </a:solidFill>
            </a:endParaRPr>
          </a:p>
          <a:p>
            <a:pPr indent="0" lvl="0" marL="0" rtl="0" algn="l">
              <a:spcBef>
                <a:spcPts val="0"/>
              </a:spcBef>
              <a:spcAft>
                <a:spcPts val="0"/>
              </a:spcAft>
              <a:buClr>
                <a:srgbClr val="000000"/>
              </a:buClr>
              <a:buSzPts val="1600"/>
              <a:buFont typeface="Arial"/>
              <a:buNone/>
            </a:pPr>
            <a:r>
              <a:rPr b="1" lang="en">
                <a:solidFill>
                  <a:schemeClr val="accent3"/>
                </a:solidFill>
              </a:rPr>
              <a:t>•</a:t>
            </a:r>
            <a:r>
              <a:rPr lang="en">
                <a:solidFill>
                  <a:schemeClr val="dk1"/>
                </a:solidFill>
              </a:rPr>
              <a:t> Dams</a:t>
            </a:r>
            <a:br>
              <a:rPr lang="en">
                <a:solidFill>
                  <a:schemeClr val="dk1"/>
                </a:solidFill>
              </a:rPr>
            </a:br>
            <a:r>
              <a:rPr b="1" lang="en">
                <a:solidFill>
                  <a:schemeClr val="accent3"/>
                </a:solidFill>
              </a:rPr>
              <a:t>•</a:t>
            </a:r>
            <a:r>
              <a:rPr lang="en">
                <a:solidFill>
                  <a:schemeClr val="dk1"/>
                </a:solidFill>
              </a:rPr>
              <a:t> Airports</a:t>
            </a:r>
            <a:endParaRPr i="0" u="none" cap="none" strike="noStrike">
              <a:solidFill>
                <a:schemeClr val="dk2"/>
              </a:solidFill>
            </a:endParaRPr>
          </a:p>
        </p:txBody>
      </p:sp>
      <p:sp>
        <p:nvSpPr>
          <p:cNvPr id="195" name="Google Shape;195;p31"/>
          <p:cNvSpPr txBox="1"/>
          <p:nvPr/>
        </p:nvSpPr>
        <p:spPr>
          <a:xfrm>
            <a:off x="347375" y="361900"/>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Industrial inspection</a:t>
            </a:r>
            <a:endParaRPr b="1" sz="2100">
              <a:solidFill>
                <a:srgbClr val="34657F"/>
              </a:solidFill>
            </a:endParaRPr>
          </a:p>
        </p:txBody>
      </p:sp>
      <p:pic>
        <p:nvPicPr>
          <p:cNvPr id="196" name="Google Shape;196;p31"/>
          <p:cNvPicPr preferRelativeResize="0"/>
          <p:nvPr/>
        </p:nvPicPr>
        <p:blipFill>
          <a:blip r:embed="rId3">
            <a:alphaModFix/>
          </a:blip>
          <a:stretch>
            <a:fillRect/>
          </a:stretch>
        </p:blipFill>
        <p:spPr>
          <a:xfrm>
            <a:off x="4518425" y="0"/>
            <a:ext cx="53286" cy="5143500"/>
          </a:xfrm>
          <a:prstGeom prst="rect">
            <a:avLst/>
          </a:prstGeom>
          <a:noFill/>
          <a:ln>
            <a:noFill/>
          </a:ln>
        </p:spPr>
      </p:pic>
      <p:pic>
        <p:nvPicPr>
          <p:cNvPr id="197" name="Google Shape;197;p31"/>
          <p:cNvPicPr preferRelativeResize="0"/>
          <p:nvPr/>
        </p:nvPicPr>
        <p:blipFill rotWithShape="1">
          <a:blip r:embed="rId4">
            <a:alphaModFix/>
          </a:blip>
          <a:srcRect b="1806" l="38864" r="0" t="6492"/>
          <a:stretch/>
        </p:blipFill>
        <p:spPr>
          <a:xfrm>
            <a:off x="4571698" y="0"/>
            <a:ext cx="4572298" cy="51420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32"/>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How does drone mapping </a:t>
            </a:r>
            <a:endParaRPr b="1" sz="3600">
              <a:solidFill>
                <a:srgbClr val="F3F3F3"/>
              </a:solidFill>
            </a:endParaRPr>
          </a:p>
          <a:p>
            <a:pPr indent="0" lvl="0" marL="0" rtl="0" algn="ctr">
              <a:spcBef>
                <a:spcPts val="0"/>
              </a:spcBef>
              <a:spcAft>
                <a:spcPts val="0"/>
              </a:spcAft>
              <a:buNone/>
            </a:pPr>
            <a:r>
              <a:rPr b="1" lang="en" sz="3600">
                <a:solidFill>
                  <a:srgbClr val="F3F3F3"/>
                </a:solidFill>
              </a:rPr>
              <a:t>create value for mining operations?</a:t>
            </a:r>
            <a:endParaRPr b="1" sz="3600">
              <a:solidFill>
                <a:srgbClr val="F3F3F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33"/>
          <p:cNvPicPr preferRelativeResize="0"/>
          <p:nvPr/>
        </p:nvPicPr>
        <p:blipFill rotWithShape="1">
          <a:blip r:embed="rId3">
            <a:alphaModFix/>
          </a:blip>
          <a:srcRect b="0" l="0" r="0" t="0"/>
          <a:stretch/>
        </p:blipFill>
        <p:spPr>
          <a:xfrm>
            <a:off x="5044357" y="278025"/>
            <a:ext cx="3818319" cy="4101900"/>
          </a:xfrm>
          <a:prstGeom prst="rect">
            <a:avLst/>
          </a:prstGeom>
          <a:noFill/>
          <a:ln>
            <a:noFill/>
          </a:ln>
        </p:spPr>
      </p:pic>
      <p:sp>
        <p:nvSpPr>
          <p:cNvPr id="209" name="Google Shape;209;p33"/>
          <p:cNvSpPr txBox="1"/>
          <p:nvPr/>
        </p:nvSpPr>
        <p:spPr>
          <a:xfrm>
            <a:off x="291600" y="783550"/>
            <a:ext cx="4051800" cy="41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sz="1800">
                <a:solidFill>
                  <a:schemeClr val="dk2"/>
                </a:solidFill>
                <a:latin typeface="Roboto"/>
                <a:ea typeface="Roboto"/>
                <a:cs typeface="Roboto"/>
                <a:sym typeface="Roboto"/>
              </a:rPr>
              <a:t>Many of the leading mining companies have already embraced Pix4D technology.</a:t>
            </a:r>
            <a:endParaRPr sz="1800">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1">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a:solidFill>
                <a:schemeClr val="dk2"/>
              </a:solidFill>
              <a:latin typeface="Roboto"/>
              <a:ea typeface="Roboto"/>
              <a:cs typeface="Roboto"/>
              <a:sym typeface="Roboto"/>
            </a:endParaRPr>
          </a:p>
        </p:txBody>
      </p:sp>
      <p:sp>
        <p:nvSpPr>
          <p:cNvPr id="210" name="Google Shape;210;p33"/>
          <p:cNvSpPr txBox="1"/>
          <p:nvPr/>
        </p:nvSpPr>
        <p:spPr>
          <a:xfrm>
            <a:off x="347375" y="361900"/>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 is trusted by...</a:t>
            </a:r>
            <a:endParaRPr b="1" sz="2100">
              <a:solidFill>
                <a:srgbClr val="34657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Google Shape;215;p34"/>
          <p:cNvPicPr preferRelativeResize="0"/>
          <p:nvPr/>
        </p:nvPicPr>
        <p:blipFill>
          <a:blip r:embed="rId3">
            <a:alphaModFix/>
          </a:blip>
          <a:stretch>
            <a:fillRect/>
          </a:stretch>
        </p:blipFill>
        <p:spPr>
          <a:xfrm>
            <a:off x="236300" y="887400"/>
            <a:ext cx="8704491" cy="3467700"/>
          </a:xfrm>
          <a:prstGeom prst="rect">
            <a:avLst/>
          </a:prstGeom>
          <a:noFill/>
          <a:ln>
            <a:noFill/>
          </a:ln>
        </p:spPr>
      </p:pic>
      <p:sp>
        <p:nvSpPr>
          <p:cNvPr id="216" name="Google Shape;216;p34"/>
          <p:cNvSpPr txBox="1"/>
          <p:nvPr/>
        </p:nvSpPr>
        <p:spPr>
          <a:xfrm>
            <a:off x="347375" y="361900"/>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End-to-end solution</a:t>
            </a:r>
            <a:endParaRPr b="1" sz="2100">
              <a:solidFill>
                <a:srgbClr val="34657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35"/>
          <p:cNvPicPr preferRelativeResize="0"/>
          <p:nvPr/>
        </p:nvPicPr>
        <p:blipFill rotWithShape="1">
          <a:blip r:embed="rId3">
            <a:alphaModFix/>
          </a:blip>
          <a:srcRect b="3857" l="0" r="0" t="3857"/>
          <a:stretch/>
        </p:blipFill>
        <p:spPr>
          <a:xfrm>
            <a:off x="18125" y="815143"/>
            <a:ext cx="9125876" cy="3652320"/>
          </a:xfrm>
          <a:prstGeom prst="rect">
            <a:avLst/>
          </a:prstGeom>
          <a:noFill/>
          <a:ln>
            <a:noFill/>
          </a:ln>
        </p:spPr>
      </p:pic>
      <p:sp>
        <p:nvSpPr>
          <p:cNvPr id="222" name="Google Shape;222;p35"/>
          <p:cNvSpPr txBox="1"/>
          <p:nvPr/>
        </p:nvSpPr>
        <p:spPr>
          <a:xfrm>
            <a:off x="360825" y="1254174"/>
            <a:ext cx="1620300" cy="76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1" i="0" lang="en" sz="5400" u="none" cap="none" strike="noStrike">
                <a:solidFill>
                  <a:schemeClr val="accent3"/>
                </a:solidFill>
              </a:rPr>
              <a:t>1</a:t>
            </a:r>
            <a:endParaRPr i="0" sz="5400" u="none" cap="none" strike="noStrike">
              <a:solidFill>
                <a:schemeClr val="accent3"/>
              </a:solidFill>
            </a:endParaRPr>
          </a:p>
        </p:txBody>
      </p:sp>
      <p:sp>
        <p:nvSpPr>
          <p:cNvPr id="223" name="Google Shape;223;p35"/>
          <p:cNvSpPr txBox="1"/>
          <p:nvPr/>
        </p:nvSpPr>
        <p:spPr>
          <a:xfrm>
            <a:off x="2051675" y="1254174"/>
            <a:ext cx="1620300" cy="76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1" lang="en" sz="5400">
                <a:solidFill>
                  <a:schemeClr val="accent3"/>
                </a:solidFill>
              </a:rPr>
              <a:t>2</a:t>
            </a:r>
            <a:endParaRPr i="0" sz="5400" u="none" cap="none" strike="noStrike">
              <a:solidFill>
                <a:schemeClr val="accent3"/>
              </a:solidFill>
            </a:endParaRPr>
          </a:p>
        </p:txBody>
      </p:sp>
      <p:sp>
        <p:nvSpPr>
          <p:cNvPr id="224" name="Google Shape;224;p35"/>
          <p:cNvSpPr txBox="1"/>
          <p:nvPr/>
        </p:nvSpPr>
        <p:spPr>
          <a:xfrm>
            <a:off x="3748950" y="1254174"/>
            <a:ext cx="1620300" cy="76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1" lang="en" sz="5400">
                <a:solidFill>
                  <a:schemeClr val="accent3"/>
                </a:solidFill>
              </a:rPr>
              <a:t>3</a:t>
            </a:r>
            <a:endParaRPr i="0" sz="5400" u="none" cap="none" strike="noStrike">
              <a:solidFill>
                <a:schemeClr val="accent3"/>
              </a:solidFill>
            </a:endParaRPr>
          </a:p>
        </p:txBody>
      </p:sp>
      <p:sp>
        <p:nvSpPr>
          <p:cNvPr id="225" name="Google Shape;225;p35"/>
          <p:cNvSpPr txBox="1"/>
          <p:nvPr/>
        </p:nvSpPr>
        <p:spPr>
          <a:xfrm>
            <a:off x="5446250" y="1254174"/>
            <a:ext cx="1620300" cy="76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1" lang="en" sz="5400">
                <a:solidFill>
                  <a:schemeClr val="accent3"/>
                </a:solidFill>
              </a:rPr>
              <a:t>4</a:t>
            </a:r>
            <a:endParaRPr i="0" sz="5400" u="none" cap="none" strike="noStrike">
              <a:solidFill>
                <a:schemeClr val="accent3"/>
              </a:solidFill>
            </a:endParaRPr>
          </a:p>
        </p:txBody>
      </p:sp>
      <p:sp>
        <p:nvSpPr>
          <p:cNvPr id="226" name="Google Shape;226;p35"/>
          <p:cNvSpPr txBox="1"/>
          <p:nvPr/>
        </p:nvSpPr>
        <p:spPr>
          <a:xfrm>
            <a:off x="7085475" y="1254174"/>
            <a:ext cx="1620300" cy="76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1" lang="en" sz="5400">
                <a:solidFill>
                  <a:schemeClr val="accent3"/>
                </a:solidFill>
              </a:rPr>
              <a:t>5</a:t>
            </a:r>
            <a:endParaRPr i="0" sz="5400" u="none" cap="none" strike="noStrike">
              <a:solidFill>
                <a:schemeClr val="accent3"/>
              </a:solidFill>
            </a:endParaRPr>
          </a:p>
        </p:txBody>
      </p:sp>
      <p:sp>
        <p:nvSpPr>
          <p:cNvPr id="227" name="Google Shape;227;p35"/>
          <p:cNvSpPr txBox="1"/>
          <p:nvPr/>
        </p:nvSpPr>
        <p:spPr>
          <a:xfrm>
            <a:off x="360825" y="2046450"/>
            <a:ext cx="1608600" cy="142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rPr>
              <a:t>Transform Field Operations</a:t>
            </a:r>
            <a:endParaRPr b="1" i="0" sz="1400" u="none" cap="none" strike="noStrike">
              <a:solidFill>
                <a:schemeClr val="dk2"/>
              </a:solidFill>
            </a:endParaRPr>
          </a:p>
          <a:p>
            <a:pPr indent="0" lvl="0" marL="0" marR="0" rtl="0" algn="l">
              <a:lnSpc>
                <a:spcPct val="100000"/>
              </a:lnSpc>
              <a:spcBef>
                <a:spcPts val="0"/>
              </a:spcBef>
              <a:spcAft>
                <a:spcPts val="0"/>
              </a:spcAft>
              <a:buClr>
                <a:srgbClr val="000000"/>
              </a:buClr>
              <a:buSzPts val="1000"/>
              <a:buFont typeface="Arial"/>
              <a:buNone/>
            </a:pPr>
            <a:r>
              <a:t/>
            </a:r>
            <a:endParaRPr i="0" sz="1000" u="none" cap="none" strike="noStrike">
              <a:solidFill>
                <a:schemeClr val="dk1"/>
              </a:solidFill>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rPr>
              <a:t>  Traffic Management</a:t>
            </a:r>
            <a:endParaRPr i="0" sz="1000" u="none" cap="none" strike="noStrike">
              <a:solidFill>
                <a:schemeClr val="dk1"/>
              </a:solidFill>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highlight>
                  <a:schemeClr val="lt2"/>
                </a:highlight>
              </a:rPr>
              <a:t>  Support Infrastructure  </a:t>
            </a:r>
            <a:endParaRPr i="0" sz="1000" u="none" cap="none" strike="noStrike">
              <a:solidFill>
                <a:schemeClr val="dk1"/>
              </a:solidFill>
              <a:highlight>
                <a:schemeClr val="lt2"/>
              </a:highligh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highlight>
                  <a:schemeClr val="lt2"/>
                </a:highlight>
              </a:rPr>
              <a:t>  Inspection &amp; Planning</a:t>
            </a:r>
            <a:endParaRPr i="0" sz="1000" u="none" cap="none" strike="noStrike">
              <a:solidFill>
                <a:schemeClr val="dk1"/>
              </a:solidFill>
              <a:highlight>
                <a:schemeClr val="lt2"/>
              </a:highligh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rPr>
              <a:t>  Blast Planning</a:t>
            </a:r>
            <a:endParaRPr i="0" sz="1000" u="none" cap="none" strike="noStrike">
              <a:solidFill>
                <a:schemeClr val="dk1"/>
              </a:solidFill>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rPr>
              <a:t>  Asset Management</a:t>
            </a:r>
            <a:endParaRPr i="0" sz="1000" u="none" cap="none" strike="noStrike">
              <a:solidFill>
                <a:schemeClr val="dk1"/>
              </a:solidFill>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rPr>
              <a:t>  and Surveillance</a:t>
            </a:r>
            <a:endParaRPr i="0" sz="1000" u="none" cap="none" strike="noStrike">
              <a:solidFill>
                <a:srgbClr val="000000"/>
              </a:solidFill>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2"/>
              </a:solidFill>
            </a:endParaRPr>
          </a:p>
        </p:txBody>
      </p:sp>
      <p:sp>
        <p:nvSpPr>
          <p:cNvPr id="228" name="Google Shape;228;p35"/>
          <p:cNvSpPr txBox="1"/>
          <p:nvPr/>
        </p:nvSpPr>
        <p:spPr>
          <a:xfrm>
            <a:off x="1994200" y="2046450"/>
            <a:ext cx="1754700" cy="87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rPr>
              <a:t>Monitor Progress</a:t>
            </a:r>
            <a:endParaRPr b="1" i="0" sz="1400" u="none" cap="none" strike="noStrike">
              <a:solidFill>
                <a:schemeClr val="dk2"/>
              </a:solidFill>
            </a:endParaRPr>
          </a:p>
        </p:txBody>
      </p:sp>
      <p:sp>
        <p:nvSpPr>
          <p:cNvPr id="229" name="Google Shape;229;p35"/>
          <p:cNvSpPr txBox="1"/>
          <p:nvPr/>
        </p:nvSpPr>
        <p:spPr>
          <a:xfrm>
            <a:off x="3748950" y="2046450"/>
            <a:ext cx="1697100" cy="87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rPr>
              <a:t>Enable easy data sharing</a:t>
            </a:r>
            <a:endParaRPr b="1" i="0" sz="1400" u="none" cap="none" strike="noStrike">
              <a:solidFill>
                <a:schemeClr val="dk2"/>
              </a:solidFill>
            </a:endParaRPr>
          </a:p>
        </p:txBody>
      </p:sp>
      <p:sp>
        <p:nvSpPr>
          <p:cNvPr id="230" name="Google Shape;230;p35"/>
          <p:cNvSpPr txBox="1"/>
          <p:nvPr/>
        </p:nvSpPr>
        <p:spPr>
          <a:xfrm>
            <a:off x="5446250" y="2046450"/>
            <a:ext cx="1583100" cy="87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rPr>
              <a:t>Produce Accurate and Timely Volumetric Measurements</a:t>
            </a:r>
            <a:endParaRPr b="1" i="0" sz="1400" u="none" cap="none" strike="noStrike">
              <a:solidFill>
                <a:schemeClr val="dk2"/>
              </a:solidFill>
            </a:endParaRPr>
          </a:p>
        </p:txBody>
      </p:sp>
      <p:sp>
        <p:nvSpPr>
          <p:cNvPr id="231" name="Google Shape;231;p35"/>
          <p:cNvSpPr txBox="1"/>
          <p:nvPr/>
        </p:nvSpPr>
        <p:spPr>
          <a:xfrm>
            <a:off x="7066225" y="2046450"/>
            <a:ext cx="1678500" cy="87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rPr>
              <a:t>Environmental Monitoring</a:t>
            </a:r>
            <a:endParaRPr b="1" i="0" sz="1400" u="none" cap="none" strike="noStrike">
              <a:solidFill>
                <a:schemeClr val="dk2"/>
              </a:solidFill>
            </a:endParaRPr>
          </a:p>
        </p:txBody>
      </p:sp>
      <p:sp>
        <p:nvSpPr>
          <p:cNvPr id="232" name="Google Shape;232;p35"/>
          <p:cNvSpPr txBox="1"/>
          <p:nvPr/>
        </p:nvSpPr>
        <p:spPr>
          <a:xfrm>
            <a:off x="347375" y="361900"/>
            <a:ext cx="76008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Five common uses of drone imagery in mining </a:t>
            </a:r>
            <a:endParaRPr b="1" sz="2100">
              <a:solidFill>
                <a:srgbClr val="34657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6"/>
          <p:cNvSpPr txBox="1"/>
          <p:nvPr>
            <p:ph idx="1" type="body"/>
          </p:nvPr>
        </p:nvSpPr>
        <p:spPr>
          <a:xfrm>
            <a:off x="323850" y="893125"/>
            <a:ext cx="3988800" cy="3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000"/>
              <a:t>Optimize:</a:t>
            </a:r>
            <a:endParaRPr sz="2000"/>
          </a:p>
          <a:p>
            <a:pPr indent="-381000" lvl="0" marL="457200" rtl="0" algn="l">
              <a:lnSpc>
                <a:spcPct val="100000"/>
              </a:lnSpc>
              <a:spcBef>
                <a:spcPts val="850"/>
              </a:spcBef>
              <a:spcAft>
                <a:spcPts val="0"/>
              </a:spcAft>
              <a:buClr>
                <a:schemeClr val="accent3"/>
              </a:buClr>
              <a:buSzPts val="2400"/>
              <a:buChar char="•"/>
            </a:pPr>
            <a:r>
              <a:rPr lang="en" sz="2000"/>
              <a:t>Fuel consumption</a:t>
            </a:r>
            <a:endParaRPr sz="2000"/>
          </a:p>
          <a:p>
            <a:pPr indent="-381000" lvl="0" marL="457200" rtl="0" algn="l">
              <a:lnSpc>
                <a:spcPct val="100000"/>
              </a:lnSpc>
              <a:spcBef>
                <a:spcPts val="0"/>
              </a:spcBef>
              <a:spcAft>
                <a:spcPts val="0"/>
              </a:spcAft>
              <a:buClr>
                <a:schemeClr val="accent3"/>
              </a:buClr>
              <a:buSzPts val="2400"/>
              <a:buChar char="•"/>
            </a:pPr>
            <a:r>
              <a:rPr lang="en" sz="2000"/>
              <a:t>Haul roads design</a:t>
            </a:r>
            <a:endParaRPr sz="2000"/>
          </a:p>
          <a:p>
            <a:pPr indent="-381000" lvl="0" marL="457200" rtl="0" algn="l">
              <a:lnSpc>
                <a:spcPct val="100000"/>
              </a:lnSpc>
              <a:spcBef>
                <a:spcPts val="0"/>
              </a:spcBef>
              <a:spcAft>
                <a:spcPts val="0"/>
              </a:spcAft>
              <a:buClr>
                <a:schemeClr val="accent3"/>
              </a:buClr>
              <a:buSzPts val="2400"/>
              <a:buChar char="•"/>
            </a:pPr>
            <a:r>
              <a:rPr lang="en" sz="2000"/>
              <a:t>Stockpile locations</a:t>
            </a:r>
            <a:endParaRPr sz="2000"/>
          </a:p>
          <a:p>
            <a:pPr indent="0" lvl="0" marL="0" rtl="0" algn="l">
              <a:lnSpc>
                <a:spcPct val="100000"/>
              </a:lnSpc>
              <a:spcBef>
                <a:spcPts val="850"/>
              </a:spcBef>
              <a:spcAft>
                <a:spcPts val="0"/>
              </a:spcAft>
              <a:buSzPts val="1400"/>
              <a:buNone/>
            </a:pPr>
            <a:r>
              <a:t/>
            </a:r>
            <a:endParaRPr sz="2000"/>
          </a:p>
          <a:p>
            <a:pPr indent="0" lvl="0" marL="0" rtl="0" algn="l">
              <a:lnSpc>
                <a:spcPct val="100000"/>
              </a:lnSpc>
              <a:spcBef>
                <a:spcPts val="850"/>
              </a:spcBef>
              <a:spcAft>
                <a:spcPts val="0"/>
              </a:spcAft>
              <a:buSzPts val="1400"/>
              <a:buNone/>
            </a:pPr>
            <a:r>
              <a:rPr lang="en" sz="2000"/>
              <a:t>Generate updated haul road plans using interactive 3D polyline tool </a:t>
            </a:r>
            <a:endParaRPr sz="2000"/>
          </a:p>
          <a:p>
            <a:pPr indent="0" lvl="0" marL="0" rtl="0" algn="l">
              <a:lnSpc>
                <a:spcPct val="100000"/>
              </a:lnSpc>
              <a:spcBef>
                <a:spcPts val="850"/>
              </a:spcBef>
              <a:spcAft>
                <a:spcPts val="850"/>
              </a:spcAft>
              <a:buSzPts val="1400"/>
              <a:buNone/>
            </a:pPr>
            <a:r>
              <a:t/>
            </a:r>
            <a:endParaRPr sz="2400"/>
          </a:p>
        </p:txBody>
      </p:sp>
      <p:pic>
        <p:nvPicPr>
          <p:cNvPr id="238" name="Google Shape;238;p36"/>
          <p:cNvPicPr preferRelativeResize="0"/>
          <p:nvPr/>
        </p:nvPicPr>
        <p:blipFill rotWithShape="1">
          <a:blip r:embed="rId3">
            <a:alphaModFix/>
          </a:blip>
          <a:srcRect b="0" l="0" r="0" t="1545"/>
          <a:stretch/>
        </p:blipFill>
        <p:spPr>
          <a:xfrm>
            <a:off x="4571700" y="-18118"/>
            <a:ext cx="4572301" cy="2567276"/>
          </a:xfrm>
          <a:prstGeom prst="rect">
            <a:avLst/>
          </a:prstGeom>
          <a:noFill/>
          <a:ln>
            <a:noFill/>
          </a:ln>
        </p:spPr>
      </p:pic>
      <p:pic>
        <p:nvPicPr>
          <p:cNvPr id="239" name="Google Shape;239;p36"/>
          <p:cNvPicPr preferRelativeResize="0"/>
          <p:nvPr/>
        </p:nvPicPr>
        <p:blipFill rotWithShape="1">
          <a:blip r:embed="rId4">
            <a:alphaModFix/>
          </a:blip>
          <a:srcRect b="1545" l="0" r="0" t="0"/>
          <a:stretch/>
        </p:blipFill>
        <p:spPr>
          <a:xfrm>
            <a:off x="4571700" y="2580182"/>
            <a:ext cx="4572301" cy="2576224"/>
          </a:xfrm>
          <a:prstGeom prst="rect">
            <a:avLst/>
          </a:prstGeom>
          <a:noFill/>
          <a:ln>
            <a:noFill/>
          </a:ln>
        </p:spPr>
      </p:pic>
      <p:sp>
        <p:nvSpPr>
          <p:cNvPr id="240" name="Google Shape;240;p36"/>
          <p:cNvSpPr txBox="1"/>
          <p:nvPr/>
        </p:nvSpPr>
        <p:spPr>
          <a:xfrm>
            <a:off x="323850" y="358725"/>
            <a:ext cx="47961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Traffic management</a:t>
            </a:r>
            <a:endParaRPr b="1" sz="2100">
              <a:solidFill>
                <a:srgbClr val="34657F"/>
              </a:solidFill>
            </a:endParaRPr>
          </a:p>
        </p:txBody>
      </p:sp>
      <p:pic>
        <p:nvPicPr>
          <p:cNvPr id="241" name="Google Shape;241;p36"/>
          <p:cNvPicPr preferRelativeResize="0"/>
          <p:nvPr/>
        </p:nvPicPr>
        <p:blipFill>
          <a:blip r:embed="rId5">
            <a:alphaModFix/>
          </a:blip>
          <a:stretch>
            <a:fillRect/>
          </a:stretch>
        </p:blipFill>
        <p:spPr>
          <a:xfrm>
            <a:off x="4518425" y="0"/>
            <a:ext cx="53286"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7"/>
          <p:cNvPicPr preferRelativeResize="0"/>
          <p:nvPr/>
        </p:nvPicPr>
        <p:blipFill rotWithShape="1">
          <a:blip r:embed="rId3">
            <a:alphaModFix/>
          </a:blip>
          <a:srcRect b="0" l="0" r="0" t="0"/>
          <a:stretch/>
        </p:blipFill>
        <p:spPr>
          <a:xfrm>
            <a:off x="369025" y="1295650"/>
            <a:ext cx="4535701" cy="3220800"/>
          </a:xfrm>
          <a:prstGeom prst="rect">
            <a:avLst/>
          </a:prstGeom>
          <a:noFill/>
          <a:ln>
            <a:noFill/>
          </a:ln>
        </p:spPr>
      </p:pic>
      <p:sp>
        <p:nvSpPr>
          <p:cNvPr id="247" name="Google Shape;247;p37"/>
          <p:cNvSpPr txBox="1"/>
          <p:nvPr/>
        </p:nvSpPr>
        <p:spPr>
          <a:xfrm>
            <a:off x="272224" y="746175"/>
            <a:ext cx="8513100" cy="146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 sz="1800" u="none" cap="none" strike="noStrike">
                <a:solidFill>
                  <a:schemeClr val="dk1"/>
                </a:solidFill>
              </a:rPr>
              <a:t>Aerial data. Close to </a:t>
            </a:r>
            <a:r>
              <a:rPr lang="en" sz="1800">
                <a:solidFill>
                  <a:schemeClr val="dk1"/>
                </a:solidFill>
              </a:rPr>
              <a:t>r</a:t>
            </a:r>
            <a:r>
              <a:rPr i="0" lang="en" sz="1800" u="none" cap="none" strike="noStrike">
                <a:solidFill>
                  <a:schemeClr val="dk1"/>
                </a:solidFill>
              </a:rPr>
              <a:t>eal time tracking. Access hard to reach areas</a:t>
            </a:r>
            <a:endParaRPr i="0" sz="1800" u="none" cap="none" strike="noStrike">
              <a:solidFill>
                <a:schemeClr val="dk1"/>
              </a:solidFill>
            </a:endParaRPr>
          </a:p>
        </p:txBody>
      </p:sp>
      <p:sp>
        <p:nvSpPr>
          <p:cNvPr id="248" name="Google Shape;248;p37"/>
          <p:cNvSpPr txBox="1"/>
          <p:nvPr/>
        </p:nvSpPr>
        <p:spPr>
          <a:xfrm>
            <a:off x="300087" y="361900"/>
            <a:ext cx="84852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Support infrastructure inspection &amp; planning</a:t>
            </a:r>
            <a:endParaRPr b="1" sz="2100">
              <a:solidFill>
                <a:srgbClr val="34657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20"/>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Introduction to Pix4D</a:t>
            </a:r>
            <a:endParaRPr b="1" sz="3600">
              <a:solidFill>
                <a:srgbClr val="F3F3F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8"/>
          <p:cNvSpPr txBox="1"/>
          <p:nvPr/>
        </p:nvSpPr>
        <p:spPr>
          <a:xfrm>
            <a:off x="6110075" y="473419"/>
            <a:ext cx="3497400" cy="31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Roboto"/>
              <a:ea typeface="Roboto"/>
              <a:cs typeface="Roboto"/>
              <a:sym typeface="Roboto"/>
            </a:endParaRPr>
          </a:p>
        </p:txBody>
      </p:sp>
      <p:pic>
        <p:nvPicPr>
          <p:cNvPr id="254" name="Google Shape;254;p38"/>
          <p:cNvPicPr preferRelativeResize="0"/>
          <p:nvPr/>
        </p:nvPicPr>
        <p:blipFill rotWithShape="1">
          <a:blip r:embed="rId3">
            <a:alphaModFix/>
          </a:blip>
          <a:srcRect b="0" l="5713" r="0" t="10458"/>
          <a:stretch/>
        </p:blipFill>
        <p:spPr>
          <a:xfrm>
            <a:off x="347364" y="1283327"/>
            <a:ext cx="7230670" cy="3233132"/>
          </a:xfrm>
          <a:prstGeom prst="rect">
            <a:avLst/>
          </a:prstGeom>
          <a:noFill/>
          <a:ln>
            <a:noFill/>
          </a:ln>
        </p:spPr>
      </p:pic>
      <p:sp>
        <p:nvSpPr>
          <p:cNvPr id="255" name="Google Shape;255;p38"/>
          <p:cNvSpPr txBox="1"/>
          <p:nvPr/>
        </p:nvSpPr>
        <p:spPr>
          <a:xfrm>
            <a:off x="237676" y="720819"/>
            <a:ext cx="8516100" cy="10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 sz="1800" u="none" cap="none" strike="noStrike">
                <a:solidFill>
                  <a:schemeClr val="dk1"/>
                </a:solidFill>
              </a:rPr>
              <a:t>Lower cost. Safer work conditions. Higher accuracy</a:t>
            </a:r>
            <a:endParaRPr i="0" sz="1800" u="none" cap="none" strike="noStrike">
              <a:solidFill>
                <a:schemeClr val="dk1"/>
              </a:solidFill>
            </a:endParaRPr>
          </a:p>
        </p:txBody>
      </p:sp>
      <p:sp>
        <p:nvSpPr>
          <p:cNvPr id="256" name="Google Shape;256;p38"/>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Blast planning and monitoring</a:t>
            </a:r>
            <a:endParaRPr b="1" sz="2100">
              <a:solidFill>
                <a:srgbClr val="34657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Google Shape;261;p39"/>
          <p:cNvPicPr preferRelativeResize="0"/>
          <p:nvPr/>
        </p:nvPicPr>
        <p:blipFill rotWithShape="1">
          <a:blip r:embed="rId3">
            <a:alphaModFix/>
          </a:blip>
          <a:srcRect b="0" l="0" r="0" t="18005"/>
          <a:stretch/>
        </p:blipFill>
        <p:spPr>
          <a:xfrm>
            <a:off x="4572000" y="0"/>
            <a:ext cx="4572299" cy="5143501"/>
          </a:xfrm>
          <a:prstGeom prst="rect">
            <a:avLst/>
          </a:prstGeom>
          <a:noFill/>
          <a:ln>
            <a:noFill/>
          </a:ln>
        </p:spPr>
      </p:pic>
      <p:sp>
        <p:nvSpPr>
          <p:cNvPr id="262" name="Google Shape;262;p39"/>
          <p:cNvSpPr txBox="1"/>
          <p:nvPr/>
        </p:nvSpPr>
        <p:spPr>
          <a:xfrm>
            <a:off x="242100" y="749789"/>
            <a:ext cx="3873000" cy="374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 sz="1800">
                <a:solidFill>
                  <a:schemeClr val="dk1"/>
                </a:solidFill>
              </a:rPr>
              <a:t>Da</a:t>
            </a:r>
            <a:r>
              <a:rPr i="0" lang="en" sz="1800" u="none" cap="none" strike="noStrike">
                <a:solidFill>
                  <a:schemeClr val="dk1"/>
                </a:solidFill>
              </a:rPr>
              <a:t>ta products can be:</a:t>
            </a:r>
            <a:endParaRPr i="0" sz="1800" u="none" cap="none" strike="noStrike">
              <a:solidFill>
                <a:schemeClr val="dk1"/>
              </a:solidFill>
            </a:endParaRPr>
          </a:p>
          <a:p>
            <a:pPr indent="-342900" lvl="0" marL="457200" marR="0" rtl="0" algn="l">
              <a:lnSpc>
                <a:spcPct val="100000"/>
              </a:lnSpc>
              <a:spcBef>
                <a:spcPts val="0"/>
              </a:spcBef>
              <a:spcAft>
                <a:spcPts val="0"/>
              </a:spcAft>
              <a:buClr>
                <a:schemeClr val="accent3"/>
              </a:buClr>
              <a:buSzPts val="1800"/>
              <a:buChar char="•"/>
            </a:pPr>
            <a:r>
              <a:rPr lang="en" sz="1800">
                <a:solidFill>
                  <a:schemeClr val="dk1"/>
                </a:solidFill>
              </a:rPr>
              <a:t>Shared at </a:t>
            </a:r>
            <a:r>
              <a:rPr lang="en" sz="1800" u="none" cap="none" strike="noStrike">
                <a:solidFill>
                  <a:schemeClr val="dk1"/>
                </a:solidFill>
              </a:rPr>
              <a:t>anytime and anywhere</a:t>
            </a:r>
            <a:endParaRPr sz="1800">
              <a:solidFill>
                <a:schemeClr val="dk1"/>
              </a:solidFill>
            </a:endParaRPr>
          </a:p>
          <a:p>
            <a:pPr indent="-342900" lvl="0" marL="457200" marR="0" rtl="0" algn="l">
              <a:lnSpc>
                <a:spcPct val="100000"/>
              </a:lnSpc>
              <a:spcBef>
                <a:spcPts val="0"/>
              </a:spcBef>
              <a:spcAft>
                <a:spcPts val="0"/>
              </a:spcAft>
              <a:buClr>
                <a:schemeClr val="accent3"/>
              </a:buClr>
              <a:buSzPts val="1800"/>
              <a:buChar char="•"/>
            </a:pPr>
            <a:r>
              <a:rPr lang="en" sz="1800">
                <a:solidFill>
                  <a:schemeClr val="dk1"/>
                </a:solidFill>
              </a:rPr>
              <a:t>Used in other software</a:t>
            </a:r>
            <a:endParaRPr sz="1800">
              <a:solidFill>
                <a:schemeClr val="dk1"/>
              </a:solidFill>
            </a:endParaRPr>
          </a:p>
          <a:p>
            <a:pPr indent="-342900" lvl="0" marL="457200" marR="0" rtl="0" algn="l">
              <a:lnSpc>
                <a:spcPct val="100000"/>
              </a:lnSpc>
              <a:spcBef>
                <a:spcPts val="0"/>
              </a:spcBef>
              <a:spcAft>
                <a:spcPts val="0"/>
              </a:spcAft>
              <a:buClr>
                <a:schemeClr val="accent3"/>
              </a:buClr>
              <a:buSzPts val="1800"/>
              <a:buChar char="•"/>
            </a:pPr>
            <a:r>
              <a:rPr lang="en" sz="1800" u="none" cap="none" strike="noStrike">
                <a:solidFill>
                  <a:schemeClr val="dk1"/>
                </a:solidFill>
              </a:rPr>
              <a:t>Annotated</a:t>
            </a:r>
            <a:r>
              <a:rPr lang="en" sz="1800">
                <a:solidFill>
                  <a:schemeClr val="dk1"/>
                </a:solidFill>
              </a:rPr>
              <a:t> and</a:t>
            </a:r>
            <a:r>
              <a:rPr lang="en" sz="1800" u="none" cap="none" strike="noStrike">
                <a:solidFill>
                  <a:schemeClr val="dk1"/>
                </a:solidFill>
              </a:rPr>
              <a:t> commented </a:t>
            </a:r>
            <a:endParaRPr sz="1800" u="none" cap="none" strike="noStrike">
              <a:solidFill>
                <a:schemeClr val="dk1"/>
              </a:solidFill>
            </a:endParaRPr>
          </a:p>
          <a:p>
            <a:pPr indent="0" lvl="0" marL="457200" marR="0" rtl="0" algn="l">
              <a:lnSpc>
                <a:spcPct val="100000"/>
              </a:lnSpc>
              <a:spcBef>
                <a:spcPts val="0"/>
              </a:spcBef>
              <a:spcAft>
                <a:spcPts val="0"/>
              </a:spcAft>
              <a:buNone/>
            </a:pPr>
            <a:r>
              <a:t/>
            </a:r>
            <a:endParaRPr sz="1800" u="none" cap="none" strike="noStrike">
              <a:solidFill>
                <a:schemeClr val="dk1"/>
              </a:solidFill>
            </a:endParaRPr>
          </a:p>
          <a:p>
            <a:pPr indent="0" lvl="0" marL="0" marR="0" rtl="0" algn="l">
              <a:lnSpc>
                <a:spcPct val="100000"/>
              </a:lnSpc>
              <a:spcBef>
                <a:spcPts val="0"/>
              </a:spcBef>
              <a:spcAft>
                <a:spcPts val="0"/>
              </a:spcAft>
              <a:buClr>
                <a:srgbClr val="000000"/>
              </a:buClr>
              <a:buSzPts val="2000"/>
              <a:buFont typeface="Arial"/>
              <a:buNone/>
            </a:pPr>
            <a:r>
              <a:rPr i="0" lang="en" sz="1800" u="none" cap="none" strike="noStrike">
                <a:solidFill>
                  <a:schemeClr val="dk1"/>
                </a:solidFill>
              </a:rPr>
              <a:t>Empower on-site supervisors and management team with real time data  </a:t>
            </a:r>
            <a:endParaRPr i="0" sz="1800" u="none" cap="none" strike="noStrike">
              <a:solidFill>
                <a:schemeClr val="dk1"/>
              </a:solidFill>
            </a:endParaRPr>
          </a:p>
        </p:txBody>
      </p:sp>
      <p:pic>
        <p:nvPicPr>
          <p:cNvPr id="263" name="Google Shape;263;p39"/>
          <p:cNvPicPr preferRelativeResize="0"/>
          <p:nvPr/>
        </p:nvPicPr>
        <p:blipFill>
          <a:blip r:embed="rId4">
            <a:alphaModFix/>
          </a:blip>
          <a:stretch>
            <a:fillRect/>
          </a:stretch>
        </p:blipFill>
        <p:spPr>
          <a:xfrm>
            <a:off x="4518425" y="0"/>
            <a:ext cx="53286" cy="5143500"/>
          </a:xfrm>
          <a:prstGeom prst="rect">
            <a:avLst/>
          </a:prstGeom>
          <a:noFill/>
          <a:ln>
            <a:noFill/>
          </a:ln>
        </p:spPr>
      </p:pic>
      <p:sp>
        <p:nvSpPr>
          <p:cNvPr id="264" name="Google Shape;264;p39"/>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Enable easy data sharing</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0"/>
          <p:cNvSpPr txBox="1"/>
          <p:nvPr>
            <p:ph idx="1" type="body"/>
          </p:nvPr>
        </p:nvSpPr>
        <p:spPr>
          <a:xfrm>
            <a:off x="246400" y="778425"/>
            <a:ext cx="8589600" cy="40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solidFill>
                  <a:schemeClr val="accent1"/>
                </a:solidFill>
              </a:rPr>
              <a:t>Problem: </a:t>
            </a:r>
            <a:endParaRPr b="1" sz="1800">
              <a:solidFill>
                <a:schemeClr val="accent1"/>
              </a:solidFill>
            </a:endParaRPr>
          </a:p>
          <a:p>
            <a:pPr indent="-368300" lvl="0" marL="457200" rtl="0" algn="l">
              <a:lnSpc>
                <a:spcPct val="100000"/>
              </a:lnSpc>
              <a:spcBef>
                <a:spcPts val="0"/>
              </a:spcBef>
              <a:spcAft>
                <a:spcPts val="0"/>
              </a:spcAft>
              <a:buClr>
                <a:schemeClr val="accent3"/>
              </a:buClr>
              <a:buSzPts val="2200"/>
              <a:buChar char="•"/>
            </a:pPr>
            <a:r>
              <a:rPr lang="en" sz="1800"/>
              <a:t>Accurate volume measurement and inventory management are two of the biggest challenges in the mining industry</a:t>
            </a:r>
            <a:br>
              <a:rPr lang="en" sz="1800">
                <a:solidFill>
                  <a:schemeClr val="accent3"/>
                </a:solidFill>
              </a:rPr>
            </a:br>
            <a:endParaRPr sz="1200">
              <a:solidFill>
                <a:schemeClr val="accent3"/>
              </a:solidFill>
            </a:endParaRPr>
          </a:p>
          <a:p>
            <a:pPr indent="0" lvl="0" marL="0" rtl="0" algn="l">
              <a:lnSpc>
                <a:spcPct val="100000"/>
              </a:lnSpc>
              <a:spcBef>
                <a:spcPts val="0"/>
              </a:spcBef>
              <a:spcAft>
                <a:spcPts val="0"/>
              </a:spcAft>
              <a:buSzPts val="1400"/>
              <a:buNone/>
            </a:pPr>
            <a:r>
              <a:rPr b="1" lang="en" sz="1800">
                <a:solidFill>
                  <a:schemeClr val="accent1"/>
                </a:solidFill>
              </a:rPr>
              <a:t>Advantages:</a:t>
            </a:r>
            <a:endParaRPr b="1" sz="1800">
              <a:solidFill>
                <a:schemeClr val="accent1"/>
              </a:solidFill>
            </a:endParaRPr>
          </a:p>
          <a:p>
            <a:pPr indent="-368300" lvl="0" marL="457200" rtl="0" algn="l">
              <a:lnSpc>
                <a:spcPct val="100000"/>
              </a:lnSpc>
              <a:spcBef>
                <a:spcPts val="0"/>
              </a:spcBef>
              <a:spcAft>
                <a:spcPts val="0"/>
              </a:spcAft>
              <a:buClr>
                <a:schemeClr val="accent3"/>
              </a:buClr>
              <a:buSzPts val="2200"/>
              <a:buChar char="•"/>
            </a:pPr>
            <a:r>
              <a:rPr lang="en" sz="1800"/>
              <a:t>Flexibility to collect data quickly</a:t>
            </a:r>
            <a:endParaRPr sz="1800"/>
          </a:p>
          <a:p>
            <a:pPr indent="-368300" lvl="0" marL="457200" rtl="0" algn="l">
              <a:lnSpc>
                <a:spcPct val="100000"/>
              </a:lnSpc>
              <a:spcBef>
                <a:spcPts val="0"/>
              </a:spcBef>
              <a:spcAft>
                <a:spcPts val="0"/>
              </a:spcAft>
              <a:buClr>
                <a:schemeClr val="accent3"/>
              </a:buClr>
              <a:buSzPts val="2200"/>
              <a:buChar char="•"/>
            </a:pPr>
            <a:r>
              <a:rPr lang="en" sz="1800"/>
              <a:t>Faster and more efficient operations</a:t>
            </a:r>
            <a:endParaRPr sz="1800"/>
          </a:p>
          <a:p>
            <a:pPr indent="-368300" lvl="0" marL="457200" rtl="0" algn="l">
              <a:lnSpc>
                <a:spcPct val="100000"/>
              </a:lnSpc>
              <a:spcBef>
                <a:spcPts val="0"/>
              </a:spcBef>
              <a:spcAft>
                <a:spcPts val="0"/>
              </a:spcAft>
              <a:buClr>
                <a:schemeClr val="accent3"/>
              </a:buClr>
              <a:buSzPts val="2200"/>
              <a:buChar char="•"/>
            </a:pPr>
            <a:r>
              <a:rPr lang="en" sz="1800"/>
              <a:t>Drones are about half the cost compare to traditional ground-based volumetrics</a:t>
            </a:r>
            <a:br>
              <a:rPr lang="en" sz="1800">
                <a:solidFill>
                  <a:schemeClr val="accent3"/>
                </a:solidFill>
              </a:rPr>
            </a:br>
            <a:endParaRPr sz="1200">
              <a:solidFill>
                <a:schemeClr val="accent3"/>
              </a:solidFill>
            </a:endParaRPr>
          </a:p>
          <a:p>
            <a:pPr indent="0" lvl="0" marL="0" rtl="0" algn="l">
              <a:lnSpc>
                <a:spcPct val="100000"/>
              </a:lnSpc>
              <a:spcBef>
                <a:spcPts val="0"/>
              </a:spcBef>
              <a:spcAft>
                <a:spcPts val="0"/>
              </a:spcAft>
              <a:buSzPts val="1400"/>
              <a:buNone/>
            </a:pPr>
            <a:r>
              <a:rPr b="1" lang="en" sz="1800">
                <a:solidFill>
                  <a:schemeClr val="accent1"/>
                </a:solidFill>
              </a:rPr>
              <a:t>Benefits: </a:t>
            </a:r>
            <a:endParaRPr b="1" sz="1800">
              <a:solidFill>
                <a:schemeClr val="accent1"/>
              </a:solidFill>
            </a:endParaRPr>
          </a:p>
          <a:p>
            <a:pPr indent="-368300" lvl="0" marL="457200" rtl="0" algn="l">
              <a:lnSpc>
                <a:spcPct val="100000"/>
              </a:lnSpc>
              <a:spcBef>
                <a:spcPts val="0"/>
              </a:spcBef>
              <a:spcAft>
                <a:spcPts val="0"/>
              </a:spcAft>
              <a:buClr>
                <a:schemeClr val="accent3"/>
              </a:buClr>
              <a:buSzPts val="2200"/>
              <a:buChar char="•"/>
            </a:pPr>
            <a:r>
              <a:rPr lang="en" sz="1800"/>
              <a:t>Higher profitability from more accurate volume measurements</a:t>
            </a:r>
            <a:endParaRPr sz="1800"/>
          </a:p>
          <a:p>
            <a:pPr indent="-368300" lvl="0" marL="457200" rtl="0" algn="l">
              <a:lnSpc>
                <a:spcPct val="100000"/>
              </a:lnSpc>
              <a:spcBef>
                <a:spcPts val="0"/>
              </a:spcBef>
              <a:spcAft>
                <a:spcPts val="0"/>
              </a:spcAft>
              <a:buClr>
                <a:schemeClr val="accent3"/>
              </a:buClr>
              <a:buSzPts val="2200"/>
              <a:buChar char="•"/>
            </a:pPr>
            <a:r>
              <a:rPr lang="en" sz="1800"/>
              <a:t>Improved safety and reduced risk on jobsites</a:t>
            </a:r>
            <a:endParaRPr sz="1800"/>
          </a:p>
          <a:p>
            <a:pPr indent="0" lvl="0" marL="0" rtl="0" algn="l">
              <a:lnSpc>
                <a:spcPct val="100000"/>
              </a:lnSpc>
              <a:spcBef>
                <a:spcPts val="0"/>
              </a:spcBef>
              <a:spcAft>
                <a:spcPts val="0"/>
              </a:spcAft>
              <a:buSzPts val="1400"/>
              <a:buNone/>
            </a:pPr>
            <a:r>
              <a:t/>
            </a:r>
            <a:endParaRPr/>
          </a:p>
        </p:txBody>
      </p:sp>
      <p:sp>
        <p:nvSpPr>
          <p:cNvPr id="270" name="Google Shape;270;p40"/>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Produce accurate and timely volumetric measurements</a:t>
            </a:r>
            <a:endParaRPr b="1" sz="2100">
              <a:solidFill>
                <a:srgbClr val="34657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41"/>
          <p:cNvPicPr preferRelativeResize="0"/>
          <p:nvPr/>
        </p:nvPicPr>
        <p:blipFill rotWithShape="1">
          <a:blip r:embed="rId3">
            <a:alphaModFix/>
          </a:blip>
          <a:srcRect b="2588" l="10382" r="18201" t="6215"/>
          <a:stretch/>
        </p:blipFill>
        <p:spPr>
          <a:xfrm>
            <a:off x="335524" y="1487749"/>
            <a:ext cx="8449703" cy="3243263"/>
          </a:xfrm>
          <a:prstGeom prst="rect">
            <a:avLst/>
          </a:prstGeom>
          <a:noFill/>
          <a:ln>
            <a:noFill/>
          </a:ln>
        </p:spPr>
      </p:pic>
      <p:sp>
        <p:nvSpPr>
          <p:cNvPr id="276" name="Google Shape;276;p41"/>
          <p:cNvSpPr txBox="1"/>
          <p:nvPr/>
        </p:nvSpPr>
        <p:spPr>
          <a:xfrm>
            <a:off x="227050" y="763031"/>
            <a:ext cx="8461500" cy="50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 sz="1800" u="none" cap="none" strike="noStrike">
                <a:solidFill>
                  <a:schemeClr val="dk1"/>
                </a:solidFill>
              </a:rPr>
              <a:t>Photogrammetric survey with a fine ground sampling distance can achieve average error estimation from 2 to 5%</a:t>
            </a:r>
            <a:endParaRPr i="0" sz="1800" u="none" cap="none" strike="noStrike">
              <a:solidFill>
                <a:schemeClr val="dk1"/>
              </a:solidFill>
            </a:endParaRPr>
          </a:p>
        </p:txBody>
      </p:sp>
      <p:sp>
        <p:nvSpPr>
          <p:cNvPr id="277" name="Google Shape;277;p41"/>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Stockpile inventory example</a:t>
            </a:r>
            <a:endParaRPr b="1" sz="2100">
              <a:solidFill>
                <a:srgbClr val="34657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2"/>
          <p:cNvSpPr txBox="1"/>
          <p:nvPr/>
        </p:nvSpPr>
        <p:spPr>
          <a:xfrm>
            <a:off x="242974" y="777269"/>
            <a:ext cx="8461500" cy="53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Monitor erosion and contamination for active and abandoned mining sites</a:t>
            </a:r>
            <a:endParaRPr b="0" i="0" sz="1800" u="none" cap="none" strike="noStrike">
              <a:solidFill>
                <a:schemeClr val="dk1"/>
              </a:solidFill>
              <a:latin typeface="Arial"/>
              <a:ea typeface="Arial"/>
              <a:cs typeface="Arial"/>
              <a:sym typeface="Arial"/>
            </a:endParaRPr>
          </a:p>
        </p:txBody>
      </p:sp>
      <p:pic>
        <p:nvPicPr>
          <p:cNvPr id="283" name="Google Shape;283;p42"/>
          <p:cNvPicPr preferRelativeResize="0"/>
          <p:nvPr/>
        </p:nvPicPr>
        <p:blipFill rotWithShape="1">
          <a:blip r:embed="rId3">
            <a:alphaModFix/>
          </a:blip>
          <a:srcRect b="10065" l="2562" r="973" t="8338"/>
          <a:stretch/>
        </p:blipFill>
        <p:spPr>
          <a:xfrm>
            <a:off x="349675" y="1371600"/>
            <a:ext cx="6346031" cy="3243262"/>
          </a:xfrm>
          <a:prstGeom prst="rect">
            <a:avLst/>
          </a:prstGeom>
          <a:noFill/>
          <a:ln>
            <a:noFill/>
          </a:ln>
        </p:spPr>
      </p:pic>
      <p:sp>
        <p:nvSpPr>
          <p:cNvPr id="284" name="Google Shape;284;p42"/>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Environmental monitoring</a:t>
            </a:r>
            <a:endParaRPr b="1" sz="2100">
              <a:solidFill>
                <a:srgbClr val="34657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3"/>
          <p:cNvSpPr txBox="1"/>
          <p:nvPr>
            <p:ph type="title"/>
          </p:nvPr>
        </p:nvSpPr>
        <p:spPr>
          <a:xfrm>
            <a:off x="263825" y="340775"/>
            <a:ext cx="8461500" cy="5022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SzPts val="1100"/>
              <a:buNone/>
            </a:pPr>
            <a:r>
              <a:rPr lang="en">
                <a:solidFill>
                  <a:srgbClr val="34657F"/>
                </a:solidFill>
              </a:rPr>
              <a:t>Use case</a:t>
            </a:r>
            <a:br>
              <a:rPr b="0" lang="en" sz="2600">
                <a:solidFill>
                  <a:schemeClr val="accent3"/>
                </a:solidFill>
              </a:rPr>
            </a:br>
            <a:r>
              <a:rPr b="0" lang="en">
                <a:solidFill>
                  <a:schemeClr val="accent1"/>
                </a:solidFill>
              </a:rPr>
              <a:t>Survey world’s 2nd largest uranium mine in Namibia</a:t>
            </a:r>
            <a:endParaRPr b="0">
              <a:solidFill>
                <a:schemeClr val="accent1"/>
              </a:solidFill>
            </a:endParaRPr>
          </a:p>
        </p:txBody>
      </p:sp>
      <p:pic>
        <p:nvPicPr>
          <p:cNvPr id="290" name="Google Shape;290;p43"/>
          <p:cNvPicPr preferRelativeResize="0"/>
          <p:nvPr/>
        </p:nvPicPr>
        <p:blipFill rotWithShape="1">
          <a:blip r:embed="rId3">
            <a:alphaModFix/>
          </a:blip>
          <a:srcRect b="28549" l="13477" r="13477" t="27178"/>
          <a:stretch/>
        </p:blipFill>
        <p:spPr>
          <a:xfrm>
            <a:off x="323851" y="1371600"/>
            <a:ext cx="8496300" cy="32432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graphicFrame>
        <p:nvGraphicFramePr>
          <p:cNvPr id="295" name="Google Shape;295;p44"/>
          <p:cNvGraphicFramePr/>
          <p:nvPr/>
        </p:nvGraphicFramePr>
        <p:xfrm>
          <a:off x="665171" y="1095226"/>
          <a:ext cx="3000000" cy="3000000"/>
        </p:xfrm>
        <a:graphic>
          <a:graphicData uri="http://schemas.openxmlformats.org/drawingml/2006/table">
            <a:tbl>
              <a:tblPr>
                <a:noFill/>
                <a:tableStyleId>{53D120AC-85A1-474F-96BD-8463294E0789}</a:tableStyleId>
              </a:tblPr>
              <a:tblGrid>
                <a:gridCol w="1544200"/>
                <a:gridCol w="1849675"/>
                <a:gridCol w="1284325"/>
                <a:gridCol w="1255850"/>
                <a:gridCol w="1482350"/>
              </a:tblGrid>
              <a:tr h="342175">
                <a:tc>
                  <a:txBody>
                    <a:bodyPr>
                      <a:noAutofit/>
                    </a:bodyPr>
                    <a:lstStyle/>
                    <a:p>
                      <a:pPr indent="0" lvl="0" marL="0" rtl="0" algn="l">
                        <a:spcBef>
                          <a:spcPts val="0"/>
                        </a:spcBef>
                        <a:spcAft>
                          <a:spcPts val="0"/>
                        </a:spcAft>
                        <a:buNone/>
                      </a:pPr>
                      <a:r>
                        <a:rPr b="1" lang="en" sz="1200">
                          <a:solidFill>
                            <a:srgbClr val="34657F"/>
                          </a:solidFill>
                        </a:rPr>
                        <a:t>Place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Husab mine in the Namib Desert, Namibia</a:t>
                      </a:r>
                      <a:endParaRPr sz="1200">
                        <a:solidFill>
                          <a:srgbClr val="34657F"/>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Company</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None/>
                      </a:pPr>
                      <a:r>
                        <a:rPr lang="en" sz="1200">
                          <a:solidFill>
                            <a:schemeClr val="dk1"/>
                          </a:solidFill>
                        </a:rPr>
                        <a:t>Strydom &amp; Associates Land Surveyors</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Size of the mine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15 sq.km (1500 ha)</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No. of flights</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4</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GSD</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5 cm/px</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No. of images</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1500</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Flight height</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390 m above ground</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Drone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VTOL WingtraOne</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GCPs</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Yes</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42175">
                <a:tc>
                  <a:txBody>
                    <a:bodyPr>
                      <a:noAutofit/>
                    </a:bodyPr>
                    <a:lstStyle/>
                    <a:p>
                      <a:pPr indent="0" lvl="0" marL="0" rtl="0" algn="l">
                        <a:spcBef>
                          <a:spcPts val="0"/>
                        </a:spcBef>
                        <a:spcAft>
                          <a:spcPts val="0"/>
                        </a:spcAft>
                        <a:buNone/>
                      </a:pPr>
                      <a:r>
                        <a:rPr b="1" lang="en" sz="1200">
                          <a:solidFill>
                            <a:srgbClr val="34657F"/>
                          </a:solidFill>
                        </a:rPr>
                        <a:t>Purpose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Clr>
                          <a:srgbClr val="000000"/>
                        </a:buClr>
                        <a:buSzPts val="1400"/>
                        <a:buFont typeface="Arial"/>
                        <a:buNone/>
                      </a:pPr>
                      <a:r>
                        <a:rPr lang="en" sz="1200">
                          <a:solidFill>
                            <a:schemeClr val="dk1"/>
                          </a:solidFill>
                        </a:rPr>
                        <a:t>Stockpile volumetric measurements for the year end audit and main mine surveying</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bl>
          </a:graphicData>
        </a:graphic>
      </p:graphicFrame>
      <p:sp>
        <p:nvSpPr>
          <p:cNvPr id="296" name="Google Shape;296;p44"/>
          <p:cNvSpPr txBox="1"/>
          <p:nvPr>
            <p:ph type="title"/>
          </p:nvPr>
        </p:nvSpPr>
        <p:spPr>
          <a:xfrm>
            <a:off x="263825" y="340775"/>
            <a:ext cx="8461500" cy="5022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SzPts val="1100"/>
              <a:buNone/>
            </a:pPr>
            <a:r>
              <a:rPr lang="en">
                <a:solidFill>
                  <a:srgbClr val="34657F"/>
                </a:solidFill>
              </a:rPr>
              <a:t>Use case</a:t>
            </a:r>
            <a:br>
              <a:rPr b="0" lang="en" sz="2600">
                <a:solidFill>
                  <a:schemeClr val="accent3"/>
                </a:solidFill>
              </a:rPr>
            </a:br>
            <a:r>
              <a:rPr b="0" lang="en">
                <a:solidFill>
                  <a:schemeClr val="accent1"/>
                </a:solidFill>
              </a:rPr>
              <a:t>Survey world’s 2nd largest uranium mine in Namibia</a:t>
            </a:r>
            <a:endParaRPr b="0">
              <a:solidFill>
                <a:schemeClr val="accen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45"/>
          <p:cNvPicPr preferRelativeResize="0"/>
          <p:nvPr/>
        </p:nvPicPr>
        <p:blipFill rotWithShape="1">
          <a:blip r:embed="rId3">
            <a:alphaModFix/>
          </a:blip>
          <a:srcRect b="0" l="0" r="0" t="0"/>
          <a:stretch/>
        </p:blipFill>
        <p:spPr>
          <a:xfrm>
            <a:off x="323860" y="1525300"/>
            <a:ext cx="2830886" cy="3067200"/>
          </a:xfrm>
          <a:prstGeom prst="rect">
            <a:avLst/>
          </a:prstGeom>
          <a:noFill/>
          <a:ln>
            <a:noFill/>
          </a:ln>
        </p:spPr>
      </p:pic>
      <p:pic>
        <p:nvPicPr>
          <p:cNvPr id="302" name="Google Shape;302;p45"/>
          <p:cNvPicPr preferRelativeResize="0"/>
          <p:nvPr/>
        </p:nvPicPr>
        <p:blipFill rotWithShape="1">
          <a:blip r:embed="rId4">
            <a:alphaModFix/>
          </a:blip>
          <a:srcRect b="0" l="4793" r="6111" t="0"/>
          <a:stretch/>
        </p:blipFill>
        <p:spPr>
          <a:xfrm>
            <a:off x="3555925" y="1525300"/>
            <a:ext cx="5229300" cy="3067199"/>
          </a:xfrm>
          <a:prstGeom prst="rect">
            <a:avLst/>
          </a:prstGeom>
          <a:noFill/>
          <a:ln>
            <a:noFill/>
          </a:ln>
        </p:spPr>
      </p:pic>
      <p:sp>
        <p:nvSpPr>
          <p:cNvPr id="303" name="Google Shape;303;p45"/>
          <p:cNvSpPr txBox="1"/>
          <p:nvPr/>
        </p:nvSpPr>
        <p:spPr>
          <a:xfrm>
            <a:off x="214123" y="1133400"/>
            <a:ext cx="6639600" cy="7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Roboto"/>
                <a:ea typeface="Roboto"/>
                <a:cs typeface="Roboto"/>
                <a:sym typeface="Roboto"/>
              </a:rPr>
              <a:t>O</a:t>
            </a:r>
            <a:r>
              <a:rPr b="0" i="0" lang="en" sz="1400" u="none" cap="none" strike="noStrike">
                <a:solidFill>
                  <a:schemeClr val="dk1"/>
                </a:solidFill>
                <a:latin typeface="Roboto"/>
                <a:ea typeface="Roboto"/>
                <a:cs typeface="Roboto"/>
                <a:sym typeface="Roboto"/>
              </a:rPr>
              <a:t>rthomosaic</a:t>
            </a:r>
            <a:r>
              <a:rPr lang="en">
                <a:solidFill>
                  <a:schemeClr val="dk1"/>
                </a:solidFill>
                <a:latin typeface="Roboto"/>
                <a:ea typeface="Roboto"/>
                <a:cs typeface="Roboto"/>
                <a:sym typeface="Roboto"/>
              </a:rPr>
              <a:t>				</a:t>
            </a:r>
            <a:r>
              <a:rPr b="0" i="0" lang="en" sz="1400" u="none" cap="none" strike="noStrike">
                <a:solidFill>
                  <a:schemeClr val="dk1"/>
                </a:solidFill>
                <a:latin typeface="Roboto"/>
                <a:ea typeface="Roboto"/>
                <a:cs typeface="Roboto"/>
                <a:sym typeface="Roboto"/>
              </a:rPr>
              <a:t>           3D model of the mine</a:t>
            </a:r>
            <a:endParaRPr b="0" i="0" sz="1400" u="none" cap="none" strike="noStrike">
              <a:solidFill>
                <a:schemeClr val="dk1"/>
              </a:solidFill>
              <a:latin typeface="Roboto"/>
              <a:ea typeface="Roboto"/>
              <a:cs typeface="Roboto"/>
              <a:sym typeface="Roboto"/>
            </a:endParaRPr>
          </a:p>
        </p:txBody>
      </p:sp>
      <p:sp>
        <p:nvSpPr>
          <p:cNvPr id="304" name="Google Shape;304;p45"/>
          <p:cNvSpPr txBox="1"/>
          <p:nvPr/>
        </p:nvSpPr>
        <p:spPr>
          <a:xfrm>
            <a:off x="297000" y="361900"/>
            <a:ext cx="7164600" cy="650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a:t>
            </a:r>
            <a:br>
              <a:rPr b="1" lang="en" sz="2100">
                <a:solidFill>
                  <a:srgbClr val="34657F"/>
                </a:solidFill>
              </a:rPr>
            </a:br>
            <a:r>
              <a:rPr lang="en" sz="2100">
                <a:solidFill>
                  <a:srgbClr val="34657F"/>
                </a:solidFill>
              </a:rPr>
              <a:t>Quarry survey in Switzerland</a:t>
            </a:r>
            <a:endParaRPr sz="2100">
              <a:solidFill>
                <a:srgbClr val="34657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graphicFrame>
        <p:nvGraphicFramePr>
          <p:cNvPr id="309" name="Google Shape;309;p46"/>
          <p:cNvGraphicFramePr/>
          <p:nvPr/>
        </p:nvGraphicFramePr>
        <p:xfrm>
          <a:off x="667512" y="1116626"/>
          <a:ext cx="3000000" cy="3000000"/>
        </p:xfrm>
        <a:graphic>
          <a:graphicData uri="http://schemas.openxmlformats.org/drawingml/2006/table">
            <a:tbl>
              <a:tblPr>
                <a:noFill/>
                <a:tableStyleId>{53D120AC-85A1-474F-96BD-8463294E0789}</a:tableStyleId>
              </a:tblPr>
              <a:tblGrid>
                <a:gridCol w="1577950"/>
                <a:gridCol w="1890150"/>
                <a:gridCol w="1312425"/>
                <a:gridCol w="1283325"/>
                <a:gridCol w="1351925"/>
              </a:tblGrid>
              <a:tr h="365750">
                <a:tc>
                  <a:txBody>
                    <a:bodyPr>
                      <a:noAutofit/>
                    </a:bodyPr>
                    <a:lstStyle/>
                    <a:p>
                      <a:pPr indent="0" lvl="0" marL="0" rtl="0" algn="l">
                        <a:spcBef>
                          <a:spcPts val="0"/>
                        </a:spcBef>
                        <a:spcAft>
                          <a:spcPts val="0"/>
                        </a:spcAft>
                        <a:buNone/>
                      </a:pPr>
                      <a:r>
                        <a:rPr b="1" lang="en" sz="1200">
                          <a:solidFill>
                            <a:srgbClr val="34657F"/>
                          </a:solidFill>
                        </a:rPr>
                        <a:t>Place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Haberland and Ziegli mines in Canton Zuerich, Switzerland</a:t>
                      </a:r>
                      <a:endParaRPr sz="1200">
                        <a:solidFill>
                          <a:schemeClr val="dk1"/>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Company</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None/>
                      </a:pPr>
                      <a:r>
                        <a:rPr lang="en" sz="1200">
                          <a:solidFill>
                            <a:schemeClr val="dk1"/>
                          </a:solidFill>
                        </a:rPr>
                        <a:t>Kies AG</a:t>
                      </a:r>
                      <a:endParaRPr sz="1200">
                        <a:solidFill>
                          <a:schemeClr val="dk1"/>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Size of the mine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20 ha</a:t>
                      </a:r>
                      <a:endParaRPr sz="1200">
                        <a:solidFill>
                          <a:schemeClr val="dk1"/>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GSD</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None/>
                      </a:pPr>
                      <a:r>
                        <a:rPr lang="en">
                          <a:solidFill>
                            <a:schemeClr val="dk1"/>
                          </a:solidFill>
                        </a:rPr>
                        <a:t>0.97 cm</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Accuracy</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a:solidFill>
                            <a:schemeClr val="dk1"/>
                          </a:solidFill>
                        </a:rPr>
                        <a:t>1.3 cm horizontally, 2.3 cm vertically</a:t>
                      </a:r>
                      <a:endParaRPr sz="1200">
                        <a:solidFill>
                          <a:schemeClr val="dk1"/>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No. of images</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None/>
                      </a:pPr>
                      <a:r>
                        <a:rPr lang="en" sz="1200">
                          <a:solidFill>
                            <a:schemeClr val="dk1"/>
                          </a:solidFill>
                        </a:rPr>
                        <a:t>946</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Drone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VTOL WingtraOne</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GCPs</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gridSpan="4">
                  <a:txBody>
                    <a:bodyPr>
                      <a:noAutofit/>
                    </a:bodyPr>
                    <a:lstStyle/>
                    <a:p>
                      <a:pPr indent="0" lvl="0" marL="0" rtl="0" algn="l">
                        <a:spcBef>
                          <a:spcPts val="0"/>
                        </a:spcBef>
                        <a:spcAft>
                          <a:spcPts val="0"/>
                        </a:spcAft>
                        <a:buNone/>
                      </a:pPr>
                      <a:r>
                        <a:rPr lang="en" sz="1200">
                          <a:solidFill>
                            <a:schemeClr val="dk1"/>
                          </a:solidFill>
                        </a:rPr>
                        <a:t>No</a:t>
                      </a:r>
                      <a:endParaRPr sz="1200"/>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tcPr>
                </a:tc>
                <a:tc hMerge="1"/>
                <a:tc hMerge="1"/>
                <a:tc hMerge="1"/>
              </a:tr>
              <a:tr h="396250">
                <a:tc>
                  <a:txBody>
                    <a:bodyPr>
                      <a:noAutofit/>
                    </a:bodyPr>
                    <a:lstStyle/>
                    <a:p>
                      <a:pPr indent="0" lvl="0" marL="0" rtl="0" algn="l">
                        <a:spcBef>
                          <a:spcPts val="0"/>
                        </a:spcBef>
                        <a:spcAft>
                          <a:spcPts val="0"/>
                        </a:spcAft>
                        <a:buNone/>
                      </a:pPr>
                      <a:r>
                        <a:rPr b="1" lang="en" sz="1200">
                          <a:solidFill>
                            <a:srgbClr val="34657F"/>
                          </a:solidFill>
                        </a:rPr>
                        <a:t>Purpose</a:t>
                      </a:r>
                      <a:endParaRPr b="1" sz="1200">
                        <a:solidFill>
                          <a:srgbClr val="34657F"/>
                        </a:solidFill>
                      </a:endParaRPr>
                    </a:p>
                  </a:txBody>
                  <a:tcPr marT="91425" marB="91425" marR="91425" marL="91425">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gridSpan="4">
                  <a:txBody>
                    <a:bodyPr>
                      <a:noAutofit/>
                    </a:bodyPr>
                    <a:lstStyle/>
                    <a:p>
                      <a:pPr indent="0" lvl="0" marL="0" rtl="0" algn="l">
                        <a:spcBef>
                          <a:spcPts val="0"/>
                        </a:spcBef>
                        <a:spcAft>
                          <a:spcPts val="0"/>
                        </a:spcAft>
                        <a:buNone/>
                      </a:pPr>
                      <a:r>
                        <a:rPr lang="en" sz="1200">
                          <a:solidFill>
                            <a:schemeClr val="dk1"/>
                          </a:solidFill>
                        </a:rPr>
                        <a:t>Cost and revenue forecasting, operational planning</a:t>
                      </a:r>
                      <a:endParaRPr sz="1200">
                        <a:solidFill>
                          <a:schemeClr val="dk1"/>
                        </a:solidFill>
                      </a:endParaRPr>
                    </a:p>
                  </a:txBody>
                  <a:tcPr marT="91425" marB="91425" marR="91425" marL="91425" anchor="ctr">
                    <a:lnL cap="flat" cmpd="sng" w="9525">
                      <a:solidFill>
                        <a:srgbClr val="34657F">
                          <a:alpha val="0"/>
                        </a:srgbClr>
                      </a:solidFill>
                      <a:prstDash val="solid"/>
                      <a:round/>
                      <a:headEnd len="sm" w="sm" type="none"/>
                      <a:tailEnd len="sm" w="sm" type="none"/>
                    </a:lnL>
                    <a:lnR cap="flat" cmpd="sng" w="9525">
                      <a:solidFill>
                        <a:srgbClr val="34657F">
                          <a:alpha val="0"/>
                        </a:srgbClr>
                      </a:solidFill>
                      <a:prstDash val="solid"/>
                      <a:round/>
                      <a:headEnd len="sm" w="sm" type="none"/>
                      <a:tailEnd len="sm" w="sm" type="none"/>
                    </a:lnR>
                    <a:lnT cap="flat" cmpd="sng" w="9525">
                      <a:solidFill>
                        <a:srgbClr val="34657F">
                          <a:alpha val="0"/>
                        </a:srgbClr>
                      </a:solidFill>
                      <a:prstDash val="solid"/>
                      <a:round/>
                      <a:headEnd len="sm" w="sm" type="none"/>
                      <a:tailEnd len="sm" w="sm" type="none"/>
                    </a:lnT>
                    <a:lnB cap="flat" cmpd="sng" w="9525">
                      <a:solidFill>
                        <a:srgbClr val="34657F">
                          <a:alpha val="0"/>
                        </a:srgbClr>
                      </a:solidFill>
                      <a:prstDash val="solid"/>
                      <a:round/>
                      <a:headEnd len="sm" w="sm" type="none"/>
                      <a:tailEnd len="sm" w="sm" type="none"/>
                    </a:lnB>
                    <a:solidFill>
                      <a:srgbClr val="FFFFFF"/>
                    </a:solidFill>
                  </a:tcPr>
                </a:tc>
                <a:tc hMerge="1"/>
                <a:tc hMerge="1"/>
                <a:tc hMerge="1"/>
              </a:tr>
            </a:tbl>
          </a:graphicData>
        </a:graphic>
      </p:graphicFrame>
      <p:sp>
        <p:nvSpPr>
          <p:cNvPr id="310" name="Google Shape;310;p46"/>
          <p:cNvSpPr txBox="1"/>
          <p:nvPr/>
        </p:nvSpPr>
        <p:spPr>
          <a:xfrm>
            <a:off x="297000" y="361900"/>
            <a:ext cx="7164600" cy="650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a:t>
            </a:r>
            <a:br>
              <a:rPr b="1" lang="en" sz="2100">
                <a:solidFill>
                  <a:srgbClr val="34657F"/>
                </a:solidFill>
              </a:rPr>
            </a:br>
            <a:r>
              <a:rPr lang="en" sz="2100">
                <a:solidFill>
                  <a:srgbClr val="34657F"/>
                </a:solidFill>
              </a:rPr>
              <a:t>Quarry survey in Switzerland</a:t>
            </a:r>
            <a:endParaRPr sz="2100">
              <a:solidFill>
                <a:srgbClr val="34657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4" name="Shape 314"/>
        <p:cNvGrpSpPr/>
        <p:nvPr/>
      </p:nvGrpSpPr>
      <p:grpSpPr>
        <a:xfrm>
          <a:off x="0" y="0"/>
          <a:ext cx="0" cy="0"/>
          <a:chOff x="0" y="0"/>
          <a:chExt cx="0" cy="0"/>
        </a:xfrm>
      </p:grpSpPr>
      <p:sp>
        <p:nvSpPr>
          <p:cNvPr id="315" name="Google Shape;315;p47"/>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Looking ahead…</a:t>
            </a:r>
            <a:endParaRPr b="1" sz="3600">
              <a:solidFill>
                <a:srgbClr val="F3F3F3"/>
              </a:solidFill>
            </a:endParaRPr>
          </a:p>
          <a:p>
            <a:pPr indent="0" lvl="0" marL="0" rtl="0" algn="ctr">
              <a:spcBef>
                <a:spcPts val="0"/>
              </a:spcBef>
              <a:spcAft>
                <a:spcPts val="0"/>
              </a:spcAft>
              <a:buNone/>
            </a:pPr>
            <a:r>
              <a:rPr lang="en" sz="3600">
                <a:solidFill>
                  <a:srgbClr val="F3F3F3"/>
                </a:solidFill>
              </a:rPr>
              <a:t>Enterprise integration</a:t>
            </a:r>
            <a:endParaRPr sz="3600">
              <a:solidFill>
                <a:srgbClr val="F3F3F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1"/>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latin typeface="Roboto"/>
                <a:ea typeface="Roboto"/>
                <a:cs typeface="Roboto"/>
                <a:sym typeface="Roboto"/>
              </a:rPr>
              <a:t>About Pix4D</a:t>
            </a:r>
            <a:endParaRPr b="1" sz="2100">
              <a:solidFill>
                <a:srgbClr val="34657F"/>
              </a:solidFill>
              <a:latin typeface="Roboto"/>
              <a:ea typeface="Roboto"/>
              <a:cs typeface="Roboto"/>
              <a:sym typeface="Roboto"/>
            </a:endParaRPr>
          </a:p>
        </p:txBody>
      </p:sp>
      <p:grpSp>
        <p:nvGrpSpPr>
          <p:cNvPr id="97" name="Google Shape;97;p21"/>
          <p:cNvGrpSpPr/>
          <p:nvPr/>
        </p:nvGrpSpPr>
        <p:grpSpPr>
          <a:xfrm>
            <a:off x="2282667" y="3794549"/>
            <a:ext cx="1842275" cy="345079"/>
            <a:chOff x="2127163" y="3816048"/>
            <a:chExt cx="1864273" cy="349200"/>
          </a:xfrm>
        </p:grpSpPr>
        <p:sp>
          <p:nvSpPr>
            <p:cNvPr id="98" name="Google Shape;98;p21"/>
            <p:cNvSpPr txBox="1"/>
            <p:nvPr/>
          </p:nvSpPr>
          <p:spPr>
            <a:xfrm>
              <a:off x="2523536" y="3816048"/>
              <a:ext cx="1467900" cy="3492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i="0" lang="en" sz="1200" u="none" cap="none" strike="noStrike">
                  <a:solidFill>
                    <a:schemeClr val="dk1"/>
                  </a:solidFill>
                </a:rPr>
                <a:t>LAUSANNE</a:t>
              </a:r>
              <a:endParaRPr sz="1200">
                <a:solidFill>
                  <a:schemeClr val="dk1"/>
                </a:solidFill>
              </a:endParaRPr>
            </a:p>
            <a:p>
              <a:pPr indent="0" lvl="0" marL="0" marR="0" rtl="0" algn="l">
                <a:lnSpc>
                  <a:spcPct val="100000"/>
                </a:lnSpc>
                <a:spcBef>
                  <a:spcPts val="0"/>
                </a:spcBef>
                <a:spcAft>
                  <a:spcPts val="0"/>
                </a:spcAft>
                <a:buClr>
                  <a:srgbClr val="7F7F7F"/>
                </a:buClr>
                <a:buFont typeface="Calibri"/>
                <a:buNone/>
              </a:pPr>
              <a:r>
                <a:rPr b="1" i="0" lang="en" sz="1200" u="none" cap="none" strike="noStrike">
                  <a:solidFill>
                    <a:schemeClr val="dk1"/>
                  </a:solidFill>
                </a:rPr>
                <a:t>SWITZERLAND</a:t>
              </a:r>
              <a:endParaRPr b="1" i="0" sz="1200" u="none" cap="none" strike="noStrike">
                <a:solidFill>
                  <a:schemeClr val="dk1"/>
                </a:solidFill>
              </a:endParaRPr>
            </a:p>
          </p:txBody>
        </p:sp>
        <p:cxnSp>
          <p:nvCxnSpPr>
            <p:cNvPr id="99" name="Google Shape;99;p21"/>
            <p:cNvCxnSpPr/>
            <p:nvPr/>
          </p:nvCxnSpPr>
          <p:spPr>
            <a:xfrm>
              <a:off x="2442955" y="3868570"/>
              <a:ext cx="0" cy="270900"/>
            </a:xfrm>
            <a:prstGeom prst="straightConnector1">
              <a:avLst/>
            </a:prstGeom>
            <a:noFill/>
            <a:ln cap="flat" cmpd="sng" w="9525">
              <a:solidFill>
                <a:srgbClr val="99CC33"/>
              </a:solidFill>
              <a:prstDash val="solid"/>
              <a:miter lim="8000"/>
              <a:headEnd len="sm" w="sm" type="none"/>
              <a:tailEnd len="sm" w="sm" type="none"/>
            </a:ln>
          </p:spPr>
        </p:cxnSp>
        <p:pic>
          <p:nvPicPr>
            <p:cNvPr id="100" name="Google Shape;100;p21"/>
            <p:cNvPicPr preferRelativeResize="0"/>
            <p:nvPr/>
          </p:nvPicPr>
          <p:blipFill rotWithShape="1">
            <a:blip r:embed="rId3">
              <a:alphaModFix/>
            </a:blip>
            <a:srcRect b="0" l="0" r="0" t="0"/>
            <a:stretch/>
          </p:blipFill>
          <p:spPr>
            <a:xfrm>
              <a:off x="2127163" y="3895101"/>
              <a:ext cx="235200" cy="224100"/>
            </a:xfrm>
            <a:prstGeom prst="rect">
              <a:avLst/>
            </a:prstGeom>
            <a:noFill/>
            <a:ln>
              <a:noFill/>
            </a:ln>
          </p:spPr>
        </p:pic>
      </p:grpSp>
      <p:grpSp>
        <p:nvGrpSpPr>
          <p:cNvPr id="101" name="Google Shape;101;p21"/>
          <p:cNvGrpSpPr/>
          <p:nvPr/>
        </p:nvGrpSpPr>
        <p:grpSpPr>
          <a:xfrm>
            <a:off x="369920" y="3817375"/>
            <a:ext cx="1841304" cy="325264"/>
            <a:chOff x="267775" y="3813459"/>
            <a:chExt cx="1863291" cy="329148"/>
          </a:xfrm>
        </p:grpSpPr>
        <p:pic>
          <p:nvPicPr>
            <p:cNvPr id="102" name="Google Shape;102;p21"/>
            <p:cNvPicPr preferRelativeResize="0"/>
            <p:nvPr/>
          </p:nvPicPr>
          <p:blipFill rotWithShape="1">
            <a:blip r:embed="rId4">
              <a:alphaModFix/>
            </a:blip>
            <a:srcRect b="0" l="0" r="0" t="0"/>
            <a:stretch/>
          </p:blipFill>
          <p:spPr>
            <a:xfrm>
              <a:off x="267775" y="3890593"/>
              <a:ext cx="333300" cy="200100"/>
            </a:xfrm>
            <a:prstGeom prst="rect">
              <a:avLst/>
            </a:prstGeom>
            <a:noFill/>
            <a:ln>
              <a:noFill/>
            </a:ln>
          </p:spPr>
        </p:pic>
        <p:sp>
          <p:nvSpPr>
            <p:cNvPr id="103" name="Google Shape;103;p21"/>
            <p:cNvSpPr txBox="1"/>
            <p:nvPr/>
          </p:nvSpPr>
          <p:spPr>
            <a:xfrm>
              <a:off x="734866" y="3813459"/>
              <a:ext cx="1396200" cy="3030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i="0" lang="en" sz="1200" u="none" cap="none" strike="noStrike">
                  <a:solidFill>
                    <a:schemeClr val="dk1"/>
                  </a:solidFill>
                </a:rPr>
                <a:t>SAN FRANCISCO </a:t>
              </a:r>
              <a:endParaRPr sz="1200">
                <a:solidFill>
                  <a:schemeClr val="dk1"/>
                </a:solidFill>
              </a:endParaRPr>
            </a:p>
            <a:p>
              <a:pPr indent="0" lvl="0" marL="0" marR="0" rtl="0" algn="l">
                <a:lnSpc>
                  <a:spcPct val="100000"/>
                </a:lnSpc>
                <a:spcBef>
                  <a:spcPts val="0"/>
                </a:spcBef>
                <a:spcAft>
                  <a:spcPts val="0"/>
                </a:spcAft>
                <a:buClr>
                  <a:srgbClr val="7F7F7F"/>
                </a:buClr>
                <a:buFont typeface="Calibri"/>
                <a:buNone/>
              </a:pPr>
              <a:r>
                <a:rPr b="1" i="0" lang="en" sz="1200" u="none" cap="none" strike="noStrike">
                  <a:solidFill>
                    <a:schemeClr val="dk1"/>
                  </a:solidFill>
                </a:rPr>
                <a:t>U.S.A.</a:t>
              </a:r>
              <a:endParaRPr b="1" i="0" sz="1200" u="none" cap="none" strike="noStrike">
                <a:solidFill>
                  <a:schemeClr val="dk1"/>
                </a:solidFill>
              </a:endParaRPr>
            </a:p>
          </p:txBody>
        </p:sp>
        <p:cxnSp>
          <p:nvCxnSpPr>
            <p:cNvPr id="104" name="Google Shape;104;p21"/>
            <p:cNvCxnSpPr/>
            <p:nvPr/>
          </p:nvCxnSpPr>
          <p:spPr>
            <a:xfrm>
              <a:off x="673417" y="3871708"/>
              <a:ext cx="0" cy="270900"/>
            </a:xfrm>
            <a:prstGeom prst="straightConnector1">
              <a:avLst/>
            </a:prstGeom>
            <a:noFill/>
            <a:ln cap="flat" cmpd="sng" w="9525">
              <a:solidFill>
                <a:srgbClr val="99CC33"/>
              </a:solidFill>
              <a:prstDash val="solid"/>
              <a:miter lim="8000"/>
              <a:headEnd len="sm" w="sm" type="none"/>
              <a:tailEnd len="sm" w="sm" type="none"/>
            </a:ln>
          </p:spPr>
        </p:cxnSp>
      </p:grpSp>
      <p:grpSp>
        <p:nvGrpSpPr>
          <p:cNvPr id="105" name="Google Shape;105;p21"/>
          <p:cNvGrpSpPr/>
          <p:nvPr/>
        </p:nvGrpSpPr>
        <p:grpSpPr>
          <a:xfrm>
            <a:off x="5802449" y="3802526"/>
            <a:ext cx="1336681" cy="329105"/>
            <a:chOff x="5626375" y="3806470"/>
            <a:chExt cx="1352643" cy="333035"/>
          </a:xfrm>
        </p:grpSpPr>
        <p:grpSp>
          <p:nvGrpSpPr>
            <p:cNvPr id="106" name="Google Shape;106;p21"/>
            <p:cNvGrpSpPr/>
            <p:nvPr/>
          </p:nvGrpSpPr>
          <p:grpSpPr>
            <a:xfrm>
              <a:off x="6025084" y="3806470"/>
              <a:ext cx="953933" cy="333035"/>
              <a:chOff x="6952009" y="5420700"/>
              <a:chExt cx="1616836" cy="422848"/>
            </a:xfrm>
          </p:grpSpPr>
          <p:sp>
            <p:nvSpPr>
              <p:cNvPr id="107" name="Google Shape;107;p21"/>
              <p:cNvSpPr txBox="1"/>
              <p:nvPr/>
            </p:nvSpPr>
            <p:spPr>
              <a:xfrm>
                <a:off x="7062846" y="5420700"/>
                <a:ext cx="15060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200">
                    <a:solidFill>
                      <a:schemeClr val="dk1"/>
                    </a:solidFill>
                  </a:rPr>
                  <a:t>SHANGHAI </a:t>
                </a:r>
                <a:endParaRPr sz="1200">
                  <a:solidFill>
                    <a:schemeClr val="dk1"/>
                  </a:solidFill>
                </a:endParaRPr>
              </a:p>
              <a:p>
                <a:pPr indent="0" lvl="0" marL="0" rtl="0" algn="l">
                  <a:spcBef>
                    <a:spcPts val="0"/>
                  </a:spcBef>
                  <a:spcAft>
                    <a:spcPts val="0"/>
                  </a:spcAft>
                  <a:buClr>
                    <a:srgbClr val="7F7F7F"/>
                  </a:buClr>
                  <a:buFont typeface="Calibri"/>
                  <a:buNone/>
                </a:pPr>
                <a:r>
                  <a:rPr b="1" lang="en" sz="1200">
                    <a:solidFill>
                      <a:schemeClr val="dk1"/>
                    </a:solidFill>
                  </a:rPr>
                  <a:t>CHINA</a:t>
                </a:r>
                <a:endParaRPr b="1" sz="1200">
                  <a:solidFill>
                    <a:schemeClr val="dk1"/>
                  </a:solidFill>
                </a:endParaRPr>
              </a:p>
            </p:txBody>
          </p:sp>
          <p:cxnSp>
            <p:nvCxnSpPr>
              <p:cNvPr id="108" name="Google Shape;108;p21"/>
              <p:cNvCxnSpPr/>
              <p:nvPr/>
            </p:nvCxnSpPr>
            <p:spPr>
              <a:xfrm>
                <a:off x="6952009"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09" name="Google Shape;109;p21"/>
            <p:cNvPicPr preferRelativeResize="0"/>
            <p:nvPr/>
          </p:nvPicPr>
          <p:blipFill>
            <a:blip r:embed="rId5">
              <a:alphaModFix/>
            </a:blip>
            <a:stretch>
              <a:fillRect/>
            </a:stretch>
          </p:blipFill>
          <p:spPr>
            <a:xfrm>
              <a:off x="5626375" y="3884106"/>
              <a:ext cx="333300" cy="206825"/>
            </a:xfrm>
            <a:prstGeom prst="rect">
              <a:avLst/>
            </a:prstGeom>
            <a:noFill/>
            <a:ln>
              <a:noFill/>
            </a:ln>
          </p:spPr>
        </p:pic>
      </p:grpSp>
      <p:grpSp>
        <p:nvGrpSpPr>
          <p:cNvPr id="110" name="Google Shape;110;p21"/>
          <p:cNvGrpSpPr/>
          <p:nvPr/>
        </p:nvGrpSpPr>
        <p:grpSpPr>
          <a:xfrm>
            <a:off x="4087599" y="3794526"/>
            <a:ext cx="1399107" cy="345101"/>
            <a:chOff x="3953647" y="3790338"/>
            <a:chExt cx="1415814" cy="349222"/>
          </a:xfrm>
        </p:grpSpPr>
        <p:grpSp>
          <p:nvGrpSpPr>
            <p:cNvPr id="111" name="Google Shape;111;p21"/>
            <p:cNvGrpSpPr/>
            <p:nvPr/>
          </p:nvGrpSpPr>
          <p:grpSpPr>
            <a:xfrm>
              <a:off x="4361251" y="3790338"/>
              <a:ext cx="1008209" cy="349222"/>
              <a:chOff x="4010156" y="5420591"/>
              <a:chExt cx="1034379" cy="443400"/>
            </a:xfrm>
          </p:grpSpPr>
          <p:sp>
            <p:nvSpPr>
              <p:cNvPr id="112" name="Google Shape;112;p21"/>
              <p:cNvSpPr txBox="1"/>
              <p:nvPr/>
            </p:nvSpPr>
            <p:spPr>
              <a:xfrm>
                <a:off x="4086335" y="5420591"/>
                <a:ext cx="958200" cy="4434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lang="en" sz="1200">
                    <a:solidFill>
                      <a:schemeClr val="dk1"/>
                    </a:solidFill>
                  </a:rPr>
                  <a:t>BERLIN</a:t>
                </a:r>
                <a:endParaRPr sz="1200">
                  <a:solidFill>
                    <a:schemeClr val="dk1"/>
                  </a:solidFill>
                </a:endParaRPr>
              </a:p>
              <a:p>
                <a:pPr indent="0" lvl="0" marL="0" marR="0" rtl="0" algn="l">
                  <a:lnSpc>
                    <a:spcPct val="100000"/>
                  </a:lnSpc>
                  <a:spcBef>
                    <a:spcPts val="0"/>
                  </a:spcBef>
                  <a:spcAft>
                    <a:spcPts val="0"/>
                  </a:spcAft>
                  <a:buClr>
                    <a:srgbClr val="7F7F7F"/>
                  </a:buClr>
                  <a:buFont typeface="Calibri"/>
                  <a:buNone/>
                </a:pPr>
                <a:r>
                  <a:rPr b="1" lang="en" sz="1200">
                    <a:solidFill>
                      <a:schemeClr val="dk1"/>
                    </a:solidFill>
                  </a:rPr>
                  <a:t>GERMANY</a:t>
                </a:r>
                <a:endParaRPr b="1" i="0" sz="1200" u="none" cap="none" strike="noStrike">
                  <a:solidFill>
                    <a:schemeClr val="dk1"/>
                  </a:solidFill>
                </a:endParaRPr>
              </a:p>
            </p:txBody>
          </p:sp>
          <p:cxnSp>
            <p:nvCxnSpPr>
              <p:cNvPr id="113" name="Google Shape;113;p21"/>
              <p:cNvCxnSpPr/>
              <p:nvPr/>
            </p:nvCxnSpPr>
            <p:spPr>
              <a:xfrm>
                <a:off x="4010156"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14" name="Google Shape;114;p21"/>
            <p:cNvPicPr preferRelativeResize="0"/>
            <p:nvPr/>
          </p:nvPicPr>
          <p:blipFill>
            <a:blip r:embed="rId6">
              <a:alphaModFix/>
            </a:blip>
            <a:stretch>
              <a:fillRect/>
            </a:stretch>
          </p:blipFill>
          <p:spPr>
            <a:xfrm>
              <a:off x="3953647" y="3887518"/>
              <a:ext cx="333354" cy="200000"/>
            </a:xfrm>
            <a:prstGeom prst="rect">
              <a:avLst/>
            </a:prstGeom>
            <a:noFill/>
            <a:ln>
              <a:noFill/>
            </a:ln>
          </p:spPr>
        </p:pic>
      </p:grpSp>
      <p:pic>
        <p:nvPicPr>
          <p:cNvPr id="115" name="Google Shape;115;p21"/>
          <p:cNvPicPr preferRelativeResize="0"/>
          <p:nvPr/>
        </p:nvPicPr>
        <p:blipFill rotWithShape="1">
          <a:blip r:embed="rId7">
            <a:alphaModFix/>
          </a:blip>
          <a:srcRect b="20943" l="0" r="0" t="22756"/>
          <a:stretch/>
        </p:blipFill>
        <p:spPr>
          <a:xfrm>
            <a:off x="105305" y="842975"/>
            <a:ext cx="6725716" cy="2675132"/>
          </a:xfrm>
          <a:prstGeom prst="rect">
            <a:avLst/>
          </a:prstGeom>
          <a:noFill/>
          <a:ln>
            <a:noFill/>
          </a:ln>
        </p:spPr>
      </p:pic>
      <p:grpSp>
        <p:nvGrpSpPr>
          <p:cNvPr id="116" name="Google Shape;116;p21"/>
          <p:cNvGrpSpPr/>
          <p:nvPr/>
        </p:nvGrpSpPr>
        <p:grpSpPr>
          <a:xfrm>
            <a:off x="7499139" y="3794538"/>
            <a:ext cx="1418891" cy="313243"/>
            <a:chOff x="7346225" y="3806475"/>
            <a:chExt cx="1435834" cy="316984"/>
          </a:xfrm>
        </p:grpSpPr>
        <p:grpSp>
          <p:nvGrpSpPr>
            <p:cNvPr id="117" name="Google Shape;117;p21"/>
            <p:cNvGrpSpPr/>
            <p:nvPr/>
          </p:nvGrpSpPr>
          <p:grpSpPr>
            <a:xfrm>
              <a:off x="7769625" y="3806475"/>
              <a:ext cx="1012434" cy="316984"/>
              <a:chOff x="7577432" y="6118328"/>
              <a:chExt cx="1038713" cy="402468"/>
            </a:xfrm>
          </p:grpSpPr>
          <p:sp>
            <p:nvSpPr>
              <p:cNvPr id="118" name="Google Shape;118;p21"/>
              <p:cNvSpPr txBox="1"/>
              <p:nvPr/>
            </p:nvSpPr>
            <p:spPr>
              <a:xfrm>
                <a:off x="7649845" y="6118328"/>
                <a:ext cx="9663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200">
                    <a:solidFill>
                      <a:schemeClr val="dk1"/>
                    </a:solidFill>
                  </a:rPr>
                  <a:t>MADRID</a:t>
                </a:r>
                <a:endParaRPr sz="1200">
                  <a:solidFill>
                    <a:schemeClr val="dk1"/>
                  </a:solidFill>
                </a:endParaRPr>
              </a:p>
              <a:p>
                <a:pPr indent="0" lvl="0" marL="0" rtl="0" algn="l">
                  <a:spcBef>
                    <a:spcPts val="0"/>
                  </a:spcBef>
                  <a:spcAft>
                    <a:spcPts val="0"/>
                  </a:spcAft>
                  <a:buClr>
                    <a:srgbClr val="7F7F7F"/>
                  </a:buClr>
                  <a:buFont typeface="Calibri"/>
                  <a:buNone/>
                </a:pPr>
                <a:r>
                  <a:rPr b="1" lang="en" sz="1200">
                    <a:solidFill>
                      <a:schemeClr val="dk1"/>
                    </a:solidFill>
                  </a:rPr>
                  <a:t>SPAIN</a:t>
                </a:r>
                <a:endParaRPr sz="1200">
                  <a:solidFill>
                    <a:schemeClr val="dk1"/>
                  </a:solidFill>
                </a:endParaRPr>
              </a:p>
            </p:txBody>
          </p:sp>
          <p:cxnSp>
            <p:nvCxnSpPr>
              <p:cNvPr id="119" name="Google Shape;119;p21"/>
              <p:cNvCxnSpPr/>
              <p:nvPr/>
            </p:nvCxnSpPr>
            <p:spPr>
              <a:xfrm>
                <a:off x="7577432" y="6176696"/>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20" name="Google Shape;120;p21"/>
            <p:cNvPicPr preferRelativeResize="0"/>
            <p:nvPr/>
          </p:nvPicPr>
          <p:blipFill rotWithShape="1">
            <a:blip r:embed="rId8">
              <a:alphaModFix/>
            </a:blip>
            <a:srcRect b="13872" l="1896" r="1838" t="13872"/>
            <a:stretch/>
          </p:blipFill>
          <p:spPr>
            <a:xfrm>
              <a:off x="7346225" y="3864900"/>
              <a:ext cx="333301" cy="200136"/>
            </a:xfrm>
            <a:prstGeom prst="rect">
              <a:avLst/>
            </a:prstGeom>
            <a:noFill/>
            <a:ln>
              <a:noFill/>
            </a:ln>
          </p:spPr>
        </p:pic>
      </p:grpSp>
      <p:sp>
        <p:nvSpPr>
          <p:cNvPr id="121" name="Google Shape;121;p21"/>
          <p:cNvSpPr txBox="1"/>
          <p:nvPr/>
        </p:nvSpPr>
        <p:spPr>
          <a:xfrm>
            <a:off x="5233850" y="496175"/>
            <a:ext cx="3480000" cy="12579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None/>
            </a:pPr>
            <a:r>
              <a:rPr b="1" lang="en" sz="1800">
                <a:solidFill>
                  <a:schemeClr val="accent3"/>
                </a:solidFill>
              </a:rPr>
              <a:t>8000</a:t>
            </a:r>
            <a:r>
              <a:rPr b="1" lang="en" sz="1800">
                <a:solidFill>
                  <a:schemeClr val="accent3"/>
                </a:solidFill>
              </a:rPr>
              <a:t>+</a:t>
            </a:r>
            <a:r>
              <a:rPr lang="en" sz="1800">
                <a:solidFill>
                  <a:srgbClr val="34657F"/>
                </a:solidFill>
              </a:rPr>
              <a:t> </a:t>
            </a:r>
            <a:r>
              <a:rPr lang="en" sz="1800">
                <a:solidFill>
                  <a:srgbClr val="34657F"/>
                </a:solidFill>
              </a:rPr>
              <a:t>active users per month</a:t>
            </a:r>
            <a:endParaRPr sz="1800">
              <a:solidFill>
                <a:srgbClr val="34657F"/>
              </a:solidFill>
            </a:endParaRPr>
          </a:p>
          <a:p>
            <a:pPr indent="0" lvl="0" marL="0" rtl="0" algn="l">
              <a:spcBef>
                <a:spcPts val="0"/>
              </a:spcBef>
              <a:spcAft>
                <a:spcPts val="0"/>
              </a:spcAft>
              <a:buNone/>
            </a:pPr>
            <a:r>
              <a:rPr b="1" lang="en" sz="1800">
                <a:solidFill>
                  <a:schemeClr val="accent3"/>
                </a:solidFill>
              </a:rPr>
              <a:t>100’000 acres</a:t>
            </a:r>
            <a:r>
              <a:rPr lang="en" sz="1800">
                <a:solidFill>
                  <a:srgbClr val="34657F"/>
                </a:solidFill>
              </a:rPr>
              <a:t> of reality </a:t>
            </a:r>
            <a:r>
              <a:rPr lang="en" sz="1800">
                <a:solidFill>
                  <a:srgbClr val="34657F"/>
                </a:solidFill>
              </a:rPr>
              <a:t>modeled</a:t>
            </a:r>
            <a:endParaRPr sz="1800">
              <a:solidFill>
                <a:srgbClr val="34657F"/>
              </a:solidFill>
            </a:endParaRPr>
          </a:p>
          <a:p>
            <a:pPr indent="0" lvl="0" marL="0" rtl="0" algn="l">
              <a:spcBef>
                <a:spcPts val="0"/>
              </a:spcBef>
              <a:spcAft>
                <a:spcPts val="0"/>
              </a:spcAft>
              <a:buNone/>
            </a:pPr>
            <a:r>
              <a:rPr b="1" lang="en" sz="1800">
                <a:solidFill>
                  <a:srgbClr val="6DC354"/>
                </a:solidFill>
              </a:rPr>
              <a:t>200+</a:t>
            </a:r>
            <a:r>
              <a:rPr b="1" lang="en" sz="1800">
                <a:solidFill>
                  <a:srgbClr val="6DC354"/>
                </a:solidFill>
              </a:rPr>
              <a:t> </a:t>
            </a:r>
            <a:r>
              <a:rPr lang="en" sz="1800">
                <a:solidFill>
                  <a:schemeClr val="dk1"/>
                </a:solidFill>
              </a:rPr>
              <a:t>countries &amp; territories</a:t>
            </a:r>
            <a:endParaRPr sz="1800">
              <a:solidFill>
                <a:schemeClr val="dk1"/>
              </a:solidFill>
            </a:endParaRPr>
          </a:p>
          <a:p>
            <a:pPr indent="0" lvl="1" marL="444500" marR="0" rtl="0" algn="l">
              <a:spcBef>
                <a:spcPts val="0"/>
              </a:spcBef>
              <a:spcAft>
                <a:spcPts val="0"/>
              </a:spcAft>
              <a:buClr>
                <a:srgbClr val="34657F"/>
              </a:buClr>
              <a:buSzPts val="2000"/>
              <a:buFont typeface="Noto Sans Symbols"/>
              <a:buNone/>
            </a:pPr>
            <a:r>
              <a:t/>
            </a:r>
            <a:endParaRPr b="0" i="0" sz="1800" u="none" cap="none" strike="noStrike">
              <a:solidFill>
                <a:srgbClr val="34657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8"/>
          <p:cNvSpPr txBox="1"/>
          <p:nvPr/>
        </p:nvSpPr>
        <p:spPr>
          <a:xfrm>
            <a:off x="246888" y="880150"/>
            <a:ext cx="6987600" cy="29289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00000"/>
              </a:lnSpc>
              <a:spcBef>
                <a:spcPts val="0"/>
              </a:spcBef>
              <a:spcAft>
                <a:spcPts val="0"/>
              </a:spcAft>
              <a:buClr>
                <a:schemeClr val="accent3"/>
              </a:buClr>
              <a:buSzPts val="1800"/>
              <a:buChar char="•"/>
            </a:pPr>
            <a:r>
              <a:rPr i="0" lang="en" sz="1800" u="none" cap="none" strike="noStrike">
                <a:solidFill>
                  <a:schemeClr val="dk1"/>
                </a:solidFill>
              </a:rPr>
              <a:t>Fully integrate drone and image-based end-to-end solutions into the existing enterprise systems</a:t>
            </a:r>
            <a:endParaRPr sz="1800">
              <a:solidFill>
                <a:schemeClr val="dk1"/>
              </a:solidFill>
            </a:endParaRPr>
          </a:p>
          <a:p>
            <a:pPr indent="-342900" lvl="0" marL="457200" marR="0" rtl="0" algn="l">
              <a:lnSpc>
                <a:spcPct val="100000"/>
              </a:lnSpc>
              <a:spcBef>
                <a:spcPts val="0"/>
              </a:spcBef>
              <a:spcAft>
                <a:spcPts val="0"/>
              </a:spcAft>
              <a:buClr>
                <a:schemeClr val="accent3"/>
              </a:buClr>
              <a:buSzPts val="1800"/>
              <a:buChar char="•"/>
            </a:pPr>
            <a:r>
              <a:rPr lang="en" sz="1800">
                <a:solidFill>
                  <a:schemeClr val="dk1"/>
                </a:solidFill>
              </a:rPr>
              <a:t>A</a:t>
            </a:r>
            <a:r>
              <a:rPr i="0" lang="en" sz="1800" u="none" cap="none" strike="noStrike">
                <a:solidFill>
                  <a:schemeClr val="dk1"/>
                </a:solidFill>
              </a:rPr>
              <a:t>chieve higher business impact in critical operations</a:t>
            </a:r>
            <a:endParaRPr b="1" i="0" sz="1200" u="none" cap="none" strike="noStrike">
              <a:solidFill>
                <a:schemeClr val="accent3"/>
              </a:solidFill>
            </a:endParaRPr>
          </a:p>
          <a:p>
            <a:pPr indent="-342900" lvl="0" marL="457200" marR="0" rtl="0" algn="l">
              <a:lnSpc>
                <a:spcPct val="100000"/>
              </a:lnSpc>
              <a:spcBef>
                <a:spcPts val="0"/>
              </a:spcBef>
              <a:spcAft>
                <a:spcPts val="0"/>
              </a:spcAft>
              <a:buClr>
                <a:schemeClr val="accent3"/>
              </a:buClr>
              <a:buSzPts val="1800"/>
              <a:buChar char="•"/>
            </a:pPr>
            <a:r>
              <a:rPr i="0" lang="en" sz="1800" u="none" cap="none" strike="noStrike">
                <a:solidFill>
                  <a:schemeClr val="dk1"/>
                </a:solidFill>
              </a:rPr>
              <a:t>Seamlessly integrated into the existing ERP, field operations and data-driven business decisions</a:t>
            </a:r>
            <a:endParaRPr b="1" i="0" sz="1800" u="none" cap="none" strike="noStrike">
              <a:solidFill>
                <a:schemeClr val="accent3"/>
              </a:solidFill>
            </a:endParaRPr>
          </a:p>
        </p:txBody>
      </p:sp>
      <p:sp>
        <p:nvSpPr>
          <p:cNvPr id="321" name="Google Shape;321;p48"/>
          <p:cNvSpPr txBox="1"/>
          <p:nvPr/>
        </p:nvSpPr>
        <p:spPr>
          <a:xfrm>
            <a:off x="296989" y="361900"/>
            <a:ext cx="7164600" cy="2691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Enterprise integration unlocks higher value</a:t>
            </a:r>
            <a:endParaRPr b="1" sz="2100">
              <a:solidFill>
                <a:srgbClr val="34657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p49"/>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Thank you</a:t>
            </a:r>
            <a:endParaRPr b="1" sz="3600">
              <a:solidFill>
                <a:srgbClr val="F3F3F3"/>
              </a:solidFill>
            </a:endParaRPr>
          </a:p>
          <a:p>
            <a:pPr indent="0" lvl="0" marL="0" rtl="0" algn="ctr">
              <a:lnSpc>
                <a:spcPct val="115000"/>
              </a:lnSpc>
              <a:spcBef>
                <a:spcPts val="0"/>
              </a:spcBef>
              <a:spcAft>
                <a:spcPts val="0"/>
              </a:spcAft>
              <a:buClr>
                <a:srgbClr val="000000"/>
              </a:buClr>
              <a:buSzPts val="1100"/>
              <a:buFont typeface="Arial"/>
              <a:buNone/>
            </a:pPr>
            <a:r>
              <a:rPr lang="en" sz="2400">
                <a:solidFill>
                  <a:srgbClr val="F3F3F3"/>
                </a:solidFill>
                <a:latin typeface="Roboto Light"/>
                <a:ea typeface="Roboto Light"/>
                <a:cs typeface="Roboto Light"/>
                <a:sym typeface="Roboto Light"/>
              </a:rPr>
              <a:t>www.pix4d.com</a:t>
            </a:r>
            <a:endParaRPr sz="2400">
              <a:solidFill>
                <a:srgbClr val="F3F3F3"/>
              </a:solidFill>
              <a:latin typeface="Roboto Light"/>
              <a:ea typeface="Roboto Light"/>
              <a:cs typeface="Roboto Light"/>
              <a:sym typeface="Roboto Light"/>
            </a:endParaRPr>
          </a:p>
          <a:p>
            <a:pPr indent="0" lvl="0" marL="0" rtl="0" algn="ctr">
              <a:spcBef>
                <a:spcPts val="0"/>
              </a:spcBef>
              <a:spcAft>
                <a:spcPts val="0"/>
              </a:spcAft>
              <a:buNone/>
            </a:pPr>
            <a:r>
              <a:t/>
            </a:r>
            <a:endParaRPr b="1" sz="36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2"/>
          <p:cNvPicPr preferRelativeResize="0"/>
          <p:nvPr/>
        </p:nvPicPr>
        <p:blipFill rotWithShape="1">
          <a:blip r:embed="rId3">
            <a:alphaModFix/>
          </a:blip>
          <a:srcRect b="9" l="0" r="0" t="9"/>
          <a:stretch/>
        </p:blipFill>
        <p:spPr>
          <a:xfrm>
            <a:off x="1070575" y="1132025"/>
            <a:ext cx="7002852" cy="3451324"/>
          </a:xfrm>
          <a:prstGeom prst="rect">
            <a:avLst/>
          </a:prstGeom>
          <a:noFill/>
          <a:ln>
            <a:noFill/>
          </a:ln>
        </p:spPr>
      </p:pic>
      <p:sp>
        <p:nvSpPr>
          <p:cNvPr id="127" name="Google Shape;127;p2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170 Resellers around the world</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3"/>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The power of drones and photogrammetry </a:t>
            </a:r>
            <a:endParaRPr b="1" sz="3600">
              <a:solidFill>
                <a:srgbClr val="F3F3F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4"/>
          <p:cNvSpPr txBox="1"/>
          <p:nvPr/>
        </p:nvSpPr>
        <p:spPr>
          <a:xfrm>
            <a:off x="239150" y="253225"/>
            <a:ext cx="4975200" cy="138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400"/>
              <a:buFont typeface="Arial"/>
              <a:buNone/>
            </a:pPr>
            <a:r>
              <a:rPr b="1" i="1" lang="en" sz="2400">
                <a:solidFill>
                  <a:schemeClr val="accent3"/>
                </a:solidFill>
              </a:rPr>
              <a:t>“</a:t>
            </a:r>
            <a:r>
              <a:rPr b="1" i="1" lang="en" sz="2100" u="none" cap="none" strike="noStrike">
                <a:solidFill>
                  <a:schemeClr val="dk2"/>
                </a:solidFill>
              </a:rPr>
              <a:t>44,354,881,622 Cameras</a:t>
            </a:r>
            <a:r>
              <a:rPr i="1" lang="en" sz="2100" u="none" cap="none" strike="noStrike">
                <a:solidFill>
                  <a:schemeClr val="dk2"/>
                </a:solidFill>
              </a:rPr>
              <a:t> in the world by 2022, at minimum</a:t>
            </a:r>
            <a:r>
              <a:rPr b="1" i="1" lang="en" sz="2400">
                <a:solidFill>
                  <a:schemeClr val="accent3"/>
                </a:solidFill>
              </a:rPr>
              <a:t>”</a:t>
            </a:r>
            <a:endParaRPr i="1" sz="5400" u="none" cap="none" strike="noStrike">
              <a:solidFill>
                <a:schemeClr val="dk2"/>
              </a:solidFill>
            </a:endParaRPr>
          </a:p>
          <a:p>
            <a:pPr indent="0" lvl="0" marL="0" marR="0" rtl="0" algn="r">
              <a:lnSpc>
                <a:spcPct val="100000"/>
              </a:lnSpc>
              <a:spcBef>
                <a:spcPts val="0"/>
              </a:spcBef>
              <a:spcAft>
                <a:spcPts val="0"/>
              </a:spcAft>
              <a:buClr>
                <a:srgbClr val="000000"/>
              </a:buClr>
              <a:buSzPts val="1800"/>
              <a:buFont typeface="Arial"/>
              <a:buNone/>
            </a:pPr>
            <a:r>
              <a:rPr b="1" i="1" lang="en" sz="1800" u="none" cap="none" strike="noStrike">
                <a:solidFill>
                  <a:schemeClr val="lt2"/>
                </a:solidFill>
              </a:rPr>
              <a:t>  </a:t>
            </a:r>
            <a:endParaRPr/>
          </a:p>
          <a:p>
            <a:pPr indent="0" lvl="0" marL="0" marR="0" rtl="0" algn="r">
              <a:lnSpc>
                <a:spcPct val="100000"/>
              </a:lnSpc>
              <a:spcBef>
                <a:spcPts val="0"/>
              </a:spcBef>
              <a:spcAft>
                <a:spcPts val="0"/>
              </a:spcAft>
              <a:buClr>
                <a:srgbClr val="000000"/>
              </a:buClr>
              <a:buSzPts val="1800"/>
              <a:buFont typeface="Arial"/>
              <a:buNone/>
            </a:pPr>
            <a:r>
              <a:rPr b="1" lang="en" sz="1800" u="none" cap="none" strike="noStrike">
                <a:solidFill>
                  <a:schemeClr val="dk2"/>
                </a:solidFill>
              </a:rPr>
              <a:t> LDV Capital</a:t>
            </a:r>
            <a:endParaRPr b="1" sz="1800" u="none" cap="none" strike="noStrike">
              <a:solidFill>
                <a:schemeClr val="dk2"/>
              </a:solidFil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lt2"/>
              </a:solidFill>
            </a:endParaRPr>
          </a:p>
          <a:p>
            <a:pPr indent="0" lvl="0" marL="0" marR="0" rtl="0" algn="l">
              <a:lnSpc>
                <a:spcPct val="100000"/>
              </a:lnSpc>
              <a:spcBef>
                <a:spcPts val="0"/>
              </a:spcBef>
              <a:spcAft>
                <a:spcPts val="0"/>
              </a:spcAft>
              <a:buClr>
                <a:srgbClr val="000000"/>
              </a:buClr>
              <a:buSzPts val="2400"/>
              <a:buFont typeface="Arial"/>
              <a:buNone/>
            </a:pPr>
            <a:r>
              <a:t/>
            </a:r>
            <a:endParaRPr i="0" sz="2400" u="none" cap="none" strike="noStrike">
              <a:solidFill>
                <a:schemeClr val="lt2"/>
              </a:solidFill>
            </a:endParaRPr>
          </a:p>
          <a:p>
            <a:pPr indent="0" lvl="0" marL="0" marR="0" rtl="0" algn="l">
              <a:lnSpc>
                <a:spcPct val="100000"/>
              </a:lnSpc>
              <a:spcBef>
                <a:spcPts val="0"/>
              </a:spcBef>
              <a:spcAft>
                <a:spcPts val="0"/>
              </a:spcAft>
              <a:buClr>
                <a:srgbClr val="000000"/>
              </a:buClr>
              <a:buSzPts val="2400"/>
              <a:buFont typeface="Arial"/>
              <a:buNone/>
            </a:pPr>
            <a:r>
              <a:t/>
            </a:r>
            <a:endParaRPr i="0" sz="2400" u="none" cap="none" strike="noStrike">
              <a:solidFill>
                <a:schemeClr val="lt2"/>
              </a:solidFill>
            </a:endParaRPr>
          </a:p>
          <a:p>
            <a:pPr indent="0" lvl="0" marL="0" marR="0" rtl="0" algn="r">
              <a:lnSpc>
                <a:spcPct val="100000"/>
              </a:lnSpc>
              <a:spcBef>
                <a:spcPts val="0"/>
              </a:spcBef>
              <a:spcAft>
                <a:spcPts val="0"/>
              </a:spcAft>
              <a:buClr>
                <a:srgbClr val="000000"/>
              </a:buClr>
              <a:buSzPts val="1800"/>
              <a:buFont typeface="Arial"/>
              <a:buNone/>
            </a:pPr>
            <a:r>
              <a:t/>
            </a:r>
            <a:endParaRPr b="1" i="1" sz="1800" u="none" cap="none" strike="noStrike">
              <a:solidFill>
                <a:schemeClr val="lt2"/>
              </a:solidFill>
            </a:endParaRPr>
          </a:p>
          <a:p>
            <a:pPr indent="0" lvl="0" marL="0" marR="0" rtl="0" algn="l">
              <a:lnSpc>
                <a:spcPct val="100000"/>
              </a:lnSpc>
              <a:spcBef>
                <a:spcPts val="0"/>
              </a:spcBef>
              <a:spcAft>
                <a:spcPts val="0"/>
              </a:spcAft>
              <a:buClr>
                <a:srgbClr val="000000"/>
              </a:buClr>
              <a:buSzPts val="2400"/>
              <a:buFont typeface="Arial"/>
              <a:buNone/>
            </a:pPr>
            <a:r>
              <a:t/>
            </a:r>
            <a:endParaRPr i="0" sz="2400" u="none" cap="none" strike="noStrike">
              <a:solidFill>
                <a:schemeClr val="lt2"/>
              </a:solidFill>
            </a:endParaRPr>
          </a:p>
        </p:txBody>
      </p:sp>
      <p:pic>
        <p:nvPicPr>
          <p:cNvPr id="138" name="Google Shape;138;p24"/>
          <p:cNvPicPr preferRelativeResize="0"/>
          <p:nvPr/>
        </p:nvPicPr>
        <p:blipFill rotWithShape="1">
          <a:blip r:embed="rId3">
            <a:alphaModFix/>
          </a:blip>
          <a:srcRect b="5463" l="5464" r="0" t="0"/>
          <a:stretch/>
        </p:blipFill>
        <p:spPr>
          <a:xfrm>
            <a:off x="5714050" y="0"/>
            <a:ext cx="3429956" cy="5143501"/>
          </a:xfrm>
          <a:prstGeom prst="rect">
            <a:avLst/>
          </a:prstGeom>
          <a:noFill/>
          <a:ln>
            <a:noFill/>
          </a:ln>
        </p:spPr>
      </p:pic>
      <p:sp>
        <p:nvSpPr>
          <p:cNvPr id="139" name="Google Shape;139;p24"/>
          <p:cNvSpPr txBox="1"/>
          <p:nvPr/>
        </p:nvSpPr>
        <p:spPr>
          <a:xfrm>
            <a:off x="4915525" y="4429750"/>
            <a:ext cx="3000000" cy="460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Roboto"/>
              <a:ea typeface="Roboto"/>
              <a:cs typeface="Roboto"/>
              <a:sym typeface="Roboto"/>
            </a:endParaRPr>
          </a:p>
        </p:txBody>
      </p:sp>
      <p:cxnSp>
        <p:nvCxnSpPr>
          <p:cNvPr id="140" name="Google Shape;140;p24"/>
          <p:cNvCxnSpPr/>
          <p:nvPr/>
        </p:nvCxnSpPr>
        <p:spPr>
          <a:xfrm flipH="1">
            <a:off x="346545" y="3109643"/>
            <a:ext cx="6300" cy="827100"/>
          </a:xfrm>
          <a:prstGeom prst="straightConnector1">
            <a:avLst/>
          </a:prstGeom>
          <a:noFill/>
          <a:ln cap="flat" cmpd="sng" w="28575">
            <a:solidFill>
              <a:schemeClr val="accent3"/>
            </a:solidFill>
            <a:prstDash val="solid"/>
            <a:round/>
            <a:headEnd len="sm" w="sm" type="none"/>
            <a:tailEnd len="sm" w="sm" type="none"/>
          </a:ln>
        </p:spPr>
      </p:cxnSp>
      <p:sp>
        <p:nvSpPr>
          <p:cNvPr id="141" name="Google Shape;141;p24"/>
          <p:cNvSpPr txBox="1"/>
          <p:nvPr/>
        </p:nvSpPr>
        <p:spPr>
          <a:xfrm>
            <a:off x="501125" y="3033450"/>
            <a:ext cx="4826100" cy="17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800" u="none" cap="none" strike="noStrike">
                <a:solidFill>
                  <a:schemeClr val="dk2"/>
                </a:solidFill>
              </a:rPr>
              <a:t>Pix4D generates accurate 2D and 3D information purely from images with cutting-edge photogrammetry technology</a:t>
            </a:r>
            <a:endParaRPr sz="1800"/>
          </a:p>
        </p:txBody>
      </p:sp>
      <p:pic>
        <p:nvPicPr>
          <p:cNvPr id="142" name="Google Shape;142;p24"/>
          <p:cNvPicPr preferRelativeResize="0"/>
          <p:nvPr/>
        </p:nvPicPr>
        <p:blipFill>
          <a:blip r:embed="rId4">
            <a:alphaModFix/>
          </a:blip>
          <a:stretch>
            <a:fillRect/>
          </a:stretch>
        </p:blipFill>
        <p:spPr>
          <a:xfrm>
            <a:off x="5660775" y="0"/>
            <a:ext cx="5328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5"/>
          <p:cNvSpPr txBox="1"/>
          <p:nvPr/>
        </p:nvSpPr>
        <p:spPr>
          <a:xfrm>
            <a:off x="257325" y="514300"/>
            <a:ext cx="4927800" cy="28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6DC354"/>
                </a:solidFill>
                <a:latin typeface="Roboto Thin"/>
                <a:ea typeface="Roboto Thin"/>
                <a:cs typeface="Roboto Thin"/>
                <a:sym typeface="Roboto Thin"/>
              </a:rPr>
              <a:t>{</a:t>
            </a:r>
            <a:r>
              <a:rPr lang="en" sz="20000">
                <a:solidFill>
                  <a:srgbClr val="D9D9D9"/>
                </a:solidFill>
                <a:latin typeface="Roboto Thin"/>
                <a:ea typeface="Roboto Thin"/>
                <a:cs typeface="Roboto Thin"/>
                <a:sym typeface="Roboto Thin"/>
              </a:rPr>
              <a:t>    </a:t>
            </a:r>
            <a:r>
              <a:rPr lang="en" sz="20000">
                <a:solidFill>
                  <a:srgbClr val="6DC354"/>
                </a:solidFill>
                <a:latin typeface="Roboto Thin"/>
                <a:ea typeface="Roboto Thin"/>
                <a:cs typeface="Roboto Thin"/>
                <a:sym typeface="Roboto Thin"/>
              </a:rPr>
              <a:t>}</a:t>
            </a:r>
            <a:endParaRPr sz="20000">
              <a:solidFill>
                <a:srgbClr val="6DC354"/>
              </a:solidFill>
              <a:latin typeface="Roboto Thin"/>
              <a:ea typeface="Roboto Thin"/>
              <a:cs typeface="Roboto Thin"/>
              <a:sym typeface="Roboto Thin"/>
            </a:endParaRPr>
          </a:p>
        </p:txBody>
      </p:sp>
      <p:pic>
        <p:nvPicPr>
          <p:cNvPr id="148" name="Google Shape;148;p25"/>
          <p:cNvPicPr preferRelativeResize="0"/>
          <p:nvPr/>
        </p:nvPicPr>
        <p:blipFill rotWithShape="1">
          <a:blip r:embed="rId3">
            <a:alphaModFix/>
          </a:blip>
          <a:srcRect b="3314" l="0" r="0" t="3305"/>
          <a:stretch/>
        </p:blipFill>
        <p:spPr>
          <a:xfrm>
            <a:off x="4488615" y="1222438"/>
            <a:ext cx="4090237" cy="2267830"/>
          </a:xfrm>
          <a:prstGeom prst="rect">
            <a:avLst/>
          </a:prstGeom>
          <a:noFill/>
          <a:ln>
            <a:noFill/>
          </a:ln>
        </p:spPr>
      </p:pic>
      <p:pic>
        <p:nvPicPr>
          <p:cNvPr id="149" name="Google Shape;149;p25"/>
          <p:cNvPicPr preferRelativeResize="0"/>
          <p:nvPr/>
        </p:nvPicPr>
        <p:blipFill rotWithShape="1">
          <a:blip r:embed="rId4">
            <a:alphaModFix/>
          </a:blip>
          <a:srcRect b="1718" l="819" r="1590" t="2294"/>
          <a:stretch/>
        </p:blipFill>
        <p:spPr>
          <a:xfrm>
            <a:off x="985908" y="1459254"/>
            <a:ext cx="2715235" cy="1718024"/>
          </a:xfrm>
          <a:prstGeom prst="rect">
            <a:avLst/>
          </a:prstGeom>
          <a:noFill/>
          <a:ln>
            <a:noFill/>
          </a:ln>
        </p:spPr>
      </p:pic>
      <p:sp>
        <p:nvSpPr>
          <p:cNvPr id="150" name="Google Shape;150;p25"/>
          <p:cNvSpPr txBox="1"/>
          <p:nvPr/>
        </p:nvSpPr>
        <p:spPr>
          <a:xfrm>
            <a:off x="2711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What is it about ?</a:t>
            </a:r>
            <a:endParaRPr b="1" sz="2100">
              <a:solidFill>
                <a:srgbClr val="34657F"/>
              </a:solidFill>
            </a:endParaRPr>
          </a:p>
        </p:txBody>
      </p:sp>
      <p:sp>
        <p:nvSpPr>
          <p:cNvPr id="151" name="Google Shape;151;p25"/>
          <p:cNvSpPr txBox="1"/>
          <p:nvPr/>
        </p:nvSpPr>
        <p:spPr>
          <a:xfrm>
            <a:off x="25" y="3848600"/>
            <a:ext cx="9144000" cy="12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34657F"/>
                </a:solidFill>
              </a:rPr>
              <a:t>Information from images</a:t>
            </a:r>
            <a:endParaRPr sz="1800">
              <a:solidFill>
                <a:srgbClr val="34657F"/>
              </a:solidFill>
            </a:endParaRPr>
          </a:p>
          <a:p>
            <a:pPr indent="0" lvl="0" marL="0" rtl="0" algn="ctr">
              <a:spcBef>
                <a:spcPts val="0"/>
              </a:spcBef>
              <a:spcAft>
                <a:spcPts val="0"/>
              </a:spcAft>
              <a:buNone/>
            </a:pPr>
            <a:r>
              <a:rPr lang="en" sz="1800">
                <a:solidFill>
                  <a:srgbClr val="34657F"/>
                </a:solidFill>
              </a:rPr>
              <a:t>for better and faster decisions </a:t>
            </a:r>
            <a:endParaRPr sz="1800">
              <a:solidFill>
                <a:srgbClr val="34657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id="156" name="Google Shape;156;p26"/>
          <p:cNvPicPr preferRelativeResize="0"/>
          <p:nvPr/>
        </p:nvPicPr>
        <p:blipFill rotWithShape="1">
          <a:blip r:embed="rId3">
            <a:alphaModFix/>
          </a:blip>
          <a:srcRect b="0" l="0" r="0" t="0"/>
          <a:stretch/>
        </p:blipFill>
        <p:spPr>
          <a:xfrm>
            <a:off x="4137800" y="381000"/>
            <a:ext cx="4422424" cy="4422424"/>
          </a:xfrm>
          <a:prstGeom prst="rect">
            <a:avLst/>
          </a:prstGeom>
          <a:noFill/>
          <a:ln>
            <a:noFill/>
          </a:ln>
        </p:spPr>
      </p:pic>
      <p:sp>
        <p:nvSpPr>
          <p:cNvPr id="157" name="Google Shape;157;p26"/>
          <p:cNvSpPr txBox="1"/>
          <p:nvPr/>
        </p:nvSpPr>
        <p:spPr>
          <a:xfrm>
            <a:off x="239425" y="1232750"/>
            <a:ext cx="3356700" cy="2758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2"/>
              </a:solidFill>
            </a:endParaRPr>
          </a:p>
          <a:p>
            <a:pPr indent="0" lvl="0" marL="0" marR="0" rtl="0" algn="l">
              <a:lnSpc>
                <a:spcPct val="100000"/>
              </a:lnSpc>
              <a:spcBef>
                <a:spcPts val="0"/>
              </a:spcBef>
              <a:spcAft>
                <a:spcPts val="0"/>
              </a:spcAft>
              <a:buNone/>
            </a:pPr>
            <a:r>
              <a:rPr b="1" i="1" lang="en" sz="1800" u="none" cap="none" strike="noStrike">
                <a:solidFill>
                  <a:schemeClr val="accent3"/>
                </a:solidFill>
              </a:rPr>
              <a:t>“</a:t>
            </a:r>
            <a:r>
              <a:rPr i="1" lang="en" sz="1800" u="none" cap="none" strike="noStrike">
                <a:solidFill>
                  <a:schemeClr val="dk2"/>
                </a:solidFill>
              </a:rPr>
              <a:t>Evolution favours eyes that perceive the world in 3D</a:t>
            </a:r>
            <a:r>
              <a:rPr b="1" i="1" lang="en" sz="1800" u="none" cap="none" strike="noStrike">
                <a:solidFill>
                  <a:schemeClr val="accent3"/>
                </a:solidFill>
              </a:rPr>
              <a:t>”</a:t>
            </a:r>
            <a:endParaRPr b="1" i="1" sz="1800">
              <a:solidFill>
                <a:schemeClr val="accent3"/>
              </a:solidFill>
            </a:endParaRPr>
          </a:p>
          <a:p>
            <a:pPr indent="0" lvl="0" marL="0" marR="0" rtl="0" algn="r">
              <a:lnSpc>
                <a:spcPct val="100000"/>
              </a:lnSpc>
              <a:spcBef>
                <a:spcPts val="0"/>
              </a:spcBef>
              <a:spcAft>
                <a:spcPts val="0"/>
              </a:spcAft>
              <a:buClr>
                <a:srgbClr val="000000"/>
              </a:buClr>
              <a:buSzPts val="1800"/>
              <a:buFont typeface="Arial"/>
              <a:buNone/>
            </a:pPr>
            <a:br>
              <a:rPr i="0" lang="en" sz="1800" u="none" cap="none" strike="noStrike">
                <a:solidFill>
                  <a:schemeClr val="dk2"/>
                </a:solidFill>
              </a:rPr>
            </a:br>
            <a:r>
              <a:rPr i="0" lang="en" sz="1800" u="none" cap="none" strike="noStrike">
                <a:solidFill>
                  <a:schemeClr val="dk2"/>
                </a:solidFill>
              </a:rPr>
              <a:t>	</a:t>
            </a:r>
            <a:r>
              <a:rPr b="1" i="0" lang="en" u="none" cap="none" strike="noStrike">
                <a:solidFill>
                  <a:schemeClr val="dk2"/>
                </a:solidFill>
              </a:rPr>
              <a:t>Christoph Strecha</a:t>
            </a:r>
            <a:r>
              <a:rPr i="0" lang="en" u="none" cap="none" strike="noStrike">
                <a:solidFill>
                  <a:schemeClr val="dk2"/>
                </a:solidFill>
              </a:rPr>
              <a:t> </a:t>
            </a:r>
            <a:endParaRPr i="0" u="none" cap="none" strike="noStrike">
              <a:solidFill>
                <a:schemeClr val="dk2"/>
              </a:solidFill>
            </a:endParaRPr>
          </a:p>
          <a:p>
            <a:pPr indent="0" lvl="0" marL="0" marR="0" rtl="0" algn="r">
              <a:lnSpc>
                <a:spcPct val="100000"/>
              </a:lnSpc>
              <a:spcBef>
                <a:spcPts val="0"/>
              </a:spcBef>
              <a:spcAft>
                <a:spcPts val="0"/>
              </a:spcAft>
              <a:buClr>
                <a:srgbClr val="000000"/>
              </a:buClr>
              <a:buSzPts val="1800"/>
              <a:buFont typeface="Arial"/>
              <a:buNone/>
            </a:pPr>
            <a:r>
              <a:rPr i="0" lang="en" u="none" cap="none" strike="noStrike">
                <a:solidFill>
                  <a:schemeClr val="dk2"/>
                </a:solidFill>
              </a:rPr>
              <a:t>   Founder and CEO of Pix4D</a:t>
            </a:r>
            <a:endParaRPr i="0" u="none" cap="none" strike="noStrike">
              <a:solidFill>
                <a:schemeClr val="dk2"/>
              </a:solidFill>
            </a:endParaRPr>
          </a:p>
          <a:p>
            <a:pPr indent="0" lvl="0" marL="0" marR="0" rtl="0" algn="r">
              <a:lnSpc>
                <a:spcPct val="100000"/>
              </a:lnSpc>
              <a:spcBef>
                <a:spcPts val="0"/>
              </a:spcBef>
              <a:spcAft>
                <a:spcPts val="0"/>
              </a:spcAft>
              <a:buClr>
                <a:srgbClr val="000000"/>
              </a:buClr>
              <a:buSzPts val="1800"/>
              <a:buFont typeface="Arial"/>
              <a:buNone/>
            </a:pPr>
            <a:r>
              <a:t/>
            </a:r>
            <a:endParaRPr i="0" sz="1800" u="none" cap="none" strike="noStrike">
              <a:solidFill>
                <a:schemeClr val="dk2"/>
              </a:solidFill>
            </a:endParaRPr>
          </a:p>
          <a:p>
            <a:pPr indent="0" lvl="0" marL="0" marR="0" rtl="0" algn="r">
              <a:lnSpc>
                <a:spcPct val="100000"/>
              </a:lnSpc>
              <a:spcBef>
                <a:spcPts val="0"/>
              </a:spcBef>
              <a:spcAft>
                <a:spcPts val="0"/>
              </a:spcAft>
              <a:buClr>
                <a:srgbClr val="000000"/>
              </a:buClr>
              <a:buSzPts val="1800"/>
              <a:buFont typeface="Arial"/>
              <a:buNone/>
            </a:pPr>
            <a:r>
              <a:t/>
            </a:r>
            <a:endParaRPr i="0" sz="1800" u="none" cap="none" strike="noStrike">
              <a:solidFill>
                <a:schemeClr val="dk2"/>
              </a:solidFill>
            </a:endParaRPr>
          </a:p>
          <a:p>
            <a:pPr indent="0" lvl="0" marL="0" marR="0" rtl="0" algn="r">
              <a:lnSpc>
                <a:spcPct val="100000"/>
              </a:lnSpc>
              <a:spcBef>
                <a:spcPts val="0"/>
              </a:spcBef>
              <a:spcAft>
                <a:spcPts val="0"/>
              </a:spcAft>
              <a:buClr>
                <a:srgbClr val="000000"/>
              </a:buClr>
              <a:buSzPts val="1800"/>
              <a:buFont typeface="Arial"/>
              <a:buNone/>
            </a:pPr>
            <a:r>
              <a:t/>
            </a:r>
            <a:endParaRPr i="0" sz="1800" u="none" cap="none" strike="noStrike">
              <a:solidFill>
                <a:schemeClr val="lt2"/>
              </a:solidFil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lt2"/>
              </a:solidFill>
            </a:endParaRPr>
          </a:p>
        </p:txBody>
      </p:sp>
      <p:sp>
        <p:nvSpPr>
          <p:cNvPr id="158" name="Google Shape;158;p26"/>
          <p:cNvSpPr txBox="1"/>
          <p:nvPr/>
        </p:nvSpPr>
        <p:spPr>
          <a:xfrm>
            <a:off x="2711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What is photogrammetry ?</a:t>
            </a:r>
            <a:endParaRPr b="1" sz="2100">
              <a:solidFill>
                <a:srgbClr val="34657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7"/>
          <p:cNvPicPr preferRelativeResize="0"/>
          <p:nvPr/>
        </p:nvPicPr>
        <p:blipFill rotWithShape="1">
          <a:blip r:embed="rId3">
            <a:alphaModFix/>
          </a:blip>
          <a:srcRect b="0" l="5161" r="15068" t="0"/>
          <a:stretch/>
        </p:blipFill>
        <p:spPr>
          <a:xfrm>
            <a:off x="211700" y="206525"/>
            <a:ext cx="7879700" cy="4432325"/>
          </a:xfrm>
          <a:prstGeom prst="rect">
            <a:avLst/>
          </a:prstGeom>
          <a:noFill/>
          <a:ln>
            <a:noFill/>
          </a:ln>
        </p:spPr>
      </p:pic>
      <p:sp>
        <p:nvSpPr>
          <p:cNvPr id="164" name="Google Shape;164;p27"/>
          <p:cNvSpPr txBox="1"/>
          <p:nvPr/>
        </p:nvSpPr>
        <p:spPr>
          <a:xfrm>
            <a:off x="5504925" y="864100"/>
            <a:ext cx="3027900" cy="96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Mobile</a:t>
            </a:r>
            <a:endParaRPr b="1" i="0" sz="1800" u="none" cap="none" strike="noStrike">
              <a:solidFill>
                <a:schemeClr val="dk1"/>
              </a:solidFill>
            </a:endParaRPr>
          </a:p>
          <a:p>
            <a:pPr indent="-317500" lvl="0" marL="457200" marR="0" rtl="0" algn="l">
              <a:lnSpc>
                <a:spcPct val="100000"/>
              </a:lnSpc>
              <a:spcBef>
                <a:spcPts val="0"/>
              </a:spcBef>
              <a:spcAft>
                <a:spcPts val="0"/>
              </a:spcAft>
              <a:buClr>
                <a:schemeClr val="accent3"/>
              </a:buClr>
              <a:buSzPts val="1400"/>
              <a:buChar char="●"/>
            </a:pPr>
            <a:r>
              <a:rPr i="0" lang="en" u="none" cap="none" strike="noStrike">
                <a:solidFill>
                  <a:schemeClr val="dk2"/>
                </a:solidFill>
              </a:rPr>
              <a:t>Data capture &amp; review</a:t>
            </a:r>
            <a:endParaRPr i="0" u="none" cap="none" strike="noStrike">
              <a:solidFill>
                <a:schemeClr val="dk2"/>
              </a:solidFill>
            </a:endParaRPr>
          </a:p>
          <a:p>
            <a:pPr indent="-317500" lvl="0" marL="457200" rtl="0" algn="l">
              <a:spcBef>
                <a:spcPts val="0"/>
              </a:spcBef>
              <a:spcAft>
                <a:spcPts val="0"/>
              </a:spcAft>
              <a:buClr>
                <a:schemeClr val="accent3"/>
              </a:buClr>
              <a:buSzPts val="1400"/>
              <a:buChar char="●"/>
            </a:pPr>
            <a:r>
              <a:rPr lang="en">
                <a:solidFill>
                  <a:schemeClr val="dk1"/>
                </a:solidFill>
              </a:rPr>
              <a:t>Field operations</a:t>
            </a:r>
            <a:endParaRPr>
              <a:solidFill>
                <a:schemeClr val="dk1"/>
              </a:solidFill>
            </a:endParaRPr>
          </a:p>
          <a:p>
            <a:pPr indent="-317500" lvl="0" marL="457200" rtl="0" algn="l">
              <a:spcBef>
                <a:spcPts val="0"/>
              </a:spcBef>
              <a:spcAft>
                <a:spcPts val="0"/>
              </a:spcAft>
              <a:buClr>
                <a:schemeClr val="accent3"/>
              </a:buClr>
              <a:buSzPts val="1400"/>
              <a:buChar char="●"/>
            </a:pPr>
            <a:r>
              <a:rPr lang="en">
                <a:solidFill>
                  <a:schemeClr val="dk1"/>
                </a:solidFill>
              </a:rPr>
              <a:t>Flight management</a:t>
            </a:r>
            <a:endParaRPr>
              <a:solidFill>
                <a:schemeClr val="dk1"/>
              </a:solidFill>
            </a:endParaRPr>
          </a:p>
          <a:p>
            <a:pPr indent="0" lvl="0" marL="457200" marR="0" rtl="0" algn="l">
              <a:lnSpc>
                <a:spcPct val="100000"/>
              </a:lnSpc>
              <a:spcBef>
                <a:spcPts val="0"/>
              </a:spcBef>
              <a:spcAft>
                <a:spcPts val="0"/>
              </a:spcAft>
              <a:buNone/>
            </a:pPr>
            <a:r>
              <a:t/>
            </a:r>
            <a:endParaRPr>
              <a:solidFill>
                <a:schemeClr val="dk2"/>
              </a:solidFill>
            </a:endParaRPr>
          </a:p>
        </p:txBody>
      </p:sp>
      <p:sp>
        <p:nvSpPr>
          <p:cNvPr id="165" name="Google Shape;165;p27"/>
          <p:cNvSpPr txBox="1"/>
          <p:nvPr/>
        </p:nvSpPr>
        <p:spPr>
          <a:xfrm>
            <a:off x="5504926" y="2119800"/>
            <a:ext cx="3195900" cy="80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rPr>
              <a:t>Cloud</a:t>
            </a:r>
            <a:endParaRPr b="1" i="0" sz="1800" u="none" cap="none" strike="noStrike">
              <a:solidFill>
                <a:schemeClr val="dk1"/>
              </a:solidFill>
            </a:endParaRPr>
          </a:p>
          <a:p>
            <a:pPr indent="-317500" lvl="0" marL="457200" rtl="0" algn="l">
              <a:spcBef>
                <a:spcPts val="0"/>
              </a:spcBef>
              <a:spcAft>
                <a:spcPts val="0"/>
              </a:spcAft>
              <a:buClr>
                <a:schemeClr val="accent3"/>
              </a:buClr>
              <a:buSzPts val="1400"/>
              <a:buChar char="●"/>
            </a:pPr>
            <a:r>
              <a:rPr lang="en">
                <a:solidFill>
                  <a:schemeClr val="dk1"/>
                </a:solidFill>
              </a:rPr>
              <a:t>Processing &amp; digitization</a:t>
            </a:r>
            <a:endParaRPr>
              <a:solidFill>
                <a:schemeClr val="dk2"/>
              </a:solidFill>
            </a:endParaRPr>
          </a:p>
          <a:p>
            <a:pPr indent="-317500" lvl="0" marL="457200" marR="0" rtl="0" algn="l">
              <a:lnSpc>
                <a:spcPct val="100000"/>
              </a:lnSpc>
              <a:spcBef>
                <a:spcPts val="0"/>
              </a:spcBef>
              <a:spcAft>
                <a:spcPts val="0"/>
              </a:spcAft>
              <a:buClr>
                <a:schemeClr val="accent3"/>
              </a:buClr>
              <a:buSzPts val="1400"/>
              <a:buChar char="●"/>
            </a:pPr>
            <a:r>
              <a:rPr i="0" lang="en" sz="1400" u="none" cap="none" strike="noStrike">
                <a:solidFill>
                  <a:schemeClr val="dk2"/>
                </a:solidFill>
              </a:rPr>
              <a:t>Annotation &amp; collaboration</a:t>
            </a:r>
            <a:endParaRPr>
              <a:solidFill>
                <a:schemeClr val="dk2"/>
              </a:solidFill>
            </a:endParaRPr>
          </a:p>
          <a:p>
            <a:pPr indent="-317500" lvl="0" marL="457200" marR="0" rtl="0" algn="l">
              <a:lnSpc>
                <a:spcPct val="100000"/>
              </a:lnSpc>
              <a:spcBef>
                <a:spcPts val="0"/>
              </a:spcBef>
              <a:spcAft>
                <a:spcPts val="0"/>
              </a:spcAft>
              <a:buClr>
                <a:schemeClr val="accent3"/>
              </a:buClr>
              <a:buSzPts val="1400"/>
              <a:buChar char="●"/>
            </a:pPr>
            <a:r>
              <a:rPr i="0" lang="en" sz="1400" u="none" cap="none" strike="noStrike">
                <a:solidFill>
                  <a:schemeClr val="dk2"/>
                </a:solidFill>
              </a:rPr>
              <a:t>Data storage &amp; management</a:t>
            </a:r>
            <a:endParaRPr i="0" sz="1400" u="none" cap="none" strike="noStrike">
              <a:solidFill>
                <a:schemeClr val="dk2"/>
              </a:solidFill>
            </a:endParaRPr>
          </a:p>
        </p:txBody>
      </p:sp>
      <p:sp>
        <p:nvSpPr>
          <p:cNvPr id="166" name="Google Shape;166;p27"/>
          <p:cNvSpPr txBox="1"/>
          <p:nvPr/>
        </p:nvSpPr>
        <p:spPr>
          <a:xfrm>
            <a:off x="5504925" y="3321994"/>
            <a:ext cx="3417900" cy="10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rPr>
              <a:t>Desktop</a:t>
            </a:r>
            <a:endParaRPr b="1" i="0" sz="2000" u="none" cap="none" strike="noStrike">
              <a:solidFill>
                <a:schemeClr val="dk1"/>
              </a:solidFill>
            </a:endParaRPr>
          </a:p>
          <a:p>
            <a:pPr indent="-317500" lvl="0" marL="457200" marR="0" rtl="0" algn="l">
              <a:lnSpc>
                <a:spcPct val="100000"/>
              </a:lnSpc>
              <a:spcBef>
                <a:spcPts val="0"/>
              </a:spcBef>
              <a:spcAft>
                <a:spcPts val="0"/>
              </a:spcAft>
              <a:buClr>
                <a:schemeClr val="accent3"/>
              </a:buClr>
              <a:buSzPts val="1400"/>
              <a:buChar char="●"/>
            </a:pPr>
            <a:r>
              <a:rPr lang="en">
                <a:solidFill>
                  <a:schemeClr val="dk2"/>
                </a:solidFill>
              </a:rPr>
              <a:t>P</a:t>
            </a:r>
            <a:r>
              <a:rPr i="0" lang="en" sz="1400" u="none" cap="none" strike="noStrike">
                <a:solidFill>
                  <a:schemeClr val="dk2"/>
                </a:solidFill>
              </a:rPr>
              <a:t>rocessing &amp; digitization</a:t>
            </a:r>
            <a:endParaRPr i="0" sz="1400" u="none" cap="none" strike="noStrike">
              <a:solidFill>
                <a:schemeClr val="dk2"/>
              </a:solidFill>
            </a:endParaRPr>
          </a:p>
          <a:p>
            <a:pPr indent="-317500" lvl="0" marL="457200" marR="0" rtl="0" algn="l">
              <a:lnSpc>
                <a:spcPct val="100000"/>
              </a:lnSpc>
              <a:spcBef>
                <a:spcPts val="0"/>
              </a:spcBef>
              <a:spcAft>
                <a:spcPts val="0"/>
              </a:spcAft>
              <a:buClr>
                <a:schemeClr val="accent3"/>
              </a:buClr>
              <a:buSzPts val="1400"/>
              <a:buChar char="●"/>
            </a:pPr>
            <a:r>
              <a:rPr i="0" lang="en" sz="1400" u="none" cap="none" strike="noStrike">
                <a:solidFill>
                  <a:schemeClr val="dk2"/>
                </a:solidFill>
              </a:rPr>
              <a:t>Quality control o</a:t>
            </a:r>
            <a:r>
              <a:rPr lang="en">
                <a:solidFill>
                  <a:schemeClr val="dk2"/>
                </a:solidFill>
              </a:rPr>
              <a:t>ver</a:t>
            </a:r>
            <a:r>
              <a:rPr i="0" lang="en" sz="1400" u="none" cap="none" strike="noStrike">
                <a:solidFill>
                  <a:schemeClr val="dk2"/>
                </a:solidFill>
              </a:rPr>
              <a:t> data &amp; projects </a:t>
            </a:r>
            <a:endParaRPr i="0" sz="1400" u="none" cap="none" strike="noStrike">
              <a:solidFill>
                <a:schemeClr val="dk2"/>
              </a:solidFill>
            </a:endParaRPr>
          </a:p>
          <a:p>
            <a:pPr indent="-317500" lvl="0" marL="457200" marR="0" rtl="0" algn="l">
              <a:lnSpc>
                <a:spcPct val="100000"/>
              </a:lnSpc>
              <a:spcBef>
                <a:spcPts val="0"/>
              </a:spcBef>
              <a:spcAft>
                <a:spcPts val="0"/>
              </a:spcAft>
              <a:buClr>
                <a:schemeClr val="accent3"/>
              </a:buClr>
              <a:buSzPts val="1400"/>
              <a:buChar char="●"/>
            </a:pPr>
            <a:r>
              <a:rPr i="0" lang="en" sz="1400" u="none" cap="none" strike="noStrike">
                <a:solidFill>
                  <a:schemeClr val="dk2"/>
                </a:solidFill>
              </a:rPr>
              <a:t>Ubiquitous</a:t>
            </a:r>
            <a:endParaRPr i="0" sz="1400" u="none" cap="none" strike="noStrike">
              <a:solidFill>
                <a:schemeClr val="dk2"/>
              </a:solidFill>
            </a:endParaRPr>
          </a:p>
        </p:txBody>
      </p:sp>
      <p:sp>
        <p:nvSpPr>
          <p:cNvPr id="167" name="Google Shape;167;p27"/>
          <p:cNvSpPr txBox="1"/>
          <p:nvPr/>
        </p:nvSpPr>
        <p:spPr>
          <a:xfrm>
            <a:off x="2711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Integrated image based solution</a:t>
            </a:r>
            <a:endParaRPr b="1" sz="2100">
              <a:solidFill>
                <a:srgbClr val="34657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ix4D Footer 1">
  <a:themeElements>
    <a:clrScheme name="Custom 2">
      <a:dk1>
        <a:srgbClr val="34657F"/>
      </a:dk1>
      <a:lt1>
        <a:srgbClr val="D6DAE0"/>
      </a:lt1>
      <a:dk2>
        <a:srgbClr val="34657F"/>
      </a:dk2>
      <a:lt2>
        <a:srgbClr val="FFFFFF"/>
      </a:lt2>
      <a:accent1>
        <a:srgbClr val="34657F"/>
      </a:accent1>
      <a:accent2>
        <a:srgbClr val="D6DAE0"/>
      </a:accent2>
      <a:accent3>
        <a:srgbClr val="6DC354"/>
      </a:accent3>
      <a:accent4>
        <a:srgbClr val="00B4B4"/>
      </a:accent4>
      <a:accent5>
        <a:srgbClr val="F7961F"/>
      </a:accent5>
      <a:accent6>
        <a:srgbClr val="00ABFF"/>
      </a:accent6>
      <a:hlink>
        <a:srgbClr val="1E88E5"/>
      </a:hlink>
      <a:folHlink>
        <a:srgbClr val="1E88E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