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Roboto Thin"/>
      <p:regular r:id="rId27"/>
      <p:bold r:id="rId28"/>
      <p:italic r:id="rId29"/>
      <p:boldItalic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Roboto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Thin-bold.fntdata"/><Relationship Id="rId27" Type="http://schemas.openxmlformats.org/officeDocument/2006/relationships/font" Target="fonts/RobotoThin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Thin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regular.fntdata"/><Relationship Id="rId30" Type="http://schemas.openxmlformats.org/officeDocument/2006/relationships/font" Target="fonts/RobotoThin-boldItalic.fntdata"/><Relationship Id="rId11" Type="http://schemas.openxmlformats.org/officeDocument/2006/relationships/slide" Target="slides/slide7.xml"/><Relationship Id="rId33" Type="http://schemas.openxmlformats.org/officeDocument/2006/relationships/font" Target="fonts/Roboto-italic.fntdata"/><Relationship Id="rId10" Type="http://schemas.openxmlformats.org/officeDocument/2006/relationships/slide" Target="slides/slide6.xml"/><Relationship Id="rId32" Type="http://schemas.openxmlformats.org/officeDocument/2006/relationships/font" Target="fonts/Roboto-bold.fntdata"/><Relationship Id="rId13" Type="http://schemas.openxmlformats.org/officeDocument/2006/relationships/slide" Target="slides/slide9.xml"/><Relationship Id="rId35" Type="http://schemas.openxmlformats.org/officeDocument/2006/relationships/font" Target="fonts/RobotoLight-regular.fntdata"/><Relationship Id="rId12" Type="http://schemas.openxmlformats.org/officeDocument/2006/relationships/slide" Target="slides/slide8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1.xml"/><Relationship Id="rId37" Type="http://schemas.openxmlformats.org/officeDocument/2006/relationships/font" Target="fonts/RobotoLight-italic.fntdata"/><Relationship Id="rId14" Type="http://schemas.openxmlformats.org/officeDocument/2006/relationships/slide" Target="slides/slide10.xml"/><Relationship Id="rId36" Type="http://schemas.openxmlformats.org/officeDocument/2006/relationships/font" Target="fonts/RobotoLight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RobotoLight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6b4740f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356b4740f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182a5e10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6182a5e10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6182a5e10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6182a5e10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6182a5e10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6182a5e10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182a5e10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182a5e10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182a5e10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182a5e10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6182a5e10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6182a5e10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182a5e10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6182a5e10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182a5e1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6182a5e1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182a5e10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6182a5e10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182a5e10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6182a5e10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182a5e1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6182a5e1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182a5e10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6182a5e10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3f1cfd5bb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3f1cfd5bb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57b24cb88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57b24cb88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182a5e1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6182a5e1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182a5e1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6182a5e1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182a5e1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6182a5e1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182a5e1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182a5e1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182a5e1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182a5e1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182a5e10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6182a5e10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182a5e10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6182a5e10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1 Column" showMasterSp="0">
  <p:cSld name="Title 1 line - 1 Column">
    <p:bg>
      <p:bgPr>
        <a:solidFill>
          <a:srgbClr val="EAEFF2"/>
        </a:solid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type="title"/>
          </p:nvPr>
        </p:nvSpPr>
        <p:spPr>
          <a:xfrm>
            <a:off x="323850" y="361900"/>
            <a:ext cx="84615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41900" spcFirstLastPara="1" rIns="41900" wrap="square" tIns="419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6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" type="body"/>
          </p:nvPr>
        </p:nvSpPr>
        <p:spPr>
          <a:xfrm>
            <a:off x="323850" y="934950"/>
            <a:ext cx="4623900" cy="3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"/>
          <p:cNvSpPr txBox="1"/>
          <p:nvPr/>
        </p:nvSpPr>
        <p:spPr>
          <a:xfrm>
            <a:off x="6893240" y="4784098"/>
            <a:ext cx="1936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12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www.pix4d.com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450" y="4631220"/>
            <a:ext cx="482772" cy="48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screen Corporate Presentation">
  <p:cSld name="Fullscreen Corporate Presenta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-13500"/>
            <a:ext cx="3553500" cy="5170500"/>
          </a:xfrm>
          <a:prstGeom prst="rect">
            <a:avLst/>
          </a:prstGeom>
          <a:solidFill>
            <a:srgbClr val="19323F">
              <a:alpha val="63137"/>
            </a:srgbClr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196725" y="245363"/>
            <a:ext cx="3357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  <a:defRPr b="1" i="0" sz="2250" u="none" cap="none" strike="noStrike">
                <a:solidFill>
                  <a:schemeClr val="accent3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28751" y="1043663"/>
            <a:ext cx="3357000" cy="40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FFFFFF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3 Columns" showMasterSp="0">
  <p:cSld name="Title 1 line - 3 Columns">
    <p:bg>
      <p:bgPr>
        <a:solidFill>
          <a:srgbClr val="EAEFF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type="title"/>
          </p:nvPr>
        </p:nvSpPr>
        <p:spPr>
          <a:xfrm>
            <a:off x="323851" y="361900"/>
            <a:ext cx="84615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41900" spcFirstLastPara="1" rIns="41900" wrap="square" tIns="419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6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2"/>
          <p:cNvSpPr txBox="1"/>
          <p:nvPr>
            <p:ph idx="1" type="body"/>
          </p:nvPr>
        </p:nvSpPr>
        <p:spPr>
          <a:xfrm>
            <a:off x="3221437" y="934950"/>
            <a:ext cx="2667000" cy="3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2"/>
          <p:cNvSpPr txBox="1"/>
          <p:nvPr>
            <p:ph idx="2" type="body"/>
          </p:nvPr>
        </p:nvSpPr>
        <p:spPr>
          <a:xfrm>
            <a:off x="6118225" y="934950"/>
            <a:ext cx="2667000" cy="3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2"/>
          <p:cNvSpPr txBox="1"/>
          <p:nvPr>
            <p:ph idx="3" type="body"/>
          </p:nvPr>
        </p:nvSpPr>
        <p:spPr>
          <a:xfrm>
            <a:off x="323850" y="934950"/>
            <a:ext cx="2667000" cy="3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2"/>
          <p:cNvSpPr txBox="1"/>
          <p:nvPr/>
        </p:nvSpPr>
        <p:spPr>
          <a:xfrm>
            <a:off x="6893240" y="4784098"/>
            <a:ext cx="1936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12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www.pix4d.com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450" y="4631220"/>
            <a:ext cx="482772" cy="48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lines - 1 Column" showMasterSp="0">
  <p:cSld name="Title 2 lines - 1 Column">
    <p:bg>
      <p:bgPr>
        <a:solidFill>
          <a:srgbClr val="EAEFF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323850" y="361900"/>
            <a:ext cx="83742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41900" spcFirstLastPara="1" rIns="41900" wrap="square" tIns="419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6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1" type="body"/>
          </p:nvPr>
        </p:nvSpPr>
        <p:spPr>
          <a:xfrm>
            <a:off x="323850" y="1151099"/>
            <a:ext cx="4623900" cy="32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3"/>
          <p:cNvSpPr txBox="1"/>
          <p:nvPr/>
        </p:nvSpPr>
        <p:spPr>
          <a:xfrm>
            <a:off x="6893240" y="4784098"/>
            <a:ext cx="1936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12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www.pix4d.com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450" y="4631220"/>
            <a:ext cx="482772" cy="48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lines - Blank" showMasterSp="0">
  <p:cSld name="Title 2 lines - Blank">
    <p:bg>
      <p:bgPr>
        <a:solidFill>
          <a:srgbClr val="EAEFF2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23849" y="361900"/>
            <a:ext cx="84615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41900" spcFirstLastPara="1" rIns="41900" wrap="square" tIns="419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6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4"/>
          <p:cNvSpPr txBox="1"/>
          <p:nvPr/>
        </p:nvSpPr>
        <p:spPr>
          <a:xfrm>
            <a:off x="6893240" y="4784098"/>
            <a:ext cx="1936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12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www.pix4d.com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450" y="4631220"/>
            <a:ext cx="482772" cy="48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AULT SLIDE" showMasterSp="0">
  <p:cSld name="DEFAULT SLIDE">
    <p:bg>
      <p:bgPr>
        <a:solidFill>
          <a:srgbClr val="EAEFF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1 Column 1" showMasterSp="0">
  <p:cSld name="1_BLANK_2">
    <p:bg>
      <p:bgPr>
        <a:solidFill>
          <a:srgbClr val="EAEFF2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75" name="Google Shape;75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Blank" showMasterSp="0">
  <p:cSld name="Title 1 line - Blank">
    <p:bg>
      <p:bgPr>
        <a:solidFill>
          <a:srgbClr val="EAEFF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/>
        </p:nvSpPr>
        <p:spPr>
          <a:xfrm>
            <a:off x="1785375" y="735875"/>
            <a:ext cx="34743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/>
          <p:nvPr>
            <p:ph type="title"/>
          </p:nvPr>
        </p:nvSpPr>
        <p:spPr>
          <a:xfrm>
            <a:off x="323849" y="361900"/>
            <a:ext cx="84615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41900" spcFirstLastPara="1" rIns="41900" wrap="square" tIns="419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6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"/>
          <p:cNvSpPr txBox="1"/>
          <p:nvPr/>
        </p:nvSpPr>
        <p:spPr>
          <a:xfrm>
            <a:off x="6893240" y="4784098"/>
            <a:ext cx="1936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12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www.pix4d.com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450" y="4631220"/>
            <a:ext cx="482772" cy="48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o footer - No Title - Blank 1" showMasterSp="0">
  <p:cSld name="No footer - No Title - Blank 1">
    <p:bg>
      <p:bgPr>
        <a:solidFill>
          <a:srgbClr val="EAEFF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lines - 2 Columns" showMasterSp="0">
  <p:cSld name="Title 2 lines - 2 Columns">
    <p:bg>
      <p:bgPr>
        <a:solidFill>
          <a:srgbClr val="EAEFF2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idx="1" type="body"/>
          </p:nvPr>
        </p:nvSpPr>
        <p:spPr>
          <a:xfrm>
            <a:off x="335662" y="1187675"/>
            <a:ext cx="3970200" cy="3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2" type="body"/>
          </p:nvPr>
        </p:nvSpPr>
        <p:spPr>
          <a:xfrm>
            <a:off x="4815025" y="1187675"/>
            <a:ext cx="3970200" cy="3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type="title"/>
          </p:nvPr>
        </p:nvSpPr>
        <p:spPr>
          <a:xfrm>
            <a:off x="335662" y="361900"/>
            <a:ext cx="84495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41900" spcFirstLastPara="1" rIns="41900" wrap="square" tIns="419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6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5"/>
          <p:cNvSpPr txBox="1"/>
          <p:nvPr/>
        </p:nvSpPr>
        <p:spPr>
          <a:xfrm>
            <a:off x="6893240" y="4784098"/>
            <a:ext cx="1936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12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www.pix4d.com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450" y="4631220"/>
            <a:ext cx="482772" cy="48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lines - 3 Columns" showMasterSp="0">
  <p:cSld name="Title 2 lines - 3 Columns">
    <p:bg>
      <p:bgPr>
        <a:solidFill>
          <a:srgbClr val="EAEFF2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" type="body"/>
          </p:nvPr>
        </p:nvSpPr>
        <p:spPr>
          <a:xfrm>
            <a:off x="323850" y="1187675"/>
            <a:ext cx="2667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3221437" y="1187675"/>
            <a:ext cx="2667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type="title"/>
          </p:nvPr>
        </p:nvSpPr>
        <p:spPr>
          <a:xfrm>
            <a:off x="323851" y="361900"/>
            <a:ext cx="84615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41900" spcFirstLastPara="1" rIns="41900" wrap="square" tIns="419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6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3" type="body"/>
          </p:nvPr>
        </p:nvSpPr>
        <p:spPr>
          <a:xfrm>
            <a:off x="6118225" y="1187675"/>
            <a:ext cx="2667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6"/>
          <p:cNvSpPr txBox="1"/>
          <p:nvPr/>
        </p:nvSpPr>
        <p:spPr>
          <a:xfrm>
            <a:off x="6893240" y="4784098"/>
            <a:ext cx="1936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12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www.pix4d.com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450" y="4631220"/>
            <a:ext cx="482772" cy="48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o Title - Blank" showMasterSp="0">
  <p:cSld name="No Title - Blank">
    <p:bg>
      <p:bgPr>
        <a:solidFill>
          <a:srgbClr val="EAEFF2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/>
        </p:nvSpPr>
        <p:spPr>
          <a:xfrm>
            <a:off x="6893240" y="4784098"/>
            <a:ext cx="1936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12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www.pix4d.com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450" y="4631220"/>
            <a:ext cx="482772" cy="48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esentation Title 1">
  <p:cSld name="Presentation Title 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387719"/>
            <a:ext cx="9143998" cy="591893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31587" y="2987820"/>
            <a:ext cx="84537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22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2" type="body"/>
          </p:nvPr>
        </p:nvSpPr>
        <p:spPr>
          <a:xfrm>
            <a:off x="331587" y="2481126"/>
            <a:ext cx="84537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7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2912" y="554992"/>
            <a:ext cx="1758994" cy="175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">
  <p:cSld name="Section 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387719"/>
            <a:ext cx="9143998" cy="591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2441" y="1885950"/>
            <a:ext cx="1371599" cy="137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9"/>
          <p:cNvSpPr txBox="1"/>
          <p:nvPr>
            <p:ph idx="1" type="body"/>
          </p:nvPr>
        </p:nvSpPr>
        <p:spPr>
          <a:xfrm>
            <a:off x="3017466" y="2588498"/>
            <a:ext cx="52779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22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3017466" y="2090793"/>
            <a:ext cx="52779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7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2 Columns" showMasterSp="0">
  <p:cSld name="Title 1 line - 2 Columns">
    <p:bg>
      <p:bgPr>
        <a:solidFill>
          <a:srgbClr val="EAEFF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type="title"/>
          </p:nvPr>
        </p:nvSpPr>
        <p:spPr>
          <a:xfrm>
            <a:off x="323850" y="361900"/>
            <a:ext cx="84615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41900" spcFirstLastPara="1" rIns="41900" wrap="square" tIns="419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6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23850" y="934950"/>
            <a:ext cx="3970200" cy="3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4815025" y="934950"/>
            <a:ext cx="3970200" cy="3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10"/>
          <p:cNvSpPr txBox="1"/>
          <p:nvPr/>
        </p:nvSpPr>
        <p:spPr>
          <a:xfrm>
            <a:off x="6893240" y="4784098"/>
            <a:ext cx="19368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12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www.pix4d.com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450" y="4631220"/>
            <a:ext cx="482772" cy="48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EFF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620155" y="838400"/>
            <a:ext cx="3558600" cy="3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04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531">
          <p15:clr>
            <a:srgbClr val="F26B43"/>
          </p15:clr>
        </p15:guide>
        <p15:guide id="4" orient="horz" pos="28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/>
        </p:nvSpPr>
        <p:spPr>
          <a:xfrm>
            <a:off x="3870277" y="2680309"/>
            <a:ext cx="47403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4657F"/>
              </a:solidFill>
            </a:endParaRPr>
          </a:p>
        </p:txBody>
      </p:sp>
      <p:sp>
        <p:nvSpPr>
          <p:cNvPr id="82" name="Google Shape;82;p19"/>
          <p:cNvSpPr txBox="1"/>
          <p:nvPr/>
        </p:nvSpPr>
        <p:spPr>
          <a:xfrm>
            <a:off x="3830977" y="3477534"/>
            <a:ext cx="47403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00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900">
              <a:solidFill>
                <a:srgbClr val="34657F"/>
              </a:solidFill>
            </a:endParaRPr>
          </a:p>
        </p:txBody>
      </p:sp>
      <p:grpSp>
        <p:nvGrpSpPr>
          <p:cNvPr id="83" name="Google Shape;83;p19"/>
          <p:cNvGrpSpPr/>
          <p:nvPr/>
        </p:nvGrpSpPr>
        <p:grpSpPr>
          <a:xfrm>
            <a:off x="1628863" y="1975537"/>
            <a:ext cx="6903113" cy="950175"/>
            <a:chOff x="1628863" y="2201412"/>
            <a:chExt cx="6903113" cy="950175"/>
          </a:xfrm>
        </p:grpSpPr>
        <p:pic>
          <p:nvPicPr>
            <p:cNvPr id="84" name="Google Shape;84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28862" y="2201412"/>
              <a:ext cx="1397375" cy="950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19"/>
            <p:cNvSpPr txBox="1"/>
            <p:nvPr/>
          </p:nvSpPr>
          <p:spPr>
            <a:xfrm>
              <a:off x="3870275" y="2616850"/>
              <a:ext cx="46617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950" lIns="41900" spcFirstLastPara="1" rIns="41900" wrap="square" tIns="2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dk1"/>
                  </a:solidFill>
                </a:rPr>
                <a:t>Pix4D Partner Portal Guide</a:t>
              </a:r>
              <a:endParaRPr b="1" sz="2400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solidFill>
                  <a:srgbClr val="34657F"/>
                </a:solidFill>
              </a:endParaRPr>
            </a:p>
          </p:txBody>
        </p:sp>
      </p:grpSp>
      <p:cxnSp>
        <p:nvCxnSpPr>
          <p:cNvPr id="86" name="Google Shape;86;p19"/>
          <p:cNvCxnSpPr/>
          <p:nvPr/>
        </p:nvCxnSpPr>
        <p:spPr>
          <a:xfrm flipH="1">
            <a:off x="3491750" y="2029725"/>
            <a:ext cx="9300" cy="1206900"/>
          </a:xfrm>
          <a:prstGeom prst="straightConnector1">
            <a:avLst/>
          </a:prstGeom>
          <a:noFill/>
          <a:ln cap="flat" cmpd="sng" w="19050">
            <a:solidFill>
              <a:srgbClr val="34657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/>
        </p:nvSpPr>
        <p:spPr>
          <a:xfrm>
            <a:off x="381000" y="703350"/>
            <a:ext cx="80907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Perpetual and Yearly rental licenses: select number of licenses that you wish to buy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Monthly rental licenses: select number of licenses &amp; months per license that you wish to buy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Click “Proceed to checkout”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 rotWithShape="1">
          <a:blip r:embed="rId3">
            <a:alphaModFix/>
          </a:blip>
          <a:srcRect b="25751" l="16358" r="3332" t="12539"/>
          <a:stretch/>
        </p:blipFill>
        <p:spPr>
          <a:xfrm>
            <a:off x="438150" y="1671125"/>
            <a:ext cx="8033549" cy="347237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Partner store: Choose products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75" name="Google Shape;175;p28"/>
          <p:cNvSpPr/>
          <p:nvPr/>
        </p:nvSpPr>
        <p:spPr>
          <a:xfrm>
            <a:off x="4756488" y="2876925"/>
            <a:ext cx="1542300" cy="1188900"/>
          </a:xfrm>
          <a:prstGeom prst="roundRect">
            <a:avLst>
              <a:gd fmla="val 4847" name="adj"/>
            </a:avLst>
          </a:prstGeom>
          <a:solidFill>
            <a:srgbClr val="FFFFFF"/>
          </a:solidFill>
          <a:ln>
            <a:noFill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For S&amp;U </a:t>
            </a:r>
            <a:br>
              <a:rPr lang="en" sz="2100">
                <a:solidFill>
                  <a:schemeClr val="dk1"/>
                </a:solidFill>
              </a:rPr>
            </a:br>
            <a:r>
              <a:rPr lang="en" sz="2100">
                <a:solidFill>
                  <a:schemeClr val="dk1"/>
                </a:solidFill>
              </a:rPr>
              <a:t>go  to “</a:t>
            </a:r>
            <a:r>
              <a:rPr b="1" lang="en" sz="2100">
                <a:solidFill>
                  <a:schemeClr val="accent3"/>
                </a:solidFill>
              </a:rPr>
              <a:t>Licenses</a:t>
            </a:r>
            <a:r>
              <a:rPr lang="en" sz="2100">
                <a:solidFill>
                  <a:schemeClr val="dk1"/>
                </a:solidFill>
              </a:rPr>
              <a:t>”</a:t>
            </a:r>
            <a:endParaRPr/>
          </a:p>
        </p:txBody>
      </p:sp>
      <p:grpSp>
        <p:nvGrpSpPr>
          <p:cNvPr id="176" name="Google Shape;176;p28"/>
          <p:cNvGrpSpPr/>
          <p:nvPr/>
        </p:nvGrpSpPr>
        <p:grpSpPr>
          <a:xfrm>
            <a:off x="4609731" y="4065825"/>
            <a:ext cx="1835829" cy="459424"/>
            <a:chOff x="6937600" y="3080578"/>
            <a:chExt cx="800100" cy="2062972"/>
          </a:xfrm>
        </p:grpSpPr>
        <p:sp>
          <p:nvSpPr>
            <p:cNvPr id="177" name="Google Shape;177;p28"/>
            <p:cNvSpPr/>
            <p:nvPr/>
          </p:nvSpPr>
          <p:spPr>
            <a:xfrm>
              <a:off x="6937600" y="3786950"/>
              <a:ext cx="800100" cy="13566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14300" rotWithShape="0" algn="bl" dir="5400000" dist="9525">
                <a:srgbClr val="34657F">
                  <a:alpha val="2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8" name="Google Shape;178;p28"/>
            <p:cNvCxnSpPr>
              <a:stCxn id="175" idx="2"/>
              <a:endCxn id="177" idx="0"/>
            </p:cNvCxnSpPr>
            <p:nvPr/>
          </p:nvCxnSpPr>
          <p:spPr>
            <a:xfrm>
              <a:off x="7337646" y="3080578"/>
              <a:ext cx="0" cy="70590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9"/>
          <p:cNvPicPr preferRelativeResize="0"/>
          <p:nvPr/>
        </p:nvPicPr>
        <p:blipFill rotWithShape="1">
          <a:blip r:embed="rId3">
            <a:alphaModFix/>
          </a:blip>
          <a:srcRect b="25083" l="15674" r="1742" t="12082"/>
          <a:stretch/>
        </p:blipFill>
        <p:spPr>
          <a:xfrm>
            <a:off x="469325" y="1681025"/>
            <a:ext cx="8090698" cy="346246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9"/>
          <p:cNvSpPr txBox="1"/>
          <p:nvPr/>
        </p:nvSpPr>
        <p:spPr>
          <a:xfrm>
            <a:off x="381000" y="703350"/>
            <a:ext cx="80907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Check your order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Note that VAT is not charged (0%) outside of Switzerland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Partner store: Payment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b="6463" l="15884" r="12758" t="12545"/>
          <a:stretch/>
        </p:blipFill>
        <p:spPr>
          <a:xfrm>
            <a:off x="3092425" y="1279900"/>
            <a:ext cx="6051571" cy="386359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Partner store: Payment (Credit/Debit card)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92" name="Google Shape;192;p30"/>
          <p:cNvSpPr/>
          <p:nvPr/>
        </p:nvSpPr>
        <p:spPr>
          <a:xfrm>
            <a:off x="438150" y="2594125"/>
            <a:ext cx="2453100" cy="741900"/>
          </a:xfrm>
          <a:prstGeom prst="roundRect">
            <a:avLst>
              <a:gd fmla="val 4847" name="adj"/>
            </a:avLst>
          </a:prstGeom>
          <a:solidFill>
            <a:srgbClr val="FFFFFF"/>
          </a:solidFill>
          <a:ln>
            <a:noFill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Pay via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Credit/Debit Card</a:t>
            </a:r>
            <a:endParaRPr b="1" sz="2100">
              <a:solidFill>
                <a:schemeClr val="accent3"/>
              </a:solidFill>
            </a:endParaRPr>
          </a:p>
        </p:txBody>
      </p:sp>
      <p:grpSp>
        <p:nvGrpSpPr>
          <p:cNvPr id="193" name="Google Shape;193;p30"/>
          <p:cNvGrpSpPr/>
          <p:nvPr/>
        </p:nvGrpSpPr>
        <p:grpSpPr>
          <a:xfrm>
            <a:off x="2891250" y="2783596"/>
            <a:ext cx="1871598" cy="362958"/>
            <a:chOff x="6718880" y="4465163"/>
            <a:chExt cx="662513" cy="678300"/>
          </a:xfrm>
        </p:grpSpPr>
        <p:sp>
          <p:nvSpPr>
            <p:cNvPr id="194" name="Google Shape;194;p30"/>
            <p:cNvSpPr/>
            <p:nvPr/>
          </p:nvSpPr>
          <p:spPr>
            <a:xfrm>
              <a:off x="6790092" y="4465163"/>
              <a:ext cx="591300" cy="6783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14300" rotWithShape="0" algn="bl" dir="5400000" dist="9525">
                <a:srgbClr val="34657F">
                  <a:alpha val="2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5" name="Google Shape;195;p30"/>
            <p:cNvCxnSpPr>
              <a:stCxn id="192" idx="3"/>
              <a:endCxn id="194" idx="1"/>
            </p:cNvCxnSpPr>
            <p:nvPr/>
          </p:nvCxnSpPr>
          <p:spPr>
            <a:xfrm>
              <a:off x="6718880" y="4804312"/>
              <a:ext cx="714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96" name="Google Shape;196;p30"/>
          <p:cNvSpPr/>
          <p:nvPr/>
        </p:nvSpPr>
        <p:spPr>
          <a:xfrm>
            <a:off x="438150" y="4041650"/>
            <a:ext cx="4324800" cy="741900"/>
          </a:xfrm>
          <a:prstGeom prst="roundRect">
            <a:avLst>
              <a:gd fmla="val 4847" name="adj"/>
            </a:avLst>
          </a:prstGeom>
          <a:solidFill>
            <a:srgbClr val="FFFFFF"/>
          </a:solidFill>
          <a:ln>
            <a:noFill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Add note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E.g client/sub-dealer/ PO number</a:t>
            </a:r>
            <a:endParaRPr sz="2100">
              <a:solidFill>
                <a:schemeClr val="dk1"/>
              </a:solidFill>
            </a:endParaRPr>
          </a:p>
        </p:txBody>
      </p:sp>
      <p:grpSp>
        <p:nvGrpSpPr>
          <p:cNvPr id="197" name="Google Shape;197;p30"/>
          <p:cNvGrpSpPr/>
          <p:nvPr/>
        </p:nvGrpSpPr>
        <p:grpSpPr>
          <a:xfrm>
            <a:off x="4762950" y="4049500"/>
            <a:ext cx="2529045" cy="697564"/>
            <a:chOff x="6650752" y="3786931"/>
            <a:chExt cx="1086920" cy="1356600"/>
          </a:xfrm>
        </p:grpSpPr>
        <p:sp>
          <p:nvSpPr>
            <p:cNvPr id="198" name="Google Shape;198;p30"/>
            <p:cNvSpPr/>
            <p:nvPr/>
          </p:nvSpPr>
          <p:spPr>
            <a:xfrm>
              <a:off x="6933372" y="3786931"/>
              <a:ext cx="804300" cy="13566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14300" rotWithShape="0" algn="bl" dir="5400000" dist="9525">
                <a:srgbClr val="34657F">
                  <a:alpha val="2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9" name="Google Shape;199;p30"/>
            <p:cNvCxnSpPr>
              <a:stCxn id="196" idx="3"/>
              <a:endCxn id="198" idx="1"/>
            </p:cNvCxnSpPr>
            <p:nvPr/>
          </p:nvCxnSpPr>
          <p:spPr>
            <a:xfrm flipH="1" rot="10800000">
              <a:off x="6650752" y="4465176"/>
              <a:ext cx="282600" cy="2790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/>
          <p:cNvPicPr preferRelativeResize="0"/>
          <p:nvPr/>
        </p:nvPicPr>
        <p:blipFill rotWithShape="1">
          <a:blip r:embed="rId3">
            <a:alphaModFix/>
          </a:blip>
          <a:srcRect b="5312" l="15962" r="10138" t="12571"/>
          <a:stretch/>
        </p:blipFill>
        <p:spPr>
          <a:xfrm>
            <a:off x="2712200" y="1123300"/>
            <a:ext cx="6431798" cy="402019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Partner store: Payment (Wire Transfer)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06" name="Google Shape;206;p31"/>
          <p:cNvSpPr/>
          <p:nvPr/>
        </p:nvSpPr>
        <p:spPr>
          <a:xfrm>
            <a:off x="3245525" y="2280125"/>
            <a:ext cx="4324800" cy="741900"/>
          </a:xfrm>
          <a:prstGeom prst="roundRect">
            <a:avLst>
              <a:gd fmla="val 4847" name="adj"/>
            </a:avLst>
          </a:prstGeom>
          <a:solidFill>
            <a:srgbClr val="FFFFFF"/>
          </a:solidFill>
          <a:ln>
            <a:noFill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Add note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E.g client/sub-dealer/ PO number</a:t>
            </a:r>
            <a:endParaRPr sz="2100">
              <a:solidFill>
                <a:schemeClr val="dk1"/>
              </a:solidFill>
            </a:endParaRPr>
          </a:p>
        </p:txBody>
      </p:sp>
      <p:grpSp>
        <p:nvGrpSpPr>
          <p:cNvPr id="207" name="Google Shape;207;p31"/>
          <p:cNvGrpSpPr/>
          <p:nvPr/>
        </p:nvGrpSpPr>
        <p:grpSpPr>
          <a:xfrm>
            <a:off x="4033475" y="3022025"/>
            <a:ext cx="2772615" cy="1751014"/>
            <a:chOff x="6337242" y="1449222"/>
            <a:chExt cx="1191600" cy="3405317"/>
          </a:xfrm>
        </p:grpSpPr>
        <p:sp>
          <p:nvSpPr>
            <p:cNvPr id="208" name="Google Shape;208;p31"/>
            <p:cNvSpPr/>
            <p:nvPr/>
          </p:nvSpPr>
          <p:spPr>
            <a:xfrm>
              <a:off x="6337242" y="3978539"/>
              <a:ext cx="1191600" cy="8760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14300" rotWithShape="0" algn="bl" dir="5400000" dist="9525">
                <a:srgbClr val="34657F">
                  <a:alpha val="2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09" name="Google Shape;209;p31"/>
            <p:cNvCxnSpPr/>
            <p:nvPr/>
          </p:nvCxnSpPr>
          <p:spPr>
            <a:xfrm>
              <a:off x="7238588" y="1449222"/>
              <a:ext cx="0" cy="252930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10" name="Google Shape;210;p31"/>
          <p:cNvSpPr/>
          <p:nvPr/>
        </p:nvSpPr>
        <p:spPr>
          <a:xfrm>
            <a:off x="438150" y="3289325"/>
            <a:ext cx="1957800" cy="741900"/>
          </a:xfrm>
          <a:prstGeom prst="roundRect">
            <a:avLst>
              <a:gd fmla="val 4847" name="adj"/>
            </a:avLst>
          </a:prstGeom>
          <a:solidFill>
            <a:srgbClr val="FFFFFF"/>
          </a:solidFill>
          <a:ln>
            <a:noFill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Pay via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Wire Transfer</a:t>
            </a:r>
            <a:endParaRPr b="1" sz="2100">
              <a:solidFill>
                <a:schemeClr val="accent3"/>
              </a:solidFill>
            </a:endParaRPr>
          </a:p>
        </p:txBody>
      </p:sp>
      <p:grpSp>
        <p:nvGrpSpPr>
          <p:cNvPr id="211" name="Google Shape;211;p31"/>
          <p:cNvGrpSpPr/>
          <p:nvPr/>
        </p:nvGrpSpPr>
        <p:grpSpPr>
          <a:xfrm>
            <a:off x="2394056" y="3668271"/>
            <a:ext cx="3312030" cy="362958"/>
            <a:chOff x="6208992" y="4465163"/>
            <a:chExt cx="1172400" cy="678300"/>
          </a:xfrm>
        </p:grpSpPr>
        <p:sp>
          <p:nvSpPr>
            <p:cNvPr id="212" name="Google Shape;212;p31"/>
            <p:cNvSpPr/>
            <p:nvPr/>
          </p:nvSpPr>
          <p:spPr>
            <a:xfrm>
              <a:off x="6790092" y="4465163"/>
              <a:ext cx="591300" cy="6783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14300" rotWithShape="0" algn="bl" dir="5400000" dist="9525">
                <a:srgbClr val="34657F">
                  <a:alpha val="2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3" name="Google Shape;213;p31"/>
            <p:cNvCxnSpPr>
              <a:endCxn id="212" idx="1"/>
            </p:cNvCxnSpPr>
            <p:nvPr/>
          </p:nvCxnSpPr>
          <p:spPr>
            <a:xfrm flipH="1" rot="10800000">
              <a:off x="6208992" y="4804313"/>
              <a:ext cx="581100" cy="270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2"/>
          <p:cNvPicPr preferRelativeResize="0"/>
          <p:nvPr/>
        </p:nvPicPr>
        <p:blipFill rotWithShape="1">
          <a:blip r:embed="rId3">
            <a:alphaModFix/>
          </a:blip>
          <a:srcRect b="21688" l="16116" r="1149" t="12569"/>
          <a:stretch/>
        </p:blipFill>
        <p:spPr>
          <a:xfrm>
            <a:off x="459200" y="967375"/>
            <a:ext cx="8136528" cy="363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Partner store: Confirmation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/>
        </p:nvSpPr>
        <p:spPr>
          <a:xfrm>
            <a:off x="374600" y="709750"/>
            <a:ext cx="80907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After placing your order, y</a:t>
            </a:r>
            <a:r>
              <a:rPr lang="en">
                <a:solidFill>
                  <a:schemeClr val="dk1"/>
                </a:solidFill>
              </a:rPr>
              <a:t>ou receive automatic email confirming order.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The new orders can now be viewed in “My Orders”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5" name="Google Shape;225;p33"/>
          <p:cNvPicPr preferRelativeResize="0"/>
          <p:nvPr/>
        </p:nvPicPr>
        <p:blipFill rotWithShape="1">
          <a:blip r:embed="rId3">
            <a:alphaModFix/>
          </a:blip>
          <a:srcRect b="17400" l="36865" r="21985" t="26140"/>
          <a:stretch/>
        </p:blipFill>
        <p:spPr>
          <a:xfrm>
            <a:off x="2291025" y="1497850"/>
            <a:ext cx="4420704" cy="341160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9525">
              <a:schemeClr val="dk1">
                <a:alpha val="50000"/>
              </a:schemeClr>
            </a:outerShdw>
          </a:effectLst>
        </p:spPr>
      </p:pic>
      <p:sp>
        <p:nvSpPr>
          <p:cNvPr id="226" name="Google Shape;226;p33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Partner store: Confirmation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4"/>
          <p:cNvPicPr preferRelativeResize="0"/>
          <p:nvPr/>
        </p:nvPicPr>
        <p:blipFill rotWithShape="1">
          <a:blip r:embed="rId3">
            <a:alphaModFix/>
          </a:blip>
          <a:srcRect b="1257" l="834" r="21162" t="8277"/>
          <a:stretch/>
        </p:blipFill>
        <p:spPr>
          <a:xfrm>
            <a:off x="1809750" y="1547625"/>
            <a:ext cx="5319874" cy="359587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4"/>
          <p:cNvSpPr txBox="1"/>
          <p:nvPr/>
        </p:nvSpPr>
        <p:spPr>
          <a:xfrm>
            <a:off x="399879" y="754650"/>
            <a:ext cx="80220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Links to printable and digital promotional material to use on your website, at events and display in your office.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Marketing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/>
          <p:nvPr/>
        </p:nvSpPr>
        <p:spPr>
          <a:xfrm>
            <a:off x="438150" y="677225"/>
            <a:ext cx="80220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Links to the Pix4D Support website to help you: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- answer technical FAQs / direct customers to our Technical Support team for help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- direct customers to our free downloads for trials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- direct customers to our and training options.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 rotWithShape="1">
          <a:blip r:embed="rId3">
            <a:alphaModFix/>
          </a:blip>
          <a:srcRect b="1207" l="843" r="14839" t="8669"/>
          <a:stretch/>
        </p:blipFill>
        <p:spPr>
          <a:xfrm>
            <a:off x="1789225" y="1984375"/>
            <a:ext cx="5071574" cy="315912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5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Support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/>
        </p:nvSpPr>
        <p:spPr>
          <a:xfrm>
            <a:off x="438150" y="754650"/>
            <a:ext cx="80220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Archive of all Newsletter communications. Please contact Pix4D to update your mailing list.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 rotWithShape="1">
          <a:blip r:embed="rId3">
            <a:alphaModFix/>
          </a:blip>
          <a:srcRect b="34026" l="15794" r="28726" t="12200"/>
          <a:stretch/>
        </p:blipFill>
        <p:spPr>
          <a:xfrm>
            <a:off x="1276350" y="1554823"/>
            <a:ext cx="6582547" cy="358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 rotWithShape="1">
          <a:blip r:embed="rId3">
            <a:alphaModFix/>
          </a:blip>
          <a:srcRect b="18089" l="15795" r="53001" t="66317"/>
          <a:stretch/>
        </p:blipFill>
        <p:spPr>
          <a:xfrm>
            <a:off x="4156675" y="2278588"/>
            <a:ext cx="3702221" cy="104062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6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Communication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/>
          <p:nvPr/>
        </p:nvSpPr>
        <p:spPr>
          <a:xfrm>
            <a:off x="438150" y="625575"/>
            <a:ext cx="80220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General company and contact info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Link to Partner contract, official certificate and logo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514350" y="1486150"/>
            <a:ext cx="5583427" cy="3654401"/>
            <a:chOff x="208275" y="1867150"/>
            <a:chExt cx="5583427" cy="3654401"/>
          </a:xfrm>
        </p:grpSpPr>
        <p:pic>
          <p:nvPicPr>
            <p:cNvPr id="255" name="Google Shape;255;p37"/>
            <p:cNvPicPr preferRelativeResize="0"/>
            <p:nvPr/>
          </p:nvPicPr>
          <p:blipFill rotWithShape="1">
            <a:blip r:embed="rId3">
              <a:alphaModFix/>
            </a:blip>
            <a:srcRect b="4733" l="959" r="3126" t="7930"/>
            <a:stretch/>
          </p:blipFill>
          <p:spPr>
            <a:xfrm>
              <a:off x="208275" y="1867150"/>
              <a:ext cx="5583427" cy="296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37"/>
            <p:cNvPicPr preferRelativeResize="0"/>
            <p:nvPr/>
          </p:nvPicPr>
          <p:blipFill rotWithShape="1">
            <a:blip r:embed="rId4">
              <a:alphaModFix/>
            </a:blip>
            <a:srcRect b="5701" l="959" r="3052" t="72912"/>
            <a:stretch/>
          </p:blipFill>
          <p:spPr>
            <a:xfrm>
              <a:off x="208275" y="4830350"/>
              <a:ext cx="5583427" cy="691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7" name="Google Shape;257;p37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General Info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58" name="Google Shape;258;p37"/>
          <p:cNvSpPr/>
          <p:nvPr/>
        </p:nvSpPr>
        <p:spPr>
          <a:xfrm>
            <a:off x="6505825" y="4320225"/>
            <a:ext cx="2279400" cy="741900"/>
          </a:xfrm>
          <a:prstGeom prst="roundRect">
            <a:avLst>
              <a:gd fmla="val 4847" name="adj"/>
            </a:avLst>
          </a:prstGeom>
          <a:solidFill>
            <a:srgbClr val="FFFFFF"/>
          </a:solidFill>
          <a:ln>
            <a:noFill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Partner/Resseller </a:t>
            </a:r>
            <a:r>
              <a:rPr b="1" lang="en" sz="2100">
                <a:solidFill>
                  <a:schemeClr val="accent3"/>
                </a:solidFill>
              </a:rPr>
              <a:t>logo</a:t>
            </a:r>
            <a:endParaRPr b="1" sz="2100">
              <a:solidFill>
                <a:schemeClr val="accent3"/>
              </a:solidFill>
            </a:endParaRPr>
          </a:p>
        </p:txBody>
      </p:sp>
      <p:grpSp>
        <p:nvGrpSpPr>
          <p:cNvPr id="259" name="Google Shape;259;p37"/>
          <p:cNvGrpSpPr/>
          <p:nvPr/>
        </p:nvGrpSpPr>
        <p:grpSpPr>
          <a:xfrm rot="10800000">
            <a:off x="1430682" y="4839791"/>
            <a:ext cx="5078465" cy="222347"/>
            <a:chOff x="2454192" y="4465163"/>
            <a:chExt cx="4927200" cy="678300"/>
          </a:xfrm>
        </p:grpSpPr>
        <p:sp>
          <p:nvSpPr>
            <p:cNvPr id="260" name="Google Shape;260;p37"/>
            <p:cNvSpPr/>
            <p:nvPr/>
          </p:nvSpPr>
          <p:spPr>
            <a:xfrm>
              <a:off x="6790092" y="4465163"/>
              <a:ext cx="591300" cy="6783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14300" rotWithShape="0" algn="bl" dir="5400000" dist="9525">
                <a:srgbClr val="34657F">
                  <a:alpha val="2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61" name="Google Shape;261;p37"/>
            <p:cNvCxnSpPr>
              <a:endCxn id="260" idx="1"/>
            </p:cNvCxnSpPr>
            <p:nvPr/>
          </p:nvCxnSpPr>
          <p:spPr>
            <a:xfrm>
              <a:off x="2454192" y="4804313"/>
              <a:ext cx="43359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/>
        </p:nvSpPr>
        <p:spPr>
          <a:xfrm>
            <a:off x="438150" y="295600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how to log in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Go to www.pix4d.com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92" name="Google Shape;92;p20"/>
          <p:cNvPicPr preferRelativeResize="0"/>
          <p:nvPr/>
        </p:nvPicPr>
        <p:blipFill rotWithShape="1">
          <a:blip r:embed="rId3">
            <a:alphaModFix/>
          </a:blip>
          <a:srcRect b="13483" l="1312" r="1477" t="12469"/>
          <a:stretch/>
        </p:blipFill>
        <p:spPr>
          <a:xfrm>
            <a:off x="0" y="1225687"/>
            <a:ext cx="9144000" cy="3917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20"/>
          <p:cNvGrpSpPr/>
          <p:nvPr/>
        </p:nvGrpSpPr>
        <p:grpSpPr>
          <a:xfrm>
            <a:off x="5541550" y="392375"/>
            <a:ext cx="3164250" cy="514275"/>
            <a:chOff x="5541550" y="392375"/>
            <a:chExt cx="3164250" cy="514275"/>
          </a:xfrm>
        </p:grpSpPr>
        <p:sp>
          <p:nvSpPr>
            <p:cNvPr id="94" name="Google Shape;94;p20"/>
            <p:cNvSpPr/>
            <p:nvPr/>
          </p:nvSpPr>
          <p:spPr>
            <a:xfrm>
              <a:off x="5866300" y="392375"/>
              <a:ext cx="2839500" cy="514200"/>
            </a:xfrm>
            <a:prstGeom prst="roundRect">
              <a:avLst>
                <a:gd fmla="val 4847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14300" rotWithShape="0" algn="bl" dir="5400000" dist="9525">
                <a:srgbClr val="34657F">
                  <a:alpha val="2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0"/>
            <p:cNvSpPr txBox="1"/>
            <p:nvPr/>
          </p:nvSpPr>
          <p:spPr>
            <a:xfrm>
              <a:off x="5541550" y="469850"/>
              <a:ext cx="31017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950" lIns="41900" spcFirstLastPara="1" rIns="41900" wrap="square" tIns="2095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accent3"/>
                  </a:solidFill>
                </a:rPr>
                <a:t>Login </a:t>
              </a:r>
              <a:r>
                <a:rPr lang="en" sz="2100">
                  <a:solidFill>
                    <a:schemeClr val="dk1"/>
                  </a:solidFill>
                </a:rPr>
                <a:t>to your account</a:t>
              </a:r>
              <a:endParaRPr sz="2100">
                <a:solidFill>
                  <a:schemeClr val="dk1"/>
                </a:solidFill>
              </a:endParaRPr>
            </a:p>
          </p:txBody>
        </p:sp>
      </p:grpSp>
      <p:grpSp>
        <p:nvGrpSpPr>
          <p:cNvPr id="96" name="Google Shape;96;p20"/>
          <p:cNvGrpSpPr/>
          <p:nvPr/>
        </p:nvGrpSpPr>
        <p:grpSpPr>
          <a:xfrm>
            <a:off x="7908800" y="906575"/>
            <a:ext cx="370500" cy="844125"/>
            <a:chOff x="7908800" y="906575"/>
            <a:chExt cx="370500" cy="844125"/>
          </a:xfrm>
        </p:grpSpPr>
        <p:cxnSp>
          <p:nvCxnSpPr>
            <p:cNvPr id="97" name="Google Shape;97;p20"/>
            <p:cNvCxnSpPr/>
            <p:nvPr/>
          </p:nvCxnSpPr>
          <p:spPr>
            <a:xfrm>
              <a:off x="8096900" y="906575"/>
              <a:ext cx="2400" cy="3957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98" name="Google Shape;98;p20"/>
            <p:cNvSpPr/>
            <p:nvPr/>
          </p:nvSpPr>
          <p:spPr>
            <a:xfrm>
              <a:off x="7908800" y="1395800"/>
              <a:ext cx="370500" cy="354900"/>
            </a:xfrm>
            <a:prstGeom prst="ellipse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/>
        </p:nvSpPr>
        <p:spPr>
          <a:xfrm>
            <a:off x="259314" y="651375"/>
            <a:ext cx="80220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Links to legal info regarding product sale and usage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Sales policy instructions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Complementary Terms, related to Partner contract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267" name="Google Shape;267;p38"/>
          <p:cNvGrpSpPr/>
          <p:nvPr/>
        </p:nvGrpSpPr>
        <p:grpSpPr>
          <a:xfrm>
            <a:off x="1184233" y="1862534"/>
            <a:ext cx="6496813" cy="2746715"/>
            <a:chOff x="193625" y="1875575"/>
            <a:chExt cx="5606501" cy="2281325"/>
          </a:xfrm>
        </p:grpSpPr>
        <p:pic>
          <p:nvPicPr>
            <p:cNvPr id="268" name="Google Shape;268;p38"/>
            <p:cNvPicPr preferRelativeResize="0"/>
            <p:nvPr/>
          </p:nvPicPr>
          <p:blipFill rotWithShape="1">
            <a:blip r:embed="rId3">
              <a:alphaModFix/>
            </a:blip>
            <a:srcRect b="24589" l="712" r="2985" t="8169"/>
            <a:stretch/>
          </p:blipFill>
          <p:spPr>
            <a:xfrm>
              <a:off x="193625" y="1875575"/>
              <a:ext cx="5606501" cy="2281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38"/>
            <p:cNvPicPr preferRelativeResize="0"/>
            <p:nvPr/>
          </p:nvPicPr>
          <p:blipFill rotWithShape="1">
            <a:blip r:embed="rId4">
              <a:alphaModFix/>
            </a:blip>
            <a:srcRect b="25498" l="2166" r="4871" t="62638"/>
            <a:stretch/>
          </p:blipFill>
          <p:spPr>
            <a:xfrm>
              <a:off x="275448" y="3792262"/>
              <a:ext cx="4912022" cy="3646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0" name="Google Shape;270;p38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Partner store: Confirmation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/>
        </p:nvSpPr>
        <p:spPr>
          <a:xfrm>
            <a:off x="244543" y="651400"/>
            <a:ext cx="80220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Detailed information that you may need to refer to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76" name="Google Shape;276;p39"/>
          <p:cNvPicPr preferRelativeResize="0"/>
          <p:nvPr/>
        </p:nvPicPr>
        <p:blipFill rotWithShape="1">
          <a:blip r:embed="rId3">
            <a:alphaModFix/>
          </a:blip>
          <a:srcRect b="26011" l="16136" r="25986" t="12495"/>
          <a:stretch/>
        </p:blipFill>
        <p:spPr>
          <a:xfrm>
            <a:off x="1354375" y="1285650"/>
            <a:ext cx="6455203" cy="38578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9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Announcements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/>
          <p:nvPr/>
        </p:nvSpPr>
        <p:spPr>
          <a:xfrm>
            <a:off x="0" y="-75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3F3F3"/>
                </a:solidFill>
              </a:rPr>
              <a:t>Thank you</a:t>
            </a:r>
            <a:endParaRPr b="1" sz="3600">
              <a:solidFill>
                <a:srgbClr val="F3F3F3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3F3F3"/>
                </a:solidFill>
                <a:latin typeface="Roboto Light"/>
                <a:ea typeface="Roboto Light"/>
                <a:cs typeface="Roboto Light"/>
                <a:sym typeface="Roboto Light"/>
              </a:rPr>
              <a:t>www.pix4d.com</a:t>
            </a:r>
            <a:endParaRPr sz="2400">
              <a:solidFill>
                <a:srgbClr val="F3F3F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 rotWithShape="1">
          <a:blip r:embed="rId3">
            <a:alphaModFix/>
          </a:blip>
          <a:srcRect b="14930" l="1063" r="21321" t="12310"/>
          <a:stretch/>
        </p:blipFill>
        <p:spPr>
          <a:xfrm>
            <a:off x="1577975" y="1153900"/>
            <a:ext cx="7566029" cy="39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 txBox="1"/>
          <p:nvPr/>
        </p:nvSpPr>
        <p:spPr>
          <a:xfrm>
            <a:off x="438150" y="295600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how to log in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05" name="Google Shape;105;p21"/>
          <p:cNvSpPr/>
          <p:nvPr/>
        </p:nvSpPr>
        <p:spPr>
          <a:xfrm>
            <a:off x="438150" y="4092600"/>
            <a:ext cx="3160800" cy="514200"/>
          </a:xfrm>
          <a:prstGeom prst="roundRect">
            <a:avLst>
              <a:gd fmla="val 4847" name="adj"/>
            </a:avLst>
          </a:prstGeom>
          <a:solidFill>
            <a:srgbClr val="FFFFFF"/>
          </a:solidFill>
          <a:ln>
            <a:noFill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Login </a:t>
            </a:r>
            <a:r>
              <a:rPr lang="en" sz="2100">
                <a:solidFill>
                  <a:schemeClr val="dk1"/>
                </a:solidFill>
              </a:rPr>
              <a:t>to Partner Portal</a:t>
            </a:r>
            <a:endParaRPr/>
          </a:p>
        </p:txBody>
      </p:sp>
      <p:sp>
        <p:nvSpPr>
          <p:cNvPr id="106" name="Google Shape;106;p21"/>
          <p:cNvSpPr/>
          <p:nvPr/>
        </p:nvSpPr>
        <p:spPr>
          <a:xfrm>
            <a:off x="1513425" y="4761450"/>
            <a:ext cx="1152000" cy="290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7" name="Google Shape;107;p21"/>
          <p:cNvCxnSpPr/>
          <p:nvPr/>
        </p:nvCxnSpPr>
        <p:spPr>
          <a:xfrm>
            <a:off x="2088050" y="4604300"/>
            <a:ext cx="1200" cy="1572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/>
        </p:nvSpPr>
        <p:spPr>
          <a:xfrm>
            <a:off x="2741075" y="2270175"/>
            <a:ext cx="6686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Strategy </a:t>
            </a:r>
            <a:r>
              <a:rPr lang="en" sz="1500">
                <a:solidFill>
                  <a:schemeClr val="dk1"/>
                </a:solidFill>
              </a:rPr>
              <a:t>Sales &amp; marketing activity record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Licenses</a:t>
            </a:r>
            <a:r>
              <a:rPr lang="en" sz="1500">
                <a:solidFill>
                  <a:schemeClr val="dk1"/>
                </a:solidFill>
              </a:rPr>
              <a:t> All licenses (sold &amp; trial) attached to Partner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My orders</a:t>
            </a:r>
            <a:r>
              <a:rPr lang="en" sz="1500">
                <a:solidFill>
                  <a:schemeClr val="dk1"/>
                </a:solidFill>
              </a:rPr>
              <a:t> All Invoices &amp; Proformas (PDFs downloadable)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Partner Store</a:t>
            </a:r>
            <a:r>
              <a:rPr lang="en" sz="1500">
                <a:solidFill>
                  <a:schemeClr val="dk1"/>
                </a:solidFill>
              </a:rPr>
              <a:t> Buy licenses here with Partner discounts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Marketing</a:t>
            </a:r>
            <a:r>
              <a:rPr lang="en" sz="1500">
                <a:solidFill>
                  <a:schemeClr val="dk1"/>
                </a:solidFill>
              </a:rPr>
              <a:t> Links to printable marketing material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Support </a:t>
            </a:r>
            <a:r>
              <a:rPr lang="en" sz="1500">
                <a:solidFill>
                  <a:schemeClr val="dk1"/>
                </a:solidFill>
              </a:rPr>
              <a:t>Links to support site and training material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Communications</a:t>
            </a:r>
            <a:r>
              <a:rPr lang="en" sz="1500">
                <a:solidFill>
                  <a:schemeClr val="dk1"/>
                </a:solidFill>
              </a:rPr>
              <a:t> Archive of Partners newsletters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General Info</a:t>
            </a:r>
            <a:r>
              <a:rPr lang="en" sz="1500">
                <a:solidFill>
                  <a:schemeClr val="dk1"/>
                </a:solidFill>
              </a:rPr>
              <a:t> Contact info, link to contract, official logo &amp; certificate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Legal Info</a:t>
            </a:r>
            <a:r>
              <a:rPr lang="en" sz="1500">
                <a:solidFill>
                  <a:schemeClr val="dk1"/>
                </a:solidFill>
              </a:rPr>
              <a:t> Complementary terms related to contract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Announcements</a:t>
            </a:r>
            <a:r>
              <a:rPr lang="en" sz="1500">
                <a:solidFill>
                  <a:schemeClr val="dk1"/>
                </a:solidFill>
              </a:rPr>
              <a:t> Information about important topics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3">
            <a:alphaModFix/>
          </a:blip>
          <a:srcRect b="10868" l="456" r="84415" t="8680"/>
          <a:stretch/>
        </p:blipFill>
        <p:spPr>
          <a:xfrm>
            <a:off x="497600" y="787900"/>
            <a:ext cx="2456304" cy="408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/>
        </p:nvSpPr>
        <p:spPr>
          <a:xfrm>
            <a:off x="438150" y="295600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Landing page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/>
        </p:nvSpPr>
        <p:spPr>
          <a:xfrm>
            <a:off x="6237850" y="929875"/>
            <a:ext cx="38553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Sales 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dk1"/>
                </a:solidFill>
              </a:rPr>
              <a:t>Target </a:t>
            </a:r>
            <a:r>
              <a:rPr lang="en" sz="1500">
                <a:solidFill>
                  <a:schemeClr val="dk1"/>
                </a:solidFill>
              </a:rPr>
              <a:t>versus </a:t>
            </a:r>
            <a:r>
              <a:rPr i="1" lang="en" sz="1500">
                <a:solidFill>
                  <a:schemeClr val="dk1"/>
                </a:solidFill>
              </a:rPr>
              <a:t>Sales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per year and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per financial quarter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20" name="Google Shape;120;p23"/>
          <p:cNvSpPr txBox="1"/>
          <p:nvPr/>
        </p:nvSpPr>
        <p:spPr>
          <a:xfrm>
            <a:off x="6237850" y="2530075"/>
            <a:ext cx="29061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Marketing</a:t>
            </a:r>
            <a:r>
              <a:rPr b="1" lang="en" sz="1500">
                <a:solidFill>
                  <a:schemeClr val="dk1"/>
                </a:solidFill>
              </a:rPr>
              <a:t> 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Record of marketing and events done on behalf of Pix4D.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Please inform us of your activities!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21" name="Google Shape;121;p23"/>
          <p:cNvPicPr preferRelativeResize="0"/>
          <p:nvPr/>
        </p:nvPicPr>
        <p:blipFill rotWithShape="1">
          <a:blip r:embed="rId3">
            <a:alphaModFix/>
          </a:blip>
          <a:srcRect b="6421" l="15710" r="1604" t="12184"/>
          <a:stretch/>
        </p:blipFill>
        <p:spPr>
          <a:xfrm>
            <a:off x="438150" y="1065400"/>
            <a:ext cx="5799696" cy="321119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 txBox="1"/>
          <p:nvPr/>
        </p:nvSpPr>
        <p:spPr>
          <a:xfrm>
            <a:off x="438150" y="295600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Strategy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/>
        </p:nvSpPr>
        <p:spPr>
          <a:xfrm>
            <a:off x="381000" y="593650"/>
            <a:ext cx="80907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Page shows all licenses in which your company email address is the “reference user”.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Search for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specific license with license key/ user name/ organization name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Create trial licenses for potential clients (max two per client)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Export license data as Excel or CSV file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8" name="Google Shape;128;p24"/>
          <p:cNvPicPr preferRelativeResize="0"/>
          <p:nvPr/>
        </p:nvPicPr>
        <p:blipFill rotWithShape="1">
          <a:blip r:embed="rId3">
            <a:alphaModFix/>
          </a:blip>
          <a:srcRect b="29505" l="785" r="1089" t="7810"/>
          <a:stretch/>
        </p:blipFill>
        <p:spPr>
          <a:xfrm>
            <a:off x="0" y="1739196"/>
            <a:ext cx="9144000" cy="340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Licenses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25"/>
          <p:cNvGrpSpPr/>
          <p:nvPr/>
        </p:nvGrpSpPr>
        <p:grpSpPr>
          <a:xfrm>
            <a:off x="-4442" y="3172639"/>
            <a:ext cx="9139022" cy="1959944"/>
            <a:chOff x="-2019835" y="1492400"/>
            <a:chExt cx="11930838" cy="2593548"/>
          </a:xfrm>
        </p:grpSpPr>
        <p:pic>
          <p:nvPicPr>
            <p:cNvPr id="135" name="Google Shape;135;p25"/>
            <p:cNvPicPr preferRelativeResize="0"/>
            <p:nvPr/>
          </p:nvPicPr>
          <p:blipFill rotWithShape="1">
            <a:blip r:embed="rId3">
              <a:alphaModFix/>
            </a:blip>
            <a:srcRect b="41301" l="56086" r="1591" t="8274"/>
            <a:stretch/>
          </p:blipFill>
          <p:spPr>
            <a:xfrm>
              <a:off x="6175888" y="1492400"/>
              <a:ext cx="3735115" cy="259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25"/>
            <p:cNvPicPr preferRelativeResize="0"/>
            <p:nvPr/>
          </p:nvPicPr>
          <p:blipFill rotWithShape="1">
            <a:blip r:embed="rId4">
              <a:alphaModFix/>
            </a:blip>
            <a:srcRect b="41301" l="815" r="5455" t="8274"/>
            <a:stretch/>
          </p:blipFill>
          <p:spPr>
            <a:xfrm>
              <a:off x="-2019835" y="1492400"/>
              <a:ext cx="8271950" cy="25935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Google Shape;137;p25"/>
          <p:cNvSpPr txBox="1"/>
          <p:nvPr/>
        </p:nvSpPr>
        <p:spPr>
          <a:xfrm>
            <a:off x="259025" y="323625"/>
            <a:ext cx="741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Product code</a:t>
            </a:r>
            <a:r>
              <a:rPr lang="en">
                <a:solidFill>
                  <a:schemeClr val="dk1"/>
                </a:solidFill>
              </a:rPr>
              <a:t> = License type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Valid</a:t>
            </a:r>
            <a:r>
              <a:rPr lang="en">
                <a:solidFill>
                  <a:schemeClr val="dk1"/>
                </a:solidFill>
              </a:rPr>
              <a:t> =	license not expired,	license expired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Activated</a:t>
            </a:r>
            <a:r>
              <a:rPr lang="en">
                <a:solidFill>
                  <a:schemeClr val="dk1"/>
                </a:solidFill>
              </a:rPr>
              <a:t> =	license used, </a:t>
            </a:r>
            <a:r>
              <a:rPr lang="en">
                <a:solidFill>
                  <a:schemeClr val="dk1"/>
                </a:solidFill>
                <a:highlight>
                  <a:srgbClr val="A61C00"/>
                </a:highlight>
              </a:rPr>
              <a:t>	</a:t>
            </a:r>
            <a:r>
              <a:rPr lang="en">
                <a:solidFill>
                  <a:schemeClr val="dk1"/>
                </a:solidFill>
              </a:rPr>
              <a:t>license unused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Devices</a:t>
            </a:r>
            <a:r>
              <a:rPr lang="en">
                <a:solidFill>
                  <a:schemeClr val="dk1"/>
                </a:solidFill>
              </a:rPr>
              <a:t> = Number of devices (computers) in use out of possible total number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S&amp;U</a:t>
            </a:r>
            <a:r>
              <a:rPr lang="en">
                <a:solidFill>
                  <a:schemeClr val="dk1"/>
                </a:solidFill>
              </a:rPr>
              <a:t> (Support &amp; Upgrades) =	S&amp;U valid,	      S&amp;U expired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End date</a:t>
            </a:r>
            <a:r>
              <a:rPr lang="en">
                <a:solidFill>
                  <a:schemeClr val="dk1"/>
                </a:solidFill>
              </a:rPr>
              <a:t> = </a:t>
            </a:r>
            <a:r>
              <a:rPr lang="en">
                <a:solidFill>
                  <a:schemeClr val="dk1"/>
                </a:solidFill>
              </a:rPr>
              <a:t>S&amp;U expiry date (if p</a:t>
            </a:r>
            <a:r>
              <a:rPr lang="en">
                <a:solidFill>
                  <a:schemeClr val="dk1"/>
                </a:solidFill>
              </a:rPr>
              <a:t>erpetual) or license expiry date (if rental)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Creation date</a:t>
            </a:r>
            <a:r>
              <a:rPr lang="en">
                <a:solidFill>
                  <a:schemeClr val="dk1"/>
                </a:solidFill>
              </a:rPr>
              <a:t> = license </a:t>
            </a:r>
            <a:r>
              <a:rPr lang="en">
                <a:solidFill>
                  <a:schemeClr val="dk1"/>
                </a:solidFill>
              </a:rPr>
              <a:t>creation date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Final user</a:t>
            </a:r>
            <a:r>
              <a:rPr lang="en">
                <a:solidFill>
                  <a:schemeClr val="dk1"/>
                </a:solidFill>
              </a:rPr>
              <a:t> = Pix4D account email address of end user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License key</a:t>
            </a:r>
            <a:r>
              <a:rPr lang="en">
                <a:solidFill>
                  <a:schemeClr val="dk1"/>
                </a:solidFill>
              </a:rPr>
              <a:t> = Product certificate; click to download</a:t>
            </a:r>
            <a:r>
              <a:rPr lang="en">
                <a:solidFill>
                  <a:schemeClr val="dk1"/>
                </a:solidFill>
              </a:rPr>
              <a:t> license</a:t>
            </a:r>
            <a:r>
              <a:rPr lang="en">
                <a:solidFill>
                  <a:schemeClr val="dk1"/>
                </a:solidFill>
              </a:rPr>
              <a:t> PDF for client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Reference user</a:t>
            </a:r>
            <a:r>
              <a:rPr lang="en">
                <a:solidFill>
                  <a:schemeClr val="dk1"/>
                </a:solidFill>
              </a:rPr>
              <a:t> = </a:t>
            </a:r>
            <a:r>
              <a:rPr lang="en">
                <a:solidFill>
                  <a:schemeClr val="dk1"/>
                </a:solidFill>
              </a:rPr>
              <a:t>Pix4D account e</a:t>
            </a:r>
            <a:r>
              <a:rPr lang="en">
                <a:solidFill>
                  <a:schemeClr val="dk1"/>
                </a:solidFill>
              </a:rPr>
              <a:t>mail address of partner company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Company</a:t>
            </a:r>
            <a:r>
              <a:rPr lang="en">
                <a:solidFill>
                  <a:schemeClr val="dk1"/>
                </a:solidFill>
              </a:rPr>
              <a:t> = Partner company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" name="Google Shape;138;p25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Licenses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9025" y="882400"/>
            <a:ext cx="207925" cy="2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8200" y="882400"/>
            <a:ext cx="207925" cy="2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900" y="1090325"/>
            <a:ext cx="207925" cy="2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4703" y="1508650"/>
            <a:ext cx="207925" cy="2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1411" y="1108480"/>
            <a:ext cx="207925" cy="2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5389" y="1508655"/>
            <a:ext cx="207925" cy="2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6"/>
          <p:cNvGrpSpPr/>
          <p:nvPr/>
        </p:nvGrpSpPr>
        <p:grpSpPr>
          <a:xfrm>
            <a:off x="-4442" y="3172639"/>
            <a:ext cx="9139022" cy="1959944"/>
            <a:chOff x="-2019835" y="1492400"/>
            <a:chExt cx="11930838" cy="2593548"/>
          </a:xfrm>
        </p:grpSpPr>
        <p:pic>
          <p:nvPicPr>
            <p:cNvPr id="150" name="Google Shape;150;p26"/>
            <p:cNvPicPr preferRelativeResize="0"/>
            <p:nvPr/>
          </p:nvPicPr>
          <p:blipFill rotWithShape="1">
            <a:blip r:embed="rId3">
              <a:alphaModFix/>
            </a:blip>
            <a:srcRect b="41301" l="56086" r="1591" t="8274"/>
            <a:stretch/>
          </p:blipFill>
          <p:spPr>
            <a:xfrm>
              <a:off x="6175888" y="1492400"/>
              <a:ext cx="3735115" cy="259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6"/>
            <p:cNvPicPr preferRelativeResize="0"/>
            <p:nvPr/>
          </p:nvPicPr>
          <p:blipFill rotWithShape="1">
            <a:blip r:embed="rId4">
              <a:alphaModFix/>
            </a:blip>
            <a:srcRect b="41301" l="815" r="5455" t="8274"/>
            <a:stretch/>
          </p:blipFill>
          <p:spPr>
            <a:xfrm>
              <a:off x="-2019835" y="1492400"/>
              <a:ext cx="8271950" cy="25935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" name="Google Shape;152;p26"/>
          <p:cNvSpPr txBox="1"/>
          <p:nvPr/>
        </p:nvSpPr>
        <p:spPr>
          <a:xfrm>
            <a:off x="381000" y="703350"/>
            <a:ext cx="80907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S&amp;U extensions are purchased from “Licenses” page, not “Partner Store”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S&amp;U can only be purchased after license is activated (used at least once)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Click </a:t>
            </a:r>
            <a:r>
              <a:rPr lang="en">
                <a:solidFill>
                  <a:schemeClr val="dk1"/>
                </a:solidFill>
              </a:rPr>
              <a:t>Extend and you will be send to the “Partner Store”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Enter the quantity of S&amp;U that you wish to purchase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Click “Proceed to checkout”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Licenses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1221275" y="3503900"/>
            <a:ext cx="3160800" cy="819600"/>
          </a:xfrm>
          <a:prstGeom prst="roundRect">
            <a:avLst>
              <a:gd fmla="val 4847" name="adj"/>
            </a:avLst>
          </a:prstGeom>
          <a:solidFill>
            <a:srgbClr val="FFFFFF"/>
          </a:solidFill>
          <a:ln>
            <a:noFill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Click </a:t>
            </a:r>
            <a:r>
              <a:rPr lang="en" sz="2100">
                <a:solidFill>
                  <a:schemeClr val="dk1"/>
                </a:solidFill>
              </a:rPr>
              <a:t>to buy S&amp;U for a specific license</a:t>
            </a:r>
            <a:endParaRPr/>
          </a:p>
        </p:txBody>
      </p:sp>
      <p:sp>
        <p:nvSpPr>
          <p:cNvPr id="155" name="Google Shape;155;p26"/>
          <p:cNvSpPr/>
          <p:nvPr/>
        </p:nvSpPr>
        <p:spPr>
          <a:xfrm>
            <a:off x="2530975" y="4448725"/>
            <a:ext cx="415800" cy="425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6" name="Google Shape;156;p26"/>
          <p:cNvCxnSpPr/>
          <p:nvPr/>
        </p:nvCxnSpPr>
        <p:spPr>
          <a:xfrm flipH="1">
            <a:off x="2739450" y="4322750"/>
            <a:ext cx="900" cy="1260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/>
        </p:nvSpPr>
        <p:spPr>
          <a:xfrm>
            <a:off x="381000" y="703350"/>
            <a:ext cx="8090700" cy="1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Keep track of what you have ordered and bought through the Partner Portal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Type </a:t>
            </a:r>
            <a:r>
              <a:rPr lang="en">
                <a:solidFill>
                  <a:schemeClr val="dk1"/>
                </a:solidFill>
              </a:rPr>
              <a:t>= Pro Forma: license ordered (non-binding). Invoice: license ordered (binding).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Status </a:t>
            </a:r>
            <a:r>
              <a:rPr lang="en">
                <a:solidFill>
                  <a:schemeClr val="dk1"/>
                </a:solidFill>
              </a:rPr>
              <a:t>= Open: not paid. Paid: paid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Creation date</a:t>
            </a:r>
            <a:r>
              <a:rPr lang="en">
                <a:solidFill>
                  <a:schemeClr val="dk1"/>
                </a:solidFill>
              </a:rPr>
              <a:t> = date on which Pro Forma or Invoice was created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Download</a:t>
            </a:r>
            <a:r>
              <a:rPr lang="en">
                <a:solidFill>
                  <a:schemeClr val="dk1"/>
                </a:solidFill>
              </a:rPr>
              <a:t> = download Pro Forma or Invoice as PDF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b="49814" l="15837" r="1202" t="11925"/>
          <a:stretch/>
        </p:blipFill>
        <p:spPr>
          <a:xfrm>
            <a:off x="-37300" y="2761753"/>
            <a:ext cx="9181296" cy="238174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/>
          <p:nvPr/>
        </p:nvSpPr>
        <p:spPr>
          <a:xfrm>
            <a:off x="5983150" y="3116050"/>
            <a:ext cx="2709000" cy="554100"/>
          </a:xfrm>
          <a:prstGeom prst="roundRect">
            <a:avLst>
              <a:gd fmla="val 4847" name="adj"/>
            </a:avLst>
          </a:prstGeom>
          <a:solidFill>
            <a:srgbClr val="FFFFFF"/>
          </a:solidFill>
          <a:ln>
            <a:noFill/>
          </a:ln>
          <a:effectLst>
            <a:outerShdw blurRad="114300" rotWithShape="0" algn="bl" dir="5400000" dist="9525">
              <a:srgbClr val="34657F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Download </a:t>
            </a:r>
            <a:r>
              <a:rPr lang="en" sz="2100">
                <a:solidFill>
                  <a:schemeClr val="dk1"/>
                </a:solidFill>
              </a:rPr>
              <a:t>invoices</a:t>
            </a:r>
            <a:endParaRPr/>
          </a:p>
        </p:txBody>
      </p:sp>
      <p:grpSp>
        <p:nvGrpSpPr>
          <p:cNvPr id="164" name="Google Shape;164;p27"/>
          <p:cNvGrpSpPr/>
          <p:nvPr/>
        </p:nvGrpSpPr>
        <p:grpSpPr>
          <a:xfrm>
            <a:off x="6937600" y="3670250"/>
            <a:ext cx="800100" cy="1473300"/>
            <a:chOff x="6937600" y="3670250"/>
            <a:chExt cx="800100" cy="1473300"/>
          </a:xfrm>
        </p:grpSpPr>
        <p:sp>
          <p:nvSpPr>
            <p:cNvPr id="165" name="Google Shape;165;p27"/>
            <p:cNvSpPr/>
            <p:nvPr/>
          </p:nvSpPr>
          <p:spPr>
            <a:xfrm>
              <a:off x="6937600" y="3786950"/>
              <a:ext cx="800100" cy="13566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14300" rotWithShape="0" algn="bl" dir="5400000" dist="9525">
                <a:srgbClr val="34657F">
                  <a:alpha val="2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6" name="Google Shape;166;p27"/>
            <p:cNvCxnSpPr>
              <a:endCxn id="165" idx="0"/>
            </p:cNvCxnSpPr>
            <p:nvPr/>
          </p:nvCxnSpPr>
          <p:spPr>
            <a:xfrm flipH="1">
              <a:off x="7337650" y="3670250"/>
              <a:ext cx="2100" cy="11670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67" name="Google Shape;167;p27"/>
          <p:cNvSpPr txBox="1"/>
          <p:nvPr/>
        </p:nvSpPr>
        <p:spPr>
          <a:xfrm>
            <a:off x="438150" y="250425"/>
            <a:ext cx="7188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Partner Portal </a:t>
            </a:r>
            <a:r>
              <a:rPr lang="en" sz="2100">
                <a:solidFill>
                  <a:schemeClr val="dk1"/>
                </a:solidFill>
              </a:rPr>
              <a:t>– My orders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Pix4D Footer 1">
  <a:themeElements>
    <a:clrScheme name="Custom 2">
      <a:dk1>
        <a:srgbClr val="34657F"/>
      </a:dk1>
      <a:lt1>
        <a:srgbClr val="D6DAE0"/>
      </a:lt1>
      <a:dk2>
        <a:srgbClr val="34657F"/>
      </a:dk2>
      <a:lt2>
        <a:srgbClr val="FFFFFF"/>
      </a:lt2>
      <a:accent1>
        <a:srgbClr val="34657F"/>
      </a:accent1>
      <a:accent2>
        <a:srgbClr val="D6DAE0"/>
      </a:accent2>
      <a:accent3>
        <a:srgbClr val="6DC354"/>
      </a:accent3>
      <a:accent4>
        <a:srgbClr val="00B4B4"/>
      </a:accent4>
      <a:accent5>
        <a:srgbClr val="F7961F"/>
      </a:accent5>
      <a:accent6>
        <a:srgbClr val="00ABFF"/>
      </a:accent6>
      <a:hlink>
        <a:srgbClr val="1E88E5"/>
      </a:hlink>
      <a:folHlink>
        <a:srgbClr val="1E88E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