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5143500" cx="9144000"/>
  <p:notesSz cx="6858000" cy="9144000"/>
  <p:embeddedFontLst>
    <p:embeddedFont>
      <p:font typeface="Roboto Thin"/>
      <p:regular r:id="rId40"/>
      <p:bold r:id="rId41"/>
      <p:italic r:id="rId42"/>
      <p:boldItalic r:id="rId43"/>
    </p:embeddedFont>
    <p:embeddedFont>
      <p:font typeface="Roboto"/>
      <p:regular r:id="rId44"/>
      <p:bold r:id="rId45"/>
      <p:italic r:id="rId46"/>
      <p:boldItalic r:id="rId47"/>
    </p:embeddedFont>
    <p:embeddedFont>
      <p:font typeface="Roboto Medium"/>
      <p:regular r:id="rId48"/>
      <p:bold r:id="rId49"/>
      <p:italic r:id="rId50"/>
      <p:boldItalic r:id="rId51"/>
    </p:embeddedFont>
    <p:embeddedFont>
      <p:font typeface="Roboto Light"/>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regular.fntdata"/><Relationship Id="rId42" Type="http://schemas.openxmlformats.org/officeDocument/2006/relationships/font" Target="fonts/RobotoThin-italic.fntdata"/><Relationship Id="rId41" Type="http://schemas.openxmlformats.org/officeDocument/2006/relationships/font" Target="fonts/RobotoThin-bold.fntdata"/><Relationship Id="rId44" Type="http://schemas.openxmlformats.org/officeDocument/2006/relationships/font" Target="fonts/Roboto-regular.fntdata"/><Relationship Id="rId43" Type="http://schemas.openxmlformats.org/officeDocument/2006/relationships/font" Target="fonts/RobotoThin-boldItalic.fntdata"/><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Medium-regular.fntdata"/><Relationship Id="rId47" Type="http://schemas.openxmlformats.org/officeDocument/2006/relationships/font" Target="fonts/Roboto-boldItalic.fntdata"/><Relationship Id="rId49" Type="http://schemas.openxmlformats.org/officeDocument/2006/relationships/font" Target="fonts/RobotoMedium-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Medium-boldItalic.fntdata"/><Relationship Id="rId50" Type="http://schemas.openxmlformats.org/officeDocument/2006/relationships/font" Target="fonts/RobotoMedium-italic.fntdata"/><Relationship Id="rId53" Type="http://schemas.openxmlformats.org/officeDocument/2006/relationships/font" Target="fonts/RobotoLight-bold.fntdata"/><Relationship Id="rId52" Type="http://schemas.openxmlformats.org/officeDocument/2006/relationships/font" Target="fonts/RobotoLight-regular.fntdata"/><Relationship Id="rId11" Type="http://schemas.openxmlformats.org/officeDocument/2006/relationships/slide" Target="slides/slide6.xml"/><Relationship Id="rId55" Type="http://schemas.openxmlformats.org/officeDocument/2006/relationships/font" Target="fonts/RobotoLight-boldItalic.fntdata"/><Relationship Id="rId10" Type="http://schemas.openxmlformats.org/officeDocument/2006/relationships/slide" Target="slides/slide5.xml"/><Relationship Id="rId54" Type="http://schemas.openxmlformats.org/officeDocument/2006/relationships/font" Target="fonts/RobotoLight-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47158b15f4_0_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47158b15f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7158b15f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7158b15f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47158b15f4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7158b15f4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7158b15f4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7158b15f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Thanks to the universal export format of the generated outputs, you can easily load them into your daily software:</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-Autodesk suite ( Revit, Autocad, Navisworks,…)</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-Graphisoft Archicad</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-Solibri</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-Tekla</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-Plancal</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-Revitzo</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-Synchro 4D</a:t>
            </a:r>
            <a:endParaRPr sz="1000">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7158b15f4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7158b15f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7158b15f4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47158b15f4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7158b15f4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7158b15f4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47158b15f4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47158b15f4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47158b15f4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47158b15f4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7158b15f4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7158b15f4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47158b15f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47158b15f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47158b15f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47158b15f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47158b15f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47158b15f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47158b15f4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47158b15f4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7158b15f4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47158b15f4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47158b15f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47158b15f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47158b15f4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7158b15f4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7158b15f4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7158b15f4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47158b15f4_0_1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47158b15f4_0_1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7158b15f4_0_173: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47158b15f4_0_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47158b15f4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47158b15f4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47158b15f4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47158b15f4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7158b15f4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g47158b15f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7158b15f4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47158b15f4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47158b15f4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47158b15f4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drones, Pix4D’s drone mapping software and a smart combination of desktop and cloud processing, the construction company Isachsen routinely monitors projects, keeps track of and document changes, and easily communicates the site status to all stakeholders, including their end-client.</a:t>
            </a:r>
            <a:endParaRPr/>
          </a:p>
          <a:p>
            <a:pPr indent="0" lvl="0" marL="0" rtl="0" algn="l">
              <a:spcBef>
                <a:spcPts val="0"/>
              </a:spcBef>
              <a:spcAft>
                <a:spcPts val="0"/>
              </a:spcAft>
              <a:buNone/>
            </a:pPr>
            <a:r>
              <a:rPr lang="en"/>
              <a:t>For Isachsen, drones have become one of the most cost-effective tools for surveying projects and help the ground decision-making process. Drone mapping is so inexpensive, non-intrusive and fast that the company can afford to do it over-and-over again during the entire project— something not possible before with traditional surveying.</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47158b15f4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g47158b15f4_0_2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7158b15f4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7158b15f4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The project:</a:t>
            </a:r>
            <a:r>
              <a:rPr lang="en"/>
              <a:t> Already using drone technology, a major construction company in Denmark wanted to go further and experience the Pix4D Crane Camera solution to get as-built data automatically on a day-to-day basis, without allocating more resources or impacting their budget.</a:t>
            </a:r>
            <a:endParaRPr/>
          </a:p>
          <a:p>
            <a:pPr indent="0" lvl="0" marL="0" rtl="0" algn="l">
              <a:spcBef>
                <a:spcPts val="0"/>
              </a:spcBef>
              <a:spcAft>
                <a:spcPts val="0"/>
              </a:spcAft>
              <a:buNone/>
            </a:pPr>
            <a:r>
              <a:rPr b="1" lang="en"/>
              <a:t>How does it work? </a:t>
            </a:r>
            <a:r>
              <a:rPr lang="en"/>
              <a:t>After capturing images of the as-built hospital site, data is automatically sent to the cloud to be processed and turned into 2D and 3D models. The project BIM Manager can visualize results on the Pix4D Cloud every day and share those with all project team members. Data collected in the morning is available to the team in the early afternoon.</a:t>
            </a:r>
            <a:endParaRPr/>
          </a:p>
          <a:p>
            <a:pPr indent="0" lvl="0" marL="0" rtl="0" algn="l">
              <a:spcBef>
                <a:spcPts val="0"/>
              </a:spcBef>
              <a:spcAft>
                <a:spcPts val="0"/>
              </a:spcAft>
              <a:buNone/>
            </a:pPr>
            <a:r>
              <a:rPr b="1" lang="en"/>
              <a:t>How data is used</a:t>
            </a:r>
            <a:r>
              <a:rPr lang="en"/>
              <a:t> - Coordination and scheduling are critical in a construction project. Many problems and errors in projects stem from poor communication or lack of coordination, directly impacting the project schedule. Knowing precisely what’s happening on site – what has been done so far and what remains to be done – is quite often time-consuming, not to say challenging, for project managers and BIM managers.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7158b15f4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7158b15f4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47158b15f4_0_16: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47158b15f4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47158b15f4_0_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g47158b15f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7158b15f4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7158b15f4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7158b15f4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g47158b15f4_0_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7158b15f4_0_47: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47158b15f4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7158b15f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7158b15f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showMasterSp="0">
  <p:cSld name="Title 1 line - 1 Column">
    <p:bg>
      <p:bgPr>
        <a:solidFill>
          <a:srgbClr val="EAEFF2"/>
        </a:solidFill>
      </p:bgPr>
    </p:bg>
    <p:spTree>
      <p:nvGrpSpPr>
        <p:cNvPr id="7" name="Shape 7"/>
        <p:cNvGrpSpPr/>
        <p:nvPr/>
      </p:nvGrpSpPr>
      <p:grpSpPr>
        <a:xfrm>
          <a:off x="0" y="0"/>
          <a:ext cx="0" cy="0"/>
          <a:chOff x="0" y="0"/>
          <a:chExt cx="0" cy="0"/>
        </a:xfrm>
      </p:grpSpPr>
      <p:sp>
        <p:nvSpPr>
          <p:cNvPr id="8" name="Google Shape;8;p2"/>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323850" y="934950"/>
            <a:ext cx="46239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 name="Google Shape;10;p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1" name="Google Shape;11;p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screen Corporate Presentation">
  <p:cSld name="Fullscreen Corporate Presentation">
    <p:spTree>
      <p:nvGrpSpPr>
        <p:cNvPr id="49" name="Shape 49"/>
        <p:cNvGrpSpPr/>
        <p:nvPr/>
      </p:nvGrpSpPr>
      <p:grpSpPr>
        <a:xfrm>
          <a:off x="0" y="0"/>
          <a:ext cx="0" cy="0"/>
          <a:chOff x="0" y="0"/>
          <a:chExt cx="0" cy="0"/>
        </a:xfrm>
      </p:grpSpPr>
      <p:sp>
        <p:nvSpPr>
          <p:cNvPr id="50" name="Google Shape;50;p11"/>
          <p:cNvSpPr/>
          <p:nvPr/>
        </p:nvSpPr>
        <p:spPr>
          <a:xfrm>
            <a:off x="0" y="-13500"/>
            <a:ext cx="3553500" cy="5170500"/>
          </a:xfrm>
          <a:prstGeom prst="rect">
            <a:avLst/>
          </a:prstGeom>
          <a:solidFill>
            <a:srgbClr val="19323F">
              <a:alpha val="63137"/>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 name="Google Shape;51;p11"/>
          <p:cNvSpPr txBox="1"/>
          <p:nvPr>
            <p:ph type="title"/>
          </p:nvPr>
        </p:nvSpPr>
        <p:spPr>
          <a:xfrm>
            <a:off x="196725" y="245363"/>
            <a:ext cx="3357000" cy="7983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2300"/>
              <a:buFont typeface="Arial"/>
              <a:buNone/>
              <a:defRPr b="1" i="0" sz="2300" u="none" cap="none" strike="noStrike">
                <a:solidFill>
                  <a:schemeClr val="accent3"/>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1"/>
          <p:cNvSpPr txBox="1"/>
          <p:nvPr>
            <p:ph idx="1" type="body"/>
          </p:nvPr>
        </p:nvSpPr>
        <p:spPr>
          <a:xfrm>
            <a:off x="28751" y="1043663"/>
            <a:ext cx="3357000" cy="4099800"/>
          </a:xfrm>
          <a:prstGeom prst="rect">
            <a:avLst/>
          </a:prstGeom>
          <a:noFill/>
          <a:ln>
            <a:noFill/>
          </a:ln>
        </p:spPr>
        <p:txBody>
          <a:bodyPr anchorCtr="0" anchor="ctr" bIns="91425" lIns="91425" spcFirstLastPara="1" rIns="91425" wrap="square" tIns="91425"/>
          <a:lstStyle>
            <a:lvl1pPr indent="-317500" lvl="0" marL="457200" marR="0" rtl="0" algn="l">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1pPr>
            <a:lvl2pPr indent="-317500" lvl="1" marL="914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2pPr>
            <a:lvl3pPr indent="-317500" lvl="2" marL="1371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3pPr>
            <a:lvl4pPr indent="-317500" lvl="3" marL="18288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4pPr>
            <a:lvl5pPr indent="-317500" lvl="4" marL="22860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5pPr>
            <a:lvl6pPr indent="-317500" lvl="5" marL="27432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6pPr>
            <a:lvl7pPr indent="-317500" lvl="6" marL="3200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7pPr>
            <a:lvl8pPr indent="-317500" lvl="7" marL="3657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8pPr>
            <a:lvl9pPr indent="-317500" lvl="8" marL="4114800" marR="0" rtl="0" algn="l">
              <a:lnSpc>
                <a:spcPct val="100000"/>
              </a:lnSpc>
              <a:spcBef>
                <a:spcPts val="500"/>
              </a:spcBef>
              <a:spcAft>
                <a:spcPts val="500"/>
              </a:spcAft>
              <a:buClr>
                <a:srgbClr val="FFFFFF"/>
              </a:buClr>
              <a:buSzPts val="1400"/>
              <a:buFont typeface="Roboto"/>
              <a:buChar char="■"/>
              <a:defRPr b="0" i="0" sz="1400" u="none" cap="none" strike="noStrike">
                <a:solidFill>
                  <a:srgbClr val="FFFFFF"/>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3 Columns" showMasterSp="0">
  <p:cSld name="Title 1 line - 3 Columns">
    <p:bg>
      <p:bgPr>
        <a:solidFill>
          <a:srgbClr val="EAEFF2"/>
        </a:solid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323851"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55" name="Google Shape;55;p12"/>
          <p:cNvSpPr txBox="1"/>
          <p:nvPr>
            <p:ph idx="1" type="body"/>
          </p:nvPr>
        </p:nvSpPr>
        <p:spPr>
          <a:xfrm>
            <a:off x="3221437"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6" name="Google Shape;56;p12"/>
          <p:cNvSpPr txBox="1"/>
          <p:nvPr>
            <p:ph idx="2" type="body"/>
          </p:nvPr>
        </p:nvSpPr>
        <p:spPr>
          <a:xfrm>
            <a:off x="6118225"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Google Shape;57;p12"/>
          <p:cNvSpPr txBox="1"/>
          <p:nvPr>
            <p:ph idx="3" type="body"/>
          </p:nvPr>
        </p:nvSpPr>
        <p:spPr>
          <a:xfrm>
            <a:off x="323850"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8" name="Google Shape;58;p1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59" name="Google Shape;59;p1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1 Column" showMasterSp="0">
  <p:cSld name="Title 2 lines - 1 Column">
    <p:bg>
      <p:bgPr>
        <a:solidFill>
          <a:srgbClr val="EAEFF2"/>
        </a:solidFill>
      </p:bgPr>
    </p:bg>
    <p:spTree>
      <p:nvGrpSpPr>
        <p:cNvPr id="60" name="Shape 60"/>
        <p:cNvGrpSpPr/>
        <p:nvPr/>
      </p:nvGrpSpPr>
      <p:grpSpPr>
        <a:xfrm>
          <a:off x="0" y="0"/>
          <a:ext cx="0" cy="0"/>
          <a:chOff x="0" y="0"/>
          <a:chExt cx="0" cy="0"/>
        </a:xfrm>
      </p:grpSpPr>
      <p:sp>
        <p:nvSpPr>
          <p:cNvPr id="61" name="Google Shape;61;p13"/>
          <p:cNvSpPr txBox="1"/>
          <p:nvPr>
            <p:ph type="title"/>
          </p:nvPr>
        </p:nvSpPr>
        <p:spPr>
          <a:xfrm>
            <a:off x="323850" y="361900"/>
            <a:ext cx="83742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2" name="Google Shape;62;p13"/>
          <p:cNvSpPr txBox="1"/>
          <p:nvPr>
            <p:ph idx="1" type="body"/>
          </p:nvPr>
        </p:nvSpPr>
        <p:spPr>
          <a:xfrm>
            <a:off x="323850" y="1151099"/>
            <a:ext cx="4623900" cy="3206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3" name="Google Shape;63;p1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4" name="Google Shape;64;p1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Blank" showMasterSp="0">
  <p:cSld name="Title 2 lines - Blank">
    <p:bg>
      <p:bgPr>
        <a:solidFill>
          <a:srgbClr val="EAEFF2"/>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23849"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7" name="Google Shape;67;p14"/>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8" name="Google Shape;68;p1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9" name="Shape 6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LIDE" showMasterSp="0">
  <p:cSld name="DEFAULT SLIDE">
    <p:bg>
      <p:bgPr>
        <a:solidFill>
          <a:srgbClr val="EAEFF2"/>
        </a:solidFill>
      </p:bgPr>
    </p:bg>
    <p:spTree>
      <p:nvGrpSpPr>
        <p:cNvPr id="70" name="Shape 70"/>
        <p:cNvGrpSpPr/>
        <p:nvPr/>
      </p:nvGrpSpPr>
      <p:grpSpPr>
        <a:xfrm>
          <a:off x="0" y="0"/>
          <a:ext cx="0" cy="0"/>
          <a:chOff x="0" y="0"/>
          <a:chExt cx="0" cy="0"/>
        </a:xfrm>
      </p:grpSpPr>
      <p:sp>
        <p:nvSpPr>
          <p:cNvPr id="71" name="Google Shape;71;p1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1" showMasterSp="0">
  <p:cSld name="1_BLANK_2">
    <p:bg>
      <p:bgPr>
        <a:solidFill>
          <a:srgbClr val="EAEFF2"/>
        </a:solidFill>
      </p:bgPr>
    </p:bg>
    <p:spTree>
      <p:nvGrpSpPr>
        <p:cNvPr id="72" name="Shape 72"/>
        <p:cNvGrpSpPr/>
        <p:nvPr/>
      </p:nvGrpSpPr>
      <p:grpSpPr>
        <a:xfrm>
          <a:off x="0" y="0"/>
          <a:ext cx="0" cy="0"/>
          <a:chOff x="0" y="0"/>
          <a:chExt cx="0" cy="0"/>
        </a:xfrm>
      </p:grpSpPr>
      <p:sp>
        <p:nvSpPr>
          <p:cNvPr id="73" name="Google Shape;73;p1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4" name="Shape 74"/>
        <p:cNvGrpSpPr/>
        <p:nvPr/>
      </p:nvGrpSpPr>
      <p:grpSpPr>
        <a:xfrm>
          <a:off x="0" y="0"/>
          <a:ext cx="0" cy="0"/>
          <a:chOff x="0" y="0"/>
          <a:chExt cx="0" cy="0"/>
        </a:xfrm>
      </p:grpSpPr>
      <p:sp>
        <p:nvSpPr>
          <p:cNvPr id="75" name="Google Shape;75;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7" name="Google Shape;77;p18"/>
          <p:cNvSpPr txBox="1"/>
          <p:nvPr>
            <p:ph idx="10" type="dt"/>
          </p:nvPr>
        </p:nvSpPr>
        <p:spPr>
          <a:xfrm>
            <a:off x="628650" y="4767265"/>
            <a:ext cx="2057400" cy="273900"/>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8"/>
          <p:cNvSpPr txBox="1"/>
          <p:nvPr>
            <p:ph idx="11" type="ftr"/>
          </p:nvPr>
        </p:nvSpPr>
        <p:spPr>
          <a:xfrm>
            <a:off x="3028950" y="4767265"/>
            <a:ext cx="3086100" cy="273900"/>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8"/>
          <p:cNvSpPr txBox="1"/>
          <p:nvPr>
            <p:ph idx="12" type="sldNum"/>
          </p:nvPr>
        </p:nvSpPr>
        <p:spPr>
          <a:xfrm>
            <a:off x="6457950"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Blank" showMasterSp="0">
  <p:cSld name="Title 1 line - Blank">
    <p:bg>
      <p:bgPr>
        <a:solidFill>
          <a:srgbClr val="EAEFF2"/>
        </a:solidFill>
      </p:bgPr>
    </p:bg>
    <p:spTree>
      <p:nvGrpSpPr>
        <p:cNvPr id="12" name="Shape 12"/>
        <p:cNvGrpSpPr/>
        <p:nvPr/>
      </p:nvGrpSpPr>
      <p:grpSpPr>
        <a:xfrm>
          <a:off x="0" y="0"/>
          <a:ext cx="0" cy="0"/>
          <a:chOff x="0" y="0"/>
          <a:chExt cx="0" cy="0"/>
        </a:xfrm>
      </p:grpSpPr>
      <p:sp>
        <p:nvSpPr>
          <p:cNvPr id="13" name="Google Shape;13;p3"/>
          <p:cNvSpPr txBox="1"/>
          <p:nvPr/>
        </p:nvSpPr>
        <p:spPr>
          <a:xfrm>
            <a:off x="1785375" y="735875"/>
            <a:ext cx="3474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323849"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5" name="Google Shape;15;p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6" name="Google Shape;16;p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No Title - Blank 1" showMasterSp="0">
  <p:cSld name="No footer - No Title - Blank 1">
    <p:bg>
      <p:bgPr>
        <a:solidFill>
          <a:srgbClr val="EAEFF2"/>
        </a:solidFill>
      </p:bgPr>
    </p:bg>
    <p:spTree>
      <p:nvGrpSpPr>
        <p:cNvPr id="17" name="Shape 17"/>
        <p:cNvGrpSpPr/>
        <p:nvPr/>
      </p:nvGrpSpPr>
      <p:grpSpPr>
        <a:xfrm>
          <a:off x="0" y="0"/>
          <a:ext cx="0" cy="0"/>
          <a:chOff x="0" y="0"/>
          <a:chExt cx="0" cy="0"/>
        </a:xfrm>
      </p:grpSpPr>
      <p:sp>
        <p:nvSpPr>
          <p:cNvPr id="18" name="Google Shape;18;p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2 Columns" showMasterSp="0">
  <p:cSld name="Title 2 lines - 2 Columns">
    <p:bg>
      <p:bgPr>
        <a:solidFill>
          <a:srgbClr val="EAEFF2"/>
        </a:solidFill>
      </p:bgPr>
    </p:bg>
    <p:spTree>
      <p:nvGrpSpPr>
        <p:cNvPr id="19" name="Shape 19"/>
        <p:cNvGrpSpPr/>
        <p:nvPr/>
      </p:nvGrpSpPr>
      <p:grpSpPr>
        <a:xfrm>
          <a:off x="0" y="0"/>
          <a:ext cx="0" cy="0"/>
          <a:chOff x="0" y="0"/>
          <a:chExt cx="0" cy="0"/>
        </a:xfrm>
      </p:grpSpPr>
      <p:sp>
        <p:nvSpPr>
          <p:cNvPr id="20" name="Google Shape;20;p5"/>
          <p:cNvSpPr txBox="1"/>
          <p:nvPr>
            <p:ph idx="1" type="body"/>
          </p:nvPr>
        </p:nvSpPr>
        <p:spPr>
          <a:xfrm>
            <a:off x="335662"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 name="Google Shape;21;p5"/>
          <p:cNvSpPr txBox="1"/>
          <p:nvPr>
            <p:ph idx="2" type="body"/>
          </p:nvPr>
        </p:nvSpPr>
        <p:spPr>
          <a:xfrm>
            <a:off x="4815025"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 name="Google Shape;22;p5"/>
          <p:cNvSpPr txBox="1"/>
          <p:nvPr>
            <p:ph type="title"/>
          </p:nvPr>
        </p:nvSpPr>
        <p:spPr>
          <a:xfrm>
            <a:off x="335662" y="361900"/>
            <a:ext cx="8449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3" name="Google Shape;23;p5"/>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endParaRPr b="1" i="0" sz="1200" u="none" cap="none" strike="noStrike">
              <a:solidFill>
                <a:schemeClr val="dk2"/>
              </a:solidFill>
              <a:latin typeface="Arial"/>
              <a:ea typeface="Arial"/>
              <a:cs typeface="Arial"/>
              <a:sym typeface="Arial"/>
            </a:endParaRPr>
          </a:p>
        </p:txBody>
      </p:sp>
      <p:sp>
        <p:nvSpPr>
          <p:cNvPr id="24" name="Google Shape;24;p5"/>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3 Columns" showMasterSp="0">
  <p:cSld name="Title 2 lines - 3 Columns">
    <p:bg>
      <p:bgPr>
        <a:solidFill>
          <a:srgbClr val="EAEFF2"/>
        </a:solidFill>
      </p:bgPr>
    </p:bg>
    <p:spTree>
      <p:nvGrpSpPr>
        <p:cNvPr id="25" name="Shape 25"/>
        <p:cNvGrpSpPr/>
        <p:nvPr/>
      </p:nvGrpSpPr>
      <p:grpSpPr>
        <a:xfrm>
          <a:off x="0" y="0"/>
          <a:ext cx="0" cy="0"/>
          <a:chOff x="0" y="0"/>
          <a:chExt cx="0" cy="0"/>
        </a:xfrm>
      </p:grpSpPr>
      <p:sp>
        <p:nvSpPr>
          <p:cNvPr id="26" name="Google Shape;26;p6"/>
          <p:cNvSpPr txBox="1"/>
          <p:nvPr>
            <p:ph idx="1" type="body"/>
          </p:nvPr>
        </p:nvSpPr>
        <p:spPr>
          <a:xfrm>
            <a:off x="323850"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 name="Google Shape;27;p6"/>
          <p:cNvSpPr txBox="1"/>
          <p:nvPr>
            <p:ph idx="2" type="body"/>
          </p:nvPr>
        </p:nvSpPr>
        <p:spPr>
          <a:xfrm>
            <a:off x="3221437"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 name="Google Shape;28;p6"/>
          <p:cNvSpPr txBox="1"/>
          <p:nvPr>
            <p:ph type="title"/>
          </p:nvPr>
        </p:nvSpPr>
        <p:spPr>
          <a:xfrm>
            <a:off x="323851"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9" name="Google Shape;29;p6"/>
          <p:cNvSpPr txBox="1"/>
          <p:nvPr>
            <p:ph idx="3" type="body"/>
          </p:nvPr>
        </p:nvSpPr>
        <p:spPr>
          <a:xfrm>
            <a:off x="6118225"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 name="Google Shape;30;p6"/>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sz="1200">
              <a:solidFill>
                <a:srgbClr val="84BD00"/>
              </a:solidFill>
            </a:endParaRPr>
          </a:p>
          <a:p>
            <a:pPr indent="0" lvl="0" marL="0" marR="0" rtl="0" algn="r">
              <a:lnSpc>
                <a:spcPct val="100000"/>
              </a:lnSpc>
              <a:spcBef>
                <a:spcPts val="0"/>
              </a:spcBef>
              <a:spcAft>
                <a:spcPts val="0"/>
              </a:spcAft>
              <a:buClr>
                <a:srgbClr val="000000"/>
              </a:buClr>
              <a:buSzPts val="1000"/>
              <a:buFont typeface="Arial"/>
              <a:buNone/>
            </a:pPr>
            <a:r>
              <a:t/>
            </a:r>
            <a:endParaRPr sz="1200">
              <a:solidFill>
                <a:srgbClr val="84BD00"/>
              </a:solidFill>
            </a:endParaRPr>
          </a:p>
        </p:txBody>
      </p:sp>
      <p:sp>
        <p:nvSpPr>
          <p:cNvPr id="31" name="Google Shape;31;p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Blank" showMasterSp="0">
  <p:cSld name="No Title - Blank">
    <p:bg>
      <p:bgPr>
        <a:solidFill>
          <a:srgbClr val="EAEFF2"/>
        </a:solidFill>
      </p:bgPr>
    </p:bg>
    <p:spTree>
      <p:nvGrpSpPr>
        <p:cNvPr id="32" name="Shape 32"/>
        <p:cNvGrpSpPr/>
        <p:nvPr/>
      </p:nvGrpSpPr>
      <p:grpSpPr>
        <a:xfrm>
          <a:off x="0" y="0"/>
          <a:ext cx="0" cy="0"/>
          <a:chOff x="0" y="0"/>
          <a:chExt cx="0" cy="0"/>
        </a:xfrm>
      </p:grpSpPr>
      <p:sp>
        <p:nvSpPr>
          <p:cNvPr id="33" name="Google Shape;33;p7"/>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34" name="Google Shape;34;p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Title 1">
  <p:cSld name="Presentation Title 1">
    <p:spTree>
      <p:nvGrpSpPr>
        <p:cNvPr id="35" name="Shape 35"/>
        <p:cNvGrpSpPr/>
        <p:nvPr/>
      </p:nvGrpSpPr>
      <p:grpSpPr>
        <a:xfrm>
          <a:off x="0" y="0"/>
          <a:ext cx="0" cy="0"/>
          <a:chOff x="0" y="0"/>
          <a:chExt cx="0" cy="0"/>
        </a:xfrm>
      </p:grpSpPr>
      <p:sp>
        <p:nvSpPr>
          <p:cNvPr id="36" name="Google Shape;36;p8"/>
          <p:cNvSpPr txBox="1"/>
          <p:nvPr>
            <p:ph idx="1" type="body"/>
          </p:nvPr>
        </p:nvSpPr>
        <p:spPr>
          <a:xfrm>
            <a:off x="331587" y="2987820"/>
            <a:ext cx="8453700" cy="5610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7" name="Google Shape;37;p8"/>
          <p:cNvSpPr txBox="1"/>
          <p:nvPr>
            <p:ph idx="2" type="body"/>
          </p:nvPr>
        </p:nvSpPr>
        <p:spPr>
          <a:xfrm>
            <a:off x="331587" y="2481126"/>
            <a:ext cx="8453700" cy="446100"/>
          </a:xfrm>
          <a:prstGeom prst="rect">
            <a:avLst/>
          </a:prstGeom>
          <a:noFill/>
          <a:ln>
            <a:noFill/>
          </a:ln>
        </p:spPr>
        <p:txBody>
          <a:bodyPr anchorCtr="0" anchor="t" bIns="91425" lIns="91425" spcFirstLastPara="1" rIns="91425" wrap="square" tIns="91425"/>
          <a:lstStyle>
            <a:lvl1pPr indent="-228600" lvl="0" marL="457200" marR="0" rtl="0" algn="ctr">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8" name="Google Shape;38;p8"/>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39" name="Shape 39"/>
        <p:cNvGrpSpPr/>
        <p:nvPr/>
      </p:nvGrpSpPr>
      <p:grpSpPr>
        <a:xfrm>
          <a:off x="0" y="0"/>
          <a:ext cx="0" cy="0"/>
          <a:chOff x="0" y="0"/>
          <a:chExt cx="0" cy="0"/>
        </a:xfrm>
      </p:grpSpPr>
      <p:sp>
        <p:nvSpPr>
          <p:cNvPr id="40" name="Google Shape;40;p9"/>
          <p:cNvSpPr txBox="1"/>
          <p:nvPr>
            <p:ph idx="1" type="body"/>
          </p:nvPr>
        </p:nvSpPr>
        <p:spPr>
          <a:xfrm>
            <a:off x="3017466" y="2588498"/>
            <a:ext cx="5277900" cy="6048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1" name="Google Shape;41;p9"/>
          <p:cNvSpPr txBox="1"/>
          <p:nvPr>
            <p:ph idx="2" type="body"/>
          </p:nvPr>
        </p:nvSpPr>
        <p:spPr>
          <a:xfrm>
            <a:off x="3017466" y="2090793"/>
            <a:ext cx="5277900" cy="4809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2" name="Google Shape;42;p9"/>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2 Columns" showMasterSp="0">
  <p:cSld name="Title 1 line - 2 Columns">
    <p:bg>
      <p:bgPr>
        <a:solidFill>
          <a:srgbClr val="EAEFF2"/>
        </a:solidFill>
      </p:bgPr>
    </p:bg>
    <p:spTree>
      <p:nvGrpSpPr>
        <p:cNvPr id="43" name="Shape 43"/>
        <p:cNvGrpSpPr/>
        <p:nvPr/>
      </p:nvGrpSpPr>
      <p:grpSpPr>
        <a:xfrm>
          <a:off x="0" y="0"/>
          <a:ext cx="0" cy="0"/>
          <a:chOff x="0" y="0"/>
          <a:chExt cx="0" cy="0"/>
        </a:xfrm>
      </p:grpSpPr>
      <p:sp>
        <p:nvSpPr>
          <p:cNvPr id="44" name="Google Shape;44;p10"/>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45" name="Google Shape;45;p10"/>
          <p:cNvSpPr txBox="1"/>
          <p:nvPr>
            <p:ph idx="1" type="body"/>
          </p:nvPr>
        </p:nvSpPr>
        <p:spPr>
          <a:xfrm>
            <a:off x="323850"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6" name="Google Shape;46;p10"/>
          <p:cNvSpPr txBox="1"/>
          <p:nvPr>
            <p:ph idx="2" type="body"/>
          </p:nvPr>
        </p:nvSpPr>
        <p:spPr>
          <a:xfrm>
            <a:off x="4815025"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7" name="Google Shape;47;p10"/>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48" name="Google Shape;48;p10"/>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FF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0155" y="838400"/>
            <a:ext cx="3558600" cy="3329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4">
          <p15:clr>
            <a:srgbClr val="F26B43"/>
          </p15:clr>
        </p15:guide>
        <p15:guide id="2" pos="5534">
          <p15:clr>
            <a:srgbClr val="F26B43"/>
          </p15:clr>
        </p15:guide>
        <p15:guide id="3" orient="horz" pos="531">
          <p15:clr>
            <a:srgbClr val="F26B43"/>
          </p15:clr>
        </p15:guide>
        <p15:guide id="4" orient="horz" pos="28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0.jp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4.jpg"/><Relationship Id="rId4" Type="http://schemas.openxmlformats.org/officeDocument/2006/relationships/image" Target="../media/image21.jpg"/><Relationship Id="rId5" Type="http://schemas.openxmlformats.org/officeDocument/2006/relationships/image" Target="../media/image27.jpg"/><Relationship Id="rId6"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6.jp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4.jpg"/><Relationship Id="rId4" Type="http://schemas.openxmlformats.org/officeDocument/2006/relationships/image" Target="../media/image24.jpg"/><Relationship Id="rId5" Type="http://schemas.openxmlformats.org/officeDocument/2006/relationships/hyperlink" Target="https://www.pix4d.com/blog/saving-pix4d-construction-drone-mapp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2.jp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45.png"/><Relationship Id="rId5" Type="http://schemas.openxmlformats.org/officeDocument/2006/relationships/image" Target="../media/image23.jpg"/><Relationship Id="rId6" Type="http://schemas.openxmlformats.org/officeDocument/2006/relationships/image" Target="../media/image28.jpg"/><Relationship Id="rId7" Type="http://schemas.openxmlformats.org/officeDocument/2006/relationships/hyperlink" Target="https://www.pix4d.com/blog/collect-construction-data-automatically"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9"/>
          <p:cNvSpPr txBox="1"/>
          <p:nvPr/>
        </p:nvSpPr>
        <p:spPr>
          <a:xfrm>
            <a:off x="2201852" y="2680309"/>
            <a:ext cx="4740300" cy="542400"/>
          </a:xfrm>
          <a:prstGeom prst="rect">
            <a:avLst/>
          </a:prstGeom>
          <a:noFill/>
          <a:ln>
            <a:noFill/>
          </a:ln>
        </p:spPr>
        <p:txBody>
          <a:bodyPr anchorCtr="0" anchor="t" bIns="20950" lIns="41900" spcFirstLastPara="1" rIns="41900" wrap="square" tIns="20950">
            <a:noAutofit/>
          </a:bodyPr>
          <a:lstStyle/>
          <a:p>
            <a:pPr indent="0" lvl="0" marL="0" marR="0" rtl="0" algn="ctr">
              <a:spcBef>
                <a:spcPts val="0"/>
              </a:spcBef>
              <a:spcAft>
                <a:spcPts val="0"/>
              </a:spcAft>
              <a:buNone/>
            </a:pPr>
            <a:r>
              <a:rPr lang="en" sz="1800">
                <a:solidFill>
                  <a:schemeClr val="dk2"/>
                </a:solidFill>
              </a:rPr>
              <a:t>15th October 2018</a:t>
            </a:r>
            <a:endParaRPr sz="1800">
              <a:solidFill>
                <a:schemeClr val="dk2"/>
              </a:solidFill>
            </a:endParaRPr>
          </a:p>
        </p:txBody>
      </p:sp>
      <p:sp>
        <p:nvSpPr>
          <p:cNvPr id="85" name="Google Shape;85;p19"/>
          <p:cNvSpPr txBox="1"/>
          <p:nvPr/>
        </p:nvSpPr>
        <p:spPr>
          <a:xfrm>
            <a:off x="2201850" y="2321050"/>
            <a:ext cx="4661700" cy="346200"/>
          </a:xfrm>
          <a:prstGeom prst="rect">
            <a:avLst/>
          </a:prstGeom>
          <a:noFill/>
          <a:ln>
            <a:noFill/>
          </a:ln>
        </p:spPr>
        <p:txBody>
          <a:bodyPr anchorCtr="0" anchor="t" bIns="20950" lIns="41900" spcFirstLastPara="1" rIns="41900" wrap="square" tIns="20950">
            <a:noAutofit/>
          </a:bodyPr>
          <a:lstStyle/>
          <a:p>
            <a:pPr indent="0" lvl="0" marL="0" rtl="0" algn="ctr">
              <a:spcBef>
                <a:spcPts val="0"/>
              </a:spcBef>
              <a:spcAft>
                <a:spcPts val="0"/>
              </a:spcAft>
              <a:buNone/>
            </a:pPr>
            <a:r>
              <a:rPr b="1" lang="en" sz="2400">
                <a:solidFill>
                  <a:schemeClr val="accent1"/>
                </a:solidFill>
              </a:rPr>
              <a:t>Construction</a:t>
            </a:r>
            <a:endParaRPr b="1" sz="2400">
              <a:solidFill>
                <a:schemeClr val="accen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8"/>
          <p:cNvSpPr txBox="1"/>
          <p:nvPr>
            <p:ph type="title"/>
          </p:nvPr>
        </p:nvSpPr>
        <p:spPr>
          <a:xfrm>
            <a:off x="323850" y="361900"/>
            <a:ext cx="8461500" cy="7467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Applications and Deliverables</a:t>
            </a:r>
            <a:endParaRPr/>
          </a:p>
          <a:p>
            <a:pPr indent="0" lvl="0" marL="0" rtl="0" algn="l">
              <a:spcBef>
                <a:spcPts val="0"/>
              </a:spcBef>
              <a:spcAft>
                <a:spcPts val="0"/>
              </a:spcAft>
              <a:buNone/>
            </a:pPr>
            <a:r>
              <a:rPr b="0" lang="en">
                <a:solidFill>
                  <a:schemeClr val="accent5"/>
                </a:solidFill>
              </a:rPr>
              <a:t>Earthworks</a:t>
            </a:r>
            <a:endParaRPr b="0">
              <a:solidFill>
                <a:schemeClr val="accent5"/>
              </a:solidFill>
            </a:endParaRPr>
          </a:p>
        </p:txBody>
      </p:sp>
      <p:sp>
        <p:nvSpPr>
          <p:cNvPr id="158" name="Google Shape;158;p28"/>
          <p:cNvSpPr txBox="1"/>
          <p:nvPr/>
        </p:nvSpPr>
        <p:spPr>
          <a:xfrm>
            <a:off x="180525" y="1404000"/>
            <a:ext cx="3675000" cy="29769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Stockpile measurements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Volume calculations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Cut and fill analysis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Contours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Elevation maps</a:t>
            </a:r>
            <a:endParaRPr sz="1800">
              <a:solidFill>
                <a:schemeClr val="dk1"/>
              </a:solidFill>
              <a:latin typeface="Roboto"/>
              <a:ea typeface="Roboto"/>
              <a:cs typeface="Roboto"/>
              <a:sym typeface="Roboto"/>
            </a:endParaRPr>
          </a:p>
          <a:p>
            <a:pPr indent="0" lvl="0" marL="0" rtl="0" algn="l">
              <a:spcBef>
                <a:spcPts val="0"/>
              </a:spcBef>
              <a:spcAft>
                <a:spcPts val="0"/>
              </a:spcAft>
              <a:buNone/>
            </a:pPr>
            <a:r>
              <a:t/>
            </a:r>
            <a:endParaRPr sz="1800">
              <a:solidFill>
                <a:schemeClr val="dk1"/>
              </a:solidFill>
              <a:latin typeface="Roboto"/>
              <a:ea typeface="Roboto"/>
              <a:cs typeface="Roboto"/>
              <a:sym typeface="Roboto"/>
            </a:endParaRPr>
          </a:p>
        </p:txBody>
      </p:sp>
      <p:pic>
        <p:nvPicPr>
          <p:cNvPr id="159" name="Google Shape;159;p28"/>
          <p:cNvPicPr preferRelativeResize="0"/>
          <p:nvPr/>
        </p:nvPicPr>
        <p:blipFill rotWithShape="1">
          <a:blip r:embed="rId3">
            <a:alphaModFix/>
          </a:blip>
          <a:srcRect b="19634" l="44376" r="0" t="10791"/>
          <a:stretch/>
        </p:blipFill>
        <p:spPr>
          <a:xfrm>
            <a:off x="4476575" y="435325"/>
            <a:ext cx="4308649" cy="41445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23850" y="361900"/>
            <a:ext cx="8461500" cy="7467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Applications and Deliverables</a:t>
            </a:r>
            <a:endParaRPr/>
          </a:p>
          <a:p>
            <a:pPr indent="0" lvl="0" marL="0" rtl="0" algn="l">
              <a:spcBef>
                <a:spcPts val="0"/>
              </a:spcBef>
              <a:spcAft>
                <a:spcPts val="0"/>
              </a:spcAft>
              <a:buNone/>
            </a:pPr>
            <a:r>
              <a:rPr b="0" lang="en">
                <a:solidFill>
                  <a:schemeClr val="accent5"/>
                </a:solidFill>
              </a:rPr>
              <a:t>Site Surveys</a:t>
            </a:r>
            <a:endParaRPr b="0">
              <a:solidFill>
                <a:schemeClr val="accent5"/>
              </a:solidFill>
            </a:endParaRPr>
          </a:p>
        </p:txBody>
      </p:sp>
      <p:sp>
        <p:nvSpPr>
          <p:cNvPr id="165" name="Google Shape;165;p29"/>
          <p:cNvSpPr txBox="1"/>
          <p:nvPr/>
        </p:nvSpPr>
        <p:spPr>
          <a:xfrm>
            <a:off x="272225" y="1404000"/>
            <a:ext cx="3675000" cy="9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2D orthophotos</a:t>
            </a:r>
            <a:endParaRPr sz="1800">
              <a:solidFill>
                <a:schemeClr val="dk1"/>
              </a:solidFill>
              <a:latin typeface="Roboto"/>
              <a:ea typeface="Roboto"/>
              <a:cs typeface="Roboto"/>
              <a:sym typeface="Roboto"/>
            </a:endParaRPr>
          </a:p>
          <a:p>
            <a:pPr indent="0" lvl="0" marL="0" rtl="0" algn="l">
              <a:spcBef>
                <a:spcPts val="0"/>
              </a:spcBef>
              <a:spcAft>
                <a:spcPts val="0"/>
              </a:spcAft>
              <a:buNone/>
            </a:pPr>
            <a:r>
              <a:rPr lang="en" sz="1800">
                <a:solidFill>
                  <a:schemeClr val="dk1"/>
                </a:solidFill>
                <a:latin typeface="Roboto"/>
                <a:ea typeface="Roboto"/>
                <a:cs typeface="Roboto"/>
                <a:sym typeface="Roboto"/>
              </a:rPr>
              <a:t>3D point clouds</a:t>
            </a:r>
            <a:endParaRPr sz="1800">
              <a:solidFill>
                <a:schemeClr val="dk1"/>
              </a:solidFill>
              <a:latin typeface="Roboto"/>
              <a:ea typeface="Roboto"/>
              <a:cs typeface="Roboto"/>
              <a:sym typeface="Roboto"/>
            </a:endParaRPr>
          </a:p>
          <a:p>
            <a:pPr indent="0" lvl="0" marL="0" rtl="0" algn="l">
              <a:spcBef>
                <a:spcPts val="0"/>
              </a:spcBef>
              <a:spcAft>
                <a:spcPts val="0"/>
              </a:spcAft>
              <a:buNone/>
            </a:pPr>
            <a:r>
              <a:rPr lang="en" sz="1800">
                <a:solidFill>
                  <a:schemeClr val="dk1"/>
                </a:solidFill>
                <a:latin typeface="Roboto"/>
                <a:ea typeface="Roboto"/>
                <a:cs typeface="Roboto"/>
                <a:sym typeface="Roboto"/>
              </a:rPr>
              <a:t>3D mesh models</a:t>
            </a:r>
            <a:endParaRPr sz="1800">
              <a:solidFill>
                <a:schemeClr val="dk1"/>
              </a:solidFill>
              <a:latin typeface="Roboto"/>
              <a:ea typeface="Roboto"/>
              <a:cs typeface="Roboto"/>
              <a:sym typeface="Roboto"/>
            </a:endParaRPr>
          </a:p>
        </p:txBody>
      </p:sp>
      <p:sp>
        <p:nvSpPr>
          <p:cNvPr id="166" name="Google Shape;166;p29"/>
          <p:cNvSpPr txBox="1"/>
          <p:nvPr/>
        </p:nvSpPr>
        <p:spPr>
          <a:xfrm>
            <a:off x="180525" y="2509150"/>
            <a:ext cx="3675000" cy="1445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Operational planning and </a:t>
            </a:r>
            <a:br>
              <a:rPr lang="en" sz="1800">
                <a:solidFill>
                  <a:schemeClr val="dk1"/>
                </a:solidFill>
                <a:latin typeface="Roboto"/>
                <a:ea typeface="Roboto"/>
                <a:cs typeface="Roboto"/>
                <a:sym typeface="Roboto"/>
              </a:rPr>
            </a:br>
            <a:r>
              <a:rPr lang="en" sz="1800">
                <a:solidFill>
                  <a:schemeClr val="dk1"/>
                </a:solidFill>
                <a:latin typeface="Roboto"/>
                <a:ea typeface="Roboto"/>
                <a:cs typeface="Roboto"/>
                <a:sym typeface="Roboto"/>
              </a:rPr>
              <a:t>communication</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Progress monitoring</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Finding errors early</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As-built vs as-design</a:t>
            </a:r>
            <a:endParaRPr sz="1800">
              <a:solidFill>
                <a:schemeClr val="dk1"/>
              </a:solidFill>
              <a:latin typeface="Roboto"/>
              <a:ea typeface="Roboto"/>
              <a:cs typeface="Roboto"/>
              <a:sym typeface="Roboto"/>
            </a:endParaRPr>
          </a:p>
        </p:txBody>
      </p:sp>
      <p:pic>
        <p:nvPicPr>
          <p:cNvPr id="167" name="Google Shape;167;p29"/>
          <p:cNvPicPr preferRelativeResize="0"/>
          <p:nvPr/>
        </p:nvPicPr>
        <p:blipFill>
          <a:blip r:embed="rId3">
            <a:alphaModFix/>
          </a:blip>
          <a:stretch>
            <a:fillRect/>
          </a:stretch>
        </p:blipFill>
        <p:spPr>
          <a:xfrm>
            <a:off x="3743600" y="1046151"/>
            <a:ext cx="5095599" cy="3178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23850" y="361900"/>
            <a:ext cx="8461500" cy="7467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Applications and Deliverables</a:t>
            </a:r>
            <a:endParaRPr/>
          </a:p>
          <a:p>
            <a:pPr indent="0" lvl="0" marL="0" rtl="0" algn="l">
              <a:spcBef>
                <a:spcPts val="0"/>
              </a:spcBef>
              <a:spcAft>
                <a:spcPts val="0"/>
              </a:spcAft>
              <a:buNone/>
            </a:pPr>
            <a:r>
              <a:rPr b="0" lang="en">
                <a:solidFill>
                  <a:schemeClr val="accent5"/>
                </a:solidFill>
              </a:rPr>
              <a:t>BIM Integration</a:t>
            </a:r>
            <a:endParaRPr b="0">
              <a:solidFill>
                <a:schemeClr val="accent5"/>
              </a:solidFill>
            </a:endParaRPr>
          </a:p>
        </p:txBody>
      </p:sp>
      <p:sp>
        <p:nvSpPr>
          <p:cNvPr id="173" name="Google Shape;173;p30"/>
          <p:cNvSpPr txBox="1"/>
          <p:nvPr/>
        </p:nvSpPr>
        <p:spPr>
          <a:xfrm>
            <a:off x="272225" y="1404000"/>
            <a:ext cx="3675000" cy="9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As-built data integrated with your 3D design and collaboration software</a:t>
            </a:r>
            <a:endParaRPr sz="1800">
              <a:solidFill>
                <a:schemeClr val="dk1"/>
              </a:solidFill>
              <a:latin typeface="Roboto"/>
              <a:ea typeface="Roboto"/>
              <a:cs typeface="Roboto"/>
              <a:sym typeface="Roboto"/>
            </a:endParaRPr>
          </a:p>
        </p:txBody>
      </p:sp>
      <p:pic>
        <p:nvPicPr>
          <p:cNvPr id="174" name="Google Shape;174;p30"/>
          <p:cNvPicPr preferRelativeResize="0"/>
          <p:nvPr/>
        </p:nvPicPr>
        <p:blipFill rotWithShape="1">
          <a:blip r:embed="rId3">
            <a:alphaModFix/>
          </a:blip>
          <a:srcRect b="-11719" l="2415" r="7119" t="0"/>
          <a:stretch/>
        </p:blipFill>
        <p:spPr>
          <a:xfrm>
            <a:off x="4476575" y="435325"/>
            <a:ext cx="4308649" cy="41445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23850" y="361900"/>
            <a:ext cx="8461500" cy="7467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Applications and Deliverables</a:t>
            </a:r>
            <a:endParaRPr/>
          </a:p>
          <a:p>
            <a:pPr indent="0" lvl="0" marL="0" rtl="0" algn="l">
              <a:spcBef>
                <a:spcPts val="0"/>
              </a:spcBef>
              <a:spcAft>
                <a:spcPts val="0"/>
              </a:spcAft>
              <a:buNone/>
            </a:pPr>
            <a:r>
              <a:rPr b="0" lang="en">
                <a:solidFill>
                  <a:schemeClr val="accent5"/>
                </a:solidFill>
              </a:rPr>
              <a:t>Inspection</a:t>
            </a:r>
            <a:endParaRPr b="0">
              <a:solidFill>
                <a:schemeClr val="accent5"/>
              </a:solidFill>
            </a:endParaRPr>
          </a:p>
        </p:txBody>
      </p:sp>
      <p:sp>
        <p:nvSpPr>
          <p:cNvPr id="180" name="Google Shape;180;p31"/>
          <p:cNvSpPr txBox="1"/>
          <p:nvPr/>
        </p:nvSpPr>
        <p:spPr>
          <a:xfrm>
            <a:off x="272225" y="1404000"/>
            <a:ext cx="3675000" cy="9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latin typeface="Roboto"/>
                <a:ea typeface="Roboto"/>
                <a:cs typeface="Roboto"/>
                <a:sym typeface="Roboto"/>
              </a:rPr>
              <a:t>High resolution images indexed from the 3D models</a:t>
            </a:r>
            <a:endParaRPr sz="1800">
              <a:solidFill>
                <a:schemeClr val="dk1"/>
              </a:solidFill>
              <a:latin typeface="Roboto"/>
              <a:ea typeface="Roboto"/>
              <a:cs typeface="Roboto"/>
              <a:sym typeface="Roboto"/>
            </a:endParaRPr>
          </a:p>
        </p:txBody>
      </p:sp>
      <p:pic>
        <p:nvPicPr>
          <p:cNvPr id="181" name="Google Shape;181;p31"/>
          <p:cNvPicPr preferRelativeResize="0"/>
          <p:nvPr/>
        </p:nvPicPr>
        <p:blipFill rotWithShape="1">
          <a:blip r:embed="rId3">
            <a:alphaModFix/>
          </a:blip>
          <a:srcRect b="0" l="18364" r="663" t="0"/>
          <a:stretch/>
        </p:blipFill>
        <p:spPr>
          <a:xfrm>
            <a:off x="4476575" y="435325"/>
            <a:ext cx="4308649" cy="41445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85" name="Shape 185"/>
        <p:cNvGrpSpPr/>
        <p:nvPr/>
      </p:nvGrpSpPr>
      <p:grpSpPr>
        <a:xfrm>
          <a:off x="0" y="0"/>
          <a:ext cx="0" cy="0"/>
          <a:chOff x="0" y="0"/>
          <a:chExt cx="0" cy="0"/>
        </a:xfrm>
      </p:grpSpPr>
      <p:sp>
        <p:nvSpPr>
          <p:cNvPr id="186" name="Google Shape;186;p32"/>
          <p:cNvSpPr txBox="1"/>
          <p:nvPr/>
        </p:nvSpPr>
        <p:spPr>
          <a:xfrm>
            <a:off x="439800" y="1918700"/>
            <a:ext cx="8264400" cy="3225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3F3F3"/>
                </a:solidFill>
                <a:latin typeface="Roboto"/>
                <a:ea typeface="Roboto"/>
                <a:cs typeface="Roboto"/>
                <a:sym typeface="Roboto"/>
              </a:rPr>
              <a:t>Tools and Features</a:t>
            </a:r>
            <a:endParaRPr sz="3000">
              <a:solidFill>
                <a:srgbClr val="F3F3F3"/>
              </a:solidFill>
              <a:latin typeface="Roboto"/>
              <a:ea typeface="Roboto"/>
              <a:cs typeface="Roboto"/>
              <a:sym typeface="Roboto"/>
            </a:endParaRPr>
          </a:p>
        </p:txBody>
      </p:sp>
      <p:pic>
        <p:nvPicPr>
          <p:cNvPr id="187" name="Google Shape;187;p32"/>
          <p:cNvPicPr preferRelativeResize="0"/>
          <p:nvPr/>
        </p:nvPicPr>
        <p:blipFill>
          <a:blip r:embed="rId4">
            <a:alphaModFix/>
          </a:blip>
          <a:stretch>
            <a:fillRect/>
          </a:stretch>
        </p:blipFill>
        <p:spPr>
          <a:xfrm>
            <a:off x="2916052" y="577900"/>
            <a:ext cx="3311900" cy="2483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3"/>
          <p:cNvSpPr txBox="1"/>
          <p:nvPr>
            <p:ph type="title"/>
          </p:nvPr>
        </p:nvSpPr>
        <p:spPr>
          <a:xfrm>
            <a:off x="323850" y="361900"/>
            <a:ext cx="88203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Seamless Integration between Desktop &amp; Cloud</a:t>
            </a:r>
            <a:endParaRPr/>
          </a:p>
        </p:txBody>
      </p:sp>
      <p:pic>
        <p:nvPicPr>
          <p:cNvPr id="193" name="Google Shape;193;p33"/>
          <p:cNvPicPr preferRelativeResize="0"/>
          <p:nvPr/>
        </p:nvPicPr>
        <p:blipFill rotWithShape="1">
          <a:blip r:embed="rId3">
            <a:alphaModFix/>
          </a:blip>
          <a:srcRect b="21771" l="0" r="0" t="-227"/>
          <a:stretch/>
        </p:blipFill>
        <p:spPr>
          <a:xfrm>
            <a:off x="377175" y="864100"/>
            <a:ext cx="8408177" cy="3702931"/>
          </a:xfrm>
          <a:prstGeom prst="rect">
            <a:avLst/>
          </a:prstGeom>
          <a:noFill/>
          <a:ln>
            <a:noFill/>
          </a:ln>
        </p:spPr>
      </p:pic>
      <p:sp>
        <p:nvSpPr>
          <p:cNvPr id="194" name="Google Shape;194;p33"/>
          <p:cNvSpPr txBox="1"/>
          <p:nvPr/>
        </p:nvSpPr>
        <p:spPr>
          <a:xfrm>
            <a:off x="2019675" y="4567025"/>
            <a:ext cx="3000000" cy="358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
                <a:solidFill>
                  <a:schemeClr val="dk1"/>
                </a:solidFill>
              </a:rPr>
              <a:t>Desktop </a:t>
            </a:r>
            <a:endParaRPr/>
          </a:p>
        </p:txBody>
      </p:sp>
      <p:sp>
        <p:nvSpPr>
          <p:cNvPr id="195" name="Google Shape;195;p33"/>
          <p:cNvSpPr txBox="1"/>
          <p:nvPr/>
        </p:nvSpPr>
        <p:spPr>
          <a:xfrm>
            <a:off x="6180875" y="4567025"/>
            <a:ext cx="3000000" cy="3588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b="1" lang="en">
                <a:solidFill>
                  <a:schemeClr val="dk1"/>
                </a:solidFill>
              </a:rPr>
              <a:t>Cloud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pic>
        <p:nvPicPr>
          <p:cNvPr id="200" name="Google Shape;200;p34"/>
          <p:cNvPicPr preferRelativeResize="0"/>
          <p:nvPr/>
        </p:nvPicPr>
        <p:blipFill>
          <a:blip r:embed="rId3">
            <a:alphaModFix/>
          </a:blip>
          <a:stretch>
            <a:fillRect/>
          </a:stretch>
        </p:blipFill>
        <p:spPr>
          <a:xfrm>
            <a:off x="377175" y="864100"/>
            <a:ext cx="8408176" cy="3702931"/>
          </a:xfrm>
          <a:prstGeom prst="rect">
            <a:avLst/>
          </a:prstGeom>
          <a:noFill/>
          <a:ln>
            <a:noFill/>
          </a:ln>
        </p:spPr>
      </p:pic>
      <p:sp>
        <p:nvSpPr>
          <p:cNvPr id="201" name="Google Shape;201;p34"/>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Pix4Dbim Projects and Sites Management</a:t>
            </a:r>
            <a:endParaRPr/>
          </a:p>
        </p:txBody>
      </p:sp>
      <p:sp>
        <p:nvSpPr>
          <p:cNvPr id="202" name="Google Shape;202;p34"/>
          <p:cNvSpPr/>
          <p:nvPr/>
        </p:nvSpPr>
        <p:spPr>
          <a:xfrm>
            <a:off x="2308100" y="1312250"/>
            <a:ext cx="1253400" cy="3111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5"/>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Timeline</a:t>
            </a:r>
            <a:endParaRPr/>
          </a:p>
        </p:txBody>
      </p:sp>
      <p:pic>
        <p:nvPicPr>
          <p:cNvPr id="208" name="Google Shape;208;p35"/>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sp>
        <p:nvSpPr>
          <p:cNvPr id="209" name="Google Shape;209;p35"/>
          <p:cNvSpPr/>
          <p:nvPr/>
        </p:nvSpPr>
        <p:spPr>
          <a:xfrm>
            <a:off x="377175" y="1116800"/>
            <a:ext cx="8408100" cy="5580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Virtual Inspector</a:t>
            </a:r>
            <a:endParaRPr/>
          </a:p>
        </p:txBody>
      </p:sp>
      <p:pic>
        <p:nvPicPr>
          <p:cNvPr id="215" name="Google Shape;215;p36"/>
          <p:cNvPicPr preferRelativeResize="0"/>
          <p:nvPr/>
        </p:nvPicPr>
        <p:blipFill rotWithShape="1">
          <a:blip r:embed="rId3">
            <a:alphaModFix/>
          </a:blip>
          <a:srcRect b="19" l="0" r="0" t="29"/>
          <a:stretch/>
        </p:blipFill>
        <p:spPr>
          <a:xfrm>
            <a:off x="377175" y="864100"/>
            <a:ext cx="8408176" cy="370293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7"/>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CAD Overlay</a:t>
            </a:r>
            <a:endParaRPr/>
          </a:p>
        </p:txBody>
      </p:sp>
      <p:pic>
        <p:nvPicPr>
          <p:cNvPr id="221" name="Google Shape;221;p37"/>
          <p:cNvPicPr preferRelativeResize="0"/>
          <p:nvPr/>
        </p:nvPicPr>
        <p:blipFill rotWithShape="1">
          <a:blip r:embed="rId3">
            <a:alphaModFix/>
          </a:blip>
          <a:srcRect b="1883" l="0" r="0" t="0"/>
          <a:stretch/>
        </p:blipFill>
        <p:spPr>
          <a:xfrm>
            <a:off x="386725" y="787900"/>
            <a:ext cx="8327098" cy="3786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20"/>
          <p:cNvSpPr txBox="1"/>
          <p:nvPr>
            <p:ph type="title"/>
          </p:nvPr>
        </p:nvSpPr>
        <p:spPr>
          <a:xfrm>
            <a:off x="388399" y="361900"/>
            <a:ext cx="8461500" cy="502200"/>
          </a:xfrm>
          <a:prstGeom prst="rect">
            <a:avLst/>
          </a:prstGeom>
          <a:noFill/>
          <a:ln>
            <a:noFill/>
          </a:ln>
        </p:spPr>
        <p:txBody>
          <a:bodyPr anchorCtr="0" anchor="t" bIns="41900" lIns="41900" spcFirstLastPara="1" rIns="41900" wrap="square" tIns="41900">
            <a:noAutofit/>
          </a:bodyPr>
          <a:lstStyle/>
          <a:p>
            <a:pPr indent="0" lvl="0" marL="0" marR="0" rtl="0" algn="l">
              <a:lnSpc>
                <a:spcPct val="90000"/>
              </a:lnSpc>
              <a:spcBef>
                <a:spcPts val="0"/>
              </a:spcBef>
              <a:spcAft>
                <a:spcPts val="0"/>
              </a:spcAft>
              <a:buClr>
                <a:srgbClr val="737C85"/>
              </a:buClr>
              <a:buSzPts val="600"/>
              <a:buFont typeface="Arial"/>
              <a:buNone/>
            </a:pPr>
            <a:r>
              <a:rPr b="1" i="0" lang="en" sz="2100" u="none" cap="none" strike="noStrike">
                <a:solidFill>
                  <a:schemeClr val="accent1"/>
                </a:solidFill>
                <a:latin typeface="Arial"/>
                <a:ea typeface="Arial"/>
                <a:cs typeface="Arial"/>
                <a:sym typeface="Arial"/>
              </a:rPr>
              <a:t>Summary</a:t>
            </a:r>
            <a:endParaRPr b="1" i="0" sz="2100" u="none" cap="none" strike="noStrike">
              <a:solidFill>
                <a:schemeClr val="accent1"/>
              </a:solidFill>
              <a:latin typeface="Arial"/>
              <a:ea typeface="Arial"/>
              <a:cs typeface="Arial"/>
              <a:sym typeface="Arial"/>
            </a:endParaRPr>
          </a:p>
        </p:txBody>
      </p:sp>
      <p:sp>
        <p:nvSpPr>
          <p:cNvPr id="91" name="Google Shape;91;p20"/>
          <p:cNvSpPr txBox="1"/>
          <p:nvPr>
            <p:ph idx="4294967295" type="body"/>
          </p:nvPr>
        </p:nvSpPr>
        <p:spPr>
          <a:xfrm>
            <a:off x="323850" y="934950"/>
            <a:ext cx="4623900" cy="347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200">
                <a:latin typeface="Roboto Medium"/>
                <a:ea typeface="Roboto Medium"/>
                <a:cs typeface="Roboto Medium"/>
                <a:sym typeface="Roboto Medium"/>
              </a:rPr>
              <a:t>1. Drone mapping solutions for construction</a:t>
            </a:r>
            <a:endParaRPr sz="1200">
              <a:latin typeface="Roboto Medium"/>
              <a:ea typeface="Roboto Medium"/>
              <a:cs typeface="Roboto Medium"/>
              <a:sym typeface="Roboto Medium"/>
            </a:endParaRPr>
          </a:p>
          <a:p>
            <a:pPr indent="-304800" lvl="0" marL="914400" marR="0" rtl="0" algn="l">
              <a:lnSpc>
                <a:spcPct val="100000"/>
              </a:lnSpc>
              <a:spcBef>
                <a:spcPts val="800"/>
              </a:spcBef>
              <a:spcAft>
                <a:spcPts val="0"/>
              </a:spcAft>
              <a:buSzPts val="1200"/>
              <a:buFont typeface="Roboto Light"/>
              <a:buAutoNum type="alphaLcPeriod"/>
            </a:pPr>
            <a:r>
              <a:rPr lang="en" sz="1200">
                <a:latin typeface="Roboto Light"/>
                <a:ea typeface="Roboto Light"/>
                <a:cs typeface="Roboto Light"/>
                <a:sym typeface="Roboto Light"/>
              </a:rPr>
              <a:t>Products</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Workflow</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Applications</a:t>
            </a:r>
            <a:endParaRPr i="0" sz="1200" u="none" cap="none" strike="noStrike">
              <a:solidFill>
                <a:schemeClr val="dk1"/>
              </a:solidFill>
              <a:latin typeface="Roboto Light"/>
              <a:ea typeface="Roboto Light"/>
              <a:cs typeface="Roboto Light"/>
              <a:sym typeface="Roboto Light"/>
            </a:endParaRPr>
          </a:p>
          <a:p>
            <a:pPr indent="0" lvl="0" marL="0" marR="0" rtl="0" algn="l">
              <a:lnSpc>
                <a:spcPct val="100000"/>
              </a:lnSpc>
              <a:spcBef>
                <a:spcPts val="800"/>
              </a:spcBef>
              <a:spcAft>
                <a:spcPts val="0"/>
              </a:spcAft>
              <a:buNone/>
            </a:pPr>
            <a:r>
              <a:rPr lang="en" sz="1200">
                <a:latin typeface="Roboto Medium"/>
                <a:ea typeface="Roboto Medium"/>
                <a:cs typeface="Roboto Medium"/>
                <a:sym typeface="Roboto Medium"/>
              </a:rPr>
              <a:t>2. Pix4Dbim</a:t>
            </a:r>
            <a:endParaRPr sz="1200">
              <a:latin typeface="Roboto Medium"/>
              <a:ea typeface="Roboto Medium"/>
              <a:cs typeface="Roboto Medium"/>
              <a:sym typeface="Roboto Medium"/>
            </a:endParaRPr>
          </a:p>
          <a:p>
            <a:pPr indent="-304800" lvl="0" marL="914400" marR="0" rtl="0" algn="l">
              <a:lnSpc>
                <a:spcPct val="100000"/>
              </a:lnSpc>
              <a:spcBef>
                <a:spcPts val="800"/>
              </a:spcBef>
              <a:spcAft>
                <a:spcPts val="0"/>
              </a:spcAft>
              <a:buSzPts val="1200"/>
              <a:buFont typeface="Roboto Light"/>
              <a:buAutoNum type="alphaLcPeriod"/>
            </a:pPr>
            <a:r>
              <a:rPr lang="en" sz="1200">
                <a:latin typeface="Roboto Light"/>
                <a:ea typeface="Roboto Light"/>
                <a:cs typeface="Roboto Light"/>
                <a:sym typeface="Roboto Light"/>
              </a:rPr>
              <a:t>Pix4Dbim workflow</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Pix4Dbim tools and features</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Pix4Dbim outputs</a:t>
            </a:r>
            <a:endParaRPr sz="1200">
              <a:latin typeface="Roboto Light"/>
              <a:ea typeface="Roboto Light"/>
              <a:cs typeface="Roboto Light"/>
              <a:sym typeface="Roboto Light"/>
            </a:endParaRPr>
          </a:p>
          <a:p>
            <a:pPr indent="0" lvl="0" marL="0" marR="0" rtl="0" algn="l">
              <a:lnSpc>
                <a:spcPct val="100000"/>
              </a:lnSpc>
              <a:spcBef>
                <a:spcPts val="800"/>
              </a:spcBef>
              <a:spcAft>
                <a:spcPts val="0"/>
              </a:spcAft>
              <a:buNone/>
            </a:pPr>
            <a:r>
              <a:rPr lang="en" sz="1200">
                <a:latin typeface="Roboto Medium"/>
                <a:ea typeface="Roboto Medium"/>
                <a:cs typeface="Roboto Medium"/>
                <a:sym typeface="Roboto Medium"/>
              </a:rPr>
              <a:t>3. Crane Camera solution</a:t>
            </a:r>
            <a:endParaRPr sz="1200">
              <a:latin typeface="Roboto Medium"/>
              <a:ea typeface="Roboto Medium"/>
              <a:cs typeface="Roboto Medium"/>
              <a:sym typeface="Roboto Medium"/>
            </a:endParaRPr>
          </a:p>
          <a:p>
            <a:pPr indent="-304800" lvl="0" marL="914400" marR="0" rtl="0" algn="l">
              <a:lnSpc>
                <a:spcPct val="100000"/>
              </a:lnSpc>
              <a:spcBef>
                <a:spcPts val="800"/>
              </a:spcBef>
              <a:spcAft>
                <a:spcPts val="0"/>
              </a:spcAft>
              <a:buSzPts val="1200"/>
              <a:buFont typeface="Roboto Light"/>
              <a:buAutoNum type="alphaLcPeriod"/>
            </a:pPr>
            <a:r>
              <a:rPr lang="en" sz="1200">
                <a:latin typeface="Roboto Light"/>
                <a:ea typeface="Roboto Light"/>
                <a:cs typeface="Roboto Light"/>
                <a:sym typeface="Roboto Light"/>
              </a:rPr>
              <a:t>Crane Camera workflow</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Crane Camera outputs</a:t>
            </a:r>
            <a:endParaRPr sz="1200">
              <a:latin typeface="Roboto Light"/>
              <a:ea typeface="Roboto Light"/>
              <a:cs typeface="Roboto Light"/>
              <a:sym typeface="Roboto Light"/>
            </a:endParaRPr>
          </a:p>
          <a:p>
            <a:pPr indent="0" lvl="0" marL="0" marR="0" rtl="0" algn="l">
              <a:lnSpc>
                <a:spcPct val="100000"/>
              </a:lnSpc>
              <a:spcBef>
                <a:spcPts val="800"/>
              </a:spcBef>
              <a:spcAft>
                <a:spcPts val="0"/>
              </a:spcAft>
              <a:buNone/>
            </a:pPr>
            <a:r>
              <a:rPr lang="en" sz="1200">
                <a:latin typeface="Roboto Medium"/>
                <a:ea typeface="Roboto Medium"/>
                <a:cs typeface="Roboto Medium"/>
                <a:sym typeface="Roboto Medium"/>
              </a:rPr>
              <a:t>4. Use Cases</a:t>
            </a:r>
            <a:endParaRPr sz="1200">
              <a:latin typeface="Roboto Medium"/>
              <a:ea typeface="Roboto Medium"/>
              <a:cs typeface="Roboto Medium"/>
              <a:sym typeface="Roboto Medium"/>
            </a:endParaRPr>
          </a:p>
          <a:p>
            <a:pPr indent="-304800" lvl="0" marL="914400" marR="0" rtl="0" algn="l">
              <a:lnSpc>
                <a:spcPct val="100000"/>
              </a:lnSpc>
              <a:spcBef>
                <a:spcPts val="800"/>
              </a:spcBef>
              <a:spcAft>
                <a:spcPts val="0"/>
              </a:spcAft>
              <a:buSzPts val="1200"/>
              <a:buFont typeface="Roboto Light"/>
              <a:buAutoNum type="alphaLcPeriod"/>
            </a:pPr>
            <a:r>
              <a:rPr lang="en" sz="1200">
                <a:latin typeface="Roboto Light"/>
                <a:ea typeface="Roboto Light"/>
                <a:cs typeface="Roboto Light"/>
                <a:sym typeface="Roboto Light"/>
              </a:rPr>
              <a:t>Pix4Dbim use case</a:t>
            </a:r>
            <a:endParaRPr sz="1200">
              <a:latin typeface="Roboto Light"/>
              <a:ea typeface="Roboto Light"/>
              <a:cs typeface="Roboto Light"/>
              <a:sym typeface="Roboto Light"/>
            </a:endParaRPr>
          </a:p>
          <a:p>
            <a:pPr indent="-304800" lvl="0" marL="914400" marR="0" rtl="0" algn="l">
              <a:lnSpc>
                <a:spcPct val="100000"/>
              </a:lnSpc>
              <a:spcBef>
                <a:spcPts val="0"/>
              </a:spcBef>
              <a:spcAft>
                <a:spcPts val="0"/>
              </a:spcAft>
              <a:buSzPts val="1200"/>
              <a:buFont typeface="Roboto Light"/>
              <a:buAutoNum type="alphaLcPeriod"/>
            </a:pPr>
            <a:r>
              <a:rPr lang="en" sz="1200">
                <a:latin typeface="Roboto Light"/>
                <a:ea typeface="Roboto Light"/>
                <a:cs typeface="Roboto Light"/>
                <a:sym typeface="Roboto Light"/>
              </a:rPr>
              <a:t>Crane Camera use case</a:t>
            </a:r>
            <a:endParaRPr sz="1200">
              <a:latin typeface="Roboto Light"/>
              <a:ea typeface="Roboto Light"/>
              <a:cs typeface="Roboto Light"/>
              <a:sym typeface="Roboto Light"/>
            </a:endParaRPr>
          </a:p>
          <a:p>
            <a:pPr indent="0" lvl="0" marL="0" marR="0" rtl="0" algn="l">
              <a:lnSpc>
                <a:spcPct val="100000"/>
              </a:lnSpc>
              <a:spcBef>
                <a:spcPts val="800"/>
              </a:spcBef>
              <a:spcAft>
                <a:spcPts val="0"/>
              </a:spcAft>
              <a:buNone/>
            </a:pPr>
            <a:r>
              <a:t/>
            </a:r>
            <a:endParaRPr sz="1200">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Google Shape;226;p38"/>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sp>
        <p:nvSpPr>
          <p:cNvPr id="227" name="Google Shape;227;p38"/>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Elevation Profile</a:t>
            </a:r>
            <a:endParaRPr/>
          </a:p>
        </p:txBody>
      </p:sp>
      <p:cxnSp>
        <p:nvCxnSpPr>
          <p:cNvPr id="228" name="Google Shape;228;p38"/>
          <p:cNvCxnSpPr/>
          <p:nvPr/>
        </p:nvCxnSpPr>
        <p:spPr>
          <a:xfrm>
            <a:off x="6247825" y="1444800"/>
            <a:ext cx="495900" cy="9600"/>
          </a:xfrm>
          <a:prstGeom prst="straightConnector1">
            <a:avLst/>
          </a:prstGeom>
          <a:noFill/>
          <a:ln cap="flat" cmpd="sng" w="38100">
            <a:solidFill>
              <a:schemeClr val="accent5"/>
            </a:solidFill>
            <a:prstDash val="solid"/>
            <a:round/>
            <a:headEnd len="med" w="med" type="none"/>
            <a:tailEnd len="med" w="med" type="triangle"/>
          </a:ln>
        </p:spPr>
      </p:cxnSp>
      <p:cxnSp>
        <p:nvCxnSpPr>
          <p:cNvPr id="229" name="Google Shape;229;p38"/>
          <p:cNvCxnSpPr/>
          <p:nvPr/>
        </p:nvCxnSpPr>
        <p:spPr>
          <a:xfrm flipH="1">
            <a:off x="1820775" y="1037875"/>
            <a:ext cx="3300" cy="5022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9"/>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Volume Calculations</a:t>
            </a:r>
            <a:endParaRPr/>
          </a:p>
        </p:txBody>
      </p:sp>
      <p:pic>
        <p:nvPicPr>
          <p:cNvPr id="235" name="Google Shape;235;p39"/>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cxnSp>
        <p:nvCxnSpPr>
          <p:cNvPr id="236" name="Google Shape;236;p39"/>
          <p:cNvCxnSpPr/>
          <p:nvPr/>
        </p:nvCxnSpPr>
        <p:spPr>
          <a:xfrm>
            <a:off x="6247825" y="2322475"/>
            <a:ext cx="495900" cy="9600"/>
          </a:xfrm>
          <a:prstGeom prst="straightConnector1">
            <a:avLst/>
          </a:prstGeom>
          <a:noFill/>
          <a:ln cap="flat" cmpd="sng" w="38100">
            <a:solidFill>
              <a:schemeClr val="accent5"/>
            </a:solidFill>
            <a:prstDash val="solid"/>
            <a:round/>
            <a:headEnd len="med" w="med" type="none"/>
            <a:tailEnd len="med" w="med" type="triangle"/>
          </a:ln>
        </p:spPr>
      </p:cxnSp>
      <p:cxnSp>
        <p:nvCxnSpPr>
          <p:cNvPr id="237" name="Google Shape;237;p39"/>
          <p:cNvCxnSpPr/>
          <p:nvPr/>
        </p:nvCxnSpPr>
        <p:spPr>
          <a:xfrm flipH="1">
            <a:off x="1691700" y="1541250"/>
            <a:ext cx="3300" cy="502200"/>
          </a:xfrm>
          <a:prstGeom prst="straightConnector1">
            <a:avLst/>
          </a:prstGeom>
          <a:noFill/>
          <a:ln cap="flat" cmpd="sng" w="38100">
            <a:solidFill>
              <a:schemeClr val="accent5"/>
            </a:solidFill>
            <a:prstDash val="solid"/>
            <a:round/>
            <a:headEnd len="med" w="med" type="none"/>
            <a:tailEnd len="med" w="med" type="triangle"/>
          </a:ln>
        </p:spPr>
      </p:cxnSp>
      <p:cxnSp>
        <p:nvCxnSpPr>
          <p:cNvPr id="238" name="Google Shape;238;p39"/>
          <p:cNvCxnSpPr/>
          <p:nvPr/>
        </p:nvCxnSpPr>
        <p:spPr>
          <a:xfrm flipH="1">
            <a:off x="809400" y="1541250"/>
            <a:ext cx="3300" cy="502200"/>
          </a:xfrm>
          <a:prstGeom prst="straightConnector1">
            <a:avLst/>
          </a:prstGeom>
          <a:noFill/>
          <a:ln cap="flat" cmpd="sng" w="38100">
            <a:solidFill>
              <a:schemeClr val="accent5"/>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40"/>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Automatic Point Cloud Classification</a:t>
            </a:r>
            <a:endParaRPr/>
          </a:p>
        </p:txBody>
      </p:sp>
      <p:pic>
        <p:nvPicPr>
          <p:cNvPr id="244" name="Google Shape;244;p40"/>
          <p:cNvPicPr preferRelativeResize="0"/>
          <p:nvPr/>
        </p:nvPicPr>
        <p:blipFill rotWithShape="1">
          <a:blip r:embed="rId3">
            <a:alphaModFix/>
          </a:blip>
          <a:srcRect b="11137" l="0" r="0" t="11144"/>
          <a:stretch/>
        </p:blipFill>
        <p:spPr>
          <a:xfrm>
            <a:off x="377175" y="864100"/>
            <a:ext cx="8408178" cy="370293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41"/>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sp>
        <p:nvSpPr>
          <p:cNvPr id="250" name="Google Shape;250;p41"/>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Exporting</a:t>
            </a:r>
            <a:endParaRPr/>
          </a:p>
        </p:txBody>
      </p:sp>
      <p:sp>
        <p:nvSpPr>
          <p:cNvPr id="251" name="Google Shape;251;p41"/>
          <p:cNvSpPr/>
          <p:nvPr/>
        </p:nvSpPr>
        <p:spPr>
          <a:xfrm>
            <a:off x="7147125" y="2903950"/>
            <a:ext cx="1561200" cy="6678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42"/>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sp>
        <p:nvSpPr>
          <p:cNvPr id="257" name="Google Shape;257;p42"/>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Exporting</a:t>
            </a:r>
            <a:endParaRPr/>
          </a:p>
        </p:txBody>
      </p:sp>
      <p:cxnSp>
        <p:nvCxnSpPr>
          <p:cNvPr id="258" name="Google Shape;258;p42"/>
          <p:cNvCxnSpPr/>
          <p:nvPr/>
        </p:nvCxnSpPr>
        <p:spPr>
          <a:xfrm flipH="1">
            <a:off x="612400" y="2100325"/>
            <a:ext cx="3300" cy="502200"/>
          </a:xfrm>
          <a:prstGeom prst="straightConnector1">
            <a:avLst/>
          </a:prstGeom>
          <a:noFill/>
          <a:ln cap="flat" cmpd="sng" w="38100">
            <a:solidFill>
              <a:schemeClr val="accent5"/>
            </a:solidFill>
            <a:prstDash val="solid"/>
            <a:round/>
            <a:headEnd len="med" w="med" type="none"/>
            <a:tailEnd len="med" w="med" type="triangle"/>
          </a:ln>
        </p:spPr>
      </p:cxnSp>
      <p:sp>
        <p:nvSpPr>
          <p:cNvPr id="259" name="Google Shape;259;p42"/>
          <p:cNvSpPr/>
          <p:nvPr/>
        </p:nvSpPr>
        <p:spPr>
          <a:xfrm>
            <a:off x="438700" y="2632250"/>
            <a:ext cx="350700" cy="2064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pic>
        <p:nvPicPr>
          <p:cNvPr id="264" name="Google Shape;264;p43"/>
          <p:cNvPicPr preferRelativeResize="0"/>
          <p:nvPr/>
        </p:nvPicPr>
        <p:blipFill rotWithShape="1">
          <a:blip r:embed="rId3">
            <a:alphaModFix/>
          </a:blip>
          <a:srcRect b="0" l="0" r="0" t="0"/>
          <a:stretch/>
        </p:blipFill>
        <p:spPr>
          <a:xfrm>
            <a:off x="377175" y="864100"/>
            <a:ext cx="8408176" cy="3702931"/>
          </a:xfrm>
          <a:prstGeom prst="rect">
            <a:avLst/>
          </a:prstGeom>
          <a:noFill/>
          <a:ln>
            <a:noFill/>
          </a:ln>
        </p:spPr>
      </p:pic>
      <p:pic>
        <p:nvPicPr>
          <p:cNvPr id="265" name="Google Shape;265;p43"/>
          <p:cNvPicPr preferRelativeResize="0"/>
          <p:nvPr/>
        </p:nvPicPr>
        <p:blipFill rotWithShape="1">
          <a:blip r:embed="rId4">
            <a:alphaModFix/>
          </a:blip>
          <a:srcRect b="0" l="0" r="0" t="0"/>
          <a:stretch/>
        </p:blipFill>
        <p:spPr>
          <a:xfrm>
            <a:off x="377175" y="864100"/>
            <a:ext cx="8408176" cy="3702931"/>
          </a:xfrm>
          <a:prstGeom prst="rect">
            <a:avLst/>
          </a:prstGeom>
          <a:noFill/>
          <a:ln>
            <a:noFill/>
          </a:ln>
        </p:spPr>
      </p:pic>
      <p:sp>
        <p:nvSpPr>
          <p:cNvPr id="266" name="Google Shape;266;p43"/>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Sharing Options</a:t>
            </a:r>
            <a:endParaRPr/>
          </a:p>
        </p:txBody>
      </p:sp>
      <p:sp>
        <p:nvSpPr>
          <p:cNvPr id="267" name="Google Shape;267;p43"/>
          <p:cNvSpPr/>
          <p:nvPr/>
        </p:nvSpPr>
        <p:spPr>
          <a:xfrm>
            <a:off x="8169100" y="905950"/>
            <a:ext cx="510000" cy="1815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8" name="Google Shape;268;p43"/>
          <p:cNvPicPr preferRelativeResize="0"/>
          <p:nvPr/>
        </p:nvPicPr>
        <p:blipFill rotWithShape="1">
          <a:blip r:embed="rId4">
            <a:alphaModFix/>
          </a:blip>
          <a:srcRect b="0" l="0" r="0" t="0"/>
          <a:stretch/>
        </p:blipFill>
        <p:spPr>
          <a:xfrm>
            <a:off x="377175" y="842975"/>
            <a:ext cx="8408176" cy="3702931"/>
          </a:xfrm>
          <a:prstGeom prst="rect">
            <a:avLst/>
          </a:prstGeom>
          <a:noFill/>
          <a:ln>
            <a:noFill/>
          </a:ln>
        </p:spPr>
      </p:pic>
      <p:sp>
        <p:nvSpPr>
          <p:cNvPr id="269" name="Google Shape;269;p43"/>
          <p:cNvSpPr/>
          <p:nvPr/>
        </p:nvSpPr>
        <p:spPr>
          <a:xfrm>
            <a:off x="2785425" y="2317600"/>
            <a:ext cx="3582300" cy="1044300"/>
          </a:xfrm>
          <a:prstGeom prst="rect">
            <a:avLst/>
          </a:prstGeom>
          <a:noFill/>
          <a:ln cap="flat" cmpd="sng" w="2857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200"/>
                                        <p:tgtEl>
                                          <p:spTgt spid="2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p44"/>
          <p:cNvSpPr/>
          <p:nvPr/>
        </p:nvSpPr>
        <p:spPr>
          <a:xfrm>
            <a:off x="0" y="0"/>
            <a:ext cx="9161400" cy="5159100"/>
          </a:xfrm>
          <a:prstGeom prst="rect">
            <a:avLst/>
          </a:prstGeom>
          <a:solidFill>
            <a:srgbClr val="000000">
              <a:alpha val="3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v</a:t>
            </a:r>
            <a:endParaRPr/>
          </a:p>
        </p:txBody>
      </p:sp>
      <p:sp>
        <p:nvSpPr>
          <p:cNvPr id="275" name="Google Shape;275;p44"/>
          <p:cNvSpPr txBox="1"/>
          <p:nvPr/>
        </p:nvSpPr>
        <p:spPr>
          <a:xfrm>
            <a:off x="0" y="1918575"/>
            <a:ext cx="9144000" cy="32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Crane Camera solution</a:t>
            </a:r>
            <a:endParaRPr b="1" sz="3600">
              <a:solidFill>
                <a:srgbClr val="F3F3F3"/>
              </a:solidFill>
            </a:endParaRPr>
          </a:p>
        </p:txBody>
      </p:sp>
      <p:pic>
        <p:nvPicPr>
          <p:cNvPr id="276" name="Google Shape;276;p44"/>
          <p:cNvPicPr preferRelativeResize="0"/>
          <p:nvPr/>
        </p:nvPicPr>
        <p:blipFill>
          <a:blip r:embed="rId4">
            <a:alphaModFix/>
          </a:blip>
          <a:stretch>
            <a:fillRect/>
          </a:stretch>
        </p:blipFill>
        <p:spPr>
          <a:xfrm>
            <a:off x="3328013" y="527250"/>
            <a:ext cx="2487975" cy="2487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5"/>
          <p:cNvSpPr/>
          <p:nvPr/>
        </p:nvSpPr>
        <p:spPr>
          <a:xfrm>
            <a:off x="758850" y="864100"/>
            <a:ext cx="7661100" cy="3710700"/>
          </a:xfrm>
          <a:prstGeom prst="roundRect">
            <a:avLst>
              <a:gd fmla="val 1847" name="adj"/>
            </a:avLst>
          </a:prstGeom>
          <a:solidFill>
            <a:srgbClr val="FFFFFF"/>
          </a:solidFill>
          <a:ln>
            <a:noFill/>
          </a:ln>
          <a:effectLst>
            <a:outerShdw blurRad="114300" rotWithShape="0" algn="bl" dir="5400000" dist="9525">
              <a:srgbClr val="34657F">
                <a:alpha val="2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82" name="Google Shape;282;p45"/>
          <p:cNvSpPr txBox="1"/>
          <p:nvPr/>
        </p:nvSpPr>
        <p:spPr>
          <a:xfrm>
            <a:off x="341249" y="361900"/>
            <a:ext cx="84615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Clr>
                <a:srgbClr val="737C85"/>
              </a:buClr>
              <a:buFont typeface="Rasa"/>
              <a:buNone/>
            </a:pPr>
            <a:r>
              <a:rPr b="1" lang="en" sz="2100">
                <a:solidFill>
                  <a:schemeClr val="dk1"/>
                </a:solidFill>
              </a:rPr>
              <a:t>Three pillars behind Pix4D Crane Camera solution</a:t>
            </a:r>
            <a:endParaRPr b="1" sz="2100">
              <a:solidFill>
                <a:srgbClr val="737C85"/>
              </a:solidFill>
            </a:endParaRPr>
          </a:p>
          <a:p>
            <a:pPr indent="0" lvl="0" marL="0" rtl="0" algn="ctr">
              <a:lnSpc>
                <a:spcPct val="90000"/>
              </a:lnSpc>
              <a:spcBef>
                <a:spcPts val="0"/>
              </a:spcBef>
              <a:spcAft>
                <a:spcPts val="0"/>
              </a:spcAft>
              <a:buNone/>
            </a:pPr>
            <a:r>
              <a:t/>
            </a:r>
            <a:endParaRPr b="1" sz="2100">
              <a:solidFill>
                <a:srgbClr val="34657F"/>
              </a:solidFill>
            </a:endParaRPr>
          </a:p>
        </p:txBody>
      </p:sp>
      <p:sp>
        <p:nvSpPr>
          <p:cNvPr id="283" name="Google Shape;283;p45"/>
          <p:cNvSpPr txBox="1"/>
          <p:nvPr/>
        </p:nvSpPr>
        <p:spPr>
          <a:xfrm>
            <a:off x="1022501" y="2023478"/>
            <a:ext cx="2024400" cy="20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A trouble-free system</a:t>
            </a:r>
            <a:endParaRPr b="1" sz="1800">
              <a:solidFill>
                <a:srgbClr val="34657F"/>
              </a:solidFill>
              <a:latin typeface="Roboto"/>
              <a:ea typeface="Roboto"/>
              <a:cs typeface="Roboto"/>
              <a:sym typeface="Roboto"/>
            </a:endParaRPr>
          </a:p>
          <a:p>
            <a:pPr indent="0" lvl="0" marL="0" rtl="0" algn="ctr">
              <a:spcBef>
                <a:spcPts val="0"/>
              </a:spcBef>
              <a:spcAft>
                <a:spcPts val="0"/>
              </a:spcAft>
              <a:buNone/>
            </a:pPr>
            <a:r>
              <a:t/>
            </a:r>
            <a:endParaRPr b="1">
              <a:solidFill>
                <a:schemeClr val="dk1"/>
              </a:solidFill>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Capture site images automatically and remotely without human resources or interference with site operations.</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rPr b="1" lang="en" sz="1800">
                <a:solidFill>
                  <a:srgbClr val="34657F"/>
                </a:solidFill>
                <a:latin typeface="Roboto"/>
                <a:ea typeface="Roboto"/>
                <a:cs typeface="Roboto"/>
                <a:sym typeface="Roboto"/>
              </a:rPr>
              <a:t> </a:t>
            </a:r>
            <a:endParaRPr>
              <a:solidFill>
                <a:srgbClr val="34657F"/>
              </a:solidFill>
              <a:latin typeface="Roboto"/>
              <a:ea typeface="Roboto"/>
              <a:cs typeface="Roboto"/>
              <a:sym typeface="Roboto"/>
            </a:endParaRPr>
          </a:p>
        </p:txBody>
      </p:sp>
      <p:sp>
        <p:nvSpPr>
          <p:cNvPr id="284" name="Google Shape;284;p45"/>
          <p:cNvSpPr txBox="1"/>
          <p:nvPr/>
        </p:nvSpPr>
        <p:spPr>
          <a:xfrm>
            <a:off x="3532750" y="2023475"/>
            <a:ext cx="2024400" cy="299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Daily automated site monitoring</a:t>
            </a:r>
            <a:endParaRPr b="1" sz="1800">
              <a:solidFill>
                <a:srgbClr val="34657F"/>
              </a:solidFill>
              <a:latin typeface="Roboto"/>
              <a:ea typeface="Roboto"/>
              <a:cs typeface="Roboto"/>
              <a:sym typeface="Roboto"/>
            </a:endParaRPr>
          </a:p>
          <a:p>
            <a:pPr indent="0" lvl="0" marL="0" rtl="0" algn="ctr">
              <a:spcBef>
                <a:spcPts val="0"/>
              </a:spcBef>
              <a:spcAft>
                <a:spcPts val="0"/>
              </a:spcAft>
              <a:buNone/>
            </a:pPr>
            <a:br>
              <a:rPr b="1" lang="en">
                <a:solidFill>
                  <a:schemeClr val="dk1"/>
                </a:solidFill>
                <a:latin typeface="Roboto"/>
                <a:ea typeface="Roboto"/>
                <a:cs typeface="Roboto"/>
                <a:sym typeface="Roboto"/>
              </a:rPr>
            </a:br>
            <a:r>
              <a:rPr lang="en">
                <a:solidFill>
                  <a:schemeClr val="dk1"/>
                </a:solidFill>
                <a:latin typeface="Roboto"/>
                <a:ea typeface="Roboto"/>
                <a:cs typeface="Roboto"/>
                <a:sym typeface="Roboto"/>
              </a:rPr>
              <a:t>Control your project with daily visual updates in 2D and 3D available online and rapidly detect.</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b="1" sz="1800">
              <a:solidFill>
                <a:srgbClr val="34657F"/>
              </a:solidFill>
              <a:latin typeface="Roboto"/>
              <a:ea typeface="Roboto"/>
              <a:cs typeface="Roboto"/>
              <a:sym typeface="Roboto"/>
            </a:endParaRPr>
          </a:p>
        </p:txBody>
      </p:sp>
      <p:sp>
        <p:nvSpPr>
          <p:cNvPr id="285" name="Google Shape;285;p45"/>
          <p:cNvSpPr txBox="1"/>
          <p:nvPr/>
        </p:nvSpPr>
        <p:spPr>
          <a:xfrm>
            <a:off x="6043000" y="2040875"/>
            <a:ext cx="2024400" cy="230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highlight>
                  <a:srgbClr val="FFFFFF"/>
                </a:highlight>
                <a:latin typeface="Roboto"/>
                <a:ea typeface="Roboto"/>
                <a:cs typeface="Roboto"/>
                <a:sym typeface="Roboto"/>
              </a:rPr>
              <a:t>Ready-to-use data</a:t>
            </a:r>
            <a:endParaRPr b="1" sz="1800">
              <a:solidFill>
                <a:srgbClr val="34657F"/>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a:solidFill>
                <a:schemeClr val="dk1"/>
              </a:solidFill>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Measure, inspect, annotate, compare to CAD drawings, share and export to CAD/BIM software for a complete BIM integration.</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b="1" sz="1800">
              <a:solidFill>
                <a:srgbClr val="34657F"/>
              </a:solidFill>
              <a:highlight>
                <a:srgbClr val="FFFFFF"/>
              </a:highlight>
              <a:latin typeface="Roboto"/>
              <a:ea typeface="Roboto"/>
              <a:cs typeface="Roboto"/>
              <a:sym typeface="Roboto"/>
            </a:endParaRPr>
          </a:p>
        </p:txBody>
      </p:sp>
      <p:cxnSp>
        <p:nvCxnSpPr>
          <p:cNvPr id="286" name="Google Shape;286;p45"/>
          <p:cNvCxnSpPr/>
          <p:nvPr/>
        </p:nvCxnSpPr>
        <p:spPr>
          <a:xfrm>
            <a:off x="3367325" y="1621225"/>
            <a:ext cx="0" cy="2416800"/>
          </a:xfrm>
          <a:prstGeom prst="straightConnector1">
            <a:avLst/>
          </a:prstGeom>
          <a:noFill/>
          <a:ln cap="flat" cmpd="sng" w="9525">
            <a:solidFill>
              <a:srgbClr val="D6DAE0"/>
            </a:solidFill>
            <a:prstDash val="solid"/>
            <a:round/>
            <a:headEnd len="med" w="med" type="none"/>
            <a:tailEnd len="med" w="med" type="none"/>
          </a:ln>
        </p:spPr>
      </p:cxnSp>
      <p:cxnSp>
        <p:nvCxnSpPr>
          <p:cNvPr id="287" name="Google Shape;287;p45"/>
          <p:cNvCxnSpPr/>
          <p:nvPr/>
        </p:nvCxnSpPr>
        <p:spPr>
          <a:xfrm>
            <a:off x="5737500" y="1621225"/>
            <a:ext cx="0" cy="2416800"/>
          </a:xfrm>
          <a:prstGeom prst="straightConnector1">
            <a:avLst/>
          </a:prstGeom>
          <a:noFill/>
          <a:ln cap="flat" cmpd="sng" w="9525">
            <a:solidFill>
              <a:srgbClr val="D6DAE0"/>
            </a:solidFill>
            <a:prstDash val="solid"/>
            <a:round/>
            <a:headEnd len="med" w="med" type="none"/>
            <a:tailEnd len="med" w="med" type="none"/>
          </a:ln>
        </p:spPr>
      </p:cxnSp>
      <p:pic>
        <p:nvPicPr>
          <p:cNvPr id="288" name="Google Shape;288;p45"/>
          <p:cNvPicPr preferRelativeResize="0"/>
          <p:nvPr/>
        </p:nvPicPr>
        <p:blipFill rotWithShape="1">
          <a:blip r:embed="rId3">
            <a:alphaModFix/>
          </a:blip>
          <a:srcRect b="0" l="0" r="0" t="0"/>
          <a:stretch/>
        </p:blipFill>
        <p:spPr>
          <a:xfrm>
            <a:off x="6568337" y="1070650"/>
            <a:ext cx="952825" cy="952872"/>
          </a:xfrm>
          <a:prstGeom prst="rect">
            <a:avLst/>
          </a:prstGeom>
          <a:noFill/>
          <a:ln>
            <a:noFill/>
          </a:ln>
        </p:spPr>
      </p:pic>
      <p:pic>
        <p:nvPicPr>
          <p:cNvPr id="289" name="Google Shape;289;p45"/>
          <p:cNvPicPr preferRelativeResize="0"/>
          <p:nvPr/>
        </p:nvPicPr>
        <p:blipFill rotWithShape="1">
          <a:blip r:embed="rId4">
            <a:alphaModFix/>
          </a:blip>
          <a:srcRect b="0" l="0" r="0" t="0"/>
          <a:stretch/>
        </p:blipFill>
        <p:spPr>
          <a:xfrm>
            <a:off x="1603625" y="1075730"/>
            <a:ext cx="865075" cy="865075"/>
          </a:xfrm>
          <a:prstGeom prst="rect">
            <a:avLst/>
          </a:prstGeom>
          <a:noFill/>
          <a:ln>
            <a:noFill/>
          </a:ln>
        </p:spPr>
      </p:pic>
      <p:pic>
        <p:nvPicPr>
          <p:cNvPr id="290" name="Google Shape;290;p45"/>
          <p:cNvPicPr preferRelativeResize="0"/>
          <p:nvPr/>
        </p:nvPicPr>
        <p:blipFill rotWithShape="1">
          <a:blip r:embed="rId5">
            <a:alphaModFix/>
          </a:blip>
          <a:srcRect b="0" l="0" r="0" t="0"/>
          <a:stretch/>
        </p:blipFill>
        <p:spPr>
          <a:xfrm>
            <a:off x="4113000" y="1093081"/>
            <a:ext cx="847725" cy="847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6"/>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Workflow </a:t>
            </a:r>
            <a:endParaRPr/>
          </a:p>
        </p:txBody>
      </p:sp>
      <p:pic>
        <p:nvPicPr>
          <p:cNvPr id="296" name="Google Shape;296;p46"/>
          <p:cNvPicPr preferRelativeResize="0"/>
          <p:nvPr/>
        </p:nvPicPr>
        <p:blipFill rotWithShape="1">
          <a:blip r:embed="rId3">
            <a:alphaModFix/>
          </a:blip>
          <a:srcRect b="0" l="0" r="0" t="0"/>
          <a:stretch/>
        </p:blipFill>
        <p:spPr>
          <a:xfrm>
            <a:off x="476250" y="1007500"/>
            <a:ext cx="5245576" cy="3686701"/>
          </a:xfrm>
          <a:prstGeom prst="rect">
            <a:avLst/>
          </a:prstGeom>
          <a:noFill/>
          <a:ln>
            <a:noFill/>
          </a:ln>
        </p:spPr>
      </p:pic>
      <p:sp>
        <p:nvSpPr>
          <p:cNvPr id="297" name="Google Shape;297;p46"/>
          <p:cNvSpPr txBox="1"/>
          <p:nvPr/>
        </p:nvSpPr>
        <p:spPr>
          <a:xfrm>
            <a:off x="6476725" y="912650"/>
            <a:ext cx="2338800" cy="8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1.</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Capture images automatically </a:t>
            </a:r>
            <a:endParaRPr sz="1800">
              <a:solidFill>
                <a:schemeClr val="dk2"/>
              </a:solidFill>
              <a:latin typeface="Roboto"/>
              <a:ea typeface="Roboto"/>
              <a:cs typeface="Roboto"/>
              <a:sym typeface="Roboto"/>
            </a:endParaRPr>
          </a:p>
        </p:txBody>
      </p:sp>
      <p:sp>
        <p:nvSpPr>
          <p:cNvPr id="298" name="Google Shape;298;p46"/>
          <p:cNvSpPr txBox="1"/>
          <p:nvPr/>
        </p:nvSpPr>
        <p:spPr>
          <a:xfrm>
            <a:off x="6476725" y="1646900"/>
            <a:ext cx="2464800" cy="8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2.</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Transfer and process images automatically </a:t>
            </a:r>
            <a:r>
              <a:rPr lang="en" sz="1800">
                <a:solidFill>
                  <a:schemeClr val="dk1"/>
                </a:solidFill>
                <a:latin typeface="Roboto"/>
                <a:ea typeface="Roboto"/>
                <a:cs typeface="Roboto"/>
                <a:sym typeface="Roboto"/>
              </a:rPr>
              <a:t>on Pix4Dbim cloud </a:t>
            </a:r>
            <a:endParaRPr sz="1800">
              <a:solidFill>
                <a:schemeClr val="dk2"/>
              </a:solidFill>
              <a:latin typeface="Roboto"/>
              <a:ea typeface="Roboto"/>
              <a:cs typeface="Roboto"/>
              <a:sym typeface="Roboto"/>
            </a:endParaRPr>
          </a:p>
          <a:p>
            <a:pPr indent="0" lvl="0" marL="0" rtl="0" algn="l">
              <a:spcBef>
                <a:spcPts val="0"/>
              </a:spcBef>
              <a:spcAft>
                <a:spcPts val="0"/>
              </a:spcAft>
              <a:buNone/>
            </a:pPr>
            <a:r>
              <a:rPr lang="en" sz="1800">
                <a:solidFill>
                  <a:schemeClr val="dk2"/>
                </a:solidFill>
                <a:latin typeface="Roboto"/>
                <a:ea typeface="Roboto"/>
                <a:cs typeface="Roboto"/>
                <a:sym typeface="Roboto"/>
              </a:rPr>
              <a:t> </a:t>
            </a:r>
            <a:endParaRPr sz="1800">
              <a:solidFill>
                <a:schemeClr val="dk2"/>
              </a:solidFill>
              <a:latin typeface="Roboto"/>
              <a:ea typeface="Roboto"/>
              <a:cs typeface="Roboto"/>
              <a:sym typeface="Roboto"/>
            </a:endParaRPr>
          </a:p>
        </p:txBody>
      </p:sp>
      <p:sp>
        <p:nvSpPr>
          <p:cNvPr id="299" name="Google Shape;299;p46"/>
          <p:cNvSpPr txBox="1"/>
          <p:nvPr/>
        </p:nvSpPr>
        <p:spPr>
          <a:xfrm>
            <a:off x="6476725" y="2956500"/>
            <a:ext cx="2338800" cy="88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3.</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Display results </a:t>
            </a:r>
            <a:br>
              <a:rPr lang="en" sz="1800">
                <a:solidFill>
                  <a:schemeClr val="dk2"/>
                </a:solidFill>
                <a:latin typeface="Roboto"/>
                <a:ea typeface="Roboto"/>
                <a:cs typeface="Roboto"/>
                <a:sym typeface="Roboto"/>
              </a:rPr>
            </a:br>
            <a:r>
              <a:rPr lang="en" sz="1800">
                <a:solidFill>
                  <a:schemeClr val="dk2"/>
                </a:solidFill>
                <a:latin typeface="Roboto"/>
                <a:ea typeface="Roboto"/>
                <a:cs typeface="Roboto"/>
                <a:sym typeface="Roboto"/>
              </a:rPr>
              <a:t>online</a:t>
            </a:r>
            <a:endParaRPr sz="1800">
              <a:solidFill>
                <a:schemeClr val="dk2"/>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47"/>
          <p:cNvSpPr txBox="1"/>
          <p:nvPr>
            <p:ph type="title"/>
          </p:nvPr>
        </p:nvSpPr>
        <p:spPr>
          <a:xfrm>
            <a:off x="323850" y="361900"/>
            <a:ext cx="8374200" cy="7716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solidFill>
                  <a:schemeClr val="dk1"/>
                </a:solidFill>
              </a:rPr>
              <a:t>Outputs </a:t>
            </a:r>
            <a:endParaRPr/>
          </a:p>
        </p:txBody>
      </p:sp>
      <p:sp>
        <p:nvSpPr>
          <p:cNvPr id="305" name="Google Shape;305;p47"/>
          <p:cNvSpPr txBox="1"/>
          <p:nvPr/>
        </p:nvSpPr>
        <p:spPr>
          <a:xfrm>
            <a:off x="381000" y="703350"/>
            <a:ext cx="8090700" cy="211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C6670"/>
              </a:solidFill>
            </a:endParaRPr>
          </a:p>
          <a:p>
            <a:pPr indent="0" lvl="0" marL="0" rtl="0" algn="l">
              <a:spcBef>
                <a:spcPts val="0"/>
              </a:spcBef>
              <a:spcAft>
                <a:spcPts val="0"/>
              </a:spcAft>
              <a:buNone/>
            </a:pPr>
            <a:r>
              <a:t/>
            </a:r>
            <a:endParaRPr sz="1800">
              <a:solidFill>
                <a:srgbClr val="5C6670"/>
              </a:solidFill>
            </a:endParaRPr>
          </a:p>
        </p:txBody>
      </p:sp>
      <p:pic>
        <p:nvPicPr>
          <p:cNvPr id="306" name="Google Shape;306;p47"/>
          <p:cNvPicPr preferRelativeResize="0"/>
          <p:nvPr/>
        </p:nvPicPr>
        <p:blipFill rotWithShape="1">
          <a:blip r:embed="rId3">
            <a:alphaModFix/>
          </a:blip>
          <a:srcRect b="0" l="0" r="0" t="0"/>
          <a:stretch/>
        </p:blipFill>
        <p:spPr>
          <a:xfrm>
            <a:off x="1220900" y="891604"/>
            <a:ext cx="3098048" cy="1742652"/>
          </a:xfrm>
          <a:prstGeom prst="rect">
            <a:avLst/>
          </a:prstGeom>
          <a:noFill/>
          <a:ln>
            <a:noFill/>
          </a:ln>
        </p:spPr>
      </p:pic>
      <p:sp>
        <p:nvSpPr>
          <p:cNvPr id="307" name="Google Shape;307;p47"/>
          <p:cNvSpPr txBox="1"/>
          <p:nvPr/>
        </p:nvSpPr>
        <p:spPr>
          <a:xfrm>
            <a:off x="1221025" y="2289725"/>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Original High-res images</a:t>
            </a:r>
            <a:endParaRPr sz="1000">
              <a:solidFill>
                <a:srgbClr val="FFFFFF"/>
              </a:solidFill>
              <a:latin typeface="Roboto"/>
              <a:ea typeface="Roboto"/>
              <a:cs typeface="Roboto"/>
              <a:sym typeface="Roboto"/>
            </a:endParaRPr>
          </a:p>
        </p:txBody>
      </p:sp>
      <p:pic>
        <p:nvPicPr>
          <p:cNvPr id="308" name="Google Shape;308;p47"/>
          <p:cNvPicPr preferRelativeResize="0"/>
          <p:nvPr/>
        </p:nvPicPr>
        <p:blipFill rotWithShape="1">
          <a:blip r:embed="rId4">
            <a:alphaModFix/>
          </a:blip>
          <a:srcRect b="0" l="0" r="0" t="0"/>
          <a:stretch/>
        </p:blipFill>
        <p:spPr>
          <a:xfrm>
            <a:off x="4439159" y="891604"/>
            <a:ext cx="3098049" cy="1742653"/>
          </a:xfrm>
          <a:prstGeom prst="rect">
            <a:avLst/>
          </a:prstGeom>
          <a:noFill/>
          <a:ln>
            <a:noFill/>
          </a:ln>
        </p:spPr>
      </p:pic>
      <p:sp>
        <p:nvSpPr>
          <p:cNvPr id="309" name="Google Shape;309;p47"/>
          <p:cNvSpPr txBox="1"/>
          <p:nvPr/>
        </p:nvSpPr>
        <p:spPr>
          <a:xfrm>
            <a:off x="4439296" y="2289725"/>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2D orthomosaic</a:t>
            </a:r>
            <a:endParaRPr sz="1000">
              <a:solidFill>
                <a:srgbClr val="FFFFFF"/>
              </a:solidFill>
              <a:latin typeface="Roboto"/>
              <a:ea typeface="Roboto"/>
              <a:cs typeface="Roboto"/>
              <a:sym typeface="Roboto"/>
            </a:endParaRPr>
          </a:p>
        </p:txBody>
      </p:sp>
      <p:pic>
        <p:nvPicPr>
          <p:cNvPr id="310" name="Google Shape;310;p47"/>
          <p:cNvPicPr preferRelativeResize="0"/>
          <p:nvPr/>
        </p:nvPicPr>
        <p:blipFill rotWithShape="1">
          <a:blip r:embed="rId5">
            <a:alphaModFix/>
          </a:blip>
          <a:srcRect b="0" l="0" r="0" t="0"/>
          <a:stretch/>
        </p:blipFill>
        <p:spPr>
          <a:xfrm>
            <a:off x="1220900" y="2773802"/>
            <a:ext cx="3098049" cy="1742653"/>
          </a:xfrm>
          <a:prstGeom prst="rect">
            <a:avLst/>
          </a:prstGeom>
          <a:noFill/>
          <a:ln>
            <a:noFill/>
          </a:ln>
        </p:spPr>
      </p:pic>
      <p:sp>
        <p:nvSpPr>
          <p:cNvPr id="311" name="Google Shape;311;p47"/>
          <p:cNvSpPr txBox="1"/>
          <p:nvPr/>
        </p:nvSpPr>
        <p:spPr>
          <a:xfrm>
            <a:off x="1221025" y="4171826"/>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3D Point cloud</a:t>
            </a:r>
            <a:endParaRPr sz="1000">
              <a:solidFill>
                <a:srgbClr val="FFFFFF"/>
              </a:solidFill>
              <a:latin typeface="Roboto"/>
              <a:ea typeface="Roboto"/>
              <a:cs typeface="Roboto"/>
              <a:sym typeface="Roboto"/>
            </a:endParaRPr>
          </a:p>
        </p:txBody>
      </p:sp>
      <p:pic>
        <p:nvPicPr>
          <p:cNvPr id="312" name="Google Shape;312;p47"/>
          <p:cNvPicPr preferRelativeResize="0"/>
          <p:nvPr/>
        </p:nvPicPr>
        <p:blipFill rotWithShape="1">
          <a:blip r:embed="rId6">
            <a:alphaModFix/>
          </a:blip>
          <a:srcRect b="0" l="0" r="0" t="0"/>
          <a:stretch/>
        </p:blipFill>
        <p:spPr>
          <a:xfrm>
            <a:off x="4439159" y="2773802"/>
            <a:ext cx="3098048" cy="1742652"/>
          </a:xfrm>
          <a:prstGeom prst="rect">
            <a:avLst/>
          </a:prstGeom>
          <a:noFill/>
          <a:ln>
            <a:noFill/>
          </a:ln>
        </p:spPr>
      </p:pic>
      <p:sp>
        <p:nvSpPr>
          <p:cNvPr id="313" name="Google Shape;313;p47"/>
          <p:cNvSpPr txBox="1"/>
          <p:nvPr/>
        </p:nvSpPr>
        <p:spPr>
          <a:xfrm>
            <a:off x="4439296" y="4171826"/>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3D mesh models</a:t>
            </a:r>
            <a:endParaRPr sz="1000">
              <a:solidFill>
                <a:srgbClr val="FFFFFF"/>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95" name="Shape 95"/>
        <p:cNvGrpSpPr/>
        <p:nvPr/>
      </p:nvGrpSpPr>
      <p:grpSpPr>
        <a:xfrm>
          <a:off x="0" y="0"/>
          <a:ext cx="0" cy="0"/>
          <a:chOff x="0" y="0"/>
          <a:chExt cx="0" cy="0"/>
        </a:xfrm>
      </p:grpSpPr>
      <p:sp>
        <p:nvSpPr>
          <p:cNvPr id="96" name="Google Shape;96;p21"/>
          <p:cNvSpPr txBox="1"/>
          <p:nvPr/>
        </p:nvSpPr>
        <p:spPr>
          <a:xfrm>
            <a:off x="0" y="0"/>
            <a:ext cx="9144000" cy="514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Drone mapping solutions for construction</a:t>
            </a:r>
            <a:endParaRPr b="1" sz="3600">
              <a:solidFill>
                <a:srgbClr val="F3F3F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p48"/>
          <p:cNvSpPr txBox="1"/>
          <p:nvPr/>
        </p:nvSpPr>
        <p:spPr>
          <a:xfrm>
            <a:off x="439800" y="1918700"/>
            <a:ext cx="8264400" cy="3225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3F3F3"/>
                </a:solidFill>
                <a:latin typeface="Roboto"/>
                <a:ea typeface="Roboto"/>
                <a:cs typeface="Roboto"/>
                <a:sym typeface="Roboto"/>
              </a:rPr>
              <a:t>Use cases</a:t>
            </a:r>
            <a:endParaRPr sz="3000">
              <a:solidFill>
                <a:srgbClr val="F3F3F3"/>
              </a:solidFill>
              <a:latin typeface="Roboto"/>
              <a:ea typeface="Roboto"/>
              <a:cs typeface="Roboto"/>
              <a:sym typeface="Roboto"/>
            </a:endParaRPr>
          </a:p>
        </p:txBody>
      </p:sp>
      <p:pic>
        <p:nvPicPr>
          <p:cNvPr id="319" name="Google Shape;319;p48"/>
          <p:cNvPicPr preferRelativeResize="0"/>
          <p:nvPr/>
        </p:nvPicPr>
        <p:blipFill>
          <a:blip r:embed="rId4">
            <a:alphaModFix/>
          </a:blip>
          <a:stretch>
            <a:fillRect/>
          </a:stretch>
        </p:blipFill>
        <p:spPr>
          <a:xfrm>
            <a:off x="2916052" y="577900"/>
            <a:ext cx="3311900" cy="24839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9"/>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Save Time and Money with Pix4Dbim and Drone Mapping</a:t>
            </a:r>
            <a:endParaRPr/>
          </a:p>
        </p:txBody>
      </p:sp>
      <p:pic>
        <p:nvPicPr>
          <p:cNvPr id="325" name="Google Shape;325;p49"/>
          <p:cNvPicPr preferRelativeResize="0"/>
          <p:nvPr/>
        </p:nvPicPr>
        <p:blipFill rotWithShape="1">
          <a:blip r:embed="rId3">
            <a:alphaModFix/>
          </a:blip>
          <a:srcRect b="79" l="0" r="0" t="79"/>
          <a:stretch/>
        </p:blipFill>
        <p:spPr>
          <a:xfrm>
            <a:off x="323850" y="1087000"/>
            <a:ext cx="6394324" cy="3343526"/>
          </a:xfrm>
          <a:prstGeom prst="rect">
            <a:avLst/>
          </a:prstGeom>
          <a:noFill/>
          <a:ln>
            <a:noFill/>
          </a:ln>
        </p:spPr>
      </p:pic>
      <p:pic>
        <p:nvPicPr>
          <p:cNvPr id="326" name="Google Shape;326;p49"/>
          <p:cNvPicPr preferRelativeResize="0"/>
          <p:nvPr/>
        </p:nvPicPr>
        <p:blipFill rotWithShape="1">
          <a:blip r:embed="rId4">
            <a:alphaModFix/>
          </a:blip>
          <a:srcRect b="5079" l="12060" r="18063" t="2233"/>
          <a:stretch/>
        </p:blipFill>
        <p:spPr>
          <a:xfrm>
            <a:off x="4504600" y="1087000"/>
            <a:ext cx="4280751" cy="3343525"/>
          </a:xfrm>
          <a:prstGeom prst="rect">
            <a:avLst/>
          </a:prstGeom>
          <a:noFill/>
          <a:ln>
            <a:noFill/>
          </a:ln>
        </p:spPr>
      </p:pic>
      <p:cxnSp>
        <p:nvCxnSpPr>
          <p:cNvPr id="327" name="Google Shape;327;p49"/>
          <p:cNvCxnSpPr/>
          <p:nvPr/>
        </p:nvCxnSpPr>
        <p:spPr>
          <a:xfrm>
            <a:off x="4504600" y="1089375"/>
            <a:ext cx="0" cy="3342900"/>
          </a:xfrm>
          <a:prstGeom prst="straightConnector1">
            <a:avLst/>
          </a:prstGeom>
          <a:noFill/>
          <a:ln cap="flat" cmpd="sng" w="38100">
            <a:solidFill>
              <a:schemeClr val="accent5"/>
            </a:solidFill>
            <a:prstDash val="solid"/>
            <a:round/>
            <a:headEnd len="med" w="med" type="none"/>
            <a:tailEnd len="med" w="med" type="none"/>
          </a:ln>
        </p:spPr>
      </p:cxnSp>
      <p:sp>
        <p:nvSpPr>
          <p:cNvPr id="328" name="Google Shape;328;p49"/>
          <p:cNvSpPr txBox="1"/>
          <p:nvPr/>
        </p:nvSpPr>
        <p:spPr>
          <a:xfrm>
            <a:off x="3611800" y="4590175"/>
            <a:ext cx="1785600" cy="4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Read full use case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332" name="Shape 332"/>
        <p:cNvGrpSpPr/>
        <p:nvPr/>
      </p:nvGrpSpPr>
      <p:grpSpPr>
        <a:xfrm>
          <a:off x="0" y="0"/>
          <a:ext cx="0" cy="0"/>
          <a:chOff x="0" y="0"/>
          <a:chExt cx="0" cy="0"/>
        </a:xfrm>
      </p:grpSpPr>
      <p:sp>
        <p:nvSpPr>
          <p:cNvPr id="333" name="Google Shape;333;p50"/>
          <p:cNvSpPr txBox="1"/>
          <p:nvPr/>
        </p:nvSpPr>
        <p:spPr>
          <a:xfrm>
            <a:off x="0" y="1662713"/>
            <a:ext cx="9144000" cy="3225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Crane Camera solution</a:t>
            </a:r>
            <a:endParaRPr b="1" sz="3600">
              <a:solidFill>
                <a:srgbClr val="F3F3F3"/>
              </a:solidFill>
            </a:endParaRPr>
          </a:p>
        </p:txBody>
      </p:sp>
      <p:pic>
        <p:nvPicPr>
          <p:cNvPr id="334" name="Google Shape;334;p50"/>
          <p:cNvPicPr preferRelativeResize="0"/>
          <p:nvPr/>
        </p:nvPicPr>
        <p:blipFill>
          <a:blip r:embed="rId4">
            <a:alphaModFix/>
          </a:blip>
          <a:stretch>
            <a:fillRect/>
          </a:stretch>
        </p:blipFill>
        <p:spPr>
          <a:xfrm>
            <a:off x="3328013" y="271388"/>
            <a:ext cx="2487975" cy="2487975"/>
          </a:xfrm>
          <a:prstGeom prst="rect">
            <a:avLst/>
          </a:prstGeom>
          <a:noFill/>
          <a:ln>
            <a:noFill/>
          </a:ln>
        </p:spPr>
      </p:pic>
      <p:sp>
        <p:nvSpPr>
          <p:cNvPr id="335" name="Google Shape;335;p50"/>
          <p:cNvSpPr txBox="1"/>
          <p:nvPr/>
        </p:nvSpPr>
        <p:spPr>
          <a:xfrm>
            <a:off x="439800" y="2655650"/>
            <a:ext cx="8264400" cy="24879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3F3F3"/>
                </a:solidFill>
                <a:latin typeface="Roboto"/>
                <a:ea typeface="Roboto"/>
                <a:cs typeface="Roboto"/>
                <a:sym typeface="Roboto"/>
              </a:rPr>
              <a:t>Use cases</a:t>
            </a:r>
            <a:endParaRPr sz="3000">
              <a:solidFill>
                <a:srgbClr val="F3F3F3"/>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1"/>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solidFill>
                  <a:schemeClr val="dk1"/>
                </a:solidFill>
              </a:rPr>
              <a:t>Collect and Verify As-built Data Automatically</a:t>
            </a:r>
            <a:endParaRPr/>
          </a:p>
        </p:txBody>
      </p:sp>
      <p:pic>
        <p:nvPicPr>
          <p:cNvPr id="341" name="Google Shape;341;p51"/>
          <p:cNvPicPr preferRelativeResize="0"/>
          <p:nvPr/>
        </p:nvPicPr>
        <p:blipFill rotWithShape="1">
          <a:blip r:embed="rId3">
            <a:alphaModFix/>
          </a:blip>
          <a:srcRect b="9584" l="0" r="0" t="0"/>
          <a:stretch/>
        </p:blipFill>
        <p:spPr>
          <a:xfrm>
            <a:off x="1220900" y="891604"/>
            <a:ext cx="3098050" cy="1742653"/>
          </a:xfrm>
          <a:prstGeom prst="rect">
            <a:avLst/>
          </a:prstGeom>
          <a:noFill/>
          <a:ln>
            <a:noFill/>
          </a:ln>
        </p:spPr>
      </p:pic>
      <p:sp>
        <p:nvSpPr>
          <p:cNvPr id="342" name="Google Shape;342;p51"/>
          <p:cNvSpPr txBox="1"/>
          <p:nvPr/>
        </p:nvSpPr>
        <p:spPr>
          <a:xfrm>
            <a:off x="1221025" y="2289725"/>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Measurements and annotations</a:t>
            </a:r>
            <a:endParaRPr sz="1000">
              <a:solidFill>
                <a:srgbClr val="FFFFFF"/>
              </a:solidFill>
              <a:latin typeface="Roboto"/>
              <a:ea typeface="Roboto"/>
              <a:cs typeface="Roboto"/>
              <a:sym typeface="Roboto"/>
            </a:endParaRPr>
          </a:p>
        </p:txBody>
      </p:sp>
      <p:pic>
        <p:nvPicPr>
          <p:cNvPr id="343" name="Google Shape;343;p51"/>
          <p:cNvPicPr preferRelativeResize="0"/>
          <p:nvPr/>
        </p:nvPicPr>
        <p:blipFill rotWithShape="1">
          <a:blip r:embed="rId4">
            <a:alphaModFix/>
          </a:blip>
          <a:srcRect b="0" l="21608" r="23576" t="29986"/>
          <a:stretch/>
        </p:blipFill>
        <p:spPr>
          <a:xfrm>
            <a:off x="4439159" y="891604"/>
            <a:ext cx="3098051" cy="1742653"/>
          </a:xfrm>
          <a:prstGeom prst="rect">
            <a:avLst/>
          </a:prstGeom>
          <a:noFill/>
          <a:ln>
            <a:noFill/>
          </a:ln>
        </p:spPr>
      </p:pic>
      <p:sp>
        <p:nvSpPr>
          <p:cNvPr id="344" name="Google Shape;344;p51"/>
          <p:cNvSpPr txBox="1"/>
          <p:nvPr/>
        </p:nvSpPr>
        <p:spPr>
          <a:xfrm>
            <a:off x="4439296" y="2289725"/>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CAD Drawing overlay</a:t>
            </a:r>
            <a:endParaRPr sz="1000">
              <a:solidFill>
                <a:srgbClr val="FFFFFF"/>
              </a:solidFill>
              <a:latin typeface="Roboto"/>
              <a:ea typeface="Roboto"/>
              <a:cs typeface="Roboto"/>
              <a:sym typeface="Roboto"/>
            </a:endParaRPr>
          </a:p>
        </p:txBody>
      </p:sp>
      <p:pic>
        <p:nvPicPr>
          <p:cNvPr id="345" name="Google Shape;345;p51"/>
          <p:cNvPicPr preferRelativeResize="0"/>
          <p:nvPr/>
        </p:nvPicPr>
        <p:blipFill rotWithShape="1">
          <a:blip r:embed="rId5">
            <a:alphaModFix/>
          </a:blip>
          <a:srcRect b="0" l="0" r="0" t="0"/>
          <a:stretch/>
        </p:blipFill>
        <p:spPr>
          <a:xfrm>
            <a:off x="1220900" y="2773802"/>
            <a:ext cx="3098049" cy="1742653"/>
          </a:xfrm>
          <a:prstGeom prst="rect">
            <a:avLst/>
          </a:prstGeom>
          <a:noFill/>
          <a:ln>
            <a:noFill/>
          </a:ln>
        </p:spPr>
      </p:pic>
      <p:sp>
        <p:nvSpPr>
          <p:cNvPr id="346" name="Google Shape;346;p51"/>
          <p:cNvSpPr txBox="1"/>
          <p:nvPr/>
        </p:nvSpPr>
        <p:spPr>
          <a:xfrm>
            <a:off x="1221025" y="4171826"/>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2D Orthomosaics</a:t>
            </a:r>
            <a:endParaRPr sz="1000">
              <a:solidFill>
                <a:srgbClr val="FFFFFF"/>
              </a:solidFill>
              <a:latin typeface="Roboto"/>
              <a:ea typeface="Roboto"/>
              <a:cs typeface="Roboto"/>
              <a:sym typeface="Roboto"/>
            </a:endParaRPr>
          </a:p>
        </p:txBody>
      </p:sp>
      <p:pic>
        <p:nvPicPr>
          <p:cNvPr id="347" name="Google Shape;347;p51"/>
          <p:cNvPicPr preferRelativeResize="0"/>
          <p:nvPr/>
        </p:nvPicPr>
        <p:blipFill rotWithShape="1">
          <a:blip r:embed="rId6">
            <a:alphaModFix/>
          </a:blip>
          <a:srcRect b="0" l="0" r="0" t="0"/>
          <a:stretch/>
        </p:blipFill>
        <p:spPr>
          <a:xfrm>
            <a:off x="4439159" y="2773802"/>
            <a:ext cx="3098049" cy="1742653"/>
          </a:xfrm>
          <a:prstGeom prst="rect">
            <a:avLst/>
          </a:prstGeom>
          <a:noFill/>
          <a:ln>
            <a:noFill/>
          </a:ln>
        </p:spPr>
      </p:pic>
      <p:sp>
        <p:nvSpPr>
          <p:cNvPr id="348" name="Google Shape;348;p51"/>
          <p:cNvSpPr txBox="1"/>
          <p:nvPr/>
        </p:nvSpPr>
        <p:spPr>
          <a:xfrm>
            <a:off x="4439296" y="4171826"/>
            <a:ext cx="3097800" cy="344700"/>
          </a:xfrm>
          <a:prstGeom prst="rect">
            <a:avLst/>
          </a:prstGeom>
          <a:solidFill>
            <a:srgbClr val="34657F">
              <a:alpha val="79230"/>
            </a:srgbClr>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3D point clouds</a:t>
            </a:r>
            <a:endParaRPr sz="1000">
              <a:solidFill>
                <a:srgbClr val="FFFFFF"/>
              </a:solidFill>
              <a:latin typeface="Roboto"/>
              <a:ea typeface="Roboto"/>
              <a:cs typeface="Roboto"/>
              <a:sym typeface="Roboto"/>
            </a:endParaRPr>
          </a:p>
        </p:txBody>
      </p:sp>
      <p:sp>
        <p:nvSpPr>
          <p:cNvPr id="349" name="Google Shape;349;p51"/>
          <p:cNvSpPr txBox="1"/>
          <p:nvPr/>
        </p:nvSpPr>
        <p:spPr>
          <a:xfrm>
            <a:off x="3611800" y="4590175"/>
            <a:ext cx="1785600" cy="4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7"/>
              </a:rPr>
              <a:t>Read full use case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52"/>
          <p:cNvSpPr txBox="1"/>
          <p:nvPr>
            <p:ph type="title"/>
          </p:nvPr>
        </p:nvSpPr>
        <p:spPr>
          <a:xfrm>
            <a:off x="323849" y="361900"/>
            <a:ext cx="8461500" cy="5022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Best Practices for a Sales DEMO</a:t>
            </a:r>
            <a:endParaRPr/>
          </a:p>
        </p:txBody>
      </p:sp>
      <p:sp>
        <p:nvSpPr>
          <p:cNvPr id="355" name="Google Shape;355;p52"/>
          <p:cNvSpPr txBox="1"/>
          <p:nvPr/>
        </p:nvSpPr>
        <p:spPr>
          <a:xfrm>
            <a:off x="232300" y="974425"/>
            <a:ext cx="8495100" cy="3065100"/>
          </a:xfrm>
          <a:prstGeom prst="rect">
            <a:avLst/>
          </a:prstGeom>
          <a:noFill/>
          <a:ln>
            <a:noFill/>
          </a:ln>
        </p:spPr>
        <p:txBody>
          <a:bodyPr anchorCtr="0" anchor="t" bIns="91425" lIns="91425" spcFirstLastPara="1" rIns="91425" wrap="square" tIns="91425">
            <a:noAutofit/>
          </a:bodyPr>
          <a:lstStyle/>
          <a:p>
            <a:pPr indent="-342900" lvl="1" marL="914400" rtl="0" algn="l">
              <a:lnSpc>
                <a:spcPct val="125000"/>
              </a:lnSpc>
              <a:spcBef>
                <a:spcPts val="0"/>
              </a:spcBef>
              <a:spcAft>
                <a:spcPts val="0"/>
              </a:spcAft>
              <a:buClr>
                <a:schemeClr val="dk1"/>
              </a:buClr>
              <a:buSzPts val="1800"/>
              <a:buChar char="○"/>
            </a:pPr>
            <a:r>
              <a:rPr lang="en" sz="1800">
                <a:solidFill>
                  <a:schemeClr val="dk1"/>
                </a:solidFill>
              </a:rPr>
              <a:t>Workflow 1: </a:t>
            </a:r>
            <a:endParaRPr sz="1800">
              <a:solidFill>
                <a:schemeClr val="dk1"/>
              </a:solidFill>
            </a:endParaRPr>
          </a:p>
          <a:p>
            <a:pPr indent="-342900" lvl="2" marL="1371600" rtl="0" algn="l">
              <a:lnSpc>
                <a:spcPct val="125000"/>
              </a:lnSpc>
              <a:spcBef>
                <a:spcPts val="0"/>
              </a:spcBef>
              <a:spcAft>
                <a:spcPts val="0"/>
              </a:spcAft>
              <a:buClr>
                <a:schemeClr val="dk1"/>
              </a:buClr>
              <a:buSzPts val="1800"/>
              <a:buChar char="■"/>
            </a:pPr>
            <a:r>
              <a:rPr lang="en" sz="1800">
                <a:solidFill>
                  <a:schemeClr val="dk1"/>
                </a:solidFill>
              </a:rPr>
              <a:t>In Desktop, import images + GCP, run Rapid Check Temp. in Pix4D desktop</a:t>
            </a:r>
            <a:endParaRPr sz="1800">
              <a:solidFill>
                <a:schemeClr val="dk1"/>
              </a:solidFill>
            </a:endParaRPr>
          </a:p>
          <a:p>
            <a:pPr indent="-342900" lvl="1" marL="914400" rtl="0" algn="l">
              <a:lnSpc>
                <a:spcPct val="125000"/>
              </a:lnSpc>
              <a:spcBef>
                <a:spcPts val="0"/>
              </a:spcBef>
              <a:spcAft>
                <a:spcPts val="0"/>
              </a:spcAft>
              <a:buClr>
                <a:schemeClr val="dk1"/>
              </a:buClr>
              <a:buSzPts val="1800"/>
              <a:buChar char="○"/>
            </a:pPr>
            <a:r>
              <a:rPr lang="en" sz="1800">
                <a:solidFill>
                  <a:schemeClr val="dk1"/>
                </a:solidFill>
              </a:rPr>
              <a:t>Workflow 2:</a:t>
            </a:r>
            <a:endParaRPr sz="1800">
              <a:solidFill>
                <a:schemeClr val="dk1"/>
              </a:solidFill>
            </a:endParaRPr>
          </a:p>
          <a:p>
            <a:pPr indent="-342900" lvl="2" marL="1371600" rtl="0" algn="l">
              <a:lnSpc>
                <a:spcPct val="125000"/>
              </a:lnSpc>
              <a:spcBef>
                <a:spcPts val="0"/>
              </a:spcBef>
              <a:spcAft>
                <a:spcPts val="0"/>
              </a:spcAft>
              <a:buClr>
                <a:schemeClr val="dk1"/>
              </a:buClr>
              <a:buSzPts val="1800"/>
              <a:buChar char="■"/>
            </a:pPr>
            <a:r>
              <a:rPr lang="en" sz="1800">
                <a:solidFill>
                  <a:schemeClr val="dk1"/>
                </a:solidFill>
              </a:rPr>
              <a:t>In Desktop, import images + GCP (mark into basic editor)</a:t>
            </a:r>
            <a:endParaRPr sz="1800">
              <a:solidFill>
                <a:schemeClr val="dk1"/>
              </a:solidFill>
            </a:endParaRPr>
          </a:p>
          <a:p>
            <a:pPr indent="-342900" lvl="2" marL="1371600" rtl="0" algn="l">
              <a:lnSpc>
                <a:spcPct val="125000"/>
              </a:lnSpc>
              <a:spcBef>
                <a:spcPts val="0"/>
              </a:spcBef>
              <a:spcAft>
                <a:spcPts val="0"/>
              </a:spcAft>
              <a:buClr>
                <a:schemeClr val="dk1"/>
              </a:buClr>
              <a:buSzPts val="1800"/>
              <a:buChar char="■"/>
            </a:pPr>
            <a:r>
              <a:rPr lang="en" sz="1800">
                <a:solidFill>
                  <a:schemeClr val="dk1"/>
                </a:solidFill>
              </a:rPr>
              <a:t>Push and upload to Pix4D Cloud</a:t>
            </a:r>
            <a:endParaRPr sz="1800">
              <a:solidFill>
                <a:schemeClr val="dk1"/>
              </a:solidFill>
            </a:endParaRPr>
          </a:p>
          <a:p>
            <a:pPr indent="-342900" lvl="1" marL="914400" rtl="0" algn="l">
              <a:lnSpc>
                <a:spcPct val="125000"/>
              </a:lnSpc>
              <a:spcBef>
                <a:spcPts val="0"/>
              </a:spcBef>
              <a:spcAft>
                <a:spcPts val="0"/>
              </a:spcAft>
              <a:buClr>
                <a:schemeClr val="dk1"/>
              </a:buClr>
              <a:buSzPts val="1800"/>
              <a:buChar char="○"/>
            </a:pPr>
            <a:r>
              <a:rPr lang="en" sz="1800">
                <a:solidFill>
                  <a:schemeClr val="dk1"/>
                </a:solidFill>
              </a:rPr>
              <a:t>Workflow 3: </a:t>
            </a:r>
            <a:endParaRPr sz="1800">
              <a:solidFill>
                <a:schemeClr val="dk1"/>
              </a:solidFill>
            </a:endParaRPr>
          </a:p>
          <a:p>
            <a:pPr indent="-342900" lvl="2" marL="1371600" rtl="0" algn="l">
              <a:lnSpc>
                <a:spcPct val="125000"/>
              </a:lnSpc>
              <a:spcBef>
                <a:spcPts val="0"/>
              </a:spcBef>
              <a:spcAft>
                <a:spcPts val="0"/>
              </a:spcAft>
              <a:buClr>
                <a:schemeClr val="dk1"/>
              </a:buClr>
              <a:buSzPts val="1800"/>
              <a:buChar char="■"/>
            </a:pPr>
            <a:r>
              <a:rPr lang="en" sz="1800">
                <a:solidFill>
                  <a:schemeClr val="dk1"/>
                </a:solidFill>
              </a:rPr>
              <a:t>Just in Pix4D Cloud</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22"/>
          <p:cNvSpPr txBox="1"/>
          <p:nvPr>
            <p:ph type="title"/>
          </p:nvPr>
        </p:nvSpPr>
        <p:spPr>
          <a:xfrm>
            <a:off x="323849" y="361900"/>
            <a:ext cx="8461500" cy="502200"/>
          </a:xfrm>
          <a:prstGeom prst="rect">
            <a:avLst/>
          </a:prstGeom>
          <a:noFill/>
          <a:ln>
            <a:noFill/>
          </a:ln>
        </p:spPr>
        <p:txBody>
          <a:bodyPr anchorCtr="0" anchor="t" bIns="20950" lIns="41900" spcFirstLastPara="1" rIns="41900" wrap="square" tIns="20950">
            <a:noAutofit/>
          </a:bodyPr>
          <a:lstStyle/>
          <a:p>
            <a:pPr indent="0" lvl="0" marL="0" marR="0" rtl="0" algn="l">
              <a:lnSpc>
                <a:spcPct val="90000"/>
              </a:lnSpc>
              <a:spcBef>
                <a:spcPts val="0"/>
              </a:spcBef>
              <a:spcAft>
                <a:spcPts val="0"/>
              </a:spcAft>
              <a:buClr>
                <a:srgbClr val="737C85"/>
              </a:buClr>
              <a:buFont typeface="Rasa"/>
              <a:buNone/>
            </a:pPr>
            <a:r>
              <a:rPr lang="en"/>
              <a:t>Pix4D Products for Construction</a:t>
            </a:r>
            <a:endParaRPr b="1" i="0" sz="2100" u="none" cap="none" strike="noStrike">
              <a:solidFill>
                <a:srgbClr val="737C85"/>
              </a:solidFill>
            </a:endParaRPr>
          </a:p>
        </p:txBody>
      </p:sp>
      <p:pic>
        <p:nvPicPr>
          <p:cNvPr id="102" name="Google Shape;102;p22"/>
          <p:cNvPicPr preferRelativeResize="0"/>
          <p:nvPr/>
        </p:nvPicPr>
        <p:blipFill>
          <a:blip r:embed="rId3">
            <a:alphaModFix/>
          </a:blip>
          <a:stretch>
            <a:fillRect/>
          </a:stretch>
        </p:blipFill>
        <p:spPr>
          <a:xfrm>
            <a:off x="1480475" y="1059211"/>
            <a:ext cx="2611118" cy="1923313"/>
          </a:xfrm>
          <a:prstGeom prst="rect">
            <a:avLst/>
          </a:prstGeom>
          <a:noFill/>
          <a:ln>
            <a:noFill/>
          </a:ln>
        </p:spPr>
      </p:pic>
      <p:sp>
        <p:nvSpPr>
          <p:cNvPr id="103" name="Google Shape;103;p22"/>
          <p:cNvSpPr txBox="1"/>
          <p:nvPr/>
        </p:nvSpPr>
        <p:spPr>
          <a:xfrm>
            <a:off x="4150350" y="2285475"/>
            <a:ext cx="4224600" cy="118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34657F"/>
                </a:solidFill>
                <a:latin typeface="Roboto"/>
                <a:ea typeface="Roboto"/>
                <a:cs typeface="Roboto"/>
                <a:sym typeface="Roboto"/>
              </a:rPr>
              <a:t>Crane Camera</a:t>
            </a:r>
            <a:endParaRPr b="1" sz="2800">
              <a:solidFill>
                <a:srgbClr val="34657F"/>
              </a:solidFill>
              <a:latin typeface="Roboto"/>
              <a:ea typeface="Roboto"/>
              <a:cs typeface="Roboto"/>
              <a:sym typeface="Roboto"/>
            </a:endParaRPr>
          </a:p>
          <a:p>
            <a:pPr indent="0" lvl="0" marL="0" rtl="0" algn="l">
              <a:spcBef>
                <a:spcPts val="0"/>
              </a:spcBef>
              <a:spcAft>
                <a:spcPts val="0"/>
              </a:spcAft>
              <a:buNone/>
            </a:pPr>
            <a:r>
              <a:t/>
            </a:r>
            <a:endParaRPr sz="2800">
              <a:solidFill>
                <a:srgbClr val="5C6670"/>
              </a:solidFill>
            </a:endParaRPr>
          </a:p>
          <a:p>
            <a:pPr indent="0" lvl="0" marL="0" rtl="0" algn="l">
              <a:spcBef>
                <a:spcPts val="0"/>
              </a:spcBef>
              <a:spcAft>
                <a:spcPts val="0"/>
              </a:spcAft>
              <a:buNone/>
            </a:pPr>
            <a:r>
              <a:t/>
            </a:r>
            <a:endParaRPr sz="2800">
              <a:solidFill>
                <a:srgbClr val="5C6670"/>
              </a:solidFill>
            </a:endParaRPr>
          </a:p>
        </p:txBody>
      </p:sp>
      <p:pic>
        <p:nvPicPr>
          <p:cNvPr id="104" name="Google Shape;104;p22"/>
          <p:cNvPicPr preferRelativeResize="0"/>
          <p:nvPr/>
        </p:nvPicPr>
        <p:blipFill>
          <a:blip r:embed="rId4">
            <a:alphaModFix/>
          </a:blip>
          <a:stretch>
            <a:fillRect/>
          </a:stretch>
        </p:blipFill>
        <p:spPr>
          <a:xfrm>
            <a:off x="5593625" y="1144800"/>
            <a:ext cx="1181700" cy="1181700"/>
          </a:xfrm>
          <a:prstGeom prst="rect">
            <a:avLst/>
          </a:prstGeom>
          <a:noFill/>
          <a:ln>
            <a:noFill/>
          </a:ln>
        </p:spPr>
      </p:pic>
      <p:sp>
        <p:nvSpPr>
          <p:cNvPr id="105" name="Google Shape;105;p22"/>
          <p:cNvSpPr txBox="1"/>
          <p:nvPr/>
        </p:nvSpPr>
        <p:spPr>
          <a:xfrm>
            <a:off x="1492450" y="3389725"/>
            <a:ext cx="27492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4657F"/>
                </a:solidFill>
              </a:rPr>
              <a:t>3D mapping software for earthworks, construction and infrastructure management</a:t>
            </a:r>
            <a:endParaRPr>
              <a:solidFill>
                <a:srgbClr val="34657F"/>
              </a:solidFill>
            </a:endParaRPr>
          </a:p>
          <a:p>
            <a:pPr indent="0" lvl="0" marL="0" rtl="0" algn="ctr">
              <a:spcBef>
                <a:spcPts val="0"/>
              </a:spcBef>
              <a:spcAft>
                <a:spcPts val="0"/>
              </a:spcAft>
              <a:buNone/>
            </a:pPr>
            <a:r>
              <a:t/>
            </a:r>
            <a:endParaRPr>
              <a:solidFill>
                <a:srgbClr val="34657F"/>
              </a:solidFill>
            </a:endParaRPr>
          </a:p>
          <a:p>
            <a:pPr indent="0" lvl="0" marL="0" rtl="0" algn="ctr">
              <a:spcBef>
                <a:spcPts val="0"/>
              </a:spcBef>
              <a:spcAft>
                <a:spcPts val="0"/>
              </a:spcAft>
              <a:buNone/>
            </a:pPr>
            <a:r>
              <a:t/>
            </a:r>
            <a:endParaRPr>
              <a:solidFill>
                <a:srgbClr val="34657F"/>
              </a:solidFill>
            </a:endParaRPr>
          </a:p>
          <a:p>
            <a:pPr indent="0" lvl="0" marL="0" rtl="0" algn="ctr">
              <a:spcBef>
                <a:spcPts val="0"/>
              </a:spcBef>
              <a:spcAft>
                <a:spcPts val="0"/>
              </a:spcAft>
              <a:buNone/>
            </a:pPr>
            <a:r>
              <a:t/>
            </a:r>
            <a:endParaRPr>
              <a:solidFill>
                <a:srgbClr val="34657F"/>
              </a:solidFill>
            </a:endParaRPr>
          </a:p>
        </p:txBody>
      </p:sp>
      <p:sp>
        <p:nvSpPr>
          <p:cNvPr id="106" name="Google Shape;106;p22"/>
          <p:cNvSpPr txBox="1"/>
          <p:nvPr/>
        </p:nvSpPr>
        <p:spPr>
          <a:xfrm>
            <a:off x="5114925" y="3389725"/>
            <a:ext cx="2249400" cy="48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4657F"/>
                </a:solidFill>
              </a:rPr>
              <a:t>Automated and daily 2D and 3D as-built updates of construction sites</a:t>
            </a:r>
            <a:endParaRPr>
              <a:solidFill>
                <a:srgbClr val="34657F"/>
              </a:solidFill>
            </a:endParaRPr>
          </a:p>
        </p:txBody>
      </p:sp>
      <p:cxnSp>
        <p:nvCxnSpPr>
          <p:cNvPr id="107" name="Google Shape;107;p22"/>
          <p:cNvCxnSpPr/>
          <p:nvPr/>
        </p:nvCxnSpPr>
        <p:spPr>
          <a:xfrm>
            <a:off x="1704975" y="3146250"/>
            <a:ext cx="2162100" cy="0"/>
          </a:xfrm>
          <a:prstGeom prst="straightConnector1">
            <a:avLst/>
          </a:prstGeom>
          <a:noFill/>
          <a:ln cap="flat" cmpd="sng" w="9525">
            <a:solidFill>
              <a:schemeClr val="accent5"/>
            </a:solidFill>
            <a:prstDash val="solid"/>
            <a:round/>
            <a:headEnd len="med" w="med" type="none"/>
            <a:tailEnd len="med" w="med" type="none"/>
          </a:ln>
        </p:spPr>
      </p:cxnSp>
      <p:cxnSp>
        <p:nvCxnSpPr>
          <p:cNvPr id="108" name="Google Shape;108;p22"/>
          <p:cNvCxnSpPr/>
          <p:nvPr/>
        </p:nvCxnSpPr>
        <p:spPr>
          <a:xfrm>
            <a:off x="5181600" y="3146250"/>
            <a:ext cx="2162100" cy="0"/>
          </a:xfrm>
          <a:prstGeom prst="straightConnector1">
            <a:avLst/>
          </a:prstGeom>
          <a:noFill/>
          <a:ln cap="flat" cmpd="sng" w="9525">
            <a:solidFill>
              <a:schemeClr val="accent5"/>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23"/>
          <p:cNvSpPr txBox="1"/>
          <p:nvPr/>
        </p:nvSpPr>
        <p:spPr>
          <a:xfrm>
            <a:off x="784200" y="951900"/>
            <a:ext cx="7839900" cy="36303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None/>
            </a:pPr>
            <a:r>
              <a:t/>
            </a:r>
            <a:endParaRPr sz="1600" strike="sngStrike">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000">
              <a:solidFill>
                <a:srgbClr val="737C85"/>
              </a:solidFill>
            </a:endParaRPr>
          </a:p>
          <a:p>
            <a:pPr indent="0" lvl="0" marL="0" rtl="0" algn="l">
              <a:spcBef>
                <a:spcPts val="800"/>
              </a:spcBef>
              <a:spcAft>
                <a:spcPts val="0"/>
              </a:spcAft>
              <a:buNone/>
            </a:pPr>
            <a:r>
              <a:t/>
            </a:r>
            <a:endParaRPr sz="16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0"/>
              </a:spcAft>
              <a:buNone/>
            </a:pPr>
            <a:r>
              <a:t/>
            </a:r>
            <a:endParaRPr sz="1800">
              <a:solidFill>
                <a:srgbClr val="737C85"/>
              </a:solidFill>
            </a:endParaRPr>
          </a:p>
          <a:p>
            <a:pPr indent="0" lvl="0" marL="0" rtl="0" algn="l">
              <a:spcBef>
                <a:spcPts val="800"/>
              </a:spcBef>
              <a:spcAft>
                <a:spcPts val="800"/>
              </a:spcAft>
              <a:buNone/>
            </a:pPr>
            <a:r>
              <a:t/>
            </a:r>
            <a:endParaRPr sz="1800">
              <a:solidFill>
                <a:srgbClr val="737C85"/>
              </a:solidFill>
            </a:endParaRPr>
          </a:p>
        </p:txBody>
      </p:sp>
      <p:pic>
        <p:nvPicPr>
          <p:cNvPr id="114" name="Google Shape;114;p23"/>
          <p:cNvPicPr preferRelativeResize="0"/>
          <p:nvPr/>
        </p:nvPicPr>
        <p:blipFill rotWithShape="1">
          <a:blip r:embed="rId3">
            <a:alphaModFix/>
          </a:blip>
          <a:srcRect b="0" l="2936" r="17280" t="0"/>
          <a:stretch/>
        </p:blipFill>
        <p:spPr>
          <a:xfrm>
            <a:off x="211700" y="0"/>
            <a:ext cx="9144004" cy="5143500"/>
          </a:xfrm>
          <a:prstGeom prst="rect">
            <a:avLst/>
          </a:prstGeom>
          <a:noFill/>
          <a:ln>
            <a:noFill/>
          </a:ln>
        </p:spPr>
      </p:pic>
      <p:sp>
        <p:nvSpPr>
          <p:cNvPr id="115" name="Google Shape;115;p23"/>
          <p:cNvSpPr txBox="1"/>
          <p:nvPr/>
        </p:nvSpPr>
        <p:spPr>
          <a:xfrm>
            <a:off x="6324325" y="760250"/>
            <a:ext cx="13923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1.</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Capture</a:t>
            </a:r>
            <a:endParaRPr sz="1800">
              <a:solidFill>
                <a:schemeClr val="dk2"/>
              </a:solidFill>
              <a:latin typeface="Roboto"/>
              <a:ea typeface="Roboto"/>
              <a:cs typeface="Roboto"/>
              <a:sym typeface="Roboto"/>
            </a:endParaRPr>
          </a:p>
        </p:txBody>
      </p:sp>
      <p:sp>
        <p:nvSpPr>
          <p:cNvPr id="116" name="Google Shape;116;p23"/>
          <p:cNvSpPr txBox="1"/>
          <p:nvPr/>
        </p:nvSpPr>
        <p:spPr>
          <a:xfrm>
            <a:off x="6324325" y="1197500"/>
            <a:ext cx="24195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2.</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Process &amp; </a:t>
            </a:r>
            <a:r>
              <a:rPr lang="en" sz="1800">
                <a:solidFill>
                  <a:schemeClr val="dk1"/>
                </a:solidFill>
                <a:latin typeface="Roboto"/>
                <a:ea typeface="Roboto"/>
                <a:cs typeface="Roboto"/>
                <a:sym typeface="Roboto"/>
              </a:rPr>
              <a:t>Output</a:t>
            </a:r>
            <a:endParaRPr sz="1800">
              <a:solidFill>
                <a:schemeClr val="dk2"/>
              </a:solidFill>
              <a:latin typeface="Roboto"/>
              <a:ea typeface="Roboto"/>
              <a:cs typeface="Roboto"/>
              <a:sym typeface="Roboto"/>
            </a:endParaRPr>
          </a:p>
        </p:txBody>
      </p:sp>
      <p:sp>
        <p:nvSpPr>
          <p:cNvPr id="117" name="Google Shape;117;p23"/>
          <p:cNvSpPr txBox="1"/>
          <p:nvPr/>
        </p:nvSpPr>
        <p:spPr>
          <a:xfrm>
            <a:off x="6324325" y="1634750"/>
            <a:ext cx="2460900" cy="73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3. </a:t>
            </a:r>
            <a:r>
              <a:rPr lang="en" sz="1800">
                <a:solidFill>
                  <a:schemeClr val="dk2"/>
                </a:solidFill>
                <a:latin typeface="Roboto"/>
                <a:ea typeface="Roboto"/>
                <a:cs typeface="Roboto"/>
                <a:sym typeface="Roboto"/>
              </a:rPr>
              <a:t>Analyze</a:t>
            </a:r>
            <a:endParaRPr sz="1800">
              <a:solidFill>
                <a:schemeClr val="dk2"/>
              </a:solidFill>
              <a:latin typeface="Roboto"/>
              <a:ea typeface="Roboto"/>
              <a:cs typeface="Roboto"/>
              <a:sym typeface="Roboto"/>
            </a:endParaRPr>
          </a:p>
        </p:txBody>
      </p:sp>
      <p:sp>
        <p:nvSpPr>
          <p:cNvPr id="118" name="Google Shape;118;p23"/>
          <p:cNvSpPr txBox="1"/>
          <p:nvPr/>
        </p:nvSpPr>
        <p:spPr>
          <a:xfrm>
            <a:off x="6318025" y="2064350"/>
            <a:ext cx="2992800" cy="30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accent5"/>
                </a:solidFill>
                <a:latin typeface="Roboto"/>
                <a:ea typeface="Roboto"/>
                <a:cs typeface="Roboto"/>
                <a:sym typeface="Roboto"/>
              </a:rPr>
              <a:t>4.</a:t>
            </a:r>
            <a:r>
              <a:rPr lang="en" sz="1800">
                <a:solidFill>
                  <a:schemeClr val="accent5"/>
                </a:solidFill>
                <a:latin typeface="Roboto"/>
                <a:ea typeface="Roboto"/>
                <a:cs typeface="Roboto"/>
                <a:sym typeface="Roboto"/>
              </a:rPr>
              <a:t> </a:t>
            </a:r>
            <a:r>
              <a:rPr lang="en" sz="1800">
                <a:solidFill>
                  <a:schemeClr val="dk2"/>
                </a:solidFill>
                <a:latin typeface="Roboto"/>
                <a:ea typeface="Roboto"/>
                <a:cs typeface="Roboto"/>
                <a:sym typeface="Roboto"/>
              </a:rPr>
              <a:t>Share &amp; Integrate</a:t>
            </a:r>
            <a:endParaRPr sz="1800">
              <a:solidFill>
                <a:schemeClr val="dk2"/>
              </a:solidFill>
              <a:latin typeface="Roboto"/>
              <a:ea typeface="Roboto"/>
              <a:cs typeface="Roboto"/>
              <a:sym typeface="Roboto"/>
            </a:endParaRPr>
          </a:p>
        </p:txBody>
      </p:sp>
      <p:sp>
        <p:nvSpPr>
          <p:cNvPr id="119" name="Google Shape;119;p23"/>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noAutofit/>
          </a:bodyPr>
          <a:lstStyle/>
          <a:p>
            <a:pPr indent="0" lvl="0" marL="0" rtl="0" algn="l">
              <a:spcBef>
                <a:spcPts val="0"/>
              </a:spcBef>
              <a:spcAft>
                <a:spcPts val="0"/>
              </a:spcAft>
              <a:buClr>
                <a:srgbClr val="737C85"/>
              </a:buClr>
              <a:buSzPts val="600"/>
              <a:buFont typeface="Arial"/>
              <a:buNone/>
            </a:pPr>
            <a:r>
              <a:rPr lang="en"/>
              <a:t>Pix4D Workflow</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pic>
        <p:nvPicPr>
          <p:cNvPr id="124" name="Google Shape;124;p24"/>
          <p:cNvPicPr preferRelativeResize="0"/>
          <p:nvPr/>
        </p:nvPicPr>
        <p:blipFill rotWithShape="1">
          <a:blip r:embed="rId3">
            <a:alphaModFix/>
          </a:blip>
          <a:srcRect b="268" l="0" r="0" t="268"/>
          <a:stretch/>
        </p:blipFill>
        <p:spPr>
          <a:xfrm>
            <a:off x="358200" y="1047675"/>
            <a:ext cx="8461499" cy="3187593"/>
          </a:xfrm>
          <a:prstGeom prst="rect">
            <a:avLst/>
          </a:prstGeom>
          <a:noFill/>
          <a:ln>
            <a:noFill/>
          </a:ln>
        </p:spPr>
      </p:pic>
      <p:sp>
        <p:nvSpPr>
          <p:cNvPr id="125" name="Google Shape;125;p24"/>
          <p:cNvSpPr txBox="1"/>
          <p:nvPr>
            <p:ph type="title"/>
          </p:nvPr>
        </p:nvSpPr>
        <p:spPr>
          <a:xfrm>
            <a:off x="323849" y="361900"/>
            <a:ext cx="8461500" cy="5022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Clr>
                <a:srgbClr val="737C85"/>
              </a:buClr>
              <a:buFont typeface="Rasa"/>
              <a:buNone/>
            </a:pPr>
            <a:r>
              <a:rPr lang="en"/>
              <a:t>Applications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25"/>
          <p:cNvSpPr txBox="1"/>
          <p:nvPr/>
        </p:nvSpPr>
        <p:spPr>
          <a:xfrm>
            <a:off x="439800" y="1918700"/>
            <a:ext cx="8264400" cy="3225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solidFill>
                  <a:srgbClr val="F3F3F3"/>
                </a:solidFill>
                <a:latin typeface="Roboto"/>
                <a:ea typeface="Roboto"/>
                <a:cs typeface="Roboto"/>
                <a:sym typeface="Roboto"/>
              </a:rPr>
              <a:t>3D mapping software for earthworks, construction and infrastructure management</a:t>
            </a:r>
            <a:endParaRPr sz="3000">
              <a:solidFill>
                <a:srgbClr val="F3F3F3"/>
              </a:solidFill>
              <a:latin typeface="Roboto"/>
              <a:ea typeface="Roboto"/>
              <a:cs typeface="Roboto"/>
              <a:sym typeface="Roboto"/>
            </a:endParaRPr>
          </a:p>
        </p:txBody>
      </p:sp>
      <p:pic>
        <p:nvPicPr>
          <p:cNvPr id="131" name="Google Shape;131;p25"/>
          <p:cNvPicPr preferRelativeResize="0"/>
          <p:nvPr/>
        </p:nvPicPr>
        <p:blipFill>
          <a:blip r:embed="rId4">
            <a:alphaModFix/>
          </a:blip>
          <a:stretch>
            <a:fillRect/>
          </a:stretch>
        </p:blipFill>
        <p:spPr>
          <a:xfrm>
            <a:off x="2916052" y="378850"/>
            <a:ext cx="3311900" cy="2483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6"/>
          <p:cNvSpPr/>
          <p:nvPr/>
        </p:nvSpPr>
        <p:spPr>
          <a:xfrm>
            <a:off x="741450" y="1179200"/>
            <a:ext cx="7661100" cy="3174000"/>
          </a:xfrm>
          <a:prstGeom prst="roundRect">
            <a:avLst>
              <a:gd fmla="val 1847" name="adj"/>
            </a:avLst>
          </a:prstGeom>
          <a:solidFill>
            <a:srgbClr val="FFFFFF"/>
          </a:solidFill>
          <a:ln>
            <a:noFill/>
          </a:ln>
          <a:effectLst>
            <a:outerShdw blurRad="114300" rotWithShape="0" algn="bl" dir="5400000" dist="9525">
              <a:srgbClr val="34657F">
                <a:alpha val="23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6"/>
          <p:cNvSpPr txBox="1"/>
          <p:nvPr/>
        </p:nvSpPr>
        <p:spPr>
          <a:xfrm>
            <a:off x="1005101" y="2338578"/>
            <a:ext cx="2024400" cy="201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Repeatable, accurate results</a:t>
            </a:r>
            <a:endParaRPr b="1" sz="1800">
              <a:solidFill>
                <a:srgbClr val="34657F"/>
              </a:solidFill>
              <a:latin typeface="Roboto"/>
              <a:ea typeface="Roboto"/>
              <a:cs typeface="Roboto"/>
              <a:sym typeface="Roboto"/>
            </a:endParaRPr>
          </a:p>
          <a:p>
            <a:pPr indent="0" lvl="0" marL="0" rtl="0" algn="ctr">
              <a:spcBef>
                <a:spcPts val="0"/>
              </a:spcBef>
              <a:spcAft>
                <a:spcPts val="0"/>
              </a:spcAft>
              <a:buNone/>
            </a:pPr>
            <a:r>
              <a:t/>
            </a:r>
            <a:endParaRPr b="1">
              <a:solidFill>
                <a:schemeClr val="dk1"/>
              </a:solidFill>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Rely on our processing to get the survey-grade results you expect</a:t>
            </a:r>
            <a:endParaRPr>
              <a:solidFill>
                <a:schemeClr val="dk1"/>
              </a:solidFill>
              <a:latin typeface="Roboto"/>
              <a:ea typeface="Roboto"/>
              <a:cs typeface="Roboto"/>
              <a:sym typeface="Roboto"/>
            </a:endParaRPr>
          </a:p>
          <a:p>
            <a:pPr indent="0" lvl="0" marL="0" rtl="0" algn="ctr">
              <a:spcBef>
                <a:spcPts val="0"/>
              </a:spcBef>
              <a:spcAft>
                <a:spcPts val="0"/>
              </a:spcAft>
              <a:buNone/>
            </a:pPr>
            <a:r>
              <a:rPr b="1" lang="en" sz="1800">
                <a:solidFill>
                  <a:srgbClr val="34657F"/>
                </a:solidFill>
                <a:latin typeface="Roboto"/>
                <a:ea typeface="Roboto"/>
                <a:cs typeface="Roboto"/>
                <a:sym typeface="Roboto"/>
              </a:rPr>
              <a:t> </a:t>
            </a:r>
            <a:endParaRPr>
              <a:solidFill>
                <a:srgbClr val="34657F"/>
              </a:solidFill>
              <a:latin typeface="Roboto"/>
              <a:ea typeface="Roboto"/>
              <a:cs typeface="Roboto"/>
              <a:sym typeface="Roboto"/>
            </a:endParaRPr>
          </a:p>
        </p:txBody>
      </p:sp>
      <p:sp>
        <p:nvSpPr>
          <p:cNvPr id="138" name="Google Shape;138;p26"/>
          <p:cNvSpPr txBox="1"/>
          <p:nvPr/>
        </p:nvSpPr>
        <p:spPr>
          <a:xfrm>
            <a:off x="3515357" y="2338575"/>
            <a:ext cx="2024400" cy="17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latin typeface="Roboto"/>
                <a:ea typeface="Roboto"/>
                <a:cs typeface="Roboto"/>
                <a:sym typeface="Roboto"/>
              </a:rPr>
              <a:t>Instant analysis</a:t>
            </a:r>
            <a:endParaRPr b="1" sz="1800">
              <a:solidFill>
                <a:srgbClr val="34657F"/>
              </a:solidFill>
              <a:latin typeface="Roboto"/>
              <a:ea typeface="Roboto"/>
              <a:cs typeface="Roboto"/>
              <a:sym typeface="Roboto"/>
            </a:endParaRPr>
          </a:p>
          <a:p>
            <a:pPr indent="0" lvl="0" marL="0" rtl="0" algn="ctr">
              <a:spcBef>
                <a:spcPts val="0"/>
              </a:spcBef>
              <a:spcAft>
                <a:spcPts val="0"/>
              </a:spcAft>
              <a:buNone/>
            </a:pPr>
            <a:br>
              <a:rPr b="1" lang="en">
                <a:solidFill>
                  <a:schemeClr val="dk1"/>
                </a:solidFill>
                <a:latin typeface="Roboto"/>
                <a:ea typeface="Roboto"/>
                <a:cs typeface="Roboto"/>
                <a:sym typeface="Roboto"/>
              </a:rPr>
            </a:br>
            <a:r>
              <a:rPr lang="en">
                <a:solidFill>
                  <a:schemeClr val="dk1"/>
                </a:solidFill>
                <a:latin typeface="Roboto"/>
                <a:ea typeface="Roboto"/>
                <a:cs typeface="Roboto"/>
                <a:sym typeface="Roboto"/>
              </a:rPr>
              <a:t>Get instant view of any jobsite with online results that you can analyze and share.</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b="1" sz="1800">
              <a:solidFill>
                <a:srgbClr val="34657F"/>
              </a:solidFill>
              <a:latin typeface="Roboto"/>
              <a:ea typeface="Roboto"/>
              <a:cs typeface="Roboto"/>
              <a:sym typeface="Roboto"/>
            </a:endParaRPr>
          </a:p>
        </p:txBody>
      </p:sp>
      <p:sp>
        <p:nvSpPr>
          <p:cNvPr id="139" name="Google Shape;139;p26"/>
          <p:cNvSpPr txBox="1"/>
          <p:nvPr/>
        </p:nvSpPr>
        <p:spPr>
          <a:xfrm>
            <a:off x="6025588" y="2355975"/>
            <a:ext cx="2024400" cy="166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34657F"/>
                </a:solidFill>
                <a:highlight>
                  <a:srgbClr val="FFFFFF"/>
                </a:highlight>
                <a:latin typeface="Roboto"/>
                <a:ea typeface="Roboto"/>
                <a:cs typeface="Roboto"/>
                <a:sym typeface="Roboto"/>
              </a:rPr>
              <a:t>BIM integration</a:t>
            </a:r>
            <a:endParaRPr b="1" sz="1800">
              <a:solidFill>
                <a:srgbClr val="34657F"/>
              </a:solidFill>
              <a:highlight>
                <a:srgbClr val="FFFFFF"/>
              </a:highlight>
              <a:latin typeface="Roboto"/>
              <a:ea typeface="Roboto"/>
              <a:cs typeface="Roboto"/>
              <a:sym typeface="Roboto"/>
            </a:endParaRPr>
          </a:p>
          <a:p>
            <a:pPr indent="0" lvl="0" marL="0" rtl="0" algn="ctr">
              <a:spcBef>
                <a:spcPts val="0"/>
              </a:spcBef>
              <a:spcAft>
                <a:spcPts val="0"/>
              </a:spcAft>
              <a:buNone/>
            </a:pPr>
            <a:r>
              <a:t/>
            </a:r>
            <a:endParaRPr b="1">
              <a:solidFill>
                <a:schemeClr val="dk1"/>
              </a:solidFill>
              <a:latin typeface="Roboto"/>
              <a:ea typeface="Roboto"/>
              <a:cs typeface="Roboto"/>
              <a:sym typeface="Roboto"/>
            </a:endParaRPr>
          </a:p>
          <a:p>
            <a:pPr indent="0" lvl="0" marL="0" rtl="0" algn="ctr">
              <a:spcBef>
                <a:spcPts val="0"/>
              </a:spcBef>
              <a:spcAft>
                <a:spcPts val="0"/>
              </a:spcAft>
              <a:buNone/>
            </a:pPr>
            <a:r>
              <a:rPr lang="en">
                <a:solidFill>
                  <a:schemeClr val="dk1"/>
                </a:solidFill>
                <a:latin typeface="Roboto"/>
                <a:ea typeface="Roboto"/>
                <a:cs typeface="Roboto"/>
                <a:sym typeface="Roboto"/>
              </a:rPr>
              <a:t>Import ready-to-use data within BIM/CAD software for seamless management of your project.</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a:solidFill>
                <a:schemeClr val="dk1"/>
              </a:solidFill>
              <a:latin typeface="Roboto"/>
              <a:ea typeface="Roboto"/>
              <a:cs typeface="Roboto"/>
              <a:sym typeface="Roboto"/>
            </a:endParaRPr>
          </a:p>
          <a:p>
            <a:pPr indent="0" lvl="0" marL="0" rtl="0" algn="ctr">
              <a:spcBef>
                <a:spcPts val="0"/>
              </a:spcBef>
              <a:spcAft>
                <a:spcPts val="0"/>
              </a:spcAft>
              <a:buNone/>
            </a:pPr>
            <a:r>
              <a:t/>
            </a:r>
            <a:endParaRPr b="1" sz="1800">
              <a:solidFill>
                <a:srgbClr val="34657F"/>
              </a:solidFill>
              <a:highlight>
                <a:srgbClr val="FFFFFF"/>
              </a:highlight>
              <a:latin typeface="Roboto"/>
              <a:ea typeface="Roboto"/>
              <a:cs typeface="Roboto"/>
              <a:sym typeface="Roboto"/>
            </a:endParaRPr>
          </a:p>
        </p:txBody>
      </p:sp>
      <p:cxnSp>
        <p:nvCxnSpPr>
          <p:cNvPr id="140" name="Google Shape;140;p26"/>
          <p:cNvCxnSpPr/>
          <p:nvPr/>
        </p:nvCxnSpPr>
        <p:spPr>
          <a:xfrm>
            <a:off x="3349922" y="1936325"/>
            <a:ext cx="0" cy="2014500"/>
          </a:xfrm>
          <a:prstGeom prst="straightConnector1">
            <a:avLst/>
          </a:prstGeom>
          <a:noFill/>
          <a:ln cap="flat" cmpd="sng" w="9525">
            <a:solidFill>
              <a:srgbClr val="D6DAE0"/>
            </a:solidFill>
            <a:prstDash val="solid"/>
            <a:round/>
            <a:headEnd len="med" w="med" type="none"/>
            <a:tailEnd len="med" w="med" type="none"/>
          </a:ln>
        </p:spPr>
      </p:cxnSp>
      <p:cxnSp>
        <p:nvCxnSpPr>
          <p:cNvPr id="141" name="Google Shape;141;p26"/>
          <p:cNvCxnSpPr/>
          <p:nvPr/>
        </p:nvCxnSpPr>
        <p:spPr>
          <a:xfrm>
            <a:off x="5720091" y="1936325"/>
            <a:ext cx="0" cy="2014500"/>
          </a:xfrm>
          <a:prstGeom prst="straightConnector1">
            <a:avLst/>
          </a:prstGeom>
          <a:noFill/>
          <a:ln cap="flat" cmpd="sng" w="9525">
            <a:solidFill>
              <a:srgbClr val="D6DAE0"/>
            </a:solidFill>
            <a:prstDash val="solid"/>
            <a:round/>
            <a:headEnd len="med" w="med" type="none"/>
            <a:tailEnd len="med" w="med" type="none"/>
          </a:ln>
        </p:spPr>
      </p:cxnSp>
      <p:pic>
        <p:nvPicPr>
          <p:cNvPr id="142" name="Google Shape;142;p26"/>
          <p:cNvPicPr preferRelativeResize="0"/>
          <p:nvPr/>
        </p:nvPicPr>
        <p:blipFill>
          <a:blip r:embed="rId3">
            <a:alphaModFix/>
          </a:blip>
          <a:stretch>
            <a:fillRect/>
          </a:stretch>
        </p:blipFill>
        <p:spPr>
          <a:xfrm>
            <a:off x="6550937" y="1385750"/>
            <a:ext cx="952825" cy="952873"/>
          </a:xfrm>
          <a:prstGeom prst="rect">
            <a:avLst/>
          </a:prstGeom>
          <a:noFill/>
          <a:ln>
            <a:noFill/>
          </a:ln>
        </p:spPr>
      </p:pic>
      <p:pic>
        <p:nvPicPr>
          <p:cNvPr id="143" name="Google Shape;143;p26"/>
          <p:cNvPicPr preferRelativeResize="0"/>
          <p:nvPr/>
        </p:nvPicPr>
        <p:blipFill>
          <a:blip r:embed="rId4">
            <a:alphaModFix/>
          </a:blip>
          <a:stretch>
            <a:fillRect/>
          </a:stretch>
        </p:blipFill>
        <p:spPr>
          <a:xfrm>
            <a:off x="1586225" y="1390830"/>
            <a:ext cx="865075" cy="865075"/>
          </a:xfrm>
          <a:prstGeom prst="rect">
            <a:avLst/>
          </a:prstGeom>
          <a:noFill/>
          <a:ln>
            <a:noFill/>
          </a:ln>
        </p:spPr>
      </p:pic>
      <p:pic>
        <p:nvPicPr>
          <p:cNvPr id="144" name="Google Shape;144;p26"/>
          <p:cNvPicPr preferRelativeResize="0"/>
          <p:nvPr/>
        </p:nvPicPr>
        <p:blipFill>
          <a:blip r:embed="rId5">
            <a:alphaModFix/>
          </a:blip>
          <a:stretch>
            <a:fillRect/>
          </a:stretch>
        </p:blipFill>
        <p:spPr>
          <a:xfrm>
            <a:off x="4095600" y="1408181"/>
            <a:ext cx="847725" cy="847725"/>
          </a:xfrm>
          <a:prstGeom prst="rect">
            <a:avLst/>
          </a:prstGeom>
          <a:noFill/>
          <a:ln>
            <a:noFill/>
          </a:ln>
        </p:spPr>
      </p:pic>
      <p:sp>
        <p:nvSpPr>
          <p:cNvPr id="145" name="Google Shape;145;p26"/>
          <p:cNvSpPr txBox="1"/>
          <p:nvPr>
            <p:ph type="title"/>
          </p:nvPr>
        </p:nvSpPr>
        <p:spPr>
          <a:xfrm>
            <a:off x="323850" y="361900"/>
            <a:ext cx="8461500" cy="3663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Three Pillars behind Pix4Dbim</a:t>
            </a:r>
            <a:endParaRPr/>
          </a:p>
          <a:p>
            <a:pPr indent="0" lvl="0" marL="0" rtl="0" algn="l">
              <a:spcBef>
                <a:spcPts val="0"/>
              </a:spcBef>
              <a:spcAft>
                <a:spcPts val="0"/>
              </a:spcAft>
              <a:buNone/>
            </a:pPr>
            <a:r>
              <a:t/>
            </a:r>
            <a:endParaRPr b="0">
              <a:solidFill>
                <a:schemeClr val="accent5"/>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7"/>
          <p:cNvSpPr txBox="1"/>
          <p:nvPr>
            <p:ph type="title"/>
          </p:nvPr>
        </p:nvSpPr>
        <p:spPr>
          <a:xfrm>
            <a:off x="323850" y="361900"/>
            <a:ext cx="8461500" cy="746700"/>
          </a:xfrm>
          <a:prstGeom prst="rect">
            <a:avLst/>
          </a:prstGeom>
        </p:spPr>
        <p:txBody>
          <a:bodyPr anchorCtr="0" anchor="t" bIns="41900" lIns="41900" spcFirstLastPara="1" rIns="41900" wrap="square" tIns="41900">
            <a:noAutofit/>
          </a:bodyPr>
          <a:lstStyle/>
          <a:p>
            <a:pPr indent="0" lvl="0" marL="0" rtl="0" algn="l">
              <a:spcBef>
                <a:spcPts val="0"/>
              </a:spcBef>
              <a:spcAft>
                <a:spcPts val="0"/>
              </a:spcAft>
              <a:buNone/>
            </a:pPr>
            <a:r>
              <a:rPr lang="en"/>
              <a:t>Applications and Deliverables</a:t>
            </a:r>
            <a:endParaRPr/>
          </a:p>
          <a:p>
            <a:pPr indent="0" lvl="0" marL="0" rtl="0" algn="l">
              <a:spcBef>
                <a:spcPts val="0"/>
              </a:spcBef>
              <a:spcAft>
                <a:spcPts val="0"/>
              </a:spcAft>
              <a:buNone/>
            </a:pPr>
            <a:r>
              <a:rPr b="0" lang="en">
                <a:solidFill>
                  <a:schemeClr val="accent5"/>
                </a:solidFill>
              </a:rPr>
              <a:t>Planning &amp; Design</a:t>
            </a:r>
            <a:endParaRPr b="0">
              <a:solidFill>
                <a:schemeClr val="accent5"/>
              </a:solidFill>
            </a:endParaRPr>
          </a:p>
        </p:txBody>
      </p:sp>
      <p:sp>
        <p:nvSpPr>
          <p:cNvPr id="151" name="Google Shape;151;p27"/>
          <p:cNvSpPr txBox="1"/>
          <p:nvPr/>
        </p:nvSpPr>
        <p:spPr>
          <a:xfrm>
            <a:off x="180525" y="1404000"/>
            <a:ext cx="2419500" cy="1118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3D models</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2D mapping</a:t>
            </a:r>
            <a:endParaRPr sz="1800">
              <a:solidFill>
                <a:schemeClr val="dk1"/>
              </a:solidFill>
              <a:latin typeface="Roboto"/>
              <a:ea typeface="Roboto"/>
              <a:cs typeface="Roboto"/>
              <a:sym typeface="Roboto"/>
            </a:endParaRPr>
          </a:p>
          <a:p>
            <a:pPr indent="-342900" lvl="0" marL="457200" rtl="0" algn="l">
              <a:spcBef>
                <a:spcPts val="0"/>
              </a:spcBef>
              <a:spcAft>
                <a:spcPts val="0"/>
              </a:spcAft>
              <a:buClr>
                <a:schemeClr val="accent5"/>
              </a:buClr>
              <a:buSzPts val="1800"/>
              <a:buFont typeface="Roboto"/>
              <a:buChar char="●"/>
            </a:pPr>
            <a:r>
              <a:rPr lang="en" sz="1800">
                <a:solidFill>
                  <a:schemeClr val="dk1"/>
                </a:solidFill>
                <a:latin typeface="Roboto"/>
                <a:ea typeface="Roboto"/>
                <a:cs typeface="Roboto"/>
                <a:sym typeface="Roboto"/>
              </a:rPr>
              <a:t>GIS deliverables</a:t>
            </a:r>
            <a:endParaRPr sz="1800">
              <a:solidFill>
                <a:schemeClr val="dk1"/>
              </a:solidFill>
              <a:latin typeface="Roboto"/>
              <a:ea typeface="Roboto"/>
              <a:cs typeface="Roboto"/>
              <a:sym typeface="Roboto"/>
            </a:endParaRPr>
          </a:p>
        </p:txBody>
      </p:sp>
      <p:pic>
        <p:nvPicPr>
          <p:cNvPr id="152" name="Google Shape;152;p27"/>
          <p:cNvPicPr preferRelativeResize="0"/>
          <p:nvPr/>
        </p:nvPicPr>
        <p:blipFill rotWithShape="1">
          <a:blip r:embed="rId3">
            <a:alphaModFix/>
          </a:blip>
          <a:srcRect b="0" l="19028" r="0" t="0"/>
          <a:stretch/>
        </p:blipFill>
        <p:spPr>
          <a:xfrm>
            <a:off x="4476575" y="435325"/>
            <a:ext cx="4308649" cy="41445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ix4D Footer 1">
  <a:themeElements>
    <a:clrScheme name="Custom 2">
      <a:dk1>
        <a:srgbClr val="34657F"/>
      </a:dk1>
      <a:lt1>
        <a:srgbClr val="D6DAE0"/>
      </a:lt1>
      <a:dk2>
        <a:srgbClr val="34657F"/>
      </a:dk2>
      <a:lt2>
        <a:srgbClr val="FFFFFF"/>
      </a:lt2>
      <a:accent1>
        <a:srgbClr val="34657F"/>
      </a:accent1>
      <a:accent2>
        <a:srgbClr val="D6DAE0"/>
      </a:accent2>
      <a:accent3>
        <a:srgbClr val="6DC354"/>
      </a:accent3>
      <a:accent4>
        <a:srgbClr val="00B4B4"/>
      </a:accent4>
      <a:accent5>
        <a:srgbClr val="F7961F"/>
      </a:accent5>
      <a:accent6>
        <a:srgbClr val="00ABFF"/>
      </a:accent6>
      <a:hlink>
        <a:srgbClr val="1E88E5"/>
      </a:hlink>
      <a:folHlink>
        <a:srgbClr val="1E88E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