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797675" cy="9926625"/>
  <p:embeddedFontLst>
    <p:embeddedFont>
      <p:font typeface="Roboto Thin"/>
      <p:regular r:id="rId28"/>
      <p:bold r:id="rId29"/>
      <p:italic r:id="rId30"/>
      <p:boldItalic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Fira Sans"/>
      <p:regular r:id="rId36"/>
      <p:bold r:id="rId37"/>
      <p:italic r:id="rId38"/>
      <p:boldItalic r:id="rId39"/>
    </p:embeddedFont>
    <p:embeddedFont>
      <p:font typeface="Roboto Light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1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Light-regular.fntdata"/><Relationship Id="rId20" Type="http://schemas.openxmlformats.org/officeDocument/2006/relationships/slide" Target="slides/slide15.xml"/><Relationship Id="rId42" Type="http://schemas.openxmlformats.org/officeDocument/2006/relationships/font" Target="fonts/RobotoLight-italic.fntdata"/><Relationship Id="rId41" Type="http://schemas.openxmlformats.org/officeDocument/2006/relationships/font" Target="fonts/RobotoLight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RobotoLigh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Thin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Thin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Thin-boldItalic.fntdata"/><Relationship Id="rId30" Type="http://schemas.openxmlformats.org/officeDocument/2006/relationships/font" Target="fonts/RobotoThin-italic.fntdata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FiraSans-bold.fntdata"/><Relationship Id="rId14" Type="http://schemas.openxmlformats.org/officeDocument/2006/relationships/slide" Target="slides/slide9.xml"/><Relationship Id="rId36" Type="http://schemas.openxmlformats.org/officeDocument/2006/relationships/font" Target="fonts/FiraSans-regular.fntdata"/><Relationship Id="rId17" Type="http://schemas.openxmlformats.org/officeDocument/2006/relationships/slide" Target="slides/slide12.xml"/><Relationship Id="rId39" Type="http://schemas.openxmlformats.org/officeDocument/2006/relationships/font" Target="fonts/FiraSans-boldItalic.fntdata"/><Relationship Id="rId16" Type="http://schemas.openxmlformats.org/officeDocument/2006/relationships/slide" Target="slides/slide11.xml"/><Relationship Id="rId38" Type="http://schemas.openxmlformats.org/officeDocument/2006/relationships/font" Target="fonts/FiraSans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Pix4D were we make professional sofwtare easy to use.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going to show you how easily you can gain competive advantage with drone images.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Supervised machine learning algorithms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Automatically classify your dense point cloud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Fastly isolate the data of interest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as-built with as designed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importing drawings (overlay)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1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74e875d55_1_23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74e875d55_1_23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474e875d55_1_23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70ae60b7b_0_40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470ae60b7b_0_40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70ae60b7b_0_48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470ae60b7b_0_48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70ae60b7b_0_56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470ae60b7b_0_56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70ae60b7b_0_72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470ae60b7b_0_72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5055a4e1_0_183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405055a4e1_0_183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Pix4D software turns your images into highly precise, georeferenced 2D maps and 3D models. They’re customizable, timely, and complement a wide range of applications and software.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Safer, more efficient and less time consuming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industries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405055a4e1_0_183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70ae60b7b_0_80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470ae60b7b_0_80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8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70ae60b7b_0_91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470ae60b7b_0_91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470ae60b7b_0_91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Pix4D software turns your images into highly precise, georeferenced 2D maps and 3D models. They’re customizable, timely, and complement a wide range of applications and software.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Safer, more efficient and less time consuming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industries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42a5752d6_0_92:notes"/>
          <p:cNvSpPr/>
          <p:nvPr>
            <p:ph idx="2" type="sldImg"/>
          </p:nvPr>
        </p:nvSpPr>
        <p:spPr>
          <a:xfrm>
            <a:off x="377946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42a5752d6_0_92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42a5752d6_0_198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442a5752d6_0_198:notes"/>
          <p:cNvSpPr/>
          <p:nvPr>
            <p:ph idx="2" type="sldImg"/>
          </p:nvPr>
        </p:nvSpPr>
        <p:spPr>
          <a:xfrm>
            <a:off x="377946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consumer drone, free  flight planning app for optimal mapping data.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iOS and Android, Select drone &gt; select &gt;mission &gt; adjust flight parameters &gt; start and fly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Unique rayCloud view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7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70ae60b7b_0_16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470ae60b7b_0_16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470ae60b7b_0_16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1 Column" showMasterSp="0">
  <p:cSld name="Title 1 line - 1 Column">
    <p:bg>
      <p:bgPr>
        <a:solidFill>
          <a:srgbClr val="EAEFF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31800" y="482533"/>
            <a:ext cx="11282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431800" y="1246600"/>
            <a:ext cx="6165300" cy="4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ullscreen Corporate Presentation">
  <p:cSld name="Fullscreen Corporate Presenta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/>
          <p:nvPr/>
        </p:nvSpPr>
        <p:spPr>
          <a:xfrm>
            <a:off x="0" y="-18000"/>
            <a:ext cx="4737900" cy="6894000"/>
          </a:xfrm>
          <a:prstGeom prst="rect">
            <a:avLst/>
          </a:prstGeom>
          <a:solidFill>
            <a:srgbClr val="19323F">
              <a:alpha val="63137"/>
            </a:srgbClr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1"/>
          <p:cNvSpPr txBox="1"/>
          <p:nvPr>
            <p:ph type="title"/>
          </p:nvPr>
        </p:nvSpPr>
        <p:spPr>
          <a:xfrm>
            <a:off x="262300" y="327151"/>
            <a:ext cx="447600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3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8335" y="1391551"/>
            <a:ext cx="4476000" cy="5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3 Columns" showMasterSp="0">
  <p:cSld name="Title 1 line - 3 Columns">
    <p:bg>
      <p:bgPr>
        <a:solidFill>
          <a:srgbClr val="EAEFF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type="title"/>
          </p:nvPr>
        </p:nvSpPr>
        <p:spPr>
          <a:xfrm>
            <a:off x="431801" y="482533"/>
            <a:ext cx="11282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4295249" y="1246600"/>
            <a:ext cx="3555900" cy="4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2"/>
          <p:cNvSpPr txBox="1"/>
          <p:nvPr>
            <p:ph idx="2" type="body"/>
          </p:nvPr>
        </p:nvSpPr>
        <p:spPr>
          <a:xfrm>
            <a:off x="8157633" y="1246600"/>
            <a:ext cx="3555900" cy="4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2"/>
          <p:cNvSpPr txBox="1"/>
          <p:nvPr>
            <p:ph idx="3" type="body"/>
          </p:nvPr>
        </p:nvSpPr>
        <p:spPr>
          <a:xfrm>
            <a:off x="431800" y="1246600"/>
            <a:ext cx="3555900" cy="4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2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2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1 Column" showMasterSp="0">
  <p:cSld name="Title 2 lines - 1 Column">
    <p:bg>
      <p:bgPr>
        <a:solidFill>
          <a:srgbClr val="EAEFF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431800" y="482533"/>
            <a:ext cx="111657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" type="body"/>
          </p:nvPr>
        </p:nvSpPr>
        <p:spPr>
          <a:xfrm>
            <a:off x="431800" y="1534799"/>
            <a:ext cx="6165300" cy="4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3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Blank" showMasterSp="0">
  <p:cSld name="Title 2 lines - Blank">
    <p:bg>
      <p:bgPr>
        <a:solidFill>
          <a:srgbClr val="EAEFF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431799" y="482533"/>
            <a:ext cx="11282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4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AULT SLIDE" showMasterSp="0">
  <p:cSld name="DEFAULT SLIDE">
    <p:bg>
      <p:bgPr>
        <a:solidFill>
          <a:srgbClr val="EAEFF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1 Column 1" showMasterSp="0">
  <p:cSld name="1_BLANK_2">
    <p:bg>
      <p:bgPr>
        <a:solidFill>
          <a:srgbClr val="EAEFF2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p1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8382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4038600" y="635635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610600" y="63563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Blank" showMasterSp="0">
  <p:cSld name="Title 1 line - Blank">
    <p:bg>
      <p:bgPr>
        <a:solidFill>
          <a:srgbClr val="EAEFF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/>
        </p:nvSpPr>
        <p:spPr>
          <a:xfrm>
            <a:off x="2380500" y="981167"/>
            <a:ext cx="4632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o footer - No Title - Blank 1" showMasterSp="0">
  <p:cSld name="No footer - No Title - Blank 1">
    <p:bg>
      <p:bgPr>
        <a:solidFill>
          <a:srgbClr val="EAEFF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2 Columns" showMasterSp="0">
  <p:cSld name="Title 2 lines - 2 Columns">
    <p:bg>
      <p:bgPr>
        <a:solidFill>
          <a:srgbClr val="EAEFF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idx="1" type="body"/>
          </p:nvPr>
        </p:nvSpPr>
        <p:spPr>
          <a:xfrm>
            <a:off x="447549" y="1583567"/>
            <a:ext cx="5293500" cy="4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6420033" y="1583567"/>
            <a:ext cx="5293500" cy="42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type="title"/>
          </p:nvPr>
        </p:nvSpPr>
        <p:spPr>
          <a:xfrm>
            <a:off x="447549" y="482533"/>
            <a:ext cx="1126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5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fr-CH" sz="1600" u="none" cap="none" strike="noStrike">
                <a:solidFill>
                  <a:srgbClr val="84B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lines - 3 Columns" showMasterSp="0">
  <p:cSld name="Title 2 lines - 3 Columns">
    <p:bg>
      <p:bgPr>
        <a:solidFill>
          <a:srgbClr val="EAEFF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idx="1" type="body"/>
          </p:nvPr>
        </p:nvSpPr>
        <p:spPr>
          <a:xfrm>
            <a:off x="431800" y="1583567"/>
            <a:ext cx="35559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295249" y="1583567"/>
            <a:ext cx="35559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431801" y="482533"/>
            <a:ext cx="112821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3" type="body"/>
          </p:nvPr>
        </p:nvSpPr>
        <p:spPr>
          <a:xfrm>
            <a:off x="8157633" y="1583567"/>
            <a:ext cx="35559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6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>
              <a:solidFill>
                <a:srgbClr val="84BD00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sz="1600">
              <a:solidFill>
                <a:srgbClr val="84BD00"/>
              </a:solidFill>
            </a:endParaRPr>
          </a:p>
        </p:txBody>
      </p:sp>
      <p:sp>
        <p:nvSpPr>
          <p:cNvPr id="35" name="Google Shape;35;p6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o Title - Blank" showMasterSp="0">
  <p:cSld name="No Title - Blank">
    <p:bg>
      <p:bgPr>
        <a:solidFill>
          <a:srgbClr val="EAEFF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esentation Title 1">
  <p:cSld name="Presentation Title 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idx="1" type="body"/>
          </p:nvPr>
        </p:nvSpPr>
        <p:spPr>
          <a:xfrm>
            <a:off x="442116" y="3983760"/>
            <a:ext cx="112716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29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8"/>
          <p:cNvSpPr txBox="1"/>
          <p:nvPr>
            <p:ph idx="2" type="body"/>
          </p:nvPr>
        </p:nvSpPr>
        <p:spPr>
          <a:xfrm>
            <a:off x="442116" y="3308168"/>
            <a:ext cx="11271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228600" lvl="0" marL="457200" marR="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92D050"/>
              </a:buClr>
              <a:buSzPts val="3600"/>
              <a:buFont typeface="Arial"/>
              <a:buNone/>
              <a:defRPr b="1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8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">
  <p:cSld name="Section Titl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idx="1" type="body"/>
          </p:nvPr>
        </p:nvSpPr>
        <p:spPr>
          <a:xfrm>
            <a:off x="4023288" y="3451331"/>
            <a:ext cx="7037100" cy="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29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023288" y="2787724"/>
            <a:ext cx="70371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22860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92D050"/>
              </a:buClr>
              <a:buSzPts val="3600"/>
              <a:buFont typeface="Arial"/>
              <a:buNone/>
              <a:defRPr b="1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9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1 line - 2 Columns" showMasterSp="0">
  <p:cSld name="Title 1 line - 2 Columns">
    <p:bg>
      <p:bgPr>
        <a:solidFill>
          <a:srgbClr val="EAEFF2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type="title"/>
          </p:nvPr>
        </p:nvSpPr>
        <p:spPr>
          <a:xfrm>
            <a:off x="431800" y="482533"/>
            <a:ext cx="11282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431800" y="1246600"/>
            <a:ext cx="5293500" cy="4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0"/>
          <p:cNvSpPr txBox="1"/>
          <p:nvPr>
            <p:ph idx="2" type="body"/>
          </p:nvPr>
        </p:nvSpPr>
        <p:spPr>
          <a:xfrm>
            <a:off x="6420033" y="1246600"/>
            <a:ext cx="5293500" cy="4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10"/>
          <p:cNvSpPr txBox="1"/>
          <p:nvPr/>
        </p:nvSpPr>
        <p:spPr>
          <a:xfrm>
            <a:off x="9190986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CH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0"/>
          <p:cNvSpPr txBox="1"/>
          <p:nvPr/>
        </p:nvSpPr>
        <p:spPr>
          <a:xfrm>
            <a:off x="379098" y="6378797"/>
            <a:ext cx="25824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CH" sz="1300">
                <a:solidFill>
                  <a:schemeClr val="dk1"/>
                </a:solidFill>
              </a:rPr>
              <a:t>Courtesy of Pix4D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EFF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826873" y="1117867"/>
            <a:ext cx="4744800" cy="4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72">
          <p15:clr>
            <a:srgbClr val="F26B43"/>
          </p15:clr>
        </p15:guide>
        <p15:guide id="2" pos="7379">
          <p15:clr>
            <a:srgbClr val="F26B43"/>
          </p15:clr>
        </p15:guide>
        <p15:guide id="3" orient="horz" pos="708">
          <p15:clr>
            <a:srgbClr val="F26B43"/>
          </p15:clr>
        </p15:guide>
        <p15:guide id="4" orient="horz" pos="3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gif"/><Relationship Id="rId4" Type="http://schemas.openxmlformats.org/officeDocument/2006/relationships/image" Target="../media/image2.gif"/><Relationship Id="rId5" Type="http://schemas.openxmlformats.org/officeDocument/2006/relationships/image" Target="../media/image1.gif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3.jpg"/><Relationship Id="rId6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EFF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idx="4294967295" type="body"/>
          </p:nvPr>
        </p:nvSpPr>
        <p:spPr>
          <a:xfrm>
            <a:off x="-372462" y="-512876"/>
            <a:ext cx="7037100" cy="64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Measure from images</a:t>
            </a:r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2792850" y="3434282"/>
            <a:ext cx="65301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[Presenter name]</a:t>
            </a:r>
            <a:endParaRPr sz="2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[Position]</a:t>
            </a:r>
            <a:endParaRPr sz="2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2792847" y="2939367"/>
            <a:ext cx="6421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3000">
                <a:solidFill>
                  <a:srgbClr val="34657F"/>
                </a:solidFill>
                <a:latin typeface="Roboto"/>
                <a:ea typeface="Roboto"/>
                <a:cs typeface="Roboto"/>
                <a:sym typeface="Roboto"/>
              </a:rPr>
              <a:t>[Main title]</a:t>
            </a:r>
            <a:endParaRPr b="1" sz="3000">
              <a:solidFill>
                <a:srgbClr val="3465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 b="0" l="0" r="0" t="3100"/>
          <a:stretch/>
        </p:blipFill>
        <p:spPr>
          <a:xfrm>
            <a:off x="2663469" y="1049750"/>
            <a:ext cx="6713225" cy="53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4">
            <a:alphaModFix/>
          </a:blip>
          <a:srcRect b="6455" l="79" r="358" t="-149"/>
          <a:stretch/>
        </p:blipFill>
        <p:spPr>
          <a:xfrm>
            <a:off x="3084750" y="1636475"/>
            <a:ext cx="5828724" cy="331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218" name="Google Shape;218;p28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" name="Google Shape;219;p28"/>
          <p:cNvSpPr txBox="1"/>
          <p:nvPr/>
        </p:nvSpPr>
        <p:spPr>
          <a:xfrm>
            <a:off x="514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Automatic point cloud classification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lat screen tv&#10;&#10;Description generated with very high confidence" id="224" name="Google Shape;224;p29"/>
          <p:cNvPicPr preferRelativeResize="0"/>
          <p:nvPr/>
        </p:nvPicPr>
        <p:blipFill rotWithShape="1">
          <a:blip r:embed="rId3">
            <a:alphaModFix/>
          </a:blip>
          <a:srcRect b="24882" l="3437" r="2535" t="14020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/>
          <p:nvPr/>
        </p:nvSpPr>
        <p:spPr>
          <a:xfrm>
            <a:off x="5781675" y="5334000"/>
            <a:ext cx="514350" cy="187795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228" name="Google Shape;228;p29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9" name="Google Shape;229;p29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DSM on the Cloud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0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pic>
        <p:nvPicPr>
          <p:cNvPr descr="A flat screen tv&#10;&#10;Description generated with very high confidence" id="236" name="Google Shape;236;p30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0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30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Orthomosaic on the Cloud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>
            <a:off x="5781675" y="5334000"/>
            <a:ext cx="514350" cy="187795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1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pic>
        <p:nvPicPr>
          <p:cNvPr descr="A flat screen tv&#10;&#10;Description generated with very high confidence" id="248" name="Google Shape;248;p31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1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p31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Pix4Dbim’s timeline for monitoring changes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/>
          <p:nvPr/>
        </p:nvSpPr>
        <p:spPr>
          <a:xfrm>
            <a:off x="5781675" y="5334000"/>
            <a:ext cx="514350" cy="187795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flat screen tv&#10;&#10;Description generated with very high confidence" id="258" name="Google Shape;258;p32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262" name="Google Shape;262;p32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2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Index calculations on the Cloud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270" name="Google Shape;270;p33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A flat screen tv&#10;&#10;Description generated with very high confidence" id="271" name="Google Shape;271;p33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Pix4Dfields instant mapping and prescription maps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3" name="Google Shape;2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6800" y="1692000"/>
            <a:ext cx="6278399" cy="3542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3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6DA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flat screen tv&#10;&#10;Description generated with very high confidence" id="280" name="Google Shape;280;p34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284" name="Google Shape;284;p34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5" name="Google Shape;285;p34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Point cloud view online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5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flat screen tv&#10;&#10;Description generated with very high confidence" id="291" name="Google Shape;291;p35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5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5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295" name="Google Shape;295;p35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6" name="Google Shape;296;p35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Mesh viewer online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flat screen tv&#10;&#10;Description generated with very high confidence" id="302" name="Google Shape;302;p36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306" name="Google Shape;306;p36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6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Measure surfaces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flat screen tv&#10;&#10;Description generated with very high confidence" id="313" name="Google Shape;313;p37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7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317" name="Google Shape;317;p37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8" name="Google Shape;318;p37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Locate and identify the points of interest in the 3D model then inspect all of the images that contribute to the point in the reconstruction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/>
        </p:nvSpPr>
        <p:spPr>
          <a:xfrm>
            <a:off x="6913750" y="2082625"/>
            <a:ext cx="39720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CH" sz="2400">
                <a:solidFill>
                  <a:schemeClr val="accent3"/>
                </a:solidFill>
                <a:latin typeface="Roboto Light"/>
                <a:ea typeface="Roboto Light"/>
                <a:cs typeface="Roboto Light"/>
                <a:sym typeface="Roboto Light"/>
              </a:rPr>
              <a:t>“</a:t>
            </a:r>
            <a:r>
              <a:rPr lang="fr-CH"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Evolution favours eyes that perceive the world in 3D</a:t>
            </a:r>
            <a:r>
              <a:rPr lang="fr-CH" sz="2400">
                <a:solidFill>
                  <a:schemeClr val="accent3"/>
                </a:solidFill>
                <a:latin typeface="Roboto Light"/>
                <a:ea typeface="Roboto Light"/>
                <a:cs typeface="Roboto Light"/>
                <a:sym typeface="Roboto Light"/>
              </a:rPr>
              <a:t>”</a:t>
            </a:r>
            <a:r>
              <a:rPr lang="fr-CH"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2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fr-CH"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fr-CH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Christoph Strecha</a:t>
            </a:r>
            <a:r>
              <a:rPr lang="fr-CH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br>
              <a:rPr lang="fr-CH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fr-CH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Founder and CEO of Pix4D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20"/>
          <p:cNvSpPr txBox="1"/>
          <p:nvPr>
            <p:ph type="title"/>
          </p:nvPr>
        </p:nvSpPr>
        <p:spPr>
          <a:xfrm>
            <a:off x="454949" y="45438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Photogrammetry</a:t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50" y="971575"/>
            <a:ext cx="5620500" cy="5620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20"/>
          <p:cNvCxnSpPr/>
          <p:nvPr/>
        </p:nvCxnSpPr>
        <p:spPr>
          <a:xfrm rot="10800000">
            <a:off x="532136" y="1082325"/>
            <a:ext cx="2856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flat screen tv&#10;&#10;Description generated with very high confidence" id="324" name="Google Shape;324;p38"/>
          <p:cNvPicPr preferRelativeResize="0"/>
          <p:nvPr/>
        </p:nvPicPr>
        <p:blipFill rotWithShape="1">
          <a:blip r:embed="rId3">
            <a:alphaModFix/>
          </a:blip>
          <a:srcRect b="24879" l="3441" r="2529" t="14022"/>
          <a:stretch/>
        </p:blipFill>
        <p:spPr>
          <a:xfrm>
            <a:off x="2248334" y="1356989"/>
            <a:ext cx="7695332" cy="50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8"/>
          <p:cNvSpPr/>
          <p:nvPr/>
        </p:nvSpPr>
        <p:spPr>
          <a:xfrm>
            <a:off x="5781675" y="5334000"/>
            <a:ext cx="514500" cy="1878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8400" y="1695225"/>
            <a:ext cx="6279052" cy="3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8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Share</a:t>
            </a:r>
            <a:endParaRPr/>
          </a:p>
        </p:txBody>
      </p:sp>
      <p:cxnSp>
        <p:nvCxnSpPr>
          <p:cNvPr id="328" name="Google Shape;328;p38"/>
          <p:cNvCxnSpPr/>
          <p:nvPr/>
        </p:nvCxnSpPr>
        <p:spPr>
          <a:xfrm rot="10800000">
            <a:off x="516225" y="1082625"/>
            <a:ext cx="955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9" name="Google Shape;329;p38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Share your Cloud projects with custom sharing rights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9"/>
          <p:cNvPicPr preferRelativeResize="0"/>
          <p:nvPr/>
        </p:nvPicPr>
        <p:blipFill rotWithShape="1">
          <a:blip r:embed="rId3">
            <a:alphaModFix/>
          </a:blip>
          <a:srcRect b="3531" l="0" r="0" t="3531"/>
          <a:stretch/>
        </p:blipFill>
        <p:spPr>
          <a:xfrm>
            <a:off x="2641675" y="1533525"/>
            <a:ext cx="9071948" cy="457815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st="9525">
              <a:srgbClr val="333333">
                <a:alpha val="26000"/>
              </a:srgbClr>
            </a:outerShdw>
          </a:effectLst>
        </p:spPr>
      </p:pic>
      <p:sp>
        <p:nvSpPr>
          <p:cNvPr id="336" name="Google Shape;336;p39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Learn</a:t>
            </a:r>
            <a:endParaRPr/>
          </a:p>
        </p:txBody>
      </p:sp>
      <p:pic>
        <p:nvPicPr>
          <p:cNvPr id="337" name="Google Shape;3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4975" y="742250"/>
            <a:ext cx="1848350" cy="1777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39"/>
          <p:cNvCxnSpPr/>
          <p:nvPr/>
        </p:nvCxnSpPr>
        <p:spPr>
          <a:xfrm rot="10800000">
            <a:off x="516200" y="1082625"/>
            <a:ext cx="929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39"/>
          <p:cNvSpPr txBox="1"/>
          <p:nvPr/>
        </p:nvSpPr>
        <p:spPr>
          <a:xfrm>
            <a:off x="256975" y="25491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chemeClr val="dk1"/>
                </a:solidFill>
              </a:rPr>
              <a:t>Pix4D User Workshops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chemeClr val="dk1"/>
                </a:solidFill>
              </a:rPr>
              <a:t>P</a:t>
            </a:r>
            <a:r>
              <a:rPr lang="fr-CH" sz="1800">
                <a:solidFill>
                  <a:schemeClr val="dk1"/>
                </a:solidFill>
              </a:rPr>
              <a:t>rivate</a:t>
            </a:r>
            <a:r>
              <a:rPr lang="fr-CH" sz="1800">
                <a:solidFill>
                  <a:schemeClr val="dk1"/>
                </a:solidFill>
              </a:rPr>
              <a:t> trainings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chemeClr val="dk1"/>
                </a:solidFill>
              </a:rPr>
              <a:t>Certification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Pix4D products</a:t>
            </a:r>
            <a:endParaRPr/>
          </a:p>
        </p:txBody>
      </p:sp>
      <p:pic>
        <p:nvPicPr>
          <p:cNvPr id="346" name="Google Shape;3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350" y="3701970"/>
            <a:ext cx="2315842" cy="175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247" y="1559118"/>
            <a:ext cx="2315842" cy="175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1207" y="3701970"/>
            <a:ext cx="2315842" cy="175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2483" y="3701965"/>
            <a:ext cx="2315842" cy="175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4009" y="1559118"/>
            <a:ext cx="2315850" cy="175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42497" y="1559117"/>
            <a:ext cx="2315842" cy="1753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40"/>
          <p:cNvCxnSpPr/>
          <p:nvPr/>
        </p:nvCxnSpPr>
        <p:spPr>
          <a:xfrm rot="10800000">
            <a:off x="516000" y="1082625"/>
            <a:ext cx="2573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646735" y="416088"/>
            <a:ext cx="10700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Critical information from images </a:t>
            </a:r>
            <a:br>
              <a:rPr b="1" lang="fr-CH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fr-CH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make better decisions faster</a:t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8" name="Google Shape;108;p21"/>
          <p:cNvGrpSpPr/>
          <p:nvPr/>
        </p:nvGrpSpPr>
        <p:grpSpPr>
          <a:xfrm>
            <a:off x="1929287" y="1952635"/>
            <a:ext cx="4367075" cy="3756359"/>
            <a:chOff x="1929284" y="2526631"/>
            <a:chExt cx="4367075" cy="3756359"/>
          </a:xfrm>
        </p:grpSpPr>
        <p:sp>
          <p:nvSpPr>
            <p:cNvPr id="109" name="Google Shape;109;p21"/>
            <p:cNvSpPr/>
            <p:nvPr/>
          </p:nvSpPr>
          <p:spPr>
            <a:xfrm>
              <a:off x="1929284" y="2526631"/>
              <a:ext cx="4367075" cy="3756359"/>
            </a:xfrm>
            <a:prstGeom prst="bracePair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0" u="sng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" name="Google Shape;110;p21"/>
            <p:cNvPicPr preferRelativeResize="0"/>
            <p:nvPr/>
          </p:nvPicPr>
          <p:blipFill rotWithShape="1">
            <a:blip r:embed="rId3">
              <a:alphaModFix/>
            </a:blip>
            <a:srcRect b="63839" l="1371" r="91187" t="18853"/>
            <a:stretch/>
          </p:blipFill>
          <p:spPr>
            <a:xfrm>
              <a:off x="2489907" y="3045966"/>
              <a:ext cx="822789" cy="677403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1" name="Google Shape;111;p21"/>
            <p:cNvPicPr preferRelativeResize="0"/>
            <p:nvPr/>
          </p:nvPicPr>
          <p:blipFill rotWithShape="1">
            <a:blip r:embed="rId3">
              <a:alphaModFix/>
            </a:blip>
            <a:srcRect b="63839" l="18275" r="74283" t="18853"/>
            <a:stretch/>
          </p:blipFill>
          <p:spPr>
            <a:xfrm>
              <a:off x="3718803" y="3045966"/>
              <a:ext cx="822789" cy="677403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2" name="Google Shape;112;p21"/>
            <p:cNvPicPr preferRelativeResize="0"/>
            <p:nvPr/>
          </p:nvPicPr>
          <p:blipFill rotWithShape="1">
            <a:blip r:embed="rId3">
              <a:alphaModFix/>
            </a:blip>
            <a:srcRect b="63656" l="35364" r="57219" t="19036"/>
            <a:stretch/>
          </p:blipFill>
          <p:spPr>
            <a:xfrm>
              <a:off x="4947704" y="3045966"/>
              <a:ext cx="819821" cy="677403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3" name="Google Shape;113;p21"/>
            <p:cNvPicPr preferRelativeResize="0"/>
            <p:nvPr/>
          </p:nvPicPr>
          <p:blipFill rotWithShape="1">
            <a:blip r:embed="rId3">
              <a:alphaModFix/>
            </a:blip>
            <a:srcRect b="36917" l="1293" r="91266" t="45690"/>
            <a:stretch/>
          </p:blipFill>
          <p:spPr>
            <a:xfrm>
              <a:off x="2526632" y="4095699"/>
              <a:ext cx="822789" cy="680734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4" name="Google Shape;114;p21"/>
            <p:cNvPicPr preferRelativeResize="0"/>
            <p:nvPr/>
          </p:nvPicPr>
          <p:blipFill rotWithShape="1">
            <a:blip r:embed="rId3">
              <a:alphaModFix/>
            </a:blip>
            <a:srcRect b="11015" l="1384" r="91059" t="71244"/>
            <a:stretch/>
          </p:blipFill>
          <p:spPr>
            <a:xfrm>
              <a:off x="2526632" y="5159006"/>
              <a:ext cx="835484" cy="69431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5" name="Google Shape;115;p21"/>
            <p:cNvPicPr preferRelativeResize="0"/>
            <p:nvPr/>
          </p:nvPicPr>
          <p:blipFill rotWithShape="1">
            <a:blip r:embed="rId3">
              <a:alphaModFix/>
            </a:blip>
            <a:srcRect b="10898" l="18402" r="74081" t="71361"/>
            <a:stretch/>
          </p:blipFill>
          <p:spPr>
            <a:xfrm>
              <a:off x="3721769" y="5159007"/>
              <a:ext cx="831224" cy="69431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6" name="Google Shape;116;p21"/>
            <p:cNvPicPr preferRelativeResize="0"/>
            <p:nvPr/>
          </p:nvPicPr>
          <p:blipFill rotWithShape="1">
            <a:blip r:embed="rId3">
              <a:alphaModFix/>
            </a:blip>
            <a:srcRect b="36610" l="18143" r="74312" t="45649"/>
            <a:stretch/>
          </p:blipFill>
          <p:spPr>
            <a:xfrm>
              <a:off x="3718803" y="4095699"/>
              <a:ext cx="834190" cy="69431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7" name="Google Shape;117;p21"/>
            <p:cNvPicPr preferRelativeResize="0"/>
            <p:nvPr/>
          </p:nvPicPr>
          <p:blipFill rotWithShape="1">
            <a:blip r:embed="rId3">
              <a:alphaModFix/>
            </a:blip>
            <a:srcRect b="10496" l="35352" r="57000" t="71763"/>
            <a:stretch/>
          </p:blipFill>
          <p:spPr>
            <a:xfrm>
              <a:off x="4908642" y="5159005"/>
              <a:ext cx="845452" cy="694311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8" name="Google Shape;118;p21"/>
            <p:cNvPicPr preferRelativeResize="0"/>
            <p:nvPr/>
          </p:nvPicPr>
          <p:blipFill rotWithShape="1">
            <a:blip r:embed="rId3">
              <a:alphaModFix/>
            </a:blip>
            <a:srcRect b="37205" l="35112" r="57240" t="45487"/>
            <a:stretch/>
          </p:blipFill>
          <p:spPr>
            <a:xfrm>
              <a:off x="4915611" y="4112606"/>
              <a:ext cx="845452" cy="677403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</p:grpSp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/>
          </a:blip>
          <a:srcRect b="32616" l="26154" r="20821" t="20136"/>
          <a:stretch/>
        </p:blipFill>
        <p:spPr>
          <a:xfrm>
            <a:off x="6652009" y="3047396"/>
            <a:ext cx="4211050" cy="235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 rot="1820168">
            <a:off x="6460618" y="5186106"/>
            <a:ext cx="915909" cy="508248"/>
          </a:xfrm>
          <a:prstGeom prst="rect">
            <a:avLst/>
          </a:prstGeom>
          <a:solidFill>
            <a:srgbClr val="EAEF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AEF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1"/>
          <p:cNvSpPr/>
          <p:nvPr/>
        </p:nvSpPr>
        <p:spPr>
          <a:xfrm rot="-1707648">
            <a:off x="9930585" y="5197858"/>
            <a:ext cx="1127461" cy="508088"/>
          </a:xfrm>
          <a:prstGeom prst="rect">
            <a:avLst/>
          </a:prstGeom>
          <a:solidFill>
            <a:srgbClr val="EAEF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AEF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/>
        </p:nvSpPr>
        <p:spPr>
          <a:xfrm>
            <a:off x="463167" y="482533"/>
            <a:ext cx="9584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800">
                <a:solidFill>
                  <a:srgbClr val="34657F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endParaRPr b="1" sz="2800">
              <a:solidFill>
                <a:srgbClr val="3465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7" name="Google Shape;127;p22"/>
          <p:cNvGrpSpPr/>
          <p:nvPr/>
        </p:nvGrpSpPr>
        <p:grpSpPr>
          <a:xfrm>
            <a:off x="3043556" y="5059398"/>
            <a:ext cx="2456366" cy="460106"/>
            <a:chOff x="2127163" y="3816048"/>
            <a:chExt cx="1864273" cy="349200"/>
          </a:xfrm>
        </p:grpSpPr>
        <p:sp>
          <p:nvSpPr>
            <p:cNvPr id="128" name="Google Shape;128;p22"/>
            <p:cNvSpPr txBox="1"/>
            <p:nvPr/>
          </p:nvSpPr>
          <p:spPr>
            <a:xfrm>
              <a:off x="2523536" y="3816048"/>
              <a:ext cx="1467900" cy="3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925" lIns="41900" spcFirstLastPara="1" rIns="41900" wrap="square" tIns="2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Font typeface="Calibri"/>
                <a:buNone/>
              </a:pPr>
              <a:r>
                <a:rPr b="0" i="0" lang="fr-CH" sz="17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LAUSANNE</a:t>
              </a:r>
              <a:endParaRPr sz="8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Font typeface="Calibri"/>
                <a:buNone/>
              </a:pPr>
              <a:r>
                <a:rPr b="1" i="0" lang="fr-CH" sz="17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SWITZERLAND</a:t>
              </a:r>
              <a:endParaRPr b="1" i="0" sz="1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9" name="Google Shape;129;p22"/>
            <p:cNvCxnSpPr/>
            <p:nvPr/>
          </p:nvCxnSpPr>
          <p:spPr>
            <a:xfrm>
              <a:off x="2442955" y="3868570"/>
              <a:ext cx="0" cy="270900"/>
            </a:xfrm>
            <a:prstGeom prst="straightConnector1">
              <a:avLst/>
            </a:prstGeom>
            <a:noFill/>
            <a:ln cap="flat" cmpd="sng" w="9525">
              <a:solidFill>
                <a:srgbClr val="99CC33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pic>
          <p:nvPicPr>
            <p:cNvPr id="130" name="Google Shape;130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27163" y="3895101"/>
              <a:ext cx="235200" cy="224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" name="Google Shape;131;p22"/>
          <p:cNvGrpSpPr/>
          <p:nvPr/>
        </p:nvGrpSpPr>
        <p:grpSpPr>
          <a:xfrm>
            <a:off x="493227" y="5089837"/>
            <a:ext cx="2273650" cy="433682"/>
            <a:chOff x="267775" y="3813463"/>
            <a:chExt cx="1725599" cy="329145"/>
          </a:xfrm>
        </p:grpSpPr>
        <p:pic>
          <p:nvPicPr>
            <p:cNvPr id="132" name="Google Shape;132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7775" y="3890593"/>
              <a:ext cx="333300" cy="20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22"/>
            <p:cNvSpPr txBox="1"/>
            <p:nvPr/>
          </p:nvSpPr>
          <p:spPr>
            <a:xfrm>
              <a:off x="734874" y="3813463"/>
              <a:ext cx="12585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925" lIns="41900" spcFirstLastPara="1" rIns="41900" wrap="square" tIns="2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Font typeface="Calibri"/>
                <a:buNone/>
              </a:pPr>
              <a:r>
                <a:rPr b="0" i="0" lang="fr-CH" sz="17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SAN FRANCISCO </a:t>
              </a:r>
              <a:endParaRPr sz="1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Font typeface="Calibri"/>
                <a:buNone/>
              </a:pPr>
              <a:r>
                <a:rPr b="1" i="0" lang="fr-CH" sz="17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U.S.A.</a:t>
              </a:r>
              <a:endParaRPr b="1" i="0" sz="1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Google Shape;134;p22"/>
            <p:cNvCxnSpPr/>
            <p:nvPr/>
          </p:nvCxnSpPr>
          <p:spPr>
            <a:xfrm>
              <a:off x="673417" y="3871708"/>
              <a:ext cx="0" cy="270900"/>
            </a:xfrm>
            <a:prstGeom prst="straightConnector1">
              <a:avLst/>
            </a:prstGeom>
            <a:noFill/>
            <a:ln cap="flat" cmpd="sng" w="9525">
              <a:solidFill>
                <a:srgbClr val="99CC33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  <p:grpSp>
        <p:nvGrpSpPr>
          <p:cNvPr id="135" name="Google Shape;135;p22"/>
          <p:cNvGrpSpPr/>
          <p:nvPr/>
        </p:nvGrpSpPr>
        <p:grpSpPr>
          <a:xfrm>
            <a:off x="7736599" y="5070034"/>
            <a:ext cx="1782242" cy="438807"/>
            <a:chOff x="5626375" y="3806470"/>
            <a:chExt cx="1352643" cy="333035"/>
          </a:xfrm>
        </p:grpSpPr>
        <p:grpSp>
          <p:nvGrpSpPr>
            <p:cNvPr id="136" name="Google Shape;136;p22"/>
            <p:cNvGrpSpPr/>
            <p:nvPr/>
          </p:nvGrpSpPr>
          <p:grpSpPr>
            <a:xfrm>
              <a:off x="6025084" y="3806470"/>
              <a:ext cx="953933" cy="333035"/>
              <a:chOff x="6952009" y="5420700"/>
              <a:chExt cx="1616836" cy="422848"/>
            </a:xfrm>
          </p:grpSpPr>
          <p:sp>
            <p:nvSpPr>
              <p:cNvPr id="137" name="Google Shape;137;p22"/>
              <p:cNvSpPr txBox="1"/>
              <p:nvPr/>
            </p:nvSpPr>
            <p:spPr>
              <a:xfrm>
                <a:off x="7062846" y="5420700"/>
                <a:ext cx="1506000" cy="38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0925" lIns="41900" spcFirstLastPara="1" rIns="41900" wrap="square" tIns="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Font typeface="Calibri"/>
                  <a:buNone/>
                </a:pPr>
                <a:r>
                  <a:rPr lang="fr-CH" sz="1700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SHANGHAI </a:t>
                </a:r>
                <a:endParaRPr sz="1700"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Font typeface="Calibri"/>
                  <a:buNone/>
                </a:pPr>
                <a:r>
                  <a:rPr b="1" lang="fr-CH" sz="1700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CHINA</a:t>
                </a:r>
                <a:endParaRPr sz="17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8" name="Google Shape;138;p22"/>
              <p:cNvCxnSpPr/>
              <p:nvPr/>
            </p:nvCxnSpPr>
            <p:spPr>
              <a:xfrm>
                <a:off x="6952009" y="5499448"/>
                <a:ext cx="0" cy="344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99CC3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cxnSp>
        </p:grpSp>
        <p:pic>
          <p:nvPicPr>
            <p:cNvPr id="139" name="Google Shape;13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26375" y="3884106"/>
              <a:ext cx="333300" cy="206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" name="Google Shape;140;p22"/>
          <p:cNvGrpSpPr/>
          <p:nvPr/>
        </p:nvGrpSpPr>
        <p:grpSpPr>
          <a:xfrm>
            <a:off x="5450132" y="5059368"/>
            <a:ext cx="1865476" cy="460135"/>
            <a:chOff x="3953647" y="3790338"/>
            <a:chExt cx="1415814" cy="349222"/>
          </a:xfrm>
        </p:grpSpPr>
        <p:grpSp>
          <p:nvGrpSpPr>
            <p:cNvPr id="141" name="Google Shape;141;p22"/>
            <p:cNvGrpSpPr/>
            <p:nvPr/>
          </p:nvGrpSpPr>
          <p:grpSpPr>
            <a:xfrm>
              <a:off x="4361251" y="3790338"/>
              <a:ext cx="1008209" cy="349222"/>
              <a:chOff x="4010156" y="5420591"/>
              <a:chExt cx="1034379" cy="443400"/>
            </a:xfrm>
          </p:grpSpPr>
          <p:sp>
            <p:nvSpPr>
              <p:cNvPr id="142" name="Google Shape;142;p22"/>
              <p:cNvSpPr txBox="1"/>
              <p:nvPr/>
            </p:nvSpPr>
            <p:spPr>
              <a:xfrm>
                <a:off x="4086335" y="5420591"/>
                <a:ext cx="958200" cy="44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0925" lIns="41900" spcFirstLastPara="1" rIns="41900" wrap="square" tIns="209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Font typeface="Calibri"/>
                  <a:buNone/>
                </a:pPr>
                <a:r>
                  <a:rPr lang="fr-CH" sz="1700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BERLIN</a:t>
                </a:r>
                <a:endParaRPr sz="8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Font typeface="Calibri"/>
                  <a:buNone/>
                </a:pPr>
                <a:r>
                  <a:rPr b="1" lang="fr-CH" sz="1700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GERMANY</a:t>
                </a:r>
                <a:endParaRPr b="1" i="0" sz="17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3" name="Google Shape;143;p22"/>
              <p:cNvCxnSpPr/>
              <p:nvPr/>
            </p:nvCxnSpPr>
            <p:spPr>
              <a:xfrm>
                <a:off x="4010156" y="5499448"/>
                <a:ext cx="0" cy="344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99CC3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cxnSp>
        </p:grpSp>
        <p:pic>
          <p:nvPicPr>
            <p:cNvPr id="144" name="Google Shape;144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53647" y="3887518"/>
              <a:ext cx="333354" cy="20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22"/>
          <p:cNvPicPr preferRelativeResize="0"/>
          <p:nvPr/>
        </p:nvPicPr>
        <p:blipFill rotWithShape="1">
          <a:blip r:embed="rId7">
            <a:alphaModFix/>
          </a:blip>
          <a:srcRect b="20943" l="0" r="0" t="22756"/>
          <a:stretch/>
        </p:blipFill>
        <p:spPr>
          <a:xfrm>
            <a:off x="140407" y="1123967"/>
            <a:ext cx="8967621" cy="3566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22"/>
          <p:cNvGrpSpPr/>
          <p:nvPr/>
        </p:nvGrpSpPr>
        <p:grpSpPr>
          <a:xfrm>
            <a:off x="9998853" y="5059384"/>
            <a:ext cx="1891855" cy="417658"/>
            <a:chOff x="7346225" y="3806475"/>
            <a:chExt cx="1435834" cy="316984"/>
          </a:xfrm>
        </p:grpSpPr>
        <p:grpSp>
          <p:nvGrpSpPr>
            <p:cNvPr id="147" name="Google Shape;147;p22"/>
            <p:cNvGrpSpPr/>
            <p:nvPr/>
          </p:nvGrpSpPr>
          <p:grpSpPr>
            <a:xfrm>
              <a:off x="7769625" y="3806475"/>
              <a:ext cx="1012434" cy="316984"/>
              <a:chOff x="7577432" y="6118328"/>
              <a:chExt cx="1038713" cy="402468"/>
            </a:xfrm>
          </p:grpSpPr>
          <p:sp>
            <p:nvSpPr>
              <p:cNvPr id="148" name="Google Shape;148;p22"/>
              <p:cNvSpPr txBox="1"/>
              <p:nvPr/>
            </p:nvSpPr>
            <p:spPr>
              <a:xfrm>
                <a:off x="7649845" y="6118328"/>
                <a:ext cx="966300" cy="38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0925" lIns="41900" spcFirstLastPara="1" rIns="41900" wrap="square" tIns="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Font typeface="Calibri"/>
                  <a:buNone/>
                </a:pPr>
                <a:r>
                  <a:rPr lang="fr-CH" sz="1700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MADRID</a:t>
                </a:r>
                <a:endParaRPr sz="1700"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Font typeface="Calibri"/>
                  <a:buNone/>
                </a:pPr>
                <a:r>
                  <a:rPr b="1" lang="fr-CH" sz="1700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SPAIN</a:t>
                </a:r>
                <a:endParaRPr sz="17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9" name="Google Shape;149;p22"/>
              <p:cNvCxnSpPr/>
              <p:nvPr/>
            </p:nvCxnSpPr>
            <p:spPr>
              <a:xfrm>
                <a:off x="7577432" y="6176696"/>
                <a:ext cx="0" cy="344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99CC3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cxnSp>
        </p:grpSp>
        <p:pic>
          <p:nvPicPr>
            <p:cNvPr id="150" name="Google Shape;150;p22"/>
            <p:cNvPicPr preferRelativeResize="0"/>
            <p:nvPr/>
          </p:nvPicPr>
          <p:blipFill rotWithShape="1">
            <a:blip r:embed="rId8">
              <a:alphaModFix/>
            </a:blip>
            <a:srcRect b="13872" l="1896" r="1838" t="13872"/>
            <a:stretch/>
          </p:blipFill>
          <p:spPr>
            <a:xfrm>
              <a:off x="7346225" y="3864900"/>
              <a:ext cx="333301" cy="2001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22"/>
          <p:cNvSpPr txBox="1"/>
          <p:nvPr/>
        </p:nvSpPr>
        <p:spPr>
          <a:xfrm>
            <a:off x="8067350" y="1867050"/>
            <a:ext cx="32352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950" lIns="41900" spcFirstLastPara="1" rIns="41900" wrap="square" tIns="2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50 000 </a:t>
            </a:r>
            <a:r>
              <a:rPr lang="fr-CH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active users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1800">
                <a:solidFill>
                  <a:schemeClr val="accent3"/>
                </a:solidFill>
              </a:rPr>
              <a:t>100’000’000 acres</a:t>
            </a:r>
            <a:r>
              <a:rPr lang="fr-CH" sz="1800">
                <a:solidFill>
                  <a:schemeClr val="dk1"/>
                </a:solidFill>
              </a:rPr>
              <a:t> of reality modeled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100">
                <a:solidFill>
                  <a:srgbClr val="6DC354"/>
                </a:solidFill>
                <a:latin typeface="Roboto"/>
                <a:ea typeface="Roboto"/>
                <a:cs typeface="Roboto"/>
                <a:sym typeface="Roboto"/>
              </a:rPr>
              <a:t>170+</a:t>
            </a:r>
            <a:r>
              <a:rPr lang="fr-CH" sz="2100">
                <a:solidFill>
                  <a:srgbClr val="34657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-CH" sz="1800">
                <a:solidFill>
                  <a:srgbClr val="34657F"/>
                </a:solidFill>
                <a:latin typeface="Roboto"/>
                <a:ea typeface="Roboto"/>
                <a:cs typeface="Roboto"/>
                <a:sym typeface="Roboto"/>
              </a:rPr>
              <a:t>global employees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100">
                <a:solidFill>
                  <a:srgbClr val="6DC354"/>
                </a:solidFill>
                <a:latin typeface="Roboto"/>
                <a:ea typeface="Roboto"/>
                <a:cs typeface="Roboto"/>
                <a:sym typeface="Roboto"/>
              </a:rPr>
              <a:t>60%</a:t>
            </a:r>
            <a:r>
              <a:rPr b="1" lang="fr-CH" sz="1800">
                <a:solidFill>
                  <a:srgbClr val="6DC3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-CH" sz="1800">
                <a:solidFill>
                  <a:srgbClr val="34657F"/>
                </a:solidFill>
                <a:latin typeface="Roboto"/>
                <a:ea typeface="Roboto"/>
                <a:cs typeface="Roboto"/>
                <a:sym typeface="Roboto"/>
              </a:rPr>
              <a:t>R&amp;D talent</a:t>
            </a:r>
            <a:endParaRPr sz="2000">
              <a:solidFill>
                <a:srgbClr val="34657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1" marL="444500" marR="0" rtl="0" algn="l">
              <a:spcBef>
                <a:spcPts val="0"/>
              </a:spcBef>
              <a:spcAft>
                <a:spcPts val="0"/>
              </a:spcAft>
              <a:buClr>
                <a:srgbClr val="34657F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34657F"/>
              </a:solidFill>
            </a:endParaRPr>
          </a:p>
        </p:txBody>
      </p:sp>
      <p:cxnSp>
        <p:nvCxnSpPr>
          <p:cNvPr id="152" name="Google Shape;152;p22"/>
          <p:cNvCxnSpPr/>
          <p:nvPr/>
        </p:nvCxnSpPr>
        <p:spPr>
          <a:xfrm rot="10800000">
            <a:off x="531875" y="1082350"/>
            <a:ext cx="1441800" cy="3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/>
        </p:nvSpPr>
        <p:spPr>
          <a:xfrm>
            <a:off x="1045600" y="1269200"/>
            <a:ext cx="10453200" cy="48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100" strike="sngStrike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sz="2400">
              <a:solidFill>
                <a:srgbClr val="737C85"/>
              </a:solidFill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3">
            <a:alphaModFix/>
          </a:blip>
          <a:srcRect b="-5510" l="2306" r="17041" t="4408"/>
          <a:stretch/>
        </p:blipFill>
        <p:spPr>
          <a:xfrm>
            <a:off x="282267" y="0"/>
            <a:ext cx="1219200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8432433" y="1013667"/>
            <a:ext cx="18564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1.</a:t>
            </a:r>
            <a:r>
              <a:rPr lang="fr-CH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Capture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8432433" y="1520467"/>
            <a:ext cx="176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2.</a:t>
            </a:r>
            <a:r>
              <a:rPr lang="fr-CH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Digitize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8432433" y="2103467"/>
            <a:ext cx="3281100" cy="9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fr-CH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Check,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  Measure &amp; Inspect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8424033" y="3081867"/>
            <a:ext cx="176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24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4.</a:t>
            </a:r>
            <a:r>
              <a:rPr lang="fr-CH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Share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3"/>
          <p:cNvSpPr txBox="1"/>
          <p:nvPr>
            <p:ph type="title"/>
          </p:nvPr>
        </p:nvSpPr>
        <p:spPr>
          <a:xfrm>
            <a:off x="431800" y="482533"/>
            <a:ext cx="11282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</a:pPr>
            <a:r>
              <a:rPr lang="fr-CH"/>
              <a:t>Pix4D workflow</a:t>
            </a:r>
            <a:endParaRPr/>
          </a:p>
        </p:txBody>
      </p:sp>
      <p:cxnSp>
        <p:nvCxnSpPr>
          <p:cNvPr id="164" name="Google Shape;164;p23"/>
          <p:cNvCxnSpPr/>
          <p:nvPr/>
        </p:nvCxnSpPr>
        <p:spPr>
          <a:xfrm rot="10800000">
            <a:off x="532325" y="1082325"/>
            <a:ext cx="2574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/>
        </p:nvSpPr>
        <p:spPr>
          <a:xfrm>
            <a:off x="9435243" y="911245"/>
            <a:ext cx="221859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100" y="1817438"/>
            <a:ext cx="6943550" cy="3518769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5400000" dist="9525">
              <a:srgbClr val="000000">
                <a:alpha val="50000"/>
              </a:srgbClr>
            </a:outerShdw>
          </a:effectLst>
        </p:spPr>
      </p:pic>
      <p:sp>
        <p:nvSpPr>
          <p:cNvPr id="172" name="Google Shape;172;p24"/>
          <p:cNvSpPr txBox="1"/>
          <p:nvPr>
            <p:ph type="title"/>
          </p:nvPr>
        </p:nvSpPr>
        <p:spPr>
          <a:xfrm>
            <a:off x="431800" y="482528"/>
            <a:ext cx="112821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</a:pPr>
            <a:r>
              <a:rPr lang="fr-CH"/>
              <a:t>Capture</a:t>
            </a:r>
            <a:endParaRPr/>
          </a:p>
        </p:txBody>
      </p:sp>
      <p:cxnSp>
        <p:nvCxnSpPr>
          <p:cNvPr id="173" name="Google Shape;173;p24"/>
          <p:cNvCxnSpPr/>
          <p:nvPr/>
        </p:nvCxnSpPr>
        <p:spPr>
          <a:xfrm rot="10800000">
            <a:off x="481825" y="1082325"/>
            <a:ext cx="1385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" name="Google Shape;174;p24"/>
          <p:cNvSpPr txBox="1"/>
          <p:nvPr/>
        </p:nvSpPr>
        <p:spPr>
          <a:xfrm>
            <a:off x="107000" y="25491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rgbClr val="34657F"/>
                </a:solidFill>
              </a:rPr>
              <a:t>RGB</a:t>
            </a:r>
            <a:endParaRPr sz="1800">
              <a:solidFill>
                <a:srgbClr val="34657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rgbClr val="34657F"/>
                </a:solidFill>
              </a:rPr>
              <a:t>Thermal</a:t>
            </a:r>
            <a:endParaRPr sz="1800">
              <a:solidFill>
                <a:srgbClr val="34657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rgbClr val="34657F"/>
                </a:solidFill>
              </a:rPr>
              <a:t>Multispectral </a:t>
            </a:r>
            <a:endParaRPr sz="1800">
              <a:solidFill>
                <a:srgbClr val="34657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rgbClr val="34657F"/>
                </a:solidFill>
              </a:rPr>
              <a:t>With any camera or drone </a:t>
            </a:r>
            <a:endParaRPr sz="1800">
              <a:solidFill>
                <a:srgbClr val="34657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lang="fr-CH" sz="1800">
                <a:solidFill>
                  <a:srgbClr val="34657F"/>
                </a:solidFill>
              </a:rPr>
              <a:t>Pix4Dcapture for automated flights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5"/>
          <p:cNvGrpSpPr/>
          <p:nvPr/>
        </p:nvGrpSpPr>
        <p:grpSpPr>
          <a:xfrm>
            <a:off x="6312728" y="1872053"/>
            <a:ext cx="5482698" cy="3601919"/>
            <a:chOff x="6305549" y="2133340"/>
            <a:chExt cx="5731886" cy="3724534"/>
          </a:xfrm>
        </p:grpSpPr>
        <p:pic>
          <p:nvPicPr>
            <p:cNvPr descr="A flat screen tv&#10;&#10;Description generated with very high confidence" id="181" name="Google Shape;181;p25"/>
            <p:cNvPicPr preferRelativeResize="0"/>
            <p:nvPr/>
          </p:nvPicPr>
          <p:blipFill rotWithShape="1">
            <a:blip r:embed="rId3">
              <a:alphaModFix/>
            </a:blip>
            <a:srcRect b="24882" l="3437" r="2535" t="14020"/>
            <a:stretch/>
          </p:blipFill>
          <p:spPr>
            <a:xfrm>
              <a:off x="6305549" y="2133340"/>
              <a:ext cx="5731886" cy="3724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5"/>
            <p:cNvSpPr/>
            <p:nvPr/>
          </p:nvSpPr>
          <p:spPr>
            <a:xfrm>
              <a:off x="8982075" y="5108339"/>
              <a:ext cx="514350" cy="187795"/>
            </a:xfrm>
            <a:prstGeom prst="rect">
              <a:avLst/>
            </a:prstGeom>
            <a:solidFill>
              <a:srgbClr val="1716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3" name="Google Shape;183;p25"/>
          <p:cNvPicPr preferRelativeResize="0"/>
          <p:nvPr/>
        </p:nvPicPr>
        <p:blipFill rotWithShape="1">
          <a:blip r:embed="rId4">
            <a:alphaModFix/>
          </a:blip>
          <a:srcRect b="0" l="0" r="0" t="3100"/>
          <a:stretch/>
        </p:blipFill>
        <p:spPr>
          <a:xfrm>
            <a:off x="465750" y="1490225"/>
            <a:ext cx="5226575" cy="41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5">
            <a:alphaModFix/>
          </a:blip>
          <a:srcRect b="4525" l="0" r="0" t="0"/>
          <a:stretch/>
        </p:blipFill>
        <p:spPr>
          <a:xfrm>
            <a:off x="790425" y="1955000"/>
            <a:ext cx="4551551" cy="25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>
            <p:ph type="title"/>
          </p:nvPr>
        </p:nvSpPr>
        <p:spPr>
          <a:xfrm>
            <a:off x="431800" y="482533"/>
            <a:ext cx="11282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</a:pPr>
            <a:r>
              <a:rPr lang="fr-CH"/>
              <a:t>Process</a:t>
            </a:r>
            <a:endParaRPr/>
          </a:p>
        </p:txBody>
      </p:sp>
      <p:cxnSp>
        <p:nvCxnSpPr>
          <p:cNvPr id="186" name="Google Shape;186;p25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25"/>
          <p:cNvSpPr txBox="1"/>
          <p:nvPr/>
        </p:nvSpPr>
        <p:spPr>
          <a:xfrm>
            <a:off x="8272500" y="5799925"/>
            <a:ext cx="1940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1800">
                <a:solidFill>
                  <a:schemeClr val="dk1"/>
                </a:solidFill>
              </a:rPr>
              <a:t>On the cloud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2319025" y="5799925"/>
            <a:ext cx="1940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H" sz="1800">
                <a:solidFill>
                  <a:schemeClr val="dk1"/>
                </a:solidFill>
              </a:rPr>
              <a:t>On desktop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1075" y="2092363"/>
            <a:ext cx="4482002" cy="261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0" l="0" r="0" t="3100"/>
          <a:stretch/>
        </p:blipFill>
        <p:spPr>
          <a:xfrm>
            <a:off x="2663469" y="1049750"/>
            <a:ext cx="6713225" cy="53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b="6222" l="0" r="0" t="-1215"/>
          <a:stretch/>
        </p:blipFill>
        <p:spPr>
          <a:xfrm>
            <a:off x="3082400" y="1600200"/>
            <a:ext cx="5852052" cy="33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800"/>
              <a:buFont typeface="Arial"/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198" name="Google Shape;198;p26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26"/>
          <p:cNvSpPr txBox="1"/>
          <p:nvPr/>
        </p:nvSpPr>
        <p:spPr>
          <a:xfrm>
            <a:off x="516125" y="25491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Unique rayCloud</a:t>
            </a:r>
            <a:r>
              <a:rPr baseline="30000" lang="fr-CH" sz="1800">
                <a:solidFill>
                  <a:schemeClr val="dk1"/>
                </a:solidFill>
              </a:rPr>
              <a:t>TM</a:t>
            </a:r>
            <a:r>
              <a:rPr lang="fr-CH" sz="1800">
                <a:solidFill>
                  <a:schemeClr val="dk1"/>
                </a:solidFill>
              </a:rPr>
              <a:t> </a:t>
            </a:r>
            <a:r>
              <a:rPr lang="fr-CH" sz="1800">
                <a:solidFill>
                  <a:schemeClr val="dk1"/>
                </a:solidFill>
              </a:rPr>
              <a:t>environment connecting your original images to each point of the 3D reconstruction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b="0" l="0" r="0" t="3100"/>
          <a:stretch/>
        </p:blipFill>
        <p:spPr>
          <a:xfrm>
            <a:off x="2663469" y="1049750"/>
            <a:ext cx="6713225" cy="53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 rotWithShape="1">
          <a:blip r:embed="rId4">
            <a:alphaModFix/>
          </a:blip>
          <a:srcRect b="6673" l="79" r="605" t="-140"/>
          <a:stretch/>
        </p:blipFill>
        <p:spPr>
          <a:xfrm>
            <a:off x="3084750" y="1636475"/>
            <a:ext cx="5828724" cy="331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>
            <p:ph type="title"/>
          </p:nvPr>
        </p:nvSpPr>
        <p:spPr>
          <a:xfrm>
            <a:off x="431799" y="482533"/>
            <a:ext cx="11282100" cy="669600"/>
          </a:xfrm>
          <a:prstGeom prst="rect">
            <a:avLst/>
          </a:prstGeom>
        </p:spPr>
        <p:txBody>
          <a:bodyPr anchorCtr="0" anchor="t" bIns="55875" lIns="55875" spcFirstLastPara="1" rIns="55875" wrap="square" tIns="5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Analyze</a:t>
            </a:r>
            <a:endParaRPr/>
          </a:p>
        </p:txBody>
      </p:sp>
      <p:cxnSp>
        <p:nvCxnSpPr>
          <p:cNvPr id="208" name="Google Shape;208;p27"/>
          <p:cNvCxnSpPr/>
          <p:nvPr/>
        </p:nvCxnSpPr>
        <p:spPr>
          <a:xfrm rot="10800000">
            <a:off x="516125" y="1082625"/>
            <a:ext cx="134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9" name="Google Shape;209;p27"/>
          <p:cNvSpPr txBox="1"/>
          <p:nvPr/>
        </p:nvSpPr>
        <p:spPr>
          <a:xfrm>
            <a:off x="431800" y="2548800"/>
            <a:ext cx="23847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1800">
                <a:solidFill>
                  <a:schemeClr val="dk1"/>
                </a:solidFill>
              </a:rPr>
              <a:t>Volume calculations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ix4D Footer 1">
  <a:themeElements>
    <a:clrScheme name="Custom 2">
      <a:dk1>
        <a:srgbClr val="34657F"/>
      </a:dk1>
      <a:lt1>
        <a:srgbClr val="D6DAE0"/>
      </a:lt1>
      <a:dk2>
        <a:srgbClr val="34657F"/>
      </a:dk2>
      <a:lt2>
        <a:srgbClr val="FFFFFF"/>
      </a:lt2>
      <a:accent1>
        <a:srgbClr val="34657F"/>
      </a:accent1>
      <a:accent2>
        <a:srgbClr val="D6DAE0"/>
      </a:accent2>
      <a:accent3>
        <a:srgbClr val="6DC354"/>
      </a:accent3>
      <a:accent4>
        <a:srgbClr val="00B4B4"/>
      </a:accent4>
      <a:accent5>
        <a:srgbClr val="F7961F"/>
      </a:accent5>
      <a:accent6>
        <a:srgbClr val="00ABFF"/>
      </a:accent6>
      <a:hlink>
        <a:srgbClr val="1E88E5"/>
      </a:hlink>
      <a:folHlink>
        <a:srgbClr val="1E88E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