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78" r:id="rId5"/>
    <p:sldMasterId id="2147483733" r:id="rId6"/>
    <p:sldMasterId id="2147483746" r:id="rId7"/>
    <p:sldMasterId id="2147483801" r:id="rId8"/>
    <p:sldMasterId id="2147483814" r:id="rId9"/>
    <p:sldMasterId id="2147483823" r:id="rId10"/>
    <p:sldMasterId id="2147483834" r:id="rId11"/>
    <p:sldMasterId id="2147483847" r:id="rId12"/>
    <p:sldMasterId id="2147483860" r:id="rId13"/>
    <p:sldMasterId id="2147483879" r:id="rId14"/>
    <p:sldMasterId id="2147483894" r:id="rId15"/>
    <p:sldMasterId id="2147483906" r:id="rId16"/>
    <p:sldMasterId id="2147483919" r:id="rId17"/>
  </p:sldMasterIdLst>
  <p:notesMasterIdLst>
    <p:notesMasterId r:id="rId42"/>
  </p:notesMasterIdLst>
  <p:sldIdLst>
    <p:sldId id="258" r:id="rId18"/>
    <p:sldId id="1399" r:id="rId19"/>
    <p:sldId id="1405" r:id="rId20"/>
    <p:sldId id="1391" r:id="rId21"/>
    <p:sldId id="1395" r:id="rId22"/>
    <p:sldId id="1389" r:id="rId23"/>
    <p:sldId id="1400" r:id="rId24"/>
    <p:sldId id="1381" r:id="rId25"/>
    <p:sldId id="1392" r:id="rId26"/>
    <p:sldId id="1397" r:id="rId27"/>
    <p:sldId id="1403" r:id="rId28"/>
    <p:sldId id="1386" r:id="rId29"/>
    <p:sldId id="1387" r:id="rId30"/>
    <p:sldId id="1388" r:id="rId31"/>
    <p:sldId id="1382" r:id="rId32"/>
    <p:sldId id="1401" r:id="rId33"/>
    <p:sldId id="1402" r:id="rId34"/>
    <p:sldId id="1384" r:id="rId35"/>
    <p:sldId id="259" r:id="rId36"/>
    <p:sldId id="262" r:id="rId37"/>
    <p:sldId id="266" r:id="rId38"/>
    <p:sldId id="1406" r:id="rId39"/>
    <p:sldId id="264" r:id="rId40"/>
    <p:sldId id="397" r:id="rId41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846"/>
    <a:srgbClr val="3576B8"/>
    <a:srgbClr val="FF9900"/>
    <a:srgbClr val="008AB5"/>
    <a:srgbClr val="008A97"/>
    <a:srgbClr val="3082AE"/>
    <a:srgbClr val="348742"/>
    <a:srgbClr val="138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7AB02C-A649-4F12-B72A-1C9905E2483D}" v="3" dt="2018-11-26T16:28:00.4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4" autoAdjust="0"/>
  </p:normalViewPr>
  <p:slideViewPr>
    <p:cSldViewPr snapToGrid="0" snapToObjects="1">
      <p:cViewPr varScale="1">
        <p:scale>
          <a:sx n="106" d="100"/>
          <a:sy n="106" d="100"/>
        </p:scale>
        <p:origin x="114" y="642"/>
      </p:cViewPr>
      <p:guideLst/>
    </p:cSldViewPr>
  </p:slideViewPr>
  <p:outlineViewPr>
    <p:cViewPr>
      <p:scale>
        <a:sx n="33" d="100"/>
        <a:sy n="33" d="100"/>
      </p:scale>
      <p:origin x="0" y="-38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4"/>
    </p:cViewPr>
  </p:sorterViewPr>
  <p:notesViewPr>
    <p:cSldViewPr snapToGrid="0" snapToObjects="1">
      <p:cViewPr varScale="1">
        <p:scale>
          <a:sx n="114" d="100"/>
          <a:sy n="114" d="100"/>
        </p:scale>
        <p:origin x="1160" y="176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slideMasters/slideMaster5.xml" Id="rId8" /><Relationship Type="http://schemas.openxmlformats.org/officeDocument/2006/relationships/slideMaster" Target="slideMasters/slideMaster10.xml" Id="rId13" /><Relationship Type="http://schemas.openxmlformats.org/officeDocument/2006/relationships/slide" Target="slides/slide1.xml" Id="rId18" /><Relationship Type="http://schemas.openxmlformats.org/officeDocument/2006/relationships/slide" Target="slides/slide9.xml" Id="rId26" /><Relationship Type="http://schemas.openxmlformats.org/officeDocument/2006/relationships/slide" Target="slides/slide22.xml" Id="rId39" /><Relationship Type="http://schemas.openxmlformats.org/officeDocument/2006/relationships/customXml" Target="../customXml/item3.xml" Id="rId3" /><Relationship Type="http://schemas.openxmlformats.org/officeDocument/2006/relationships/slide" Target="slides/slide4.xml" Id="rId21" /><Relationship Type="http://schemas.openxmlformats.org/officeDocument/2006/relationships/slide" Target="slides/slide17.xml" Id="rId34" /><Relationship Type="http://schemas.openxmlformats.org/officeDocument/2006/relationships/notesMaster" Target="notesMasters/notesMaster1.xml" Id="rId42" /><Relationship Type="http://schemas.openxmlformats.org/officeDocument/2006/relationships/slideMaster" Target="slideMasters/slideMaster4.xml" Id="rId7" /><Relationship Type="http://schemas.openxmlformats.org/officeDocument/2006/relationships/slideMaster" Target="slideMasters/slideMaster9.xml" Id="rId12" /><Relationship Type="http://schemas.openxmlformats.org/officeDocument/2006/relationships/slideMaster" Target="slideMasters/slideMaster14.xml" Id="rId17" /><Relationship Type="http://schemas.openxmlformats.org/officeDocument/2006/relationships/slide" Target="slides/slide8.xml" Id="rId25" /><Relationship Type="http://schemas.openxmlformats.org/officeDocument/2006/relationships/slide" Target="slides/slide16.xml" Id="rId33" /><Relationship Type="http://schemas.openxmlformats.org/officeDocument/2006/relationships/slide" Target="slides/slide21.xml" Id="rId38" /><Relationship Type="http://schemas.openxmlformats.org/officeDocument/2006/relationships/tableStyles" Target="tableStyles.xml" Id="rId46" /><Relationship Type="http://schemas.openxmlformats.org/officeDocument/2006/relationships/customXml" Target="../customXml/item2.xml" Id="rId2" /><Relationship Type="http://schemas.openxmlformats.org/officeDocument/2006/relationships/slideMaster" Target="slideMasters/slideMaster13.xml" Id="rId16" /><Relationship Type="http://schemas.openxmlformats.org/officeDocument/2006/relationships/slide" Target="slides/slide3.xml" Id="rId20" /><Relationship Type="http://schemas.openxmlformats.org/officeDocument/2006/relationships/slide" Target="slides/slide12.xml" Id="rId29" /><Relationship Type="http://schemas.openxmlformats.org/officeDocument/2006/relationships/slide" Target="slides/slide24.xml" Id="rId41" /><Relationship Type="http://schemas.openxmlformats.org/officeDocument/2006/relationships/customXml" Target="../customXml/item1.xml" Id="rId1" /><Relationship Type="http://schemas.openxmlformats.org/officeDocument/2006/relationships/slideMaster" Target="slideMasters/slideMaster3.xml" Id="rId6" /><Relationship Type="http://schemas.openxmlformats.org/officeDocument/2006/relationships/slideMaster" Target="slideMasters/slideMaster8.xml" Id="rId11" /><Relationship Type="http://schemas.openxmlformats.org/officeDocument/2006/relationships/slide" Target="slides/slide7.xml" Id="rId24" /><Relationship Type="http://schemas.openxmlformats.org/officeDocument/2006/relationships/slide" Target="slides/slide15.xml" Id="rId32" /><Relationship Type="http://schemas.openxmlformats.org/officeDocument/2006/relationships/slide" Target="slides/slide20.xml" Id="rId37" /><Relationship Type="http://schemas.openxmlformats.org/officeDocument/2006/relationships/slide" Target="slides/slide23.xml" Id="rId40" /><Relationship Type="http://schemas.openxmlformats.org/officeDocument/2006/relationships/theme" Target="theme/theme1.xml" Id="rId45" /><Relationship Type="http://schemas.openxmlformats.org/officeDocument/2006/relationships/slideMaster" Target="slideMasters/slideMaster2.xml" Id="rId5" /><Relationship Type="http://schemas.openxmlformats.org/officeDocument/2006/relationships/slideMaster" Target="slideMasters/slideMaster12.xml" Id="rId15" /><Relationship Type="http://schemas.openxmlformats.org/officeDocument/2006/relationships/slide" Target="slides/slide6.xml" Id="rId23" /><Relationship Type="http://schemas.openxmlformats.org/officeDocument/2006/relationships/slide" Target="slides/slide11.xml" Id="rId28" /><Relationship Type="http://schemas.openxmlformats.org/officeDocument/2006/relationships/slide" Target="slides/slide19.xml" Id="rId36" /><Relationship Type="http://schemas.openxmlformats.org/officeDocument/2006/relationships/slideMaster" Target="slideMasters/slideMaster7.xml" Id="rId10" /><Relationship Type="http://schemas.openxmlformats.org/officeDocument/2006/relationships/slide" Target="slides/slide2.xml" Id="rId19" /><Relationship Type="http://schemas.openxmlformats.org/officeDocument/2006/relationships/slide" Target="slides/slide14.xml" Id="rId31" /><Relationship Type="http://schemas.openxmlformats.org/officeDocument/2006/relationships/viewProps" Target="viewProps.xml" Id="rId44" /><Relationship Type="http://schemas.openxmlformats.org/officeDocument/2006/relationships/slideMaster" Target="slideMasters/slideMaster1.xml" Id="rId4" /><Relationship Type="http://schemas.openxmlformats.org/officeDocument/2006/relationships/slideMaster" Target="slideMasters/slideMaster6.xml" Id="rId9" /><Relationship Type="http://schemas.openxmlformats.org/officeDocument/2006/relationships/slideMaster" Target="slideMasters/slideMaster11.xml" Id="rId14" /><Relationship Type="http://schemas.openxmlformats.org/officeDocument/2006/relationships/slide" Target="slides/slide5.xml" Id="rId22" /><Relationship Type="http://schemas.openxmlformats.org/officeDocument/2006/relationships/slide" Target="slides/slide10.xml" Id="rId27" /><Relationship Type="http://schemas.openxmlformats.org/officeDocument/2006/relationships/slide" Target="slides/slide13.xml" Id="rId30" /><Relationship Type="http://schemas.openxmlformats.org/officeDocument/2006/relationships/slide" Target="slides/slide18.xml" Id="rId35" /><Relationship Type="http://schemas.openxmlformats.org/officeDocument/2006/relationships/presProps" Target="presProps.xml" Id="rId43" /><Relationship Type="http://schemas.microsoft.com/office/2015/10/relationships/revisionInfo" Target="revisionInfo.xml" Id="rId48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B719E-9343-7A4A-B0D7-25DBDEFFF222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21895-312D-6D42-8A52-7CA622CA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SEARCHABLE, QUANTIFIABLE &amp; ACTIONABLE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BriefCam uniquely fuses Computer Vision and Deep Learning technologies making video Searchable, Quantifiable and Actionable.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BriefCam’s high accuracy object detection, classification and recognition enables pinpointing objects of interest like “a child in black, wearing a hat and carrying a backpack, walking south, along the sidewalk”, and it patented Video Synopsis™ technology enables the review of hours of video in just minutes.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unique combination of advanced analytical capabilities enables breakthrough time to target for video investigators, dramatically increasing their productivity.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BriefCam’s embedded BI platform utilizes the extracted and aggregated video metadata such as; men, women, and children; vehicles; size, color, and speed; path, direction, and dwell time, enabling users to quantitatively analyze their video, derive actionable insights, and visualize them within customizable dashboards.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BriefCam’s near real-time alerting capabilities, leverages all its advanced search and filter capabilities, effectively balancing sensitivity, accuracy and efficiency, to proactively manage critical events as they unfold.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1895-312D-6D42-8A52-7CA622CA31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5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Messages: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BriefCam analyzes the entire content of video and creates a structured database of information out of the unstructured video data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Process-Once-Use-Many: Unlike other video analytics solutions, BriefCam unique approach to processing and indexing the entire video content, enables organizations to leverage each of their cameras for a multitude of use cases, e.g. security &amp; safety, operations, and marketing -- all using the existing surveillance ecosystem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BriefCam provides a broad set of applications supporting various user profiles within an organization e.g. search view for investigators, dashboard interface for management, and alerts for live monitoring and response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1895-312D-6D42-8A52-7CA622CA31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92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Messages: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 object in the video scene is being detected, tracked, extracted, classified and cataloged into the BriefCam database 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BriefCam “understands” the entire scene &amp; its background.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metadata is stored to support granular searching, comprehensive reporting and smart alerting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1895-312D-6D42-8A52-7CA622CA31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582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21895-312D-6D42-8A52-7CA622CA31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10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15720-BC9D-4629-91EC-998B909FE3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8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6139" y="3763543"/>
            <a:ext cx="491406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6139" y="3202665"/>
            <a:ext cx="4914065" cy="47156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sz="2800" b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6139" y="3870252"/>
            <a:ext cx="4914065" cy="101292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6139" y="6240023"/>
            <a:ext cx="4914065" cy="39495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37278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6D01A8-5D58-485C-A399-E83D7E434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B61A78-2955-48B9-853E-8B1B5D610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6D01A8-5D58-485C-A399-E83D7E434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B61A78-2955-48B9-853E-8B1B5D610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99821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2A79C9-CC25-413C-935D-CA0CC6BDF0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7F717B-BCDC-4E8E-818C-DD1FA4B13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521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9CE469-B641-4EA2-B3E0-B708AA34B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1BF064-F3F8-4B98-AE81-296D38865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286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368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5122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579871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8928908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60580"/>
      </p:ext>
    </p:extLst>
  </p:cSld>
  <p:clrMapOvr>
    <a:masterClrMapping/>
  </p:clrMapOvr>
  <p:transition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4893"/>
            <a:ext cx="1104392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59333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1444893"/>
            <a:ext cx="11043602" cy="4822977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0909CE-9885-4B21-9316-2EDC830A3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FD21EF-7A74-4291-A497-4FA9ED496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19234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11043920" cy="4824797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9F4D14-23A4-4CCA-9248-A1AB8B10EC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8A7D-FB7A-42AF-A87C-3D3FE3242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92058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6939280" y="1451462"/>
            <a:ext cx="4653280" cy="4848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6199651" cy="4856955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38638E-9583-4032-A72B-7DE8BF8C3D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E0E319-E8CB-4281-A59E-FA51B828C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281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2A79C9-CC25-413C-935D-CA0CC6BDF0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7F717B-BCDC-4E8E-818C-DD1FA4B13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528320" y="1477051"/>
            <a:ext cx="4653280" cy="4822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20358" y="1477051"/>
            <a:ext cx="637891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0DB00E-DFDD-4E3E-9FA7-4F9ED9C2C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E69E3-0CFC-445C-9116-5B1DA2C40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01261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8" y="1477051"/>
            <a:ext cx="562167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1477051"/>
            <a:ext cx="541528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E1CA68-AC9A-47F0-92FE-992ED363A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ECAF4D-FD5E-485F-B196-CFD8826A7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2736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Fourth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4C6FF7D-3942-4405-8C45-EBD7E9C21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041EF5-2682-4329-ADD7-553406A1A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44980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0A4EFD-0528-4298-AAFB-E850657AB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A70681-88DA-49F9-8B3F-3A28BB541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20828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6D01A8-5D58-485C-A399-E83D7E434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B61A78-2955-48B9-853E-8B1B5D610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71852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2A79C9-CC25-413C-935D-CA0CC6BDF0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7F717B-BCDC-4E8E-818C-DD1FA4B13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27212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9CE469-B641-4EA2-B3E0-B708AA34B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1BF064-F3F8-4B98-AE81-296D38865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7589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4893"/>
            <a:ext cx="1104392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61837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1444893"/>
            <a:ext cx="11043602" cy="4822977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0909CE-9885-4B21-9316-2EDC830A3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FD21EF-7A74-4291-A497-4FA9ED496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9858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11043920" cy="4824797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9F4D14-23A4-4CCA-9248-A1AB8B10EC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8A7D-FB7A-42AF-A87C-3D3FE3242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19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9CE469-B641-4EA2-B3E0-B708AA34B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1BF064-F3F8-4B98-AE81-296D38865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68791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6939280" y="1451462"/>
            <a:ext cx="4653280" cy="4848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6199651" cy="4856955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38638E-9583-4032-A72B-7DE8BF8C3D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E0E319-E8CB-4281-A59E-FA51B828C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77446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528320" y="1477051"/>
            <a:ext cx="4653280" cy="4822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20358" y="1477051"/>
            <a:ext cx="637891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0DB00E-DFDD-4E3E-9FA7-4F9ED9C2C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E69E3-0CFC-445C-9116-5B1DA2C40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784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8" y="1477051"/>
            <a:ext cx="562167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1477051"/>
            <a:ext cx="541528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E1CA68-AC9A-47F0-92FE-992ED363A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ECAF4D-FD5E-485F-B196-CFD8826A7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533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Fourth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4C6FF7D-3942-4405-8C45-EBD7E9C21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041EF5-2682-4329-ADD7-553406A1A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22850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0A4EFD-0528-4298-AAFB-E850657AB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A70681-88DA-49F9-8B3F-3A28BB541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85666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6D01A8-5D58-485C-A399-E83D7E434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B61A78-2955-48B9-853E-8B1B5D610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63815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2A79C9-CC25-413C-935D-CA0CC6BDF0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7F717B-BCDC-4E8E-818C-DD1FA4B13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34205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9CE469-B641-4EA2-B3E0-B708AA34B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1BF064-F3F8-4B98-AE81-296D38865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36084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7987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754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4893"/>
            <a:ext cx="1104392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68943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639944" y="2463184"/>
            <a:ext cx="3095848" cy="14494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fontAlgn="base"/>
            <a:r>
              <a:rPr lang="en-US" sz="1600" b="1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AMERICAS</a:t>
            </a:r>
          </a:p>
          <a:p>
            <a:pPr algn="l" fontAlgn="base"/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Riverside Center</a:t>
            </a:r>
            <a:b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</a:br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275 Grove Street Suite 2-400</a:t>
            </a:r>
            <a:b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</a:br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Newton, MA 02466 USA </a:t>
            </a:r>
          </a:p>
          <a:p>
            <a:pPr algn="l" fontAlgn="base"/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+1-860-269-4400</a:t>
            </a:r>
          </a:p>
          <a:p>
            <a:pPr algn="l" fontAlgn="base"/>
            <a:endParaRPr lang="en-US" sz="1600" b="1" i="0" kern="0" baseline="0" dirty="0">
              <a:solidFill>
                <a:schemeClr val="bg1"/>
              </a:solidFill>
              <a:effectLst/>
              <a:latin typeface="Tahoma" charset="0"/>
              <a:ea typeface="Tahoma" charset="0"/>
              <a:cs typeface="Tahoma" charset="0"/>
            </a:endParaRPr>
          </a:p>
          <a:p>
            <a:pPr algn="l" fontAlgn="base"/>
            <a:endParaRPr lang="en-US" sz="1600" b="1" i="0" kern="0" baseline="0" dirty="0">
              <a:solidFill>
                <a:schemeClr val="bg1"/>
              </a:solidFill>
              <a:effectLst/>
              <a:latin typeface="Tahoma" charset="0"/>
              <a:ea typeface="Tahoma" charset="0"/>
              <a:cs typeface="Tahoma" charset="0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039615" y="5082459"/>
            <a:ext cx="2112771" cy="623255"/>
            <a:chOff x="7296405" y="3578179"/>
            <a:chExt cx="2161683" cy="6376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7896" y="3578179"/>
              <a:ext cx="629160" cy="62916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0404" y="3578179"/>
              <a:ext cx="637684" cy="6376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6405" y="3578179"/>
              <a:ext cx="686307" cy="637684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5045324" y="2463184"/>
            <a:ext cx="2702051" cy="14494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fontAlgn="base"/>
            <a:r>
              <a:rPr lang="en-US" sz="1600" b="1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APAC</a:t>
            </a:r>
            <a:br>
              <a:rPr lang="en-US" sz="1600" b="1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</a:br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en-US" sz="1600" b="0" i="0" kern="0" baseline="0" dirty="0" err="1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Harbourfront</a:t>
            </a:r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 Place</a:t>
            </a:r>
          </a:p>
          <a:p>
            <a:pPr algn="l" fontAlgn="base"/>
            <a:r>
              <a:rPr lang="en-US" sz="1600" b="0" i="0" kern="0" baseline="0" dirty="0" err="1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Harbourfront</a:t>
            </a:r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 Tower One</a:t>
            </a:r>
          </a:p>
          <a:p>
            <a:pPr algn="l" fontAlgn="base"/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04-01 Singapore 098633</a:t>
            </a:r>
          </a:p>
          <a:p>
            <a:pPr algn="l" fontAlgn="base"/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+65 6722 3770</a:t>
            </a:r>
          </a:p>
          <a:p>
            <a:pPr algn="l" fontAlgn="base"/>
            <a:endParaRPr lang="en-US" sz="1600" b="1" i="0" kern="0" baseline="0" dirty="0">
              <a:solidFill>
                <a:schemeClr val="bg1"/>
              </a:solidFill>
              <a:effectLst/>
              <a:latin typeface="Tahoma" charset="0"/>
              <a:ea typeface="Tahoma" charset="0"/>
              <a:cs typeface="Tahoma" charset="0"/>
            </a:endParaRPr>
          </a:p>
          <a:p>
            <a:pPr algn="l" fontAlgn="base"/>
            <a:endParaRPr lang="en-US" sz="1600" b="1" i="0" kern="0" baseline="0" dirty="0">
              <a:solidFill>
                <a:schemeClr val="bg1"/>
              </a:solidFill>
              <a:effectLst/>
              <a:latin typeface="Tahoma" charset="0"/>
              <a:ea typeface="Tahoma" charset="0"/>
              <a:cs typeface="Tahoma" charset="0"/>
            </a:endParaRPr>
          </a:p>
          <a:p>
            <a:pPr algn="l" fontAlgn="base"/>
            <a:endParaRPr lang="en-US" sz="1600" b="0" i="0" kern="0" baseline="0" dirty="0">
              <a:solidFill>
                <a:schemeClr val="bg1"/>
              </a:solidFill>
              <a:effectLst/>
              <a:latin typeface="Tahoma" charset="0"/>
              <a:ea typeface="Tahoma" charset="0"/>
              <a:cs typeface="Tahoma" charset="0"/>
            </a:endParaRPr>
          </a:p>
          <a:p>
            <a:pPr algn="l" fontAlgn="base"/>
            <a:endParaRPr lang="en-US" sz="1600" b="1" i="0" kern="0" baseline="0" dirty="0">
              <a:solidFill>
                <a:schemeClr val="bg1"/>
              </a:solidFill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8314688" y="2463184"/>
            <a:ext cx="2697096" cy="15550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fontAlgn="base"/>
            <a:r>
              <a:rPr lang="en-US" sz="1600" b="1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EMEA </a:t>
            </a:r>
            <a:br>
              <a:rPr lang="en-US" sz="1600" b="1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</a:br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2 </a:t>
            </a:r>
            <a:r>
              <a:rPr lang="en-US" sz="1600" b="0" i="0" kern="0" baseline="0" dirty="0" err="1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HaMa’yan</a:t>
            </a:r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 Street</a:t>
            </a:r>
          </a:p>
          <a:p>
            <a:pPr algn="l" fontAlgn="base"/>
            <a:r>
              <a:rPr lang="en-US" sz="1600" b="0" i="0" kern="0" baseline="0" dirty="0" err="1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Modi’in</a:t>
            </a:r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 Technology Park</a:t>
            </a:r>
          </a:p>
          <a:p>
            <a:pPr algn="l" fontAlgn="base"/>
            <a:r>
              <a:rPr lang="en-US" sz="1600" b="0" i="0" kern="0" baseline="0" dirty="0" err="1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Modi’in</a:t>
            </a:r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 7177871 Israel</a:t>
            </a:r>
          </a:p>
          <a:p>
            <a:pPr algn="l" fontAlgn="base"/>
            <a:r>
              <a:rPr lang="en-US" sz="1600" b="0" i="0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+972-2-533-7228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559808" y="4617788"/>
            <a:ext cx="3072384" cy="57846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sz="1600" b="1" i="1" kern="0" baseline="0" dirty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Visit us on social media</a:t>
            </a:r>
          </a:p>
        </p:txBody>
      </p:sp>
    </p:spTree>
    <p:extLst/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1444893"/>
            <a:ext cx="11043602" cy="4822977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0909CE-9885-4B21-9316-2EDC830A3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FD21EF-7A74-4291-A497-4FA9ED496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10343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11043920" cy="4824797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9F4D14-23A4-4CCA-9248-A1AB8B10EC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8A7D-FB7A-42AF-A87C-3D3FE3242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92257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6939280" y="1451462"/>
            <a:ext cx="4653280" cy="4848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6199651" cy="4856955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38638E-9583-4032-A72B-7DE8BF8C3D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E0E319-E8CB-4281-A59E-FA51B828C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94196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528320" y="1477051"/>
            <a:ext cx="4653280" cy="4822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20358" y="1477051"/>
            <a:ext cx="637891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0DB00E-DFDD-4E3E-9FA7-4F9ED9C2C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E69E3-0CFC-445C-9116-5B1DA2C40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19829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8" y="1477051"/>
            <a:ext cx="562167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1477051"/>
            <a:ext cx="541528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E1CA68-AC9A-47F0-92FE-992ED363A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ECAF4D-FD5E-485F-B196-CFD8826A7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69161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4C6FF7D-3942-4405-8C45-EBD7E9C21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041EF5-2682-4329-ADD7-553406A1A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60065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0A4EFD-0528-4298-AAFB-E850657AB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A70681-88DA-49F9-8B3F-3A28BB541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2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6D01A8-5D58-485C-A399-E83D7E434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B61A78-2955-48B9-853E-8B1B5D610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25111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2A79C9-CC25-413C-935D-CA0CC6BDF0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7F717B-BCDC-4E8E-818C-DD1FA4B13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08876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9CE469-B641-4EA2-B3E0-B708AA34B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1BF064-F3F8-4B98-AE81-296D38865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5645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579871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4412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368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2235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368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3513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579871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5029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368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368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7987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368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7987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4893"/>
            <a:ext cx="1104392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749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D42EF-A425-4808-BDEC-0737EAB96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4313B-71DA-4215-8398-5EB51E093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5107-6A17-4C53-9894-5A9493FED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69449-BF63-49D3-9A1B-0B569F7A118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5053-997A-4D4A-8D06-1C628F01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C3E11-BD6C-41E1-B332-F697D775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1734C-85E2-41F2-835A-7F6CB345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36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1EC0F-A61C-482F-AF82-1780D7206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F0F65-AEEB-4D26-ACA2-3E2343651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0F586-F404-40B3-A4D6-045A4BD5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69449-BF63-49D3-9A1B-0B569F7A118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6265D-9415-4385-AEA7-F38F10B5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14E13-A541-4696-A2C2-62E62DFD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1734C-85E2-41F2-835A-7F6CB345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63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4893"/>
            <a:ext cx="1104392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2069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1444893"/>
            <a:ext cx="11043602" cy="4822977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0909CE-9885-4B21-9316-2EDC830A3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FD21EF-7A74-4291-A497-4FA9ED496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8886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11043920" cy="4824797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9F4D14-23A4-4CCA-9248-A1AB8B10EC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8A7D-FB7A-42AF-A87C-3D3FE3242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912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6939280" y="1451462"/>
            <a:ext cx="4653280" cy="4848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6199651" cy="4856955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38638E-9583-4032-A72B-7DE8BF8C3D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E0E319-E8CB-4281-A59E-FA51B828C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441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528320" y="1477051"/>
            <a:ext cx="4653280" cy="4822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20358" y="1477051"/>
            <a:ext cx="637891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0DB00E-DFDD-4E3E-9FA7-4F9ED9C2C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E69E3-0CFC-445C-9116-5B1DA2C40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6960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8" y="1477051"/>
            <a:ext cx="562167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1477051"/>
            <a:ext cx="541528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E1CA68-AC9A-47F0-92FE-992ED363A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ECAF4D-FD5E-485F-B196-CFD8826A7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413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4C6FF7D-3942-4405-8C45-EBD7E9C21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041EF5-2682-4329-ADD7-553406A1A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30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1444893"/>
            <a:ext cx="11043602" cy="4822977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0909CE-9885-4B21-9316-2EDC830A3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FD21EF-7A74-4291-A497-4FA9ED496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0A4EFD-0528-4298-AAFB-E850657AB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A70681-88DA-49F9-8B3F-3A28BB541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023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6D01A8-5D58-485C-A399-E83D7E434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B61A78-2955-48B9-853E-8B1B5D610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4833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2A79C9-CC25-413C-935D-CA0CC6BDF0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7F717B-BCDC-4E8E-818C-DD1FA4B13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537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9CE469-B641-4EA2-B3E0-B708AA34B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1BF064-F3F8-4B98-AE81-296D38865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983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579871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2353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368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1237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368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238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7987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145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368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310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7987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8354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11043920" cy="4824797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9F4D14-23A4-4CCA-9248-A1AB8B10EC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8A7D-FB7A-42AF-A87C-3D3FE3242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749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286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627632"/>
            <a:ext cx="11043920" cy="458012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1"/>
              </a:buClr>
              <a:buFont typeface="Arial" charset="0"/>
              <a:buChar char="•"/>
              <a:defRPr sz="25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chemeClr val="accent1"/>
              </a:buClr>
              <a:buFont typeface=".HelveticaNeueDeskInterface-Regular" charset="-120"/>
              <a:buChar char="-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chemeClr val="accent1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chemeClr val="accent1"/>
              </a:buClr>
              <a:buFont typeface=".HelveticaNeueDeskInterface-Regular" charset="-120"/>
              <a:buChar char="-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105522"/>
            <a:ext cx="10249853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10251758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74698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627632"/>
            <a:ext cx="11043920" cy="4580128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Font typeface="Arial" charset="0"/>
              <a:buNone/>
              <a:defRPr sz="25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chemeClr val="accent1"/>
              </a:buClr>
              <a:buFont typeface="Arial" charset="0"/>
              <a:buChar char="•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chemeClr val="accent1"/>
              </a:buClr>
              <a:buFont typeface=".HelveticaNeueDeskInterface-Regular" charset="-120"/>
              <a:buChar char="-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chemeClr val="accent1"/>
              </a:buClr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Font typeface=".HelveticaNeueDeskInterface-Regular" charset="-120"/>
              <a:buChar char="-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105522"/>
            <a:ext cx="10249853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10251758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992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6939280" y="1627632"/>
            <a:ext cx="4653280" cy="4580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627632"/>
            <a:ext cx="6156960" cy="4580128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1"/>
              </a:buClr>
              <a:buFont typeface="Arial" charset="0"/>
              <a:buNone/>
              <a:defRPr sz="25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chemeClr val="accent1"/>
              </a:buClr>
              <a:buFont typeface="Arial" charset="0"/>
              <a:buChar char="•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chemeClr val="accent1"/>
              </a:buClr>
              <a:buFont typeface=".HelveticaNeueDeskInterface-Regular" charset="-120"/>
              <a:buChar char="-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chemeClr val="accent1"/>
              </a:buClr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Font typeface=".HelveticaNeueDeskInterface-Regular" charset="-120"/>
              <a:buChar char="-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87B0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105522"/>
            <a:ext cx="10249853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10251758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447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528320" y="1627632"/>
            <a:ext cx="4653280" cy="4580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20360" y="1627632"/>
            <a:ext cx="6485238" cy="458012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1"/>
              </a:buClr>
              <a:buFont typeface="Arial" charset="0"/>
              <a:buChar char="•"/>
              <a:defRPr sz="25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chemeClr val="accent1"/>
              </a:buClr>
              <a:buFont typeface=".HelveticaNeueDeskInterface-Regular" charset="-120"/>
              <a:buChar char="-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chemeClr val="accent1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chemeClr val="accent1"/>
              </a:buClr>
              <a:buFont typeface=".HelveticaNeueDeskInterface-Regular" charset="-120"/>
              <a:buChar char="-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105522"/>
            <a:ext cx="10249853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10251758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1469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28320" y="1627632"/>
            <a:ext cx="5415280" cy="458012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1"/>
              </a:buClr>
              <a:buFont typeface="Arial" charset="0"/>
              <a:buChar char="•"/>
              <a:defRPr sz="25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chemeClr val="accent1"/>
              </a:buClr>
              <a:buFont typeface=".HelveticaNeueDeskInterface-Regular" charset="-120"/>
              <a:buChar char="-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chemeClr val="accent1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chemeClr val="accent1"/>
              </a:buClr>
              <a:buFont typeface=".HelveticaNeueDeskInterface-Regular" charset="-120"/>
              <a:buChar char="-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77280" y="1627632"/>
            <a:ext cx="5415280" cy="458012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1"/>
              </a:buClr>
              <a:buFont typeface="Arial" charset="0"/>
              <a:buChar char="•"/>
              <a:defRPr sz="25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chemeClr val="accent1"/>
              </a:buClr>
              <a:buFont typeface=".HelveticaNeueDeskInterface-Regular" charset="-120"/>
              <a:buChar char="-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chemeClr val="accent1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chemeClr val="accent1"/>
              </a:buClr>
              <a:buFont typeface=".HelveticaNeueDeskInterface-Regular" charset="-120"/>
              <a:buChar char="-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105522"/>
            <a:ext cx="10249853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10251758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3039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627632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5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627632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5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77280" y="2340864"/>
            <a:ext cx="5415280" cy="399592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5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chemeClr val="accent2"/>
              </a:buClr>
              <a:buFont typeface=".HelveticaNeueDeskInterface-Regular" charset="-120"/>
              <a:buChar char="-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chemeClr val="accent2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chemeClr val="accent2"/>
              </a:buClr>
              <a:buFont typeface=".HelveticaNeueDeskInterface-Regular" charset="-120"/>
              <a:buChar char="-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2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528320" y="2340864"/>
            <a:ext cx="5415280" cy="399592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5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chemeClr val="accent2"/>
              </a:buClr>
              <a:buFont typeface=".HelveticaNeueDeskInterface-Regular" charset="-120"/>
              <a:buChar char="-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chemeClr val="accent2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chemeClr val="accent2"/>
              </a:buClr>
              <a:buFont typeface=".HelveticaNeueDeskInterface-Regular" charset="-120"/>
              <a:buChar char="-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2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105522"/>
            <a:ext cx="10249853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10251758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8161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627632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5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627632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5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77280" y="2340864"/>
            <a:ext cx="5415280" cy="399592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1"/>
              </a:buClr>
              <a:buFont typeface="Arial" charset="0"/>
              <a:buChar char="•"/>
              <a:defRPr sz="25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chemeClr val="accent1"/>
              </a:buClr>
              <a:buFont typeface=".HelveticaNeueDeskInterface-Regular" charset="-120"/>
              <a:buChar char="-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chemeClr val="accent1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chemeClr val="accent1"/>
              </a:buClr>
              <a:buFont typeface=".HelveticaNeueDeskInterface-Regular" charset="-120"/>
              <a:buChar char="-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528320" y="2340864"/>
            <a:ext cx="5415280" cy="399592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1"/>
              </a:buClr>
              <a:buFont typeface="Arial" charset="0"/>
              <a:buChar char="•"/>
              <a:defRPr sz="25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chemeClr val="accent1"/>
              </a:buClr>
              <a:buFont typeface=".HelveticaNeueDeskInterface-Regular" charset="-120"/>
              <a:buChar char="-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chemeClr val="accent1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chemeClr val="accent1"/>
              </a:buClr>
              <a:buFont typeface=".HelveticaNeueDeskInterface-Regular" charset="-120"/>
              <a:buChar char="-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105522"/>
            <a:ext cx="10249853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10251758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30534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633030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5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633030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5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105522"/>
            <a:ext cx="10249853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10251758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177280" y="2348754"/>
            <a:ext cx="5415280" cy="3970324"/>
          </a:xfrm>
          <a:prstGeom prst="rect">
            <a:avLst/>
          </a:prstGeom>
        </p:spPr>
        <p:txBody>
          <a:bodyPr vert="horz"/>
          <a:lstStyle>
            <a:lvl1pPr marL="457200" indent="-457200">
              <a:buClr>
                <a:schemeClr val="accent2"/>
              </a:buClr>
              <a:buFont typeface="+mj-lt"/>
              <a:buAutoNum type="arabicPeriod"/>
              <a:defRPr sz="2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rgbClr val="2B9946"/>
              </a:buClr>
              <a:buFont typeface="Arial" charset="0"/>
              <a:buChar char="•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rgbClr val="2B9946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rgbClr val="2B9946"/>
              </a:buClr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rgbClr val="2B9946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348754"/>
            <a:ext cx="5415280" cy="3970324"/>
          </a:xfrm>
          <a:prstGeom prst="rect">
            <a:avLst/>
          </a:prstGeom>
        </p:spPr>
        <p:txBody>
          <a:bodyPr vert="horz"/>
          <a:lstStyle>
            <a:lvl1pPr marL="457200" indent="-457200">
              <a:buClr>
                <a:schemeClr val="accent2"/>
              </a:buClr>
              <a:buFont typeface="+mj-lt"/>
              <a:buAutoNum type="arabicPeriod"/>
              <a:defRPr sz="2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rgbClr val="2B9946"/>
              </a:buClr>
              <a:buFont typeface="Arial" charset="0"/>
              <a:buChar char="•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rgbClr val="2B9946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rgbClr val="2B9946"/>
              </a:buClr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rgbClr val="2B9946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960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633030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5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633030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5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105522"/>
            <a:ext cx="10249853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10251758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177280" y="2348755"/>
            <a:ext cx="5415280" cy="3970324"/>
          </a:xfrm>
          <a:prstGeom prst="rect">
            <a:avLst/>
          </a:prstGeom>
        </p:spPr>
        <p:txBody>
          <a:bodyPr vert="horz"/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rgbClr val="2B9946"/>
              </a:buClr>
              <a:buFont typeface="Arial" charset="0"/>
              <a:buChar char="•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rgbClr val="2B9946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rgbClr val="2B9946"/>
              </a:buClr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rgbClr val="2B9946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348755"/>
            <a:ext cx="5415280" cy="3970324"/>
          </a:xfrm>
          <a:prstGeom prst="rect">
            <a:avLst/>
          </a:prstGeom>
        </p:spPr>
        <p:txBody>
          <a:bodyPr vert="horz"/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buClr>
                <a:srgbClr val="2B9946"/>
              </a:buClr>
              <a:buFont typeface="Arial" charset="0"/>
              <a:buChar char="•"/>
              <a:defRPr sz="21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buClr>
                <a:srgbClr val="2B9946"/>
              </a:buClr>
              <a:buFont typeface="Arial" charset="0"/>
              <a:buChar char="•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buClr>
                <a:srgbClr val="2B9946"/>
              </a:buClr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rgbClr val="2B9946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7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6939280" y="1451462"/>
            <a:ext cx="4653280" cy="4848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6199651" cy="4856955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38638E-9583-4032-A72B-7DE8BF8C3D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E0E319-E8CB-4281-A59E-FA51B828C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749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chemeClr val="accent1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141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4893"/>
            <a:ext cx="1104392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740225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1444893"/>
            <a:ext cx="11043602" cy="4822977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0909CE-9885-4B21-9316-2EDC830A3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FD21EF-7A74-4291-A497-4FA9ED496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871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11043920" cy="4824797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9F4D14-23A4-4CCA-9248-A1AB8B10EC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8A7D-FB7A-42AF-A87C-3D3FE3242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9100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6939280" y="1451462"/>
            <a:ext cx="4653280" cy="4848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6199651" cy="4856955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38638E-9583-4032-A72B-7DE8BF8C3D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E0E319-E8CB-4281-A59E-FA51B828C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84112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528320" y="1477051"/>
            <a:ext cx="4653280" cy="4822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20358" y="1477051"/>
            <a:ext cx="637891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0DB00E-DFDD-4E3E-9FA7-4F9ED9C2C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E69E3-0CFC-445C-9116-5B1DA2C40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4708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8" y="1477051"/>
            <a:ext cx="562167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1477051"/>
            <a:ext cx="541528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E1CA68-AC9A-47F0-92FE-992ED363A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ECAF4D-FD5E-485F-B196-CFD8826A7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9550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4C6FF7D-3942-4405-8C45-EBD7E9C21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041EF5-2682-4329-ADD7-553406A1A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7103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0A4EFD-0528-4298-AAFB-E850657AB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A70681-88DA-49F9-8B3F-3A28BB541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9918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6D01A8-5D58-485C-A399-E83D7E434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B61A78-2955-48B9-853E-8B1B5D610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375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528320" y="1477051"/>
            <a:ext cx="4653280" cy="4822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20358" y="1477051"/>
            <a:ext cx="637891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0DB00E-DFDD-4E3E-9FA7-4F9ED9C2C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E69E3-0CFC-445C-9116-5B1DA2C40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2A79C9-CC25-413C-935D-CA0CC6BDF0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7F717B-BCDC-4E8E-818C-DD1FA4B13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8065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9CE469-B641-4EA2-B3E0-B708AA34B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1BF064-F3F8-4B98-AE81-296D38865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1409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8368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2478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4893"/>
            <a:ext cx="1104392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27167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1444893"/>
            <a:ext cx="11043602" cy="4822977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0909CE-9885-4B21-9316-2EDC830A3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FD21EF-7A74-4291-A497-4FA9ED496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234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11043920" cy="4824797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9F4D14-23A4-4CCA-9248-A1AB8B10EC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8A7D-FB7A-42AF-A87C-3D3FE3242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07158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6939280" y="1451462"/>
            <a:ext cx="4653280" cy="4848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6199651" cy="4856955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38638E-9583-4032-A72B-7DE8BF8C3D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E0E319-E8CB-4281-A59E-FA51B828C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355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528320" y="1477051"/>
            <a:ext cx="4653280" cy="4822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20358" y="1477051"/>
            <a:ext cx="637891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0DB00E-DFDD-4E3E-9FA7-4F9ED9C2C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E69E3-0CFC-445C-9116-5B1DA2C40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90553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8" y="1477051"/>
            <a:ext cx="562167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1477051"/>
            <a:ext cx="541528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E1CA68-AC9A-47F0-92FE-992ED363A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ECAF4D-FD5E-485F-B196-CFD8826A7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93401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4C6FF7D-3942-4405-8C45-EBD7E9C21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041EF5-2682-4329-ADD7-553406A1A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73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8" y="1477051"/>
            <a:ext cx="562167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1477051"/>
            <a:ext cx="541528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E1CA68-AC9A-47F0-92FE-992ED363A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ECAF4D-FD5E-485F-B196-CFD8826A7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0A4EFD-0528-4298-AAFB-E850657AB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A70681-88DA-49F9-8B3F-3A28BB541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2681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6D01A8-5D58-485C-A399-E83D7E434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B61A78-2955-48B9-853E-8B1B5D610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7402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rgbClr val="3576B8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2A79C9-CC25-413C-935D-CA0CC6BDF0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7F717B-BCDC-4E8E-818C-DD1FA4B13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13195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9CE469-B641-4EA2-B3E0-B708AA34B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1BF064-F3F8-4B98-AE81-296D38865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44165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579871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0" y="2931587"/>
            <a:ext cx="7248293" cy="1673868"/>
          </a:xfrm>
          <a:prstGeom prst="rect">
            <a:avLst/>
          </a:prstGeom>
          <a:solidFill>
            <a:srgbClr val="3576B8"/>
          </a:solidFill>
        </p:spPr>
        <p:txBody>
          <a:bodyPr lIns="144000" rIns="144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 w="3175">
                <a:solidFill>
                  <a:srgbClr val="FFFFFF">
                    <a:lumMod val="50000"/>
                  </a:srgbClr>
                </a:solidFill>
              </a:ln>
              <a:solidFill>
                <a:srgbClr val="FFFFF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14259" y="3671880"/>
            <a:ext cx="7123605" cy="569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4259" y="3122829"/>
            <a:ext cx="6281101" cy="493295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3600" b="0" i="0" spc="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96644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One Heading Level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480888" y="504152"/>
            <a:ext cx="11230225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AB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Contents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888" y="1341439"/>
            <a:ext cx="11230224" cy="49672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Arial" pitchFamily="34" charset="0"/>
              <a:buChar char="‮"/>
              <a:tabLst>
                <a:tab pos="7173347" algn="r"/>
              </a:tabLst>
              <a:defRPr lang="en-US" sz="1600" b="1" u="none" kern="1200" cap="none" baseline="0" dirty="0" smtClean="0">
                <a:solidFill>
                  <a:srgbClr val="58595B"/>
                </a:solidFill>
                <a:uFill>
                  <a:solidFill>
                    <a:schemeClr val="tx2"/>
                  </a:solidFill>
                </a:uFill>
                <a:latin typeface="+mn-lt"/>
                <a:ea typeface="+mn-ea"/>
                <a:cs typeface="+mn-cs"/>
              </a:defRPr>
            </a:lvl1pPr>
            <a:lvl2pPr marL="0" indent="0" defTabSz="1043687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Arial" pitchFamily="34" charset="0"/>
              <a:buChar char="‮"/>
              <a:tabLst>
                <a:tab pos="5038488" algn="r"/>
              </a:tabLst>
              <a:defRPr lang="en-US" sz="1000" b="1" u="none" kern="1200" baseline="0" dirty="0" smtClean="0">
                <a:solidFill>
                  <a:srgbClr val="707C8A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lvl2pPr>
            <a:lvl3pPr marL="177747" indent="-177747">
              <a:spcBef>
                <a:spcPts val="0"/>
              </a:spcBef>
              <a:spcAft>
                <a:spcPts val="300"/>
              </a:spcAft>
              <a:buClr>
                <a:srgbClr val="A1ABB2"/>
              </a:buClr>
              <a:buSzPct val="100000"/>
              <a:buFont typeface="Arial" pitchFamily="34" charset="0"/>
              <a:buNone/>
              <a:tabLst>
                <a:tab pos="5038488" algn="r"/>
              </a:tabLst>
              <a:defRPr lang="en-US" sz="800" u="none" kern="1200" baseline="0" dirty="0" smtClean="0">
                <a:solidFill>
                  <a:srgbClr val="707C8A"/>
                </a:solidFill>
                <a:uFill>
                  <a:solidFill>
                    <a:schemeClr val="tx1">
                      <a:lumMod val="50000"/>
                      <a:lumOff val="50000"/>
                    </a:schemeClr>
                  </a:solidFill>
                </a:u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Section level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7C69B3-5366-4BAB-AD2F-AB29BD4A17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857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One Heading Level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888" y="1341439"/>
            <a:ext cx="11230224" cy="4967287"/>
          </a:xfrm>
          <a:prstGeom prst="rect">
            <a:avLst/>
          </a:prstGeom>
        </p:spPr>
        <p:txBody>
          <a:bodyPr numCol="2" spcCol="360000"/>
          <a:lstStyle>
            <a:lvl1pPr marL="0" indent="0">
              <a:spcBef>
                <a:spcPts val="120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Arial" pitchFamily="34" charset="0"/>
              <a:buChar char="‮"/>
              <a:tabLst>
                <a:tab pos="8208087" algn="r"/>
              </a:tabLst>
              <a:defRPr lang="en-US" sz="1600" b="1" u="none" kern="1200" cap="none" baseline="0" dirty="0" smtClean="0">
                <a:solidFill>
                  <a:srgbClr val="58595B"/>
                </a:solidFill>
                <a:uFill>
                  <a:solidFill>
                    <a:schemeClr val="tx2"/>
                  </a:solidFill>
                </a:uFill>
                <a:latin typeface="+mn-lt"/>
                <a:ea typeface="+mn-ea"/>
                <a:cs typeface="+mn-cs"/>
              </a:defRPr>
            </a:lvl1pPr>
            <a:lvl2pPr marL="0" indent="0" defTabSz="1043687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Arial" pitchFamily="34" charset="0"/>
              <a:buChar char="‮"/>
              <a:tabLst>
                <a:tab pos="8209137" algn="r"/>
              </a:tabLst>
              <a:defRPr lang="en-US" sz="1000" b="1" u="none" kern="1200" baseline="0" dirty="0" smtClean="0">
                <a:solidFill>
                  <a:srgbClr val="707C8A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lvl2pPr>
            <a:lvl3pPr marL="177747" indent="-177747">
              <a:spcBef>
                <a:spcPts val="0"/>
              </a:spcBef>
              <a:spcAft>
                <a:spcPts val="300"/>
              </a:spcAft>
              <a:buClr>
                <a:srgbClr val="A1ABB2"/>
              </a:buClr>
              <a:buSzPct val="100000"/>
              <a:buFont typeface="Arial" pitchFamily="34" charset="0"/>
              <a:buNone/>
              <a:tabLst>
                <a:tab pos="8208087" algn="r"/>
              </a:tabLst>
              <a:defRPr lang="en-US" sz="800" u="none" kern="1200" baseline="0" dirty="0" smtClean="0">
                <a:solidFill>
                  <a:srgbClr val="707C8A"/>
                </a:solidFill>
                <a:uFill>
                  <a:solidFill>
                    <a:schemeClr val="tx1">
                      <a:lumMod val="50000"/>
                      <a:lumOff val="50000"/>
                    </a:schemeClr>
                  </a:solidFill>
                </a:u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Section level 1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80888" y="504152"/>
            <a:ext cx="11230225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AB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4B02FC-2F9C-4215-B869-86BE86C66F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6323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888" y="1341439"/>
            <a:ext cx="11230224" cy="49672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Arial" pitchFamily="34" charset="0"/>
              <a:buChar char="‮"/>
              <a:tabLst>
                <a:tab pos="7173347" algn="r"/>
              </a:tabLst>
              <a:defRPr lang="en-US" sz="1600" b="1" u="none" kern="1200" cap="all" baseline="0" dirty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+mn-lt"/>
                <a:ea typeface="+mn-ea"/>
                <a:cs typeface="+mn-cs"/>
              </a:defRPr>
            </a:lvl1pPr>
            <a:lvl2pPr marL="0" indent="0" defTabSz="1043687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Arial" pitchFamily="34" charset="0"/>
              <a:buChar char="‮"/>
              <a:tabLst>
                <a:tab pos="7173347" algn="r"/>
              </a:tabLst>
              <a:defRPr lang="en-US" sz="1400" b="1" u="none" kern="1200" baseline="0" dirty="0" smtClean="0">
                <a:solidFill>
                  <a:srgbClr val="58595B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lvl2pPr>
            <a:lvl3pPr marL="177747" indent="-177747">
              <a:spcBef>
                <a:spcPts val="0"/>
              </a:spcBef>
              <a:spcAft>
                <a:spcPts val="300"/>
              </a:spcAft>
              <a:buClr>
                <a:srgbClr val="A1ABB2"/>
              </a:buClr>
              <a:buSzPct val="100000"/>
              <a:buFont typeface="Arial" pitchFamily="34" charset="0"/>
              <a:buNone/>
              <a:tabLst>
                <a:tab pos="7173347" algn="r"/>
              </a:tabLst>
              <a:defRPr lang="en-US" sz="1100" u="none" kern="1200" baseline="0" dirty="0" smtClean="0">
                <a:solidFill>
                  <a:srgbClr val="58595B"/>
                </a:solidFill>
                <a:uFill>
                  <a:solidFill>
                    <a:schemeClr val="tx1">
                      <a:lumMod val="50000"/>
                      <a:lumOff val="50000"/>
                    </a:schemeClr>
                  </a:solidFill>
                </a:u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Section level 1</a:t>
            </a:r>
          </a:p>
          <a:p>
            <a:pPr lvl="1"/>
            <a:r>
              <a:rPr lang="en-US" dirty="0"/>
              <a:t>Section level 2</a:t>
            </a:r>
          </a:p>
          <a:p>
            <a:pPr lvl="2"/>
            <a:r>
              <a:rPr lang="en-US" dirty="0"/>
              <a:t>Section level 3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80888" y="504152"/>
            <a:ext cx="11230225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AB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809204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888" y="1341439"/>
            <a:ext cx="11230224" cy="4967287"/>
          </a:xfrm>
          <a:prstGeom prst="rect">
            <a:avLst/>
          </a:prstGeom>
        </p:spPr>
        <p:txBody>
          <a:bodyPr numCol="2" spcCol="360000"/>
          <a:lstStyle>
            <a:lvl1pPr marL="0" indent="0">
              <a:spcBef>
                <a:spcPts val="120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Arial" pitchFamily="34" charset="0"/>
              <a:buChar char="‮"/>
              <a:tabLst>
                <a:tab pos="8208087" algn="r"/>
              </a:tabLst>
              <a:defRPr lang="en-US" sz="1600" b="1" u="none" kern="1200" cap="all" baseline="0" dirty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+mn-lt"/>
                <a:ea typeface="+mn-ea"/>
                <a:cs typeface="+mn-cs"/>
              </a:defRPr>
            </a:lvl1pPr>
            <a:lvl2pPr marL="0" indent="0" defTabSz="1043687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Arial" pitchFamily="34" charset="0"/>
              <a:buChar char="‮"/>
              <a:tabLst>
                <a:tab pos="8209137" algn="r"/>
              </a:tabLst>
              <a:defRPr lang="en-US" sz="1400" b="1" u="none" kern="1200" baseline="0" dirty="0" smtClean="0">
                <a:solidFill>
                  <a:srgbClr val="58595B"/>
                </a:solidFill>
                <a:uFill>
                  <a:solidFill>
                    <a:schemeClr val="tx1"/>
                  </a:solidFill>
                </a:uFill>
                <a:latin typeface="+mn-lt"/>
                <a:ea typeface="+mn-ea"/>
                <a:cs typeface="+mn-cs"/>
              </a:defRPr>
            </a:lvl2pPr>
            <a:lvl3pPr marL="177747" indent="-177747">
              <a:spcBef>
                <a:spcPts val="0"/>
              </a:spcBef>
              <a:spcAft>
                <a:spcPts val="300"/>
              </a:spcAft>
              <a:buClr>
                <a:srgbClr val="A1ABB2"/>
              </a:buClr>
              <a:buSzPct val="100000"/>
              <a:buFont typeface="Arial" pitchFamily="34" charset="0"/>
              <a:buNone/>
              <a:tabLst>
                <a:tab pos="8208087" algn="r"/>
              </a:tabLst>
              <a:defRPr lang="en-US" sz="1100" u="none" kern="1200" baseline="0" dirty="0" smtClean="0">
                <a:solidFill>
                  <a:srgbClr val="58595B"/>
                </a:solidFill>
                <a:uFill>
                  <a:solidFill>
                    <a:schemeClr val="tx1">
                      <a:lumMod val="50000"/>
                      <a:lumOff val="50000"/>
                    </a:schemeClr>
                  </a:solidFill>
                </a:u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Section Level 1</a:t>
            </a:r>
          </a:p>
          <a:p>
            <a:pPr lvl="1"/>
            <a:r>
              <a:rPr lang="en-US" dirty="0"/>
              <a:t>Section level 2</a:t>
            </a:r>
          </a:p>
          <a:p>
            <a:pPr lvl="2"/>
            <a:r>
              <a:rPr lang="en-US" dirty="0"/>
              <a:t>Section level 3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80888" y="504152"/>
            <a:ext cx="11230225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AB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2205788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80888" y="836640"/>
            <a:ext cx="11230224" cy="1821740"/>
          </a:xfrm>
          <a:prstGeom prst="rect">
            <a:avLst/>
          </a:prstGeom>
        </p:spPr>
        <p:txBody>
          <a:bodyPr anchor="b"/>
          <a:lstStyle>
            <a:lvl1pPr>
              <a:defRPr sz="2799" spc="0" baseline="0"/>
            </a:lvl1pPr>
          </a:lstStyle>
          <a:p>
            <a:r>
              <a:rPr lang="en-US" dirty="0"/>
              <a:t>Section divider title here in sentence case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0888" y="2729818"/>
            <a:ext cx="11230225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0888" y="4797191"/>
            <a:ext cx="11230225" cy="139043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600"/>
              </a:spcAft>
              <a:buNone/>
              <a:defRPr sz="1400" b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b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93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4C6FF7D-3942-4405-8C45-EBD7E9C21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041EF5-2682-4329-ADD7-553406A1A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88" y="549276"/>
            <a:ext cx="11230225" cy="792163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80888" y="1484314"/>
            <a:ext cx="11230225" cy="475297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 marL="726857" indent="-179334"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2D0251-D56B-4AD5-B133-60C4D17A5E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5469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80888" y="549276"/>
            <a:ext cx="11230225" cy="792163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0888" y="1484314"/>
            <a:ext cx="5470686" cy="475297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6240426" y="1484314"/>
            <a:ext cx="5470688" cy="475297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BF63836-FCF2-46F3-8FA0-469C77863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35517" y="6531293"/>
            <a:ext cx="2744072" cy="365125"/>
          </a:xfrm>
        </p:spPr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106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aceholder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0888" y="549276"/>
            <a:ext cx="11230225" cy="792163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0888" y="1484314"/>
            <a:ext cx="11230224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80888" y="4005264"/>
            <a:ext cx="11230224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47E9D37-A290-4D38-9AF1-5F9C1E00A4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35517" y="6531293"/>
            <a:ext cx="2744072" cy="365125"/>
          </a:xfrm>
        </p:spPr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354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80888" y="549276"/>
            <a:ext cx="11230225" cy="792163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0888" y="1484314"/>
            <a:ext cx="3527081" cy="4752974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/>
          </p:nvPr>
        </p:nvSpPr>
        <p:spPr>
          <a:xfrm>
            <a:off x="4311262" y="1484314"/>
            <a:ext cx="3527081" cy="4752974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8141635" y="1484314"/>
            <a:ext cx="3527081" cy="4752974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39A5D63-51F7-42F6-A058-7E1C12D762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35517" y="6531293"/>
            <a:ext cx="2744072" cy="365125"/>
          </a:xfrm>
        </p:spPr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22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80888" y="549276"/>
            <a:ext cx="11230225" cy="792163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0888" y="1484314"/>
            <a:ext cx="5470686" cy="475297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/>
          </p:nvPr>
        </p:nvSpPr>
        <p:spPr>
          <a:xfrm>
            <a:off x="6240426" y="1484314"/>
            <a:ext cx="5470688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6240426" y="4005264"/>
            <a:ext cx="5470687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E300E7C-2B13-4484-92CD-C57560F0FC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35517" y="6531293"/>
            <a:ext cx="2744072" cy="365125"/>
          </a:xfrm>
        </p:spPr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850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0888" y="549276"/>
            <a:ext cx="11230225" cy="792163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40426" y="1484314"/>
            <a:ext cx="5470688" cy="475297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480888" y="1484314"/>
            <a:ext cx="5470687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480888" y="4005264"/>
            <a:ext cx="5470686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B284D5C-C952-4728-8344-FC53D4961D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35517" y="6531293"/>
            <a:ext cx="2744072" cy="365125"/>
          </a:xfrm>
        </p:spPr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10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0888" y="549276"/>
            <a:ext cx="11230225" cy="792163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0888" y="1484314"/>
            <a:ext cx="11230224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480888" y="4005264"/>
            <a:ext cx="5470687" cy="2232025"/>
          </a:xfrm>
          <a:prstGeom prst="rect">
            <a:avLst/>
          </a:prstGeom>
        </p:spPr>
        <p:txBody>
          <a:bodyPr/>
          <a:lstStyle>
            <a:lvl4pPr marL="726857" indent="-179334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6240426" y="4005264"/>
            <a:ext cx="5470688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552CC23-B0E0-48C6-9930-BEEB3C3B9C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35517" y="6531293"/>
            <a:ext cx="2744072" cy="365125"/>
          </a:xfrm>
        </p:spPr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063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0888" y="549276"/>
            <a:ext cx="11230225" cy="792163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80888" y="1484314"/>
            <a:ext cx="5470687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6240426" y="1484314"/>
            <a:ext cx="5470688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9"/>
          </p:nvPr>
        </p:nvSpPr>
        <p:spPr>
          <a:xfrm>
            <a:off x="480888" y="4005264"/>
            <a:ext cx="11230224" cy="2232025"/>
          </a:xfrm>
          <a:prstGeom prst="rect">
            <a:avLst/>
          </a:prstGeom>
        </p:spPr>
        <p:txBody>
          <a:bodyPr/>
          <a:lstStyle>
            <a:lvl4pPr marL="726857" indent="-179334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778BCB0-7889-478E-A468-20E04E14B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35517" y="6531293"/>
            <a:ext cx="2744072" cy="365125"/>
          </a:xfrm>
        </p:spPr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3457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0888" y="549276"/>
            <a:ext cx="11230225" cy="792163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80888" y="1484314"/>
            <a:ext cx="5470687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40426" y="1484314"/>
            <a:ext cx="5470688" cy="2232025"/>
          </a:xfrm>
          <a:prstGeom prst="rect">
            <a:avLst/>
          </a:prstGeom>
        </p:spPr>
        <p:txBody>
          <a:bodyPr/>
          <a:lstStyle>
            <a:lvl4pPr marL="726857" indent="-179334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480888" y="4005264"/>
            <a:ext cx="5470687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240426" y="4005264"/>
            <a:ext cx="5470688" cy="2232025"/>
          </a:xfrm>
          <a:prstGeom prst="rect">
            <a:avLst/>
          </a:prstGeom>
        </p:spPr>
        <p:txBody>
          <a:bodyPr/>
          <a:lstStyle>
            <a:lvl4pPr marL="726857" indent="-179334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03D60A5-4761-4E2F-8B7F-4FA65F420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35517" y="6531293"/>
            <a:ext cx="2744072" cy="365125"/>
          </a:xfrm>
        </p:spPr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560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0888" y="549276"/>
            <a:ext cx="11230225" cy="792163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915A60-4F14-4C3F-A2AF-5A239C50C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35517" y="6531293"/>
            <a:ext cx="2744072" cy="365125"/>
          </a:xfrm>
        </p:spPr>
        <p:txBody>
          <a:bodyPr/>
          <a:lstStyle/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0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0A4EFD-0528-4298-AAFB-E850657AB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A70681-88DA-49F9-8B3F-3A28BB541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4704619B-9823-F845-874B-2390AC991BC7}" type="slidenum">
              <a:rPr lang="en-US" smtClean="0">
                <a:solidFill>
                  <a:srgbClr val="FFFFFF"/>
                </a:solidFill>
              </a:rPr>
              <a:pPr defTabSz="914126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0338" y="1389889"/>
            <a:ext cx="11280226" cy="328231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2132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3575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528320" y="1477053"/>
            <a:ext cx="4653280" cy="4822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20358" y="1477053"/>
            <a:ext cx="6378917" cy="4822977"/>
          </a:xfrm>
          <a:prstGeom prst="rect">
            <a:avLst/>
          </a:prstGeom>
        </p:spPr>
        <p:txBody>
          <a:bodyPr vert="horz"/>
          <a:lstStyle>
            <a:lvl1pPr marL="342797" indent="-342797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399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799860" indent="-342797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999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99790" indent="-285664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699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6853" indent="-285664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1999650" indent="-171399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5314" indent="0">
              <a:buNone/>
              <a:defRPr sz="1000">
                <a:solidFill>
                  <a:schemeClr val="accent1"/>
                </a:solidFill>
              </a:defRPr>
            </a:lvl6pPr>
            <a:lvl7pPr marL="2742377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0DB00E-DFDD-4E3E-9FA7-4F9ED9C2C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7" y="80586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999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E69E3-0CFC-445C-9116-5B1DA2C40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3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2999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61201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4893"/>
            <a:ext cx="1104392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446895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1444893"/>
            <a:ext cx="11043602" cy="4822977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0909CE-9885-4B21-9316-2EDC830A3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FD21EF-7A74-4291-A497-4FA9ED496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43783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11043920" cy="4824797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9F4D14-23A4-4CCA-9248-A1AB8B10EC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8A7D-FB7A-42AF-A87C-3D3FE3242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9601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6939280" y="1451462"/>
            <a:ext cx="4653280" cy="4848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8320" y="1443073"/>
            <a:ext cx="6199651" cy="4856955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Clr>
                <a:schemeClr val="accent1"/>
              </a:buClr>
              <a:buFont typeface="Arial" charset="0"/>
              <a:buNone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SzPct val="60000"/>
              <a:buFont typeface="Wingdings" charset="2"/>
              <a:buChar char="q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38638E-9583-4032-A72B-7DE8BF8C3D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E0E319-E8CB-4281-A59E-FA51B828C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58905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528320" y="1477051"/>
            <a:ext cx="4653280" cy="4822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20358" y="1477051"/>
            <a:ext cx="637891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0DB00E-DFDD-4E3E-9FA7-4F9ED9C2C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E69E3-0CFC-445C-9116-5B1DA2C40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35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8" y="1477051"/>
            <a:ext cx="5621677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1477051"/>
            <a:ext cx="5415280" cy="482297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E1CA68-AC9A-47F0-92FE-992ED363A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ECAF4D-FD5E-485F-B196-CFD8826A7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35558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77599" y="2171764"/>
            <a:ext cx="5414962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342900" lvl="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28321" y="2171764"/>
            <a:ext cx="5415280" cy="4128264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4C6FF7D-3942-4405-8C45-EBD7E9C21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041EF5-2682-4329-ADD7-553406A1A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47996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2863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7598" y="1475088"/>
            <a:ext cx="5414962" cy="54768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28638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7280" y="2171764"/>
            <a:ext cx="5415280" cy="4128265"/>
          </a:xfrm>
          <a:prstGeom prst="rect">
            <a:avLst/>
          </a:prstGeom>
        </p:spPr>
        <p:txBody>
          <a:bodyPr vert="horz"/>
          <a:lstStyle>
            <a:lvl1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lang="en-US" sz="2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>
              <a:spcAft>
                <a:spcPts val="600"/>
              </a:spcAft>
              <a:buClr>
                <a:srgbClr val="3082AE"/>
              </a:buClr>
              <a:buFont typeface="Arial" charset="0"/>
              <a:buChar char="•"/>
              <a:defRPr lang="en-US" sz="20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>
              <a:spcAft>
                <a:spcPts val="600"/>
              </a:spcAft>
              <a:buClr>
                <a:schemeClr val="accent1"/>
              </a:buClr>
              <a:buSzPct val="70000"/>
              <a:buFont typeface="Courier New" charset="0"/>
              <a:buChar char="o"/>
              <a:defRPr lang="en-US" sz="17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lang="en-US" sz="1400" baseline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>
              <a:buNone/>
              <a:defRPr sz="1000">
                <a:solidFill>
                  <a:schemeClr val="accent1"/>
                </a:solidFill>
              </a:defRPr>
            </a:lvl6pPr>
            <a:lvl7pPr marL="2743200" indent="0">
              <a:buNone/>
              <a:defRPr/>
            </a:lvl7pPr>
          </a:lstStyle>
          <a:p>
            <a:pPr marL="457200" lvl="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</a:pPr>
            <a:r>
              <a:rPr lang="en-US" dirty="0"/>
              <a:t>Click to edit Master text styles</a:t>
            </a:r>
          </a:p>
          <a:p>
            <a:pPr marL="800100" lvl="1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</a:pPr>
            <a:r>
              <a:rPr lang="en-US" dirty="0"/>
              <a:t>Third level</a:t>
            </a:r>
          </a:p>
          <a:p>
            <a:pPr marL="1657350" lvl="3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0A4EFD-0528-4298-AAFB-E850657AB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66" y="80584"/>
            <a:ext cx="9147965" cy="3777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A70681-88DA-49F9-8B3F-3A28BB541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62" y="435185"/>
            <a:ext cx="9149665" cy="4924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000" b="1" i="0" cap="none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104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5.emf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5775"/>
            <a:ext cx="5962810" cy="57958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1181" y="1084738"/>
            <a:ext cx="6339840" cy="577685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1"/>
            <a:ext cx="12192000" cy="1040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-1" y="1006975"/>
            <a:ext cx="12192001" cy="882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001793" y="138300"/>
            <a:ext cx="5846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2200" b="1" i="0" dirty="0">
                <a:solidFill>
                  <a:srgbClr val="FFFFFF"/>
                </a:solidFill>
                <a:effectLst/>
                <a:latin typeface="Tahoma" charset="0"/>
                <a:ea typeface="Times New Roman" charset="0"/>
              </a:rPr>
              <a:t>TRANSFORMING VIDEO SURVEILLANCE </a:t>
            </a:r>
            <a:br>
              <a:rPr lang="en-US" sz="2200" b="1" i="0" dirty="0">
                <a:solidFill>
                  <a:srgbClr val="FFFFFF"/>
                </a:solidFill>
                <a:effectLst/>
                <a:latin typeface="Tahoma" charset="0"/>
                <a:ea typeface="Times New Roman" charset="0"/>
              </a:rPr>
            </a:br>
            <a:r>
              <a:rPr lang="en-US" sz="2200" b="1" i="0" dirty="0">
                <a:solidFill>
                  <a:srgbClr val="FFFFFF"/>
                </a:solidFill>
                <a:effectLst/>
                <a:latin typeface="Tahoma" charset="0"/>
                <a:ea typeface="Times New Roman" charset="0"/>
              </a:rPr>
              <a:t>INTO ACTIONABLE INTELLIGENCE</a:t>
            </a:r>
            <a:endParaRPr lang="en-US" sz="2200" i="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3E149-D3B5-4AF8-A7ED-08F89586DD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95" y="197560"/>
            <a:ext cx="1656751" cy="2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6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1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" y="0"/>
            <a:ext cx="12191245" cy="360000"/>
          </a:xfrm>
          <a:prstGeom prst="rect">
            <a:avLst/>
          </a:prstGeom>
        </p:spPr>
      </p:pic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80888" y="549275"/>
            <a:ext cx="11230225" cy="7554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pyright"/>
          <p:cNvSpPr txBox="1"/>
          <p:nvPr/>
        </p:nvSpPr>
        <p:spPr>
          <a:xfrm>
            <a:off x="471365" y="6441755"/>
            <a:ext cx="11230226" cy="36862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</a:t>
            </a:r>
            <a:r>
              <a:rPr kumimoji="0" lang="is-IS" sz="7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IHS Markit</a:t>
            </a:r>
            <a:r>
              <a:rPr kumimoji="0" lang="en-US" sz="700" b="0" i="0" u="none" strike="noStrike" kern="1200" cap="none" spc="0" normalizeH="0" baseline="3000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TM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All Rights Reserved.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66603" y="1484313"/>
            <a:ext cx="11244510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C4DEF-03DE-4804-99C4-D11E80E70D5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1" y="6348921"/>
            <a:ext cx="1281869" cy="51701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2D5D221-3CA1-419F-B6D9-7E3EAF283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5517" y="6531293"/>
            <a:ext cx="2744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</a:defRPr>
            </a:lvl1pPr>
          </a:lstStyle>
          <a:p>
            <a:pPr defTabSz="914126"/>
            <a:fld id="{2AC7C397-59B3-4CEE-A80A-FF8781865CB2}" type="slidenum">
              <a:rPr lang="en-US" smtClean="0"/>
              <a:pPr defTabSz="914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6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8" r:id="rId17"/>
  </p:sldLayoutIdLst>
  <p:hf hdr="0" ftr="0" dt="0"/>
  <p:txStyles>
    <p:titleStyle>
      <a:lvl1pPr algn="l" defTabSz="914126" rtl="0" eaLnBrk="1" latinLnBrk="0" hangingPunct="1">
        <a:spcBef>
          <a:spcPct val="0"/>
        </a:spcBef>
        <a:buNone/>
        <a:defRPr sz="2399" b="0" kern="1200" spc="0" baseline="0">
          <a:solidFill>
            <a:srgbClr val="58595B"/>
          </a:solidFill>
          <a:latin typeface="+mj-lt"/>
          <a:ea typeface="+mj-ea"/>
          <a:cs typeface="+mj-cs"/>
        </a:defRPr>
      </a:lvl1pPr>
    </p:titleStyle>
    <p:bodyStyle>
      <a:lvl1pPr marL="177747" indent="-177747" algn="l" defTabSz="914126" rtl="0" eaLnBrk="1" latinLnBrk="0" hangingPunct="1">
        <a:spcBef>
          <a:spcPts val="600"/>
        </a:spcBef>
        <a:spcAft>
          <a:spcPts val="600"/>
        </a:spcAft>
        <a:buClrTx/>
        <a:buSzPct val="90000"/>
        <a:buFont typeface="Arial" pitchFamily="34" charset="0"/>
        <a:buChar char="•"/>
        <a:defRPr lang="en-US" sz="1999" b="0" kern="1200" baseline="0" dirty="0" smtClean="0">
          <a:solidFill>
            <a:srgbClr val="58595B"/>
          </a:solidFill>
          <a:latin typeface="+mn-lt"/>
          <a:ea typeface="+mn-ea"/>
          <a:cs typeface="+mn-cs"/>
        </a:defRPr>
      </a:lvl1pPr>
      <a:lvl2pPr marL="355493" indent="-177747" algn="l" defTabSz="914126" rtl="0" eaLnBrk="1" latinLnBrk="0" hangingPunct="1">
        <a:spcBef>
          <a:spcPts val="600"/>
        </a:spcBef>
        <a:spcAft>
          <a:spcPts val="600"/>
        </a:spcAft>
        <a:buClrTx/>
        <a:buSzPct val="90000"/>
        <a:buFont typeface="Arial" pitchFamily="34" charset="0"/>
        <a:buChar char="•"/>
        <a:defRPr sz="1799" kern="1200" baseline="0">
          <a:solidFill>
            <a:srgbClr val="58595B"/>
          </a:solidFill>
          <a:latin typeface="+mn-lt"/>
          <a:ea typeface="+mn-ea"/>
          <a:cs typeface="+mn-cs"/>
        </a:defRPr>
      </a:lvl2pPr>
      <a:lvl3pPr marL="533240" indent="-179334" algn="l" defTabSz="914126" rtl="0" eaLnBrk="1" latinLnBrk="0" hangingPunct="1">
        <a:spcBef>
          <a:spcPts val="600"/>
        </a:spcBef>
        <a:spcAft>
          <a:spcPts val="600"/>
        </a:spcAft>
        <a:buClrTx/>
        <a:buSzPct val="90000"/>
        <a:buFont typeface="Arial" pitchFamily="34" charset="0"/>
        <a:buChar char="•"/>
        <a:defRPr sz="1600" kern="1200" baseline="0">
          <a:solidFill>
            <a:srgbClr val="58595B"/>
          </a:solidFill>
          <a:latin typeface="+mn-lt"/>
          <a:ea typeface="+mn-ea"/>
          <a:cs typeface="+mn-cs"/>
        </a:defRPr>
      </a:lvl3pPr>
      <a:lvl4pPr marL="726857" indent="-179334" algn="l" defTabSz="914126" rtl="0" eaLnBrk="1" latinLnBrk="0" hangingPunct="1">
        <a:spcBef>
          <a:spcPts val="600"/>
        </a:spcBef>
        <a:spcAft>
          <a:spcPts val="600"/>
        </a:spcAft>
        <a:buClrTx/>
        <a:buSzPct val="90000"/>
        <a:buFont typeface="Arial" pitchFamily="34" charset="0"/>
        <a:buChar char="•"/>
        <a:defRPr sz="1400" kern="1200" baseline="0">
          <a:solidFill>
            <a:srgbClr val="58595B"/>
          </a:solidFill>
          <a:latin typeface="+mn-lt"/>
          <a:ea typeface="+mn-ea"/>
          <a:cs typeface="+mn-cs"/>
        </a:defRPr>
      </a:lvl4pPr>
      <a:lvl5pPr marL="906191" indent="-179334" algn="l" defTabSz="914126" rtl="0" eaLnBrk="1" latinLnBrk="0" hangingPunct="1">
        <a:spcBef>
          <a:spcPts val="600"/>
        </a:spcBef>
        <a:spcAft>
          <a:spcPts val="600"/>
        </a:spcAft>
        <a:buClrTx/>
        <a:buSzPct val="90000"/>
        <a:buFont typeface="Arial" pitchFamily="34" charset="0"/>
        <a:buChar char="•"/>
        <a:defRPr sz="1400" kern="1200" baseline="0">
          <a:solidFill>
            <a:srgbClr val="58595B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201">
          <p15:clr>
            <a:srgbClr val="F26B43"/>
          </p15:clr>
        </p15:guide>
        <p15:guide id="2" pos="742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" y="6578485"/>
            <a:ext cx="12192001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040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292C2-535F-B640-AA63-2A26BF7F79BD}" type="slidenum">
              <a:rPr kumimoji="0" lang="en-US" sz="800" b="0" i="0" u="none" strike="noStrike" kern="1200" cap="none" spc="4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127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1006976"/>
            <a:ext cx="12191572" cy="85122"/>
          </a:xfrm>
          <a:prstGeom prst="rect">
            <a:avLst/>
          </a:prstGeom>
          <a:solidFill>
            <a:srgbClr val="357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3E149-D3B5-4AF8-A7ED-08F89586DD0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48" y="355763"/>
            <a:ext cx="1656751" cy="2761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FCACF9-CEA6-4DFD-BF43-5F272E386960}"/>
              </a:ext>
            </a:extLst>
          </p:cNvPr>
          <p:cNvSpPr/>
          <p:nvPr userDrawn="1"/>
        </p:nvSpPr>
        <p:spPr>
          <a:xfrm>
            <a:off x="5240637" y="6597457"/>
            <a:ext cx="17107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Confidential |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15940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" y="6578485"/>
            <a:ext cx="12192001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040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292C2-535F-B640-AA63-2A26BF7F79BD}" type="slidenum">
              <a:rPr kumimoji="0" lang="en-US" sz="800" b="0" i="0" u="none" strike="noStrike" kern="1200" cap="none" spc="4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127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1006976"/>
            <a:ext cx="12191572" cy="85122"/>
          </a:xfrm>
          <a:prstGeom prst="rect">
            <a:avLst/>
          </a:prstGeom>
          <a:solidFill>
            <a:srgbClr val="357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3E149-D3B5-4AF8-A7ED-08F89586DD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48" y="355763"/>
            <a:ext cx="1656751" cy="2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" y="6578485"/>
            <a:ext cx="12192001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040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292C2-535F-B640-AA63-2A26BF7F79BD}" type="slidenum">
              <a:rPr kumimoji="0" lang="en-US" sz="800" b="0" i="0" u="none" strike="noStrike" kern="1200" cap="none" spc="4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127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1006976"/>
            <a:ext cx="12191572" cy="85122"/>
          </a:xfrm>
          <a:prstGeom prst="rect">
            <a:avLst/>
          </a:prstGeom>
          <a:solidFill>
            <a:srgbClr val="357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3E149-D3B5-4AF8-A7ED-08F89586DD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48" y="355763"/>
            <a:ext cx="1656751" cy="2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" y="6578485"/>
            <a:ext cx="12192001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040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292C2-535F-B640-AA63-2A26BF7F79BD}" type="slidenum">
              <a:rPr kumimoji="0" lang="en-US" sz="800" b="0" i="0" u="none" strike="noStrike" kern="1200" cap="none" spc="4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127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1006976"/>
            <a:ext cx="12191572" cy="85122"/>
          </a:xfrm>
          <a:prstGeom prst="rect">
            <a:avLst/>
          </a:prstGeom>
          <a:solidFill>
            <a:srgbClr val="357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3E149-D3B5-4AF8-A7ED-08F89586DD0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48" y="355763"/>
            <a:ext cx="1656751" cy="2761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FCACF9-CEA6-4DFD-BF43-5F272E386960}"/>
              </a:ext>
            </a:extLst>
          </p:cNvPr>
          <p:cNvSpPr/>
          <p:nvPr userDrawn="1"/>
        </p:nvSpPr>
        <p:spPr>
          <a:xfrm>
            <a:off x="5240637" y="6597457"/>
            <a:ext cx="17107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Confidential |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220971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" y="6578485"/>
            <a:ext cx="12192001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040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l">
              <a:spcBef>
                <a:spcPts val="125"/>
              </a:spcBef>
            </a:pPr>
            <a:fld id="{214292C2-535F-B640-AA63-2A26BF7F79BD}" type="slidenum">
              <a:rPr lang="en-US" spc="40" smtClean="0">
                <a:solidFill>
                  <a:schemeClr val="bg1"/>
                </a:solidFill>
              </a:rPr>
              <a:pPr marL="12700" algn="l">
                <a:spcBef>
                  <a:spcPts val="125"/>
                </a:spcBef>
              </a:pPr>
              <a:t>‹#›</a:t>
            </a:fld>
            <a:endParaRPr lang="en-US" spc="5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1006976"/>
            <a:ext cx="12191572" cy="85122"/>
          </a:xfrm>
          <a:prstGeom prst="rect">
            <a:avLst/>
          </a:prstGeom>
          <a:solidFill>
            <a:srgbClr val="357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3E149-D3B5-4AF8-A7ED-08F89586DD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48" y="355763"/>
            <a:ext cx="1656751" cy="2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84" r:id="rId2"/>
    <p:sldLayoutId id="2147483680" r:id="rId3"/>
    <p:sldLayoutId id="2147483681" r:id="rId4"/>
    <p:sldLayoutId id="2147483682" r:id="rId5"/>
    <p:sldLayoutId id="2147483683" r:id="rId6"/>
    <p:sldLayoutId id="2147483685" r:id="rId7"/>
    <p:sldLayoutId id="2147483687" r:id="rId8"/>
    <p:sldLayoutId id="2147483781" r:id="rId9"/>
    <p:sldLayoutId id="2147483782" r:id="rId10"/>
    <p:sldLayoutId id="2147483785" r:id="rId11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1"/>
            <a:ext cx="12192000" cy="1040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-1" y="1006975"/>
            <a:ext cx="12192001" cy="882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578485"/>
            <a:ext cx="12192000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l">
              <a:spcBef>
                <a:spcPts val="125"/>
              </a:spcBef>
            </a:pPr>
            <a:fld id="{214292C2-535F-B640-AA63-2A26BF7F79BD}" type="slidenum">
              <a:rPr lang="en-US" spc="40" smtClean="0">
                <a:solidFill>
                  <a:schemeClr val="bg1"/>
                </a:solidFill>
              </a:rPr>
              <a:pPr marL="12700" algn="l">
                <a:spcBef>
                  <a:spcPts val="125"/>
                </a:spcBef>
              </a:pPr>
              <a:t>‹#›</a:t>
            </a:fld>
            <a:endParaRPr lang="en-US" spc="50" dirty="0">
              <a:solidFill>
                <a:schemeClr val="bg1"/>
              </a:solidFill>
            </a:endParaRPr>
          </a:p>
        </p:txBody>
      </p:sp>
      <p:sp>
        <p:nvSpPr>
          <p:cNvPr id="13" name="Text Placeholder 32"/>
          <p:cNvSpPr txBox="1">
            <a:spLocks/>
          </p:cNvSpPr>
          <p:nvPr userDrawn="1"/>
        </p:nvSpPr>
        <p:spPr>
          <a:xfrm>
            <a:off x="0" y="276690"/>
            <a:ext cx="12191999" cy="6572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500" b="1" i="0" kern="0" baseline="0" smtClean="0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THANK YOU</a:t>
            </a:r>
          </a:p>
        </p:txBody>
      </p:sp>
      <p:sp>
        <p:nvSpPr>
          <p:cNvPr id="11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83E149-D3B5-4AF8-A7ED-08F89586DD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48" y="355763"/>
            <a:ext cx="1656751" cy="276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" y="1076906"/>
            <a:ext cx="12190845" cy="550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ahoma" charset="0"/>
          <a:ea typeface="Tahoma" charset="0"/>
          <a:cs typeface="Tahom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lang="en-US" sz="1000" b="0" i="0" kern="0" baseline="0" smtClean="0">
          <a:solidFill>
            <a:schemeClr val="bg1"/>
          </a:solidFill>
          <a:effectLst/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78485"/>
            <a:ext cx="12192000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l">
              <a:spcBef>
                <a:spcPts val="125"/>
              </a:spcBef>
            </a:pPr>
            <a:fld id="{214292C2-535F-B640-AA63-2A26BF7F79BD}" type="slidenum">
              <a:rPr lang="en-US" spc="40" smtClean="0">
                <a:solidFill>
                  <a:schemeClr val="bg1"/>
                </a:solidFill>
              </a:rPr>
              <a:pPr marL="12700" algn="l">
                <a:spcBef>
                  <a:spcPts val="125"/>
                </a:spcBef>
              </a:pPr>
              <a:t>‹#›</a:t>
            </a:fld>
            <a:endParaRPr lang="en-US" spc="50" dirty="0">
              <a:solidFill>
                <a:schemeClr val="bg1"/>
              </a:solidFill>
            </a:endParaRPr>
          </a:p>
        </p:txBody>
      </p:sp>
      <p:sp>
        <p:nvSpPr>
          <p:cNvPr id="9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32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73" r:id="rId2"/>
    <p:sldLayoutId id="2147483774" r:id="rId3"/>
    <p:sldLayoutId id="2147483775" r:id="rId4"/>
    <p:sldLayoutId id="2147483776" r:id="rId5"/>
    <p:sldLayoutId id="2147483778" r:id="rId6"/>
    <p:sldLayoutId id="2147483779" r:id="rId7"/>
    <p:sldLayoutId id="2147483977" r:id="rId8"/>
    <p:sldLayoutId id="2147483978" r:id="rId9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" y="6578485"/>
            <a:ext cx="12192001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040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292C2-535F-B640-AA63-2A26BF7F79BD}" type="slidenum">
              <a:rPr kumimoji="0" lang="en-US" sz="800" b="0" i="0" u="none" strike="noStrike" kern="1200" cap="none" spc="4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127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1006976"/>
            <a:ext cx="12191572" cy="85122"/>
          </a:xfrm>
          <a:prstGeom prst="rect">
            <a:avLst/>
          </a:prstGeom>
          <a:solidFill>
            <a:srgbClr val="357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3E149-D3B5-4AF8-A7ED-08F89586DD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48" y="355763"/>
            <a:ext cx="1656751" cy="2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2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78485"/>
            <a:ext cx="12192000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292C2-535F-B640-AA63-2A26BF7F79BD}" type="slidenum">
              <a:rPr kumimoji="0" lang="en-US" sz="800" b="0" i="0" u="none" strike="noStrike" kern="1200" cap="none" spc="4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127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1" r:id="rId6"/>
    <p:sldLayoutId id="2147483822" r:id="rId7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" y="6578485"/>
            <a:ext cx="12192001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040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180" y="105104"/>
            <a:ext cx="812691" cy="788275"/>
          </a:xfrm>
          <a:prstGeom prst="rect">
            <a:avLst/>
          </a:prstGeom>
        </p:spPr>
      </p:pic>
      <p:sp>
        <p:nvSpPr>
          <p:cNvPr id="24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292C2-535F-B640-AA63-2A26BF7F79BD}" type="slidenum">
              <a:rPr kumimoji="0" lang="en-US" sz="800" b="0" i="0" u="none" strike="noStrike" kern="1200" cap="none" spc="4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127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1006976"/>
            <a:ext cx="12191572" cy="851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1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" y="6578485"/>
            <a:ext cx="12192001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040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292C2-535F-B640-AA63-2A26BF7F79BD}" type="slidenum">
              <a:rPr kumimoji="0" lang="en-US" sz="800" b="0" i="0" u="none" strike="noStrike" kern="1200" cap="none" spc="4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127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1006976"/>
            <a:ext cx="12191572" cy="85122"/>
          </a:xfrm>
          <a:prstGeom prst="rect">
            <a:avLst/>
          </a:prstGeom>
          <a:solidFill>
            <a:srgbClr val="357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3E149-D3B5-4AF8-A7ED-08F89586DD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48" y="355763"/>
            <a:ext cx="1656751" cy="276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C6070D-105E-4AA3-B0E9-9FD12B855740}"/>
              </a:ext>
            </a:extLst>
          </p:cNvPr>
          <p:cNvSpPr/>
          <p:nvPr userDrawn="1"/>
        </p:nvSpPr>
        <p:spPr>
          <a:xfrm>
            <a:off x="5240637" y="6597457"/>
            <a:ext cx="17107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Confidential |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149880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" y="6578485"/>
            <a:ext cx="12192001" cy="27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040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older 4"/>
          <p:cNvSpPr txBox="1">
            <a:spLocks/>
          </p:cNvSpPr>
          <p:nvPr userDrawn="1"/>
        </p:nvSpPr>
        <p:spPr>
          <a:xfrm>
            <a:off x="220201" y="6638664"/>
            <a:ext cx="2533015" cy="15494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292C2-535F-B640-AA63-2A26BF7F79BD}" type="slidenum">
              <a:rPr kumimoji="0" lang="en-US" sz="800" b="0" i="0" u="none" strike="noStrike" kern="1200" cap="none" spc="4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127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1006976"/>
            <a:ext cx="12191572" cy="85122"/>
          </a:xfrm>
          <a:prstGeom prst="rect">
            <a:avLst/>
          </a:prstGeom>
          <a:solidFill>
            <a:srgbClr val="357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3"/>
          <p:cNvSpPr txBox="1">
            <a:spLocks noGrp="1"/>
          </p:cNvSpPr>
          <p:nvPr userDrawn="1"/>
        </p:nvSpPr>
        <p:spPr bwMode="white">
          <a:xfrm>
            <a:off x="9388562" y="6599266"/>
            <a:ext cx="2595626" cy="2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© BriefCam | </a:t>
            </a:r>
            <a:fld id="{910C45E0-AA13-4DFD-A587-470F0E7A764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3E149-D3B5-4AF8-A7ED-08F89586DD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48" y="355763"/>
            <a:ext cx="1656751" cy="276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2B4D6A-286C-4B9F-B666-EDC3C380C87A}"/>
              </a:ext>
            </a:extLst>
          </p:cNvPr>
          <p:cNvSpPr/>
          <p:nvPr userDrawn="1"/>
        </p:nvSpPr>
        <p:spPr>
          <a:xfrm>
            <a:off x="5240637" y="6597457"/>
            <a:ext cx="17107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Confidential |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56093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139" y="3202665"/>
            <a:ext cx="5944661" cy="471560"/>
          </a:xfrm>
        </p:spPr>
        <p:txBody>
          <a:bodyPr/>
          <a:lstStyle/>
          <a:p>
            <a:r>
              <a:rPr lang="en-US" sz="2400" dirty="0"/>
              <a:t>BriefCam @ Work in Retail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6139" y="3870252"/>
            <a:ext cx="5413215" cy="1012929"/>
          </a:xfrm>
        </p:spPr>
        <p:txBody>
          <a:bodyPr/>
          <a:lstStyle/>
          <a:p>
            <a:r>
              <a:rPr lang="en-US" sz="4000" dirty="0"/>
              <a:t>Solution Overview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November 2018</a:t>
            </a:r>
          </a:p>
        </p:txBody>
      </p:sp>
    </p:spTree>
    <p:extLst>
      <p:ext uri="{BB962C8B-B14F-4D97-AF65-F5344CB8AC3E}">
        <p14:creationId xmlns:p14="http://schemas.microsoft.com/office/powerpoint/2010/main" val="187625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BriefCam @ Work in Retail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Experience &amp; Loss Prevention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9AB53-886B-4876-92CC-E83D8C5DDC80}"/>
              </a:ext>
            </a:extLst>
          </p:cNvPr>
          <p:cNvSpPr txBox="1"/>
          <p:nvPr/>
        </p:nvSpPr>
        <p:spPr>
          <a:xfrm>
            <a:off x="4201396" y="4009746"/>
            <a:ext cx="6782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2400" b="1" dirty="0">
                <a:solidFill>
                  <a:srgbClr val="3098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Loss Prevention &amp; Safety:</a:t>
            </a:r>
            <a:r>
              <a:rPr lang="en-US" sz="2400" dirty="0">
                <a:solidFill>
                  <a:srgbClr val="3098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review and search of video content facilitates reduction of shrinkage, vandalism and theft, while real-time response to situational threats protects customers and employees.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9AFC8D-424F-4426-B090-8975D228D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6" t="11536" r="21900" b="9069"/>
          <a:stretch/>
        </p:blipFill>
        <p:spPr>
          <a:xfrm>
            <a:off x="1760522" y="4249270"/>
            <a:ext cx="1605085" cy="12162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19AAA5-BE81-4B76-AC38-D93FBC161F5C}"/>
              </a:ext>
            </a:extLst>
          </p:cNvPr>
          <p:cNvSpPr/>
          <p:nvPr/>
        </p:nvSpPr>
        <p:spPr>
          <a:xfrm>
            <a:off x="1605963" y="4061352"/>
            <a:ext cx="2105425" cy="1751960"/>
          </a:xfrm>
          <a:prstGeom prst="rect">
            <a:avLst/>
          </a:prstGeom>
          <a:noFill/>
          <a:ln>
            <a:solidFill>
              <a:srgbClr val="3098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1CD56-7A7E-4AD2-8C37-0BC33D3B7668}"/>
              </a:ext>
            </a:extLst>
          </p:cNvPr>
          <p:cNvSpPr txBox="1"/>
          <p:nvPr/>
        </p:nvSpPr>
        <p:spPr>
          <a:xfrm>
            <a:off x="4319090" y="1610588"/>
            <a:ext cx="6782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Store Operations: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store layout and product placement by identifying strategic high-traffic areas and underutilized spaces, and optimize staff placement.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B679B5-960F-4261-B44A-0FE99CD77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31" b="10429"/>
          <a:stretch/>
        </p:blipFill>
        <p:spPr>
          <a:xfrm>
            <a:off x="1754393" y="1785924"/>
            <a:ext cx="1968964" cy="14546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F7F11F-0F75-4AEA-8208-9BB0644DB7A2}"/>
              </a:ext>
            </a:extLst>
          </p:cNvPr>
          <p:cNvSpPr/>
          <p:nvPr/>
        </p:nvSpPr>
        <p:spPr>
          <a:xfrm>
            <a:off x="1617932" y="1610588"/>
            <a:ext cx="2105425" cy="17519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68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82226E-1DEF-4B32-BF27-10F7FE732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390" y="1333212"/>
            <a:ext cx="5442318" cy="5120030"/>
          </a:xfrm>
        </p:spPr>
        <p:txBody>
          <a:bodyPr/>
          <a:lstStyle/>
          <a:p>
            <a:pPr rtl="0"/>
            <a:r>
              <a:rPr lang="en-US" b="1" dirty="0"/>
              <a:t>Consumer Identification</a:t>
            </a:r>
          </a:p>
          <a:p>
            <a:pPr lvl="1" rtl="0"/>
            <a:r>
              <a:rPr lang="en-US" dirty="0"/>
              <a:t>Demographics</a:t>
            </a:r>
          </a:p>
          <a:p>
            <a:pPr lvl="1" rtl="0"/>
            <a:r>
              <a:rPr lang="en-US" dirty="0"/>
              <a:t>Attributes</a:t>
            </a:r>
          </a:p>
          <a:p>
            <a:pPr lvl="1" rtl="0"/>
            <a:r>
              <a:rPr lang="en-US" dirty="0"/>
              <a:t>Color, Size, Direction &amp; Speed</a:t>
            </a:r>
          </a:p>
          <a:p>
            <a:pPr lvl="1" rtl="0"/>
            <a:r>
              <a:rPr lang="en-US" dirty="0"/>
              <a:t>Similarity Identification</a:t>
            </a:r>
          </a:p>
          <a:p>
            <a:pPr lvl="1" rtl="0"/>
            <a:r>
              <a:rPr lang="en-US" dirty="0"/>
              <a:t>Face Recognition</a:t>
            </a:r>
          </a:p>
          <a:p>
            <a:pPr rtl="0"/>
            <a:r>
              <a:rPr lang="en-US" b="1" dirty="0"/>
              <a:t>Consumer Behavior</a:t>
            </a:r>
          </a:p>
          <a:p>
            <a:pPr lvl="1" rtl="0"/>
            <a:r>
              <a:rPr lang="en-US" dirty="0"/>
              <a:t>Hotspots</a:t>
            </a:r>
          </a:p>
          <a:p>
            <a:pPr lvl="1" rtl="0"/>
            <a:r>
              <a:rPr lang="en-US" dirty="0"/>
              <a:t>Dwell Time</a:t>
            </a:r>
          </a:p>
          <a:p>
            <a:pPr lvl="1" rtl="0"/>
            <a:r>
              <a:rPr lang="en-US" dirty="0"/>
              <a:t>Traffic Flow</a:t>
            </a:r>
          </a:p>
          <a:p>
            <a:pPr lvl="1" rtl="0"/>
            <a:r>
              <a:rPr lang="en-US" dirty="0"/>
              <a:t>Object Interactions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59EC-D371-40F0-BFE2-21795B8401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BriefCam @ Work in Retail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8F1AED-77CA-4E08-A503-41FEFAE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Advanced Technologies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482226E-1DEF-4B32-BF27-10F7FE732FDB}"/>
              </a:ext>
            </a:extLst>
          </p:cNvPr>
          <p:cNvSpPr txBox="1">
            <a:spLocks/>
          </p:cNvSpPr>
          <p:nvPr/>
        </p:nvSpPr>
        <p:spPr>
          <a:xfrm>
            <a:off x="7015407" y="1333212"/>
            <a:ext cx="4949947" cy="5120030"/>
          </a:xfrm>
          <a:prstGeom prst="rect">
            <a:avLst/>
          </a:prstGeom>
        </p:spPr>
        <p:txBody>
          <a:bodyPr vert="horz"/>
          <a:lstStyle>
            <a:lvl1pPr marL="457200" indent="-457200" eaLnBrk="1" hangingPunct="1">
              <a:spcAft>
                <a:spcPts val="600"/>
              </a:spcAft>
              <a:buClr>
                <a:srgbClr val="3576B8"/>
              </a:buClr>
              <a:buFont typeface="+mj-lt"/>
              <a:buAutoNum type="arabicPeriod"/>
              <a:defRPr sz="2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800100" indent="-342900" eaLnBrk="1" hangingPunct="1">
              <a:spcAft>
                <a:spcPts val="600"/>
              </a:spcAft>
              <a:buClr>
                <a:srgbClr val="3576B8"/>
              </a:buClr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200150" indent="-285750" eaLnBrk="1" hangingPunct="1">
              <a:spcAft>
                <a:spcPts val="600"/>
              </a:spcAft>
              <a:buClr>
                <a:srgbClr val="3576B8"/>
              </a:buClr>
              <a:buSzPct val="70000"/>
              <a:buFont typeface="Courier New" charset="0"/>
              <a:buChar char="o"/>
              <a:defRPr sz="17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57350" indent="-285750" eaLnBrk="1" hangingPunct="1">
              <a:spcAft>
                <a:spcPts val="600"/>
              </a:spcAft>
              <a:buClr>
                <a:srgbClr val="3576B8"/>
              </a:buClr>
              <a:buFont typeface="Wingdings" charset="2"/>
              <a:buChar char="§"/>
              <a:defRPr sz="14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00250" indent="-171450" eaLnBrk="1" hangingPunct="1">
              <a:buClr>
                <a:schemeClr val="accent1"/>
              </a:buClr>
              <a:buSzPct val="70000"/>
              <a:buFont typeface="Courier New" charset="0"/>
              <a:buChar char="o"/>
              <a:defRPr sz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 eaLnBrk="1" hangingPunct="1">
              <a:buNone/>
              <a:defRPr sz="1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eaLnBrk="1" hangingPunct="1">
              <a:buNone/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Quantitative Analytics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People &amp; Object Counting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Data Aggregation &amp; Trending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Customizable, Real-time Dashboards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Situational Awareness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Real-time Notifications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Watch List Management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Face Recognition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Data Correlation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POS Systems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Time Management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576B8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Access Control</a:t>
            </a:r>
          </a:p>
        </p:txBody>
      </p:sp>
    </p:spTree>
    <p:extLst>
      <p:ext uri="{BB962C8B-B14F-4D97-AF65-F5344CB8AC3E}">
        <p14:creationId xmlns:p14="http://schemas.microsoft.com/office/powerpoint/2010/main" val="563144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92B80E-E627-4236-9EFF-A70A722EF8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7077" y="1130074"/>
            <a:ext cx="5691187" cy="5354492"/>
          </a:xfrm>
        </p:spPr>
        <p:txBody>
          <a:bodyPr/>
          <a:lstStyle/>
          <a:p>
            <a:r>
              <a:rPr lang="en-US" sz="2000" b="1" dirty="0"/>
              <a:t>Customer Profile</a:t>
            </a:r>
          </a:p>
          <a:p>
            <a:pPr lvl="1"/>
            <a:r>
              <a:rPr lang="en-US" sz="1800" dirty="0"/>
              <a:t>151 Locations</a:t>
            </a:r>
          </a:p>
          <a:p>
            <a:pPr lvl="1"/>
            <a:r>
              <a:rPr lang="en-US" sz="1800" dirty="0"/>
              <a:t>7,000 Cameras</a:t>
            </a:r>
          </a:p>
          <a:p>
            <a:r>
              <a:rPr lang="en-US" sz="2000" b="1" dirty="0"/>
              <a:t>Use Cases</a:t>
            </a:r>
          </a:p>
          <a:p>
            <a:pPr lvl="1"/>
            <a:r>
              <a:rPr lang="en-US" sz="1800" dirty="0">
                <a:solidFill>
                  <a:srgbClr val="3576B8"/>
                </a:solidFill>
              </a:rPr>
              <a:t>Membership Statistics &amp; Usage Patterns</a:t>
            </a:r>
          </a:p>
          <a:p>
            <a:pPr lvl="2"/>
            <a:r>
              <a:rPr lang="en-US" sz="1600" dirty="0"/>
              <a:t>Utilization of equipment and space by demographic</a:t>
            </a:r>
          </a:p>
          <a:p>
            <a:pPr lvl="1"/>
            <a:r>
              <a:rPr lang="en-US" sz="1800" dirty="0">
                <a:solidFill>
                  <a:srgbClr val="3576B8"/>
                </a:solidFill>
              </a:rPr>
              <a:t>Gym Floor Layout &amp; Usage</a:t>
            </a:r>
          </a:p>
          <a:p>
            <a:pPr lvl="2"/>
            <a:r>
              <a:rPr lang="en-US" sz="1600" dirty="0"/>
              <a:t>Areas of congregation, navigation paths, and object interactions</a:t>
            </a:r>
          </a:p>
          <a:p>
            <a:pPr lvl="1"/>
            <a:r>
              <a:rPr lang="en-US" sz="1800" dirty="0">
                <a:solidFill>
                  <a:srgbClr val="3576B8"/>
                </a:solidFill>
              </a:rPr>
              <a:t>Shared Workspace Membership Trial</a:t>
            </a:r>
          </a:p>
          <a:p>
            <a:pPr lvl="2"/>
            <a:r>
              <a:rPr lang="en-US" sz="1600" dirty="0"/>
              <a:t>Shared work space utilization analysis – areas of interest and demographics</a:t>
            </a:r>
          </a:p>
          <a:p>
            <a:pPr lvl="1"/>
            <a:r>
              <a:rPr lang="en-US" sz="1800" dirty="0">
                <a:solidFill>
                  <a:srgbClr val="3576B8"/>
                </a:solidFill>
              </a:rPr>
              <a:t>Safety &amp; Security of Members</a:t>
            </a:r>
          </a:p>
          <a:p>
            <a:pPr lvl="2"/>
            <a:r>
              <a:rPr lang="en-US" sz="1600" dirty="0"/>
              <a:t>Alert on off-hour entry into pool areas</a:t>
            </a:r>
          </a:p>
          <a:p>
            <a:pPr lvl="1"/>
            <a:endParaRPr lang="en-US" sz="10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DB9C6-7C37-4CBD-96DF-FBAB2172BD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5D7219-4A48-472F-A65B-F098F850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Health Club Chain</a:t>
            </a:r>
          </a:p>
        </p:txBody>
      </p:sp>
      <p:pic>
        <p:nvPicPr>
          <p:cNvPr id="5" name="Picture 2" descr="Image result for health club equipment royalty free">
            <a:extLst>
              <a:ext uri="{FF2B5EF4-FFF2-40B4-BE49-F238E27FC236}">
                <a16:creationId xmlns:a16="http://schemas.microsoft.com/office/drawing/2014/main" id="{3D102A3C-57C1-4C14-B04D-A1980064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94" y="2704228"/>
            <a:ext cx="5565392" cy="371026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594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CA743E-BC56-4634-87E7-1DACFC857C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66" y="1133994"/>
            <a:ext cx="5882100" cy="5311791"/>
          </a:xfrm>
        </p:spPr>
        <p:txBody>
          <a:bodyPr/>
          <a:lstStyle/>
          <a:p>
            <a:r>
              <a:rPr lang="en-US" sz="2000" b="1" dirty="0"/>
              <a:t>Customer Profile</a:t>
            </a:r>
          </a:p>
          <a:p>
            <a:pPr lvl="1"/>
            <a:r>
              <a:rPr lang="en-US" sz="1800" dirty="0"/>
              <a:t>2,300 Locations in the USA</a:t>
            </a:r>
          </a:p>
          <a:p>
            <a:pPr lvl="1"/>
            <a:r>
              <a:rPr lang="en-US" sz="1800" dirty="0"/>
              <a:t>500 Cameras (today) / 30,000 Cameras (future)</a:t>
            </a:r>
          </a:p>
          <a:p>
            <a:r>
              <a:rPr lang="en-US" sz="2000" b="1" dirty="0"/>
              <a:t>Use Cases</a:t>
            </a:r>
          </a:p>
          <a:p>
            <a:pPr lvl="1"/>
            <a:r>
              <a:rPr lang="en-US" sz="1800" dirty="0">
                <a:solidFill>
                  <a:srgbClr val="3576B8"/>
                </a:solidFill>
              </a:rPr>
              <a:t>Visitor Traffic Monitoring</a:t>
            </a:r>
          </a:p>
          <a:p>
            <a:pPr lvl="2"/>
            <a:r>
              <a:rPr lang="en-US" sz="1600" dirty="0"/>
              <a:t>Store activity levels, occupancy, demographic patterns</a:t>
            </a:r>
          </a:p>
          <a:p>
            <a:pPr lvl="1"/>
            <a:r>
              <a:rPr lang="en-US" sz="1800" dirty="0">
                <a:solidFill>
                  <a:srgbClr val="3576B8"/>
                </a:solidFill>
              </a:rPr>
              <a:t>Store Layout and Navigation</a:t>
            </a:r>
          </a:p>
          <a:p>
            <a:pPr lvl="2"/>
            <a:r>
              <a:rPr lang="en-US" sz="1600" dirty="0"/>
              <a:t>Areas of congregation, navigation paths, and object interactions</a:t>
            </a:r>
          </a:p>
          <a:p>
            <a:pPr lvl="1"/>
            <a:r>
              <a:rPr lang="en-US" sz="1800" dirty="0">
                <a:solidFill>
                  <a:srgbClr val="3576B8"/>
                </a:solidFill>
              </a:rPr>
              <a:t>A/B Testing</a:t>
            </a:r>
          </a:p>
          <a:p>
            <a:pPr lvl="2"/>
            <a:r>
              <a:rPr lang="en-US" sz="1600" dirty="0"/>
              <a:t>Understand behavior around store layout and product presentation</a:t>
            </a:r>
          </a:p>
          <a:p>
            <a:pPr lvl="1"/>
            <a:r>
              <a:rPr lang="en-US" sz="1800" dirty="0">
                <a:solidFill>
                  <a:srgbClr val="3576B8"/>
                </a:solidFill>
              </a:rPr>
              <a:t>Safety &amp; Security of Employees* </a:t>
            </a:r>
          </a:p>
          <a:p>
            <a:pPr lvl="2"/>
            <a:r>
              <a:rPr lang="en-US" sz="1600" dirty="0"/>
              <a:t>Advanced Alarming on Watchlists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2F0D3-2FFE-45C8-9C6C-9484F9FCD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2563D0-D627-48D6-A56D-159AA67C1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Fortune 500 Retail Clothing Chain</a:t>
            </a:r>
          </a:p>
        </p:txBody>
      </p:sp>
      <p:pic>
        <p:nvPicPr>
          <p:cNvPr id="7" name="Picture 2" descr="Image result for retail clothing royalty free">
            <a:extLst>
              <a:ext uri="{FF2B5EF4-FFF2-40B4-BE49-F238E27FC236}">
                <a16:creationId xmlns:a16="http://schemas.microsoft.com/office/drawing/2014/main" id="{08CB819D-3C03-4E77-B337-56D37AF2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94" y="2704228"/>
            <a:ext cx="5565390" cy="37102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58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EE5083-C941-4BB2-BDEE-02946779A5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66" y="1131204"/>
            <a:ext cx="5567362" cy="4822977"/>
          </a:xfrm>
        </p:spPr>
        <p:txBody>
          <a:bodyPr/>
          <a:lstStyle/>
          <a:p>
            <a:r>
              <a:rPr lang="en-US" sz="2000" b="1" dirty="0"/>
              <a:t>Customer Profile</a:t>
            </a:r>
          </a:p>
          <a:p>
            <a:pPr lvl="1"/>
            <a:r>
              <a:rPr lang="en-US" sz="1800" dirty="0"/>
              <a:t>9,000 Locations in the USA</a:t>
            </a:r>
          </a:p>
          <a:p>
            <a:pPr lvl="1"/>
            <a:r>
              <a:rPr lang="en-US" sz="1800" dirty="0"/>
              <a:t>45,000 Cameras in the USA</a:t>
            </a:r>
          </a:p>
          <a:p>
            <a:r>
              <a:rPr lang="en-US" b="1" dirty="0"/>
              <a:t>Use Cases</a:t>
            </a:r>
          </a:p>
          <a:p>
            <a:pPr lvl="1"/>
            <a:r>
              <a:rPr lang="en-US" dirty="0">
                <a:solidFill>
                  <a:srgbClr val="3576B8"/>
                </a:solidFill>
              </a:rPr>
              <a:t>People Counting &amp; Interactions</a:t>
            </a:r>
          </a:p>
          <a:p>
            <a:pPr lvl="2"/>
            <a:r>
              <a:rPr lang="en-US" sz="1600" dirty="0"/>
              <a:t>Corporate campus population and behavior analysis</a:t>
            </a:r>
          </a:p>
          <a:p>
            <a:pPr lvl="1"/>
            <a:r>
              <a:rPr lang="en-US" dirty="0">
                <a:solidFill>
                  <a:srgbClr val="3576B8"/>
                </a:solidFill>
              </a:rPr>
              <a:t>Driving Operational Efficiency</a:t>
            </a:r>
          </a:p>
          <a:p>
            <a:pPr lvl="3"/>
            <a:r>
              <a:rPr lang="en-US" sz="1600" dirty="0"/>
              <a:t>Roasting plans and manufacturing</a:t>
            </a:r>
          </a:p>
          <a:p>
            <a:pPr lvl="1"/>
            <a:r>
              <a:rPr lang="en-US" dirty="0">
                <a:solidFill>
                  <a:srgbClr val="3576B8"/>
                </a:solidFill>
              </a:rPr>
              <a:t>Retail Store Analysis</a:t>
            </a:r>
          </a:p>
          <a:p>
            <a:pPr lvl="2"/>
            <a:r>
              <a:rPr lang="en-US" sz="1600" dirty="0"/>
              <a:t># of people that walk in and leave ‘hook pattern’</a:t>
            </a:r>
          </a:p>
          <a:p>
            <a:pPr lvl="2"/>
            <a:r>
              <a:rPr lang="en-US" sz="1600" dirty="0"/>
              <a:t>Separating team members from customers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8B0C4-5D95-423D-84B9-B6A05D0F2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Case Study	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F52A7C-1496-4A5F-B86F-8909A4AAA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Fortune 500 Coffeehouse Chain</a:t>
            </a:r>
          </a:p>
        </p:txBody>
      </p:sp>
      <p:pic>
        <p:nvPicPr>
          <p:cNvPr id="7" name="Picture 2" descr="Image result for coffee house stock image">
            <a:extLst>
              <a:ext uri="{FF2B5EF4-FFF2-40B4-BE49-F238E27FC236}">
                <a16:creationId xmlns:a16="http://schemas.microsoft.com/office/drawing/2014/main" id="{4C53F971-1C2D-4098-893C-A6A86226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94" y="2704228"/>
            <a:ext cx="5565390" cy="37102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3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0785EE-D243-4CB2-94F8-8ECD8DA69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Demo &amp; Screenshots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1A420B-5D93-409A-A4E3-FA339413BF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BriefCam @ Work in Retail</a:t>
            </a:r>
          </a:p>
        </p:txBody>
      </p:sp>
    </p:spTree>
    <p:extLst>
      <p:ext uri="{BB962C8B-B14F-4D97-AF65-F5344CB8AC3E}">
        <p14:creationId xmlns:p14="http://schemas.microsoft.com/office/powerpoint/2010/main" val="2531040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68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16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BB6A6F-801E-4E84-A401-F27E419E78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B54E9-500D-4C4E-807C-00EC7BC3E4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D2C0AB-8627-4FEB-AB65-3D3BA0FE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6EE20BA-3193-4584-86CA-D10784518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" y="0"/>
            <a:ext cx="12179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57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F0241-90E9-4E0D-8987-78F9C971E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0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Solution Overview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BriefCam @ Work in Retail</a:t>
            </a:r>
          </a:p>
        </p:txBody>
      </p:sp>
    </p:spTree>
    <p:extLst>
      <p:ext uri="{BB962C8B-B14F-4D97-AF65-F5344CB8AC3E}">
        <p14:creationId xmlns:p14="http://schemas.microsoft.com/office/powerpoint/2010/main" val="3702405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C83026-3362-4EB3-B7F3-B25CE95E4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07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08F02-676F-4917-8AFD-643E0FCF4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FA26FF-A6EB-4CEE-9A2E-CAE9BE05C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" y="762000"/>
            <a:ext cx="1214423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65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28638" y="1444893"/>
            <a:ext cx="11043602" cy="5165312"/>
          </a:xfrm>
        </p:spPr>
        <p:txBody>
          <a:bodyPr/>
          <a:lstStyle/>
          <a:p>
            <a:r>
              <a:rPr lang="en-US" sz="2000" dirty="0"/>
              <a:t>The previous dashboard shows correlation between surveillance camera and POS data used in a duty free cosmetic store</a:t>
            </a:r>
          </a:p>
          <a:p>
            <a:pPr lvl="0"/>
            <a:r>
              <a:rPr lang="en-US" sz="2000" dirty="0"/>
              <a:t>BriefCam provides the cosmetic store with analysis of the # of people who passed by the store, the # of people who actually entered into the store, and the resulting Entry Rate (</a:t>
            </a:r>
            <a:r>
              <a:rPr lang="en-US" sz="2000" dirty="0" err="1"/>
              <a:t>i.e.Entry</a:t>
            </a:r>
            <a:r>
              <a:rPr lang="en-US" sz="2000" dirty="0"/>
              <a:t> Rate= # of entered </a:t>
            </a:r>
            <a:r>
              <a:rPr lang="he-IL" sz="2000" dirty="0"/>
              <a:t>/</a:t>
            </a:r>
            <a:r>
              <a:rPr lang="en-US" sz="2000" dirty="0"/>
              <a:t># of passersby)</a:t>
            </a:r>
          </a:p>
          <a:p>
            <a:pPr lvl="0"/>
            <a:r>
              <a:rPr lang="en-US" sz="2000" dirty="0"/>
              <a:t>The POS provides the cosmetic store with the analysis of the Total Sales per Hour and the # of Sales Transactions per hour</a:t>
            </a:r>
          </a:p>
          <a:p>
            <a:pPr lvl="0"/>
            <a:r>
              <a:rPr lang="en-US" sz="2000" dirty="0"/>
              <a:t>By correlating the data between the two data sources the cosmetic store is able to analyze the Conversion Rate (i.e. of sales transaction /# of people) of people who entered into the store</a:t>
            </a:r>
          </a:p>
          <a:p>
            <a:r>
              <a:rPr lang="en-US" sz="2000" dirty="0"/>
              <a:t>The dashboard shows that there is a correlation between the number of people who pass by the store and enter the store, however the number of sales transaction does not increase accordingly</a:t>
            </a:r>
          </a:p>
          <a:p>
            <a:r>
              <a:rPr lang="en-US" sz="2000" dirty="0"/>
              <a:t>The retailer now has to work out why that is, i.e. Product Offering, Sales Person, Store Layout, or Pricing, etc.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BriefCam @ Work in Retail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Correlating External Data Sources</a:t>
            </a:r>
          </a:p>
        </p:txBody>
      </p:sp>
    </p:spTree>
    <p:extLst>
      <p:ext uri="{BB962C8B-B14F-4D97-AF65-F5344CB8AC3E}">
        <p14:creationId xmlns:p14="http://schemas.microsoft.com/office/powerpoint/2010/main" val="562903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18714-36CE-494F-A3F1-39934DF46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5A40F-066C-4133-A550-881014C36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6" y="758556"/>
            <a:ext cx="12145619" cy="6056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13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30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4C612-FEFF-465B-A561-757F29E06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Transform Video Into Actionable Intelligence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391312-10CB-46C1-98BF-02E53DA1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2" y="435185"/>
            <a:ext cx="9622281" cy="492402"/>
          </a:xfrm>
        </p:spPr>
        <p:txBody>
          <a:bodyPr/>
          <a:lstStyle/>
          <a:p>
            <a:r>
              <a:rPr lang="en-US" dirty="0"/>
              <a:t>Innovative &amp; Extensible Platform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1765B5-640B-4424-B8CB-22260E34212C}"/>
              </a:ext>
            </a:extLst>
          </p:cNvPr>
          <p:cNvCxnSpPr/>
          <p:nvPr/>
        </p:nvCxnSpPr>
        <p:spPr>
          <a:xfrm>
            <a:off x="9964131" y="1290622"/>
            <a:ext cx="0" cy="3349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CDDD98-D8EB-44FB-B993-1887330A5174}"/>
              </a:ext>
            </a:extLst>
          </p:cNvPr>
          <p:cNvCxnSpPr/>
          <p:nvPr/>
        </p:nvCxnSpPr>
        <p:spPr>
          <a:xfrm>
            <a:off x="8447987" y="1290623"/>
            <a:ext cx="0" cy="3349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DDAD2C-E4F7-4890-8934-AA097413E4E3}"/>
              </a:ext>
            </a:extLst>
          </p:cNvPr>
          <p:cNvCxnSpPr/>
          <p:nvPr/>
        </p:nvCxnSpPr>
        <p:spPr>
          <a:xfrm>
            <a:off x="7062244" y="1307270"/>
            <a:ext cx="0" cy="3349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F3CB9C-99EF-4D1A-9402-AF392EEDB9C4}"/>
              </a:ext>
            </a:extLst>
          </p:cNvPr>
          <p:cNvCxnSpPr/>
          <p:nvPr/>
        </p:nvCxnSpPr>
        <p:spPr>
          <a:xfrm>
            <a:off x="2356397" y="1317453"/>
            <a:ext cx="0" cy="3349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8240312-D14D-4AFE-B28E-7C456972C87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9561" y="1161168"/>
          <a:ext cx="11914453" cy="517331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708568">
                  <a:extLst>
                    <a:ext uri="{9D8B030D-6E8A-4147-A177-3AD203B41FA5}">
                      <a16:colId xmlns:a16="http://schemas.microsoft.com/office/drawing/2014/main" val="2449478094"/>
                    </a:ext>
                  </a:extLst>
                </a:gridCol>
                <a:gridCol w="5712542">
                  <a:extLst>
                    <a:ext uri="{9D8B030D-6E8A-4147-A177-3AD203B41FA5}">
                      <a16:colId xmlns:a16="http://schemas.microsoft.com/office/drawing/2014/main" val="159171927"/>
                    </a:ext>
                  </a:extLst>
                </a:gridCol>
                <a:gridCol w="1494503">
                  <a:extLst>
                    <a:ext uri="{9D8B030D-6E8A-4147-A177-3AD203B41FA5}">
                      <a16:colId xmlns:a16="http://schemas.microsoft.com/office/drawing/2014/main" val="1382887571"/>
                    </a:ext>
                  </a:extLst>
                </a:gridCol>
                <a:gridCol w="2998840">
                  <a:extLst>
                    <a:ext uri="{9D8B030D-6E8A-4147-A177-3AD203B41FA5}">
                      <a16:colId xmlns:a16="http://schemas.microsoft.com/office/drawing/2014/main" val="2611401786"/>
                    </a:ext>
                  </a:extLst>
                </a:gridCol>
              </a:tblGrid>
              <a:tr h="2648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Transformation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Benefit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Capability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36730"/>
                  </a:ext>
                </a:extLst>
              </a:tr>
              <a:tr h="12829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Searchable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Enables video investigators to review hours of video in just minutes and rapidly pinpoint people and objects of interest.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Review hours of video in minutes and pinpoint objects of interest.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682615"/>
                  </a:ext>
                </a:extLst>
              </a:tr>
              <a:tr h="9768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Quantifiable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Tracks people and vehicle movement patterns over time, trending demographic segmentations, identifying hotspots and running A/B tests.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Predictive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Derive quantitative insights for operational efficiency and data driven decision making.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797313"/>
                  </a:ext>
                </a:extLst>
              </a:tr>
              <a:tr h="17732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Actionable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Unlocks the ability to trigger a call to action, bringing relevant events to the forefront and allowing quick review by those individuals who can provide an accurate assessment.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Proactive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Leverage advanced analytics to provide near real-time notifications to </a:t>
                      </a: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effectively balance sensitivity, accuracy and efficiency.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784217"/>
                  </a:ext>
                </a:extLst>
              </a:tr>
            </a:tbl>
          </a:graphicData>
        </a:graphic>
      </p:graphicFrame>
      <p:pic>
        <p:nvPicPr>
          <p:cNvPr id="13" name="Picture 2" descr="BriefCam search">
            <a:extLst>
              <a:ext uri="{FF2B5EF4-FFF2-40B4-BE49-F238E27FC236}">
                <a16:creationId xmlns:a16="http://schemas.microsoft.com/office/drawing/2014/main" id="{0E107CF1-27F8-4CB1-9331-0F8490878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8" y="1810636"/>
            <a:ext cx="1358011" cy="85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5E07CE-2B67-4DBC-89F2-224C156C5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28" y="3297437"/>
            <a:ext cx="1358011" cy="923385"/>
          </a:xfrm>
          <a:prstGeom prst="rect">
            <a:avLst/>
          </a:prstGeom>
        </p:spPr>
      </p:pic>
      <p:pic>
        <p:nvPicPr>
          <p:cNvPr id="15" name="Picture 6" descr="https://www.briefcam.com/wp-content/uploads/2017/11/icon-response.png">
            <a:extLst>
              <a:ext uri="{FF2B5EF4-FFF2-40B4-BE49-F238E27FC236}">
                <a16:creationId xmlns:a16="http://schemas.microsoft.com/office/drawing/2014/main" id="{700EAD30-4B39-42E8-80ED-D18B97EC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9" y="4716397"/>
            <a:ext cx="1587068" cy="10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11B284-5835-43E7-870E-31F6DADF9DCC}"/>
              </a:ext>
            </a:extLst>
          </p:cNvPr>
          <p:cNvCxnSpPr>
            <a:cxnSpLocks/>
          </p:cNvCxnSpPr>
          <p:nvPr/>
        </p:nvCxnSpPr>
        <p:spPr>
          <a:xfrm>
            <a:off x="7580671" y="1161168"/>
            <a:ext cx="0" cy="2969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CBB33E-3149-476E-9671-5F7587D53F20}"/>
              </a:ext>
            </a:extLst>
          </p:cNvPr>
          <p:cNvCxnSpPr>
            <a:cxnSpLocks/>
          </p:cNvCxnSpPr>
          <p:nvPr/>
        </p:nvCxnSpPr>
        <p:spPr>
          <a:xfrm>
            <a:off x="9077890" y="1168987"/>
            <a:ext cx="0" cy="2969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C95AC6-A01D-4A87-8FE8-ECAF2D0BDF0B}"/>
              </a:ext>
            </a:extLst>
          </p:cNvPr>
          <p:cNvCxnSpPr>
            <a:cxnSpLocks/>
          </p:cNvCxnSpPr>
          <p:nvPr/>
        </p:nvCxnSpPr>
        <p:spPr>
          <a:xfrm>
            <a:off x="1863214" y="1158804"/>
            <a:ext cx="0" cy="2969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195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Transform Video Into Actionable Intelligence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Process-Once-Use-Many</a:t>
            </a:r>
          </a:p>
        </p:txBody>
      </p:sp>
      <p:pic>
        <p:nvPicPr>
          <p:cNvPr id="12" name="Content Placeholder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4" y="2302756"/>
            <a:ext cx="1428448" cy="142844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extBox 12"/>
          <p:cNvSpPr txBox="1"/>
          <p:nvPr/>
        </p:nvSpPr>
        <p:spPr>
          <a:xfrm>
            <a:off x="660405" y="1687944"/>
            <a:ext cx="1770746" cy="400110"/>
          </a:xfrm>
          <a:prstGeom prst="rect">
            <a:avLst/>
          </a:prstGeom>
          <a:solidFill>
            <a:srgbClr val="3576B8"/>
          </a:solidFill>
          <a:ln>
            <a:solidFill>
              <a:srgbClr val="3082A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1049" y="1683901"/>
            <a:ext cx="1733006" cy="400110"/>
          </a:xfrm>
          <a:prstGeom prst="rect">
            <a:avLst/>
          </a:prstGeom>
          <a:solidFill>
            <a:srgbClr val="3576B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</a:t>
            </a:r>
          </a:p>
        </p:txBody>
      </p:sp>
      <p:sp>
        <p:nvSpPr>
          <p:cNvPr id="17" name="Arrow: Right 32"/>
          <p:cNvSpPr/>
          <p:nvPr/>
        </p:nvSpPr>
        <p:spPr>
          <a:xfrm>
            <a:off x="2561117" y="2780871"/>
            <a:ext cx="492847" cy="453518"/>
          </a:xfrm>
          <a:prstGeom prst="right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8145" y="4028651"/>
            <a:ext cx="173300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61049" y="4028651"/>
            <a:ext cx="173300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Structured Data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84F3E2-507C-4223-ADC4-F1CD1D97323D}"/>
              </a:ext>
            </a:extLst>
          </p:cNvPr>
          <p:cNvGrpSpPr/>
          <p:nvPr/>
        </p:nvGrpSpPr>
        <p:grpSpPr>
          <a:xfrm>
            <a:off x="3332337" y="2293454"/>
            <a:ext cx="1534606" cy="1505243"/>
            <a:chOff x="3930198" y="2855579"/>
            <a:chExt cx="1534606" cy="1505243"/>
          </a:xfrm>
        </p:grpSpPr>
        <p:pic>
          <p:nvPicPr>
            <p:cNvPr id="25" name="Picture 24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6636EE7-5A37-409B-8C88-7822FCB54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112" y="3511559"/>
              <a:ext cx="1081907" cy="15353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198" y="2855579"/>
              <a:ext cx="1534606" cy="150524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806977" y="1442576"/>
            <a:ext cx="5959592" cy="3732764"/>
            <a:chOff x="5866937" y="2134720"/>
            <a:chExt cx="5959592" cy="3732764"/>
          </a:xfrm>
        </p:grpSpPr>
        <p:sp>
          <p:nvSpPr>
            <p:cNvPr id="31" name="Curved Left Arrow 30"/>
            <p:cNvSpPr/>
            <p:nvPr/>
          </p:nvSpPr>
          <p:spPr>
            <a:xfrm rot="5400000" flipH="1">
              <a:off x="8274994" y="1831436"/>
              <a:ext cx="1053032" cy="2469918"/>
            </a:xfrm>
            <a:prstGeom prst="curvedLeftArrow">
              <a:avLst/>
            </a:prstGeom>
            <a:solidFill>
              <a:srgbClr val="3576B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urved Left Arrow 29"/>
            <p:cNvSpPr/>
            <p:nvPr/>
          </p:nvSpPr>
          <p:spPr>
            <a:xfrm flipH="1">
              <a:off x="5866937" y="2710552"/>
              <a:ext cx="1452434" cy="3041883"/>
            </a:xfrm>
            <a:prstGeom prst="curvedLeftArrow">
              <a:avLst/>
            </a:prstGeom>
            <a:solidFill>
              <a:srgbClr val="3576B8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Curved Left Arrow 8"/>
            <p:cNvSpPr/>
            <p:nvPr/>
          </p:nvSpPr>
          <p:spPr>
            <a:xfrm>
              <a:off x="10381707" y="2710553"/>
              <a:ext cx="1444822" cy="3041883"/>
            </a:xfrm>
            <a:prstGeom prst="curvedLeftArrow">
              <a:avLst/>
            </a:prstGeom>
            <a:solidFill>
              <a:srgbClr val="3576B8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302215" y="2134720"/>
              <a:ext cx="2234152" cy="1683731"/>
              <a:chOff x="6908920" y="2022040"/>
              <a:chExt cx="2234152" cy="168373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4CEB39-44E8-408B-BCFD-D5CA430FCBF8}"/>
                  </a:ext>
                </a:extLst>
              </p:cNvPr>
              <p:cNvSpPr txBox="1"/>
              <p:nvPr/>
            </p:nvSpPr>
            <p:spPr>
              <a:xfrm>
                <a:off x="6908920" y="2022040"/>
                <a:ext cx="2234152" cy="40011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Searchable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0DEE57D-7DF8-4814-9E05-D4D9DC83B3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08920" y="2449060"/>
                <a:ext cx="2234152" cy="125671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7802317" y="4167340"/>
              <a:ext cx="2234152" cy="1700144"/>
              <a:chOff x="9678777" y="2037721"/>
              <a:chExt cx="2234152" cy="1700144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F158563-ED85-4E0E-8052-2390DF5778FB}"/>
                  </a:ext>
                </a:extLst>
              </p:cNvPr>
              <p:cNvSpPr txBox="1"/>
              <p:nvPr/>
            </p:nvSpPr>
            <p:spPr>
              <a:xfrm>
                <a:off x="9678777" y="2037721"/>
                <a:ext cx="2234152" cy="400110"/>
              </a:xfrm>
              <a:prstGeom prst="rect">
                <a:avLst/>
              </a:prstGeom>
              <a:solidFill>
                <a:srgbClr val="348742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Actionable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50F97F9-94F7-4567-B10F-C01CEB833811}"/>
                  </a:ext>
                </a:extLst>
              </p:cNvPr>
              <p:cNvGrpSpPr/>
              <p:nvPr/>
            </p:nvGrpSpPr>
            <p:grpSpPr>
              <a:xfrm>
                <a:off x="9678777" y="2456988"/>
                <a:ext cx="2234152" cy="1280877"/>
                <a:chOff x="-1" y="1"/>
                <a:chExt cx="12192002" cy="6858000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EE20A9CF-2A3A-45F3-89B4-08FCAACE3C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1"/>
                  <a:ext cx="12192000" cy="6858000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6B18ACF8-F0D9-4E23-933D-DEEDCC9B57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10448"/>
                <a:stretch/>
              </p:blipFill>
              <p:spPr>
                <a:xfrm>
                  <a:off x="1" y="703470"/>
                  <a:ext cx="12192000" cy="6154531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1987113D-0D52-4B4B-BFD1-E2D5B66068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10448" b="88072"/>
                <a:stretch/>
              </p:blipFill>
              <p:spPr>
                <a:xfrm>
                  <a:off x="-1" y="551622"/>
                  <a:ext cx="12192000" cy="19878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" name="Group 5"/>
            <p:cNvGrpSpPr/>
            <p:nvPr/>
          </p:nvGrpSpPr>
          <p:grpSpPr>
            <a:xfrm>
              <a:off x="9159462" y="2134720"/>
              <a:ext cx="2234152" cy="1683349"/>
              <a:chOff x="8404022" y="3898152"/>
              <a:chExt cx="2234152" cy="168334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37CAEFB-F1EF-4BDF-8F5D-BE1B509C1B55}"/>
                  </a:ext>
                </a:extLst>
              </p:cNvPr>
              <p:cNvSpPr txBox="1"/>
              <p:nvPr/>
            </p:nvSpPr>
            <p:spPr>
              <a:xfrm>
                <a:off x="8404022" y="3898152"/>
                <a:ext cx="2234152" cy="40011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bg1"/>
                </a:solidFill>
              </a:ln>
              <a:effectLst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Quantifiable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9FB2073D-8CA8-4B66-B1E2-074A7A8EB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04022" y="4324790"/>
                <a:ext cx="2234152" cy="125671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8" name="Arrow: Right 32"/>
          <p:cNvSpPr/>
          <p:nvPr/>
        </p:nvSpPr>
        <p:spPr>
          <a:xfrm>
            <a:off x="5005999" y="2781595"/>
            <a:ext cx="492847" cy="453518"/>
          </a:xfrm>
          <a:prstGeom prst="right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C3BC72-EC1A-4124-902A-6EC79F9FA878}"/>
              </a:ext>
            </a:extLst>
          </p:cNvPr>
          <p:cNvSpPr/>
          <p:nvPr/>
        </p:nvSpPr>
        <p:spPr>
          <a:xfrm>
            <a:off x="0" y="5739294"/>
            <a:ext cx="12133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  <a:buClr>
                <a:srgbClr val="3576B8"/>
              </a:buClr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576B8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BriefCam’s unique fusion of computer vision and Deep Learning technologies, together with its patented Synopsis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3576B8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®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576B8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application, </a:t>
            </a:r>
            <a:r>
              <a:rPr lang="en-US" b="1" kern="0" dirty="0">
                <a:solidFill>
                  <a:srgbClr val="3576B8"/>
                </a:solidFill>
                <a:latin typeface="Tahoma" charset="0"/>
                <a:ea typeface="Tahoma" charset="0"/>
                <a:cs typeface="Tahoma" charset="0"/>
              </a:rPr>
              <a:t>drives exponential value from </a:t>
            </a:r>
            <a:r>
              <a:rPr lang="en-US" b="1" u="sng" kern="0" dirty="0">
                <a:solidFill>
                  <a:srgbClr val="3576B8"/>
                </a:solidFill>
                <a:latin typeface="Tahoma" charset="0"/>
                <a:ea typeface="Tahoma" charset="0"/>
                <a:cs typeface="Tahoma" charset="0"/>
              </a:rPr>
              <a:t>existing</a:t>
            </a:r>
            <a:r>
              <a:rPr lang="en-US" b="1" kern="0" dirty="0">
                <a:solidFill>
                  <a:srgbClr val="3576B8"/>
                </a:solidFill>
                <a:latin typeface="Tahoma" charset="0"/>
                <a:ea typeface="Tahoma" charset="0"/>
                <a:cs typeface="Tahoma" charset="0"/>
              </a:rPr>
              <a:t> surveillance system investments</a:t>
            </a:r>
          </a:p>
        </p:txBody>
      </p:sp>
    </p:spTree>
    <p:extLst>
      <p:ext uri="{BB962C8B-B14F-4D97-AF65-F5344CB8AC3E}">
        <p14:creationId xmlns:p14="http://schemas.microsoft.com/office/powerpoint/2010/main" val="235977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20" grpId="0" animBg="1"/>
      <p:bldP spid="21" grpId="0" animBg="1"/>
      <p:bldP spid="28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Transform Video Into Actionable Intelligence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Detect, Track, Extract, Classify &amp; Catalog</a:t>
            </a:r>
          </a:p>
        </p:txBody>
      </p:sp>
      <p:pic>
        <p:nvPicPr>
          <p:cNvPr id="5" name="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666" y="1764528"/>
            <a:ext cx="1642286" cy="2363290"/>
          </a:xfrm>
          <a:prstGeom prst="rect">
            <a:avLst/>
          </a:prstGeom>
          <a:ln w="0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34259" y="1224533"/>
            <a:ext cx="2311099" cy="400110"/>
          </a:xfrm>
          <a:prstGeom prst="rect">
            <a:avLst/>
          </a:prstGeom>
          <a:solidFill>
            <a:srgbClr val="3576B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 Tracking</a:t>
            </a:r>
          </a:p>
        </p:txBody>
      </p:sp>
      <p:pic>
        <p:nvPicPr>
          <p:cNvPr id="7" name="China-Road-Gate_S1_shor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92221" y="1790666"/>
            <a:ext cx="8317575" cy="4674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2221" y="1224533"/>
            <a:ext cx="3665789" cy="400110"/>
          </a:xfrm>
          <a:prstGeom prst="rect">
            <a:avLst/>
          </a:prstGeom>
          <a:solidFill>
            <a:srgbClr val="3576B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Scene Coverage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34259" y="4293622"/>
            <a:ext cx="2192244" cy="2023370"/>
            <a:chOff x="434259" y="4403032"/>
            <a:chExt cx="2192244" cy="2023370"/>
          </a:xfrm>
        </p:grpSpPr>
        <p:sp>
          <p:nvSpPr>
            <p:cNvPr id="10" name="TextBox 9"/>
            <p:cNvSpPr txBox="1"/>
            <p:nvPr/>
          </p:nvSpPr>
          <p:spPr>
            <a:xfrm>
              <a:off x="434259" y="4403032"/>
              <a:ext cx="2192244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Rich Metadata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4259" y="4856742"/>
              <a:ext cx="21922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Woman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Bicycle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White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Black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mph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814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C3D5FA-DDC7-4D2A-91AE-7907778D77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8638" y="1444893"/>
            <a:ext cx="11178680" cy="4648609"/>
          </a:xfrm>
        </p:spPr>
        <p:txBody>
          <a:bodyPr/>
          <a:lstStyle/>
          <a:p>
            <a:pPr fontAlgn="ctr"/>
            <a:r>
              <a:rPr lang="en-US" b="1" dirty="0"/>
              <a:t>Comprehensive &amp; Extensible: </a:t>
            </a:r>
            <a:r>
              <a:rPr lang="en-US" dirty="0"/>
              <a:t>A robust portfolio of critical video analytics capabilities fully integrated for a “better together” paradigm.</a:t>
            </a:r>
          </a:p>
          <a:p>
            <a:pPr fontAlgn="ctr"/>
            <a:r>
              <a:rPr lang="en-US" b="1" dirty="0"/>
              <a:t>Unmatched Accuracy: </a:t>
            </a:r>
            <a:r>
              <a:rPr lang="en-US" dirty="0"/>
              <a:t>Market leading accuracy for detection, classification and recognition across object classes, attributes, behaviors, and faces.</a:t>
            </a:r>
          </a:p>
          <a:p>
            <a:pPr fontAlgn="ctr"/>
            <a:r>
              <a:rPr lang="en-US" b="1" dirty="0"/>
              <a:t>Superior Performance: </a:t>
            </a:r>
            <a:r>
              <a:rPr lang="en-US" dirty="0"/>
              <a:t>Effectively supports the requirement for both on-demand and real-time analytics for full camera coverage.</a:t>
            </a:r>
          </a:p>
          <a:p>
            <a:pPr fontAlgn="ctr"/>
            <a:r>
              <a:rPr lang="en-US" b="1" dirty="0"/>
              <a:t>Flexible Architecture: </a:t>
            </a:r>
            <a:r>
              <a:rPr lang="en-US" dirty="0"/>
              <a:t>Designed to meet the business needs of today and tomorrow with on premise, cloud, hybrid, centralized and distributed deployment options.</a:t>
            </a:r>
          </a:p>
          <a:p>
            <a:pPr fontAlgn="ctr"/>
            <a:r>
              <a:rPr lang="en-US" b="1" dirty="0"/>
              <a:t>Ease of Use: </a:t>
            </a:r>
            <a:r>
              <a:rPr lang="en-US" dirty="0"/>
              <a:t>Quickest time to value and lowest total cost of ownership drives productivity, accelerates time to target and gains the competitive edge.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BCFAA-F865-4553-AB7E-9D81A2B2BA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Transform Video Into Actionable Intelligence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8AF587-E039-438D-8583-03B2D4B0F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BriefCam’s 5 Platform Tenets</a:t>
            </a:r>
          </a:p>
        </p:txBody>
      </p:sp>
    </p:spTree>
    <p:extLst>
      <p:ext uri="{BB962C8B-B14F-4D97-AF65-F5344CB8AC3E}">
        <p14:creationId xmlns:p14="http://schemas.microsoft.com/office/powerpoint/2010/main" val="3675790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Use Cases &amp; Case Studies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BriefCam @ Work in Retail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49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82226E-1DEF-4B32-BF27-10F7FE732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8638" y="1444894"/>
            <a:ext cx="11256962" cy="1235784"/>
          </a:xfrm>
        </p:spPr>
        <p:txBody>
          <a:bodyPr/>
          <a:lstStyle/>
          <a:p>
            <a:pPr marL="0" indent="0" algn="l">
              <a:buNone/>
            </a:pPr>
            <a:r>
              <a:rPr lang="en-US" b="1" dirty="0"/>
              <a:t>In-store video analytics introduce a new, critical dimension in delivering actionable insights, enabling strategies that enhance the shopping experience, stimulate shopper retention and increase sales.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59EC-D371-40F0-BFE2-21795B8401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Transform Video Into Actionable Intelligence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8F1AED-77CA-4E08-A503-41FEFAE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BriefCam @ Work in Retail</a:t>
            </a:r>
          </a:p>
        </p:txBody>
      </p:sp>
      <p:pic>
        <p:nvPicPr>
          <p:cNvPr id="1027" name="C3AC3B2B-33CB-4435-8E1A-4FA8D8F6743B" descr="38619C8C-4CC4-43BE-B7D3-E940560E5B2C@fios-router">
            <a:extLst>
              <a:ext uri="{FF2B5EF4-FFF2-40B4-BE49-F238E27FC236}">
                <a16:creationId xmlns:a16="http://schemas.microsoft.com/office/drawing/2014/main" id="{EA34A5FD-76A6-464E-B6FC-E0448D7E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47" y="2662118"/>
            <a:ext cx="7541538" cy="411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3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BriefCam @ Work in Retail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Behavior and Store Operations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E1AE3E-D5E1-4008-B3C2-A8E193C1BABD}"/>
              </a:ext>
            </a:extLst>
          </p:cNvPr>
          <p:cNvSpPr txBox="1"/>
          <p:nvPr/>
        </p:nvSpPr>
        <p:spPr>
          <a:xfrm>
            <a:off x="4194115" y="1490727"/>
            <a:ext cx="6782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buNone/>
            </a:pPr>
            <a:r>
              <a:rPr lang="en-US" sz="2400" b="1" dirty="0">
                <a:solidFill>
                  <a:srgbClr val="3576B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Consumer Behavior: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Correlate campaign effectiveness with shopper engagement and sales, while understanding shopper behavior by demographic and store location.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3F6839-8D19-4D82-A9D1-E36246695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95" t="13330" r="8388"/>
          <a:stretch/>
        </p:blipFill>
        <p:spPr>
          <a:xfrm>
            <a:off x="1744276" y="1567231"/>
            <a:ext cx="1590595" cy="15696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047244-0FF9-4783-B924-52D8DD594917}"/>
              </a:ext>
            </a:extLst>
          </p:cNvPr>
          <p:cNvSpPr/>
          <p:nvPr/>
        </p:nvSpPr>
        <p:spPr>
          <a:xfrm>
            <a:off x="1500238" y="1459991"/>
            <a:ext cx="2105425" cy="1751960"/>
          </a:xfrm>
          <a:prstGeom prst="rect">
            <a:avLst/>
          </a:prstGeom>
          <a:noFill/>
          <a:ln>
            <a:solidFill>
              <a:srgbClr val="3576B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36FC03-D6A4-4BB2-886A-D21CBB48D5E1}"/>
              </a:ext>
            </a:extLst>
          </p:cNvPr>
          <p:cNvSpPr/>
          <p:nvPr/>
        </p:nvSpPr>
        <p:spPr>
          <a:xfrm>
            <a:off x="1533539" y="3854720"/>
            <a:ext cx="2105425" cy="1751960"/>
          </a:xfrm>
          <a:prstGeom prst="rect">
            <a:avLst/>
          </a:prstGeom>
          <a:noFill/>
          <a:ln>
            <a:solidFill>
              <a:schemeClr val="accent3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FA2254-AEA1-40DF-859A-0D96FB4271CD}"/>
              </a:ext>
            </a:extLst>
          </p:cNvPr>
          <p:cNvSpPr txBox="1"/>
          <p:nvPr/>
        </p:nvSpPr>
        <p:spPr>
          <a:xfrm>
            <a:off x="4121691" y="3962321"/>
            <a:ext cx="6782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buNone/>
            </a:pPr>
            <a:r>
              <a:rPr lang="en-US" sz="2400" b="1" dirty="0">
                <a:solidFill>
                  <a:schemeClr val="accent3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Consumer Experience: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 customer loyalty by leveraging real-time identification of VIP Customers to enhance their in-store experience.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A8C7DE-BA0F-4B65-9260-71BECDC65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1" t="12622" r="16277" b="14730"/>
          <a:stretch/>
        </p:blipFill>
        <p:spPr>
          <a:xfrm>
            <a:off x="1783708" y="4034224"/>
            <a:ext cx="1605085" cy="13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2540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31997DC-ACE6-465C-B340-CA4D6577348A}" vid="{1CFA5C1E-FF8B-423A-9077-0145F7D696B8}"/>
    </a:ext>
  </a:extLst>
</a:theme>
</file>

<file path=ppt/theme/theme10.xml><?xml version="1.0" encoding="utf-8"?>
<a:theme xmlns:a="http://schemas.openxmlformats.org/drawingml/2006/main" name="Additional Layouts for Analysts—2017">
  <a:themeElements>
    <a:clrScheme name="Custom 22">
      <a:dk1>
        <a:srgbClr val="000000"/>
      </a:dk1>
      <a:lt1>
        <a:srgbClr val="FFFFFF"/>
      </a:lt1>
      <a:dk2>
        <a:srgbClr val="4B4B4B"/>
      </a:dk2>
      <a:lt2>
        <a:srgbClr val="999999"/>
      </a:lt2>
      <a:accent1>
        <a:srgbClr val="00AB4E"/>
      </a:accent1>
      <a:accent2>
        <a:srgbClr val="B1B3B6"/>
      </a:accent2>
      <a:accent3>
        <a:srgbClr val="009697"/>
      </a:accent3>
      <a:accent4>
        <a:srgbClr val="8DC63F"/>
      </a:accent4>
      <a:accent5>
        <a:srgbClr val="00B5F1"/>
      </a:accent5>
      <a:accent6>
        <a:srgbClr val="F7941D"/>
      </a:accent6>
      <a:hlink>
        <a:srgbClr val="0066B3"/>
      </a:hlink>
      <a:folHlink>
        <a:srgbClr val="96157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F8080"/>
        </a:solidFill>
        <a:ln>
          <a:noFill/>
        </a:ln>
      </a:spPr>
      <a:bodyPr rtlCol="0" anchor="ctr"/>
      <a:lstStyle>
        <a:defPPr algn="ctr">
          <a:defRPr sz="1600" b="1" spc="2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7F808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rIns="7200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IHSM Green">
      <a:srgbClr val="00AB4E"/>
    </a:custClr>
    <a:custClr name="IHSM Gray Tint">
      <a:srgbClr val="B1B3B6"/>
    </a:custClr>
    <a:custClr name="IHSM Teal">
      <a:srgbClr val="009697"/>
    </a:custClr>
    <a:custClr name="IHSM Bright Green">
      <a:srgbClr val="8DC63F"/>
    </a:custClr>
    <a:custClr name="IHSM Blue">
      <a:srgbClr val="00B5F1"/>
    </a:custClr>
    <a:custClr name="IHSM Orange">
      <a:srgbClr val="F7941D"/>
    </a:custClr>
    <a:custClr name="IHSM Purple">
      <a:srgbClr val="96157C"/>
    </a:custClr>
    <a:custClr name="IHSM Red Tint">
      <a:srgbClr val="FABFB7"/>
    </a:custClr>
    <a:custClr name="IHSM Red">
      <a:srgbClr val="EE2F53"/>
    </a:custClr>
    <a:custClr name="IHSM Blue Tint">
      <a:srgbClr val="B6E4FA"/>
    </a:custClr>
    <a:custClr name="IHSM Mid Blue">
      <a:srgbClr val="0066B3"/>
    </a:custClr>
    <a:custClr name="IHSM Light Yellow">
      <a:srgbClr val="FFD200"/>
    </a:custClr>
    <a:custClr name="IHSM Dark Gray">
      <a:srgbClr val="58595B"/>
    </a:custClr>
    <a:custClr name="IHSM Teal Tint">
      <a:srgbClr val="8DC0C4"/>
    </a:custClr>
    <a:custClr name="IHSM Burnt Orange">
      <a:srgbClr val="C84623"/>
    </a:custClr>
    <a:custClr name="IHSM Bright Green Tint">
      <a:srgbClr val="C4DF9B"/>
    </a:custClr>
    <a:custClr name="IHSM Dark Blue">
      <a:srgbClr val="103C68"/>
    </a:custClr>
    <a:custClr name="IHSM Dark Purple Tint">
      <a:srgbClr val="8F7890"/>
    </a:custClr>
    <a:custClr name="IHSM Yellow Tint">
      <a:srgbClr val="FFE694"/>
    </a:custClr>
    <a:custClr name="IHSM Dark Green">
      <a:srgbClr val="265B3F"/>
    </a:custClr>
    <a:custClr name="IHSM Orange Tint">
      <a:srgbClr val="FBB161"/>
    </a:custClr>
    <a:custClr name="IHSM Dark Purple">
      <a:srgbClr val="4B254C"/>
    </a:custClr>
    <a:custClr name="IHSM Gray">
      <a:srgbClr val="939598"/>
    </a:custClr>
    <a:custClr name="Landfill 1">
      <a:srgbClr val="F2F1EC"/>
    </a:custClr>
    <a:custClr name="Landfill 2">
      <a:srgbClr val="E3E3DF"/>
    </a:custClr>
    <a:custClr name="Landfill 3">
      <a:srgbClr val="D2D2CF"/>
    </a:custClr>
    <a:custClr name="Map Gray 4">
      <a:srgbClr val="B3BABB"/>
    </a:custClr>
    <a:custClr name="Admin borders">
      <a:srgbClr val="9DA5A7"/>
    </a:custClr>
    <a:custClr name="Country borders">
      <a:srgbClr val="797F81"/>
    </a:custClr>
    <a:custClr name="Country names">
      <a:srgbClr val="434A4F"/>
    </a:custClr>
    <a:custClr name="Ocean fills">
      <a:srgbClr val="D1DFE7"/>
    </a:custClr>
    <a:custClr name="Rivers">
      <a:srgbClr val="8EBBD0"/>
    </a:custClr>
    <a:custClr name="Bodies of water text">
      <a:srgbClr val="467082"/>
    </a:custClr>
    <a:custClr name="IHSM Neutral Gray">
      <a:srgbClr val="7F8080"/>
    </a:custClr>
  </a:custClrLst>
</a:theme>
</file>

<file path=ppt/theme/theme11.xml><?xml version="1.0" encoding="utf-8"?>
<a:theme xmlns:a="http://schemas.openxmlformats.org/drawingml/2006/main" name="3_Text Slide_Opt 1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31997DC-ACE6-465C-B340-CA4D6577348A}" vid="{97BCB83E-71E7-4893-9376-FD01EE875CB6}"/>
    </a:ext>
  </a:extLst>
</a:theme>
</file>

<file path=ppt/theme/theme12.xml><?xml version="1.0" encoding="utf-8"?>
<a:theme xmlns:a="http://schemas.openxmlformats.org/drawingml/2006/main" name="5_Text Slide_Opt 1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iefCam Powerpoint Template (Jan 24 2017).pptx" id="{9330A826-4EED-448E-9DAE-6E798681651B}" vid="{027BF356-D2C9-444F-BB87-B829978A6F8C}"/>
    </a:ext>
  </a:extLst>
</a:theme>
</file>

<file path=ppt/theme/theme13.xml><?xml version="1.0" encoding="utf-8"?>
<a:theme xmlns:a="http://schemas.openxmlformats.org/drawingml/2006/main" name="4_Text Slide_Opt 1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iefCam Powerpoint Template (Jan 24 2017).pptx" id="{9330A826-4EED-448E-9DAE-6E798681651B}" vid="{027BF356-D2C9-444F-BB87-B829978A6F8C}"/>
    </a:ext>
  </a:extLst>
</a:theme>
</file>

<file path=ppt/theme/theme14.xml><?xml version="1.0" encoding="utf-8"?>
<a:theme xmlns:a="http://schemas.openxmlformats.org/drawingml/2006/main" name="6_Text Slide_Opt 1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31997DC-ACE6-465C-B340-CA4D6577348A}" vid="{97BCB83E-71E7-4893-9376-FD01EE875CB6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Slide_Opt 1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31997DC-ACE6-465C-B340-CA4D6577348A}" vid="{97BCB83E-71E7-4893-9376-FD01EE875CB6}"/>
    </a:ext>
  </a:extLst>
</a:theme>
</file>

<file path=ppt/theme/theme3.xml><?xml version="1.0" encoding="utf-8"?>
<a:theme xmlns:a="http://schemas.openxmlformats.org/drawingml/2006/main" name="2_Last Slide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31997DC-ACE6-465C-B340-CA4D6577348A}" vid="{378822B3-611D-4A8F-B797-0202B6248ED1}"/>
    </a:ext>
  </a:extLst>
</a:theme>
</file>

<file path=ppt/theme/theme4.xml><?xml version="1.0" encoding="utf-8"?>
<a:theme xmlns:a="http://schemas.openxmlformats.org/drawingml/2006/main" name="Break Slides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31997DC-ACE6-465C-B340-CA4D6577348A}" vid="{149E7A25-0509-4CF0-9E78-817CF7D5C91E}"/>
    </a:ext>
  </a:extLst>
</a:theme>
</file>

<file path=ppt/theme/theme5.xml><?xml version="1.0" encoding="utf-8"?>
<a:theme xmlns:a="http://schemas.openxmlformats.org/drawingml/2006/main" name="8_Text Slide_Opt 1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31997DC-ACE6-465C-B340-CA4D6577348A}" vid="{97BCB83E-71E7-4893-9376-FD01EE875CB6}"/>
    </a:ext>
  </a:extLst>
</a:theme>
</file>

<file path=ppt/theme/theme6.xml><?xml version="1.0" encoding="utf-8"?>
<a:theme xmlns:a="http://schemas.openxmlformats.org/drawingml/2006/main" name="2_Break Slides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31997DC-ACE6-465C-B340-CA4D6577348A}" vid="{149E7A25-0509-4CF0-9E78-817CF7D5C91E}"/>
    </a:ext>
  </a:extLst>
</a:theme>
</file>

<file path=ppt/theme/theme7.xml><?xml version="1.0" encoding="utf-8"?>
<a:theme xmlns:a="http://schemas.openxmlformats.org/drawingml/2006/main" name="2_Text Slide_Opt 1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Text Slide_Opt 1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31997DC-ACE6-465C-B340-CA4D6577348A}" vid="{97BCB83E-71E7-4893-9376-FD01EE875CB6}"/>
    </a:ext>
  </a:extLst>
</a:theme>
</file>

<file path=ppt/theme/theme9.xml><?xml version="1.0" encoding="utf-8"?>
<a:theme xmlns:a="http://schemas.openxmlformats.org/drawingml/2006/main" name="1_Text Slide_Opt 1">
  <a:themeElements>
    <a:clrScheme name="BriefCam 1">
      <a:dk1>
        <a:srgbClr val="000000"/>
      </a:dk1>
      <a:lt1>
        <a:srgbClr val="FFFFFF"/>
      </a:lt1>
      <a:dk2>
        <a:srgbClr val="FEFFFF"/>
      </a:dk2>
      <a:lt2>
        <a:srgbClr val="FFFFFF"/>
      </a:lt2>
      <a:accent1>
        <a:srgbClr val="2F82AE"/>
      </a:accent1>
      <a:accent2>
        <a:srgbClr val="348742"/>
      </a:accent2>
      <a:accent3>
        <a:srgbClr val="000000"/>
      </a:accent3>
      <a:accent4>
        <a:srgbClr val="FFFFFF"/>
      </a:accent4>
      <a:accent5>
        <a:srgbClr val="348742"/>
      </a:accent5>
      <a:accent6>
        <a:srgbClr val="2F82AE"/>
      </a:accent6>
      <a:hlink>
        <a:srgbClr val="2F82AE"/>
      </a:hlink>
      <a:folHlink>
        <a:srgbClr val="2F8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iefCam Powerpoint Template (Jan 24 2017).pptx" id="{9330A826-4EED-448E-9DAE-6E798681651B}" vid="{027BF356-D2C9-444F-BB87-B829978A6F8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4E3D75EEF7DC4595C2E4D769012CB2" ma:contentTypeVersion="2" ma:contentTypeDescription="Create a new document." ma:contentTypeScope="" ma:versionID="d2f494b819196fd230dfe7e17547ba6e">
  <xsd:schema xmlns:xsd="http://www.w3.org/2001/XMLSchema" xmlns:xs="http://www.w3.org/2001/XMLSchema" xmlns:p="http://schemas.microsoft.com/office/2006/metadata/properties" xmlns:ns2="948d1f7d-5ddf-4cfd-9852-41d54648ef1b" targetNamespace="http://schemas.microsoft.com/office/2006/metadata/properties" ma:root="true" ma:fieldsID="67cd6ac74f63e9d0025731936c2c740c" ns2:_="">
    <xsd:import namespace="948d1f7d-5ddf-4cfd-9852-41d54648ef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d1f7d-5ddf-4cfd-9852-41d54648ef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CE94B3-372C-413A-886D-FA831FEDAB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B5A3D0-737D-4B6D-BA99-5C8BF563A68A}"/>
</file>

<file path=customXml/itemProps3.xml><?xml version="1.0" encoding="utf-8"?>
<ds:datastoreItem xmlns:ds="http://schemas.openxmlformats.org/officeDocument/2006/customXml" ds:itemID="{7D5FC96E-4951-46D5-96EC-33EF39624391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1c6a9505-b557-4b62-88e9-56385b3f2e19"/>
    <ds:schemaRef ds:uri="ef084325-29f1-4e95-be16-215ab11e643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BriefCam Powerpoint Template</Template>
  <TotalTime>11475</TotalTime>
  <Words>1312</Words>
  <Application>Microsoft Office PowerPoint</Application>
  <PresentationFormat>Widescreen</PresentationFormat>
  <Paragraphs>176</Paragraphs>
  <Slides>24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.HelveticaNeueDeskInterface-Regular</vt:lpstr>
      <vt:lpstr>Arial</vt:lpstr>
      <vt:lpstr>Calibri</vt:lpstr>
      <vt:lpstr>Courier New</vt:lpstr>
      <vt:lpstr>Tahoma</vt:lpstr>
      <vt:lpstr>Times New Roman</vt:lpstr>
      <vt:lpstr>Wingdings</vt:lpstr>
      <vt:lpstr>Title Slide</vt:lpstr>
      <vt:lpstr>Text Slide_Opt 1</vt:lpstr>
      <vt:lpstr>2_Last Slide</vt:lpstr>
      <vt:lpstr>Break Slides</vt:lpstr>
      <vt:lpstr>8_Text Slide_Opt 1</vt:lpstr>
      <vt:lpstr>2_Break Slides</vt:lpstr>
      <vt:lpstr>2_Text Slide_Opt 1</vt:lpstr>
      <vt:lpstr>9_Text Slide_Opt 1</vt:lpstr>
      <vt:lpstr>1_Text Slide_Opt 1</vt:lpstr>
      <vt:lpstr>Additional Layouts for Analysts—2017</vt:lpstr>
      <vt:lpstr>3_Text Slide_Opt 1</vt:lpstr>
      <vt:lpstr>5_Text Slide_Opt 1</vt:lpstr>
      <vt:lpstr>4_Text Slide_Opt 1</vt:lpstr>
      <vt:lpstr>6_Text Slide_Opt 1</vt:lpstr>
      <vt:lpstr>BriefCam @ Work in Retail</vt:lpstr>
      <vt:lpstr>PowerPoint Presentation</vt:lpstr>
      <vt:lpstr>Innovative &amp; Extensible Platform</vt:lpstr>
      <vt:lpstr>Process-Once-Use-Many</vt:lpstr>
      <vt:lpstr>Detect, Track, Extract, Classify &amp; Catalog</vt:lpstr>
      <vt:lpstr>BriefCam’s 5 Platform Tenets</vt:lpstr>
      <vt:lpstr>PowerPoint Presentation</vt:lpstr>
      <vt:lpstr>BriefCam @ Work in Retail</vt:lpstr>
      <vt:lpstr>Consumer Behavior and Store Operations</vt:lpstr>
      <vt:lpstr>Consumer Experience &amp; Loss Prevention</vt:lpstr>
      <vt:lpstr>Leveraging Advanced Technologies</vt:lpstr>
      <vt:lpstr>National Health Club Chain</vt:lpstr>
      <vt:lpstr>Fortune 500 Retail Clothing Chain</vt:lpstr>
      <vt:lpstr>Fortune 500 Coffeehouse Chain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Correlating External Data Sources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Tomer Saar</dc:creator>
  <cp:lastModifiedBy>Stephanie Weagle</cp:lastModifiedBy>
  <cp:revision>186</cp:revision>
  <dcterms:created xsi:type="dcterms:W3CDTF">2018-01-10T23:39:36Z</dcterms:created>
  <dcterms:modified xsi:type="dcterms:W3CDTF">2018-11-26T16:29:00Z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0x010100F44E3D75EEF7DC4595C2E4D769012CB2</vt:lpwstr>
  </property>
</Properties>
</file>