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7" r:id="rId10"/>
    <p:sldId id="264" r:id="rId11"/>
    <p:sldId id="266" r:id="rId12"/>
    <p:sldId id="268" r:id="rId13"/>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7" d="100"/>
          <a:sy n="117" d="100"/>
        </p:scale>
        <p:origin x="-80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119BCC5-327E-4793-96E6-880C38E04CEE}" type="datetimeFigureOut">
              <a:rPr lang="en-US" smtClean="0"/>
              <a:pPr/>
              <a:t>5/9/2014</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9B5F5AD0-2C75-4D03-BDA0-C4CDDFB445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B5F5AD0-2C75-4D03-BDA0-C4CDDFB445AE}" type="slidenum">
              <a:rPr lang="en-US" smtClean="0"/>
              <a:pPr/>
              <a:t>12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92A53AED-23D2-4B57-98DD-6CFFC60045A1}" type="datetime1">
              <a:rPr lang="en-US" smtClean="0"/>
              <a:pPr/>
              <a:t>5/9/2014</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0178961-994D-4046-ABD8-0F3EC24F4A13}"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AB4050E-4ED1-42B3-B2A2-BF557D0C13DC}" type="datetime1">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178961-994D-4046-ABD8-0F3EC24F4A1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90178961-994D-4046-ABD8-0F3EC24F4A13}"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35DF84-BB69-40BD-BC9B-1D6F0940FE0D}" type="datetime1">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044B4C5-CA70-4D74-8554-C9C7145D52DA}" type="datetime1">
              <a:rPr lang="en-US" smtClean="0"/>
              <a:pPr/>
              <a:t>5/9/2014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90178961-994D-4046-ABD8-0F3EC24F4A13}"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978ACB6-B4F3-4F6F-9590-D09FA88DE9CE}" type="datetime1">
              <a:rPr lang="en-US" smtClean="0"/>
              <a:pPr/>
              <a:t>5/9/2014</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90178961-994D-4046-ABD8-0F3EC24F4A13}"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DE4511EE-16FF-4620-B073-0501BDFA1F43}" type="datetime1">
              <a:rPr lang="en-US" smtClean="0"/>
              <a:pPr/>
              <a:t>5/9/2014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178961-994D-4046-ABD8-0F3EC24F4A13}"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79B99C9B-FDA8-4534-97E1-A463C5E555BA}" type="datetime1">
              <a:rPr lang="en-US" smtClean="0"/>
              <a:pPr/>
              <a:t>5/9/2014</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90178961-994D-4046-ABD8-0F3EC24F4A13}"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81B54615-638A-4FA0-B4A5-E87C750D9EAA}" type="datetime1">
              <a:rPr lang="en-US" smtClean="0"/>
              <a:pPr/>
              <a:t>5/9/2014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90178961-994D-4046-ABD8-0F3EC24F4A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A6D0DCA7-A05C-4FE9-AD5F-287A2C81A10F}" type="datetime1">
              <a:rPr lang="en-US" smtClean="0"/>
              <a:pPr/>
              <a:t>5/9/2014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90178961-994D-4046-ABD8-0F3EC24F4A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90178961-994D-4046-ABD8-0F3EC24F4A13}"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7854887B-CC97-43D6-89E8-DEA8C25C4F51}" type="datetime1">
              <a:rPr lang="en-US" smtClean="0"/>
              <a:pPr/>
              <a:t>5/9/2014</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90178961-994D-4046-ABD8-0F3EC24F4A13}"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28221E8A-9289-40BD-923A-1291207CFDEA}" type="datetime1">
              <a:rPr lang="en-US" smtClean="0"/>
              <a:pPr/>
              <a:t>5/9/2014</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6EE9FD8-FDEA-414A-8914-8610D4453680}" type="datetime1">
              <a:rPr lang="en-US" smtClean="0"/>
              <a:pPr/>
              <a:t>5/9/2014</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90178961-994D-4046-ABD8-0F3EC24F4A13}"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mailto:tmccandlish@lawmh.com" TargetMode="External"/><Relationship Id="rId3" Type="http://schemas.openxmlformats.org/officeDocument/2006/relationships/hyperlink" Target="http://www.lawmh.com/" TargetMode="External"/><Relationship Id="rId7" Type="http://schemas.openxmlformats.org/officeDocument/2006/relationships/hyperlink" Target="mailto:shaisley@lawmh.com" TargetMode="External"/><Relationship Id="rId12" Type="http://schemas.openxmlformats.org/officeDocument/2006/relationships/hyperlink" Target="mailto:aritenour@lawmh.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jmartin@lawmh.com" TargetMode="External"/><Relationship Id="rId11" Type="http://schemas.openxmlformats.org/officeDocument/2006/relationships/hyperlink" Target="mailto:jligon@lawmh.com" TargetMode="External"/><Relationship Id="rId5" Type="http://schemas.openxmlformats.org/officeDocument/2006/relationships/hyperlink" Target="mailto:dmadigan@lawmh.com" TargetMode="External"/><Relationship Id="rId10" Type="http://schemas.openxmlformats.org/officeDocument/2006/relationships/hyperlink" Target="mailto:sheisler@lawmh.com" TargetMode="External"/><Relationship Id="rId4" Type="http://schemas.openxmlformats.org/officeDocument/2006/relationships/hyperlink" Target="mailto:jball@lawmh.com" TargetMode="External"/><Relationship Id="rId9" Type="http://schemas.openxmlformats.org/officeDocument/2006/relationships/hyperlink" Target="mailto:sotero@lawmh.com"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581400"/>
            <a:ext cx="6400800" cy="2057400"/>
          </a:xfrm>
        </p:spPr>
        <p:txBody>
          <a:bodyPr>
            <a:normAutofit/>
          </a:bodyPr>
          <a:lstStyle/>
          <a:p>
            <a:pPr>
              <a:spcBef>
                <a:spcPts val="600"/>
              </a:spcBef>
            </a:pPr>
            <a:r>
              <a:rPr lang="en-US" dirty="0" smtClean="0">
                <a:solidFill>
                  <a:schemeClr val="tx1"/>
                </a:solidFill>
              </a:rPr>
              <a:t>Samantha S. Otero</a:t>
            </a:r>
          </a:p>
          <a:p>
            <a:pPr>
              <a:spcBef>
                <a:spcPts val="600"/>
              </a:spcBef>
            </a:pPr>
            <a:r>
              <a:rPr lang="en-US" dirty="0" smtClean="0">
                <a:solidFill>
                  <a:schemeClr val="tx1"/>
                </a:solidFill>
              </a:rPr>
              <a:t>McCandlish Holton, PC</a:t>
            </a:r>
          </a:p>
          <a:p>
            <a:pPr>
              <a:spcBef>
                <a:spcPts val="600"/>
              </a:spcBef>
            </a:pPr>
            <a:r>
              <a:rPr lang="en-US" dirty="0" smtClean="0">
                <a:solidFill>
                  <a:schemeClr val="tx1"/>
                </a:solidFill>
              </a:rPr>
              <a:t>Richmond, Virginia</a:t>
            </a:r>
          </a:p>
          <a:p>
            <a:pPr>
              <a:spcBef>
                <a:spcPts val="600"/>
              </a:spcBef>
            </a:pPr>
            <a:r>
              <a:rPr lang="en-US" dirty="0" smtClean="0">
                <a:solidFill>
                  <a:schemeClr val="tx1"/>
                </a:solidFill>
              </a:rPr>
              <a:t>(804) 775-3868</a:t>
            </a:r>
          </a:p>
          <a:p>
            <a:pPr>
              <a:spcBef>
                <a:spcPts val="600"/>
              </a:spcBef>
            </a:pPr>
            <a:r>
              <a:rPr lang="en-US" dirty="0" smtClean="0">
                <a:solidFill>
                  <a:schemeClr val="tx1"/>
                </a:solidFill>
              </a:rPr>
              <a:t>sotero@lawmh.com</a:t>
            </a:r>
            <a:endParaRPr lang="en-US" dirty="0"/>
          </a:p>
        </p:txBody>
      </p:sp>
      <p:sp>
        <p:nvSpPr>
          <p:cNvPr id="2" name="Title 1"/>
          <p:cNvSpPr>
            <a:spLocks noGrp="1"/>
          </p:cNvSpPr>
          <p:nvPr>
            <p:ph type="ctrTitle"/>
          </p:nvPr>
        </p:nvSpPr>
        <p:spPr>
          <a:xfrm>
            <a:off x="685800" y="152401"/>
            <a:ext cx="7772400" cy="2057400"/>
          </a:xfrm>
        </p:spPr>
        <p:txBody>
          <a:bodyPr>
            <a:noAutofit/>
          </a:bodyPr>
          <a:lstStyle/>
          <a:p>
            <a:r>
              <a:rPr lang="en-US" sz="4400" b="1" u="sng" dirty="0" smtClean="0"/>
              <a:t>Let’s Get Practical:</a:t>
            </a:r>
            <a:br>
              <a:rPr lang="en-US" sz="4400" b="1" u="sng" dirty="0" smtClean="0"/>
            </a:br>
            <a:r>
              <a:rPr lang="en-US" sz="4400" b="1" u="sng" dirty="0" smtClean="0"/>
              <a:t>A discussion of common employment issues</a:t>
            </a:r>
            <a:endParaRPr lang="en-US" sz="4400" b="1" u="sng"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EEOC Charges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10</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92500" lnSpcReduction="10000"/>
          </a:bodyPr>
          <a:lstStyle/>
          <a:p>
            <a:r>
              <a:rPr lang="en-US" dirty="0" smtClean="0"/>
              <a:t>ER should engage legal representation</a:t>
            </a:r>
          </a:p>
          <a:p>
            <a:r>
              <a:rPr lang="en-US" dirty="0" smtClean="0"/>
              <a:t>EE has 300 days from the date of the discrimination, to file a Charge</a:t>
            </a:r>
          </a:p>
          <a:p>
            <a:r>
              <a:rPr lang="en-US" dirty="0" smtClean="0"/>
              <a:t>ER will receive a Charge and possibly a Request for Information from the local EEOC office, containing allegations by the current or former EE</a:t>
            </a:r>
          </a:p>
          <a:p>
            <a:r>
              <a:rPr lang="en-US" dirty="0" smtClean="0"/>
              <a:t>Mediation is always an option, as is a continuance</a:t>
            </a:r>
          </a:p>
          <a:p>
            <a:r>
              <a:rPr lang="en-US" dirty="0" smtClean="0"/>
              <a:t>ER will be required to submit a Position Statement</a:t>
            </a:r>
          </a:p>
          <a:p>
            <a:r>
              <a:rPr lang="en-US" dirty="0" smtClean="0"/>
              <a:t>EEOC will (eventually) respond with a Right to Sue letter or it will take the case itself</a:t>
            </a:r>
          </a:p>
          <a:p>
            <a:r>
              <a:rPr lang="en-US" dirty="0" smtClean="0"/>
              <a:t>EE has 90 days following receipt of Right to Sue letter, to sue  </a:t>
            </a:r>
          </a:p>
          <a:p>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Employee Manuals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11</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92500" lnSpcReduction="20000"/>
          </a:bodyPr>
          <a:lstStyle/>
          <a:p>
            <a:r>
              <a:rPr lang="en-US" dirty="0" smtClean="0"/>
              <a:t>“Required” provisions</a:t>
            </a:r>
          </a:p>
          <a:p>
            <a:pPr lvl="1"/>
            <a:r>
              <a:rPr lang="en-US" dirty="0" smtClean="0"/>
              <a:t>Contract disclaimer</a:t>
            </a:r>
          </a:p>
          <a:p>
            <a:pPr lvl="1"/>
            <a:r>
              <a:rPr lang="en-US" dirty="0" smtClean="0"/>
              <a:t>At-will employment reference</a:t>
            </a:r>
          </a:p>
          <a:p>
            <a:pPr lvl="1"/>
            <a:r>
              <a:rPr lang="en-US" dirty="0" smtClean="0"/>
              <a:t>Sexual harassment policy and reporting language</a:t>
            </a:r>
          </a:p>
          <a:p>
            <a:pPr lvl="1"/>
            <a:r>
              <a:rPr lang="en-US" dirty="0" smtClean="0"/>
              <a:t>Religious accommodation reference</a:t>
            </a:r>
          </a:p>
          <a:p>
            <a:pPr lvl="1"/>
            <a:r>
              <a:rPr lang="en-US" dirty="0" smtClean="0"/>
              <a:t>Disability accommodation reference</a:t>
            </a:r>
          </a:p>
          <a:p>
            <a:pPr lvl="1"/>
            <a:r>
              <a:rPr lang="en-US" dirty="0" smtClean="0"/>
              <a:t>Workers’ compensation reporting language</a:t>
            </a:r>
          </a:p>
          <a:p>
            <a:pPr lvl="1"/>
            <a:r>
              <a:rPr lang="en-US" dirty="0" smtClean="0"/>
              <a:t>Attendance policy</a:t>
            </a:r>
          </a:p>
          <a:p>
            <a:pPr lvl="1"/>
            <a:r>
              <a:rPr lang="en-US" dirty="0" smtClean="0"/>
              <a:t>Behavior expectations</a:t>
            </a:r>
          </a:p>
          <a:p>
            <a:pPr lvl="1"/>
            <a:r>
              <a:rPr lang="en-US" dirty="0" smtClean="0"/>
              <a:t>Overtime provisions/classifications/work hours</a:t>
            </a:r>
          </a:p>
          <a:p>
            <a:pPr lvl="1"/>
            <a:r>
              <a:rPr lang="en-US" dirty="0" smtClean="0"/>
              <a:t>Family and Medical Leave Act provision – for ERs with more than 50 EEs within 75 miles</a:t>
            </a:r>
          </a:p>
          <a:p>
            <a:pPr lvl="1"/>
            <a:r>
              <a:rPr lang="en-US" dirty="0" smtClean="0"/>
              <a:t>“No right of privacy” language</a:t>
            </a:r>
          </a:p>
          <a:p>
            <a:pPr lvl="1"/>
            <a:r>
              <a:rPr lang="en-US" dirty="0" smtClean="0"/>
              <a:t>Confidentiality – for both proprietary information and HIPAA-related issues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smtClean="0"/>
              <a:t>Contact Information</a:t>
            </a:r>
            <a:endParaRPr lang="en-US" b="1" u="sng" dirty="0"/>
          </a:p>
        </p:txBody>
      </p:sp>
      <p:sp>
        <p:nvSpPr>
          <p:cNvPr id="3" name="Slide Number Placeholder 2"/>
          <p:cNvSpPr>
            <a:spLocks noGrp="1"/>
          </p:cNvSpPr>
          <p:nvPr>
            <p:ph type="sldNum" sz="quarter" idx="12"/>
          </p:nvPr>
        </p:nvSpPr>
        <p:spPr>
          <a:xfrm>
            <a:off x="4343400" y="1026372"/>
            <a:ext cx="457200" cy="441325"/>
          </a:xfrm>
        </p:spPr>
        <p:txBody>
          <a:bodyPr/>
          <a:lstStyle/>
          <a:p>
            <a:fld id="{90178961-994D-4046-ABD8-0F3EC24F4A13}" type="slidenum">
              <a:rPr lang="en-US" smtClean="0"/>
              <a:pPr/>
              <a:t>12</a:t>
            </a:fld>
            <a:endParaRPr lang="en-US" dirty="0"/>
          </a:p>
        </p:txBody>
      </p:sp>
      <p:sp>
        <p:nvSpPr>
          <p:cNvPr id="4" name="Content Placeholder 3"/>
          <p:cNvSpPr>
            <a:spLocks noGrp="1"/>
          </p:cNvSpPr>
          <p:nvPr>
            <p:ph sz="quarter" idx="1"/>
          </p:nvPr>
        </p:nvSpPr>
        <p:spPr>
          <a:xfrm>
            <a:off x="301752" y="1527048"/>
            <a:ext cx="8503920" cy="1749552"/>
          </a:xfrm>
        </p:spPr>
        <p:txBody>
          <a:bodyPr>
            <a:normAutofit fontScale="92500" lnSpcReduction="10000"/>
          </a:bodyPr>
          <a:lstStyle/>
          <a:p>
            <a:pPr algn="ctr">
              <a:buNone/>
            </a:pPr>
            <a:r>
              <a:rPr lang="en-US" sz="2400" dirty="0" smtClean="0"/>
              <a:t>McCandlish Holton’s large Health Care Practice Group represents physician practice groups, hospitals, </a:t>
            </a:r>
            <a:r>
              <a:rPr lang="en-US" sz="2400" dirty="0" err="1" smtClean="0"/>
              <a:t>payors</a:t>
            </a:r>
            <a:r>
              <a:rPr lang="en-US" sz="2400" dirty="0" smtClean="0"/>
              <a:t>, and long term care providers in regulatory, transactional, reimbursement and employment law matters.</a:t>
            </a:r>
          </a:p>
          <a:p>
            <a:pPr algn="ctr">
              <a:buNone/>
            </a:pPr>
            <a:r>
              <a:rPr lang="en-US" sz="2400" dirty="0" smtClean="0">
                <a:hlinkClick r:id="rId3"/>
              </a:rPr>
              <a:t>www.lawmh.com</a:t>
            </a:r>
            <a:r>
              <a:rPr lang="en-US" sz="2400" dirty="0" smtClean="0"/>
              <a:t> </a:t>
            </a:r>
          </a:p>
          <a:p>
            <a:endParaRPr lang="en-US" dirty="0" smtClean="0"/>
          </a:p>
          <a:p>
            <a:endParaRPr lang="en-US" dirty="0" smtClean="0"/>
          </a:p>
          <a:p>
            <a:endParaRPr lang="en-US" dirty="0" smtClean="0"/>
          </a:p>
          <a:p>
            <a:endParaRPr lang="en-US" dirty="0" smtClean="0"/>
          </a:p>
          <a:p>
            <a:endParaRPr lang="en-US" dirty="0"/>
          </a:p>
        </p:txBody>
      </p:sp>
      <p:graphicFrame>
        <p:nvGraphicFramePr>
          <p:cNvPr id="5" name="Table 4"/>
          <p:cNvGraphicFramePr>
            <a:graphicFrameLocks noGrp="1"/>
          </p:cNvGraphicFramePr>
          <p:nvPr/>
        </p:nvGraphicFramePr>
        <p:xfrm>
          <a:off x="304800" y="3215640"/>
          <a:ext cx="8534400" cy="3108960"/>
        </p:xfrm>
        <a:graphic>
          <a:graphicData uri="http://schemas.openxmlformats.org/drawingml/2006/table">
            <a:tbl>
              <a:tblPr firstRow="1" bandRow="1">
                <a:tableStyleId>{5C22544A-7EE6-4342-B048-85BDC9FD1C3A}</a:tableStyleId>
              </a:tblPr>
              <a:tblGrid>
                <a:gridCol w="2844800"/>
                <a:gridCol w="2844800"/>
                <a:gridCol w="2844800"/>
              </a:tblGrid>
              <a:tr h="274918">
                <a:tc>
                  <a:txBody>
                    <a:bodyPr/>
                    <a:lstStyle/>
                    <a:p>
                      <a:endParaRPr lang="en-US" dirty="0"/>
                    </a:p>
                  </a:txBody>
                  <a:tcPr/>
                </a:tc>
                <a:tc>
                  <a:txBody>
                    <a:bodyPr/>
                    <a:lstStyle/>
                    <a:p>
                      <a:endParaRPr lang="en-US" dirty="0"/>
                    </a:p>
                  </a:txBody>
                  <a:tcPr/>
                </a:tc>
                <a:tc>
                  <a:txBody>
                    <a:bodyPr/>
                    <a:lstStyle/>
                    <a:p>
                      <a:endParaRPr lang="en-US"/>
                    </a:p>
                  </a:txBody>
                  <a:tcPr/>
                </a:tc>
              </a:tr>
              <a:tr h="687294">
                <a:tc>
                  <a:txBody>
                    <a:bodyPr/>
                    <a:lstStyle/>
                    <a:p>
                      <a:pPr algn="ctr"/>
                      <a:r>
                        <a:rPr lang="en-US" dirty="0" smtClean="0"/>
                        <a:t>Jeremy A. Ball</a:t>
                      </a:r>
                    </a:p>
                    <a:p>
                      <a:pPr algn="ctr"/>
                      <a:r>
                        <a:rPr lang="en-US" dirty="0" smtClean="0"/>
                        <a:t>(804) 775-3801</a:t>
                      </a:r>
                    </a:p>
                    <a:p>
                      <a:pPr algn="ctr"/>
                      <a:r>
                        <a:rPr lang="en-US" u="sng" dirty="0" smtClean="0">
                          <a:hlinkClick r:id="rId4"/>
                        </a:rPr>
                        <a:t>jball@lawmh.com</a:t>
                      </a:r>
                      <a:endParaRPr lang="en-US" dirty="0"/>
                    </a:p>
                  </a:txBody>
                  <a:tcPr/>
                </a:tc>
                <a:tc>
                  <a:txBody>
                    <a:bodyPr/>
                    <a:lstStyle/>
                    <a:p>
                      <a:pPr algn="ctr"/>
                      <a:r>
                        <a:rPr lang="en-US" dirty="0" smtClean="0"/>
                        <a:t>Dominic P. Madigan</a:t>
                      </a:r>
                    </a:p>
                    <a:p>
                      <a:pPr algn="ctr"/>
                      <a:r>
                        <a:rPr lang="en-US" dirty="0" smtClean="0"/>
                        <a:t>(804) 775-3858</a:t>
                      </a:r>
                    </a:p>
                    <a:p>
                      <a:pPr algn="ctr"/>
                      <a:r>
                        <a:rPr lang="en-US" u="sng" dirty="0" smtClean="0">
                          <a:hlinkClick r:id="rId5"/>
                        </a:rPr>
                        <a:t>dmadigan@lawmh.com</a:t>
                      </a:r>
                      <a:endParaRPr lang="en-US" dirty="0"/>
                    </a:p>
                  </a:txBody>
                  <a:tcPr/>
                </a:tc>
                <a:tc>
                  <a:txBody>
                    <a:bodyPr/>
                    <a:lstStyle/>
                    <a:p>
                      <a:pPr algn="ctr"/>
                      <a:r>
                        <a:rPr lang="en-US" dirty="0" smtClean="0"/>
                        <a:t>Jamie Baskerville Martin</a:t>
                      </a:r>
                    </a:p>
                    <a:p>
                      <a:pPr algn="ctr"/>
                      <a:r>
                        <a:rPr lang="en-US" dirty="0" smtClean="0"/>
                        <a:t>(804) 775-7216</a:t>
                      </a:r>
                    </a:p>
                    <a:p>
                      <a:pPr algn="ctr"/>
                      <a:r>
                        <a:rPr lang="en-US" u="sng" dirty="0" smtClean="0">
                          <a:hlinkClick r:id="rId6"/>
                        </a:rPr>
                        <a:t>jmartin@lawmh.com</a:t>
                      </a:r>
                      <a:endParaRPr lang="en-US" dirty="0" smtClean="0"/>
                    </a:p>
                  </a:txBody>
                  <a:tcPr/>
                </a:tc>
              </a:tr>
              <a:tr h="687294">
                <a:tc>
                  <a:txBody>
                    <a:bodyPr/>
                    <a:lstStyle/>
                    <a:p>
                      <a:pPr algn="ctr"/>
                      <a:r>
                        <a:rPr lang="en-US" dirty="0" smtClean="0"/>
                        <a:t>Samuel C. Haisley</a:t>
                      </a:r>
                    </a:p>
                    <a:p>
                      <a:pPr algn="ctr"/>
                      <a:r>
                        <a:rPr lang="en-US" dirty="0" smtClean="0"/>
                        <a:t>(804) 775-3885</a:t>
                      </a:r>
                    </a:p>
                    <a:p>
                      <a:pPr algn="ctr"/>
                      <a:r>
                        <a:rPr lang="en-US" u="sng" dirty="0" smtClean="0">
                          <a:hlinkClick r:id="rId7"/>
                        </a:rPr>
                        <a:t>shaisley@lawmh.com</a:t>
                      </a:r>
                      <a:endParaRPr lang="en-US" dirty="0" smtClean="0"/>
                    </a:p>
                  </a:txBody>
                  <a:tcPr/>
                </a:tc>
                <a:tc>
                  <a:txBody>
                    <a:bodyPr/>
                    <a:lstStyle/>
                    <a:p>
                      <a:pPr algn="ctr"/>
                      <a:r>
                        <a:rPr lang="en-US" dirty="0" smtClean="0"/>
                        <a:t>Thomas W. McCandlish</a:t>
                      </a:r>
                    </a:p>
                    <a:p>
                      <a:pPr algn="ctr"/>
                      <a:r>
                        <a:rPr lang="en-US" dirty="0" smtClean="0"/>
                        <a:t>(804) 775-3838</a:t>
                      </a:r>
                    </a:p>
                    <a:p>
                      <a:pPr algn="ctr"/>
                      <a:r>
                        <a:rPr lang="en-US" u="sng" dirty="0" smtClean="0">
                          <a:hlinkClick r:id="rId8"/>
                        </a:rPr>
                        <a:t>tmccandlish@lawmh.com</a:t>
                      </a:r>
                      <a:endParaRPr lang="en-US" dirty="0" smtClean="0"/>
                    </a:p>
                  </a:txBody>
                  <a:tcPr/>
                </a:tc>
                <a:tc>
                  <a:txBody>
                    <a:bodyPr/>
                    <a:lstStyle/>
                    <a:p>
                      <a:pPr algn="ctr"/>
                      <a:r>
                        <a:rPr lang="en-US" dirty="0" smtClean="0"/>
                        <a:t>Samantha S. Otero</a:t>
                      </a:r>
                    </a:p>
                    <a:p>
                      <a:pPr algn="ctr"/>
                      <a:r>
                        <a:rPr lang="en-US" dirty="0" smtClean="0"/>
                        <a:t>(804) 775-3868</a:t>
                      </a:r>
                    </a:p>
                    <a:p>
                      <a:pPr algn="ctr"/>
                      <a:r>
                        <a:rPr lang="en-US" u="sng" dirty="0" smtClean="0">
                          <a:hlinkClick r:id="rId9"/>
                        </a:rPr>
                        <a:t>sotero@lawmh.com</a:t>
                      </a:r>
                      <a:endParaRPr lang="en-US" dirty="0"/>
                    </a:p>
                  </a:txBody>
                  <a:tcPr/>
                </a:tc>
              </a:tr>
              <a:tr h="687294">
                <a:tc>
                  <a:txBody>
                    <a:bodyPr/>
                    <a:lstStyle/>
                    <a:p>
                      <a:pPr algn="ctr"/>
                      <a:r>
                        <a:rPr lang="en-US" dirty="0" smtClean="0"/>
                        <a:t>Sara Hendon Heisler</a:t>
                      </a:r>
                    </a:p>
                    <a:p>
                      <a:pPr algn="ctr"/>
                      <a:r>
                        <a:rPr lang="en-US" dirty="0" smtClean="0"/>
                        <a:t>(804) 775-3861</a:t>
                      </a:r>
                    </a:p>
                    <a:p>
                      <a:pPr algn="ctr"/>
                      <a:r>
                        <a:rPr lang="en-US" u="sng" dirty="0" smtClean="0">
                          <a:hlinkClick r:id="rId10"/>
                        </a:rPr>
                        <a:t>sheisler@lawmh.com</a:t>
                      </a:r>
                      <a:endParaRPr lang="en-US" dirty="0" smtClean="0"/>
                    </a:p>
                  </a:txBody>
                  <a:tcPr/>
                </a:tc>
                <a:tc>
                  <a:txBody>
                    <a:bodyPr/>
                    <a:lstStyle/>
                    <a:p>
                      <a:pPr algn="ctr"/>
                      <a:r>
                        <a:rPr lang="en-US" dirty="0" smtClean="0"/>
                        <a:t>Jennifer L. Ligon</a:t>
                      </a:r>
                    </a:p>
                    <a:p>
                      <a:pPr algn="ctr"/>
                      <a:r>
                        <a:rPr lang="en-US" dirty="0" smtClean="0"/>
                        <a:t>(804) 775-3842</a:t>
                      </a:r>
                    </a:p>
                    <a:p>
                      <a:pPr algn="ctr"/>
                      <a:r>
                        <a:rPr lang="en-US" u="sng" dirty="0" smtClean="0">
                          <a:hlinkClick r:id="rId11"/>
                        </a:rPr>
                        <a:t>jligon@lawmh.com</a:t>
                      </a:r>
                      <a:endParaRPr lang="en-US" dirty="0"/>
                    </a:p>
                  </a:txBody>
                  <a:tcPr/>
                </a:tc>
                <a:tc>
                  <a:txBody>
                    <a:bodyPr/>
                    <a:lstStyle/>
                    <a:p>
                      <a:pPr algn="ctr"/>
                      <a:r>
                        <a:rPr lang="en-US" dirty="0" smtClean="0"/>
                        <a:t>Alana M. Ritenour</a:t>
                      </a:r>
                    </a:p>
                    <a:p>
                      <a:pPr algn="ctr"/>
                      <a:r>
                        <a:rPr lang="en-US" dirty="0" smtClean="0"/>
                        <a:t>(804) 775-3886</a:t>
                      </a:r>
                    </a:p>
                    <a:p>
                      <a:pPr algn="ctr"/>
                      <a:r>
                        <a:rPr lang="en-US" u="sng" dirty="0" smtClean="0">
                          <a:hlinkClick r:id="rId12"/>
                        </a:rPr>
                        <a:t>aritenour@lawmh.com</a:t>
                      </a:r>
                      <a:endParaRPr lang="en-US" dirty="0" smtClean="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Recent Employment Law Updates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2</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85000" lnSpcReduction="20000"/>
          </a:bodyPr>
          <a:lstStyle/>
          <a:p>
            <a:r>
              <a:rPr lang="en-US" dirty="0" smtClean="0"/>
              <a:t>Effective July 1, 2013, employers must report every new hire to the New Hire Reporting Center (a part of the division of Child Support Enforcement) within 20 days of employment commencing.</a:t>
            </a:r>
          </a:p>
          <a:p>
            <a:r>
              <a:rPr lang="en-US" dirty="0" smtClean="0"/>
              <a:t>The AMA designated obesity as a disease.  This will likely mean that courts will find the obese persons have a disability.</a:t>
            </a:r>
          </a:p>
          <a:p>
            <a:r>
              <a:rPr lang="en-US" dirty="0" smtClean="0"/>
              <a:t>The Fourth Circuit held in 2013 that Virginia employers do not need to post notices informing employees of their right to unionize.</a:t>
            </a:r>
          </a:p>
          <a:p>
            <a:r>
              <a:rPr lang="en-US" dirty="0" smtClean="0"/>
              <a:t>Last summer the Department of Labor issued Fact Sheet #71 – Internship Programs under the Fair Labor Standards Act - which essentially states that interns in the for-profit private sector will be viewed as employees. Six criteria apply if the employer wishes to escape payment of wages.</a:t>
            </a:r>
          </a:p>
          <a:p>
            <a:r>
              <a:rPr lang="en-US" dirty="0" smtClean="0"/>
              <a:t>EEOC is focusing now on religious discrimination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14400"/>
          </a:xfrm>
        </p:spPr>
        <p:txBody>
          <a:bodyPr>
            <a:noAutofit/>
          </a:bodyPr>
          <a:lstStyle/>
          <a:p>
            <a:r>
              <a:rPr lang="en-US" sz="2800" b="1" u="sng" dirty="0" smtClean="0"/>
              <a:t>Top Reasons Why Health Care Practices Seek Employment Law Advice</a:t>
            </a:r>
            <a:endParaRPr lang="en-US" sz="28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3</a:t>
            </a:fld>
            <a:endParaRPr lang="en-US" dirty="0"/>
          </a:p>
        </p:txBody>
      </p:sp>
      <p:sp>
        <p:nvSpPr>
          <p:cNvPr id="3" name="Content Placeholder 2"/>
          <p:cNvSpPr>
            <a:spLocks noGrp="1"/>
          </p:cNvSpPr>
          <p:nvPr>
            <p:ph sz="quarter" idx="1"/>
          </p:nvPr>
        </p:nvSpPr>
        <p:spPr>
          <a:xfrm>
            <a:off x="457200" y="1524001"/>
            <a:ext cx="8229600" cy="4876800"/>
          </a:xfrm>
        </p:spPr>
        <p:txBody>
          <a:bodyPr>
            <a:normAutofit/>
          </a:bodyPr>
          <a:lstStyle/>
          <a:p>
            <a:r>
              <a:rPr lang="en-US" dirty="0" smtClean="0"/>
              <a:t>Wage and Hour Issues (Fair Labor Standards Act)</a:t>
            </a:r>
          </a:p>
          <a:p>
            <a:r>
              <a:rPr lang="en-US" dirty="0" smtClean="0"/>
              <a:t>Family and Medical Leave Act paperwork</a:t>
            </a:r>
          </a:p>
          <a:p>
            <a:r>
              <a:rPr lang="en-US" dirty="0" smtClean="0"/>
              <a:t>Americans with Disabilities Act</a:t>
            </a:r>
          </a:p>
          <a:p>
            <a:r>
              <a:rPr lang="en-US" dirty="0" smtClean="0"/>
              <a:t>Physician Issues</a:t>
            </a:r>
          </a:p>
          <a:p>
            <a:pPr lvl="1"/>
            <a:r>
              <a:rPr lang="en-US" dirty="0" smtClean="0"/>
              <a:t>Hiring/Employment Contracts/Noncompetes</a:t>
            </a:r>
          </a:p>
          <a:p>
            <a:pPr lvl="1"/>
            <a:r>
              <a:rPr lang="en-US" dirty="0" smtClean="0"/>
              <a:t>Firing/Poor Performance, Unacceptable Conduct</a:t>
            </a:r>
          </a:p>
          <a:p>
            <a:r>
              <a:rPr lang="en-US" dirty="0" smtClean="0"/>
              <a:t>Unemployment Claims</a:t>
            </a:r>
          </a:p>
          <a:p>
            <a:r>
              <a:rPr lang="en-US" dirty="0" smtClean="0"/>
              <a:t>EEOC filings and responses</a:t>
            </a:r>
          </a:p>
          <a:p>
            <a:r>
              <a:rPr lang="en-US" dirty="0" smtClean="0"/>
              <a:t>Employee Handbooks</a:t>
            </a:r>
          </a:p>
          <a:p>
            <a:pPr lvl="1"/>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52400"/>
            <a:ext cx="8534400" cy="914400"/>
          </a:xfrm>
        </p:spPr>
        <p:txBody>
          <a:bodyPr>
            <a:normAutofit/>
          </a:bodyPr>
          <a:lstStyle/>
          <a:p>
            <a:r>
              <a:rPr lang="en-US" sz="3600" b="1" u="sng" dirty="0" smtClean="0"/>
              <a:t>Wage and Hour Questions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4</a:t>
            </a:fld>
            <a:endParaRPr lang="en-US" dirty="0"/>
          </a:p>
        </p:txBody>
      </p:sp>
      <p:sp>
        <p:nvSpPr>
          <p:cNvPr id="3" name="Content Placeholder 2"/>
          <p:cNvSpPr>
            <a:spLocks noGrp="1"/>
          </p:cNvSpPr>
          <p:nvPr>
            <p:ph sz="quarter" idx="1"/>
          </p:nvPr>
        </p:nvSpPr>
        <p:spPr>
          <a:xfrm>
            <a:off x="301752" y="1527048"/>
            <a:ext cx="8503920" cy="4873752"/>
          </a:xfrm>
        </p:spPr>
        <p:txBody>
          <a:bodyPr/>
          <a:lstStyle/>
          <a:p>
            <a:r>
              <a:rPr lang="en-US" dirty="0" smtClean="0"/>
              <a:t>Can I deduct from a provider’s pay if they are not performing up to expectations?</a:t>
            </a:r>
          </a:p>
          <a:p>
            <a:r>
              <a:rPr lang="en-US" dirty="0" smtClean="0"/>
              <a:t>Are nurses automatically exempt from overtime/minimum wage requirements?</a:t>
            </a:r>
          </a:p>
          <a:p>
            <a:r>
              <a:rPr lang="en-US" dirty="0" smtClean="0"/>
              <a:t>Can I have exempt employees clock in and out?</a:t>
            </a:r>
          </a:p>
          <a:p>
            <a:r>
              <a:rPr lang="en-US" dirty="0" smtClean="0"/>
              <a:t>What if a nonexempt employee is working off the clock?</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52400"/>
            <a:ext cx="8839200" cy="914400"/>
          </a:xfrm>
        </p:spPr>
        <p:txBody>
          <a:bodyPr>
            <a:normAutofit/>
          </a:bodyPr>
          <a:lstStyle/>
          <a:p>
            <a:r>
              <a:rPr lang="en-US" sz="3200" b="1" u="sng" dirty="0" smtClean="0"/>
              <a:t>Family and Medical Leave Act Paperwork</a:t>
            </a:r>
            <a:endParaRPr lang="en-US" sz="32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5</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77500" lnSpcReduction="20000"/>
          </a:bodyPr>
          <a:lstStyle/>
          <a:p>
            <a:r>
              <a:rPr lang="en-US" dirty="0" smtClean="0"/>
              <a:t>FMLA paperwork (in general)</a:t>
            </a:r>
          </a:p>
          <a:p>
            <a:pPr lvl="1"/>
            <a:r>
              <a:rPr lang="en-US" dirty="0" smtClean="0"/>
              <a:t>First round – paperwork to be sent to EE within 5 business days of receiving a “request”</a:t>
            </a:r>
          </a:p>
          <a:p>
            <a:pPr lvl="2"/>
            <a:r>
              <a:rPr lang="en-US" u="sng" dirty="0" smtClean="0"/>
              <a:t>HD Publication 1420- Employee Rights and Responsibilities</a:t>
            </a:r>
            <a:r>
              <a:rPr lang="en-US" dirty="0" smtClean="0"/>
              <a:t>: Outlines EE rights and duties under FMLA.</a:t>
            </a:r>
          </a:p>
          <a:p>
            <a:pPr lvl="2"/>
            <a:r>
              <a:rPr lang="en-US" u="sng" dirty="0" smtClean="0"/>
              <a:t>WH-381 – Notice of Eligibility and Rights and Responsibilities:</a:t>
            </a:r>
            <a:r>
              <a:rPr lang="en-US" dirty="0" smtClean="0"/>
              <a:t> Sets forth specific rights and responsibilities as an employee of the company.</a:t>
            </a:r>
          </a:p>
          <a:p>
            <a:pPr lvl="2"/>
            <a:r>
              <a:rPr lang="en-US" u="sng" dirty="0" smtClean="0"/>
              <a:t>WH-380E or WH-380F– Certification of Health Care Provider for Employee's/Family Member’s Serious Health Condition</a:t>
            </a:r>
            <a:r>
              <a:rPr lang="en-US" dirty="0" smtClean="0"/>
              <a:t>: This form must be completed and returned to the ER </a:t>
            </a:r>
            <a:r>
              <a:rPr lang="en-US" u="sng" dirty="0" smtClean="0"/>
              <a:t>within 15 calendar days of EE’s receipt</a:t>
            </a:r>
            <a:r>
              <a:rPr lang="en-US" dirty="0" smtClean="0"/>
              <a:t>.</a:t>
            </a:r>
          </a:p>
          <a:p>
            <a:pPr lvl="2"/>
            <a:r>
              <a:rPr lang="en-US" u="sng" dirty="0" smtClean="0"/>
              <a:t>Job Description (if leave is for employee’s condition):</a:t>
            </a:r>
            <a:r>
              <a:rPr lang="en-US" dirty="0" smtClean="0"/>
              <a:t>  This should be provided to any health care provider who will be certifying the need for leave.</a:t>
            </a:r>
          </a:p>
          <a:p>
            <a:pPr lvl="2"/>
            <a:r>
              <a:rPr lang="en-US" u="sng" dirty="0" smtClean="0"/>
              <a:t>HIPAA form </a:t>
            </a:r>
            <a:r>
              <a:rPr lang="en-US" dirty="0" smtClean="0"/>
              <a:t>– can be included but should not be required</a:t>
            </a:r>
          </a:p>
          <a:p>
            <a:pPr lvl="1"/>
            <a:r>
              <a:rPr lang="en-US" dirty="0" smtClean="0"/>
              <a:t>Second Round – designate leave</a:t>
            </a:r>
          </a:p>
          <a:p>
            <a:pPr lvl="2"/>
            <a:r>
              <a:rPr lang="en-US" u="sng" dirty="0" smtClean="0"/>
              <a:t>WH-382 – Designation Notice</a:t>
            </a:r>
            <a:r>
              <a:rPr lang="en-US" dirty="0" smtClean="0"/>
              <a:t> – to be sent within 5 business days of determining that leave qualifies as FMLA leave</a:t>
            </a:r>
          </a:p>
          <a:p>
            <a:pPr lvl="1"/>
            <a:r>
              <a:rPr lang="en-US" dirty="0" smtClean="0"/>
              <a:t>Third Round – if leave is for continuous period or if intermittent leave may amount to more than 12 weeks, send a letter to EE 2 weeks before his leave will expire, reminding him of end of leave period, and requesting that he submit any questions/information he may have regarding a continuing need for leave.</a:t>
            </a:r>
          </a:p>
          <a:p>
            <a:pPr lvl="1"/>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Americans with Disabilities Act</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6</a:t>
            </a:fld>
            <a:endParaRPr lang="en-US" dirty="0"/>
          </a:p>
        </p:txBody>
      </p:sp>
      <p:sp>
        <p:nvSpPr>
          <p:cNvPr id="3" name="Content Placeholder 2"/>
          <p:cNvSpPr>
            <a:spLocks noGrp="1"/>
          </p:cNvSpPr>
          <p:nvPr>
            <p:ph sz="quarter" idx="1"/>
          </p:nvPr>
        </p:nvSpPr>
        <p:spPr>
          <a:xfrm>
            <a:off x="457200" y="1524000"/>
            <a:ext cx="8229600" cy="4876800"/>
          </a:xfrm>
        </p:spPr>
        <p:txBody>
          <a:bodyPr/>
          <a:lstStyle/>
          <a:p>
            <a:r>
              <a:rPr lang="en-US" dirty="0" smtClean="0"/>
              <a:t>Is leave an accommodation under the ADA?</a:t>
            </a:r>
          </a:p>
          <a:p>
            <a:pPr lvl="1"/>
            <a:r>
              <a:rPr lang="en-US" dirty="0" smtClean="0"/>
              <a:t>YES! If reasonable and “defined”</a:t>
            </a:r>
          </a:p>
          <a:p>
            <a:pPr lvl="1"/>
            <a:r>
              <a:rPr lang="en-US" dirty="0" smtClean="0"/>
              <a:t>Review precedent</a:t>
            </a:r>
          </a:p>
          <a:p>
            <a:pPr lvl="1"/>
            <a:r>
              <a:rPr lang="en-US" dirty="0" smtClean="0"/>
              <a:t>Review other leave policies</a:t>
            </a:r>
          </a:p>
          <a:p>
            <a:r>
              <a:rPr lang="en-US" dirty="0" smtClean="0"/>
              <a:t>If an EE does not request an accommodation, are we obligated to provide one?</a:t>
            </a:r>
          </a:p>
          <a:p>
            <a:pPr lvl="1"/>
            <a:r>
              <a:rPr lang="en-US" dirty="0" smtClean="0"/>
              <a:t>Possibly – you should engage in the collaborative process.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Physician Contract Issues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7</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85000" lnSpcReduction="20000"/>
          </a:bodyPr>
          <a:lstStyle/>
          <a:p>
            <a:r>
              <a:rPr lang="en-US" dirty="0" smtClean="0"/>
              <a:t>Are our employment agreements up to date?</a:t>
            </a:r>
          </a:p>
          <a:p>
            <a:pPr lvl="1"/>
            <a:r>
              <a:rPr lang="en-US" dirty="0" smtClean="0"/>
              <a:t>Practices should have their physician agreements reviewed by counsel every 2-3 years, particularly if you have noncompete agreements.</a:t>
            </a:r>
          </a:p>
          <a:p>
            <a:pPr lvl="1"/>
            <a:r>
              <a:rPr lang="en-US" dirty="0" smtClean="0"/>
              <a:t>Noncompete agreements should contain disclaimers – </a:t>
            </a:r>
          </a:p>
          <a:p>
            <a:pPr lvl="2"/>
            <a:r>
              <a:rPr lang="en-US" dirty="0" smtClean="0"/>
              <a:t>Allowing for the practice to agree in writing to proposed employment by former physician.</a:t>
            </a:r>
          </a:p>
          <a:p>
            <a:pPr lvl="2"/>
            <a:r>
              <a:rPr lang="en-US" dirty="0" smtClean="0"/>
              <a:t>Explaining that nothing in the agreement should be read to preclude physician from performing any work that is not competitive with the practice.</a:t>
            </a:r>
          </a:p>
          <a:p>
            <a:pPr lvl="1"/>
            <a:r>
              <a:rPr lang="en-US" dirty="0" smtClean="0"/>
              <a:t>Can we modify noncompetes for individual physicians?</a:t>
            </a:r>
          </a:p>
          <a:p>
            <a:pPr lvl="2"/>
            <a:r>
              <a:rPr lang="en-US" dirty="0" smtClean="0"/>
              <a:t>Yes, but be careful.  You have to prove that the restrictions are reasonable with respect to your legitimate business interests, so if each contract has a different geographic area or time restriction, you will have a more difficult time doing so. </a:t>
            </a:r>
          </a:p>
          <a:p>
            <a:r>
              <a:rPr lang="en-US" dirty="0" smtClean="0"/>
              <a:t>Can we have different contracts for different specialties/practices/locations?</a:t>
            </a:r>
          </a:p>
          <a:p>
            <a:pPr lvl="1"/>
            <a:r>
              <a:rPr lang="en-US" dirty="0" smtClean="0"/>
              <a:t>Of course – so long as you are able to maintain the increase in administrative burden.</a:t>
            </a:r>
          </a:p>
          <a:p>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sz="3600" b="1" u="sng" dirty="0" smtClean="0"/>
              <a:t>Physician Behavior Issues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8</a:t>
            </a:fld>
            <a:endParaRPr lang="en-US" dirty="0"/>
          </a:p>
        </p:txBody>
      </p:sp>
      <p:sp>
        <p:nvSpPr>
          <p:cNvPr id="3" name="Content Placeholder 2"/>
          <p:cNvSpPr>
            <a:spLocks noGrp="1"/>
          </p:cNvSpPr>
          <p:nvPr>
            <p:ph sz="quarter" idx="1"/>
          </p:nvPr>
        </p:nvSpPr>
        <p:spPr>
          <a:xfrm>
            <a:off x="457200" y="1524000"/>
            <a:ext cx="8229600" cy="4876800"/>
          </a:xfrm>
        </p:spPr>
        <p:txBody>
          <a:bodyPr>
            <a:normAutofit/>
          </a:bodyPr>
          <a:lstStyle/>
          <a:p>
            <a:r>
              <a:rPr lang="en-US" dirty="0" smtClean="0"/>
              <a:t>Can we terminate a physician if he treats staff poorly?  Issues to consider:</a:t>
            </a:r>
          </a:p>
          <a:p>
            <a:pPr lvl="1"/>
            <a:r>
              <a:rPr lang="en-US" dirty="0" smtClean="0"/>
              <a:t>Termination provision in contract?  Will the behavior amount to “cause”?</a:t>
            </a:r>
          </a:p>
          <a:p>
            <a:pPr lvl="1"/>
            <a:r>
              <a:rPr lang="en-US" dirty="0" smtClean="0"/>
              <a:t>Do you have a policy covering physician behavior and if so, was the physician notified of it?</a:t>
            </a:r>
          </a:p>
          <a:p>
            <a:pPr lvl="1"/>
            <a:r>
              <a:rPr lang="en-US" dirty="0" smtClean="0"/>
              <a:t>What is the precedent – have you allowed other physicians to remain employed in spite of their poor treatment of staff? </a:t>
            </a:r>
          </a:p>
          <a:p>
            <a:pPr lvl="1"/>
            <a:r>
              <a:rPr lang="en-US" dirty="0" smtClean="0"/>
              <a:t>Is this a shareholder and if so, is all paperwork in order/signed?  Is the “buy-in” paperwork consistent with the physician’s contract?</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14400"/>
          </a:xfrm>
        </p:spPr>
        <p:txBody>
          <a:bodyPr>
            <a:normAutofit/>
          </a:bodyPr>
          <a:lstStyle/>
          <a:p>
            <a:r>
              <a:rPr lang="en-US" sz="3600" b="1" u="sng" dirty="0" smtClean="0"/>
              <a:t>Unemployment Claims</a:t>
            </a:r>
            <a:endParaRPr lang="en-US" sz="3600" b="1" u="sng" dirty="0"/>
          </a:p>
        </p:txBody>
      </p:sp>
      <p:sp>
        <p:nvSpPr>
          <p:cNvPr id="4" name="Slide Number Placeholder 3"/>
          <p:cNvSpPr>
            <a:spLocks noGrp="1"/>
          </p:cNvSpPr>
          <p:nvPr>
            <p:ph type="sldNum" sz="quarter" idx="12"/>
          </p:nvPr>
        </p:nvSpPr>
        <p:spPr>
          <a:xfrm>
            <a:off x="4343400" y="1026372"/>
            <a:ext cx="457200" cy="441325"/>
          </a:xfrm>
        </p:spPr>
        <p:txBody>
          <a:bodyPr/>
          <a:lstStyle/>
          <a:p>
            <a:fld id="{90178961-994D-4046-ABD8-0F3EC24F4A13}" type="slidenum">
              <a:rPr lang="en-US" smtClean="0"/>
              <a:pPr/>
              <a:t>9</a:t>
            </a:fld>
            <a:endParaRPr lang="en-US" dirty="0"/>
          </a:p>
        </p:txBody>
      </p:sp>
      <p:sp>
        <p:nvSpPr>
          <p:cNvPr id="3" name="Content Placeholder 2"/>
          <p:cNvSpPr>
            <a:spLocks noGrp="1"/>
          </p:cNvSpPr>
          <p:nvPr>
            <p:ph sz="quarter" idx="1"/>
          </p:nvPr>
        </p:nvSpPr>
        <p:spPr>
          <a:xfrm>
            <a:off x="457200" y="1524000"/>
            <a:ext cx="8229600" cy="4876800"/>
          </a:xfrm>
        </p:spPr>
        <p:txBody>
          <a:bodyPr>
            <a:normAutofit fontScale="77500" lnSpcReduction="20000"/>
          </a:bodyPr>
          <a:lstStyle/>
          <a:p>
            <a:r>
              <a:rPr lang="en-US" dirty="0" smtClean="0"/>
              <a:t>Can be handled by ER without representation</a:t>
            </a:r>
          </a:p>
          <a:p>
            <a:r>
              <a:rPr lang="en-US" dirty="0" smtClean="0"/>
              <a:t>EE must have performed service “during 30 days” (whether or not consecutive) or for 240 hours</a:t>
            </a:r>
          </a:p>
          <a:p>
            <a:r>
              <a:rPr lang="en-US" dirty="0" smtClean="0"/>
              <a:t>Misconduct cases</a:t>
            </a:r>
          </a:p>
          <a:p>
            <a:pPr lvl="1"/>
            <a:r>
              <a:rPr lang="en-US" dirty="0" smtClean="0"/>
              <a:t>Be proactive with documenting behavior in writing – citing any policies that were violated</a:t>
            </a:r>
          </a:p>
          <a:p>
            <a:pPr lvl="1"/>
            <a:r>
              <a:rPr lang="en-US" dirty="0" smtClean="0"/>
              <a:t>Have policies that address specific behaviors</a:t>
            </a:r>
          </a:p>
          <a:p>
            <a:pPr lvl="1"/>
            <a:r>
              <a:rPr lang="en-US" dirty="0" smtClean="0"/>
              <a:t>Have EVERY employee sign an acknowledgement that they have received the policies</a:t>
            </a:r>
          </a:p>
          <a:p>
            <a:pPr lvl="1"/>
            <a:r>
              <a:rPr lang="en-US" dirty="0" smtClean="0"/>
              <a:t>When response is due to VEC, attach signed acknowledgement page, policy that was violated, and warning(s) given to employee and explain that basis for termination was due to additional violations of policy.</a:t>
            </a:r>
          </a:p>
          <a:p>
            <a:r>
              <a:rPr lang="en-US" dirty="0" smtClean="0"/>
              <a:t>Voluntary Quit cases</a:t>
            </a:r>
          </a:p>
          <a:p>
            <a:pPr lvl="1"/>
            <a:r>
              <a:rPr lang="en-US" dirty="0" smtClean="0"/>
              <a:t>If EE gives notice of resignation, try to avoid letting her go immediately</a:t>
            </a:r>
          </a:p>
          <a:p>
            <a:pPr lvl="1"/>
            <a:r>
              <a:rPr lang="en-US" dirty="0" smtClean="0"/>
              <a:t>If EE is a no-call/no-show, send letter confirming that, pursuant to policies, she has resigned</a:t>
            </a:r>
          </a:p>
          <a:p>
            <a:pPr lvl="1"/>
            <a:r>
              <a:rPr lang="en-US" dirty="0" smtClean="0"/>
              <a:t>If EE outright quits, send documentation confirming her resignation and the date on which it occurred</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814</TotalTime>
  <Words>1238</Words>
  <Application>Microsoft Office PowerPoint</Application>
  <PresentationFormat>On-screen Show (4:3)</PresentationFormat>
  <Paragraphs>140</Paragraphs>
  <Slides>12</Slides>
  <Notes>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Civic</vt:lpstr>
      <vt:lpstr>Let’s Get Practical: A discussion of common employment issues</vt:lpstr>
      <vt:lpstr>Recent Employment Law Updates</vt:lpstr>
      <vt:lpstr>Top Reasons Why Health Care Practices Seek Employment Law Advice</vt:lpstr>
      <vt:lpstr>Wage and Hour Questions</vt:lpstr>
      <vt:lpstr>Family and Medical Leave Act Paperwork</vt:lpstr>
      <vt:lpstr>Americans with Disabilities Act</vt:lpstr>
      <vt:lpstr>Physician Contract Issues</vt:lpstr>
      <vt:lpstr>Physician Behavior Issues</vt:lpstr>
      <vt:lpstr>Unemployment Claims</vt:lpstr>
      <vt:lpstr>EEOC Charges</vt:lpstr>
      <vt:lpstr>Employee Manuals</vt:lpstr>
      <vt:lpstr>Contact Information</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sotero</dc:creator>
  <cp:lastModifiedBy>lsill</cp:lastModifiedBy>
  <cp:revision>65</cp:revision>
  <dcterms:created xsi:type="dcterms:W3CDTF">2014-05-01T17:51:10Z</dcterms:created>
  <dcterms:modified xsi:type="dcterms:W3CDTF">2014-05-09T16:23:43Z</dcterms:modified>
</cp:coreProperties>
</file>