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9" r:id="rId1"/>
    <p:sldMasterId id="2147483740" r:id="rId2"/>
    <p:sldMasterId id="2147483741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24384000" cy="13716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Open Sans Light" panose="020B0604020202020204" charset="0"/>
      <p:regular r:id="rId40"/>
      <p:bold r:id="rId41"/>
      <p:italic r:id="rId42"/>
      <p:boldItalic r:id="rId43"/>
    </p:embeddedFont>
    <p:embeddedFont>
      <p:font typeface="Open Sans SemiBold" panose="020B0604020202020204" charset="0"/>
      <p:regular r:id="rId44"/>
      <p:bold r:id="rId45"/>
      <p:italic r:id="rId46"/>
      <p:boldItalic r:id="rId47"/>
    </p:embeddedFont>
    <p:embeddedFont>
      <p:font typeface="Roboto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9DFC3D-73C3-4538-9091-054AF86C7726}">
  <a:tblStyle styleId="{039DFC3D-73C3-4538-9091-054AF86C77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60"/>
  </p:normalViewPr>
  <p:slideViewPr>
    <p:cSldViewPr snapToGrid="0">
      <p:cViewPr varScale="1">
        <p:scale>
          <a:sx n="26" d="100"/>
          <a:sy n="26" d="100"/>
        </p:scale>
        <p:origin x="60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5.xml"/><Relationship Id="rId51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fc68325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fc6832538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50ca9836cd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4" name="Google Shape;674;g50ca9836cd_0_9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565841340c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565841340c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568ea8ad3b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04" name="Google Shape;704;g568ea8ad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754" y="1143000"/>
            <a:ext cx="54564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50ca9836cd_0_1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50ca9836cd_0_13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558ba26213_0_5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g558ba26213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558ba26213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7" name="Google Shape;727;g558ba26213_0_6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8653" marR="0" lvl="0" indent="-268653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Arial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558ba26213_0_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3" name="Google Shape;743;g558ba26213_0_8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8653" marR="0" lvl="0" indent="-268653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Arial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558ba26213_0_9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g558ba26213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558ba26213_0_9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g558ba26213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558ba26213_0_9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g558ba26213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ed22d7da7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3ed22d7d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58ba26213_0_99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g558ba26213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558ba26213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558ba26213_0_5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50ca9836cd_0_1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50ca9836cd_0_13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50ca9836cd_0_1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50ca9836cd_0_18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558ba26213_0_11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558ba26213_0_1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50ca9836cd_0_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50ca9836c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50ca9836cd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50ca9836cd_0_5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58ba26213_0_1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558ba26213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58ba262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g558ba2621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8653" marR="0" lvl="0" indent="-268653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50"/>
              <a:buFont typeface="Arial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50ca9836cd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50ca9836cd_0_5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50ca9836cd_0_4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05" name="Google Shape;605;g50ca9836cd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754" y="1143000"/>
            <a:ext cx="54564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50ca9836cd_0_2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g50ca9836cd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50ca9836cd_0_2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g50ca9836cd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50ca9836cd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50ca9836cd_0_9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1393614" y="2990849"/>
            <a:ext cx="1596772" cy="62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8191AC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8191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9532810" y="7775574"/>
            <a:ext cx="5318380" cy="62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8191AC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8191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9095" cy="189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86" cy="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left">
  <p:cSld name="Image left 2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4914106" y="9542115"/>
            <a:ext cx="8999141" cy="8999141"/>
          </a:xfrm>
          <a:prstGeom prst="ellipse">
            <a:avLst/>
          </a:prstGeom>
          <a:solidFill>
            <a:srgbClr val="F5F3F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783100" y="527446"/>
            <a:ext cx="625741" cy="625741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-8391124" y="2023636"/>
            <a:ext cx="17348700" cy="17348700"/>
          </a:xfrm>
          <a:prstGeom prst="ellipse">
            <a:avLst/>
          </a:prstGeom>
          <a:solidFill>
            <a:srgbClr val="8191AC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dark">
  <p:cSld name="Blank dark">
    <p:bg>
      <p:bgPr>
        <a:solidFill>
          <a:srgbClr val="2E324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86" cy="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/ #">
  <p:cSld name="Light / #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783100" y="527446"/>
            <a:ext cx="625741" cy="625741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/ # caption">
  <p:cSld name="Light / # caption"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783100" y="527446"/>
            <a:ext cx="625741" cy="625741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099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None/>
              <a:defRPr sz="1800" i="0" u="none" strike="noStrike" cap="none">
                <a:solidFill>
                  <a:srgbClr val="60687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/ # caption">
  <p:cSld name="Dark / # caption">
    <p:bg>
      <p:bgPr>
        <a:solidFill>
          <a:srgbClr val="2E324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783100" y="527446"/>
            <a:ext cx="625741" cy="625741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099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i="0" u="none" strike="noStrike" cap="none">
                <a:solidFill>
                  <a:srgbClr val="FFFFF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orange wave">
  <p:cSld name="Idea orange wave">
    <p:bg>
      <p:bgPr>
        <a:solidFill>
          <a:srgbClr val="F6914C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 descr="wave-pattern-oran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78857"/>
            <a:ext cx="24384001" cy="1053714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blue circles">
  <p:cSld name="Idea blue circles">
    <p:bg>
      <p:bgPr>
        <a:gradFill>
          <a:gsLst>
            <a:gs pos="0">
              <a:srgbClr val="2E3240"/>
            </a:gs>
            <a:gs pos="100000">
              <a:srgbClr val="495067"/>
            </a:gs>
          </a:gsLst>
          <a:lin ang="189000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5918200" y="4940498"/>
            <a:ext cx="15349488" cy="15349490"/>
          </a:xfrm>
          <a:prstGeom prst="ellipse">
            <a:avLst/>
          </a:prstGeom>
          <a:solidFill>
            <a:srgbClr val="2E3240">
              <a:alpha val="20000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19312259" y="-1162447"/>
            <a:ext cx="7584035" cy="7584034"/>
          </a:xfrm>
          <a:prstGeom prst="ellipse">
            <a:avLst/>
          </a:prstGeom>
          <a:solidFill>
            <a:srgbClr val="2E3240">
              <a:alpha val="20000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closing">
  <p:cSld name="Thank you closing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 descr="Tidelift-pattern-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6326" y="0"/>
            <a:ext cx="13961673" cy="1448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9095" cy="189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2" name="Google Shape;102;p18" descr="Tidelift_Logos_RGB_Tidelift_Mark_On-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6373" y="10997803"/>
            <a:ext cx="6391253" cy="212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86" cy="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light">
  <p:cSld name="Blank light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86" cy="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/ #">
  <p:cSld name="Dark / #">
    <p:bg>
      <p:bgPr>
        <a:solidFill>
          <a:srgbClr val="2E324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783100" y="527446"/>
            <a:ext cx="625741" cy="625741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Tidelift-pattern-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0726" y="635000"/>
            <a:ext cx="13961673" cy="1448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1393614" y="2990849"/>
            <a:ext cx="1596772" cy="62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8191AC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8191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9532810" y="7775574"/>
            <a:ext cx="5318380" cy="62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8191AC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8191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9095" cy="189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3" descr="Tidelift_shorthand-logo_for-dar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2360" y="11416357"/>
            <a:ext cx="1239280" cy="10396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86" cy="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/ # title">
  <p:cSld name="Dark / # title">
    <p:bg>
      <p:bgPr>
        <a:solidFill>
          <a:srgbClr val="2E324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609" cy="213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783100" y="527446"/>
            <a:ext cx="625741" cy="625741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/ # title">
  <p:cSld name="Light / # title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115" name="Google Shape;115;p22"/>
          <p:cNvSpPr/>
          <p:nvPr/>
        </p:nvSpPr>
        <p:spPr>
          <a:xfrm>
            <a:off x="783100" y="527446"/>
            <a:ext cx="625741" cy="625741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609" cy="213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soft white color">
  <p:cSld name="Idea soft white color">
    <p:bg>
      <p:bgPr>
        <a:solidFill>
          <a:srgbClr val="F5F3F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soft white circles">
  <p:cSld name="Idea soft white circles">
    <p:bg>
      <p:bgPr>
        <a:gradFill>
          <a:gsLst>
            <a:gs pos="0">
              <a:srgbClr val="FFFFFF"/>
            </a:gs>
            <a:gs pos="100000">
              <a:srgbClr val="F5F3F0"/>
            </a:gs>
          </a:gsLst>
          <a:lin ang="18900000" scaled="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/>
          <p:nvPr/>
        </p:nvSpPr>
        <p:spPr>
          <a:xfrm>
            <a:off x="-1273944" y="-4787702"/>
            <a:ext cx="15349488" cy="15349490"/>
          </a:xfrm>
          <a:prstGeom prst="ellipse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4"/>
          <p:cNvSpPr/>
          <p:nvPr/>
        </p:nvSpPr>
        <p:spPr>
          <a:xfrm>
            <a:off x="15713119" y="10470753"/>
            <a:ext cx="7584035" cy="7584034"/>
          </a:xfrm>
          <a:prstGeom prst="ellipse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orange color">
  <p:cSld name="Idea orange color">
    <p:bg>
      <p:bgPr>
        <a:solidFill>
          <a:srgbClr val="F6914C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orange circles">
  <p:cSld name="Idea orange circles">
    <p:bg>
      <p:bgPr>
        <a:gradFill>
          <a:gsLst>
            <a:gs pos="0">
              <a:srgbClr val="F6914C"/>
            </a:gs>
            <a:gs pos="100000">
              <a:srgbClr val="FFAB4D"/>
            </a:gs>
          </a:gsLst>
          <a:lin ang="18900000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/>
          <p:nvPr/>
        </p:nvSpPr>
        <p:spPr>
          <a:xfrm>
            <a:off x="4517256" y="8064698"/>
            <a:ext cx="15349488" cy="15349490"/>
          </a:xfrm>
          <a:prstGeom prst="ellipse">
            <a:avLst/>
          </a:prstGeom>
          <a:solidFill>
            <a:srgbClr val="FFAB4D">
              <a:alpha val="49803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12461919" y="-3270647"/>
            <a:ext cx="7584035" cy="7584034"/>
          </a:xfrm>
          <a:prstGeom prst="ellipse">
            <a:avLst/>
          </a:prstGeom>
          <a:solidFill>
            <a:srgbClr val="FFAB4D">
              <a:alpha val="64705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6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blue color">
  <p:cSld name="Idea blue colo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blue wave">
  <p:cSld name="Idea blue wav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 descr="wave-pattern-blue-01.png"/>
          <p:cNvPicPr preferRelativeResize="0"/>
          <p:nvPr/>
        </p:nvPicPr>
        <p:blipFill rotWithShape="1">
          <a:blip r:embed="rId2">
            <a:alphaModFix/>
          </a:blip>
          <a:srcRect t="3471" b="3471"/>
          <a:stretch/>
        </p:blipFill>
        <p:spPr>
          <a:xfrm>
            <a:off x="0" y="3178857"/>
            <a:ext cx="24383999" cy="1053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8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closing">
  <p:cSld name="Thank you closing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 descr="Tidelift-pattern-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6326" y="0"/>
            <a:ext cx="13961673" cy="1448110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9095" cy="189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7" name="Google Shape;137;p29" descr="Tidelift_shorthand-logo_for-dar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2360" y="11416357"/>
            <a:ext cx="1239280" cy="103966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86" cy="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with Heading">
  <p:cSld name="One Column with Heading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1676182" y="1985554"/>
            <a:ext cx="210318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2pPr>
            <a:lvl3pPr lvl="2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3pPr>
            <a:lvl4pPr lvl="3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4pPr>
            <a:lvl5pPr lvl="4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5pPr>
            <a:lvl6pPr lvl="5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6pPr>
            <a:lvl7pPr lvl="6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7pPr>
            <a:lvl8pPr lvl="7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8pPr>
            <a:lvl9pPr lvl="8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ftr" idx="11"/>
          </p:nvPr>
        </p:nvSpPr>
        <p:spPr>
          <a:xfrm>
            <a:off x="2824136" y="12542881"/>
            <a:ext cx="18735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822854" y="12542881"/>
            <a:ext cx="1097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1678291" y="1384663"/>
            <a:ext cx="210297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732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21573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732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21573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73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21573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73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21573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body" idx="2"/>
          </p:nvPr>
        </p:nvSpPr>
        <p:spPr>
          <a:xfrm>
            <a:off x="1676182" y="5062194"/>
            <a:ext cx="21031800" cy="5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400" bIns="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body" idx="3"/>
          </p:nvPr>
        </p:nvSpPr>
        <p:spPr>
          <a:xfrm>
            <a:off x="1676181" y="3637511"/>
            <a:ext cx="210318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400" bIns="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C">
  <p:cSld name="TOC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783100" y="527446"/>
            <a:ext cx="625741" cy="625741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5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2491680" y="4923796"/>
            <a:ext cx="1982090" cy="48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12491680" y="6145064"/>
            <a:ext cx="2059306" cy="48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16270473" y="9837442"/>
            <a:ext cx="2349730" cy="62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4"/>
          </p:nvPr>
        </p:nvSpPr>
        <p:spPr>
          <a:xfrm>
            <a:off x="16270473" y="4841246"/>
            <a:ext cx="2349730" cy="62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5"/>
          </p:nvPr>
        </p:nvSpPr>
        <p:spPr>
          <a:xfrm>
            <a:off x="16270473" y="6119664"/>
            <a:ext cx="2349730" cy="62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6"/>
          </p:nvPr>
        </p:nvSpPr>
        <p:spPr>
          <a:xfrm>
            <a:off x="16270473" y="7369506"/>
            <a:ext cx="2349730" cy="62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7"/>
          </p:nvPr>
        </p:nvSpPr>
        <p:spPr>
          <a:xfrm>
            <a:off x="12491680" y="7391731"/>
            <a:ext cx="2402206" cy="48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8"/>
          </p:nvPr>
        </p:nvSpPr>
        <p:spPr>
          <a:xfrm>
            <a:off x="12491680" y="8638399"/>
            <a:ext cx="2204086" cy="48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9"/>
          </p:nvPr>
        </p:nvSpPr>
        <p:spPr>
          <a:xfrm>
            <a:off x="12491680" y="9885067"/>
            <a:ext cx="2069466" cy="48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cxnSp>
        <p:nvCxnSpPr>
          <p:cNvPr id="35" name="Google Shape;35;p4"/>
          <p:cNvCxnSpPr/>
          <p:nvPr/>
        </p:nvCxnSpPr>
        <p:spPr>
          <a:xfrm>
            <a:off x="12521904" y="5764617"/>
            <a:ext cx="8516720" cy="1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4"/>
          <p:cNvCxnSpPr/>
          <p:nvPr/>
        </p:nvCxnSpPr>
        <p:spPr>
          <a:xfrm>
            <a:off x="12521904" y="7011285"/>
            <a:ext cx="8516720" cy="1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p4"/>
          <p:cNvCxnSpPr/>
          <p:nvPr/>
        </p:nvCxnSpPr>
        <p:spPr>
          <a:xfrm>
            <a:off x="12521904" y="8257953"/>
            <a:ext cx="8516720" cy="1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38;p4"/>
          <p:cNvCxnSpPr/>
          <p:nvPr/>
        </p:nvCxnSpPr>
        <p:spPr>
          <a:xfrm>
            <a:off x="12521904" y="9504620"/>
            <a:ext cx="8516720" cy="1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body" idx="17"/>
          </p:nvPr>
        </p:nvSpPr>
        <p:spPr>
          <a:xfrm>
            <a:off x="16270473" y="8590774"/>
            <a:ext cx="2349730" cy="62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bg>
      <p:bgPr>
        <a:solidFill>
          <a:srgbClr val="49506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2" descr="Tidelift-pattern-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0726" y="635000"/>
            <a:ext cx="13961673" cy="14481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2"/>
          <p:cNvSpPr txBox="1">
            <a:spLocks noGrp="1"/>
          </p:cNvSpPr>
          <p:nvPr>
            <p:ph type="body" idx="1"/>
          </p:nvPr>
        </p:nvSpPr>
        <p:spPr>
          <a:xfrm>
            <a:off x="11393614" y="2990849"/>
            <a:ext cx="15969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228600" algn="ctr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rgbClr val="8191AC"/>
              </a:buClr>
              <a:buSzPts val="2900"/>
              <a:buNone/>
              <a:defRPr sz="2900" i="0" u="none" strike="noStrike" cap="none">
                <a:solidFill>
                  <a:srgbClr val="8191AC"/>
                </a:solidFill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2"/>
          </p:nvPr>
        </p:nvSpPr>
        <p:spPr>
          <a:xfrm>
            <a:off x="9532810" y="7775574"/>
            <a:ext cx="53184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228600" algn="ctr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rgbClr val="8191AC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8191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4" name="Google Shape;154;p32" descr="Tidelift_Logos_RGB_Tidelift_Mark_On-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6373" y="10997803"/>
            <a:ext cx="6391258" cy="2129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87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R="0" lvl="0" algn="ctr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Open Sans"/>
              <a:buNone/>
              <a:defRPr sz="8800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Open Sans"/>
              <a:buNone/>
              <a:defRPr sz="8800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Open Sans"/>
              <a:buNone/>
              <a:defRPr sz="8800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Open Sans"/>
              <a:buNone/>
              <a:defRPr sz="8800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Open Sans"/>
              <a:buNone/>
              <a:defRPr sz="8800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Open Sans"/>
              <a:buNone/>
              <a:defRPr sz="8800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Open Sans"/>
              <a:buNone/>
              <a:defRPr sz="8800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Open Sans"/>
              <a:buNone/>
              <a:defRPr sz="8800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/ # caption">
  <p:cSld name="Dark / # caption">
    <p:bg>
      <p:bgPr>
        <a:solidFill>
          <a:srgbClr val="2E3240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3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13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 i="0" u="none" strike="noStrike" cap="none">
                <a:solidFill>
                  <a:srgbClr val="FFFFFF"/>
                </a:solidFill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/ # caption title">
  <p:cSld name="Light / # caption 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4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8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6900"/>
              <a:buNone/>
              <a:defRPr sz="6900" i="0" u="none" strike="noStrike" cap="none">
                <a:solidFill>
                  <a:srgbClr val="F6914C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13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/ # caption">
  <p:cSld name="Dark / # caption 2">
    <p:bg>
      <p:bgPr>
        <a:solidFill>
          <a:srgbClr val="2E3240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5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5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13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 i="0" u="none" strike="noStrike" cap="none">
                <a:solidFill>
                  <a:srgbClr val="FFFFFF"/>
                </a:solidFill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/ #">
  <p:cSld name="Dark / #">
    <p:bg>
      <p:bgPr>
        <a:solidFill>
          <a:srgbClr val="2E3240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6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pre blue circles">
  <p:cSld name="Idea pre blue circles">
    <p:bg>
      <p:bgPr>
        <a:gradFill>
          <a:gsLst>
            <a:gs pos="0">
              <a:srgbClr val="2E3240"/>
            </a:gs>
            <a:gs pos="100000">
              <a:srgbClr val="495067"/>
            </a:gs>
          </a:gsLst>
          <a:lin ang="18900044" scaled="0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blue color">
  <p:cSld name="Idea blue color">
    <p:bg>
      <p:bgPr>
        <a:solidFill>
          <a:srgbClr val="495067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closing">
  <p:cSld name="Thank you closing">
    <p:bg>
      <p:bgPr>
        <a:solidFill>
          <a:srgbClr val="495067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9" descr="Tidelift-pattern-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6326" y="0"/>
            <a:ext cx="13961673" cy="1448111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9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87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R="0" lvl="0" algn="ctr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0" name="Google Shape;180;p39" descr="Tidelift_Logos_RGB_Tidelift_Mark_On-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6373" y="10997803"/>
            <a:ext cx="6391258" cy="212923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9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2E3240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/ # caption title">
  <p:cSld name="Dark / # caption title">
    <p:bg>
      <p:bgPr>
        <a:solidFill>
          <a:srgbClr val="2E324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1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1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8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6900"/>
              <a:buNone/>
              <a:defRPr sz="6900" i="0" u="none" strike="noStrike" cap="none">
                <a:solidFill>
                  <a:srgbClr val="F6914C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41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1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13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 i="0" u="none" strike="noStrike" cap="none">
                <a:solidFill>
                  <a:srgbClr val="FFFFFF"/>
                </a:solidFill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">
  <p:cSld name="Divider">
    <p:bg>
      <p:bgPr>
        <a:solidFill>
          <a:srgbClr val="F5F3F0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 descr="wave-patter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6190" y="3059511"/>
            <a:ext cx="24676380" cy="1066349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0854499" y="2990849"/>
            <a:ext cx="2675002" cy="62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8191AC"/>
              </a:buClr>
              <a:buSzPts val="3000"/>
              <a:buNone/>
              <a:defRPr sz="3000" i="0" u="none" strike="noStrike" cap="none">
                <a:solidFill>
                  <a:srgbClr val="8191AC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4387453" y="5570049"/>
            <a:ext cx="15609095" cy="364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12000"/>
              <a:buNone/>
              <a:defRPr sz="12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86" cy="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orange circles">
  <p:cSld name="Idea orange circles">
    <p:bg>
      <p:bgPr>
        <a:gradFill>
          <a:gsLst>
            <a:gs pos="0">
              <a:srgbClr val="F6914C"/>
            </a:gs>
            <a:gs pos="100000">
              <a:srgbClr val="FFAB4D"/>
            </a:gs>
          </a:gsLst>
          <a:lin ang="18900044" scaled="0"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2"/>
          <p:cNvSpPr/>
          <p:nvPr/>
        </p:nvSpPr>
        <p:spPr>
          <a:xfrm>
            <a:off x="4517256" y="8064698"/>
            <a:ext cx="15349500" cy="15349500"/>
          </a:xfrm>
          <a:prstGeom prst="ellipse">
            <a:avLst/>
          </a:prstGeom>
          <a:solidFill>
            <a:srgbClr val="FFAB4D">
              <a:alpha val="49800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2"/>
          <p:cNvSpPr/>
          <p:nvPr/>
        </p:nvSpPr>
        <p:spPr>
          <a:xfrm>
            <a:off x="12461919" y="-3270647"/>
            <a:ext cx="7584000" cy="7584000"/>
          </a:xfrm>
          <a:prstGeom prst="ellipse">
            <a:avLst/>
          </a:prstGeom>
          <a:solidFill>
            <a:srgbClr val="FFAB4D">
              <a:alpha val="64709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2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">
  <p:cSld name="Blank ligh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3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blue circles">
  <p:cSld name="Idea blue circles">
    <p:bg>
      <p:bgPr>
        <a:gradFill>
          <a:gsLst>
            <a:gs pos="0">
              <a:srgbClr val="2E3240"/>
            </a:gs>
            <a:gs pos="100000">
              <a:srgbClr val="495067"/>
            </a:gs>
          </a:gsLst>
          <a:lin ang="18900044" scaled="0"/>
        </a:gra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4"/>
          <p:cNvSpPr/>
          <p:nvPr/>
        </p:nvSpPr>
        <p:spPr>
          <a:xfrm>
            <a:off x="-5918200" y="4940498"/>
            <a:ext cx="15349500" cy="15349500"/>
          </a:xfrm>
          <a:prstGeom prst="ellipse">
            <a:avLst/>
          </a:prstGeom>
          <a:solidFill>
            <a:srgbClr val="2E3240">
              <a:alpha val="20000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4"/>
          <p:cNvSpPr/>
          <p:nvPr/>
        </p:nvSpPr>
        <p:spPr>
          <a:xfrm>
            <a:off x="19312259" y="-1162447"/>
            <a:ext cx="7584000" cy="7584000"/>
          </a:xfrm>
          <a:prstGeom prst="ellipse">
            <a:avLst/>
          </a:prstGeom>
          <a:solidFill>
            <a:srgbClr val="2E3240">
              <a:alpha val="20000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4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">
  <p:cSld name="Image lef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5"/>
          <p:cNvSpPr/>
          <p:nvPr/>
        </p:nvSpPr>
        <p:spPr>
          <a:xfrm>
            <a:off x="4914106" y="9542115"/>
            <a:ext cx="8999100" cy="8999100"/>
          </a:xfrm>
          <a:prstGeom prst="ellipse">
            <a:avLst/>
          </a:prstGeom>
          <a:solidFill>
            <a:srgbClr val="F5F3F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5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5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5"/>
          <p:cNvSpPr>
            <a:spLocks noGrp="1"/>
          </p:cNvSpPr>
          <p:nvPr>
            <p:ph type="body" idx="1"/>
          </p:nvPr>
        </p:nvSpPr>
        <p:spPr>
          <a:xfrm>
            <a:off x="-9042400" y="2023615"/>
            <a:ext cx="18651300" cy="18651300"/>
          </a:xfrm>
          <a:prstGeom prst="ellipse">
            <a:avLst/>
          </a:prstGeom>
          <a:solidFill>
            <a:srgbClr val="8191AC"/>
          </a:solidFill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TOC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6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6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8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6900"/>
              <a:buNone/>
              <a:defRPr sz="6900" i="0" u="none" strike="noStrike" cap="none">
                <a:solidFill>
                  <a:srgbClr val="F6914C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46"/>
          <p:cNvSpPr txBox="1">
            <a:spLocks noGrp="1"/>
          </p:cNvSpPr>
          <p:nvPr>
            <p:ph type="body" idx="1"/>
          </p:nvPr>
        </p:nvSpPr>
        <p:spPr>
          <a:xfrm>
            <a:off x="12491680" y="4923796"/>
            <a:ext cx="19824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46"/>
          <p:cNvSpPr txBox="1">
            <a:spLocks noGrp="1"/>
          </p:cNvSpPr>
          <p:nvPr>
            <p:ph type="body" idx="2"/>
          </p:nvPr>
        </p:nvSpPr>
        <p:spPr>
          <a:xfrm>
            <a:off x="12491680" y="6145064"/>
            <a:ext cx="2059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ctr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3"/>
          </p:nvPr>
        </p:nvSpPr>
        <p:spPr>
          <a:xfrm>
            <a:off x="16270473" y="9837442"/>
            <a:ext cx="23496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4"/>
          </p:nvPr>
        </p:nvSpPr>
        <p:spPr>
          <a:xfrm>
            <a:off x="16270473" y="4841246"/>
            <a:ext cx="23496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body" idx="5"/>
          </p:nvPr>
        </p:nvSpPr>
        <p:spPr>
          <a:xfrm>
            <a:off x="16270473" y="6119664"/>
            <a:ext cx="23496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body" idx="6"/>
          </p:nvPr>
        </p:nvSpPr>
        <p:spPr>
          <a:xfrm>
            <a:off x="16270473" y="7369506"/>
            <a:ext cx="23496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body" idx="7"/>
          </p:nvPr>
        </p:nvSpPr>
        <p:spPr>
          <a:xfrm>
            <a:off x="12491680" y="7391731"/>
            <a:ext cx="24024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ctr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6"/>
          <p:cNvSpPr txBox="1">
            <a:spLocks noGrp="1"/>
          </p:cNvSpPr>
          <p:nvPr>
            <p:ph type="body" idx="8"/>
          </p:nvPr>
        </p:nvSpPr>
        <p:spPr>
          <a:xfrm>
            <a:off x="12491680" y="8638399"/>
            <a:ext cx="2204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ctr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46"/>
          <p:cNvSpPr txBox="1">
            <a:spLocks noGrp="1"/>
          </p:cNvSpPr>
          <p:nvPr>
            <p:ph type="body" idx="9"/>
          </p:nvPr>
        </p:nvSpPr>
        <p:spPr>
          <a:xfrm>
            <a:off x="12491680" y="9885067"/>
            <a:ext cx="20697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ctr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cxnSp>
        <p:nvCxnSpPr>
          <p:cNvPr id="217" name="Google Shape;217;p46"/>
          <p:cNvCxnSpPr/>
          <p:nvPr/>
        </p:nvCxnSpPr>
        <p:spPr>
          <a:xfrm>
            <a:off x="12521904" y="5764617"/>
            <a:ext cx="8516700" cy="0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" name="Google Shape;218;p46"/>
          <p:cNvCxnSpPr/>
          <p:nvPr/>
        </p:nvCxnSpPr>
        <p:spPr>
          <a:xfrm>
            <a:off x="12521904" y="7011285"/>
            <a:ext cx="8516700" cy="0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" name="Google Shape;219;p46"/>
          <p:cNvCxnSpPr/>
          <p:nvPr/>
        </p:nvCxnSpPr>
        <p:spPr>
          <a:xfrm>
            <a:off x="12521904" y="8257953"/>
            <a:ext cx="8516700" cy="0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p46"/>
          <p:cNvCxnSpPr/>
          <p:nvPr/>
        </p:nvCxnSpPr>
        <p:spPr>
          <a:xfrm>
            <a:off x="12521904" y="9504620"/>
            <a:ext cx="8516700" cy="0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46"/>
          <p:cNvSpPr txBox="1">
            <a:spLocks noGrp="1"/>
          </p:cNvSpPr>
          <p:nvPr>
            <p:ph type="body" idx="17"/>
          </p:nvPr>
        </p:nvSpPr>
        <p:spPr>
          <a:xfrm>
            <a:off x="16270473" y="8590774"/>
            <a:ext cx="23496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rgbClr val="F5F3F0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7" descr="wave-patter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6190" y="3059511"/>
            <a:ext cx="24676378" cy="1066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7"/>
          <p:cNvSpPr txBox="1">
            <a:spLocks noGrp="1"/>
          </p:cNvSpPr>
          <p:nvPr>
            <p:ph type="body" idx="1"/>
          </p:nvPr>
        </p:nvSpPr>
        <p:spPr>
          <a:xfrm>
            <a:off x="10854499" y="2990849"/>
            <a:ext cx="26751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228600" algn="ctr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rgbClr val="8191AC"/>
              </a:buClr>
              <a:buSzPts val="2900"/>
              <a:buNone/>
              <a:defRPr sz="2900" i="0" u="none" strike="noStrike" cap="none">
                <a:solidFill>
                  <a:srgbClr val="8191AC"/>
                </a:solidFill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47"/>
          <p:cNvSpPr txBox="1">
            <a:spLocks noGrp="1"/>
          </p:cNvSpPr>
          <p:nvPr>
            <p:ph type="title"/>
          </p:nvPr>
        </p:nvSpPr>
        <p:spPr>
          <a:xfrm>
            <a:off x="4387453" y="5570049"/>
            <a:ext cx="15608700" cy="3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12000"/>
              <a:buNone/>
              <a:defRPr sz="12000" i="0" u="none" strike="noStrike" cap="none">
                <a:solidFill>
                  <a:srgbClr val="F6914C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7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right">
  <p:cSld name="Image righ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8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8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8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05783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6900"/>
              <a:buNone/>
              <a:defRPr sz="6900" i="0" u="none" strike="noStrike" cap="none">
                <a:solidFill>
                  <a:srgbClr val="F6914C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8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13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48"/>
          <p:cNvSpPr txBox="1">
            <a:spLocks noGrp="1"/>
          </p:cNvSpPr>
          <p:nvPr>
            <p:ph type="body" idx="2"/>
          </p:nvPr>
        </p:nvSpPr>
        <p:spPr>
          <a:xfrm>
            <a:off x="1285380" y="4841246"/>
            <a:ext cx="9865500" cy="6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48"/>
          <p:cNvSpPr txBox="1">
            <a:spLocks noGrp="1"/>
          </p:cNvSpPr>
          <p:nvPr>
            <p:ph type="body" idx="3"/>
          </p:nvPr>
        </p:nvSpPr>
        <p:spPr>
          <a:xfrm>
            <a:off x="12522200" y="-25400"/>
            <a:ext cx="11915100" cy="13767300"/>
          </a:xfrm>
          <a:prstGeom prst="rect">
            <a:avLst/>
          </a:prstGeom>
          <a:solidFill>
            <a:srgbClr val="DCDEE0"/>
          </a:solidFill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">
  <p:cSld name="Image left 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>
            <a:spLocks noGrp="1"/>
          </p:cNvSpPr>
          <p:nvPr>
            <p:ph type="sldNum" idx="12"/>
          </p:nvPr>
        </p:nvSpPr>
        <p:spPr>
          <a:xfrm>
            <a:off x="22885900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9"/>
          <p:cNvSpPr/>
          <p:nvPr/>
        </p:nvSpPr>
        <p:spPr>
          <a:xfrm>
            <a:off x="22791406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9"/>
          <p:cNvSpPr txBox="1">
            <a:spLocks noGrp="1"/>
          </p:cNvSpPr>
          <p:nvPr>
            <p:ph type="title"/>
          </p:nvPr>
        </p:nvSpPr>
        <p:spPr>
          <a:xfrm>
            <a:off x="12495903" y="1887049"/>
            <a:ext cx="105783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6900"/>
              <a:buNone/>
              <a:defRPr sz="6900" i="0" u="none" strike="noStrike" cap="none">
                <a:solidFill>
                  <a:srgbClr val="F6914C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49"/>
          <p:cNvSpPr txBox="1">
            <a:spLocks noGrp="1"/>
          </p:cNvSpPr>
          <p:nvPr>
            <p:ph type="body" idx="1"/>
          </p:nvPr>
        </p:nvSpPr>
        <p:spPr>
          <a:xfrm>
            <a:off x="19722084" y="610129"/>
            <a:ext cx="28113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None/>
              <a:defRPr sz="1900" i="0" u="none" strike="noStrike" cap="none">
                <a:solidFill>
                  <a:srgbClr val="60687F"/>
                </a:solidFill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49"/>
          <p:cNvSpPr txBox="1">
            <a:spLocks noGrp="1"/>
          </p:cNvSpPr>
          <p:nvPr>
            <p:ph type="body" idx="2"/>
          </p:nvPr>
        </p:nvSpPr>
        <p:spPr>
          <a:xfrm>
            <a:off x="12512180" y="4841246"/>
            <a:ext cx="9865500" cy="6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49"/>
          <p:cNvSpPr/>
          <p:nvPr/>
        </p:nvSpPr>
        <p:spPr>
          <a:xfrm>
            <a:off x="-19050" y="-31750"/>
            <a:ext cx="11915100" cy="13767300"/>
          </a:xfrm>
          <a:prstGeom prst="rect">
            <a:avLst/>
          </a:prstGeom>
          <a:solidFill>
            <a:srgbClr val="DCDE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right">
  <p:cSld name="Image right 2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"/>
          <p:cNvSpPr/>
          <p:nvPr/>
        </p:nvSpPr>
        <p:spPr>
          <a:xfrm>
            <a:off x="18274506" y="-1583085"/>
            <a:ext cx="8999100" cy="8999100"/>
          </a:xfrm>
          <a:prstGeom prst="ellipse">
            <a:avLst/>
          </a:prstGeom>
          <a:solidFill>
            <a:srgbClr val="F5F3F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0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50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0"/>
          <p:cNvSpPr>
            <a:spLocks noGrp="1"/>
          </p:cNvSpPr>
          <p:nvPr>
            <p:ph type="body" idx="1"/>
          </p:nvPr>
        </p:nvSpPr>
        <p:spPr>
          <a:xfrm>
            <a:off x="11531600" y="2353815"/>
            <a:ext cx="18651300" cy="18651300"/>
          </a:xfrm>
          <a:prstGeom prst="ellipse">
            <a:avLst/>
          </a:prstGeom>
          <a:solidFill>
            <a:srgbClr val="8191AC"/>
          </a:solidFill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/ #">
  <p:cSld name="Light / #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1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1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/ # caption title">
  <p:cSld name="Light / # caption title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783100" y="527446"/>
            <a:ext cx="625741" cy="625741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609" cy="213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099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None/>
              <a:defRPr sz="1800" i="0" u="none" strike="noStrike" cap="none">
                <a:solidFill>
                  <a:srgbClr val="60687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/ # caption">
  <p:cSld name="Light / # caption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2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2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2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13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None/>
              <a:defRPr sz="1900" i="0" u="none" strike="noStrike" cap="none">
                <a:solidFill>
                  <a:srgbClr val="60687F"/>
                </a:solidFill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orange wave">
  <p:cSld name="Idea orange wave">
    <p:bg>
      <p:bgPr>
        <a:solidFill>
          <a:srgbClr val="F6914C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3" descr="wave-pattern-oran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78857"/>
            <a:ext cx="24384010" cy="1053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3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rgbClr val="495067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4" descr="Tidelift-pattern-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0726" y="635000"/>
            <a:ext cx="13961673" cy="1448111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4"/>
          <p:cNvSpPr txBox="1">
            <a:spLocks noGrp="1"/>
          </p:cNvSpPr>
          <p:nvPr>
            <p:ph type="body" idx="1"/>
          </p:nvPr>
        </p:nvSpPr>
        <p:spPr>
          <a:xfrm>
            <a:off x="11393614" y="2990849"/>
            <a:ext cx="15969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228600" algn="ctr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rgbClr val="8191AC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8191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54"/>
          <p:cNvSpPr txBox="1">
            <a:spLocks noGrp="1"/>
          </p:cNvSpPr>
          <p:nvPr>
            <p:ph type="body" idx="2"/>
          </p:nvPr>
        </p:nvSpPr>
        <p:spPr>
          <a:xfrm>
            <a:off x="9532810" y="7775574"/>
            <a:ext cx="53184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228600" algn="ctr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rgbClr val="8191AC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8191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54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87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R="0" lvl="0" algn="ctr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1" name="Google Shape;261;p54" descr="Tidelift_shorthand-logo_for-dar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2360" y="11416357"/>
            <a:ext cx="1239281" cy="103966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4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5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182800" rIns="182800" bIns="1828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12000"/>
              <a:buNone/>
              <a:defRPr sz="12000" i="0" u="none" strike="noStrike" cap="none">
                <a:solidFill>
                  <a:srgbClr val="F6914C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55"/>
          <p:cNvSpPr txBox="1">
            <a:spLocks noGrp="1"/>
          </p:cNvSpPr>
          <p:nvPr>
            <p:ph type="body" idx="1"/>
          </p:nvPr>
        </p:nvSpPr>
        <p:spPr>
          <a:xfrm>
            <a:off x="3048000" y="7204075"/>
            <a:ext cx="182880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182800" rIns="182800" bIns="1828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 i="0" u="none" strike="noStrike" cap="none">
                <a:solidFill>
                  <a:srgbClr val="000000"/>
                </a:solidFill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 i="0" u="none" strike="noStrike" cap="none">
                <a:solidFill>
                  <a:srgbClr val="000000"/>
                </a:solidFill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 i="0" u="none" strike="noStrike" cap="none">
                <a:solidFill>
                  <a:srgbClr val="000000"/>
                </a:solidFill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 i="0" u="none" strike="noStrike" cap="none">
                <a:solidFill>
                  <a:srgbClr val="000000"/>
                </a:solidFill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 i="0" u="none" strike="noStrike" cap="none">
                <a:solidFill>
                  <a:srgbClr val="000000"/>
                </a:solidFill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55"/>
          <p:cNvSpPr txBox="1">
            <a:spLocks noGrp="1"/>
          </p:cNvSpPr>
          <p:nvPr>
            <p:ph type="sldNum" idx="12"/>
          </p:nvPr>
        </p:nvSpPr>
        <p:spPr>
          <a:xfrm>
            <a:off x="22192417" y="12808625"/>
            <a:ext cx="5151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6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182800" rIns="182800" bIns="1828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None/>
              <a:defRPr sz="8800" i="0" u="none" strike="noStrike" cap="none">
                <a:solidFill>
                  <a:srgbClr val="F6914C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5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182800" rIns="182800" bIns="182800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56"/>
          <p:cNvSpPr txBox="1">
            <a:spLocks noGrp="1"/>
          </p:cNvSpPr>
          <p:nvPr>
            <p:ph type="sldNum" idx="12"/>
          </p:nvPr>
        </p:nvSpPr>
        <p:spPr>
          <a:xfrm>
            <a:off x="22192417" y="12808625"/>
            <a:ext cx="5151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/ # title">
  <p:cSld name="Dark / # title">
    <p:bg>
      <p:bgPr>
        <a:solidFill>
          <a:srgbClr val="2E3240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7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7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8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6900"/>
              <a:buNone/>
              <a:defRPr sz="6900" i="0" u="none" strike="noStrike" cap="none">
                <a:solidFill>
                  <a:srgbClr val="F6914C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57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/ # title">
  <p:cSld name="Light / # title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8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58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8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8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6900"/>
              <a:buNone/>
              <a:defRPr sz="6900" i="0" u="none" strike="noStrike" cap="none">
                <a:solidFill>
                  <a:srgbClr val="F6914C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soft white color">
  <p:cSld name="Idea soft white color">
    <p:bg>
      <p:bgPr>
        <a:solidFill>
          <a:srgbClr val="F5F3F0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9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soft white circles">
  <p:cSld name="Idea soft white circles">
    <p:bg>
      <p:bgPr>
        <a:gradFill>
          <a:gsLst>
            <a:gs pos="0">
              <a:srgbClr val="FFFFFF"/>
            </a:gs>
            <a:gs pos="100000">
              <a:srgbClr val="F5F3F0"/>
            </a:gs>
          </a:gsLst>
          <a:lin ang="18900044" scaled="0"/>
        </a:gra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0"/>
          <p:cNvSpPr/>
          <p:nvPr/>
        </p:nvSpPr>
        <p:spPr>
          <a:xfrm>
            <a:off x="-1273944" y="-4787702"/>
            <a:ext cx="15349500" cy="153495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0"/>
          <p:cNvSpPr/>
          <p:nvPr/>
        </p:nvSpPr>
        <p:spPr>
          <a:xfrm>
            <a:off x="15713119" y="10470753"/>
            <a:ext cx="7584000" cy="7584000"/>
          </a:xfrm>
          <a:prstGeom prst="ellipse">
            <a:avLst/>
          </a:prstGeom>
          <a:solidFill>
            <a:srgbClr val="FFFFFF">
              <a:alpha val="64709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0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orange color">
  <p:cSld name="Idea orange color">
    <p:bg>
      <p:bgPr>
        <a:solidFill>
          <a:srgbClr val="F6914C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1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right">
  <p:cSld name="Image righ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783100" y="527446"/>
            <a:ext cx="625741" cy="625741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0578307" cy="213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099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None/>
              <a:defRPr sz="1800" i="0" u="none" strike="noStrike" cap="none">
                <a:solidFill>
                  <a:srgbClr val="60687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1285380" y="4841246"/>
            <a:ext cx="9865715" cy="624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2582950" y="-112650"/>
            <a:ext cx="11926800" cy="13941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Open Sans"/>
                <a:ea typeface="Open Sans"/>
                <a:cs typeface="Open Sans"/>
                <a:sym typeface="Open Sans"/>
              </a:rPr>
              <a:t>[ PUT IMAGE OVER THIS BOX ]</a:t>
            </a:r>
            <a:endParaRPr sz="36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blue wave">
  <p:cSld name="Idea blue wave">
    <p:bg>
      <p:bgPr>
        <a:solidFill>
          <a:srgbClr val="495067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62" descr="wave-pattern-blue-01.png"/>
          <p:cNvPicPr preferRelativeResize="0"/>
          <p:nvPr/>
        </p:nvPicPr>
        <p:blipFill rotWithShape="1">
          <a:blip r:embed="rId2">
            <a:alphaModFix/>
          </a:blip>
          <a:srcRect t="3471" b="3471"/>
          <a:stretch/>
        </p:blipFill>
        <p:spPr>
          <a:xfrm>
            <a:off x="0" y="3178857"/>
            <a:ext cx="24383991" cy="1053714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2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closing">
  <p:cSld name="Thank you closing 2">
    <p:bg>
      <p:bgPr>
        <a:solidFill>
          <a:srgbClr val="495067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63" descr="Tidelift-pattern-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6326" y="0"/>
            <a:ext cx="13961673" cy="1448111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63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8700" cy="18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/>
          <a:lstStyle>
            <a:lvl1pPr marR="0" lvl="0" algn="ctr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3" name="Google Shape;293;p63" descr="Tidelift_shorthand-logo_for-dar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2360" y="11416357"/>
            <a:ext cx="1239281" cy="1039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63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4"/>
          <p:cNvSpPr txBox="1">
            <a:spLocks noGrp="1"/>
          </p:cNvSpPr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spcFirstLastPara="1" wrap="square" lIns="182800" tIns="182800" rIns="182800" bIns="1828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297" name="Google Shape;297;p64"/>
          <p:cNvSpPr txBox="1">
            <a:spLocks noGrp="1"/>
          </p:cNvSpPr>
          <p:nvPr>
            <p:ph type="subTitle" idx="1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</p:spPr>
        <p:txBody>
          <a:bodyPr spcFirstLastPara="1" wrap="square" lIns="182800" tIns="182800" rIns="182800" bIns="182800" anchor="t" anchorCtr="0"/>
          <a:lstStyle>
            <a:lvl1pPr lvl="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298" name="Google Shape;298;p6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6"/>
          <p:cNvSpPr txBox="1">
            <a:spLocks noGrp="1"/>
          </p:cNvSpPr>
          <p:nvPr>
            <p:ph type="body" idx="1"/>
          </p:nvPr>
        </p:nvSpPr>
        <p:spPr>
          <a:xfrm>
            <a:off x="11393614" y="2990849"/>
            <a:ext cx="15969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8191AC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8191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Google Shape;306;p66"/>
          <p:cNvSpPr txBox="1">
            <a:spLocks noGrp="1"/>
          </p:cNvSpPr>
          <p:nvPr>
            <p:ph type="body" idx="2"/>
          </p:nvPr>
        </p:nvSpPr>
        <p:spPr>
          <a:xfrm>
            <a:off x="9532810" y="7775574"/>
            <a:ext cx="53184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8191AC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8191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6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90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66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67" descr="Tidelift-pattern-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0726" y="635000"/>
            <a:ext cx="13961673" cy="1448110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67"/>
          <p:cNvSpPr txBox="1">
            <a:spLocks noGrp="1"/>
          </p:cNvSpPr>
          <p:nvPr>
            <p:ph type="body" idx="1"/>
          </p:nvPr>
        </p:nvSpPr>
        <p:spPr>
          <a:xfrm>
            <a:off x="11393614" y="2990849"/>
            <a:ext cx="15969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8191AC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8191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67"/>
          <p:cNvSpPr txBox="1">
            <a:spLocks noGrp="1"/>
          </p:cNvSpPr>
          <p:nvPr>
            <p:ph type="body" idx="2"/>
          </p:nvPr>
        </p:nvSpPr>
        <p:spPr>
          <a:xfrm>
            <a:off x="9532810" y="7775574"/>
            <a:ext cx="53184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8191AC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8191A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9100" algn="l" rtl="0">
              <a:lnSpc>
                <a:spcPct val="11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3230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67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90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14" name="Google Shape;314;p67" descr="Tidelift_shorthand-logo_for-dar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2360" y="11416357"/>
            <a:ext cx="1239280" cy="103966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7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C">
  <p:cSld name="TOC">
    <p:bg>
      <p:bgPr>
        <a:solidFill>
          <a:srgbClr val="FFFFFF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8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318" name="Google Shape;318;p68"/>
          <p:cNvSpPr/>
          <p:nvPr/>
        </p:nvSpPr>
        <p:spPr>
          <a:xfrm>
            <a:off x="783100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68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5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68"/>
          <p:cNvSpPr txBox="1">
            <a:spLocks noGrp="1"/>
          </p:cNvSpPr>
          <p:nvPr>
            <p:ph type="body" idx="1"/>
          </p:nvPr>
        </p:nvSpPr>
        <p:spPr>
          <a:xfrm>
            <a:off x="12491680" y="4923796"/>
            <a:ext cx="1982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68"/>
          <p:cNvSpPr txBox="1">
            <a:spLocks noGrp="1"/>
          </p:cNvSpPr>
          <p:nvPr>
            <p:ph type="body" idx="2"/>
          </p:nvPr>
        </p:nvSpPr>
        <p:spPr>
          <a:xfrm>
            <a:off x="12491680" y="6145064"/>
            <a:ext cx="2059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68"/>
          <p:cNvSpPr txBox="1">
            <a:spLocks noGrp="1"/>
          </p:cNvSpPr>
          <p:nvPr>
            <p:ph type="body" idx="3"/>
          </p:nvPr>
        </p:nvSpPr>
        <p:spPr>
          <a:xfrm>
            <a:off x="16270473" y="9837442"/>
            <a:ext cx="23496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68"/>
          <p:cNvSpPr txBox="1">
            <a:spLocks noGrp="1"/>
          </p:cNvSpPr>
          <p:nvPr>
            <p:ph type="body" idx="4"/>
          </p:nvPr>
        </p:nvSpPr>
        <p:spPr>
          <a:xfrm>
            <a:off x="16270473" y="4841246"/>
            <a:ext cx="23496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68"/>
          <p:cNvSpPr txBox="1">
            <a:spLocks noGrp="1"/>
          </p:cNvSpPr>
          <p:nvPr>
            <p:ph type="body" idx="5"/>
          </p:nvPr>
        </p:nvSpPr>
        <p:spPr>
          <a:xfrm>
            <a:off x="16270473" y="6119664"/>
            <a:ext cx="23496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68"/>
          <p:cNvSpPr txBox="1">
            <a:spLocks noGrp="1"/>
          </p:cNvSpPr>
          <p:nvPr>
            <p:ph type="body" idx="6"/>
          </p:nvPr>
        </p:nvSpPr>
        <p:spPr>
          <a:xfrm>
            <a:off x="16270473" y="7369506"/>
            <a:ext cx="23496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68"/>
          <p:cNvSpPr txBox="1">
            <a:spLocks noGrp="1"/>
          </p:cNvSpPr>
          <p:nvPr>
            <p:ph type="body" idx="7"/>
          </p:nvPr>
        </p:nvSpPr>
        <p:spPr>
          <a:xfrm>
            <a:off x="12491680" y="7391731"/>
            <a:ext cx="2402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68"/>
          <p:cNvSpPr txBox="1">
            <a:spLocks noGrp="1"/>
          </p:cNvSpPr>
          <p:nvPr>
            <p:ph type="body" idx="8"/>
          </p:nvPr>
        </p:nvSpPr>
        <p:spPr>
          <a:xfrm>
            <a:off x="12491680" y="8638399"/>
            <a:ext cx="2204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68"/>
          <p:cNvSpPr txBox="1">
            <a:spLocks noGrp="1"/>
          </p:cNvSpPr>
          <p:nvPr>
            <p:ph type="body" idx="9"/>
          </p:nvPr>
        </p:nvSpPr>
        <p:spPr>
          <a:xfrm>
            <a:off x="12491680" y="9885067"/>
            <a:ext cx="20694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cxnSp>
        <p:nvCxnSpPr>
          <p:cNvPr id="329" name="Google Shape;329;p68"/>
          <p:cNvCxnSpPr/>
          <p:nvPr/>
        </p:nvCxnSpPr>
        <p:spPr>
          <a:xfrm>
            <a:off x="12521904" y="5764617"/>
            <a:ext cx="8516700" cy="0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" name="Google Shape;330;p68"/>
          <p:cNvCxnSpPr/>
          <p:nvPr/>
        </p:nvCxnSpPr>
        <p:spPr>
          <a:xfrm>
            <a:off x="12521904" y="7011285"/>
            <a:ext cx="8516700" cy="0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1" name="Google Shape;331;p68"/>
          <p:cNvCxnSpPr/>
          <p:nvPr/>
        </p:nvCxnSpPr>
        <p:spPr>
          <a:xfrm>
            <a:off x="12521904" y="8257953"/>
            <a:ext cx="8516700" cy="0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2" name="Google Shape;332;p68"/>
          <p:cNvCxnSpPr/>
          <p:nvPr/>
        </p:nvCxnSpPr>
        <p:spPr>
          <a:xfrm>
            <a:off x="12521904" y="9504620"/>
            <a:ext cx="8516700" cy="0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Google Shape;333;p68"/>
          <p:cNvSpPr txBox="1">
            <a:spLocks noGrp="1"/>
          </p:cNvSpPr>
          <p:nvPr>
            <p:ph type="body" idx="17"/>
          </p:nvPr>
        </p:nvSpPr>
        <p:spPr>
          <a:xfrm>
            <a:off x="16270473" y="8590774"/>
            <a:ext cx="23496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">
  <p:cSld name="Divider">
    <p:bg>
      <p:bgPr>
        <a:solidFill>
          <a:srgbClr val="F5F3F0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69" descr="wave-patter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6190" y="3059511"/>
            <a:ext cx="24676378" cy="1066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9"/>
          <p:cNvSpPr txBox="1">
            <a:spLocks noGrp="1"/>
          </p:cNvSpPr>
          <p:nvPr>
            <p:ph type="body" idx="1"/>
          </p:nvPr>
        </p:nvSpPr>
        <p:spPr>
          <a:xfrm>
            <a:off x="10854499" y="2990849"/>
            <a:ext cx="26751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8191AC"/>
              </a:buClr>
              <a:buSzPts val="3000"/>
              <a:buNone/>
              <a:defRPr sz="3000" i="0" u="none" strike="noStrike" cap="none">
                <a:solidFill>
                  <a:srgbClr val="8191AC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69"/>
          <p:cNvSpPr txBox="1">
            <a:spLocks noGrp="1"/>
          </p:cNvSpPr>
          <p:nvPr>
            <p:ph type="title"/>
          </p:nvPr>
        </p:nvSpPr>
        <p:spPr>
          <a:xfrm>
            <a:off x="4387453" y="5570049"/>
            <a:ext cx="15609000" cy="3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12000"/>
              <a:buNone/>
              <a:defRPr sz="12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69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/ # caption title">
  <p:cSld name="Light / # caption title">
    <p:bg>
      <p:bgPr>
        <a:solidFill>
          <a:srgbClr val="FFFFFF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0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341" name="Google Shape;341;p70"/>
          <p:cNvSpPr/>
          <p:nvPr/>
        </p:nvSpPr>
        <p:spPr>
          <a:xfrm>
            <a:off x="783100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0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5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3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70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1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None/>
              <a:defRPr sz="1800" i="0" u="none" strike="noStrike" cap="none">
                <a:solidFill>
                  <a:srgbClr val="60687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right">
  <p:cSld name="Image right">
    <p:bg>
      <p:bgPr>
        <a:solidFill>
          <a:srgbClr val="FFFFFF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1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346" name="Google Shape;346;p71"/>
          <p:cNvSpPr/>
          <p:nvPr/>
        </p:nvSpPr>
        <p:spPr>
          <a:xfrm>
            <a:off x="783100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1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05783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71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1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None/>
              <a:defRPr sz="1800" i="0" u="none" strike="noStrike" cap="none">
                <a:solidFill>
                  <a:srgbClr val="60687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71"/>
          <p:cNvSpPr txBox="1">
            <a:spLocks noGrp="1"/>
          </p:cNvSpPr>
          <p:nvPr>
            <p:ph type="body" idx="2"/>
          </p:nvPr>
        </p:nvSpPr>
        <p:spPr>
          <a:xfrm>
            <a:off x="1285380" y="4841246"/>
            <a:ext cx="9865800" cy="6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71"/>
          <p:cNvSpPr/>
          <p:nvPr/>
        </p:nvSpPr>
        <p:spPr>
          <a:xfrm>
            <a:off x="12582950" y="-112650"/>
            <a:ext cx="11926800" cy="13941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Open Sans"/>
                <a:ea typeface="Open Sans"/>
                <a:cs typeface="Open Sans"/>
                <a:sym typeface="Open Sans"/>
              </a:rPr>
              <a:t>[ PUT IMAGE OVER THIS BOX ]</a:t>
            </a:r>
            <a:endParaRPr sz="36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left">
  <p:cSld name="Image left">
    <p:bg>
      <p:bgPr>
        <a:solidFill>
          <a:srgbClr val="FFFFFF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2"/>
          <p:cNvSpPr txBox="1">
            <a:spLocks noGrp="1"/>
          </p:cNvSpPr>
          <p:nvPr>
            <p:ph type="sldNum" idx="12"/>
          </p:nvPr>
        </p:nvSpPr>
        <p:spPr>
          <a:xfrm>
            <a:off x="22885900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353" name="Google Shape;353;p72"/>
          <p:cNvSpPr/>
          <p:nvPr/>
        </p:nvSpPr>
        <p:spPr>
          <a:xfrm>
            <a:off x="22791406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2"/>
          <p:cNvSpPr txBox="1">
            <a:spLocks noGrp="1"/>
          </p:cNvSpPr>
          <p:nvPr>
            <p:ph type="title"/>
          </p:nvPr>
        </p:nvSpPr>
        <p:spPr>
          <a:xfrm>
            <a:off x="12495903" y="1887049"/>
            <a:ext cx="105783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72"/>
          <p:cNvSpPr txBox="1">
            <a:spLocks noGrp="1"/>
          </p:cNvSpPr>
          <p:nvPr>
            <p:ph type="body" idx="1"/>
          </p:nvPr>
        </p:nvSpPr>
        <p:spPr>
          <a:xfrm>
            <a:off x="19722084" y="610129"/>
            <a:ext cx="2811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None/>
              <a:defRPr sz="1800" i="0" u="none" strike="noStrike" cap="none">
                <a:solidFill>
                  <a:srgbClr val="60687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72"/>
          <p:cNvSpPr txBox="1">
            <a:spLocks noGrp="1"/>
          </p:cNvSpPr>
          <p:nvPr>
            <p:ph type="body" idx="2"/>
          </p:nvPr>
        </p:nvSpPr>
        <p:spPr>
          <a:xfrm>
            <a:off x="12512180" y="4841246"/>
            <a:ext cx="9865800" cy="6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72"/>
          <p:cNvSpPr/>
          <p:nvPr/>
        </p:nvSpPr>
        <p:spPr>
          <a:xfrm>
            <a:off x="0" y="-112650"/>
            <a:ext cx="11926800" cy="13941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Open Sans"/>
                <a:ea typeface="Open Sans"/>
                <a:cs typeface="Open Sans"/>
                <a:sym typeface="Open Sans"/>
              </a:rPr>
              <a:t>[ PUT IMAGE OVER THIS BOX ]</a:t>
            </a:r>
            <a:endParaRPr sz="36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left">
  <p:cSld name="Image left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22885900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22791406" y="527446"/>
            <a:ext cx="625740" cy="625741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2495903" y="1887049"/>
            <a:ext cx="10578308" cy="213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19722084" y="610129"/>
            <a:ext cx="281099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None/>
              <a:defRPr sz="1800" i="0" u="none" strike="noStrike" cap="none">
                <a:solidFill>
                  <a:srgbClr val="60687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12512180" y="4841246"/>
            <a:ext cx="9865715" cy="624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0" y="-112650"/>
            <a:ext cx="11926800" cy="13941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Open Sans"/>
                <a:ea typeface="Open Sans"/>
                <a:cs typeface="Open Sans"/>
                <a:sym typeface="Open Sans"/>
              </a:rPr>
              <a:t>[ PUT IMAGE OVER THIS BOX ]</a:t>
            </a:r>
            <a:endParaRPr sz="36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/ # caption title">
  <p:cSld name="Dark / # caption title">
    <p:bg>
      <p:bgPr>
        <a:solidFill>
          <a:srgbClr val="2E3240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3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360" name="Google Shape;360;p73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5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73"/>
          <p:cNvSpPr/>
          <p:nvPr/>
        </p:nvSpPr>
        <p:spPr>
          <a:xfrm>
            <a:off x="783100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3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1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i="0" u="none" strike="noStrike" cap="none">
                <a:solidFill>
                  <a:srgbClr val="FFFFF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right">
  <p:cSld name="Image right 2">
    <p:bg>
      <p:bgPr>
        <a:solidFill>
          <a:srgbClr val="FFFFFF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4"/>
          <p:cNvSpPr/>
          <p:nvPr/>
        </p:nvSpPr>
        <p:spPr>
          <a:xfrm>
            <a:off x="18274506" y="-1583085"/>
            <a:ext cx="8999100" cy="8999100"/>
          </a:xfrm>
          <a:prstGeom prst="ellipse">
            <a:avLst/>
          </a:prstGeom>
          <a:solidFill>
            <a:srgbClr val="F5F3F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74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366" name="Google Shape;366;p74"/>
          <p:cNvSpPr/>
          <p:nvPr/>
        </p:nvSpPr>
        <p:spPr>
          <a:xfrm>
            <a:off x="783100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74"/>
          <p:cNvSpPr/>
          <p:nvPr/>
        </p:nvSpPr>
        <p:spPr>
          <a:xfrm>
            <a:off x="11747276" y="2516649"/>
            <a:ext cx="17348700" cy="17348700"/>
          </a:xfrm>
          <a:prstGeom prst="ellipse">
            <a:avLst/>
          </a:prstGeom>
          <a:solidFill>
            <a:srgbClr val="8191AC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left">
  <p:cSld name="Image left 2">
    <p:bg>
      <p:bgPr>
        <a:solidFill>
          <a:srgbClr val="FFFFFF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5"/>
          <p:cNvSpPr/>
          <p:nvPr/>
        </p:nvSpPr>
        <p:spPr>
          <a:xfrm>
            <a:off x="4914106" y="9542115"/>
            <a:ext cx="8999100" cy="8999100"/>
          </a:xfrm>
          <a:prstGeom prst="ellipse">
            <a:avLst/>
          </a:prstGeom>
          <a:solidFill>
            <a:srgbClr val="F5F3F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5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371" name="Google Shape;371;p75"/>
          <p:cNvSpPr/>
          <p:nvPr/>
        </p:nvSpPr>
        <p:spPr>
          <a:xfrm>
            <a:off x="783100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75"/>
          <p:cNvSpPr/>
          <p:nvPr/>
        </p:nvSpPr>
        <p:spPr>
          <a:xfrm>
            <a:off x="-8391124" y="2023636"/>
            <a:ext cx="17348700" cy="17348700"/>
          </a:xfrm>
          <a:prstGeom prst="ellipse">
            <a:avLst/>
          </a:prstGeom>
          <a:solidFill>
            <a:srgbClr val="8191AC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dark">
  <p:cSld name="Blank dark">
    <p:bg>
      <p:bgPr>
        <a:solidFill>
          <a:srgbClr val="2E3240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6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/ #">
  <p:cSld name="Light / #">
    <p:bg>
      <p:bgPr>
        <a:solidFill>
          <a:srgbClr val="FFFFFF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7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377" name="Google Shape;377;p77"/>
          <p:cNvSpPr/>
          <p:nvPr/>
        </p:nvSpPr>
        <p:spPr>
          <a:xfrm>
            <a:off x="783100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/ # caption">
  <p:cSld name="Light / # caption">
    <p:bg>
      <p:bgPr>
        <a:solidFill>
          <a:srgbClr val="FFFFFF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8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380" name="Google Shape;380;p78"/>
          <p:cNvSpPr/>
          <p:nvPr/>
        </p:nvSpPr>
        <p:spPr>
          <a:xfrm>
            <a:off x="783100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78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1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None/>
              <a:defRPr sz="1800" i="0" u="none" strike="noStrike" cap="none">
                <a:solidFill>
                  <a:srgbClr val="60687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/ # caption">
  <p:cSld name="Dark / # caption">
    <p:bg>
      <p:bgPr>
        <a:solidFill>
          <a:srgbClr val="2E3240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9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384" name="Google Shape;384;p79"/>
          <p:cNvSpPr/>
          <p:nvPr/>
        </p:nvSpPr>
        <p:spPr>
          <a:xfrm>
            <a:off x="783100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79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1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i="0" u="none" strike="noStrike" cap="none">
                <a:solidFill>
                  <a:srgbClr val="FFFFF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orange wave">
  <p:cSld name="Idea orange wave">
    <p:bg>
      <p:bgPr>
        <a:solidFill>
          <a:srgbClr val="F6914C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80" descr="wave-pattern-oran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78857"/>
            <a:ext cx="24384003" cy="1053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80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blue circles">
  <p:cSld name="Idea blue circles">
    <p:bg>
      <p:bgPr>
        <a:gradFill>
          <a:gsLst>
            <a:gs pos="0">
              <a:srgbClr val="2E3240"/>
            </a:gs>
            <a:gs pos="100000">
              <a:srgbClr val="495067"/>
            </a:gs>
          </a:gsLst>
          <a:lin ang="18900044" scaled="0"/>
        </a:gra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1"/>
          <p:cNvSpPr/>
          <p:nvPr/>
        </p:nvSpPr>
        <p:spPr>
          <a:xfrm>
            <a:off x="-5918200" y="4940498"/>
            <a:ext cx="15349500" cy="15349500"/>
          </a:xfrm>
          <a:prstGeom prst="ellipse">
            <a:avLst/>
          </a:prstGeom>
          <a:solidFill>
            <a:srgbClr val="2E3240">
              <a:alpha val="20000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81"/>
          <p:cNvSpPr/>
          <p:nvPr/>
        </p:nvSpPr>
        <p:spPr>
          <a:xfrm>
            <a:off x="19312259" y="-1162447"/>
            <a:ext cx="7584000" cy="7584000"/>
          </a:xfrm>
          <a:prstGeom prst="ellipse">
            <a:avLst/>
          </a:prstGeom>
          <a:solidFill>
            <a:srgbClr val="2E3240">
              <a:alpha val="20000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81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closing">
  <p:cSld name="Thank you closing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82" descr="Tidelift-pattern-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6326" y="0"/>
            <a:ext cx="13961673" cy="1448110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82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90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96" name="Google Shape;396;p82" descr="Tidelift_Logos_RGB_Tidelift_Mark_On-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6373" y="10997803"/>
            <a:ext cx="6391254" cy="212923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82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/ # caption title">
  <p:cSld name="Dark / # caption title">
    <p:bg>
      <p:bgPr>
        <a:solidFill>
          <a:srgbClr val="2E324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609" cy="213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783100" y="527446"/>
            <a:ext cx="625741" cy="625741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1713483" y="610129"/>
            <a:ext cx="281099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i="0" u="none" strike="noStrike" cap="none">
                <a:solidFill>
                  <a:srgbClr val="FFFFFF"/>
                </a:solidFill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Char char="•"/>
              <a:defRPr sz="4000" i="0" u="none" strike="noStrike" cap="none">
                <a:solidFill>
                  <a:srgbClr val="3230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light">
  <p:cSld name="Blank light">
    <p:bg>
      <p:bgPr>
        <a:solidFill>
          <a:srgbClr val="FFFFFF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3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/ #">
  <p:cSld name="Dark / #">
    <p:bg>
      <p:bgPr>
        <a:solidFill>
          <a:srgbClr val="2E3240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4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402" name="Google Shape;402;p84"/>
          <p:cNvSpPr/>
          <p:nvPr/>
        </p:nvSpPr>
        <p:spPr>
          <a:xfrm>
            <a:off x="783100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/ # title">
  <p:cSld name="Dark / # title">
    <p:bg>
      <p:bgPr>
        <a:solidFill>
          <a:srgbClr val="2E3240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5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405" name="Google Shape;405;p85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5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85"/>
          <p:cNvSpPr/>
          <p:nvPr/>
        </p:nvSpPr>
        <p:spPr>
          <a:xfrm>
            <a:off x="783100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ight / # title">
  <p:cSld name="Light / # title">
    <p:bg>
      <p:bgPr>
        <a:solidFill>
          <a:srgbClr val="FFFFFF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86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409" name="Google Shape;409;p86"/>
          <p:cNvSpPr/>
          <p:nvPr/>
        </p:nvSpPr>
        <p:spPr>
          <a:xfrm>
            <a:off x="783100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86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5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None/>
              <a:defRPr sz="7000" i="0" u="none" strike="noStrike" cap="none">
                <a:solidFill>
                  <a:srgbClr val="F6914C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soft white color">
  <p:cSld name="Idea soft white color">
    <p:bg>
      <p:bgPr>
        <a:solidFill>
          <a:srgbClr val="F5F3F0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7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soft white circles">
  <p:cSld name="Idea soft white circles">
    <p:bg>
      <p:bgPr>
        <a:gradFill>
          <a:gsLst>
            <a:gs pos="0">
              <a:srgbClr val="FFFFFF"/>
            </a:gs>
            <a:gs pos="100000">
              <a:srgbClr val="F5F3F0"/>
            </a:gs>
          </a:gsLst>
          <a:lin ang="18900044" scaled="0"/>
        </a:gra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8"/>
          <p:cNvSpPr/>
          <p:nvPr/>
        </p:nvSpPr>
        <p:spPr>
          <a:xfrm>
            <a:off x="-1273944" y="-4787702"/>
            <a:ext cx="15349500" cy="153495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88"/>
          <p:cNvSpPr/>
          <p:nvPr/>
        </p:nvSpPr>
        <p:spPr>
          <a:xfrm>
            <a:off x="15713119" y="10470753"/>
            <a:ext cx="7584000" cy="7584000"/>
          </a:xfrm>
          <a:prstGeom prst="ellipse">
            <a:avLst/>
          </a:prstGeom>
          <a:solidFill>
            <a:srgbClr val="FFFFFF">
              <a:alpha val="64709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88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orange color">
  <p:cSld name="Idea orange color">
    <p:bg>
      <p:bgPr>
        <a:solidFill>
          <a:srgbClr val="F6914C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9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orange circles">
  <p:cSld name="Idea orange circles">
    <p:bg>
      <p:bgPr>
        <a:gradFill>
          <a:gsLst>
            <a:gs pos="0">
              <a:srgbClr val="F6914C"/>
            </a:gs>
            <a:gs pos="100000">
              <a:srgbClr val="FFAB4D"/>
            </a:gs>
          </a:gsLst>
          <a:lin ang="18900044" scaled="0"/>
        </a:gra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0"/>
          <p:cNvSpPr/>
          <p:nvPr/>
        </p:nvSpPr>
        <p:spPr>
          <a:xfrm>
            <a:off x="4517256" y="8064698"/>
            <a:ext cx="15349500" cy="15349500"/>
          </a:xfrm>
          <a:prstGeom prst="ellipse">
            <a:avLst/>
          </a:prstGeom>
          <a:solidFill>
            <a:srgbClr val="FFAB4D">
              <a:alpha val="49800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90"/>
          <p:cNvSpPr/>
          <p:nvPr/>
        </p:nvSpPr>
        <p:spPr>
          <a:xfrm>
            <a:off x="12461919" y="-3270647"/>
            <a:ext cx="7584000" cy="7584000"/>
          </a:xfrm>
          <a:prstGeom prst="ellipse">
            <a:avLst/>
          </a:prstGeom>
          <a:solidFill>
            <a:srgbClr val="FFAB4D">
              <a:alpha val="64709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90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blue color">
  <p:cSld name="Idea blue color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1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dea blue wave">
  <p:cSld name="Idea blue wave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92" descr="wave-pattern-blue-01.png"/>
          <p:cNvPicPr preferRelativeResize="0"/>
          <p:nvPr/>
        </p:nvPicPr>
        <p:blipFill rotWithShape="1">
          <a:blip r:embed="rId2">
            <a:alphaModFix/>
          </a:blip>
          <a:srcRect t="3471" b="3471"/>
          <a:stretch/>
        </p:blipFill>
        <p:spPr>
          <a:xfrm>
            <a:off x="0" y="3178857"/>
            <a:ext cx="24383999" cy="10537143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92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5F3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right">
  <p:cSld name="Image right 2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18274506" y="-1583085"/>
            <a:ext cx="8999141" cy="8999141"/>
          </a:xfrm>
          <a:prstGeom prst="ellipse">
            <a:avLst/>
          </a:prstGeom>
          <a:solidFill>
            <a:srgbClr val="F5F3F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754" cy="46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068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783100" y="527446"/>
            <a:ext cx="625741" cy="625741"/>
          </a:xfrm>
          <a:prstGeom prst="ellipse">
            <a:avLst/>
          </a:prstGeom>
          <a:noFill/>
          <a:ln w="12700" cap="flat" cmpd="sng">
            <a:solidFill>
              <a:srgbClr val="49506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11747276" y="2516649"/>
            <a:ext cx="17348700" cy="17348700"/>
          </a:xfrm>
          <a:prstGeom prst="ellipse">
            <a:avLst/>
          </a:prstGeom>
          <a:solidFill>
            <a:srgbClr val="8191AC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closing">
  <p:cSld name="Thank you closing 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93" descr="Tidelift-pattern-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66326" y="0"/>
            <a:ext cx="13961673" cy="1448110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93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90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93" descr="Tidelift_shorthand-logo_for-dar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2360" y="11416357"/>
            <a:ext cx="1239280" cy="103966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93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with Heading">
  <p:cSld name="One Column with Heading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94"/>
          <p:cNvSpPr txBox="1">
            <a:spLocks noGrp="1"/>
          </p:cNvSpPr>
          <p:nvPr>
            <p:ph type="title"/>
          </p:nvPr>
        </p:nvSpPr>
        <p:spPr>
          <a:xfrm>
            <a:off x="1676182" y="1985554"/>
            <a:ext cx="210318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2pPr>
            <a:lvl3pPr lvl="2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3pPr>
            <a:lvl4pPr lvl="3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4pPr>
            <a:lvl5pPr lvl="4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5pPr>
            <a:lvl6pPr lvl="5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6pPr>
            <a:lvl7pPr lvl="6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7pPr>
            <a:lvl8pPr lvl="7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8pPr>
            <a:lvl9pPr lvl="8" rtl="0">
              <a:spcBef>
                <a:spcPts val="2500"/>
              </a:spcBef>
              <a:spcAft>
                <a:spcPts val="0"/>
              </a:spcAft>
              <a:buSzPts val="120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94"/>
          <p:cNvSpPr txBox="1">
            <a:spLocks noGrp="1"/>
          </p:cNvSpPr>
          <p:nvPr>
            <p:ph type="ftr" idx="11"/>
          </p:nvPr>
        </p:nvSpPr>
        <p:spPr>
          <a:xfrm>
            <a:off x="2824136" y="12542881"/>
            <a:ext cx="18735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94"/>
          <p:cNvSpPr txBox="1">
            <a:spLocks noGrp="1"/>
          </p:cNvSpPr>
          <p:nvPr>
            <p:ph type="sldNum" idx="12"/>
          </p:nvPr>
        </p:nvSpPr>
        <p:spPr>
          <a:xfrm>
            <a:off x="822854" y="12542881"/>
            <a:ext cx="1097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7" name="Google Shape;437;p94"/>
          <p:cNvSpPr txBox="1">
            <a:spLocks noGrp="1"/>
          </p:cNvSpPr>
          <p:nvPr>
            <p:ph type="body" idx="1"/>
          </p:nvPr>
        </p:nvSpPr>
        <p:spPr>
          <a:xfrm>
            <a:off x="1678291" y="1384663"/>
            <a:ext cx="210297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732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21573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732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21573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73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21573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73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21573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94"/>
          <p:cNvSpPr txBox="1">
            <a:spLocks noGrp="1"/>
          </p:cNvSpPr>
          <p:nvPr>
            <p:ph type="body" idx="2"/>
          </p:nvPr>
        </p:nvSpPr>
        <p:spPr>
          <a:xfrm>
            <a:off x="1676182" y="5062194"/>
            <a:ext cx="21031800" cy="5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400" bIns="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9" name="Google Shape;439;p94"/>
          <p:cNvSpPr txBox="1">
            <a:spLocks noGrp="1"/>
          </p:cNvSpPr>
          <p:nvPr>
            <p:ph type="body" idx="3"/>
          </p:nvPr>
        </p:nvSpPr>
        <p:spPr>
          <a:xfrm>
            <a:off x="1676181" y="3637511"/>
            <a:ext cx="210318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400" bIns="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506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Tidelift-pattern-blue.png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0710726" y="635000"/>
            <a:ext cx="13961673" cy="144811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9095" cy="189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387450" y="3661174"/>
            <a:ext cx="15609000" cy="6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86" cy="40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182800" rIns="182800" bIns="1828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Open Sans"/>
              <a:buNone/>
              <a:defRPr sz="8800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F6914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182800" rIns="182800" bIns="182800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Open Sans"/>
              <a:buChar char="•"/>
              <a:defRPr sz="56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Open Sans"/>
              <a:buChar char="•"/>
              <a:defRPr sz="56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Open Sans"/>
              <a:buChar char="•"/>
              <a:defRPr sz="56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Open Sans"/>
              <a:buChar char="•"/>
              <a:defRPr sz="56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Open Sans"/>
              <a:buChar char="•"/>
              <a:defRPr sz="56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Open Sans"/>
              <a:buChar char="•"/>
              <a:defRPr sz="56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Open Sans"/>
              <a:buChar char="•"/>
              <a:defRPr sz="56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Open Sans"/>
              <a:buChar char="•"/>
              <a:defRPr sz="56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Open Sans"/>
              <a:buChar char="•"/>
              <a:defRPr sz="56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sldNum" idx="12"/>
          </p:nvPr>
        </p:nvSpPr>
        <p:spPr>
          <a:xfrm>
            <a:off x="22192417" y="12808625"/>
            <a:ext cx="5151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5067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65" descr="Tidelift-pattern-blue.png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10710726" y="635000"/>
            <a:ext cx="13961673" cy="1448110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65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90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Open Sans"/>
              <a:buNone/>
              <a:defRPr sz="1200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2" name="Google Shape;302;p65"/>
          <p:cNvSpPr txBox="1">
            <a:spLocks noGrp="1"/>
          </p:cNvSpPr>
          <p:nvPr>
            <p:ph type="body" idx="1"/>
          </p:nvPr>
        </p:nvSpPr>
        <p:spPr>
          <a:xfrm>
            <a:off x="4387450" y="3661174"/>
            <a:ext cx="15609000" cy="6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32302F"/>
              </a:buClr>
              <a:buSzPts val="3000"/>
              <a:buFont typeface="Open Sans"/>
              <a:buChar char="•"/>
              <a:defRPr sz="4000" i="0" u="none" strike="noStrike" cap="none">
                <a:solidFill>
                  <a:srgbClr val="32302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3" name="Google Shape;303;p65"/>
          <p:cNvSpPr txBox="1">
            <a:spLocks noGrp="1"/>
          </p:cNvSpPr>
          <p:nvPr>
            <p:ph type="sldNum" idx="12"/>
          </p:nvPr>
        </p:nvSpPr>
        <p:spPr>
          <a:xfrm>
            <a:off x="863877" y="622829"/>
            <a:ext cx="464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idelift.com/subscription/roi-calculato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5"/>
          <p:cNvSpPr txBox="1">
            <a:spLocks noGrp="1"/>
          </p:cNvSpPr>
          <p:nvPr>
            <p:ph type="title"/>
          </p:nvPr>
        </p:nvSpPr>
        <p:spPr>
          <a:xfrm>
            <a:off x="2770650" y="3572100"/>
            <a:ext cx="18842700" cy="77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/>
              <a:t>Managed Open Source</a:t>
            </a:r>
            <a:endParaRPr/>
          </a:p>
          <a:p>
            <a:pPr marL="0" lvl="0" indent="0" algn="ctr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6000"/>
              <a:t>A practical model for development teams </a:t>
            </a:r>
            <a:br>
              <a:rPr lang="en-US" sz="6000"/>
            </a:br>
            <a:r>
              <a:rPr lang="en-US" sz="6000"/>
              <a:t>that accelerates development speed </a:t>
            </a:r>
            <a:br>
              <a:rPr lang="en-US" sz="6000"/>
            </a:br>
            <a:r>
              <a:rPr lang="en-US" sz="6000"/>
              <a:t>and reduces risk</a:t>
            </a:r>
            <a:endParaRPr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04"/>
          <p:cNvSpPr txBox="1">
            <a:spLocks noGrp="1"/>
          </p:cNvSpPr>
          <p:nvPr>
            <p:ph type="title" idx="4294967295"/>
          </p:nvPr>
        </p:nvSpPr>
        <p:spPr>
          <a:xfrm>
            <a:off x="1269100" y="1620350"/>
            <a:ext cx="21525000" cy="14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500"/>
              <a:buFont typeface="Arial"/>
              <a:buNone/>
            </a:pPr>
            <a:r>
              <a:rPr lang="en-US" sz="7500"/>
              <a:t>What can happen when code isn’t </a:t>
            </a:r>
            <a:br>
              <a:rPr lang="en-US" sz="7500"/>
            </a:br>
            <a:r>
              <a:rPr lang="en-US" sz="7500"/>
              <a:t>professionally maintained?</a:t>
            </a:r>
            <a:endParaRPr sz="1300"/>
          </a:p>
        </p:txBody>
      </p:sp>
      <p:sp>
        <p:nvSpPr>
          <p:cNvPr id="677" name="Google Shape;677;p104"/>
          <p:cNvSpPr txBox="1">
            <a:spLocks noGrp="1"/>
          </p:cNvSpPr>
          <p:nvPr>
            <p:ph type="body" idx="4294967295"/>
          </p:nvPr>
        </p:nvSpPr>
        <p:spPr>
          <a:xfrm>
            <a:off x="1269100" y="5025000"/>
            <a:ext cx="5677800" cy="8767200"/>
          </a:xfrm>
          <a:prstGeom prst="rect">
            <a:avLst/>
          </a:prstGeom>
          <a:ln>
            <a:noFill/>
          </a:ln>
        </p:spPr>
        <p:txBody>
          <a:bodyPr spcFirstLastPara="1" wrap="square" lIns="182800" tIns="182800" rIns="182800" bIns="182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6914C"/>
                </a:solidFill>
              </a:rPr>
              <a:t>One example:</a:t>
            </a:r>
            <a:r>
              <a:rPr lang="en-US" sz="3600">
                <a:solidFill>
                  <a:srgbClr val="FFFFFF"/>
                </a:solidFill>
              </a:rPr>
              <a:t> event-stream, an npm package with over 100 million downloads and no active maintainer, is taken over by a malicious actor trying 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to steal bitcoin.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678" name="Google Shape;678;p104"/>
          <p:cNvSpPr txBox="1"/>
          <p:nvPr/>
        </p:nvSpPr>
        <p:spPr>
          <a:xfrm>
            <a:off x="18729375" y="5240550"/>
            <a:ext cx="4161600" cy="17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Other horror stories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9" name="Google Shape;679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6272" y="8646650"/>
            <a:ext cx="1807816" cy="21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39750" y="7342449"/>
            <a:ext cx="3740879" cy="7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104"/>
          <p:cNvSpPr txBox="1"/>
          <p:nvPr/>
        </p:nvSpPr>
        <p:spPr>
          <a:xfrm>
            <a:off x="18939688" y="10836175"/>
            <a:ext cx="3741000" cy="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heartbleed</a:t>
            </a:r>
            <a:endParaRPr sz="2400"/>
          </a:p>
        </p:txBody>
      </p:sp>
      <p:pic>
        <p:nvPicPr>
          <p:cNvPr id="682" name="Google Shape;682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5225" y="5240550"/>
            <a:ext cx="10422576" cy="7381151"/>
          </a:xfrm>
          <a:prstGeom prst="rect">
            <a:avLst/>
          </a:prstGeom>
          <a:noFill/>
          <a:ln>
            <a:noFill/>
          </a:ln>
          <a:effectLst>
            <a:outerShdw blurRad="1314450" dist="323850" dir="5700000" algn="bl" rotWithShape="0">
              <a:srgbClr val="FFFFFF">
                <a:alpha val="49000"/>
              </a:srgbClr>
            </a:outerShdw>
          </a:effectLst>
        </p:spPr>
      </p:pic>
      <p:sp>
        <p:nvSpPr>
          <p:cNvPr id="683" name="Google Shape;683;p104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</a:pPr>
            <a:fld id="{00000000-1234-1234-1234-123412341234}" type="slidenum">
              <a:rPr lang="en-US">
                <a:solidFill>
                  <a:srgbClr val="60687F"/>
                </a:solidFill>
              </a:rPr>
              <a:t>10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5"/>
          <p:cNvSpPr txBox="1"/>
          <p:nvPr/>
        </p:nvSpPr>
        <p:spPr>
          <a:xfrm>
            <a:off x="17861625" y="3366900"/>
            <a:ext cx="6105000" cy="47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 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Purchase expensive (money and/or time to learn/use) scanning tools</a:t>
            </a:r>
            <a:endParaRPr sz="2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 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When there’s an issue, we need the people on staff to chase it down ourselves, chase a maintainer down, or hire expensive outside consultants (if we can find them) to solve it for us</a:t>
            </a:r>
            <a:endParaRPr sz="2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9" name="Google Shape;689;p105"/>
          <p:cNvSpPr txBox="1"/>
          <p:nvPr/>
        </p:nvSpPr>
        <p:spPr>
          <a:xfrm>
            <a:off x="1592550" y="3868000"/>
            <a:ext cx="6332100" cy="2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  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Move fast, sometimes knowing risks, sometimes not</a:t>
            </a:r>
            <a:endParaRPr sz="2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 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 far it’s worked out OK </a:t>
            </a:r>
            <a:b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(knock on wood)</a:t>
            </a:r>
            <a:endParaRPr sz="2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0" name="Google Shape;690;p105"/>
          <p:cNvSpPr txBox="1"/>
          <p:nvPr/>
        </p:nvSpPr>
        <p:spPr>
          <a:xfrm>
            <a:off x="1516350" y="8137851"/>
            <a:ext cx="5533500" cy="4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 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Scan everything manually, know all risks</a:t>
            </a:r>
            <a:endParaRPr sz="2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 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Avoid risky packages by using other (suboptimal) ones, trying to contribute to preferred package or rewrite our own</a:t>
            </a:r>
            <a:endParaRPr sz="2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 </a:t>
            </a:r>
            <a:r>
              <a:rPr lang="en-US" sz="2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All of which places a huge drag on development velocity</a:t>
            </a:r>
            <a:endParaRPr sz="2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1" name="Google Shape;691;p105"/>
          <p:cNvSpPr txBox="1"/>
          <p:nvPr/>
        </p:nvSpPr>
        <p:spPr>
          <a:xfrm>
            <a:off x="11931750" y="7528250"/>
            <a:ext cx="12063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rgbClr val="FFFFFF"/>
                </a:solidFill>
              </a:rPr>
              <a:t>?</a:t>
            </a:r>
            <a:endParaRPr sz="3700" b="1">
              <a:solidFill>
                <a:srgbClr val="FFFFFF"/>
              </a:solidFill>
            </a:endParaRPr>
          </a:p>
        </p:txBody>
      </p:sp>
      <p:sp>
        <p:nvSpPr>
          <p:cNvPr id="692" name="Google Shape;692;p105"/>
          <p:cNvSpPr txBox="1">
            <a:spLocks noGrp="1"/>
          </p:cNvSpPr>
          <p:nvPr>
            <p:ph type="title"/>
          </p:nvPr>
        </p:nvSpPr>
        <p:spPr>
          <a:xfrm>
            <a:off x="1656154" y="1281424"/>
            <a:ext cx="18604800" cy="2137500"/>
          </a:xfrm>
          <a:prstGeom prst="rect">
            <a:avLst/>
          </a:prstGeom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Managing open source risk today presents tough trade-offs</a:t>
            </a:r>
            <a:endParaRPr/>
          </a:p>
        </p:txBody>
      </p:sp>
      <p:sp>
        <p:nvSpPr>
          <p:cNvPr id="693" name="Google Shape;693;p105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</a:pPr>
            <a:fld id="{00000000-1234-1234-1234-123412341234}" type="slidenum">
              <a:rPr lang="en-US">
                <a:solidFill>
                  <a:srgbClr val="60687F"/>
                </a:solidFill>
              </a:rPr>
              <a:t>11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4" name="Google Shape;694;p105"/>
          <p:cNvPicPr preferRelativeResize="0"/>
          <p:nvPr/>
        </p:nvPicPr>
        <p:blipFill rotWithShape="1">
          <a:blip r:embed="rId3">
            <a:alphaModFix/>
          </a:blip>
          <a:srcRect l="13175" t="34976" r="18732" b="28681"/>
          <a:stretch/>
        </p:blipFill>
        <p:spPr>
          <a:xfrm>
            <a:off x="5338625" y="2777325"/>
            <a:ext cx="14713672" cy="10163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105"/>
          <p:cNvSpPr txBox="1"/>
          <p:nvPr/>
        </p:nvSpPr>
        <p:spPr>
          <a:xfrm>
            <a:off x="11931750" y="7528250"/>
            <a:ext cx="12063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rgbClr val="FFFFFF"/>
                </a:solidFill>
              </a:rPr>
              <a:t>?</a:t>
            </a:r>
            <a:endParaRPr sz="3700" b="1">
              <a:solidFill>
                <a:srgbClr val="FFFFFF"/>
              </a:solidFill>
            </a:endParaRPr>
          </a:p>
        </p:txBody>
      </p:sp>
      <p:sp>
        <p:nvSpPr>
          <p:cNvPr id="696" name="Google Shape;696;p105"/>
          <p:cNvSpPr txBox="1"/>
          <p:nvPr/>
        </p:nvSpPr>
        <p:spPr>
          <a:xfrm>
            <a:off x="18295175" y="8578100"/>
            <a:ext cx="59481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6914C"/>
                </a:solidFill>
              </a:rPr>
              <a:t>Is there a happy medium?</a:t>
            </a:r>
            <a:endParaRPr sz="2900" b="1">
              <a:solidFill>
                <a:srgbClr val="FFFFFF"/>
              </a:solidFill>
            </a:endParaRPr>
          </a:p>
        </p:txBody>
      </p:sp>
      <p:cxnSp>
        <p:nvCxnSpPr>
          <p:cNvPr id="697" name="Google Shape;697;p105"/>
          <p:cNvCxnSpPr/>
          <p:nvPr/>
        </p:nvCxnSpPr>
        <p:spPr>
          <a:xfrm rot="10800000" flipH="1">
            <a:off x="15096100" y="4731025"/>
            <a:ext cx="2727600" cy="2059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698" name="Google Shape;698;p105"/>
          <p:cNvCxnSpPr/>
          <p:nvPr/>
        </p:nvCxnSpPr>
        <p:spPr>
          <a:xfrm>
            <a:off x="12816575" y="8346800"/>
            <a:ext cx="5163000" cy="52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diamond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699" name="Google Shape;699;p105"/>
          <p:cNvCxnSpPr/>
          <p:nvPr/>
        </p:nvCxnSpPr>
        <p:spPr>
          <a:xfrm rot="10800000">
            <a:off x="7597775" y="4748488"/>
            <a:ext cx="2860800" cy="1755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700" name="Google Shape;700;p105"/>
          <p:cNvCxnSpPr>
            <a:endCxn id="701" idx="3"/>
          </p:cNvCxnSpPr>
          <p:nvPr/>
        </p:nvCxnSpPr>
        <p:spPr>
          <a:xfrm flipH="1">
            <a:off x="7018350" y="10294251"/>
            <a:ext cx="5584800" cy="188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diamond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06"/>
          <p:cNvSpPr txBox="1">
            <a:spLocks noGrp="1"/>
          </p:cNvSpPr>
          <p:nvPr>
            <p:ph type="title"/>
          </p:nvPr>
        </p:nvSpPr>
        <p:spPr>
          <a:xfrm>
            <a:off x="1269100" y="1887050"/>
            <a:ext cx="205023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Font typeface="Arial"/>
              <a:buNone/>
            </a:pPr>
            <a:r>
              <a:rPr lang="en-US"/>
              <a:t>A historical analogy: life before cloud computing?</a:t>
            </a:r>
            <a:endParaRPr/>
          </a:p>
        </p:txBody>
      </p:sp>
      <p:sp>
        <p:nvSpPr>
          <p:cNvPr id="707" name="Google Shape;707;p106"/>
          <p:cNvSpPr txBox="1">
            <a:spLocks noGrp="1"/>
          </p:cNvSpPr>
          <p:nvPr>
            <p:ph type="sldNum" idx="12"/>
          </p:nvPr>
        </p:nvSpPr>
        <p:spPr>
          <a:xfrm>
            <a:off x="801403" y="610125"/>
            <a:ext cx="61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</a:pPr>
            <a:fld id="{00000000-1234-1234-1234-123412341234}" type="slidenum">
              <a:rPr lang="en-US">
                <a:solidFill>
                  <a:srgbClr val="60687F"/>
                </a:solidFill>
              </a:rPr>
              <a:t>12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708" name="Google Shape;708;p106"/>
          <p:cNvSpPr/>
          <p:nvPr/>
        </p:nvSpPr>
        <p:spPr>
          <a:xfrm>
            <a:off x="1677206" y="13020608"/>
            <a:ext cx="587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https://stripe.com/reports/developer-coefficient-2018</a:t>
            </a:r>
            <a:endParaRPr/>
          </a:p>
        </p:txBody>
      </p:sp>
      <p:sp>
        <p:nvSpPr>
          <p:cNvPr id="709" name="Google Shape;709;p106"/>
          <p:cNvSpPr txBox="1"/>
          <p:nvPr/>
        </p:nvSpPr>
        <p:spPr>
          <a:xfrm>
            <a:off x="1314400" y="3673800"/>
            <a:ext cx="9923700" cy="8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15 years ago if we were launching a new SaaS app we would need to:</a:t>
            </a:r>
            <a:br>
              <a:rPr lang="en-US" sz="38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3800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0050" lvl="0" indent="-4000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</a:t>
            </a: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8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Rent space from a reputable hosting facility</a:t>
            </a:r>
            <a:endParaRPr sz="3800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0050" lvl="0" indent="-4000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</a:t>
            </a: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8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Buy and install servers to ensure our app has appropriate backup / failover</a:t>
            </a:r>
            <a:endParaRPr sz="3800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0050" lvl="0" indent="-4000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</a:t>
            </a: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8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Configure all of the software we need on those servers</a:t>
            </a:r>
            <a:endParaRPr sz="3800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0050" lvl="0" indent="-4000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</a:t>
            </a: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8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When something goes physically wrong with a server, drive or fly to the hosting facility, swap it out, install software updates, etc.</a:t>
            </a:r>
            <a:endParaRPr sz="3800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0050" lvl="0" indent="-40005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0" name="Google Shape;710;p106"/>
          <p:cNvSpPr txBox="1"/>
          <p:nvPr/>
        </p:nvSpPr>
        <p:spPr>
          <a:xfrm>
            <a:off x="12281875" y="3673800"/>
            <a:ext cx="9923700" cy="8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Today, same scenario:</a:t>
            </a:r>
            <a:br>
              <a:rPr lang="en-US" sz="38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3800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0050" lvl="0" indent="-4000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</a:t>
            </a: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8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AWS or another cloud provider takes care of hosting, we take care of our app</a:t>
            </a:r>
            <a:endParaRPr sz="3800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00050" lvl="0" indent="-400050" algn="l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1" name="Google Shape;711;p106"/>
          <p:cNvSpPr txBox="1"/>
          <p:nvPr/>
        </p:nvSpPr>
        <p:spPr>
          <a:xfrm>
            <a:off x="12281875" y="7679550"/>
            <a:ext cx="9923700" cy="40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6914C"/>
                </a:solidFill>
              </a:rPr>
              <a:t>Yet when it comes to the numerous open source components our apps rely on, today </a:t>
            </a:r>
            <a:r>
              <a:rPr lang="en-US" sz="4800" b="1">
                <a:solidFill>
                  <a:srgbClr val="F6914C"/>
                </a:solidFill>
              </a:rPr>
              <a:t>development teams like ours still do a lot of the heavy lifting themselves</a:t>
            </a:r>
            <a:r>
              <a:rPr lang="en-US" sz="4800">
                <a:solidFill>
                  <a:srgbClr val="F6914C"/>
                </a:solidFill>
              </a:rPr>
              <a:t>. </a:t>
            </a:r>
            <a:endParaRPr sz="4800" b="1">
              <a:solidFill>
                <a:srgbClr val="FFFFFF"/>
              </a:solidFill>
            </a:endParaRPr>
          </a:p>
        </p:txBody>
      </p:sp>
      <p:pic>
        <p:nvPicPr>
          <p:cNvPr id="712" name="Google Shape;712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2135" y="357825"/>
            <a:ext cx="2898490" cy="9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7"/>
          <p:cNvSpPr txBox="1">
            <a:spLocks noGrp="1"/>
          </p:cNvSpPr>
          <p:nvPr>
            <p:ph type="title"/>
          </p:nvPr>
        </p:nvSpPr>
        <p:spPr>
          <a:xfrm>
            <a:off x="3823950" y="3942600"/>
            <a:ext cx="16736100" cy="5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new offering designed to solve these problems for us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08"/>
          <p:cNvSpPr txBox="1">
            <a:spLocks noGrp="1"/>
          </p:cNvSpPr>
          <p:nvPr>
            <p:ph type="title" idx="4294967295"/>
          </p:nvPr>
        </p:nvSpPr>
        <p:spPr>
          <a:xfrm>
            <a:off x="3412950" y="3915425"/>
            <a:ext cx="17558100" cy="19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12000"/>
              <a:buFont typeface="Arial"/>
              <a:buNone/>
            </a:pPr>
            <a:r>
              <a:rPr lang="en-US">
                <a:solidFill>
                  <a:srgbClr val="F6914C"/>
                </a:solidFill>
              </a:rPr>
              <a:t>The Tidelift Subscription</a:t>
            </a:r>
            <a:endParaRPr/>
          </a:p>
        </p:txBody>
      </p:sp>
      <p:sp>
        <p:nvSpPr>
          <p:cNvPr id="723" name="Google Shape;723;p108"/>
          <p:cNvSpPr txBox="1"/>
          <p:nvPr/>
        </p:nvSpPr>
        <p:spPr>
          <a:xfrm>
            <a:off x="4572000" y="6348075"/>
            <a:ext cx="152400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managed open source subscription backed by creators and maintainers. Giving us the flexibility to build with open source and the confidence of commercial-grade software.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4" name="Google Shape;724;p108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9478" y="10868403"/>
            <a:ext cx="705044" cy="665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09"/>
          <p:cNvSpPr txBox="1">
            <a:spLocks noGrp="1"/>
          </p:cNvSpPr>
          <p:nvPr>
            <p:ph type="title" idx="4294967295"/>
          </p:nvPr>
        </p:nvSpPr>
        <p:spPr>
          <a:xfrm>
            <a:off x="1333450" y="1726175"/>
            <a:ext cx="22333800" cy="2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500"/>
              <a:buFont typeface="Arial"/>
              <a:buNone/>
            </a:pPr>
            <a:r>
              <a:rPr lang="en-US" sz="7500"/>
              <a:t>The Tidelift Subscription manages our dependencies for us</a:t>
            </a:r>
            <a:endParaRPr sz="7500"/>
          </a:p>
        </p:txBody>
      </p:sp>
      <p:sp>
        <p:nvSpPr>
          <p:cNvPr id="730" name="Google Shape;730;p109"/>
          <p:cNvSpPr txBox="1"/>
          <p:nvPr/>
        </p:nvSpPr>
        <p:spPr>
          <a:xfrm>
            <a:off x="1529750" y="6638618"/>
            <a:ext cx="49932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Understand and monitor our open source usage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1" name="Google Shape;731;p109"/>
          <p:cNvSpPr txBox="1"/>
          <p:nvPr/>
        </p:nvSpPr>
        <p:spPr>
          <a:xfrm>
            <a:off x="8742238" y="6638618"/>
            <a:ext cx="67335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Pay the maintainers of the packages we use, to ensure they meet our standards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2" name="Google Shape;732;p109"/>
          <p:cNvSpPr txBox="1"/>
          <p:nvPr/>
        </p:nvSpPr>
        <p:spPr>
          <a:xfrm>
            <a:off x="17695025" y="6638618"/>
            <a:ext cx="49932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Proactively address issues with our dependencies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3" name="Google Shape;733;p109"/>
          <p:cNvSpPr txBox="1"/>
          <p:nvPr/>
        </p:nvSpPr>
        <p:spPr>
          <a:xfrm>
            <a:off x="4847025" y="10685233"/>
            <a:ext cx="49932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Measure and improve dependency health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4" name="Google Shape;734;p109"/>
          <p:cNvSpPr txBox="1"/>
          <p:nvPr/>
        </p:nvSpPr>
        <p:spPr>
          <a:xfrm>
            <a:off x="13767877" y="10685233"/>
            <a:ext cx="58317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Get commercial assurances open source doesn’t normally have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5" name="Google Shape;735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920" y="5447377"/>
            <a:ext cx="928861" cy="923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44557" y="5492436"/>
            <a:ext cx="928861" cy="83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42711" y="5323747"/>
            <a:ext cx="697828" cy="117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9192" y="9476104"/>
            <a:ext cx="928865" cy="97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109"/>
          <p:cNvPicPr preferRelativeResize="0"/>
          <p:nvPr/>
        </p:nvPicPr>
        <p:blipFill rotWithShape="1">
          <a:blip r:embed="rId7">
            <a:alphaModFix/>
          </a:blip>
          <a:srcRect l="-5097" t="-3461" r="-5952" b="-2718"/>
          <a:stretch/>
        </p:blipFill>
        <p:spPr>
          <a:xfrm rot="5400000">
            <a:off x="16156509" y="8945064"/>
            <a:ext cx="1054436" cy="2038176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109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</a:pPr>
            <a:fld id="{00000000-1234-1234-1234-123412341234}" type="slidenum">
              <a:rPr lang="en-US">
                <a:solidFill>
                  <a:srgbClr val="60687F"/>
                </a:solidFill>
              </a:rPr>
              <a:t>15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10"/>
          <p:cNvSpPr txBox="1">
            <a:spLocks noGrp="1"/>
          </p:cNvSpPr>
          <p:nvPr>
            <p:ph type="title" idx="4294967295"/>
          </p:nvPr>
        </p:nvSpPr>
        <p:spPr>
          <a:xfrm>
            <a:off x="1333450" y="1726175"/>
            <a:ext cx="22333800" cy="7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500"/>
              <a:buFont typeface="Arial"/>
              <a:buNone/>
            </a:pPr>
            <a:r>
              <a:rPr lang="en-US" sz="7500"/>
              <a:t>Bottom line:</a:t>
            </a:r>
            <a:endParaRPr sz="75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500"/>
              <a:buFont typeface="Arial"/>
              <a:buNone/>
            </a:pPr>
            <a:endParaRPr sz="75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7500">
                <a:solidFill>
                  <a:srgbClr val="FFFFFF"/>
                </a:solidFill>
              </a:rPr>
              <a:t>Less time grappling with open source issues, </a:t>
            </a:r>
            <a:br>
              <a:rPr lang="en-US" sz="7500">
                <a:solidFill>
                  <a:srgbClr val="FFFFFF"/>
                </a:solidFill>
              </a:rPr>
            </a:br>
            <a:r>
              <a:rPr lang="en-US" sz="7500">
                <a:solidFill>
                  <a:srgbClr val="FFFFFF"/>
                </a:solidFill>
              </a:rPr>
              <a:t>more time building our apps.</a:t>
            </a:r>
            <a:endParaRPr sz="75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75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500"/>
              <a:buFont typeface="Arial"/>
              <a:buNone/>
            </a:pPr>
            <a:endParaRPr sz="7500"/>
          </a:p>
        </p:txBody>
      </p:sp>
      <p:pic>
        <p:nvPicPr>
          <p:cNvPr id="746" name="Google Shape;746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238" y="7076325"/>
            <a:ext cx="15935524" cy="52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110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</a:pPr>
            <a:fld id="{00000000-1234-1234-1234-123412341234}" type="slidenum">
              <a:rPr lang="en-US">
                <a:solidFill>
                  <a:srgbClr val="60687F"/>
                </a:solidFill>
              </a:rPr>
              <a:t>16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1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753" name="Google Shape;753;p111"/>
          <p:cNvSpPr txBox="1">
            <a:spLocks noGrp="1"/>
          </p:cNvSpPr>
          <p:nvPr>
            <p:ph type="title" idx="4294967295"/>
          </p:nvPr>
        </p:nvSpPr>
        <p:spPr>
          <a:xfrm>
            <a:off x="1269097" y="1887050"/>
            <a:ext cx="223713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Font typeface="Arial"/>
              <a:buNone/>
            </a:pPr>
            <a:r>
              <a:rPr lang="en-US" sz="7000">
                <a:solidFill>
                  <a:srgbClr val="F6914C"/>
                </a:solidFill>
              </a:rPr>
              <a:t>Understand and monitor our open source usage</a:t>
            </a:r>
            <a:endParaRPr sz="7000" i="0" u="none" strike="noStrike" cap="none">
              <a:solidFill>
                <a:srgbClr val="F6914C"/>
              </a:solidFill>
            </a:endParaRPr>
          </a:p>
        </p:txBody>
      </p:sp>
      <p:sp>
        <p:nvSpPr>
          <p:cNvPr id="754" name="Google Shape;754;p111"/>
          <p:cNvSpPr txBox="1">
            <a:spLocks noGrp="1"/>
          </p:cNvSpPr>
          <p:nvPr>
            <p:ph type="body" idx="4294967295"/>
          </p:nvPr>
        </p:nvSpPr>
        <p:spPr>
          <a:xfrm>
            <a:off x="1285375" y="4079250"/>
            <a:ext cx="8731800" cy="6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Tidelift provides the tools we need to continuously catalog and understand the open source software that our application depends on.</a:t>
            </a:r>
            <a:endParaRPr sz="36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They provide us with a managed way </a:t>
            </a:r>
            <a:r>
              <a:rPr lang="en-US" sz="3600">
                <a:solidFill>
                  <a:schemeClr val="dk1"/>
                </a:solidFill>
              </a:rPr>
              <a:t>to use a wide range of open source components more safely and effectively</a:t>
            </a:r>
            <a:r>
              <a:rPr lang="en-US" sz="3600">
                <a:solidFill>
                  <a:srgbClr val="FFFFFF"/>
                </a:solidFill>
              </a:rPr>
              <a:t>, including recommended upgrade paths and package recommendations.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755" name="Google Shape;755;p111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6" name="Google Shape;756;p111"/>
          <p:cNvPicPr preferRelativeResize="0"/>
          <p:nvPr/>
        </p:nvPicPr>
        <p:blipFill rotWithShape="1">
          <a:blip r:embed="rId3">
            <a:alphaModFix/>
          </a:blip>
          <a:srcRect l="18085" t="4894" r="778" b="47359"/>
          <a:stretch/>
        </p:blipFill>
        <p:spPr>
          <a:xfrm>
            <a:off x="11081050" y="4791425"/>
            <a:ext cx="12060299" cy="6248999"/>
          </a:xfrm>
          <a:prstGeom prst="rect">
            <a:avLst/>
          </a:prstGeom>
          <a:noFill/>
          <a:ln>
            <a:noFill/>
          </a:ln>
          <a:effectLst>
            <a:outerShdw blurRad="1014413" dist="323850" dir="6840000" algn="bl" rotWithShape="0">
              <a:srgbClr val="FFFFFF">
                <a:alpha val="17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12"/>
          <p:cNvSpPr txBox="1">
            <a:spLocks noGrp="1"/>
          </p:cNvSpPr>
          <p:nvPr>
            <p:ph type="title" idx="4294967295"/>
          </p:nvPr>
        </p:nvSpPr>
        <p:spPr>
          <a:xfrm>
            <a:off x="1269104" y="1887049"/>
            <a:ext cx="186045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Font typeface="Arial"/>
              <a:buNone/>
            </a:pPr>
            <a:r>
              <a:rPr lang="en-US" sz="7000">
                <a:solidFill>
                  <a:srgbClr val="F6914C"/>
                </a:solidFill>
              </a:rPr>
              <a:t>Pay the maintainers to proactively address issues for us </a:t>
            </a:r>
            <a:endParaRPr sz="7000" i="0" u="none" strike="noStrike" cap="none">
              <a:solidFill>
                <a:srgbClr val="F6914C"/>
              </a:solidFill>
            </a:endParaRPr>
          </a:p>
        </p:txBody>
      </p:sp>
      <p:sp>
        <p:nvSpPr>
          <p:cNvPr id="762" name="Google Shape;762;p112"/>
          <p:cNvSpPr txBox="1">
            <a:spLocks noGrp="1"/>
          </p:cNvSpPr>
          <p:nvPr>
            <p:ph type="body" idx="4294967295"/>
          </p:nvPr>
        </p:nvSpPr>
        <p:spPr>
          <a:xfrm>
            <a:off x="1269100" y="4343100"/>
            <a:ext cx="9187500" cy="6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Tidelift works directly with participating open source maintainers to proactively identify and resolve new security, licensing, and maintenance issues on our behalf. </a:t>
            </a:r>
            <a:endParaRPr sz="36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Our subscription pays the maintainers of the exact packages we use, which means less issues for us to fix on our own.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763" name="Google Shape;763;p112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764" name="Google Shape;764;p112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5" name="Google Shape;765;p112"/>
          <p:cNvPicPr preferRelativeResize="0"/>
          <p:nvPr/>
        </p:nvPicPr>
        <p:blipFill rotWithShape="1">
          <a:blip r:embed="rId3">
            <a:alphaModFix/>
          </a:blip>
          <a:srcRect l="18813" t="5426" r="1638" b="23726"/>
          <a:stretch/>
        </p:blipFill>
        <p:spPr>
          <a:xfrm>
            <a:off x="13042077" y="4024850"/>
            <a:ext cx="10156450" cy="8818450"/>
          </a:xfrm>
          <a:prstGeom prst="rect">
            <a:avLst/>
          </a:prstGeom>
          <a:noFill/>
          <a:ln>
            <a:noFill/>
          </a:ln>
          <a:effectLst>
            <a:outerShdw blurRad="1143000" dist="704850" dir="6180000" algn="bl" rotWithShape="0">
              <a:srgbClr val="FFFFFF">
                <a:alpha val="17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13"/>
          <p:cNvSpPr txBox="1">
            <a:spLocks noGrp="1"/>
          </p:cNvSpPr>
          <p:nvPr>
            <p:ph type="title" idx="4294967295"/>
          </p:nvPr>
        </p:nvSpPr>
        <p:spPr>
          <a:xfrm>
            <a:off x="1269104" y="1887049"/>
            <a:ext cx="186045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Font typeface="Arial"/>
              <a:buNone/>
            </a:pPr>
            <a:r>
              <a:rPr lang="en-US" sz="7000">
                <a:solidFill>
                  <a:srgbClr val="F6914C"/>
                </a:solidFill>
              </a:rPr>
              <a:t>Measure and improve dependency health</a:t>
            </a:r>
            <a:endParaRPr sz="7000" i="0" u="none" strike="noStrike" cap="none">
              <a:solidFill>
                <a:srgbClr val="F6914C"/>
              </a:solidFill>
            </a:endParaRPr>
          </a:p>
        </p:txBody>
      </p:sp>
      <p:sp>
        <p:nvSpPr>
          <p:cNvPr id="771" name="Google Shape;771;p113"/>
          <p:cNvSpPr txBox="1">
            <a:spLocks noGrp="1"/>
          </p:cNvSpPr>
          <p:nvPr>
            <p:ph type="body" idx="4294967295"/>
          </p:nvPr>
        </p:nvSpPr>
        <p:spPr>
          <a:xfrm>
            <a:off x="1285375" y="4307850"/>
            <a:ext cx="8682000" cy="6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By partnering directly with maintainers, Tidelift helps us measure and improve our open source dependencies' health—which improves our app’s health.</a:t>
            </a:r>
            <a:endParaRPr sz="36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They also give us a short list of high-impact steps our team can take to improve them even more.</a:t>
            </a:r>
            <a:endParaRPr sz="36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</p:txBody>
      </p:sp>
      <p:sp>
        <p:nvSpPr>
          <p:cNvPr id="772" name="Google Shape;772;p113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773" name="Google Shape;773;p113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4" name="Google Shape;774;p113"/>
          <p:cNvPicPr preferRelativeResize="0"/>
          <p:nvPr/>
        </p:nvPicPr>
        <p:blipFill rotWithShape="1">
          <a:blip r:embed="rId3">
            <a:alphaModFix/>
          </a:blip>
          <a:srcRect l="15153" t="35898" r="2670" b="12635"/>
          <a:stretch/>
        </p:blipFill>
        <p:spPr>
          <a:xfrm>
            <a:off x="10607750" y="4675500"/>
            <a:ext cx="12590777" cy="6943375"/>
          </a:xfrm>
          <a:prstGeom prst="rect">
            <a:avLst/>
          </a:prstGeom>
          <a:noFill/>
          <a:ln>
            <a:noFill/>
          </a:ln>
          <a:effectLst>
            <a:outerShdw blurRad="1128713" dist="485775" dir="5040000" algn="bl" rotWithShape="0">
              <a:srgbClr val="FFFFFF">
                <a:alpha val="17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6"/>
          <p:cNvSpPr txBox="1">
            <a:spLocks noGrp="1"/>
          </p:cNvSpPr>
          <p:nvPr>
            <p:ph type="title"/>
          </p:nvPr>
        </p:nvSpPr>
        <p:spPr>
          <a:xfrm>
            <a:off x="1269100" y="1887050"/>
            <a:ext cx="213444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source = the modern development platform</a:t>
            </a:r>
            <a:endParaRPr/>
          </a:p>
        </p:txBody>
      </p:sp>
      <p:sp>
        <p:nvSpPr>
          <p:cNvPr id="450" name="Google Shape;450;p96"/>
          <p:cNvSpPr txBox="1">
            <a:spLocks noGrp="1"/>
          </p:cNvSpPr>
          <p:nvPr>
            <p:ph type="body" idx="4294967295"/>
          </p:nvPr>
        </p:nvSpPr>
        <p:spPr>
          <a:xfrm>
            <a:off x="14468700" y="3705575"/>
            <a:ext cx="7734600" cy="75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3000"/>
              <a:buChar char="⇾"/>
            </a:pPr>
            <a:r>
              <a:rPr lang="en-US" sz="3800">
                <a:solidFill>
                  <a:srgbClr val="FFFFFF"/>
                </a:solidFill>
              </a:rPr>
              <a:t>It is fundamental to our development process and essential to our applications </a:t>
            </a:r>
            <a:br>
              <a:rPr lang="en-US" sz="3800">
                <a:solidFill>
                  <a:srgbClr val="FFFFFF"/>
                </a:solidFill>
              </a:rPr>
            </a:br>
            <a:endParaRPr sz="3800">
              <a:solidFill>
                <a:srgbClr val="FFFFFF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3000"/>
              <a:buChar char="⇾"/>
            </a:pPr>
            <a:r>
              <a:rPr lang="en-US" sz="3800">
                <a:solidFill>
                  <a:srgbClr val="FFFFFF"/>
                </a:solidFill>
              </a:rPr>
              <a:t>It is a blessing (productivity boost) and a curse (dependency hell and other maintenance headaches)</a:t>
            </a:r>
            <a:br>
              <a:rPr lang="en-US" sz="3600">
                <a:solidFill>
                  <a:srgbClr val="FFFFFF"/>
                </a:solidFill>
              </a:rPr>
            </a:br>
            <a:endParaRPr sz="3600">
              <a:solidFill>
                <a:srgbClr val="FFFFFF"/>
              </a:solidFill>
            </a:endParaRPr>
          </a:p>
        </p:txBody>
      </p:sp>
      <p:sp>
        <p:nvSpPr>
          <p:cNvPr id="451" name="Google Shape;451;p96"/>
          <p:cNvSpPr txBox="1"/>
          <p:nvPr/>
        </p:nvSpPr>
        <p:spPr>
          <a:xfrm>
            <a:off x="382400" y="12990575"/>
            <a:ext cx="7869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3AFC2"/>
              </a:buClr>
              <a:buSzPts val="800"/>
              <a:buFont typeface="Arial"/>
              <a:buNone/>
            </a:pPr>
            <a:r>
              <a:rPr lang="en-US" sz="1800" b="0" i="0" u="none" strike="noStrike" cap="none">
                <a:solidFill>
                  <a:srgbClr val="A3AFC2"/>
                </a:solidFill>
                <a:latin typeface="Arial"/>
                <a:ea typeface="Arial"/>
                <a:cs typeface="Arial"/>
                <a:sym typeface="Arial"/>
              </a:rPr>
              <a:t>Source: Tidelift 2018 Professional Open Source Survey</a:t>
            </a:r>
            <a:endParaRPr sz="1800"/>
          </a:p>
        </p:txBody>
      </p:sp>
      <p:pic>
        <p:nvPicPr>
          <p:cNvPr id="452" name="Google Shape;452;p96"/>
          <p:cNvPicPr preferRelativeResize="0"/>
          <p:nvPr/>
        </p:nvPicPr>
        <p:blipFill rotWithShape="1">
          <a:blip r:embed="rId3">
            <a:alphaModFix/>
          </a:blip>
          <a:srcRect l="20273" t="13175" r="20184" b="19570"/>
          <a:stretch/>
        </p:blipFill>
        <p:spPr>
          <a:xfrm>
            <a:off x="986043" y="3610251"/>
            <a:ext cx="6865915" cy="77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96"/>
          <p:cNvSpPr txBox="1"/>
          <p:nvPr/>
        </p:nvSpPr>
        <p:spPr>
          <a:xfrm>
            <a:off x="7851950" y="5090525"/>
            <a:ext cx="5218500" cy="4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1600"/>
              <a:buFont typeface="Arial"/>
              <a:buNone/>
            </a:pPr>
            <a:r>
              <a:rPr lang="en-US" sz="4200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of professional applications </a:t>
            </a:r>
            <a:br>
              <a:rPr lang="en-US" sz="4200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200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contain open source components</a:t>
            </a:r>
            <a:endParaRPr sz="4200">
              <a:solidFill>
                <a:srgbClr val="F6914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" name="Google Shape;454;p96"/>
          <p:cNvSpPr txBox="1"/>
          <p:nvPr/>
        </p:nvSpPr>
        <p:spPr>
          <a:xfrm>
            <a:off x="3388926" y="6476121"/>
            <a:ext cx="3931200" cy="1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3400"/>
              <a:buFont typeface="Arial"/>
              <a:buNone/>
            </a:pPr>
            <a:r>
              <a:rPr lang="en-US" sz="11000" b="1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92</a:t>
            </a:r>
            <a:r>
              <a:rPr lang="en-US" sz="9000" b="1" i="0" u="none" strike="noStrike" cap="none" baseline="300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sz="9000" baseline="30000">
              <a:solidFill>
                <a:srgbClr val="F6914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96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</a:pPr>
            <a:fld id="{00000000-1234-1234-1234-123412341234}" type="slidenum">
              <a:rPr lang="en-US">
                <a:solidFill>
                  <a:srgbClr val="60687F"/>
                </a:solidFill>
              </a:rPr>
              <a:t>2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14"/>
          <p:cNvSpPr txBox="1">
            <a:spLocks noGrp="1"/>
          </p:cNvSpPr>
          <p:nvPr>
            <p:ph type="title" idx="4294967295"/>
          </p:nvPr>
        </p:nvSpPr>
        <p:spPr>
          <a:xfrm>
            <a:off x="1269100" y="1887050"/>
            <a:ext cx="165876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Font typeface="Arial"/>
              <a:buNone/>
            </a:pPr>
            <a:r>
              <a:rPr lang="en-US" sz="7000">
                <a:solidFill>
                  <a:srgbClr val="F6914C"/>
                </a:solidFill>
              </a:rPr>
              <a:t>Commercial assurances like indemnification and support</a:t>
            </a:r>
            <a:endParaRPr sz="7000" i="0" u="none" strike="noStrike" cap="none">
              <a:solidFill>
                <a:srgbClr val="F6914C"/>
              </a:solidFill>
            </a:endParaRPr>
          </a:p>
        </p:txBody>
      </p:sp>
      <p:sp>
        <p:nvSpPr>
          <p:cNvPr id="780" name="Google Shape;780;p114"/>
          <p:cNvSpPr txBox="1">
            <a:spLocks noGrp="1"/>
          </p:cNvSpPr>
          <p:nvPr>
            <p:ph type="body" idx="4294967295"/>
          </p:nvPr>
        </p:nvSpPr>
        <p:spPr>
          <a:xfrm>
            <a:off x="1285380" y="4841246"/>
            <a:ext cx="9865800" cy="6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Tidelift adds commercial assurances that don't come for free with open source packages, like intellectual property indemnification and support under a service level agreement. </a:t>
            </a:r>
            <a:endParaRPr sz="36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We expect these guarantees from proprietary software, why shouldn’t we have them for open source?</a:t>
            </a:r>
            <a:endParaRPr sz="36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</p:txBody>
      </p:sp>
      <p:pic>
        <p:nvPicPr>
          <p:cNvPr id="781" name="Google Shape;781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0625" y="4954325"/>
            <a:ext cx="3462975" cy="71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114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783" name="Google Shape;783;p114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15"/>
          <p:cNvSpPr txBox="1">
            <a:spLocks noGrp="1"/>
          </p:cNvSpPr>
          <p:nvPr>
            <p:ph type="title"/>
          </p:nvPr>
        </p:nvSpPr>
        <p:spPr>
          <a:xfrm>
            <a:off x="3373225" y="3942600"/>
            <a:ext cx="17776500" cy="5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help open source get better,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</a:t>
            </a:r>
            <a:r>
              <a:rPr lang="en-US" i="1"/>
              <a:t>we</a:t>
            </a:r>
            <a:r>
              <a:rPr lang="en-US"/>
              <a:t> get better too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16"/>
          <p:cNvSpPr/>
          <p:nvPr/>
        </p:nvSpPr>
        <p:spPr>
          <a:xfrm>
            <a:off x="8793333" y="3794445"/>
            <a:ext cx="6773700" cy="67737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16"/>
          <p:cNvSpPr txBox="1">
            <a:spLocks noGrp="1"/>
          </p:cNvSpPr>
          <p:nvPr>
            <p:ph type="title" idx="4294967295"/>
          </p:nvPr>
        </p:nvSpPr>
        <p:spPr>
          <a:xfrm>
            <a:off x="1269100" y="934550"/>
            <a:ext cx="20614800" cy="25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500"/>
              <a:buFont typeface="Arial"/>
              <a:buNone/>
            </a:pPr>
            <a:r>
              <a:rPr lang="en-US" sz="7500">
                <a:solidFill>
                  <a:schemeClr val="accent1"/>
                </a:solidFill>
              </a:rPr>
              <a:t>When we pay the maintainers, we get better software faster</a:t>
            </a:r>
            <a:endParaRPr sz="1300">
              <a:solidFill>
                <a:schemeClr val="accent1"/>
              </a:solidFill>
            </a:endParaRPr>
          </a:p>
        </p:txBody>
      </p:sp>
      <p:sp>
        <p:nvSpPr>
          <p:cNvPr id="795" name="Google Shape;795;p116"/>
          <p:cNvSpPr txBox="1"/>
          <p:nvPr/>
        </p:nvSpPr>
        <p:spPr>
          <a:xfrm>
            <a:off x="18585750" y="8201450"/>
            <a:ext cx="46485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“This model helps us move closer to a future where many more maintainers like me can afford to work on their projects full time.”</a:t>
            </a:r>
            <a:endParaRPr sz="2400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—Evan You, founder of Vue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6" name="Google Shape;796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900" y="6442400"/>
            <a:ext cx="6773699" cy="512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27052" y="8365447"/>
            <a:ext cx="162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116"/>
          <p:cNvSpPr txBox="1"/>
          <p:nvPr/>
        </p:nvSpPr>
        <p:spPr>
          <a:xfrm>
            <a:off x="7496350" y="11114050"/>
            <a:ext cx="9276000" cy="21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makes our apps perform better, while becoming more secure and reliable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116"/>
          <p:cNvSpPr txBox="1"/>
          <p:nvPr/>
        </p:nvSpPr>
        <p:spPr>
          <a:xfrm>
            <a:off x="1269100" y="3637050"/>
            <a:ext cx="5923200" cy="25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purchase a managed open source subscription from Tidelift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p116"/>
          <p:cNvSpPr txBox="1"/>
          <p:nvPr/>
        </p:nvSpPr>
        <p:spPr>
          <a:xfrm>
            <a:off x="16460600" y="4137350"/>
            <a:ext cx="6773700" cy="21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Maintainers of the packages we use get paid and spend more time making their packages better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1" name="Google Shape;801;p116"/>
          <p:cNvCxnSpPr/>
          <p:nvPr/>
        </p:nvCxnSpPr>
        <p:spPr>
          <a:xfrm flipH="1">
            <a:off x="14512650" y="4824825"/>
            <a:ext cx="1886100" cy="971700"/>
          </a:xfrm>
          <a:prstGeom prst="straightConnector1">
            <a:avLst/>
          </a:prstGeom>
          <a:noFill/>
          <a:ln w="28575" cap="flat" cmpd="sng">
            <a:solidFill>
              <a:srgbClr val="F6914C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02" name="Google Shape;802;p116"/>
          <p:cNvCxnSpPr/>
          <p:nvPr/>
        </p:nvCxnSpPr>
        <p:spPr>
          <a:xfrm>
            <a:off x="7192300" y="5215650"/>
            <a:ext cx="2348400" cy="733200"/>
          </a:xfrm>
          <a:prstGeom prst="straightConnector1">
            <a:avLst/>
          </a:prstGeom>
          <a:noFill/>
          <a:ln w="28575" cap="flat" cmpd="sng">
            <a:solidFill>
              <a:srgbClr val="F6914C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03" name="Google Shape;803;p116"/>
          <p:cNvCxnSpPr/>
          <p:nvPr/>
        </p:nvCxnSpPr>
        <p:spPr>
          <a:xfrm rot="10800000">
            <a:off x="12150599" y="10113074"/>
            <a:ext cx="0" cy="1227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04" name="Google Shape;804;p116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805" name="Google Shape;805;p116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6" name="Google Shape;806;p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6025" y="2467100"/>
            <a:ext cx="9276001" cy="927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17"/>
          <p:cNvSpPr txBox="1">
            <a:spLocks noGrp="1"/>
          </p:cNvSpPr>
          <p:nvPr>
            <p:ph type="title"/>
          </p:nvPr>
        </p:nvSpPr>
        <p:spPr>
          <a:xfrm>
            <a:off x="4387500" y="5831700"/>
            <a:ext cx="156090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ROI makes sense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18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817" name="Google Shape;817;p118"/>
          <p:cNvSpPr txBox="1">
            <a:spLocks noGrp="1"/>
          </p:cNvSpPr>
          <p:nvPr>
            <p:ph type="title"/>
          </p:nvPr>
        </p:nvSpPr>
        <p:spPr>
          <a:xfrm>
            <a:off x="1269100" y="1429850"/>
            <a:ext cx="207378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Font typeface="Arial"/>
              <a:buNone/>
            </a:pPr>
            <a:r>
              <a:rPr lang="en-US"/>
              <a:t>How much time do we spend on maintenance? </a:t>
            </a:r>
            <a:endParaRPr sz="7000" i="0" u="none" strike="noStrike" cap="none">
              <a:solidFill>
                <a:srgbClr val="F6914C"/>
              </a:solidFill>
            </a:endParaRPr>
          </a:p>
        </p:txBody>
      </p:sp>
      <p:sp>
        <p:nvSpPr>
          <p:cNvPr id="818" name="Google Shape;818;p118"/>
          <p:cNvSpPr txBox="1">
            <a:spLocks noGrp="1"/>
          </p:cNvSpPr>
          <p:nvPr>
            <p:ph type="body" idx="4294967295"/>
          </p:nvPr>
        </p:nvSpPr>
        <p:spPr>
          <a:xfrm>
            <a:off x="2019768" y="2866750"/>
            <a:ext cx="17609400" cy="3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6914C"/>
                </a:solidFill>
              </a:rPr>
              <a:t>➜ </a:t>
            </a:r>
            <a:r>
              <a:rPr lang="en-US" sz="1800">
                <a:solidFill>
                  <a:srgbClr val="F6914C"/>
                </a:solidFill>
              </a:rPr>
              <a:t> </a:t>
            </a:r>
            <a:r>
              <a:rPr lang="en-US" sz="4200">
                <a:solidFill>
                  <a:srgbClr val="60687F"/>
                </a:solidFill>
              </a:rPr>
              <a:t>A recent survey found developers spend </a:t>
            </a:r>
            <a:r>
              <a:rPr lang="en-US" sz="4200" b="1">
                <a:solidFill>
                  <a:srgbClr val="60687F"/>
                </a:solidFill>
              </a:rPr>
              <a:t>30% of their time on software maintenance tasks</a:t>
            </a:r>
            <a:r>
              <a:rPr lang="en-US" sz="4200">
                <a:solidFill>
                  <a:srgbClr val="000000"/>
                </a:solidFill>
              </a:rPr>
              <a:t> </a:t>
            </a:r>
            <a:endParaRPr sz="42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</a:endParaRPr>
          </a:p>
        </p:txBody>
      </p:sp>
      <p:sp>
        <p:nvSpPr>
          <p:cNvPr id="819" name="Google Shape;819;p118"/>
          <p:cNvSpPr txBox="1">
            <a:spLocks noGrp="1"/>
          </p:cNvSpPr>
          <p:nvPr>
            <p:ph type="body" idx="4294967295"/>
          </p:nvPr>
        </p:nvSpPr>
        <p:spPr>
          <a:xfrm>
            <a:off x="1924900" y="4384075"/>
            <a:ext cx="15769200" cy="3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6914C"/>
                </a:solidFill>
              </a:rPr>
              <a:t>➜ </a:t>
            </a:r>
            <a:r>
              <a:rPr lang="en-US" sz="1800">
                <a:solidFill>
                  <a:srgbClr val="F6914C"/>
                </a:solidFill>
              </a:rPr>
              <a:t> </a:t>
            </a:r>
            <a:r>
              <a:rPr lang="en-US" sz="4200" b="1">
                <a:solidFill>
                  <a:srgbClr val="60687F"/>
                </a:solidFill>
              </a:rPr>
              <a:t>25%</a:t>
            </a:r>
            <a:r>
              <a:rPr lang="en-US" sz="4200">
                <a:solidFill>
                  <a:srgbClr val="60687F"/>
                </a:solidFill>
              </a:rPr>
              <a:t> of this time is directly </a:t>
            </a:r>
            <a:r>
              <a:rPr lang="en-US" sz="4200" b="1">
                <a:solidFill>
                  <a:srgbClr val="60687F"/>
                </a:solidFill>
              </a:rPr>
              <a:t>related to the open source packages they use</a:t>
            </a:r>
            <a:r>
              <a:rPr lang="en-US" sz="4200">
                <a:solidFill>
                  <a:srgbClr val="60687F"/>
                </a:solidFill>
              </a:rPr>
              <a:t> </a:t>
            </a:r>
            <a:endParaRPr sz="4200">
              <a:solidFill>
                <a:srgbClr val="60687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</a:endParaRPr>
          </a:p>
        </p:txBody>
      </p:sp>
      <p:pic>
        <p:nvPicPr>
          <p:cNvPr id="820" name="Google Shape;820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500" y="6118450"/>
            <a:ext cx="8086574" cy="66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62525" y="6118450"/>
            <a:ext cx="7815964" cy="6628901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118"/>
          <p:cNvSpPr txBox="1"/>
          <p:nvPr/>
        </p:nvSpPr>
        <p:spPr>
          <a:xfrm>
            <a:off x="382400" y="12990575"/>
            <a:ext cx="99825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3AFC2"/>
              </a:buClr>
              <a:buSzPts val="800"/>
              <a:buFont typeface="Arial"/>
              <a:buNone/>
            </a:pPr>
            <a:r>
              <a:rPr lang="en-US" sz="1800" b="0" i="0" u="none" strike="noStrike" cap="none">
                <a:solidFill>
                  <a:srgbClr val="A3AFC2"/>
                </a:solidFill>
                <a:latin typeface="Arial"/>
                <a:ea typeface="Arial"/>
                <a:cs typeface="Arial"/>
                <a:sym typeface="Arial"/>
              </a:rPr>
              <a:t>Source: Tidelift </a:t>
            </a:r>
            <a:r>
              <a:rPr lang="en-US" sz="1800">
                <a:solidFill>
                  <a:srgbClr val="A3AFC2"/>
                </a:solidFill>
              </a:rPr>
              <a:t>survey report: Key open source usage trends in professional development teams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19"/>
          <p:cNvSpPr txBox="1">
            <a:spLocks noGrp="1"/>
          </p:cNvSpPr>
          <p:nvPr>
            <p:ph type="title" idx="4294967295"/>
          </p:nvPr>
        </p:nvSpPr>
        <p:spPr>
          <a:xfrm>
            <a:off x="1269100" y="1620350"/>
            <a:ext cx="20614800" cy="14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500"/>
              <a:buFont typeface="Arial"/>
              <a:buNone/>
            </a:pPr>
            <a:r>
              <a:rPr lang="en-US" sz="7500">
                <a:solidFill>
                  <a:schemeClr val="accent1"/>
                </a:solidFill>
              </a:rPr>
              <a:t>The ROI for the Tidelift Subscription</a:t>
            </a:r>
            <a:endParaRPr sz="7500">
              <a:solidFill>
                <a:schemeClr val="accent1"/>
              </a:solidFill>
            </a:endParaRPr>
          </a:p>
        </p:txBody>
      </p:sp>
      <p:graphicFrame>
        <p:nvGraphicFramePr>
          <p:cNvPr id="828" name="Google Shape;828;p119"/>
          <p:cNvGraphicFramePr/>
          <p:nvPr/>
        </p:nvGraphicFramePr>
        <p:xfrm>
          <a:off x="1440763" y="3783850"/>
          <a:ext cx="21880425" cy="5868300"/>
        </p:xfrm>
        <a:graphic>
          <a:graphicData uri="http://schemas.openxmlformats.org/drawingml/2006/table">
            <a:tbl>
              <a:tblPr>
                <a:noFill/>
                <a:tableStyleId>{039DFC3D-73C3-4538-9091-054AF86C7726}</a:tableStyleId>
              </a:tblPr>
              <a:tblGrid>
                <a:gridCol w="1444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FFFF"/>
                          </a:solidFill>
                        </a:rPr>
                        <a:t>Number of developers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FFFF"/>
                          </a:solidFill>
                        </a:rPr>
                        <a:t>25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FFFF"/>
                          </a:solidFill>
                        </a:rPr>
                        <a:t>$3,750,000 per year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FFFF"/>
                          </a:solidFill>
                        </a:rPr>
                        <a:t>% of time developers spend on maintenance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FFFF"/>
                          </a:solidFill>
                        </a:rPr>
                        <a:t>30%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FFFF"/>
                          </a:solidFill>
                        </a:rPr>
                        <a:t>$1,125,000 </a:t>
                      </a:r>
                      <a:r>
                        <a:rPr lang="en-US" sz="3600">
                          <a:solidFill>
                            <a:schemeClr val="dk1"/>
                          </a:solidFill>
                        </a:rPr>
                        <a:t>per year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FFFF"/>
                          </a:solidFill>
                        </a:rPr>
                        <a:t>% of maintenance time spent on open source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FFFF"/>
                          </a:solidFill>
                        </a:rPr>
                        <a:t>25%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FFFF"/>
                          </a:solidFill>
                        </a:rPr>
                        <a:t>$281,250 </a:t>
                      </a:r>
                      <a:r>
                        <a:rPr lang="en-US" sz="3600">
                          <a:solidFill>
                            <a:schemeClr val="dk1"/>
                          </a:solidFill>
                        </a:rPr>
                        <a:t>per year</a:t>
                      </a:r>
                      <a:endParaRPr sz="3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rgbClr val="F6914C"/>
                          </a:solidFill>
                        </a:rPr>
                        <a:t>Time reclaimed with the Tidelift Subscription</a:t>
                      </a:r>
                      <a:endParaRPr sz="3600" b="1">
                        <a:solidFill>
                          <a:srgbClr val="F6914C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rgbClr val="F6914C"/>
                          </a:solidFill>
                        </a:rPr>
                        <a:t>25- 50%</a:t>
                      </a:r>
                      <a:endParaRPr sz="3600" b="1">
                        <a:solidFill>
                          <a:srgbClr val="F6914C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rgbClr val="F6914C"/>
                          </a:solidFill>
                        </a:rPr>
                        <a:t>$70,313 - $140,625 per year</a:t>
                      </a:r>
                      <a:endParaRPr sz="3600" b="1">
                        <a:solidFill>
                          <a:srgbClr val="F6914C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9" name="Google Shape;829;p119"/>
          <p:cNvSpPr txBox="1"/>
          <p:nvPr/>
        </p:nvSpPr>
        <p:spPr>
          <a:xfrm>
            <a:off x="1440775" y="11738550"/>
            <a:ext cx="99063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Assumptions: 40 hour work week, average developer salary $150,000</a:t>
            </a:r>
            <a:endParaRPr sz="2400"/>
          </a:p>
        </p:txBody>
      </p:sp>
      <p:sp>
        <p:nvSpPr>
          <p:cNvPr id="830" name="Google Shape;830;p119"/>
          <p:cNvSpPr/>
          <p:nvPr/>
        </p:nvSpPr>
        <p:spPr>
          <a:xfrm>
            <a:off x="16402875" y="11738550"/>
            <a:ext cx="7042200" cy="719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Customize these numbers with our ROI calculator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31" name="Google Shape;831;p119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191AC"/>
                </a:solidFill>
              </a:rPr>
              <a:t>25</a:t>
            </a:fld>
            <a:endParaRPr b="1">
              <a:solidFill>
                <a:srgbClr val="8191AC"/>
              </a:solidFill>
            </a:endParaRPr>
          </a:p>
        </p:txBody>
      </p:sp>
      <p:sp>
        <p:nvSpPr>
          <p:cNvPr id="832" name="Google Shape;832;p119"/>
          <p:cNvSpPr/>
          <p:nvPr/>
        </p:nvSpPr>
        <p:spPr>
          <a:xfrm>
            <a:off x="783100" y="527446"/>
            <a:ext cx="625500" cy="6255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20"/>
          <p:cNvSpPr/>
          <p:nvPr/>
        </p:nvSpPr>
        <p:spPr>
          <a:xfrm>
            <a:off x="15227075" y="6302875"/>
            <a:ext cx="8850600" cy="47694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20"/>
          <p:cNvSpPr txBox="1">
            <a:spLocks noGrp="1"/>
          </p:cNvSpPr>
          <p:nvPr>
            <p:ph type="title"/>
          </p:nvPr>
        </p:nvSpPr>
        <p:spPr>
          <a:xfrm>
            <a:off x="1269100" y="1887050"/>
            <a:ext cx="18604500" cy="1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unmanaged to managed open source</a:t>
            </a:r>
            <a:endParaRPr/>
          </a:p>
        </p:txBody>
      </p:sp>
      <p:sp>
        <p:nvSpPr>
          <p:cNvPr id="839" name="Google Shape;839;p120"/>
          <p:cNvSpPr/>
          <p:nvPr/>
        </p:nvSpPr>
        <p:spPr>
          <a:xfrm>
            <a:off x="134400" y="5113525"/>
            <a:ext cx="31233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20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Our custom application code/business logic</a:t>
            </a:r>
            <a:endParaRPr sz="2000"/>
          </a:p>
        </p:txBody>
      </p:sp>
      <p:sp>
        <p:nvSpPr>
          <p:cNvPr id="840" name="Google Shape;840;p120"/>
          <p:cNvSpPr/>
          <p:nvPr/>
        </p:nvSpPr>
        <p:spPr>
          <a:xfrm>
            <a:off x="134400" y="7218825"/>
            <a:ext cx="3411600" cy="1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20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Open source application components</a:t>
            </a:r>
            <a:endParaRPr sz="2000"/>
          </a:p>
        </p:txBody>
      </p:sp>
      <p:sp>
        <p:nvSpPr>
          <p:cNvPr id="841" name="Google Shape;841;p120"/>
          <p:cNvSpPr/>
          <p:nvPr/>
        </p:nvSpPr>
        <p:spPr>
          <a:xfrm>
            <a:off x="134400" y="10864350"/>
            <a:ext cx="34116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20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Commodity infrastructure</a:t>
            </a:r>
            <a:endParaRPr sz="2000"/>
          </a:p>
        </p:txBody>
      </p:sp>
      <p:grpSp>
        <p:nvGrpSpPr>
          <p:cNvPr id="842" name="Google Shape;842;p120"/>
          <p:cNvGrpSpPr/>
          <p:nvPr/>
        </p:nvGrpSpPr>
        <p:grpSpPr>
          <a:xfrm>
            <a:off x="3546037" y="5113526"/>
            <a:ext cx="6048066" cy="390000"/>
            <a:chOff x="2555437" y="6104126"/>
            <a:chExt cx="6048066" cy="390000"/>
          </a:xfrm>
        </p:grpSpPr>
        <p:sp>
          <p:nvSpPr>
            <p:cNvPr id="843" name="Google Shape;843;p120"/>
            <p:cNvSpPr/>
            <p:nvPr/>
          </p:nvSpPr>
          <p:spPr>
            <a:xfrm>
              <a:off x="2555437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20"/>
            <p:cNvSpPr/>
            <p:nvPr/>
          </p:nvSpPr>
          <p:spPr>
            <a:xfrm>
              <a:off x="3181906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20"/>
            <p:cNvSpPr/>
            <p:nvPr/>
          </p:nvSpPr>
          <p:spPr>
            <a:xfrm>
              <a:off x="3808375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20"/>
            <p:cNvSpPr/>
            <p:nvPr/>
          </p:nvSpPr>
          <p:spPr>
            <a:xfrm>
              <a:off x="4456862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20"/>
            <p:cNvSpPr/>
            <p:nvPr/>
          </p:nvSpPr>
          <p:spPr>
            <a:xfrm>
              <a:off x="5083315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20"/>
            <p:cNvSpPr/>
            <p:nvPr/>
          </p:nvSpPr>
          <p:spPr>
            <a:xfrm>
              <a:off x="5720801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20"/>
            <p:cNvSpPr/>
            <p:nvPr/>
          </p:nvSpPr>
          <p:spPr>
            <a:xfrm>
              <a:off x="6358287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20"/>
            <p:cNvSpPr/>
            <p:nvPr/>
          </p:nvSpPr>
          <p:spPr>
            <a:xfrm>
              <a:off x="6995773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20"/>
            <p:cNvSpPr/>
            <p:nvPr/>
          </p:nvSpPr>
          <p:spPr>
            <a:xfrm>
              <a:off x="7633259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20"/>
            <p:cNvSpPr/>
            <p:nvPr/>
          </p:nvSpPr>
          <p:spPr>
            <a:xfrm>
              <a:off x="8213503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120"/>
          <p:cNvGrpSpPr/>
          <p:nvPr/>
        </p:nvGrpSpPr>
        <p:grpSpPr>
          <a:xfrm>
            <a:off x="3546037" y="6460428"/>
            <a:ext cx="6048066" cy="4463612"/>
            <a:chOff x="2555437" y="7451028"/>
            <a:chExt cx="6048066" cy="4463612"/>
          </a:xfrm>
        </p:grpSpPr>
        <p:sp>
          <p:nvSpPr>
            <p:cNvPr id="854" name="Google Shape;854;p120"/>
            <p:cNvSpPr/>
            <p:nvPr/>
          </p:nvSpPr>
          <p:spPr>
            <a:xfrm>
              <a:off x="2555437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20"/>
            <p:cNvSpPr/>
            <p:nvPr/>
          </p:nvSpPr>
          <p:spPr>
            <a:xfrm>
              <a:off x="3181906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20"/>
            <p:cNvSpPr/>
            <p:nvPr/>
          </p:nvSpPr>
          <p:spPr>
            <a:xfrm>
              <a:off x="3808375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20"/>
            <p:cNvSpPr/>
            <p:nvPr/>
          </p:nvSpPr>
          <p:spPr>
            <a:xfrm>
              <a:off x="4456862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20"/>
            <p:cNvSpPr/>
            <p:nvPr/>
          </p:nvSpPr>
          <p:spPr>
            <a:xfrm>
              <a:off x="5083315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20"/>
            <p:cNvSpPr/>
            <p:nvPr/>
          </p:nvSpPr>
          <p:spPr>
            <a:xfrm>
              <a:off x="5720801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20"/>
            <p:cNvSpPr/>
            <p:nvPr/>
          </p:nvSpPr>
          <p:spPr>
            <a:xfrm>
              <a:off x="6358287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20"/>
            <p:cNvSpPr/>
            <p:nvPr/>
          </p:nvSpPr>
          <p:spPr>
            <a:xfrm>
              <a:off x="6995773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20"/>
            <p:cNvSpPr/>
            <p:nvPr/>
          </p:nvSpPr>
          <p:spPr>
            <a:xfrm>
              <a:off x="7633259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20"/>
            <p:cNvSpPr/>
            <p:nvPr/>
          </p:nvSpPr>
          <p:spPr>
            <a:xfrm>
              <a:off x="8213503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20"/>
            <p:cNvSpPr/>
            <p:nvPr/>
          </p:nvSpPr>
          <p:spPr>
            <a:xfrm>
              <a:off x="2555437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20"/>
            <p:cNvSpPr/>
            <p:nvPr/>
          </p:nvSpPr>
          <p:spPr>
            <a:xfrm>
              <a:off x="3181906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20"/>
            <p:cNvSpPr/>
            <p:nvPr/>
          </p:nvSpPr>
          <p:spPr>
            <a:xfrm>
              <a:off x="3808375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20"/>
            <p:cNvSpPr/>
            <p:nvPr/>
          </p:nvSpPr>
          <p:spPr>
            <a:xfrm>
              <a:off x="4456862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20"/>
            <p:cNvSpPr/>
            <p:nvPr/>
          </p:nvSpPr>
          <p:spPr>
            <a:xfrm>
              <a:off x="5083315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20"/>
            <p:cNvSpPr/>
            <p:nvPr/>
          </p:nvSpPr>
          <p:spPr>
            <a:xfrm>
              <a:off x="5720801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20"/>
            <p:cNvSpPr/>
            <p:nvPr/>
          </p:nvSpPr>
          <p:spPr>
            <a:xfrm>
              <a:off x="6358287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20"/>
            <p:cNvSpPr/>
            <p:nvPr/>
          </p:nvSpPr>
          <p:spPr>
            <a:xfrm>
              <a:off x="6995773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20"/>
            <p:cNvSpPr/>
            <p:nvPr/>
          </p:nvSpPr>
          <p:spPr>
            <a:xfrm>
              <a:off x="7633259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20"/>
            <p:cNvSpPr/>
            <p:nvPr/>
          </p:nvSpPr>
          <p:spPr>
            <a:xfrm>
              <a:off x="8213503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20"/>
            <p:cNvSpPr/>
            <p:nvPr/>
          </p:nvSpPr>
          <p:spPr>
            <a:xfrm>
              <a:off x="2555437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20"/>
            <p:cNvSpPr/>
            <p:nvPr/>
          </p:nvSpPr>
          <p:spPr>
            <a:xfrm>
              <a:off x="3181906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20"/>
            <p:cNvSpPr/>
            <p:nvPr/>
          </p:nvSpPr>
          <p:spPr>
            <a:xfrm>
              <a:off x="3808375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20"/>
            <p:cNvSpPr/>
            <p:nvPr/>
          </p:nvSpPr>
          <p:spPr>
            <a:xfrm>
              <a:off x="4456862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20"/>
            <p:cNvSpPr/>
            <p:nvPr/>
          </p:nvSpPr>
          <p:spPr>
            <a:xfrm>
              <a:off x="5083315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20"/>
            <p:cNvSpPr/>
            <p:nvPr/>
          </p:nvSpPr>
          <p:spPr>
            <a:xfrm>
              <a:off x="5720801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20"/>
            <p:cNvSpPr/>
            <p:nvPr/>
          </p:nvSpPr>
          <p:spPr>
            <a:xfrm>
              <a:off x="6358287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20"/>
            <p:cNvSpPr/>
            <p:nvPr/>
          </p:nvSpPr>
          <p:spPr>
            <a:xfrm>
              <a:off x="6995773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20"/>
            <p:cNvSpPr/>
            <p:nvPr/>
          </p:nvSpPr>
          <p:spPr>
            <a:xfrm>
              <a:off x="7633259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20"/>
            <p:cNvSpPr/>
            <p:nvPr/>
          </p:nvSpPr>
          <p:spPr>
            <a:xfrm>
              <a:off x="8213503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20"/>
            <p:cNvSpPr/>
            <p:nvPr/>
          </p:nvSpPr>
          <p:spPr>
            <a:xfrm>
              <a:off x="2555437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20"/>
            <p:cNvSpPr/>
            <p:nvPr/>
          </p:nvSpPr>
          <p:spPr>
            <a:xfrm>
              <a:off x="3181906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20"/>
            <p:cNvSpPr/>
            <p:nvPr/>
          </p:nvSpPr>
          <p:spPr>
            <a:xfrm>
              <a:off x="3808375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20"/>
            <p:cNvSpPr/>
            <p:nvPr/>
          </p:nvSpPr>
          <p:spPr>
            <a:xfrm>
              <a:off x="4456862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20"/>
            <p:cNvSpPr/>
            <p:nvPr/>
          </p:nvSpPr>
          <p:spPr>
            <a:xfrm>
              <a:off x="5083315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20"/>
            <p:cNvSpPr/>
            <p:nvPr/>
          </p:nvSpPr>
          <p:spPr>
            <a:xfrm>
              <a:off x="5720801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20"/>
            <p:cNvSpPr/>
            <p:nvPr/>
          </p:nvSpPr>
          <p:spPr>
            <a:xfrm>
              <a:off x="6358287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20"/>
            <p:cNvSpPr/>
            <p:nvPr/>
          </p:nvSpPr>
          <p:spPr>
            <a:xfrm>
              <a:off x="6995773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20"/>
            <p:cNvSpPr/>
            <p:nvPr/>
          </p:nvSpPr>
          <p:spPr>
            <a:xfrm>
              <a:off x="7633259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20"/>
            <p:cNvSpPr/>
            <p:nvPr/>
          </p:nvSpPr>
          <p:spPr>
            <a:xfrm>
              <a:off x="8213503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20"/>
            <p:cNvSpPr/>
            <p:nvPr/>
          </p:nvSpPr>
          <p:spPr>
            <a:xfrm>
              <a:off x="2555437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20"/>
            <p:cNvSpPr/>
            <p:nvPr/>
          </p:nvSpPr>
          <p:spPr>
            <a:xfrm>
              <a:off x="3181906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20"/>
            <p:cNvSpPr/>
            <p:nvPr/>
          </p:nvSpPr>
          <p:spPr>
            <a:xfrm>
              <a:off x="3808375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20"/>
            <p:cNvSpPr/>
            <p:nvPr/>
          </p:nvSpPr>
          <p:spPr>
            <a:xfrm>
              <a:off x="4456862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20"/>
            <p:cNvSpPr/>
            <p:nvPr/>
          </p:nvSpPr>
          <p:spPr>
            <a:xfrm>
              <a:off x="5083315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20"/>
            <p:cNvSpPr/>
            <p:nvPr/>
          </p:nvSpPr>
          <p:spPr>
            <a:xfrm>
              <a:off x="5720801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20"/>
            <p:cNvSpPr/>
            <p:nvPr/>
          </p:nvSpPr>
          <p:spPr>
            <a:xfrm>
              <a:off x="6358287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20"/>
            <p:cNvSpPr/>
            <p:nvPr/>
          </p:nvSpPr>
          <p:spPr>
            <a:xfrm>
              <a:off x="6995773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20"/>
            <p:cNvSpPr/>
            <p:nvPr/>
          </p:nvSpPr>
          <p:spPr>
            <a:xfrm>
              <a:off x="7633259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20"/>
            <p:cNvSpPr/>
            <p:nvPr/>
          </p:nvSpPr>
          <p:spPr>
            <a:xfrm>
              <a:off x="8213503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20"/>
            <p:cNvSpPr/>
            <p:nvPr/>
          </p:nvSpPr>
          <p:spPr>
            <a:xfrm>
              <a:off x="2555437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20"/>
            <p:cNvSpPr/>
            <p:nvPr/>
          </p:nvSpPr>
          <p:spPr>
            <a:xfrm>
              <a:off x="3181906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20"/>
            <p:cNvSpPr/>
            <p:nvPr/>
          </p:nvSpPr>
          <p:spPr>
            <a:xfrm>
              <a:off x="3808375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20"/>
            <p:cNvSpPr/>
            <p:nvPr/>
          </p:nvSpPr>
          <p:spPr>
            <a:xfrm>
              <a:off x="4456862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20"/>
            <p:cNvSpPr/>
            <p:nvPr/>
          </p:nvSpPr>
          <p:spPr>
            <a:xfrm>
              <a:off x="5083315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20"/>
            <p:cNvSpPr/>
            <p:nvPr/>
          </p:nvSpPr>
          <p:spPr>
            <a:xfrm>
              <a:off x="5720801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20"/>
            <p:cNvSpPr/>
            <p:nvPr/>
          </p:nvSpPr>
          <p:spPr>
            <a:xfrm>
              <a:off x="6358287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20"/>
            <p:cNvSpPr/>
            <p:nvPr/>
          </p:nvSpPr>
          <p:spPr>
            <a:xfrm>
              <a:off x="6995773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20"/>
            <p:cNvSpPr/>
            <p:nvPr/>
          </p:nvSpPr>
          <p:spPr>
            <a:xfrm>
              <a:off x="7633259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20"/>
            <p:cNvSpPr/>
            <p:nvPr/>
          </p:nvSpPr>
          <p:spPr>
            <a:xfrm>
              <a:off x="8213503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20"/>
            <p:cNvSpPr/>
            <p:nvPr/>
          </p:nvSpPr>
          <p:spPr>
            <a:xfrm>
              <a:off x="2555437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20"/>
            <p:cNvSpPr/>
            <p:nvPr/>
          </p:nvSpPr>
          <p:spPr>
            <a:xfrm>
              <a:off x="3181906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20"/>
            <p:cNvSpPr/>
            <p:nvPr/>
          </p:nvSpPr>
          <p:spPr>
            <a:xfrm>
              <a:off x="3808375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20"/>
            <p:cNvSpPr/>
            <p:nvPr/>
          </p:nvSpPr>
          <p:spPr>
            <a:xfrm>
              <a:off x="4456862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20"/>
            <p:cNvSpPr/>
            <p:nvPr/>
          </p:nvSpPr>
          <p:spPr>
            <a:xfrm>
              <a:off x="5083315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20"/>
            <p:cNvSpPr/>
            <p:nvPr/>
          </p:nvSpPr>
          <p:spPr>
            <a:xfrm>
              <a:off x="5720801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20"/>
            <p:cNvSpPr/>
            <p:nvPr/>
          </p:nvSpPr>
          <p:spPr>
            <a:xfrm>
              <a:off x="6358287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20"/>
            <p:cNvSpPr/>
            <p:nvPr/>
          </p:nvSpPr>
          <p:spPr>
            <a:xfrm>
              <a:off x="6995773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20"/>
            <p:cNvSpPr/>
            <p:nvPr/>
          </p:nvSpPr>
          <p:spPr>
            <a:xfrm>
              <a:off x="7633259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20"/>
            <p:cNvSpPr/>
            <p:nvPr/>
          </p:nvSpPr>
          <p:spPr>
            <a:xfrm>
              <a:off x="8213503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120"/>
          <p:cNvGrpSpPr/>
          <p:nvPr/>
        </p:nvGrpSpPr>
        <p:grpSpPr>
          <a:xfrm>
            <a:off x="3546037" y="11206341"/>
            <a:ext cx="6048066" cy="390000"/>
            <a:chOff x="2555437" y="12196941"/>
            <a:chExt cx="6048066" cy="390000"/>
          </a:xfrm>
        </p:grpSpPr>
        <p:sp>
          <p:nvSpPr>
            <p:cNvPr id="925" name="Google Shape;925;p120"/>
            <p:cNvSpPr/>
            <p:nvPr/>
          </p:nvSpPr>
          <p:spPr>
            <a:xfrm>
              <a:off x="2555437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20"/>
            <p:cNvSpPr/>
            <p:nvPr/>
          </p:nvSpPr>
          <p:spPr>
            <a:xfrm>
              <a:off x="3181906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20"/>
            <p:cNvSpPr/>
            <p:nvPr/>
          </p:nvSpPr>
          <p:spPr>
            <a:xfrm>
              <a:off x="3808375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20"/>
            <p:cNvSpPr/>
            <p:nvPr/>
          </p:nvSpPr>
          <p:spPr>
            <a:xfrm>
              <a:off x="4456862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20"/>
            <p:cNvSpPr/>
            <p:nvPr/>
          </p:nvSpPr>
          <p:spPr>
            <a:xfrm>
              <a:off x="5083315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20"/>
            <p:cNvSpPr/>
            <p:nvPr/>
          </p:nvSpPr>
          <p:spPr>
            <a:xfrm>
              <a:off x="5720801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20"/>
            <p:cNvSpPr/>
            <p:nvPr/>
          </p:nvSpPr>
          <p:spPr>
            <a:xfrm>
              <a:off x="6358287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20"/>
            <p:cNvSpPr/>
            <p:nvPr/>
          </p:nvSpPr>
          <p:spPr>
            <a:xfrm>
              <a:off x="6995773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20"/>
            <p:cNvSpPr/>
            <p:nvPr/>
          </p:nvSpPr>
          <p:spPr>
            <a:xfrm>
              <a:off x="7633259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20"/>
            <p:cNvSpPr/>
            <p:nvPr/>
          </p:nvSpPr>
          <p:spPr>
            <a:xfrm>
              <a:off x="8213503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5" name="Google Shape;935;p120"/>
          <p:cNvSpPr txBox="1"/>
          <p:nvPr/>
        </p:nvSpPr>
        <p:spPr>
          <a:xfrm>
            <a:off x="2879163" y="3676388"/>
            <a:ext cx="73818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</a:rPr>
              <a:t>Our stack today</a:t>
            </a:r>
            <a:endParaRPr sz="3600" b="1">
              <a:solidFill>
                <a:schemeClr val="accent1"/>
              </a:solidFill>
            </a:endParaRPr>
          </a:p>
        </p:txBody>
      </p:sp>
      <p:pic>
        <p:nvPicPr>
          <p:cNvPr id="936" name="Google Shape;936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1475" y="8500462"/>
            <a:ext cx="390001" cy="39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663" y="9191024"/>
            <a:ext cx="390001" cy="39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5125" y="7158226"/>
            <a:ext cx="389999" cy="39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5075" y="7822863"/>
            <a:ext cx="389999" cy="39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1463" y="10534062"/>
            <a:ext cx="390001" cy="39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120" descr="Tidelift_Logos_RGB_Tidelift_Mark_On-Blu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0125" y="4737250"/>
            <a:ext cx="3223754" cy="10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120"/>
          <p:cNvSpPr txBox="1"/>
          <p:nvPr/>
        </p:nvSpPr>
        <p:spPr>
          <a:xfrm>
            <a:off x="10486201" y="5582100"/>
            <a:ext cx="34116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1"/>
                </a:solidFill>
              </a:rPr>
              <a:t>Managed open source subscription</a:t>
            </a:r>
            <a:endParaRPr sz="2200" b="1">
              <a:solidFill>
                <a:schemeClr val="accent1"/>
              </a:solidFill>
            </a:endParaRPr>
          </a:p>
        </p:txBody>
      </p:sp>
      <p:sp>
        <p:nvSpPr>
          <p:cNvPr id="943" name="Google Shape;943;p120"/>
          <p:cNvSpPr/>
          <p:nvPr/>
        </p:nvSpPr>
        <p:spPr>
          <a:xfrm>
            <a:off x="9771475" y="6302875"/>
            <a:ext cx="103500" cy="4911900"/>
          </a:xfrm>
          <a:prstGeom prst="rect">
            <a:avLst/>
          </a:prstGeom>
          <a:solidFill>
            <a:srgbClr val="2E3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20"/>
          <p:cNvSpPr/>
          <p:nvPr/>
        </p:nvSpPr>
        <p:spPr>
          <a:xfrm>
            <a:off x="10285050" y="6714838"/>
            <a:ext cx="38139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22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Understand and monitor open source usage</a:t>
            </a:r>
            <a:endParaRPr sz="2200"/>
          </a:p>
        </p:txBody>
      </p:sp>
      <p:sp>
        <p:nvSpPr>
          <p:cNvPr id="945" name="Google Shape;945;p120"/>
          <p:cNvSpPr/>
          <p:nvPr/>
        </p:nvSpPr>
        <p:spPr>
          <a:xfrm>
            <a:off x="9943950" y="7531113"/>
            <a:ext cx="44961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22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Pay the maintainers of the exact packages we use</a:t>
            </a:r>
            <a:endParaRPr sz="2200"/>
          </a:p>
        </p:txBody>
      </p:sp>
      <p:sp>
        <p:nvSpPr>
          <p:cNvPr id="946" name="Google Shape;946;p120"/>
          <p:cNvSpPr/>
          <p:nvPr/>
        </p:nvSpPr>
        <p:spPr>
          <a:xfrm>
            <a:off x="10285050" y="8601488"/>
            <a:ext cx="38139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22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Proactively address issues with our dependencies</a:t>
            </a:r>
            <a:endParaRPr sz="2200"/>
          </a:p>
        </p:txBody>
      </p:sp>
      <p:sp>
        <p:nvSpPr>
          <p:cNvPr id="947" name="Google Shape;947;p120"/>
          <p:cNvSpPr/>
          <p:nvPr/>
        </p:nvSpPr>
        <p:spPr>
          <a:xfrm>
            <a:off x="9986700" y="9671863"/>
            <a:ext cx="44106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22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Measure and improve dependency health</a:t>
            </a:r>
            <a:endParaRPr sz="2200"/>
          </a:p>
        </p:txBody>
      </p:sp>
      <p:grpSp>
        <p:nvGrpSpPr>
          <p:cNvPr id="948" name="Google Shape;948;p120"/>
          <p:cNvGrpSpPr/>
          <p:nvPr/>
        </p:nvGrpSpPr>
        <p:grpSpPr>
          <a:xfrm>
            <a:off x="15472912" y="6460428"/>
            <a:ext cx="6048066" cy="4463612"/>
            <a:chOff x="2555437" y="7451028"/>
            <a:chExt cx="6048066" cy="4463612"/>
          </a:xfrm>
        </p:grpSpPr>
        <p:sp>
          <p:nvSpPr>
            <p:cNvPr id="949" name="Google Shape;949;p120"/>
            <p:cNvSpPr/>
            <p:nvPr/>
          </p:nvSpPr>
          <p:spPr>
            <a:xfrm>
              <a:off x="2555437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20"/>
            <p:cNvSpPr/>
            <p:nvPr/>
          </p:nvSpPr>
          <p:spPr>
            <a:xfrm>
              <a:off x="3181906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20"/>
            <p:cNvSpPr/>
            <p:nvPr/>
          </p:nvSpPr>
          <p:spPr>
            <a:xfrm>
              <a:off x="3808375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20"/>
            <p:cNvSpPr/>
            <p:nvPr/>
          </p:nvSpPr>
          <p:spPr>
            <a:xfrm>
              <a:off x="4456862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20"/>
            <p:cNvSpPr/>
            <p:nvPr/>
          </p:nvSpPr>
          <p:spPr>
            <a:xfrm>
              <a:off x="5083315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20"/>
            <p:cNvSpPr/>
            <p:nvPr/>
          </p:nvSpPr>
          <p:spPr>
            <a:xfrm>
              <a:off x="5720801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20"/>
            <p:cNvSpPr/>
            <p:nvPr/>
          </p:nvSpPr>
          <p:spPr>
            <a:xfrm>
              <a:off x="6358287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20"/>
            <p:cNvSpPr/>
            <p:nvPr/>
          </p:nvSpPr>
          <p:spPr>
            <a:xfrm>
              <a:off x="6995773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20"/>
            <p:cNvSpPr/>
            <p:nvPr/>
          </p:nvSpPr>
          <p:spPr>
            <a:xfrm>
              <a:off x="7633259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20"/>
            <p:cNvSpPr/>
            <p:nvPr/>
          </p:nvSpPr>
          <p:spPr>
            <a:xfrm>
              <a:off x="8213503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20"/>
            <p:cNvSpPr/>
            <p:nvPr/>
          </p:nvSpPr>
          <p:spPr>
            <a:xfrm>
              <a:off x="2555437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20"/>
            <p:cNvSpPr/>
            <p:nvPr/>
          </p:nvSpPr>
          <p:spPr>
            <a:xfrm>
              <a:off x="3181906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20"/>
            <p:cNvSpPr/>
            <p:nvPr/>
          </p:nvSpPr>
          <p:spPr>
            <a:xfrm>
              <a:off x="3808375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20"/>
            <p:cNvSpPr/>
            <p:nvPr/>
          </p:nvSpPr>
          <p:spPr>
            <a:xfrm>
              <a:off x="4456862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20"/>
            <p:cNvSpPr/>
            <p:nvPr/>
          </p:nvSpPr>
          <p:spPr>
            <a:xfrm>
              <a:off x="5083315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20"/>
            <p:cNvSpPr/>
            <p:nvPr/>
          </p:nvSpPr>
          <p:spPr>
            <a:xfrm>
              <a:off x="5720801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20"/>
            <p:cNvSpPr/>
            <p:nvPr/>
          </p:nvSpPr>
          <p:spPr>
            <a:xfrm>
              <a:off x="6358287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20"/>
            <p:cNvSpPr/>
            <p:nvPr/>
          </p:nvSpPr>
          <p:spPr>
            <a:xfrm>
              <a:off x="6995773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20"/>
            <p:cNvSpPr/>
            <p:nvPr/>
          </p:nvSpPr>
          <p:spPr>
            <a:xfrm>
              <a:off x="7633259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20"/>
            <p:cNvSpPr/>
            <p:nvPr/>
          </p:nvSpPr>
          <p:spPr>
            <a:xfrm>
              <a:off x="8213503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20"/>
            <p:cNvSpPr/>
            <p:nvPr/>
          </p:nvSpPr>
          <p:spPr>
            <a:xfrm>
              <a:off x="2555437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20"/>
            <p:cNvSpPr/>
            <p:nvPr/>
          </p:nvSpPr>
          <p:spPr>
            <a:xfrm>
              <a:off x="3181906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20"/>
            <p:cNvSpPr/>
            <p:nvPr/>
          </p:nvSpPr>
          <p:spPr>
            <a:xfrm>
              <a:off x="3808375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20"/>
            <p:cNvSpPr/>
            <p:nvPr/>
          </p:nvSpPr>
          <p:spPr>
            <a:xfrm>
              <a:off x="4456862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20"/>
            <p:cNvSpPr/>
            <p:nvPr/>
          </p:nvSpPr>
          <p:spPr>
            <a:xfrm>
              <a:off x="5083315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20"/>
            <p:cNvSpPr/>
            <p:nvPr/>
          </p:nvSpPr>
          <p:spPr>
            <a:xfrm>
              <a:off x="5720801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20"/>
            <p:cNvSpPr/>
            <p:nvPr/>
          </p:nvSpPr>
          <p:spPr>
            <a:xfrm>
              <a:off x="6358287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20"/>
            <p:cNvSpPr/>
            <p:nvPr/>
          </p:nvSpPr>
          <p:spPr>
            <a:xfrm>
              <a:off x="6995773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20"/>
            <p:cNvSpPr/>
            <p:nvPr/>
          </p:nvSpPr>
          <p:spPr>
            <a:xfrm>
              <a:off x="7633259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20"/>
            <p:cNvSpPr/>
            <p:nvPr/>
          </p:nvSpPr>
          <p:spPr>
            <a:xfrm>
              <a:off x="8213503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20"/>
            <p:cNvSpPr/>
            <p:nvPr/>
          </p:nvSpPr>
          <p:spPr>
            <a:xfrm>
              <a:off x="2555437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20"/>
            <p:cNvSpPr/>
            <p:nvPr/>
          </p:nvSpPr>
          <p:spPr>
            <a:xfrm>
              <a:off x="3181906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20"/>
            <p:cNvSpPr/>
            <p:nvPr/>
          </p:nvSpPr>
          <p:spPr>
            <a:xfrm>
              <a:off x="3808375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20"/>
            <p:cNvSpPr/>
            <p:nvPr/>
          </p:nvSpPr>
          <p:spPr>
            <a:xfrm>
              <a:off x="4456862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20"/>
            <p:cNvSpPr/>
            <p:nvPr/>
          </p:nvSpPr>
          <p:spPr>
            <a:xfrm>
              <a:off x="5083315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20"/>
            <p:cNvSpPr/>
            <p:nvPr/>
          </p:nvSpPr>
          <p:spPr>
            <a:xfrm>
              <a:off x="5720801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20"/>
            <p:cNvSpPr/>
            <p:nvPr/>
          </p:nvSpPr>
          <p:spPr>
            <a:xfrm>
              <a:off x="6358287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20"/>
            <p:cNvSpPr/>
            <p:nvPr/>
          </p:nvSpPr>
          <p:spPr>
            <a:xfrm>
              <a:off x="6995773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20"/>
            <p:cNvSpPr/>
            <p:nvPr/>
          </p:nvSpPr>
          <p:spPr>
            <a:xfrm>
              <a:off x="7633259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20"/>
            <p:cNvSpPr/>
            <p:nvPr/>
          </p:nvSpPr>
          <p:spPr>
            <a:xfrm>
              <a:off x="8213503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20"/>
            <p:cNvSpPr/>
            <p:nvPr/>
          </p:nvSpPr>
          <p:spPr>
            <a:xfrm>
              <a:off x="2555437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20"/>
            <p:cNvSpPr/>
            <p:nvPr/>
          </p:nvSpPr>
          <p:spPr>
            <a:xfrm>
              <a:off x="3181906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20"/>
            <p:cNvSpPr/>
            <p:nvPr/>
          </p:nvSpPr>
          <p:spPr>
            <a:xfrm>
              <a:off x="3808375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20"/>
            <p:cNvSpPr/>
            <p:nvPr/>
          </p:nvSpPr>
          <p:spPr>
            <a:xfrm>
              <a:off x="4456862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20"/>
            <p:cNvSpPr/>
            <p:nvPr/>
          </p:nvSpPr>
          <p:spPr>
            <a:xfrm>
              <a:off x="5083315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20"/>
            <p:cNvSpPr/>
            <p:nvPr/>
          </p:nvSpPr>
          <p:spPr>
            <a:xfrm>
              <a:off x="5720801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20"/>
            <p:cNvSpPr/>
            <p:nvPr/>
          </p:nvSpPr>
          <p:spPr>
            <a:xfrm>
              <a:off x="6358287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20"/>
            <p:cNvSpPr/>
            <p:nvPr/>
          </p:nvSpPr>
          <p:spPr>
            <a:xfrm>
              <a:off x="6995773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20"/>
            <p:cNvSpPr/>
            <p:nvPr/>
          </p:nvSpPr>
          <p:spPr>
            <a:xfrm>
              <a:off x="7633259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20"/>
            <p:cNvSpPr/>
            <p:nvPr/>
          </p:nvSpPr>
          <p:spPr>
            <a:xfrm>
              <a:off x="8213503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20"/>
            <p:cNvSpPr/>
            <p:nvPr/>
          </p:nvSpPr>
          <p:spPr>
            <a:xfrm>
              <a:off x="2555437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20"/>
            <p:cNvSpPr/>
            <p:nvPr/>
          </p:nvSpPr>
          <p:spPr>
            <a:xfrm>
              <a:off x="3181906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20"/>
            <p:cNvSpPr/>
            <p:nvPr/>
          </p:nvSpPr>
          <p:spPr>
            <a:xfrm>
              <a:off x="3808375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20"/>
            <p:cNvSpPr/>
            <p:nvPr/>
          </p:nvSpPr>
          <p:spPr>
            <a:xfrm>
              <a:off x="4456862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20"/>
            <p:cNvSpPr/>
            <p:nvPr/>
          </p:nvSpPr>
          <p:spPr>
            <a:xfrm>
              <a:off x="5083315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20"/>
            <p:cNvSpPr/>
            <p:nvPr/>
          </p:nvSpPr>
          <p:spPr>
            <a:xfrm>
              <a:off x="5720801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20"/>
            <p:cNvSpPr/>
            <p:nvPr/>
          </p:nvSpPr>
          <p:spPr>
            <a:xfrm>
              <a:off x="6358287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20"/>
            <p:cNvSpPr/>
            <p:nvPr/>
          </p:nvSpPr>
          <p:spPr>
            <a:xfrm>
              <a:off x="6995773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20"/>
            <p:cNvSpPr/>
            <p:nvPr/>
          </p:nvSpPr>
          <p:spPr>
            <a:xfrm>
              <a:off x="7633259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20"/>
            <p:cNvSpPr/>
            <p:nvPr/>
          </p:nvSpPr>
          <p:spPr>
            <a:xfrm>
              <a:off x="8213503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20"/>
            <p:cNvSpPr/>
            <p:nvPr/>
          </p:nvSpPr>
          <p:spPr>
            <a:xfrm>
              <a:off x="2555437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20"/>
            <p:cNvSpPr/>
            <p:nvPr/>
          </p:nvSpPr>
          <p:spPr>
            <a:xfrm>
              <a:off x="3181906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20"/>
            <p:cNvSpPr/>
            <p:nvPr/>
          </p:nvSpPr>
          <p:spPr>
            <a:xfrm>
              <a:off x="3808375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20"/>
            <p:cNvSpPr/>
            <p:nvPr/>
          </p:nvSpPr>
          <p:spPr>
            <a:xfrm>
              <a:off x="4456862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20"/>
            <p:cNvSpPr/>
            <p:nvPr/>
          </p:nvSpPr>
          <p:spPr>
            <a:xfrm>
              <a:off x="5083315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20"/>
            <p:cNvSpPr/>
            <p:nvPr/>
          </p:nvSpPr>
          <p:spPr>
            <a:xfrm>
              <a:off x="5720801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20"/>
            <p:cNvSpPr/>
            <p:nvPr/>
          </p:nvSpPr>
          <p:spPr>
            <a:xfrm>
              <a:off x="6358287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20"/>
            <p:cNvSpPr/>
            <p:nvPr/>
          </p:nvSpPr>
          <p:spPr>
            <a:xfrm>
              <a:off x="6995773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20"/>
            <p:cNvSpPr/>
            <p:nvPr/>
          </p:nvSpPr>
          <p:spPr>
            <a:xfrm>
              <a:off x="7633259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20"/>
            <p:cNvSpPr/>
            <p:nvPr/>
          </p:nvSpPr>
          <p:spPr>
            <a:xfrm>
              <a:off x="8213503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20"/>
          <p:cNvGrpSpPr/>
          <p:nvPr/>
        </p:nvGrpSpPr>
        <p:grpSpPr>
          <a:xfrm>
            <a:off x="15472912" y="11206341"/>
            <a:ext cx="6048066" cy="390000"/>
            <a:chOff x="2555437" y="12196941"/>
            <a:chExt cx="6048066" cy="390000"/>
          </a:xfrm>
        </p:grpSpPr>
        <p:sp>
          <p:nvSpPr>
            <p:cNvPr id="1020" name="Google Shape;1020;p120"/>
            <p:cNvSpPr/>
            <p:nvPr/>
          </p:nvSpPr>
          <p:spPr>
            <a:xfrm>
              <a:off x="2555437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20"/>
            <p:cNvSpPr/>
            <p:nvPr/>
          </p:nvSpPr>
          <p:spPr>
            <a:xfrm>
              <a:off x="3181906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20"/>
            <p:cNvSpPr/>
            <p:nvPr/>
          </p:nvSpPr>
          <p:spPr>
            <a:xfrm>
              <a:off x="3808375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20"/>
            <p:cNvSpPr/>
            <p:nvPr/>
          </p:nvSpPr>
          <p:spPr>
            <a:xfrm>
              <a:off x="4456862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20"/>
            <p:cNvSpPr/>
            <p:nvPr/>
          </p:nvSpPr>
          <p:spPr>
            <a:xfrm>
              <a:off x="5083315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20"/>
            <p:cNvSpPr/>
            <p:nvPr/>
          </p:nvSpPr>
          <p:spPr>
            <a:xfrm>
              <a:off x="5720801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20"/>
            <p:cNvSpPr/>
            <p:nvPr/>
          </p:nvSpPr>
          <p:spPr>
            <a:xfrm>
              <a:off x="6358287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20"/>
            <p:cNvSpPr/>
            <p:nvPr/>
          </p:nvSpPr>
          <p:spPr>
            <a:xfrm>
              <a:off x="6995773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20"/>
            <p:cNvSpPr/>
            <p:nvPr/>
          </p:nvSpPr>
          <p:spPr>
            <a:xfrm>
              <a:off x="7633259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20"/>
            <p:cNvSpPr/>
            <p:nvPr/>
          </p:nvSpPr>
          <p:spPr>
            <a:xfrm>
              <a:off x="8213503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0" name="Google Shape;1030;p120"/>
          <p:cNvSpPr txBox="1"/>
          <p:nvPr/>
        </p:nvSpPr>
        <p:spPr>
          <a:xfrm>
            <a:off x="21749575" y="7617950"/>
            <a:ext cx="2301300" cy="21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</a:rPr>
              <a:t>Dependable open source backed by maintainers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1031" name="Google Shape;1031;p120"/>
          <p:cNvSpPr/>
          <p:nvPr/>
        </p:nvSpPr>
        <p:spPr>
          <a:xfrm>
            <a:off x="7981938" y="5905175"/>
            <a:ext cx="103500" cy="9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120"/>
          <p:cNvSpPr/>
          <p:nvPr/>
        </p:nvSpPr>
        <p:spPr>
          <a:xfrm>
            <a:off x="8085438" y="6004475"/>
            <a:ext cx="103500" cy="9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120"/>
          <p:cNvSpPr/>
          <p:nvPr/>
        </p:nvSpPr>
        <p:spPr>
          <a:xfrm>
            <a:off x="7981938" y="6103775"/>
            <a:ext cx="103500" cy="9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20"/>
          <p:cNvSpPr/>
          <p:nvPr/>
        </p:nvSpPr>
        <p:spPr>
          <a:xfrm>
            <a:off x="5041825" y="5907625"/>
            <a:ext cx="103500" cy="9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20"/>
          <p:cNvSpPr/>
          <p:nvPr/>
        </p:nvSpPr>
        <p:spPr>
          <a:xfrm>
            <a:off x="4834825" y="5907625"/>
            <a:ext cx="103500" cy="9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20"/>
          <p:cNvSpPr txBox="1"/>
          <p:nvPr/>
        </p:nvSpPr>
        <p:spPr>
          <a:xfrm>
            <a:off x="14806025" y="3676388"/>
            <a:ext cx="73818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</a:rPr>
              <a:t>Our stack with Tidelift</a:t>
            </a:r>
            <a:endParaRPr sz="3600" b="1">
              <a:solidFill>
                <a:schemeClr val="accent1"/>
              </a:solidFill>
            </a:endParaRPr>
          </a:p>
        </p:txBody>
      </p:sp>
      <p:grpSp>
        <p:nvGrpSpPr>
          <p:cNvPr id="1037" name="Google Shape;1037;p120"/>
          <p:cNvGrpSpPr/>
          <p:nvPr/>
        </p:nvGrpSpPr>
        <p:grpSpPr>
          <a:xfrm>
            <a:off x="15472900" y="5079251"/>
            <a:ext cx="6048066" cy="390000"/>
            <a:chOff x="2555437" y="6104126"/>
            <a:chExt cx="6048066" cy="390000"/>
          </a:xfrm>
        </p:grpSpPr>
        <p:sp>
          <p:nvSpPr>
            <p:cNvPr id="1038" name="Google Shape;1038;p120"/>
            <p:cNvSpPr/>
            <p:nvPr/>
          </p:nvSpPr>
          <p:spPr>
            <a:xfrm>
              <a:off x="2555437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20"/>
            <p:cNvSpPr/>
            <p:nvPr/>
          </p:nvSpPr>
          <p:spPr>
            <a:xfrm>
              <a:off x="3181906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20"/>
            <p:cNvSpPr/>
            <p:nvPr/>
          </p:nvSpPr>
          <p:spPr>
            <a:xfrm>
              <a:off x="3808375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20"/>
            <p:cNvSpPr/>
            <p:nvPr/>
          </p:nvSpPr>
          <p:spPr>
            <a:xfrm>
              <a:off x="4456862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20"/>
            <p:cNvSpPr/>
            <p:nvPr/>
          </p:nvSpPr>
          <p:spPr>
            <a:xfrm>
              <a:off x="5083315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20"/>
            <p:cNvSpPr/>
            <p:nvPr/>
          </p:nvSpPr>
          <p:spPr>
            <a:xfrm>
              <a:off x="5720801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20"/>
            <p:cNvSpPr/>
            <p:nvPr/>
          </p:nvSpPr>
          <p:spPr>
            <a:xfrm>
              <a:off x="6358287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20"/>
            <p:cNvSpPr/>
            <p:nvPr/>
          </p:nvSpPr>
          <p:spPr>
            <a:xfrm>
              <a:off x="6995773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20"/>
            <p:cNvSpPr/>
            <p:nvPr/>
          </p:nvSpPr>
          <p:spPr>
            <a:xfrm>
              <a:off x="7633259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20"/>
            <p:cNvSpPr/>
            <p:nvPr/>
          </p:nvSpPr>
          <p:spPr>
            <a:xfrm>
              <a:off x="8213503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120"/>
          <p:cNvGrpSpPr/>
          <p:nvPr/>
        </p:nvGrpSpPr>
        <p:grpSpPr>
          <a:xfrm>
            <a:off x="15472900" y="5774051"/>
            <a:ext cx="6048066" cy="390000"/>
            <a:chOff x="2555437" y="6104126"/>
            <a:chExt cx="6048066" cy="390000"/>
          </a:xfrm>
        </p:grpSpPr>
        <p:sp>
          <p:nvSpPr>
            <p:cNvPr id="1049" name="Google Shape;1049;p120"/>
            <p:cNvSpPr/>
            <p:nvPr/>
          </p:nvSpPr>
          <p:spPr>
            <a:xfrm>
              <a:off x="2555437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20"/>
            <p:cNvSpPr/>
            <p:nvPr/>
          </p:nvSpPr>
          <p:spPr>
            <a:xfrm>
              <a:off x="3181906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20"/>
            <p:cNvSpPr/>
            <p:nvPr/>
          </p:nvSpPr>
          <p:spPr>
            <a:xfrm>
              <a:off x="3808375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20"/>
            <p:cNvSpPr/>
            <p:nvPr/>
          </p:nvSpPr>
          <p:spPr>
            <a:xfrm>
              <a:off x="4456862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20"/>
            <p:cNvSpPr/>
            <p:nvPr/>
          </p:nvSpPr>
          <p:spPr>
            <a:xfrm>
              <a:off x="5083315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20"/>
            <p:cNvSpPr/>
            <p:nvPr/>
          </p:nvSpPr>
          <p:spPr>
            <a:xfrm>
              <a:off x="5720801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20"/>
            <p:cNvSpPr/>
            <p:nvPr/>
          </p:nvSpPr>
          <p:spPr>
            <a:xfrm>
              <a:off x="6358287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20"/>
            <p:cNvSpPr/>
            <p:nvPr/>
          </p:nvSpPr>
          <p:spPr>
            <a:xfrm>
              <a:off x="6995773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20"/>
            <p:cNvSpPr/>
            <p:nvPr/>
          </p:nvSpPr>
          <p:spPr>
            <a:xfrm>
              <a:off x="7633259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20"/>
            <p:cNvSpPr/>
            <p:nvPr/>
          </p:nvSpPr>
          <p:spPr>
            <a:xfrm>
              <a:off x="8213503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59" name="Google Shape;1059;p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74227" y="6767075"/>
            <a:ext cx="815239" cy="69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0" name="Google Shape;1060;p120"/>
          <p:cNvGrpSpPr/>
          <p:nvPr/>
        </p:nvGrpSpPr>
        <p:grpSpPr>
          <a:xfrm>
            <a:off x="3546037" y="5808326"/>
            <a:ext cx="6048066" cy="390000"/>
            <a:chOff x="2555437" y="6104126"/>
            <a:chExt cx="6048066" cy="390000"/>
          </a:xfrm>
        </p:grpSpPr>
        <p:sp>
          <p:nvSpPr>
            <p:cNvPr id="1061" name="Google Shape;1061;p120"/>
            <p:cNvSpPr/>
            <p:nvPr/>
          </p:nvSpPr>
          <p:spPr>
            <a:xfrm>
              <a:off x="2555437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20"/>
            <p:cNvSpPr/>
            <p:nvPr/>
          </p:nvSpPr>
          <p:spPr>
            <a:xfrm>
              <a:off x="3181906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20"/>
            <p:cNvSpPr/>
            <p:nvPr/>
          </p:nvSpPr>
          <p:spPr>
            <a:xfrm>
              <a:off x="4456862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20"/>
            <p:cNvSpPr/>
            <p:nvPr/>
          </p:nvSpPr>
          <p:spPr>
            <a:xfrm>
              <a:off x="5083315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20"/>
            <p:cNvSpPr/>
            <p:nvPr/>
          </p:nvSpPr>
          <p:spPr>
            <a:xfrm>
              <a:off x="5720801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20"/>
            <p:cNvSpPr/>
            <p:nvPr/>
          </p:nvSpPr>
          <p:spPr>
            <a:xfrm>
              <a:off x="6358287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20"/>
            <p:cNvSpPr/>
            <p:nvPr/>
          </p:nvSpPr>
          <p:spPr>
            <a:xfrm>
              <a:off x="6995773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20"/>
            <p:cNvSpPr/>
            <p:nvPr/>
          </p:nvSpPr>
          <p:spPr>
            <a:xfrm>
              <a:off x="7633259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20"/>
            <p:cNvSpPr/>
            <p:nvPr/>
          </p:nvSpPr>
          <p:spPr>
            <a:xfrm>
              <a:off x="8213503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20"/>
            <p:cNvSpPr/>
            <p:nvPr/>
          </p:nvSpPr>
          <p:spPr>
            <a:xfrm>
              <a:off x="3808375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1" name="Google Shape;1071;p1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87180" y="3673038"/>
            <a:ext cx="8096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120"/>
          <p:cNvSpPr/>
          <p:nvPr/>
        </p:nvSpPr>
        <p:spPr>
          <a:xfrm>
            <a:off x="10052350" y="10742238"/>
            <a:ext cx="44106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22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Get commercial assurances for open source</a:t>
            </a:r>
            <a:endParaRPr sz="2200"/>
          </a:p>
        </p:txBody>
      </p:sp>
      <p:sp>
        <p:nvSpPr>
          <p:cNvPr id="1073" name="Google Shape;1073;p120"/>
          <p:cNvSpPr txBox="1"/>
          <p:nvPr/>
        </p:nvSpPr>
        <p:spPr>
          <a:xfrm>
            <a:off x="10035975" y="770475"/>
            <a:ext cx="8097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4" name="Google Shape;1074;p120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191AC"/>
                </a:solidFill>
              </a:rPr>
              <a:t>26</a:t>
            </a:fld>
            <a:endParaRPr b="1">
              <a:solidFill>
                <a:srgbClr val="8191AC"/>
              </a:solidFill>
            </a:endParaRPr>
          </a:p>
        </p:txBody>
      </p:sp>
      <p:pic>
        <p:nvPicPr>
          <p:cNvPr id="1075" name="Google Shape;1075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39063" y="645577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20088" y="645577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748738" y="645577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05963" y="645577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022263" y="646885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660438" y="646885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98613" y="646885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36788" y="646885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613063" y="646885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55500" y="646885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39063" y="715822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20088" y="715822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748738" y="715822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05963" y="715822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022263" y="717130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660438" y="717130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98613" y="717130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36788" y="717130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613063" y="717130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55500" y="717130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39063" y="78398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20088" y="78398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748738" y="78398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05963" y="78398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022263" y="78529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660438" y="78529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98613" y="78529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36788" y="78529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613063" y="78529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55500" y="78529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39063" y="850720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20088" y="850720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748738" y="850720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05963" y="850720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022263" y="852027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660438" y="852027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98613" y="852027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36788" y="852027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613063" y="852027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55500" y="852027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39063" y="91822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20088" y="91822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748738" y="91822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05963" y="91822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022263" y="91953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660438" y="91953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98613" y="91953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36788" y="91953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613063" y="91953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55500" y="91953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39063" y="98567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20088" y="98567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748738" y="98567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05963" y="98567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022263" y="986983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660438" y="986983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98613" y="986983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36788" y="986983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613063" y="986983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55500" y="986983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39063" y="1054431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20088" y="1054431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748738" y="1054431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05963" y="1054431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022263" y="105573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660438" y="105573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98613" y="105573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36788" y="105573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613063" y="105573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55500" y="10557388"/>
            <a:ext cx="33337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21"/>
          <p:cNvSpPr txBox="1">
            <a:spLocks noGrp="1"/>
          </p:cNvSpPr>
          <p:nvPr>
            <p:ph type="title"/>
          </p:nvPr>
        </p:nvSpPr>
        <p:spPr>
          <a:xfrm>
            <a:off x="4387453" y="5422114"/>
            <a:ext cx="156090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20"/>
              <a:buFont typeface="Arial"/>
              <a:buNone/>
            </a:pPr>
            <a:r>
              <a:rPr lang="en-US" sz="1152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sz="1152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5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7"/>
          <p:cNvSpPr/>
          <p:nvPr/>
        </p:nvSpPr>
        <p:spPr>
          <a:xfrm>
            <a:off x="8703425" y="6553200"/>
            <a:ext cx="5212500" cy="4463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7"/>
          <p:cNvSpPr txBox="1">
            <a:spLocks noGrp="1"/>
          </p:cNvSpPr>
          <p:nvPr>
            <p:ph type="title"/>
          </p:nvPr>
        </p:nvSpPr>
        <p:spPr>
          <a:xfrm>
            <a:off x="1269100" y="1887050"/>
            <a:ext cx="192537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applications are built on top of a foundation of 70% or more open source code</a:t>
            </a:r>
            <a:endParaRPr/>
          </a:p>
        </p:txBody>
      </p:sp>
      <p:sp>
        <p:nvSpPr>
          <p:cNvPr id="462" name="Google Shape;462;p97"/>
          <p:cNvSpPr/>
          <p:nvPr/>
        </p:nvSpPr>
        <p:spPr>
          <a:xfrm>
            <a:off x="8839975" y="5252250"/>
            <a:ext cx="50760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Our custom application code/ business logic</a:t>
            </a:r>
            <a:endParaRPr/>
          </a:p>
        </p:txBody>
      </p:sp>
      <p:sp>
        <p:nvSpPr>
          <p:cNvPr id="463" name="Google Shape;463;p97"/>
          <p:cNvSpPr/>
          <p:nvPr/>
        </p:nvSpPr>
        <p:spPr>
          <a:xfrm>
            <a:off x="8839975" y="7249300"/>
            <a:ext cx="3931200" cy="1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Open source application components</a:t>
            </a:r>
            <a:endParaRPr/>
          </a:p>
        </p:txBody>
      </p:sp>
      <p:sp>
        <p:nvSpPr>
          <p:cNvPr id="464" name="Google Shape;464;p97"/>
          <p:cNvSpPr/>
          <p:nvPr/>
        </p:nvSpPr>
        <p:spPr>
          <a:xfrm>
            <a:off x="8840033" y="10883250"/>
            <a:ext cx="39312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Commodity infrastructure</a:t>
            </a:r>
            <a:endParaRPr/>
          </a:p>
        </p:txBody>
      </p:sp>
      <p:sp>
        <p:nvSpPr>
          <p:cNvPr id="465" name="Google Shape;465;p97"/>
          <p:cNvSpPr txBox="1"/>
          <p:nvPr/>
        </p:nvSpPr>
        <p:spPr>
          <a:xfrm>
            <a:off x="1409650" y="5385050"/>
            <a:ext cx="9093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9100"/>
              <a:buFont typeface="Arial"/>
              <a:buNone/>
            </a:pPr>
            <a:r>
              <a:rPr lang="en-US" sz="3000" b="1">
                <a:solidFill>
                  <a:srgbClr val="A3AFC2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r>
              <a:rPr lang="en-US" sz="3000" b="1" i="0" u="none" strike="noStrike" cap="none">
                <a:solidFill>
                  <a:srgbClr val="A3AFC2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sz="3000">
              <a:solidFill>
                <a:srgbClr val="A3AF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97"/>
          <p:cNvSpPr txBox="1"/>
          <p:nvPr/>
        </p:nvSpPr>
        <p:spPr>
          <a:xfrm>
            <a:off x="1409650" y="11073150"/>
            <a:ext cx="9093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9100"/>
              <a:buFont typeface="Arial"/>
              <a:buNone/>
            </a:pPr>
            <a:r>
              <a:rPr lang="en-US" sz="3000" b="1">
                <a:solidFill>
                  <a:srgbClr val="A3AFC2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r>
              <a:rPr lang="en-US" sz="3000" b="1" i="0" u="none" strike="noStrike" cap="none">
                <a:solidFill>
                  <a:srgbClr val="A3AFC2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sz="3000">
              <a:solidFill>
                <a:srgbClr val="A3AFC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97"/>
          <p:cNvSpPr txBox="1"/>
          <p:nvPr/>
        </p:nvSpPr>
        <p:spPr>
          <a:xfrm>
            <a:off x="1409650" y="7840275"/>
            <a:ext cx="9093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9100"/>
              <a:buFont typeface="Arial"/>
              <a:buNone/>
            </a:pPr>
            <a:r>
              <a:rPr lang="en-US" sz="3000" b="1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70</a:t>
            </a:r>
            <a:r>
              <a:rPr lang="en-US" sz="3000" b="1" i="0" u="none" strike="noStrike" cap="none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sz="3000">
              <a:solidFill>
                <a:srgbClr val="F6914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97"/>
          <p:cNvSpPr txBox="1"/>
          <p:nvPr/>
        </p:nvSpPr>
        <p:spPr>
          <a:xfrm>
            <a:off x="8874475" y="8496675"/>
            <a:ext cx="44433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2400" i="1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Examples: Babel, Vue.js, Gulp, Material-UI, Fabric, Celery, Jekyll, Active Admin</a:t>
            </a:r>
            <a:endParaRPr sz="1300" i="1">
              <a:solidFill>
                <a:srgbClr val="F6914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97"/>
          <p:cNvSpPr txBox="1"/>
          <p:nvPr/>
        </p:nvSpPr>
        <p:spPr>
          <a:xfrm>
            <a:off x="8854200" y="11748750"/>
            <a:ext cx="5212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2400" i="1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Examples: Linux, Kubernetes, MongoDB, Docker</a:t>
            </a:r>
            <a:endParaRPr sz="1300" i="1">
              <a:solidFill>
                <a:srgbClr val="F6914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70" name="Google Shape;470;p97"/>
          <p:cNvGrpSpPr/>
          <p:nvPr/>
        </p:nvGrpSpPr>
        <p:grpSpPr>
          <a:xfrm>
            <a:off x="2555437" y="5189726"/>
            <a:ext cx="6048066" cy="390000"/>
            <a:chOff x="2555437" y="6104126"/>
            <a:chExt cx="6048066" cy="390000"/>
          </a:xfrm>
        </p:grpSpPr>
        <p:sp>
          <p:nvSpPr>
            <p:cNvPr id="471" name="Google Shape;471;p97"/>
            <p:cNvSpPr/>
            <p:nvPr/>
          </p:nvSpPr>
          <p:spPr>
            <a:xfrm>
              <a:off x="2555437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7"/>
            <p:cNvSpPr/>
            <p:nvPr/>
          </p:nvSpPr>
          <p:spPr>
            <a:xfrm>
              <a:off x="3181906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7"/>
            <p:cNvSpPr/>
            <p:nvPr/>
          </p:nvSpPr>
          <p:spPr>
            <a:xfrm>
              <a:off x="3808375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7"/>
            <p:cNvSpPr/>
            <p:nvPr/>
          </p:nvSpPr>
          <p:spPr>
            <a:xfrm>
              <a:off x="4456862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7"/>
            <p:cNvSpPr/>
            <p:nvPr/>
          </p:nvSpPr>
          <p:spPr>
            <a:xfrm>
              <a:off x="5083315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7"/>
            <p:cNvSpPr/>
            <p:nvPr/>
          </p:nvSpPr>
          <p:spPr>
            <a:xfrm>
              <a:off x="5720801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7"/>
            <p:cNvSpPr/>
            <p:nvPr/>
          </p:nvSpPr>
          <p:spPr>
            <a:xfrm>
              <a:off x="6358287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7"/>
            <p:cNvSpPr/>
            <p:nvPr/>
          </p:nvSpPr>
          <p:spPr>
            <a:xfrm>
              <a:off x="6995773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7"/>
            <p:cNvSpPr/>
            <p:nvPr/>
          </p:nvSpPr>
          <p:spPr>
            <a:xfrm>
              <a:off x="7633259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7"/>
            <p:cNvSpPr/>
            <p:nvPr/>
          </p:nvSpPr>
          <p:spPr>
            <a:xfrm>
              <a:off x="8213503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97"/>
          <p:cNvGrpSpPr/>
          <p:nvPr/>
        </p:nvGrpSpPr>
        <p:grpSpPr>
          <a:xfrm>
            <a:off x="2555437" y="6536628"/>
            <a:ext cx="6048066" cy="4463612"/>
            <a:chOff x="2555437" y="7451028"/>
            <a:chExt cx="6048066" cy="4463612"/>
          </a:xfrm>
        </p:grpSpPr>
        <p:sp>
          <p:nvSpPr>
            <p:cNvPr id="482" name="Google Shape;482;p97"/>
            <p:cNvSpPr/>
            <p:nvPr/>
          </p:nvSpPr>
          <p:spPr>
            <a:xfrm>
              <a:off x="2555437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7"/>
            <p:cNvSpPr/>
            <p:nvPr/>
          </p:nvSpPr>
          <p:spPr>
            <a:xfrm>
              <a:off x="3181906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7"/>
            <p:cNvSpPr/>
            <p:nvPr/>
          </p:nvSpPr>
          <p:spPr>
            <a:xfrm>
              <a:off x="3808375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7"/>
            <p:cNvSpPr/>
            <p:nvPr/>
          </p:nvSpPr>
          <p:spPr>
            <a:xfrm>
              <a:off x="4456862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7"/>
            <p:cNvSpPr/>
            <p:nvPr/>
          </p:nvSpPr>
          <p:spPr>
            <a:xfrm>
              <a:off x="5083315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7"/>
            <p:cNvSpPr/>
            <p:nvPr/>
          </p:nvSpPr>
          <p:spPr>
            <a:xfrm>
              <a:off x="5720801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7"/>
            <p:cNvSpPr/>
            <p:nvPr/>
          </p:nvSpPr>
          <p:spPr>
            <a:xfrm>
              <a:off x="6358287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7"/>
            <p:cNvSpPr/>
            <p:nvPr/>
          </p:nvSpPr>
          <p:spPr>
            <a:xfrm>
              <a:off x="6995773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7"/>
            <p:cNvSpPr/>
            <p:nvPr/>
          </p:nvSpPr>
          <p:spPr>
            <a:xfrm>
              <a:off x="7633259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7"/>
            <p:cNvSpPr/>
            <p:nvPr/>
          </p:nvSpPr>
          <p:spPr>
            <a:xfrm>
              <a:off x="8213503" y="7451028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7"/>
            <p:cNvSpPr/>
            <p:nvPr/>
          </p:nvSpPr>
          <p:spPr>
            <a:xfrm>
              <a:off x="2555437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7"/>
            <p:cNvSpPr/>
            <p:nvPr/>
          </p:nvSpPr>
          <p:spPr>
            <a:xfrm>
              <a:off x="3181906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7"/>
            <p:cNvSpPr/>
            <p:nvPr/>
          </p:nvSpPr>
          <p:spPr>
            <a:xfrm>
              <a:off x="3808375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7"/>
            <p:cNvSpPr/>
            <p:nvPr/>
          </p:nvSpPr>
          <p:spPr>
            <a:xfrm>
              <a:off x="4456862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7"/>
            <p:cNvSpPr/>
            <p:nvPr/>
          </p:nvSpPr>
          <p:spPr>
            <a:xfrm>
              <a:off x="5083315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7"/>
            <p:cNvSpPr/>
            <p:nvPr/>
          </p:nvSpPr>
          <p:spPr>
            <a:xfrm>
              <a:off x="5720801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7"/>
            <p:cNvSpPr/>
            <p:nvPr/>
          </p:nvSpPr>
          <p:spPr>
            <a:xfrm>
              <a:off x="6358287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7"/>
            <p:cNvSpPr/>
            <p:nvPr/>
          </p:nvSpPr>
          <p:spPr>
            <a:xfrm>
              <a:off x="6995773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7"/>
            <p:cNvSpPr/>
            <p:nvPr/>
          </p:nvSpPr>
          <p:spPr>
            <a:xfrm>
              <a:off x="7633259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7"/>
            <p:cNvSpPr/>
            <p:nvPr/>
          </p:nvSpPr>
          <p:spPr>
            <a:xfrm>
              <a:off x="8213503" y="8142091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7"/>
            <p:cNvSpPr/>
            <p:nvPr/>
          </p:nvSpPr>
          <p:spPr>
            <a:xfrm>
              <a:off x="2555437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7"/>
            <p:cNvSpPr/>
            <p:nvPr/>
          </p:nvSpPr>
          <p:spPr>
            <a:xfrm>
              <a:off x="3181906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7"/>
            <p:cNvSpPr/>
            <p:nvPr/>
          </p:nvSpPr>
          <p:spPr>
            <a:xfrm>
              <a:off x="3808375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7"/>
            <p:cNvSpPr/>
            <p:nvPr/>
          </p:nvSpPr>
          <p:spPr>
            <a:xfrm>
              <a:off x="4456862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7"/>
            <p:cNvSpPr/>
            <p:nvPr/>
          </p:nvSpPr>
          <p:spPr>
            <a:xfrm>
              <a:off x="5083315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7"/>
            <p:cNvSpPr/>
            <p:nvPr/>
          </p:nvSpPr>
          <p:spPr>
            <a:xfrm>
              <a:off x="5720801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7"/>
            <p:cNvSpPr/>
            <p:nvPr/>
          </p:nvSpPr>
          <p:spPr>
            <a:xfrm>
              <a:off x="6358287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7"/>
            <p:cNvSpPr/>
            <p:nvPr/>
          </p:nvSpPr>
          <p:spPr>
            <a:xfrm>
              <a:off x="6995773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7"/>
            <p:cNvSpPr/>
            <p:nvPr/>
          </p:nvSpPr>
          <p:spPr>
            <a:xfrm>
              <a:off x="7633259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7"/>
            <p:cNvSpPr/>
            <p:nvPr/>
          </p:nvSpPr>
          <p:spPr>
            <a:xfrm>
              <a:off x="8213503" y="8814375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7"/>
            <p:cNvSpPr/>
            <p:nvPr/>
          </p:nvSpPr>
          <p:spPr>
            <a:xfrm>
              <a:off x="2555437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7"/>
            <p:cNvSpPr/>
            <p:nvPr/>
          </p:nvSpPr>
          <p:spPr>
            <a:xfrm>
              <a:off x="3181906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7"/>
            <p:cNvSpPr/>
            <p:nvPr/>
          </p:nvSpPr>
          <p:spPr>
            <a:xfrm>
              <a:off x="3808375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7"/>
            <p:cNvSpPr/>
            <p:nvPr/>
          </p:nvSpPr>
          <p:spPr>
            <a:xfrm>
              <a:off x="4456862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7"/>
            <p:cNvSpPr/>
            <p:nvPr/>
          </p:nvSpPr>
          <p:spPr>
            <a:xfrm>
              <a:off x="5083315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7"/>
            <p:cNvSpPr/>
            <p:nvPr/>
          </p:nvSpPr>
          <p:spPr>
            <a:xfrm>
              <a:off x="5720801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7"/>
            <p:cNvSpPr/>
            <p:nvPr/>
          </p:nvSpPr>
          <p:spPr>
            <a:xfrm>
              <a:off x="6358287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7"/>
            <p:cNvSpPr/>
            <p:nvPr/>
          </p:nvSpPr>
          <p:spPr>
            <a:xfrm>
              <a:off x="6995773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7"/>
            <p:cNvSpPr/>
            <p:nvPr/>
          </p:nvSpPr>
          <p:spPr>
            <a:xfrm>
              <a:off x="7633259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7"/>
            <p:cNvSpPr/>
            <p:nvPr/>
          </p:nvSpPr>
          <p:spPr>
            <a:xfrm>
              <a:off x="8213503" y="9489009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7"/>
            <p:cNvSpPr/>
            <p:nvPr/>
          </p:nvSpPr>
          <p:spPr>
            <a:xfrm>
              <a:off x="2555437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7"/>
            <p:cNvSpPr/>
            <p:nvPr/>
          </p:nvSpPr>
          <p:spPr>
            <a:xfrm>
              <a:off x="3181906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7"/>
            <p:cNvSpPr/>
            <p:nvPr/>
          </p:nvSpPr>
          <p:spPr>
            <a:xfrm>
              <a:off x="3808375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7"/>
            <p:cNvSpPr/>
            <p:nvPr/>
          </p:nvSpPr>
          <p:spPr>
            <a:xfrm>
              <a:off x="4456862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7"/>
            <p:cNvSpPr/>
            <p:nvPr/>
          </p:nvSpPr>
          <p:spPr>
            <a:xfrm>
              <a:off x="5083315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7"/>
            <p:cNvSpPr/>
            <p:nvPr/>
          </p:nvSpPr>
          <p:spPr>
            <a:xfrm>
              <a:off x="5720801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7"/>
            <p:cNvSpPr/>
            <p:nvPr/>
          </p:nvSpPr>
          <p:spPr>
            <a:xfrm>
              <a:off x="6358287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7"/>
            <p:cNvSpPr/>
            <p:nvPr/>
          </p:nvSpPr>
          <p:spPr>
            <a:xfrm>
              <a:off x="6995773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7"/>
            <p:cNvSpPr/>
            <p:nvPr/>
          </p:nvSpPr>
          <p:spPr>
            <a:xfrm>
              <a:off x="7633259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7"/>
            <p:cNvSpPr/>
            <p:nvPr/>
          </p:nvSpPr>
          <p:spPr>
            <a:xfrm>
              <a:off x="8213503" y="10161293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7"/>
            <p:cNvSpPr/>
            <p:nvPr/>
          </p:nvSpPr>
          <p:spPr>
            <a:xfrm>
              <a:off x="2555437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7"/>
            <p:cNvSpPr/>
            <p:nvPr/>
          </p:nvSpPr>
          <p:spPr>
            <a:xfrm>
              <a:off x="3181906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7"/>
            <p:cNvSpPr/>
            <p:nvPr/>
          </p:nvSpPr>
          <p:spPr>
            <a:xfrm>
              <a:off x="3808375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7"/>
            <p:cNvSpPr/>
            <p:nvPr/>
          </p:nvSpPr>
          <p:spPr>
            <a:xfrm>
              <a:off x="4456862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7"/>
            <p:cNvSpPr/>
            <p:nvPr/>
          </p:nvSpPr>
          <p:spPr>
            <a:xfrm>
              <a:off x="5083315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7"/>
            <p:cNvSpPr/>
            <p:nvPr/>
          </p:nvSpPr>
          <p:spPr>
            <a:xfrm>
              <a:off x="5720801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7"/>
            <p:cNvSpPr/>
            <p:nvPr/>
          </p:nvSpPr>
          <p:spPr>
            <a:xfrm>
              <a:off x="6358287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7"/>
            <p:cNvSpPr/>
            <p:nvPr/>
          </p:nvSpPr>
          <p:spPr>
            <a:xfrm>
              <a:off x="6995773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7"/>
            <p:cNvSpPr/>
            <p:nvPr/>
          </p:nvSpPr>
          <p:spPr>
            <a:xfrm>
              <a:off x="7633259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7"/>
            <p:cNvSpPr/>
            <p:nvPr/>
          </p:nvSpPr>
          <p:spPr>
            <a:xfrm>
              <a:off x="8213503" y="10852356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7"/>
            <p:cNvSpPr/>
            <p:nvPr/>
          </p:nvSpPr>
          <p:spPr>
            <a:xfrm>
              <a:off x="2555437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7"/>
            <p:cNvSpPr/>
            <p:nvPr/>
          </p:nvSpPr>
          <p:spPr>
            <a:xfrm>
              <a:off x="3181906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7"/>
            <p:cNvSpPr/>
            <p:nvPr/>
          </p:nvSpPr>
          <p:spPr>
            <a:xfrm>
              <a:off x="3808375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7"/>
            <p:cNvSpPr/>
            <p:nvPr/>
          </p:nvSpPr>
          <p:spPr>
            <a:xfrm>
              <a:off x="4456862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7"/>
            <p:cNvSpPr/>
            <p:nvPr/>
          </p:nvSpPr>
          <p:spPr>
            <a:xfrm>
              <a:off x="5083315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7"/>
            <p:cNvSpPr/>
            <p:nvPr/>
          </p:nvSpPr>
          <p:spPr>
            <a:xfrm>
              <a:off x="5720801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7"/>
            <p:cNvSpPr/>
            <p:nvPr/>
          </p:nvSpPr>
          <p:spPr>
            <a:xfrm>
              <a:off x="6358287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7"/>
            <p:cNvSpPr/>
            <p:nvPr/>
          </p:nvSpPr>
          <p:spPr>
            <a:xfrm>
              <a:off x="6995773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7"/>
            <p:cNvSpPr/>
            <p:nvPr/>
          </p:nvSpPr>
          <p:spPr>
            <a:xfrm>
              <a:off x="7633259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7"/>
            <p:cNvSpPr/>
            <p:nvPr/>
          </p:nvSpPr>
          <p:spPr>
            <a:xfrm>
              <a:off x="8213503" y="11524640"/>
              <a:ext cx="390000" cy="390000"/>
            </a:xfrm>
            <a:prstGeom prst="rect">
              <a:avLst/>
            </a:prstGeom>
            <a:solidFill>
              <a:srgbClr val="F69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97"/>
          <p:cNvGrpSpPr/>
          <p:nvPr/>
        </p:nvGrpSpPr>
        <p:grpSpPr>
          <a:xfrm>
            <a:off x="2555437" y="11282541"/>
            <a:ext cx="6048066" cy="390000"/>
            <a:chOff x="2555437" y="12196941"/>
            <a:chExt cx="6048066" cy="390000"/>
          </a:xfrm>
        </p:grpSpPr>
        <p:sp>
          <p:nvSpPr>
            <p:cNvPr id="553" name="Google Shape;553;p97"/>
            <p:cNvSpPr/>
            <p:nvPr/>
          </p:nvSpPr>
          <p:spPr>
            <a:xfrm>
              <a:off x="2555437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7"/>
            <p:cNvSpPr/>
            <p:nvPr/>
          </p:nvSpPr>
          <p:spPr>
            <a:xfrm>
              <a:off x="3181906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7"/>
            <p:cNvSpPr/>
            <p:nvPr/>
          </p:nvSpPr>
          <p:spPr>
            <a:xfrm>
              <a:off x="3808375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7"/>
            <p:cNvSpPr/>
            <p:nvPr/>
          </p:nvSpPr>
          <p:spPr>
            <a:xfrm>
              <a:off x="4456862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7"/>
            <p:cNvSpPr/>
            <p:nvPr/>
          </p:nvSpPr>
          <p:spPr>
            <a:xfrm>
              <a:off x="5083315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7"/>
            <p:cNvSpPr/>
            <p:nvPr/>
          </p:nvSpPr>
          <p:spPr>
            <a:xfrm>
              <a:off x="5720801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7"/>
            <p:cNvSpPr/>
            <p:nvPr/>
          </p:nvSpPr>
          <p:spPr>
            <a:xfrm>
              <a:off x="6358287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7"/>
            <p:cNvSpPr/>
            <p:nvPr/>
          </p:nvSpPr>
          <p:spPr>
            <a:xfrm>
              <a:off x="6995773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7"/>
            <p:cNvSpPr/>
            <p:nvPr/>
          </p:nvSpPr>
          <p:spPr>
            <a:xfrm>
              <a:off x="7633259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7"/>
            <p:cNvSpPr/>
            <p:nvPr/>
          </p:nvSpPr>
          <p:spPr>
            <a:xfrm>
              <a:off x="8213503" y="12196941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97"/>
          <p:cNvGrpSpPr/>
          <p:nvPr/>
        </p:nvGrpSpPr>
        <p:grpSpPr>
          <a:xfrm>
            <a:off x="2555437" y="5884526"/>
            <a:ext cx="6048066" cy="390000"/>
            <a:chOff x="2555437" y="6104126"/>
            <a:chExt cx="6048066" cy="390000"/>
          </a:xfrm>
        </p:grpSpPr>
        <p:sp>
          <p:nvSpPr>
            <p:cNvPr id="564" name="Google Shape;564;p97"/>
            <p:cNvSpPr/>
            <p:nvPr/>
          </p:nvSpPr>
          <p:spPr>
            <a:xfrm>
              <a:off x="2555437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7"/>
            <p:cNvSpPr/>
            <p:nvPr/>
          </p:nvSpPr>
          <p:spPr>
            <a:xfrm>
              <a:off x="3181906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7"/>
            <p:cNvSpPr/>
            <p:nvPr/>
          </p:nvSpPr>
          <p:spPr>
            <a:xfrm>
              <a:off x="3808375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7"/>
            <p:cNvSpPr/>
            <p:nvPr/>
          </p:nvSpPr>
          <p:spPr>
            <a:xfrm>
              <a:off x="4456862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7"/>
            <p:cNvSpPr/>
            <p:nvPr/>
          </p:nvSpPr>
          <p:spPr>
            <a:xfrm>
              <a:off x="5083315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7"/>
            <p:cNvSpPr/>
            <p:nvPr/>
          </p:nvSpPr>
          <p:spPr>
            <a:xfrm>
              <a:off x="5720801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7"/>
            <p:cNvSpPr/>
            <p:nvPr/>
          </p:nvSpPr>
          <p:spPr>
            <a:xfrm>
              <a:off x="6358287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7"/>
            <p:cNvSpPr/>
            <p:nvPr/>
          </p:nvSpPr>
          <p:spPr>
            <a:xfrm>
              <a:off x="6995773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7"/>
            <p:cNvSpPr/>
            <p:nvPr/>
          </p:nvSpPr>
          <p:spPr>
            <a:xfrm>
              <a:off x="7633259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7"/>
            <p:cNvSpPr/>
            <p:nvPr/>
          </p:nvSpPr>
          <p:spPr>
            <a:xfrm>
              <a:off x="8213503" y="6104126"/>
              <a:ext cx="390000" cy="390000"/>
            </a:xfrm>
            <a:prstGeom prst="rect">
              <a:avLst/>
            </a:prstGeom>
            <a:solidFill>
              <a:srgbClr val="A3A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97"/>
          <p:cNvSpPr/>
          <p:nvPr/>
        </p:nvSpPr>
        <p:spPr>
          <a:xfrm>
            <a:off x="8628474" y="6379067"/>
            <a:ext cx="221700" cy="4911900"/>
          </a:xfrm>
          <a:prstGeom prst="rect">
            <a:avLst/>
          </a:prstGeom>
          <a:solidFill>
            <a:srgbClr val="2E32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97"/>
          <p:cNvSpPr/>
          <p:nvPr/>
        </p:nvSpPr>
        <p:spPr>
          <a:xfrm rot="-5400000">
            <a:off x="8697925" y="6445134"/>
            <a:ext cx="264300" cy="224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97"/>
          <p:cNvSpPr/>
          <p:nvPr/>
        </p:nvSpPr>
        <p:spPr>
          <a:xfrm rot="-5400000">
            <a:off x="8749141" y="10914701"/>
            <a:ext cx="264300" cy="224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97"/>
          <p:cNvSpPr txBox="1"/>
          <p:nvPr/>
        </p:nvSpPr>
        <p:spPr>
          <a:xfrm>
            <a:off x="16332275" y="5308850"/>
            <a:ext cx="64077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36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Top layer of our app, </a:t>
            </a:r>
            <a:br>
              <a:rPr lang="en-US" sz="36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our job to support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78" name="Google Shape;578;p97"/>
          <p:cNvCxnSpPr/>
          <p:nvPr/>
        </p:nvCxnSpPr>
        <p:spPr>
          <a:xfrm rot="10800000">
            <a:off x="15048875" y="5713250"/>
            <a:ext cx="1039500" cy="0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579" name="Google Shape;579;p97"/>
          <p:cNvSpPr txBox="1"/>
          <p:nvPr/>
        </p:nvSpPr>
        <p:spPr>
          <a:xfrm>
            <a:off x="16332275" y="8430625"/>
            <a:ext cx="64077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36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Most of our app, </a:t>
            </a:r>
            <a:br>
              <a:rPr lang="en-US" sz="36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but no one’s job to support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80" name="Google Shape;580;p97"/>
          <p:cNvCxnSpPr/>
          <p:nvPr/>
        </p:nvCxnSpPr>
        <p:spPr>
          <a:xfrm rot="10800000">
            <a:off x="15048875" y="8835025"/>
            <a:ext cx="1039500" cy="0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581" name="Google Shape;581;p97"/>
          <p:cNvSpPr txBox="1"/>
          <p:nvPr/>
        </p:nvSpPr>
        <p:spPr>
          <a:xfrm>
            <a:off x="16332275" y="11552400"/>
            <a:ext cx="64077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3F0"/>
              </a:buClr>
              <a:buSzPts val="2400"/>
              <a:buFont typeface="Arial"/>
              <a:buNone/>
            </a:pPr>
            <a:r>
              <a:rPr lang="en-US" sz="36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Supported by big vendors </a:t>
            </a:r>
            <a:br>
              <a:rPr lang="en-US" sz="36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>
                <a:solidFill>
                  <a:srgbClr val="F5F3F0"/>
                </a:solidFill>
                <a:latin typeface="Open Sans"/>
                <a:ea typeface="Open Sans"/>
                <a:cs typeface="Open Sans"/>
                <a:sym typeface="Open Sans"/>
              </a:rPr>
              <a:t>or cloud providers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82" name="Google Shape;582;p97"/>
          <p:cNvCxnSpPr/>
          <p:nvPr/>
        </p:nvCxnSpPr>
        <p:spPr>
          <a:xfrm rot="10800000">
            <a:off x="15048875" y="11956800"/>
            <a:ext cx="1039500" cy="0"/>
          </a:xfrm>
          <a:prstGeom prst="straightConnector1">
            <a:avLst/>
          </a:prstGeom>
          <a:noFill/>
          <a:ln w="25400" cap="flat" cmpd="sng">
            <a:solidFill>
              <a:srgbClr val="8191AC"/>
            </a:solidFill>
            <a:prstDash val="solid"/>
            <a:miter lim="400000"/>
            <a:headEnd type="none" w="sm" len="sm"/>
            <a:tailEnd type="stealth" w="med" len="med"/>
          </a:ln>
        </p:spPr>
      </p:cxnSp>
      <p:sp>
        <p:nvSpPr>
          <p:cNvPr id="583" name="Google Shape;583;p97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900"/>
              <a:buFont typeface="Arial"/>
              <a:buNone/>
            </a:pPr>
            <a:fld id="{00000000-1234-1234-1234-123412341234}" type="slidenum">
              <a:rPr lang="en-US">
                <a:solidFill>
                  <a:srgbClr val="60687F"/>
                </a:solidFill>
              </a:rPr>
              <a:t>3</a:t>
            </a:fld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8"/>
          <p:cNvSpPr txBox="1">
            <a:spLocks noGrp="1"/>
          </p:cNvSpPr>
          <p:nvPr>
            <p:ph type="body" idx="4294967295"/>
          </p:nvPr>
        </p:nvSpPr>
        <p:spPr>
          <a:xfrm>
            <a:off x="1246500" y="1792250"/>
            <a:ext cx="11297700" cy="1074000"/>
          </a:xfrm>
          <a:prstGeom prst="rect">
            <a:avLst/>
          </a:prstGeom>
        </p:spPr>
        <p:txBody>
          <a:bodyPr spcFirstLastPara="1" wrap="square" lIns="182800" tIns="182800" rIns="182800" bIns="182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THE CHALLENGE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589" name="Google Shape;589;p98"/>
          <p:cNvSpPr txBox="1">
            <a:spLocks noGrp="1"/>
          </p:cNvSpPr>
          <p:nvPr>
            <p:ph type="title" idx="4294967295"/>
          </p:nvPr>
        </p:nvSpPr>
        <p:spPr>
          <a:xfrm>
            <a:off x="1333450" y="2411975"/>
            <a:ext cx="22333800" cy="2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500"/>
              <a:buFont typeface="Arial"/>
              <a:buNone/>
            </a:pPr>
            <a:r>
              <a:rPr lang="en-US" sz="7500"/>
              <a:t>Open source is free—if our time is worth nothing</a:t>
            </a:r>
            <a:endParaRPr sz="7500"/>
          </a:p>
        </p:txBody>
      </p:sp>
      <p:sp>
        <p:nvSpPr>
          <p:cNvPr id="590" name="Google Shape;590;p98"/>
          <p:cNvSpPr txBox="1"/>
          <p:nvPr/>
        </p:nvSpPr>
        <p:spPr>
          <a:xfrm>
            <a:off x="2363250" y="8380312"/>
            <a:ext cx="69288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</a:t>
            </a: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Security exposure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p98"/>
          <p:cNvSpPr txBox="1"/>
          <p:nvPr/>
        </p:nvSpPr>
        <p:spPr>
          <a:xfrm>
            <a:off x="2363250" y="9813948"/>
            <a:ext cx="79374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</a:t>
            </a: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Intellectual property risk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2" name="Google Shape;592;p98"/>
          <p:cNvSpPr txBox="1"/>
          <p:nvPr/>
        </p:nvSpPr>
        <p:spPr>
          <a:xfrm>
            <a:off x="2363250" y="7022875"/>
            <a:ext cx="79374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6914C"/>
                </a:solidFill>
                <a:latin typeface="Open Sans"/>
                <a:ea typeface="Open Sans"/>
                <a:cs typeface="Open Sans"/>
                <a:sym typeface="Open Sans"/>
              </a:rPr>
              <a:t>➜ </a:t>
            </a: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Wasted developer resources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3" name="Google Shape;593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6100" y="6809725"/>
            <a:ext cx="9590201" cy="4008826"/>
          </a:xfrm>
          <a:prstGeom prst="rect">
            <a:avLst/>
          </a:prstGeom>
          <a:noFill/>
          <a:ln>
            <a:noFill/>
          </a:ln>
          <a:effectLst>
            <a:outerShdw blurRad="1143000" dist="19050" dir="5400000" algn="bl" rotWithShape="0">
              <a:srgbClr val="B7B7B7">
                <a:alpha val="50000"/>
              </a:srgbClr>
            </a:outerShdw>
          </a:effectLst>
        </p:spPr>
      </p:pic>
      <p:pic>
        <p:nvPicPr>
          <p:cNvPr id="594" name="Google Shape;594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6650" y="10590014"/>
            <a:ext cx="9590200" cy="2271636"/>
          </a:xfrm>
          <a:prstGeom prst="rect">
            <a:avLst/>
          </a:prstGeom>
          <a:noFill/>
          <a:ln>
            <a:noFill/>
          </a:ln>
          <a:effectLst>
            <a:outerShdw blurRad="1143000" dist="19050" dir="5400000" algn="bl" rotWithShape="0">
              <a:srgbClr val="B7B7B7">
                <a:alpha val="50000"/>
              </a:srgbClr>
            </a:outerShdw>
          </a:effectLst>
        </p:spPr>
      </p:pic>
      <p:sp>
        <p:nvSpPr>
          <p:cNvPr id="595" name="Google Shape;595;p98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191AC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>
              <a:solidFill>
                <a:srgbClr val="8191AC"/>
              </a:solidFill>
            </a:endParaRPr>
          </a:p>
        </p:txBody>
      </p:sp>
      <p:sp>
        <p:nvSpPr>
          <p:cNvPr id="596" name="Google Shape;596;p98"/>
          <p:cNvSpPr/>
          <p:nvPr/>
        </p:nvSpPr>
        <p:spPr>
          <a:xfrm>
            <a:off x="783100" y="527446"/>
            <a:ext cx="625800" cy="625800"/>
          </a:xfrm>
          <a:prstGeom prst="ellipse">
            <a:avLst/>
          </a:prstGeom>
          <a:noFill/>
          <a:ln w="12700" cap="flat" cmpd="sng">
            <a:solidFill>
              <a:srgbClr val="8191AC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8"/>
          <p:cNvSpPr txBox="1"/>
          <p:nvPr/>
        </p:nvSpPr>
        <p:spPr>
          <a:xfrm>
            <a:off x="1333450" y="4202400"/>
            <a:ext cx="13465800" cy="17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1800"/>
              <a:buFont typeface="Open Sans"/>
              <a:buChar char="➜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Unmaintained code slows us down and adds risk 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1800"/>
              <a:buFont typeface="Open Sans"/>
              <a:buChar char="➜"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At least 20% of the open source packages used in the average application are completely unmaintained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9"/>
          <p:cNvSpPr txBox="1">
            <a:spLocks noGrp="1"/>
          </p:cNvSpPr>
          <p:nvPr>
            <p:ph type="title"/>
          </p:nvPr>
        </p:nvSpPr>
        <p:spPr>
          <a:xfrm>
            <a:off x="3221700" y="3958800"/>
            <a:ext cx="17940600" cy="57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we make our development team </a:t>
            </a:r>
            <a:br>
              <a:rPr lang="en-US"/>
            </a:br>
            <a:r>
              <a:rPr lang="en-US"/>
              <a:t>more productive?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7" name="Google Shape;607;p100"/>
          <p:cNvCxnSpPr/>
          <p:nvPr/>
        </p:nvCxnSpPr>
        <p:spPr>
          <a:xfrm>
            <a:off x="15138325" y="8201175"/>
            <a:ext cx="7816800" cy="0"/>
          </a:xfrm>
          <a:prstGeom prst="straightConnector1">
            <a:avLst/>
          </a:prstGeom>
          <a:noFill/>
          <a:ln w="152400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8" name="Google Shape;608;p100"/>
          <p:cNvSpPr txBox="1">
            <a:spLocks noGrp="1"/>
          </p:cNvSpPr>
          <p:nvPr>
            <p:ph type="title"/>
          </p:nvPr>
        </p:nvSpPr>
        <p:spPr>
          <a:xfrm>
            <a:off x="1269104" y="1887049"/>
            <a:ext cx="186045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Font typeface="Arial"/>
              <a:buNone/>
            </a:pPr>
            <a:r>
              <a:rPr lang="en-US"/>
              <a:t>Hiring developers is tough, so improving productivity of our existing team is vital</a:t>
            </a:r>
            <a:endParaRPr/>
          </a:p>
        </p:txBody>
      </p:sp>
      <p:sp>
        <p:nvSpPr>
          <p:cNvPr id="609" name="Google Shape;609;p100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</a:pPr>
            <a:fld id="{00000000-1234-1234-1234-123412341234}" type="slidenum">
              <a:rPr lang="en-US">
                <a:solidFill>
                  <a:srgbClr val="60687F"/>
                </a:solidFill>
              </a:rPr>
              <a:t>6</a:t>
            </a:fld>
            <a:endParaRPr b="1">
              <a:solidFill>
                <a:srgbClr val="53585F"/>
              </a:solidFill>
            </a:endParaRPr>
          </a:p>
        </p:txBody>
      </p:sp>
      <p:pic>
        <p:nvPicPr>
          <p:cNvPr id="610" name="Google Shape;610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300" y="5037100"/>
            <a:ext cx="5872800" cy="75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100"/>
          <p:cNvSpPr/>
          <p:nvPr/>
        </p:nvSpPr>
        <p:spPr>
          <a:xfrm>
            <a:off x="1677206" y="13020608"/>
            <a:ext cx="587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https://stripe.com/reports/developer-coefficient-2018</a:t>
            </a:r>
            <a:endParaRPr/>
          </a:p>
        </p:txBody>
      </p:sp>
      <p:sp>
        <p:nvSpPr>
          <p:cNvPr id="612" name="Google Shape;612;p100"/>
          <p:cNvSpPr txBox="1"/>
          <p:nvPr/>
        </p:nvSpPr>
        <p:spPr>
          <a:xfrm>
            <a:off x="7707200" y="5037100"/>
            <a:ext cx="2287500" cy="16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C-Level</a:t>
            </a:r>
            <a:endParaRPr sz="30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Executives</a:t>
            </a:r>
            <a:endParaRPr sz="30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13" name="Google Shape;613;p100"/>
          <p:cNvCxnSpPr/>
          <p:nvPr/>
        </p:nvCxnSpPr>
        <p:spPr>
          <a:xfrm>
            <a:off x="10110300" y="5177175"/>
            <a:ext cx="0" cy="1563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4" name="Google Shape;614;p100"/>
          <p:cNvSpPr txBox="1"/>
          <p:nvPr/>
        </p:nvSpPr>
        <p:spPr>
          <a:xfrm>
            <a:off x="10566325" y="5026625"/>
            <a:ext cx="41076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How much of a priority is </a:t>
            </a:r>
            <a:br>
              <a:rPr lang="en-US" sz="24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4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it for upper management to increase the productivity of its developers?</a:t>
            </a:r>
            <a:endParaRPr sz="2400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5" name="Google Shape;615;p100"/>
          <p:cNvSpPr txBox="1"/>
          <p:nvPr/>
        </p:nvSpPr>
        <p:spPr>
          <a:xfrm>
            <a:off x="15024025" y="5026625"/>
            <a:ext cx="37647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High / medium priority</a:t>
            </a:r>
            <a:endParaRPr sz="18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6" name="Google Shape;616;p100"/>
          <p:cNvSpPr txBox="1"/>
          <p:nvPr/>
        </p:nvSpPr>
        <p:spPr>
          <a:xfrm>
            <a:off x="15024025" y="5774475"/>
            <a:ext cx="37647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Not at all / low priority</a:t>
            </a:r>
            <a:endParaRPr sz="18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17" name="Google Shape;617;p100"/>
          <p:cNvCxnSpPr/>
          <p:nvPr/>
        </p:nvCxnSpPr>
        <p:spPr>
          <a:xfrm>
            <a:off x="15062125" y="5548325"/>
            <a:ext cx="7816800" cy="0"/>
          </a:xfrm>
          <a:prstGeom prst="straightConnector1">
            <a:avLst/>
          </a:prstGeom>
          <a:noFill/>
          <a:ln w="152400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8" name="Google Shape;618;p100"/>
          <p:cNvCxnSpPr/>
          <p:nvPr/>
        </p:nvCxnSpPr>
        <p:spPr>
          <a:xfrm>
            <a:off x="15062125" y="5548325"/>
            <a:ext cx="7286700" cy="0"/>
          </a:xfrm>
          <a:prstGeom prst="straightConnector1">
            <a:avLst/>
          </a:prstGeom>
          <a:noFill/>
          <a:ln w="152400" cap="flat" cmpd="sng">
            <a:solidFill>
              <a:srgbClr val="F6914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9" name="Google Shape;619;p100"/>
          <p:cNvCxnSpPr/>
          <p:nvPr/>
        </p:nvCxnSpPr>
        <p:spPr>
          <a:xfrm>
            <a:off x="15062125" y="6296175"/>
            <a:ext cx="7816800" cy="0"/>
          </a:xfrm>
          <a:prstGeom prst="straightConnector1">
            <a:avLst/>
          </a:prstGeom>
          <a:noFill/>
          <a:ln w="152400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100"/>
          <p:cNvCxnSpPr/>
          <p:nvPr/>
        </p:nvCxnSpPr>
        <p:spPr>
          <a:xfrm>
            <a:off x="15062125" y="6296175"/>
            <a:ext cx="285900" cy="0"/>
          </a:xfrm>
          <a:prstGeom prst="straightConnector1">
            <a:avLst/>
          </a:prstGeom>
          <a:noFill/>
          <a:ln w="152400" cap="flat" cmpd="sng">
            <a:solidFill>
              <a:srgbClr val="F6914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1" name="Google Shape;621;p100"/>
          <p:cNvSpPr txBox="1"/>
          <p:nvPr/>
        </p:nvSpPr>
        <p:spPr>
          <a:xfrm>
            <a:off x="22329725" y="5026625"/>
            <a:ext cx="8622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96%</a:t>
            </a:r>
            <a:endParaRPr sz="18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p100"/>
          <p:cNvSpPr txBox="1"/>
          <p:nvPr/>
        </p:nvSpPr>
        <p:spPr>
          <a:xfrm>
            <a:off x="22329725" y="5774475"/>
            <a:ext cx="8622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3%</a:t>
            </a:r>
            <a:endParaRPr sz="18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3" name="Google Shape;623;p100"/>
          <p:cNvSpPr txBox="1"/>
          <p:nvPr/>
        </p:nvSpPr>
        <p:spPr>
          <a:xfrm>
            <a:off x="10566325" y="7703150"/>
            <a:ext cx="4107600" cy="29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How much of an impact can developers have to help your company with each of the following challenges?</a:t>
            </a:r>
            <a:endParaRPr sz="2400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(moderate/major)</a:t>
            </a:r>
            <a:endParaRPr sz="2400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4" name="Google Shape;624;p100"/>
          <p:cNvSpPr txBox="1"/>
          <p:nvPr/>
        </p:nvSpPr>
        <p:spPr>
          <a:xfrm>
            <a:off x="22329725" y="7626950"/>
            <a:ext cx="8622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71%</a:t>
            </a:r>
            <a:endParaRPr sz="18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5" name="Google Shape;625;p100"/>
          <p:cNvSpPr txBox="1"/>
          <p:nvPr/>
        </p:nvSpPr>
        <p:spPr>
          <a:xfrm>
            <a:off x="22329725" y="8326850"/>
            <a:ext cx="8622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70%</a:t>
            </a:r>
            <a:endParaRPr sz="18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6" name="Google Shape;626;p100"/>
          <p:cNvSpPr txBox="1"/>
          <p:nvPr/>
        </p:nvSpPr>
        <p:spPr>
          <a:xfrm>
            <a:off x="22329725" y="9102950"/>
            <a:ext cx="8622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69%</a:t>
            </a:r>
            <a:endParaRPr sz="18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7" name="Google Shape;627;p100"/>
          <p:cNvSpPr txBox="1"/>
          <p:nvPr/>
        </p:nvSpPr>
        <p:spPr>
          <a:xfrm>
            <a:off x="22329725" y="9864950"/>
            <a:ext cx="8622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65%</a:t>
            </a:r>
            <a:endParaRPr sz="18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100"/>
          <p:cNvSpPr txBox="1"/>
          <p:nvPr/>
        </p:nvSpPr>
        <p:spPr>
          <a:xfrm>
            <a:off x="15024025" y="7626950"/>
            <a:ext cx="43542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Bringing products to market faster</a:t>
            </a:r>
            <a:endParaRPr sz="18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9" name="Google Shape;629;p100"/>
          <p:cNvSpPr txBox="1"/>
          <p:nvPr/>
        </p:nvSpPr>
        <p:spPr>
          <a:xfrm>
            <a:off x="15024025" y="8326850"/>
            <a:ext cx="43542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Increasing sales</a:t>
            </a:r>
            <a:endParaRPr sz="18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0" name="Google Shape;630;p100"/>
          <p:cNvSpPr txBox="1"/>
          <p:nvPr/>
        </p:nvSpPr>
        <p:spPr>
          <a:xfrm>
            <a:off x="15024025" y="9102950"/>
            <a:ext cx="64899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Differentiating products / services vs. competitors</a:t>
            </a:r>
            <a:endParaRPr sz="18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1" name="Google Shape;631;p100"/>
          <p:cNvSpPr txBox="1"/>
          <p:nvPr/>
        </p:nvSpPr>
        <p:spPr>
          <a:xfrm>
            <a:off x="15024025" y="9864950"/>
            <a:ext cx="64899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60687F"/>
                </a:solidFill>
                <a:latin typeface="Open Sans"/>
                <a:ea typeface="Open Sans"/>
                <a:cs typeface="Open Sans"/>
                <a:sym typeface="Open Sans"/>
              </a:rPr>
              <a:t>Internal reporting / visibility</a:t>
            </a:r>
            <a:endParaRPr sz="1800" b="1">
              <a:solidFill>
                <a:srgbClr val="6068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32" name="Google Shape;632;p100"/>
          <p:cNvCxnSpPr/>
          <p:nvPr/>
        </p:nvCxnSpPr>
        <p:spPr>
          <a:xfrm>
            <a:off x="15138325" y="8915550"/>
            <a:ext cx="7816800" cy="0"/>
          </a:xfrm>
          <a:prstGeom prst="straightConnector1">
            <a:avLst/>
          </a:prstGeom>
          <a:noFill/>
          <a:ln w="152400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3" name="Google Shape;633;p100"/>
          <p:cNvCxnSpPr/>
          <p:nvPr/>
        </p:nvCxnSpPr>
        <p:spPr>
          <a:xfrm>
            <a:off x="15138325" y="9677550"/>
            <a:ext cx="7816800" cy="0"/>
          </a:xfrm>
          <a:prstGeom prst="straightConnector1">
            <a:avLst/>
          </a:prstGeom>
          <a:noFill/>
          <a:ln w="152400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4" name="Google Shape;634;p100"/>
          <p:cNvCxnSpPr/>
          <p:nvPr/>
        </p:nvCxnSpPr>
        <p:spPr>
          <a:xfrm>
            <a:off x="15138325" y="10430025"/>
            <a:ext cx="7816800" cy="0"/>
          </a:xfrm>
          <a:prstGeom prst="straightConnector1">
            <a:avLst/>
          </a:prstGeom>
          <a:noFill/>
          <a:ln w="152400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100"/>
          <p:cNvCxnSpPr/>
          <p:nvPr/>
        </p:nvCxnSpPr>
        <p:spPr>
          <a:xfrm>
            <a:off x="15062125" y="8196275"/>
            <a:ext cx="5118300" cy="0"/>
          </a:xfrm>
          <a:prstGeom prst="straightConnector1">
            <a:avLst/>
          </a:prstGeom>
          <a:noFill/>
          <a:ln w="152400" cap="flat" cmpd="sng">
            <a:solidFill>
              <a:srgbClr val="F6914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100"/>
          <p:cNvCxnSpPr/>
          <p:nvPr/>
        </p:nvCxnSpPr>
        <p:spPr>
          <a:xfrm>
            <a:off x="15062125" y="8915550"/>
            <a:ext cx="5070600" cy="0"/>
          </a:xfrm>
          <a:prstGeom prst="straightConnector1">
            <a:avLst/>
          </a:prstGeom>
          <a:noFill/>
          <a:ln w="152400" cap="flat" cmpd="sng">
            <a:solidFill>
              <a:srgbClr val="F6914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100"/>
          <p:cNvCxnSpPr/>
          <p:nvPr/>
        </p:nvCxnSpPr>
        <p:spPr>
          <a:xfrm>
            <a:off x="15062125" y="9677550"/>
            <a:ext cx="4908600" cy="0"/>
          </a:xfrm>
          <a:prstGeom prst="straightConnector1">
            <a:avLst/>
          </a:prstGeom>
          <a:noFill/>
          <a:ln w="152400" cap="flat" cmpd="sng">
            <a:solidFill>
              <a:srgbClr val="F6914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8" name="Google Shape;638;p100"/>
          <p:cNvCxnSpPr/>
          <p:nvPr/>
        </p:nvCxnSpPr>
        <p:spPr>
          <a:xfrm>
            <a:off x="15062125" y="10430025"/>
            <a:ext cx="4623000" cy="0"/>
          </a:xfrm>
          <a:prstGeom prst="straightConnector1">
            <a:avLst/>
          </a:prstGeom>
          <a:noFill/>
          <a:ln w="152400" cap="flat" cmpd="sng">
            <a:solidFill>
              <a:srgbClr val="F6914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01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644" name="Google Shape;644;p101"/>
          <p:cNvSpPr txBox="1">
            <a:spLocks noGrp="1"/>
          </p:cNvSpPr>
          <p:nvPr>
            <p:ph type="title"/>
          </p:nvPr>
        </p:nvSpPr>
        <p:spPr>
          <a:xfrm>
            <a:off x="1269100" y="1582250"/>
            <a:ext cx="207378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Font typeface="Arial"/>
              <a:buNone/>
            </a:pPr>
            <a:r>
              <a:rPr lang="en-US" sz="7000">
                <a:solidFill>
                  <a:srgbClr val="F6914C"/>
                </a:solidFill>
              </a:rPr>
              <a:t>Our development team relies on open source to quickly and inexpensively add </a:t>
            </a:r>
            <a:r>
              <a:rPr lang="en-US"/>
              <a:t>new</a:t>
            </a:r>
            <a:r>
              <a:rPr lang="en-US" sz="7000">
                <a:solidFill>
                  <a:srgbClr val="F6914C"/>
                </a:solidFill>
              </a:rPr>
              <a:t> features</a:t>
            </a:r>
            <a:endParaRPr sz="7000" i="0" u="none" strike="noStrike" cap="none">
              <a:solidFill>
                <a:srgbClr val="F6914C"/>
              </a:solidFill>
            </a:endParaRPr>
          </a:p>
        </p:txBody>
      </p:sp>
      <p:sp>
        <p:nvSpPr>
          <p:cNvPr id="645" name="Google Shape;645;p101"/>
          <p:cNvSpPr txBox="1">
            <a:spLocks noGrp="1"/>
          </p:cNvSpPr>
          <p:nvPr>
            <p:ph type="body" idx="4294967295"/>
          </p:nvPr>
        </p:nvSpPr>
        <p:spPr>
          <a:xfrm>
            <a:off x="15043150" y="5080525"/>
            <a:ext cx="7993200" cy="3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4000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6914C"/>
                </a:solidFill>
              </a:rPr>
              <a:t>➜</a:t>
            </a:r>
            <a:r>
              <a:rPr lang="en-US" sz="1800">
                <a:solidFill>
                  <a:srgbClr val="F6914C"/>
                </a:solidFill>
              </a:rPr>
              <a:t> </a:t>
            </a:r>
            <a:r>
              <a:rPr lang="en-US" sz="3800">
                <a:solidFill>
                  <a:srgbClr val="60687F"/>
                </a:solidFill>
              </a:rPr>
              <a:t>In a recent survey, developers like ours ranked the </a:t>
            </a:r>
            <a:r>
              <a:rPr lang="en-US" sz="3800" b="1">
                <a:solidFill>
                  <a:srgbClr val="60687F"/>
                </a:solidFill>
              </a:rPr>
              <a:t>productivity boost</a:t>
            </a:r>
            <a:r>
              <a:rPr lang="en-US" sz="3800">
                <a:solidFill>
                  <a:srgbClr val="60687F"/>
                </a:solidFill>
              </a:rPr>
              <a:t> open source gives them as its biggest benefit</a:t>
            </a:r>
            <a:r>
              <a:rPr lang="en-US" sz="3800">
                <a:solidFill>
                  <a:srgbClr val="000000"/>
                </a:solidFill>
              </a:rPr>
              <a:t> </a:t>
            </a:r>
            <a:endParaRPr sz="38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</a:endParaRPr>
          </a:p>
        </p:txBody>
      </p:sp>
      <p:sp>
        <p:nvSpPr>
          <p:cNvPr id="646" name="Google Shape;646;p101"/>
          <p:cNvSpPr txBox="1">
            <a:spLocks noGrp="1"/>
          </p:cNvSpPr>
          <p:nvPr>
            <p:ph type="body" idx="4294967295"/>
          </p:nvPr>
        </p:nvSpPr>
        <p:spPr>
          <a:xfrm>
            <a:off x="14966950" y="7940100"/>
            <a:ext cx="8591400" cy="3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5143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6914C"/>
                </a:solidFill>
              </a:rPr>
              <a:t>➜</a:t>
            </a:r>
            <a:r>
              <a:rPr lang="en-US" sz="1800">
                <a:solidFill>
                  <a:srgbClr val="F6914C"/>
                </a:solidFill>
              </a:rPr>
              <a:t> </a:t>
            </a:r>
            <a:r>
              <a:rPr lang="en-US" sz="3800">
                <a:solidFill>
                  <a:srgbClr val="60687F"/>
                </a:solidFill>
              </a:rPr>
              <a:t>#2 was </a:t>
            </a:r>
            <a:r>
              <a:rPr lang="en-US" sz="3800" b="1">
                <a:solidFill>
                  <a:srgbClr val="60687F"/>
                </a:solidFill>
              </a:rPr>
              <a:t>speeds up development and deployment time</a:t>
            </a:r>
            <a:r>
              <a:rPr lang="en-US" sz="3800">
                <a:solidFill>
                  <a:srgbClr val="60687F"/>
                </a:solidFill>
              </a:rPr>
              <a:t> and #3 </a:t>
            </a:r>
            <a:br>
              <a:rPr lang="en-US" sz="3800">
                <a:solidFill>
                  <a:srgbClr val="60687F"/>
                </a:solidFill>
              </a:rPr>
            </a:br>
            <a:r>
              <a:rPr lang="en-US" sz="3800">
                <a:solidFill>
                  <a:srgbClr val="60687F"/>
                </a:solidFill>
              </a:rPr>
              <a:t>was </a:t>
            </a:r>
            <a:r>
              <a:rPr lang="en-US" sz="3800" b="1">
                <a:solidFill>
                  <a:srgbClr val="60687F"/>
                </a:solidFill>
              </a:rPr>
              <a:t>reduces development costs</a:t>
            </a:r>
            <a:r>
              <a:rPr lang="en-US" sz="3800">
                <a:solidFill>
                  <a:srgbClr val="60687F"/>
                </a:solidFill>
              </a:rPr>
              <a:t> </a:t>
            </a:r>
            <a:endParaRPr sz="3800">
              <a:solidFill>
                <a:srgbClr val="60687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</a:endParaRPr>
          </a:p>
        </p:txBody>
      </p:sp>
      <p:pic>
        <p:nvPicPr>
          <p:cNvPr id="647" name="Google Shape;647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00" y="4115862"/>
            <a:ext cx="15392676" cy="87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101"/>
          <p:cNvSpPr txBox="1"/>
          <p:nvPr/>
        </p:nvSpPr>
        <p:spPr>
          <a:xfrm>
            <a:off x="382400" y="12990575"/>
            <a:ext cx="78690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3AFC2"/>
              </a:buClr>
              <a:buSzPts val="800"/>
              <a:buFont typeface="Arial"/>
              <a:buNone/>
            </a:pPr>
            <a:r>
              <a:rPr lang="en-US" sz="1800" b="0" i="0" u="none" strike="noStrike" cap="none">
                <a:solidFill>
                  <a:srgbClr val="A3AFC2"/>
                </a:solidFill>
                <a:latin typeface="Arial"/>
                <a:ea typeface="Arial"/>
                <a:cs typeface="Arial"/>
                <a:sym typeface="Arial"/>
              </a:rPr>
              <a:t>Source: Tidelift 2018 Professional Open Source Survey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02"/>
          <p:cNvSpPr txBox="1">
            <a:spLocks noGrp="1"/>
          </p:cNvSpPr>
          <p:nvPr>
            <p:ph type="sldNum" idx="12"/>
          </p:nvPr>
        </p:nvSpPr>
        <p:spPr>
          <a:xfrm>
            <a:off x="877593" y="610129"/>
            <a:ext cx="4368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0687F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b="1">
              <a:solidFill>
                <a:srgbClr val="53585F"/>
              </a:solidFill>
            </a:endParaRPr>
          </a:p>
        </p:txBody>
      </p:sp>
      <p:sp>
        <p:nvSpPr>
          <p:cNvPr id="654" name="Google Shape;654;p102"/>
          <p:cNvSpPr txBox="1">
            <a:spLocks noGrp="1"/>
          </p:cNvSpPr>
          <p:nvPr>
            <p:ph type="title"/>
          </p:nvPr>
        </p:nvSpPr>
        <p:spPr>
          <a:xfrm>
            <a:off x="1269099" y="1887050"/>
            <a:ext cx="212907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14C"/>
              </a:buClr>
              <a:buSzPts val="7000"/>
              <a:buFont typeface="Arial"/>
              <a:buNone/>
            </a:pPr>
            <a:r>
              <a:rPr lang="en-US" sz="7000">
                <a:solidFill>
                  <a:srgbClr val="F6914C"/>
                </a:solidFill>
              </a:rPr>
              <a:t>But unmanaged open source drains productivity</a:t>
            </a:r>
            <a:endParaRPr sz="7000" i="0" u="none" strike="noStrike" cap="none">
              <a:solidFill>
                <a:srgbClr val="F6914C"/>
              </a:solidFill>
            </a:endParaRPr>
          </a:p>
        </p:txBody>
      </p:sp>
      <p:grpSp>
        <p:nvGrpSpPr>
          <p:cNvPr id="655" name="Google Shape;655;p102"/>
          <p:cNvGrpSpPr/>
          <p:nvPr/>
        </p:nvGrpSpPr>
        <p:grpSpPr>
          <a:xfrm>
            <a:off x="5954582" y="4024843"/>
            <a:ext cx="11919741" cy="8206129"/>
            <a:chOff x="1258600" y="3709050"/>
            <a:chExt cx="13344986" cy="9187337"/>
          </a:xfrm>
        </p:grpSpPr>
        <p:pic>
          <p:nvPicPr>
            <p:cNvPr id="656" name="Google Shape;656;p102" title="Chart"/>
            <p:cNvPicPr preferRelativeResize="0"/>
            <p:nvPr/>
          </p:nvPicPr>
          <p:blipFill rotWithShape="1">
            <a:blip r:embed="rId3">
              <a:alphaModFix/>
            </a:blip>
            <a:srcRect l="2729" t="3909" r="2168" b="6008"/>
            <a:stretch/>
          </p:blipFill>
          <p:spPr>
            <a:xfrm>
              <a:off x="1258600" y="3709050"/>
              <a:ext cx="13344986" cy="9187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102"/>
            <p:cNvSpPr/>
            <p:nvPr/>
          </p:nvSpPr>
          <p:spPr>
            <a:xfrm>
              <a:off x="1401600" y="11019587"/>
              <a:ext cx="13093800" cy="1876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02"/>
            <p:cNvSpPr txBox="1"/>
            <p:nvPr/>
          </p:nvSpPr>
          <p:spPr>
            <a:xfrm>
              <a:off x="2234693" y="10992850"/>
              <a:ext cx="1474500" cy="17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Moving to a new major version of a framework or library</a:t>
              </a:r>
              <a:endParaRPr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102"/>
            <p:cNvSpPr txBox="1"/>
            <p:nvPr/>
          </p:nvSpPr>
          <p:spPr>
            <a:xfrm>
              <a:off x="3709193" y="10992850"/>
              <a:ext cx="1589700" cy="17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Adapting to bugs or breaking changes in an updated dependency</a:t>
              </a:r>
              <a:endParaRPr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p102"/>
            <p:cNvSpPr txBox="1"/>
            <p:nvPr/>
          </p:nvSpPr>
          <p:spPr>
            <a:xfrm>
              <a:off x="5221143" y="10992850"/>
              <a:ext cx="1589700" cy="17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Getting a bug addressed or a feature added in a dependency</a:t>
              </a:r>
              <a:endParaRPr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1" name="Google Shape;661;p102"/>
            <p:cNvSpPr txBox="1"/>
            <p:nvPr/>
          </p:nvSpPr>
          <p:spPr>
            <a:xfrm>
              <a:off x="6656918" y="10992850"/>
              <a:ext cx="1589700" cy="17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Falling behind / not staying current with a package</a:t>
              </a:r>
              <a:endParaRPr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2" name="Google Shape;662;p102"/>
            <p:cNvSpPr txBox="1"/>
            <p:nvPr/>
          </p:nvSpPr>
          <p:spPr>
            <a:xfrm>
              <a:off x="8170418" y="10992850"/>
              <a:ext cx="1589700" cy="17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Dealing with issues related to an unmaintained dependency</a:t>
              </a:r>
              <a:endParaRPr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3" name="Google Shape;663;p102"/>
            <p:cNvSpPr txBox="1"/>
            <p:nvPr/>
          </p:nvSpPr>
          <p:spPr>
            <a:xfrm>
              <a:off x="9701093" y="10992850"/>
              <a:ext cx="1589700" cy="17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Responding to a security issue in a dependency</a:t>
              </a:r>
              <a:endParaRPr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4" name="Google Shape;664;p102"/>
            <p:cNvSpPr txBox="1"/>
            <p:nvPr/>
          </p:nvSpPr>
          <p:spPr>
            <a:xfrm>
              <a:off x="11195893" y="10992850"/>
              <a:ext cx="1589700" cy="17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Providing the legal team with licensing information or responding to legal-related questions</a:t>
              </a:r>
              <a:endParaRPr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5" name="Google Shape;665;p102"/>
            <p:cNvSpPr txBox="1"/>
            <p:nvPr/>
          </p:nvSpPr>
          <p:spPr>
            <a:xfrm>
              <a:off x="12669068" y="10992850"/>
              <a:ext cx="1589700" cy="17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</a:t>
              </a:r>
              <a:endParaRPr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66" name="Google Shape;666;p102"/>
          <p:cNvSpPr txBox="1"/>
          <p:nvPr/>
        </p:nvSpPr>
        <p:spPr>
          <a:xfrm>
            <a:off x="382400" y="12990575"/>
            <a:ext cx="99825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3AFC2"/>
              </a:buClr>
              <a:buSzPts val="800"/>
              <a:buFont typeface="Arial"/>
              <a:buNone/>
            </a:pPr>
            <a:r>
              <a:rPr lang="en-US" sz="1800" b="0" i="0" u="none" strike="noStrike" cap="none">
                <a:solidFill>
                  <a:srgbClr val="A3AFC2"/>
                </a:solidFill>
                <a:latin typeface="Arial"/>
                <a:ea typeface="Arial"/>
                <a:cs typeface="Arial"/>
                <a:sym typeface="Arial"/>
              </a:rPr>
              <a:t>Source: Tidelift </a:t>
            </a:r>
            <a:r>
              <a:rPr lang="en-US" sz="1800">
                <a:solidFill>
                  <a:srgbClr val="A3AFC2"/>
                </a:solidFill>
              </a:rPr>
              <a:t>survey report: Key open source usage trends in professional development teams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3"/>
          <p:cNvSpPr txBox="1">
            <a:spLocks noGrp="1"/>
          </p:cNvSpPr>
          <p:nvPr>
            <p:ph type="title"/>
          </p:nvPr>
        </p:nvSpPr>
        <p:spPr>
          <a:xfrm>
            <a:off x="2546350" y="3840900"/>
            <a:ext cx="18916500" cy="60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we manage open source-related risk?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626980"/>
      </a:lt1>
      <a:dk2>
        <a:srgbClr val="D2465D"/>
      </a:dk2>
      <a:lt2>
        <a:srgbClr val="22C994"/>
      </a:lt2>
      <a:accent1>
        <a:srgbClr val="F79B5D"/>
      </a:accent1>
      <a:accent2>
        <a:srgbClr val="5B6176"/>
      </a:accent2>
      <a:accent3>
        <a:srgbClr val="70778C"/>
      </a:accent3>
      <a:accent4>
        <a:srgbClr val="8D9CB4"/>
      </a:accent4>
      <a:accent5>
        <a:srgbClr val="424652"/>
      </a:accent5>
      <a:accent6>
        <a:srgbClr val="F6F4F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626980"/>
      </a:lt1>
      <a:dk2>
        <a:srgbClr val="D2465D"/>
      </a:dk2>
      <a:lt2>
        <a:srgbClr val="22C994"/>
      </a:lt2>
      <a:accent1>
        <a:srgbClr val="F79B5D"/>
      </a:accent1>
      <a:accent2>
        <a:srgbClr val="5B6176"/>
      </a:accent2>
      <a:accent3>
        <a:srgbClr val="70778C"/>
      </a:accent3>
      <a:accent4>
        <a:srgbClr val="8D9CB4"/>
      </a:accent4>
      <a:accent5>
        <a:srgbClr val="424652"/>
      </a:accent5>
      <a:accent6>
        <a:srgbClr val="F6F4F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626980"/>
      </a:lt1>
      <a:dk2>
        <a:srgbClr val="D2465D"/>
      </a:dk2>
      <a:lt2>
        <a:srgbClr val="22C994"/>
      </a:lt2>
      <a:accent1>
        <a:srgbClr val="F79B5D"/>
      </a:accent1>
      <a:accent2>
        <a:srgbClr val="5B6176"/>
      </a:accent2>
      <a:accent3>
        <a:srgbClr val="70778C"/>
      </a:accent3>
      <a:accent4>
        <a:srgbClr val="8D9CB4"/>
      </a:accent4>
      <a:accent5>
        <a:srgbClr val="424652"/>
      </a:accent5>
      <a:accent6>
        <a:srgbClr val="F6F4F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D2465D"/>
      </a:dk2>
      <a:lt2>
        <a:srgbClr val="22C994"/>
      </a:lt2>
      <a:accent1>
        <a:srgbClr val="F79B5D"/>
      </a:accent1>
      <a:accent2>
        <a:srgbClr val="5B6176"/>
      </a:accent2>
      <a:accent3>
        <a:srgbClr val="70778C"/>
      </a:accent3>
      <a:accent4>
        <a:srgbClr val="8D9CB4"/>
      </a:accent4>
      <a:accent5>
        <a:srgbClr val="424652"/>
      </a:accent5>
      <a:accent6>
        <a:srgbClr val="F6F4F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Microsoft Office PowerPoint</Application>
  <PresentationFormat>Custom</PresentationFormat>
  <Paragraphs>176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Open Sans</vt:lpstr>
      <vt:lpstr>Calibri</vt:lpstr>
      <vt:lpstr>Open Sans Light</vt:lpstr>
      <vt:lpstr>Roboto</vt:lpstr>
      <vt:lpstr>Open Sans SemiBold</vt:lpstr>
      <vt:lpstr>Arial</vt:lpstr>
      <vt:lpstr>White</vt:lpstr>
      <vt:lpstr>White</vt:lpstr>
      <vt:lpstr>White</vt:lpstr>
      <vt:lpstr>Managed Open Source A practical model for development teams  that accelerates development speed  and reduces risk</vt:lpstr>
      <vt:lpstr>Open source = the modern development platform</vt:lpstr>
      <vt:lpstr>Most applications are built on top of a foundation of 70% or more open source code</vt:lpstr>
      <vt:lpstr>Open source is free—if our time is worth nothing</vt:lpstr>
      <vt:lpstr>How can we make our development team  more productive?</vt:lpstr>
      <vt:lpstr>Hiring developers is tough, so improving productivity of our existing team is vital</vt:lpstr>
      <vt:lpstr>Our development team relies on open source to quickly and inexpensively add new features</vt:lpstr>
      <vt:lpstr>But unmanaged open source drains productivity</vt:lpstr>
      <vt:lpstr>How can we manage open source-related risk?</vt:lpstr>
      <vt:lpstr>What can happen when code isn’t  professionally maintained?</vt:lpstr>
      <vt:lpstr>Managing open source risk today presents tough trade-offs</vt:lpstr>
      <vt:lpstr>A historical analogy: life before cloud computing?</vt:lpstr>
      <vt:lpstr>A new offering designed to solve these problems for us</vt:lpstr>
      <vt:lpstr>The Tidelift Subscription</vt:lpstr>
      <vt:lpstr>The Tidelift Subscription manages our dependencies for us</vt:lpstr>
      <vt:lpstr>Bottom line:  Less time grappling with open source issues,  more time building our apps.  </vt:lpstr>
      <vt:lpstr>Understand and monitor our open source usage</vt:lpstr>
      <vt:lpstr>Pay the maintainers to proactively address issues for us </vt:lpstr>
      <vt:lpstr>Measure and improve dependency health</vt:lpstr>
      <vt:lpstr>Commercial assurances like indemnification and support</vt:lpstr>
      <vt:lpstr>We help open source get better,  and we get better too</vt:lpstr>
      <vt:lpstr>When we pay the maintainers, we get better software faster</vt:lpstr>
      <vt:lpstr>The ROI makes sense</vt:lpstr>
      <vt:lpstr>How much time do we spend on maintenance? </vt:lpstr>
      <vt:lpstr>The ROI for the Tidelift Subscription</vt:lpstr>
      <vt:lpstr>From unmanaged to managed open source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Managed Open Source A practical model for development teams  that accelerates development speed  and reduces risk</dc:title>
  <dc:creator>Brian Weisberg</dc:creator>
  <cp:lastModifiedBy>Brian Weisberg</cp:lastModifiedBy>
  <cp:revision>1</cp:revision>
  <dcterms:modified xsi:type="dcterms:W3CDTF">2019-04-26T13:21:10Z</dcterms:modified>
</cp:coreProperties>
</file>