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DBF3"/>
    <a:srgbClr val="17AE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49"/>
    <p:restoredTop sz="86689"/>
  </p:normalViewPr>
  <p:slideViewPr>
    <p:cSldViewPr snapToGrid="0" snapToObjects="1">
      <p:cViewPr varScale="1">
        <p:scale>
          <a:sx n="138" d="100"/>
          <a:sy n="138" d="100"/>
        </p:scale>
        <p:origin x="14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EA227-A0C6-A74F-A722-6C8BAE127DE1}" type="datetimeFigureOut">
              <a:rPr lang="en-GB" smtClean="0"/>
              <a:t>12/02/2020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EF0FD-431B-CC44-8BD9-138D831E42CA}" type="slidenum">
              <a:rPr lang="en-GB" smtClean="0"/>
              <a:t>‹#›</a:t>
            </a:fld>
            <a:endParaRPr lang="en-GB"/>
          </a:p>
        </p:txBody>
      </p:sp>
    </p:spTree>
    <p:extLst>
      <p:ext uri="{BB962C8B-B14F-4D97-AF65-F5344CB8AC3E}">
        <p14:creationId xmlns:p14="http://schemas.microsoft.com/office/powerpoint/2010/main" val="328106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script in the notes section on EVERY slide to help you get the most out of this PowerPoint – Thanks, The Safer Schools Teachers. </a:t>
            </a:r>
          </a:p>
        </p:txBody>
      </p:sp>
      <p:sp>
        <p:nvSpPr>
          <p:cNvPr id="4" name="Slide Number Placeholder 3"/>
          <p:cNvSpPr>
            <a:spLocks noGrp="1"/>
          </p:cNvSpPr>
          <p:nvPr>
            <p:ph type="sldNum" sz="quarter" idx="5"/>
          </p:nvPr>
        </p:nvSpPr>
        <p:spPr/>
        <p:txBody>
          <a:bodyPr/>
          <a:lstStyle/>
          <a:p>
            <a:fld id="{74EEF0FD-431B-CC44-8BD9-138D831E42CA}" type="slidenum">
              <a:rPr lang="en-GB" smtClean="0"/>
              <a:t>1</a:t>
            </a:fld>
            <a:endParaRPr lang="en-GB"/>
          </a:p>
        </p:txBody>
      </p:sp>
    </p:spTree>
    <p:extLst>
      <p:ext uri="{BB962C8B-B14F-4D97-AF65-F5344CB8AC3E}">
        <p14:creationId xmlns:p14="http://schemas.microsoft.com/office/powerpoint/2010/main" val="238734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as an open question for the class to discuss – Take feedback from your pupils before moving on to the next slide.</a:t>
            </a:r>
          </a:p>
        </p:txBody>
      </p:sp>
      <p:sp>
        <p:nvSpPr>
          <p:cNvPr id="4" name="Slide Number Placeholder 3"/>
          <p:cNvSpPr>
            <a:spLocks noGrp="1"/>
          </p:cNvSpPr>
          <p:nvPr>
            <p:ph type="sldNum" sz="quarter" idx="5"/>
          </p:nvPr>
        </p:nvSpPr>
        <p:spPr/>
        <p:txBody>
          <a:bodyPr/>
          <a:lstStyle/>
          <a:p>
            <a:fld id="{74EEF0FD-431B-CC44-8BD9-138D831E42CA}" type="slidenum">
              <a:rPr lang="en-GB" smtClean="0"/>
              <a:t>2</a:t>
            </a:fld>
            <a:endParaRPr lang="en-GB"/>
          </a:p>
        </p:txBody>
      </p:sp>
    </p:spTree>
    <p:extLst>
      <p:ext uri="{BB962C8B-B14F-4D97-AF65-F5344CB8AC3E}">
        <p14:creationId xmlns:p14="http://schemas.microsoft.com/office/powerpoint/2010/main" val="77531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Provide examples of each bullet point for your class:</a:t>
            </a:r>
          </a:p>
          <a:p>
            <a:r>
              <a:rPr lang="en-GB" dirty="0"/>
              <a:t>Bullet 1 – Using kind words towards others, complimenting your friends, saying please and thank you, etc.</a:t>
            </a:r>
          </a:p>
          <a:p>
            <a:r>
              <a:rPr lang="en-GB" dirty="0"/>
              <a:t>Bullet 2 – Caring for a friend who has fallen/is upset, inviting someone to play who feels left out, helping someone else with their school work, etc.</a:t>
            </a:r>
          </a:p>
          <a:p>
            <a:r>
              <a:rPr lang="en-GB" dirty="0"/>
              <a:t>Bullet 3 – Giving to charity, cake sales, donations, etc.</a:t>
            </a:r>
          </a:p>
          <a:p>
            <a:r>
              <a:rPr lang="en-GB" dirty="0"/>
              <a:t>Bullet 4 – Helping an adult with a chore – to be kind, rather than for pocket money or to get more time on your PS4, for example.</a:t>
            </a:r>
          </a:p>
        </p:txBody>
      </p:sp>
      <p:sp>
        <p:nvSpPr>
          <p:cNvPr id="4" name="Slide Number Placeholder 3"/>
          <p:cNvSpPr>
            <a:spLocks noGrp="1"/>
          </p:cNvSpPr>
          <p:nvPr>
            <p:ph type="sldNum" sz="quarter" idx="5"/>
          </p:nvPr>
        </p:nvSpPr>
        <p:spPr/>
        <p:txBody>
          <a:bodyPr/>
          <a:lstStyle/>
          <a:p>
            <a:fld id="{74EEF0FD-431B-CC44-8BD9-138D831E42CA}" type="slidenum">
              <a:rPr lang="en-GB" smtClean="0"/>
              <a:t>3</a:t>
            </a:fld>
            <a:endParaRPr lang="en-GB"/>
          </a:p>
        </p:txBody>
      </p:sp>
    </p:spTree>
    <p:extLst>
      <p:ext uri="{BB962C8B-B14F-4D97-AF65-F5344CB8AC3E}">
        <p14:creationId xmlns:p14="http://schemas.microsoft.com/office/powerpoint/2010/main" val="194568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Pair pupils up and allow them to Think, Pair, Share ideas of how they personally can show kindness in each of these contexts. </a:t>
            </a:r>
          </a:p>
        </p:txBody>
      </p:sp>
      <p:sp>
        <p:nvSpPr>
          <p:cNvPr id="4" name="Slide Number Placeholder 3"/>
          <p:cNvSpPr>
            <a:spLocks noGrp="1"/>
          </p:cNvSpPr>
          <p:nvPr>
            <p:ph type="sldNum" sz="quarter" idx="5"/>
          </p:nvPr>
        </p:nvSpPr>
        <p:spPr/>
        <p:txBody>
          <a:bodyPr/>
          <a:lstStyle/>
          <a:p>
            <a:fld id="{74EEF0FD-431B-CC44-8BD9-138D831E42CA}" type="slidenum">
              <a:rPr lang="en-GB" smtClean="0"/>
              <a:t>4</a:t>
            </a:fld>
            <a:endParaRPr lang="en-GB"/>
          </a:p>
        </p:txBody>
      </p:sp>
    </p:spTree>
    <p:extLst>
      <p:ext uri="{BB962C8B-B14F-4D97-AF65-F5344CB8AC3E}">
        <p14:creationId xmlns:p14="http://schemas.microsoft.com/office/powerpoint/2010/main" val="3867938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PDF file from the lesson pack which contains 20 Random Acts of Kindness. Cut these up and share them with your class!</a:t>
            </a:r>
          </a:p>
        </p:txBody>
      </p:sp>
      <p:sp>
        <p:nvSpPr>
          <p:cNvPr id="4" name="Slide Number Placeholder 3"/>
          <p:cNvSpPr>
            <a:spLocks noGrp="1"/>
          </p:cNvSpPr>
          <p:nvPr>
            <p:ph type="sldNum" sz="quarter" idx="5"/>
          </p:nvPr>
        </p:nvSpPr>
        <p:spPr/>
        <p:txBody>
          <a:bodyPr/>
          <a:lstStyle/>
          <a:p>
            <a:fld id="{74EEF0FD-431B-CC44-8BD9-138D831E42CA}" type="slidenum">
              <a:rPr lang="en-GB" smtClean="0"/>
              <a:t>5</a:t>
            </a:fld>
            <a:endParaRPr lang="en-GB"/>
          </a:p>
        </p:txBody>
      </p:sp>
    </p:spTree>
    <p:extLst>
      <p:ext uri="{BB962C8B-B14F-4D97-AF65-F5344CB8AC3E}">
        <p14:creationId xmlns:p14="http://schemas.microsoft.com/office/powerpoint/2010/main" val="2052591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each random act of kindness into a hat and allow the pupils to choose at random. It may be worthwhile reading over each act with the class and explaining what they mean e.g. “compliment” means saying something nice to someone, or “leave a positive comment under a post” means that you post something nice under </a:t>
            </a:r>
            <a:r>
              <a:rPr lang="en-GB"/>
              <a:t>someone’s social media post.</a:t>
            </a:r>
            <a:endParaRPr lang="en-GB" dirty="0"/>
          </a:p>
        </p:txBody>
      </p:sp>
      <p:sp>
        <p:nvSpPr>
          <p:cNvPr id="4" name="Slide Number Placeholder 3"/>
          <p:cNvSpPr>
            <a:spLocks noGrp="1"/>
          </p:cNvSpPr>
          <p:nvPr>
            <p:ph type="sldNum" sz="quarter" idx="5"/>
          </p:nvPr>
        </p:nvSpPr>
        <p:spPr/>
        <p:txBody>
          <a:bodyPr/>
          <a:lstStyle/>
          <a:p>
            <a:fld id="{74EEF0FD-431B-CC44-8BD9-138D831E42CA}" type="slidenum">
              <a:rPr lang="en-GB" smtClean="0"/>
              <a:t>6</a:t>
            </a:fld>
            <a:endParaRPr lang="en-GB"/>
          </a:p>
        </p:txBody>
      </p:sp>
    </p:spTree>
    <p:extLst>
      <p:ext uri="{BB962C8B-B14F-4D97-AF65-F5344CB8AC3E}">
        <p14:creationId xmlns:p14="http://schemas.microsoft.com/office/powerpoint/2010/main" val="3552574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Follow Up task is available as a PDF within the lesson pack. This worksheet allows pupils the chance to reflect on their Random Acts of Kindness. </a:t>
            </a:r>
          </a:p>
        </p:txBody>
      </p:sp>
      <p:sp>
        <p:nvSpPr>
          <p:cNvPr id="4" name="Slide Number Placeholder 3"/>
          <p:cNvSpPr>
            <a:spLocks noGrp="1"/>
          </p:cNvSpPr>
          <p:nvPr>
            <p:ph type="sldNum" sz="quarter" idx="5"/>
          </p:nvPr>
        </p:nvSpPr>
        <p:spPr/>
        <p:txBody>
          <a:bodyPr/>
          <a:lstStyle/>
          <a:p>
            <a:fld id="{74EEF0FD-431B-CC44-8BD9-138D831E42CA}" type="slidenum">
              <a:rPr lang="en-GB" smtClean="0"/>
              <a:t>7</a:t>
            </a:fld>
            <a:endParaRPr lang="en-GB"/>
          </a:p>
        </p:txBody>
      </p:sp>
    </p:spTree>
    <p:extLst>
      <p:ext uri="{BB962C8B-B14F-4D97-AF65-F5344CB8AC3E}">
        <p14:creationId xmlns:p14="http://schemas.microsoft.com/office/powerpoint/2010/main" val="208124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B96A-181E-FA4A-BB03-56BE5554FD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A53EDE1-B80A-2D40-BA87-0761D91F5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4EB528-36A1-C045-A07C-B76CBC1D04A5}"/>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FE056D8A-2753-464A-8871-3DDAE1E373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19C714-C716-7B48-9C2F-995FD25CB4B3}"/>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332726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39AC-09AA-5646-B509-07F7766F9CC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6EBBDF1-1F07-8347-BDFC-BB2BBA0836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2D5D49-7FF3-4A40-8E63-FADD06CDF04C}"/>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8EB43E44-CA29-E34B-809C-B0E1E8690F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D92C66-E851-7645-8F2C-CFAEFD82B191}"/>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58513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3D2BF-D84F-AC4F-82DA-665F80AD6A0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3891FE2-CF9C-F34D-A377-80CABAE006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ABA958-692D-6048-87B9-011F3F9A5A0C}"/>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51AFCAD6-F857-C04C-860C-6FF66C359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3C1E5-6AB0-4C4D-839C-5474937C997A}"/>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35815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E638-CB84-EC47-ABCB-6F2BA79BCC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BB59301-E462-B84B-9ED6-48543387B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55A421-73D3-024B-9ECE-8C63E9764E60}"/>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0FA9C0A1-C31E-D341-A9C8-743B07A19D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442843-5774-2D4E-92B3-E96A446C6664}"/>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2941048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2F60-F700-D546-8A32-8FFF026F0B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1DA80A7-8648-204F-BE7B-4A7A93D03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84E625-07E6-904B-A44A-718B5C26A016}"/>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1CE34EFC-3F6A-214A-AE9E-3A97FE690C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A419F7-923B-3B41-A5D9-815259014C9F}"/>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05686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432B-2CC5-A149-925C-E352EBDC177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4BD0893-D69B-FC47-A9A5-47A247420B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953D343-0CAD-044A-B3DE-6BB8DC52A9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529B6EB-8ABE-4B4C-BC34-F0EC5349F0D8}"/>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6" name="Footer Placeholder 5">
            <a:extLst>
              <a:ext uri="{FF2B5EF4-FFF2-40B4-BE49-F238E27FC236}">
                <a16:creationId xmlns:a16="http://schemas.microsoft.com/office/drawing/2014/main" id="{D5F7861D-D689-3D4C-8CB6-485AE84DF7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1CCFB5-E32E-CC41-ACF4-E4AB3F594971}"/>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74485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9AC1-3F15-2F41-9132-E184A7DFEAA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4EF35CE-35E7-6E46-9596-804F5B4BBA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D24AF8A-6CC6-0648-B73F-2782979058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EE30434-428A-E949-9452-A704D40A2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20639CA-6536-2D40-A9DD-DFA42C6FE0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D161771-5ADE-1F45-845A-F3CFACB3DBD4}"/>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8" name="Footer Placeholder 7">
            <a:extLst>
              <a:ext uri="{FF2B5EF4-FFF2-40B4-BE49-F238E27FC236}">
                <a16:creationId xmlns:a16="http://schemas.microsoft.com/office/drawing/2014/main" id="{57A79815-568E-8349-9C39-8209BB2768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558A03-FD70-044A-818E-3D67DC77AA8E}"/>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30926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52ABC-6F0F-2A47-9339-649D3A8FDF2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0EFE48A-52B4-2241-9E3D-D6BB2B2CFF2E}"/>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4" name="Footer Placeholder 3">
            <a:extLst>
              <a:ext uri="{FF2B5EF4-FFF2-40B4-BE49-F238E27FC236}">
                <a16:creationId xmlns:a16="http://schemas.microsoft.com/office/drawing/2014/main" id="{AEAF32E6-D54F-4A4C-9E87-1537E17B7D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1EAFEB-D673-0648-877D-9D1DB979FB0D}"/>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29271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33B173-E975-4B47-A6AE-C4BD2C2CDB76}"/>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3" name="Footer Placeholder 2">
            <a:extLst>
              <a:ext uri="{FF2B5EF4-FFF2-40B4-BE49-F238E27FC236}">
                <a16:creationId xmlns:a16="http://schemas.microsoft.com/office/drawing/2014/main" id="{44F00797-8B98-DE42-AF57-DCC4AFEC9E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8A3F80-E265-3C48-9B6C-46AAA37F32E6}"/>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71715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7DEE-BDA5-604C-826F-14107B6E63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F3E29F0-F074-BC46-B3B2-378E7C6A9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96B3402-BD8C-A543-8EB0-309B208F1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7F31E7-AC11-F34C-A556-8FA9CC483D1F}"/>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6" name="Footer Placeholder 5">
            <a:extLst>
              <a:ext uri="{FF2B5EF4-FFF2-40B4-BE49-F238E27FC236}">
                <a16:creationId xmlns:a16="http://schemas.microsoft.com/office/drawing/2014/main" id="{DB42A693-A3AA-1247-8119-4EBEB80198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9221D-57F0-E049-829D-8B95391C05BE}"/>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280462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755F-02C7-7940-91FF-07658CFCA3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A2766A9-A57F-DF4F-AA06-0A43CD071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9F28A8-6FF3-CF44-B152-2CB9FB585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383845-C525-474D-841E-500F6865CDE7}"/>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6" name="Footer Placeholder 5">
            <a:extLst>
              <a:ext uri="{FF2B5EF4-FFF2-40B4-BE49-F238E27FC236}">
                <a16:creationId xmlns:a16="http://schemas.microsoft.com/office/drawing/2014/main" id="{3070BDB6-1617-8740-B741-A73480AEFF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A6EFF0-35DB-054A-BAB5-8A2B625C1F30}"/>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27274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2F31DE-3BFD-2245-B89B-C562E7184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2C16BE-26D8-3744-8A13-6F1760F130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B692C6C-5183-894E-B34B-564D534EB5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DA558691-B982-2440-874A-B4B71C75D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BA36E8D-2A79-EE4E-BAE9-DED08F91B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DFDDA-6F5D-694E-8567-5B20CB415A09}" type="slidenum">
              <a:rPr lang="en-GB" smtClean="0"/>
              <a:t>‹#›</a:t>
            </a:fld>
            <a:endParaRPr lang="en-GB"/>
          </a:p>
        </p:txBody>
      </p:sp>
    </p:spTree>
    <p:extLst>
      <p:ext uri="{BB962C8B-B14F-4D97-AF65-F5344CB8AC3E}">
        <p14:creationId xmlns:p14="http://schemas.microsoft.com/office/powerpoint/2010/main" val="3939962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10" descr="videoblocks-preschool-kids-playing-with-toys-on-the-floor-children-playing-constructor-top-view-kids-development-center_hdnkal5an__D.mov">
            <a:hlinkClick r:id="" action="ppaction://media"/>
            <a:extLst>
              <a:ext uri="{FF2B5EF4-FFF2-40B4-BE49-F238E27FC236}">
                <a16:creationId xmlns:a16="http://schemas.microsoft.com/office/drawing/2014/main" id="{545288D7-C3CD-E547-A9CA-B2B9F5E29E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2D624F15-35B5-C740-B8E9-680CFF1C890A}"/>
              </a:ext>
            </a:extLst>
          </p:cNvPr>
          <p:cNvPicPr>
            <a:picLocks noChangeAspect="1"/>
          </p:cNvPicPr>
          <p:nvPr/>
        </p:nvPicPr>
        <p:blipFill>
          <a:blip r:embed="rId6">
            <a:alphaModFix amt="75000"/>
          </a:blip>
          <a:stretch>
            <a:fillRect/>
          </a:stretch>
        </p:blipFill>
        <p:spPr>
          <a:xfrm>
            <a:off x="-1"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8D292EF-DA20-CF47-808C-7EDE8322106F}"/>
              </a:ext>
            </a:extLst>
          </p:cNvPr>
          <p:cNvPicPr>
            <a:picLocks noChangeAspect="1"/>
          </p:cNvPicPr>
          <p:nvPr/>
        </p:nvPicPr>
        <p:blipFill>
          <a:blip r:embed="rId7"/>
          <a:stretch>
            <a:fillRect/>
          </a:stretch>
        </p:blipFill>
        <p:spPr>
          <a:xfrm>
            <a:off x="15738282" y="1471970"/>
            <a:ext cx="4734842" cy="2662049"/>
          </a:xfrm>
          <a:prstGeom prst="rect">
            <a:avLst/>
          </a:prstGeom>
        </p:spPr>
      </p:pic>
      <p:pic>
        <p:nvPicPr>
          <p:cNvPr id="16" name="Picture 15">
            <a:extLst>
              <a:ext uri="{FF2B5EF4-FFF2-40B4-BE49-F238E27FC236}">
                <a16:creationId xmlns:a16="http://schemas.microsoft.com/office/drawing/2014/main" id="{48F1D275-4818-D349-B54B-8AC80B2BC916}"/>
              </a:ext>
            </a:extLst>
          </p:cNvPr>
          <p:cNvPicPr>
            <a:picLocks noChangeAspect="1"/>
          </p:cNvPicPr>
          <p:nvPr/>
        </p:nvPicPr>
        <p:blipFill>
          <a:blip r:embed="rId8"/>
          <a:stretch>
            <a:fillRect/>
          </a:stretch>
        </p:blipFill>
        <p:spPr>
          <a:xfrm>
            <a:off x="10137757" y="6047583"/>
            <a:ext cx="1855460" cy="668280"/>
          </a:xfrm>
          <a:prstGeom prst="rect">
            <a:avLst/>
          </a:prstGeom>
        </p:spPr>
      </p:pic>
      <p:pic>
        <p:nvPicPr>
          <p:cNvPr id="18" name="Picture 17">
            <a:extLst>
              <a:ext uri="{FF2B5EF4-FFF2-40B4-BE49-F238E27FC236}">
                <a16:creationId xmlns:a16="http://schemas.microsoft.com/office/drawing/2014/main" id="{C5C492D6-88A2-E14F-9ED6-901CBA879254}"/>
              </a:ext>
            </a:extLst>
          </p:cNvPr>
          <p:cNvPicPr>
            <a:picLocks noChangeAspect="1"/>
          </p:cNvPicPr>
          <p:nvPr/>
        </p:nvPicPr>
        <p:blipFill>
          <a:blip r:embed="rId9"/>
          <a:stretch>
            <a:fillRect/>
          </a:stretch>
        </p:blipFill>
        <p:spPr>
          <a:xfrm>
            <a:off x="54290" y="6491306"/>
            <a:ext cx="1790700" cy="1066800"/>
          </a:xfrm>
          <a:prstGeom prst="rect">
            <a:avLst/>
          </a:prstGeom>
        </p:spPr>
      </p:pic>
      <p:sp>
        <p:nvSpPr>
          <p:cNvPr id="20" name="TextBox 19">
            <a:extLst>
              <a:ext uri="{FF2B5EF4-FFF2-40B4-BE49-F238E27FC236}">
                <a16:creationId xmlns:a16="http://schemas.microsoft.com/office/drawing/2014/main" id="{745A1C77-D471-B741-A5E5-E2FF1C3D1609}"/>
              </a:ext>
            </a:extLst>
          </p:cNvPr>
          <p:cNvSpPr txBox="1"/>
          <p:nvPr/>
        </p:nvSpPr>
        <p:spPr>
          <a:xfrm>
            <a:off x="1263644" y="937329"/>
            <a:ext cx="9092782" cy="2308324"/>
          </a:xfrm>
          <a:prstGeom prst="rect">
            <a:avLst/>
          </a:prstGeom>
          <a:noFill/>
        </p:spPr>
        <p:txBody>
          <a:bodyPr wrap="square" rtlCol="0">
            <a:spAutoFit/>
          </a:bodyPr>
          <a:lstStyle/>
          <a:p>
            <a:r>
              <a:rPr lang="en-US" sz="7200" b="1" dirty="0">
                <a:solidFill>
                  <a:schemeClr val="bg1"/>
                </a:solidFill>
                <a:latin typeface="Avenir Black" panose="02000503020000020003" pitchFamily="2" charset="0"/>
              </a:rPr>
              <a:t>Random Acts of Kindness</a:t>
            </a:r>
          </a:p>
        </p:txBody>
      </p:sp>
    </p:spTree>
    <p:extLst>
      <p:ext uri="{BB962C8B-B14F-4D97-AF65-F5344CB8AC3E}">
        <p14:creationId xmlns:p14="http://schemas.microsoft.com/office/powerpoint/2010/main" val="8483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Comp 1 (1).mp4">
            <a:hlinkClick r:id="" action="ppaction://media"/>
            <a:extLst>
              <a:ext uri="{FF2B5EF4-FFF2-40B4-BE49-F238E27FC236}">
                <a16:creationId xmlns:a16="http://schemas.microsoft.com/office/drawing/2014/main" id="{130DFF08-55D3-9B47-90B1-64CA489BCF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9247E04-BC24-E347-BF46-CA8249573CC9}"/>
              </a:ext>
            </a:extLst>
          </p:cNvPr>
          <p:cNvPicPr>
            <a:picLocks noChangeAspect="1"/>
          </p:cNvPicPr>
          <p:nvPr/>
        </p:nvPicPr>
        <p:blipFill>
          <a:blip r:embed="rId6"/>
          <a:stretch>
            <a:fillRect/>
          </a:stretch>
        </p:blipFill>
        <p:spPr>
          <a:xfrm>
            <a:off x="1351723" y="719183"/>
            <a:ext cx="10071652" cy="5662540"/>
          </a:xfrm>
          <a:prstGeom prst="rect">
            <a:avLst/>
          </a:prstGeom>
        </p:spPr>
      </p:pic>
      <p:pic>
        <p:nvPicPr>
          <p:cNvPr id="13" name="Picture 12">
            <a:extLst>
              <a:ext uri="{FF2B5EF4-FFF2-40B4-BE49-F238E27FC236}">
                <a16:creationId xmlns:a16="http://schemas.microsoft.com/office/drawing/2014/main" id="{CF3196CE-9AA9-684B-A791-493DE9379CC9}"/>
              </a:ext>
            </a:extLst>
          </p:cNvPr>
          <p:cNvPicPr>
            <a:picLocks noChangeAspect="1"/>
          </p:cNvPicPr>
          <p:nvPr/>
        </p:nvPicPr>
        <p:blipFill>
          <a:blip r:embed="rId7"/>
          <a:stretch>
            <a:fillRect/>
          </a:stretch>
        </p:blipFill>
        <p:spPr>
          <a:xfrm>
            <a:off x="10137757" y="6047583"/>
            <a:ext cx="1855460" cy="668280"/>
          </a:xfrm>
          <a:prstGeom prst="rect">
            <a:avLst/>
          </a:prstGeom>
        </p:spPr>
      </p:pic>
      <p:pic>
        <p:nvPicPr>
          <p:cNvPr id="15" name="Picture 14">
            <a:extLst>
              <a:ext uri="{FF2B5EF4-FFF2-40B4-BE49-F238E27FC236}">
                <a16:creationId xmlns:a16="http://schemas.microsoft.com/office/drawing/2014/main" id="{31627B44-118F-8745-B629-DE838C36E690}"/>
              </a:ext>
            </a:extLst>
          </p:cNvPr>
          <p:cNvPicPr>
            <a:picLocks noChangeAspect="1"/>
          </p:cNvPicPr>
          <p:nvPr/>
        </p:nvPicPr>
        <p:blipFill>
          <a:blip r:embed="rId8"/>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65086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620BCF4C-6413-834A-B812-5CF528BDF9AC}"/>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491137AA-3594-9B4B-B4EF-17C7825DF90E}"/>
              </a:ext>
            </a:extLst>
          </p:cNvPr>
          <p:cNvSpPr>
            <a:spLocks noGrp="1"/>
          </p:cNvSpPr>
          <p:nvPr>
            <p:ph idx="1"/>
          </p:nvPr>
        </p:nvSpPr>
        <p:spPr>
          <a:xfrm>
            <a:off x="838200" y="1825625"/>
            <a:ext cx="8145162" cy="4351338"/>
          </a:xfrm>
        </p:spPr>
        <p:txBody>
          <a:bodyPr>
            <a:normAutofit lnSpcReduction="10000"/>
          </a:bodyPr>
          <a:lstStyle/>
          <a:p>
            <a:pPr marL="0" indent="0">
              <a:lnSpc>
                <a:spcPct val="110000"/>
              </a:lnSpc>
              <a:buNone/>
            </a:pPr>
            <a:r>
              <a:rPr lang="en-GB" b="1" dirty="0">
                <a:solidFill>
                  <a:schemeClr val="bg1"/>
                </a:solidFill>
                <a:latin typeface="Avenir Black" panose="02000503020000020003" pitchFamily="2" charset="0"/>
              </a:rPr>
              <a:t>Kindness is:</a:t>
            </a:r>
          </a:p>
          <a:p>
            <a:pPr>
              <a:lnSpc>
                <a:spcPct val="110000"/>
              </a:lnSpc>
            </a:pPr>
            <a:r>
              <a:rPr lang="en-GB" dirty="0">
                <a:solidFill>
                  <a:schemeClr val="bg1"/>
                </a:solidFill>
                <a:latin typeface="Avenir Book" panose="02000503020000020003" pitchFamily="2" charset="0"/>
              </a:rPr>
              <a:t>Being considerate, loving and helpful towards others</a:t>
            </a:r>
          </a:p>
          <a:p>
            <a:pPr>
              <a:lnSpc>
                <a:spcPct val="110000"/>
              </a:lnSpc>
            </a:pPr>
            <a:r>
              <a:rPr lang="en-GB" dirty="0">
                <a:solidFill>
                  <a:schemeClr val="bg1"/>
                </a:solidFill>
                <a:latin typeface="Avenir Book" panose="02000503020000020003" pitchFamily="2" charset="0"/>
              </a:rPr>
              <a:t>Looking out for others when they are upset or worried</a:t>
            </a:r>
          </a:p>
          <a:p>
            <a:pPr>
              <a:lnSpc>
                <a:spcPct val="110000"/>
              </a:lnSpc>
            </a:pPr>
            <a:r>
              <a:rPr lang="en-GB" dirty="0">
                <a:solidFill>
                  <a:schemeClr val="bg1"/>
                </a:solidFill>
                <a:latin typeface="Avenir Book" panose="02000503020000020003" pitchFamily="2" charset="0"/>
              </a:rPr>
              <a:t>Helping those in need</a:t>
            </a:r>
          </a:p>
          <a:p>
            <a:pPr>
              <a:lnSpc>
                <a:spcPct val="110000"/>
              </a:lnSpc>
            </a:pPr>
            <a:r>
              <a:rPr lang="en-GB" dirty="0">
                <a:solidFill>
                  <a:schemeClr val="bg1"/>
                </a:solidFill>
                <a:latin typeface="Avenir Book" panose="02000503020000020003" pitchFamily="2" charset="0"/>
              </a:rPr>
              <a:t>Doing nice things for others without expecting anything in return</a:t>
            </a:r>
          </a:p>
          <a:p>
            <a:endParaRPr lang="en-GB" dirty="0">
              <a:solidFill>
                <a:schemeClr val="bg1"/>
              </a:solidFill>
              <a:latin typeface="Avenir Book" panose="02000503020000020003" pitchFamily="2" charset="0"/>
            </a:endParaRPr>
          </a:p>
          <a:p>
            <a:pPr marL="0" indent="0">
              <a:buNone/>
            </a:pPr>
            <a:endParaRPr lang="en-GB" dirty="0">
              <a:solidFill>
                <a:schemeClr val="bg1"/>
              </a:solidFill>
              <a:latin typeface="Avenir Book" panose="02000503020000020003" pitchFamily="2" charset="0"/>
            </a:endParaRPr>
          </a:p>
          <a:p>
            <a:endParaRPr lang="en-GB" dirty="0">
              <a:solidFill>
                <a:schemeClr val="bg1"/>
              </a:solidFill>
              <a:latin typeface="Avenir Book" panose="02000503020000020003" pitchFamily="2" charset="0"/>
            </a:endParaRPr>
          </a:p>
        </p:txBody>
      </p:sp>
      <p:sp>
        <p:nvSpPr>
          <p:cNvPr id="6" name="Title 1">
            <a:extLst>
              <a:ext uri="{FF2B5EF4-FFF2-40B4-BE49-F238E27FC236}">
                <a16:creationId xmlns:a16="http://schemas.microsoft.com/office/drawing/2014/main" id="{6D5D8335-CD1E-FE48-A70B-FDCCD81C2A62}"/>
              </a:ext>
            </a:extLst>
          </p:cNvPr>
          <p:cNvSpPr>
            <a:spLocks noGrp="1"/>
          </p:cNvSpPr>
          <p:nvPr>
            <p:ph type="title"/>
          </p:nvPr>
        </p:nvSpPr>
        <p:spPr>
          <a:xfrm>
            <a:off x="838200" y="365125"/>
            <a:ext cx="10515600" cy="1325563"/>
          </a:xfrm>
        </p:spPr>
        <p:txBody>
          <a:bodyPr/>
          <a:lstStyle/>
          <a:p>
            <a:r>
              <a:rPr lang="en-GB" b="1" dirty="0">
                <a:solidFill>
                  <a:schemeClr val="bg1"/>
                </a:solidFill>
                <a:latin typeface="Avenir Black" panose="02000503020000020003" pitchFamily="2" charset="0"/>
              </a:rPr>
              <a:t>What is kindness?</a:t>
            </a:r>
          </a:p>
        </p:txBody>
      </p:sp>
      <p:pic>
        <p:nvPicPr>
          <p:cNvPr id="11" name="Picture 10">
            <a:extLst>
              <a:ext uri="{FF2B5EF4-FFF2-40B4-BE49-F238E27FC236}">
                <a16:creationId xmlns:a16="http://schemas.microsoft.com/office/drawing/2014/main" id="{EFA24C44-AFEC-D943-B8C0-E35FA8D62448}"/>
              </a:ext>
            </a:extLst>
          </p:cNvPr>
          <p:cNvPicPr>
            <a:picLocks noChangeAspect="1"/>
          </p:cNvPicPr>
          <p:nvPr/>
        </p:nvPicPr>
        <p:blipFill>
          <a:blip r:embed="rId4"/>
          <a:stretch>
            <a:fillRect/>
          </a:stretch>
        </p:blipFill>
        <p:spPr>
          <a:xfrm>
            <a:off x="10137757" y="6047583"/>
            <a:ext cx="1855460" cy="668280"/>
          </a:xfrm>
          <a:prstGeom prst="rect">
            <a:avLst/>
          </a:prstGeom>
        </p:spPr>
      </p:pic>
      <p:pic>
        <p:nvPicPr>
          <p:cNvPr id="12" name="Picture 11" descr="A close up of a logo&#10;&#10;Description automatically generated">
            <a:extLst>
              <a:ext uri="{FF2B5EF4-FFF2-40B4-BE49-F238E27FC236}">
                <a16:creationId xmlns:a16="http://schemas.microsoft.com/office/drawing/2014/main" id="{756DA946-5099-104F-8FC7-585E4767535A}"/>
              </a:ext>
            </a:extLst>
          </p:cNvPr>
          <p:cNvPicPr>
            <a:picLocks noChangeAspect="1"/>
          </p:cNvPicPr>
          <p:nvPr/>
        </p:nvPicPr>
        <p:blipFill>
          <a:blip r:embed="rId5"/>
          <a:stretch>
            <a:fillRect/>
          </a:stretch>
        </p:blipFill>
        <p:spPr>
          <a:xfrm>
            <a:off x="88634" y="6502812"/>
            <a:ext cx="1867450" cy="1112523"/>
          </a:xfrm>
          <a:prstGeom prst="rect">
            <a:avLst/>
          </a:prstGeom>
        </p:spPr>
      </p:pic>
      <p:pic>
        <p:nvPicPr>
          <p:cNvPr id="16" name="Picture 15" descr="A close up of a logo&#10;&#10;Description automatically generated">
            <a:extLst>
              <a:ext uri="{FF2B5EF4-FFF2-40B4-BE49-F238E27FC236}">
                <a16:creationId xmlns:a16="http://schemas.microsoft.com/office/drawing/2014/main" id="{77D15918-5E9D-BD46-805A-F222671CC211}"/>
              </a:ext>
            </a:extLst>
          </p:cNvPr>
          <p:cNvPicPr>
            <a:picLocks noChangeAspect="1"/>
          </p:cNvPicPr>
          <p:nvPr/>
        </p:nvPicPr>
        <p:blipFill>
          <a:blip r:embed="rId6"/>
          <a:stretch>
            <a:fillRect/>
          </a:stretch>
        </p:blipFill>
        <p:spPr>
          <a:xfrm>
            <a:off x="6215270" y="327543"/>
            <a:ext cx="2022974" cy="1681597"/>
          </a:xfrm>
          <a:prstGeom prst="rect">
            <a:avLst/>
          </a:prstGeom>
        </p:spPr>
      </p:pic>
      <p:pic>
        <p:nvPicPr>
          <p:cNvPr id="18" name="Picture 17" descr="A close up of a logo&#10;&#10;Description automatically generated">
            <a:extLst>
              <a:ext uri="{FF2B5EF4-FFF2-40B4-BE49-F238E27FC236}">
                <a16:creationId xmlns:a16="http://schemas.microsoft.com/office/drawing/2014/main" id="{F43B3E18-17F2-7C42-AA8F-91F696E19AEC}"/>
              </a:ext>
            </a:extLst>
          </p:cNvPr>
          <p:cNvPicPr>
            <a:picLocks noChangeAspect="1"/>
          </p:cNvPicPr>
          <p:nvPr/>
        </p:nvPicPr>
        <p:blipFill>
          <a:blip r:embed="rId7"/>
          <a:stretch>
            <a:fillRect/>
          </a:stretch>
        </p:blipFill>
        <p:spPr>
          <a:xfrm>
            <a:off x="7514112" y="-123824"/>
            <a:ext cx="4845050" cy="4027448"/>
          </a:xfrm>
          <a:prstGeom prst="rect">
            <a:avLst/>
          </a:prstGeom>
        </p:spPr>
      </p:pic>
    </p:spTree>
    <p:extLst>
      <p:ext uri="{BB962C8B-B14F-4D97-AF65-F5344CB8AC3E}">
        <p14:creationId xmlns:p14="http://schemas.microsoft.com/office/powerpoint/2010/main" val="47158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a chair&#10;&#10;Description automatically generated">
            <a:extLst>
              <a:ext uri="{FF2B5EF4-FFF2-40B4-BE49-F238E27FC236}">
                <a16:creationId xmlns:a16="http://schemas.microsoft.com/office/drawing/2014/main" id="{C02E6CDF-76B2-4D4B-BAC7-8D954CE6B59E}"/>
              </a:ext>
            </a:extLst>
          </p:cNvPr>
          <p:cNvPicPr>
            <a:picLocks noChangeAspect="1"/>
          </p:cNvPicPr>
          <p:nvPr/>
        </p:nvPicPr>
        <p:blipFill rotWithShape="1">
          <a:blip r:embed="rId3"/>
          <a:srcRect t="2701"/>
          <a:stretch/>
        </p:blipFill>
        <p:spPr>
          <a:xfrm>
            <a:off x="0" y="0"/>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96090E69-9A33-E247-A1FA-9359694E7BE7}"/>
              </a:ext>
            </a:extLst>
          </p:cNvPr>
          <p:cNvPicPr>
            <a:picLocks noChangeAspect="1"/>
          </p:cNvPicPr>
          <p:nvPr/>
        </p:nvPicPr>
        <p:blipFill>
          <a:blip r:embed="rId4">
            <a:alphaModFix amt="85000"/>
          </a:blip>
          <a:stretch>
            <a:fillRect/>
          </a:stretch>
        </p:blipFill>
        <p:spPr>
          <a:xfrm>
            <a:off x="-1" y="0"/>
            <a:ext cx="12192000" cy="6858000"/>
          </a:xfrm>
          <a:prstGeom prst="rect">
            <a:avLst/>
          </a:prstGeom>
        </p:spPr>
      </p:pic>
      <p:sp>
        <p:nvSpPr>
          <p:cNvPr id="6" name="Title 1">
            <a:extLst>
              <a:ext uri="{FF2B5EF4-FFF2-40B4-BE49-F238E27FC236}">
                <a16:creationId xmlns:a16="http://schemas.microsoft.com/office/drawing/2014/main" id="{6D5D8335-CD1E-FE48-A70B-FDCCD81C2A62}"/>
              </a:ext>
            </a:extLst>
          </p:cNvPr>
          <p:cNvSpPr>
            <a:spLocks noGrp="1"/>
          </p:cNvSpPr>
          <p:nvPr>
            <p:ph type="title"/>
          </p:nvPr>
        </p:nvSpPr>
        <p:spPr>
          <a:xfrm>
            <a:off x="858520" y="684319"/>
            <a:ext cx="7777480" cy="1325563"/>
          </a:xfrm>
        </p:spPr>
        <p:txBody>
          <a:bodyPr/>
          <a:lstStyle/>
          <a:p>
            <a:r>
              <a:rPr lang="en-GB" b="1" dirty="0">
                <a:solidFill>
                  <a:srgbClr val="C9DBF3"/>
                </a:solidFill>
                <a:latin typeface="Avenir Black" panose="02000503020000020003" pitchFamily="2" charset="0"/>
              </a:rPr>
              <a:t>How can you show kindness to others?</a:t>
            </a:r>
          </a:p>
        </p:txBody>
      </p:sp>
      <p:pic>
        <p:nvPicPr>
          <p:cNvPr id="10" name="Picture 9">
            <a:extLst>
              <a:ext uri="{FF2B5EF4-FFF2-40B4-BE49-F238E27FC236}">
                <a16:creationId xmlns:a16="http://schemas.microsoft.com/office/drawing/2014/main" id="{25A9AD41-4F26-7E4C-806D-A0DAC8D19DB6}"/>
              </a:ext>
            </a:extLst>
          </p:cNvPr>
          <p:cNvPicPr>
            <a:picLocks noChangeAspect="1"/>
          </p:cNvPicPr>
          <p:nvPr/>
        </p:nvPicPr>
        <p:blipFill>
          <a:blip r:embed="rId5"/>
          <a:stretch>
            <a:fillRect/>
          </a:stretch>
        </p:blipFill>
        <p:spPr>
          <a:xfrm>
            <a:off x="10137757" y="6047583"/>
            <a:ext cx="1855460" cy="668280"/>
          </a:xfrm>
          <a:prstGeom prst="rect">
            <a:avLst/>
          </a:prstGeom>
        </p:spPr>
      </p:pic>
      <p:pic>
        <p:nvPicPr>
          <p:cNvPr id="11" name="Picture 10">
            <a:extLst>
              <a:ext uri="{FF2B5EF4-FFF2-40B4-BE49-F238E27FC236}">
                <a16:creationId xmlns:a16="http://schemas.microsoft.com/office/drawing/2014/main" id="{C8BD2BAC-4338-104F-BD2F-B38D10097161}"/>
              </a:ext>
            </a:extLst>
          </p:cNvPr>
          <p:cNvPicPr>
            <a:picLocks noChangeAspect="1"/>
          </p:cNvPicPr>
          <p:nvPr/>
        </p:nvPicPr>
        <p:blipFill>
          <a:blip r:embed="rId6"/>
          <a:stretch>
            <a:fillRect/>
          </a:stretch>
        </p:blipFill>
        <p:spPr>
          <a:xfrm>
            <a:off x="54290" y="6491306"/>
            <a:ext cx="1790700" cy="1066800"/>
          </a:xfrm>
          <a:prstGeom prst="rect">
            <a:avLst/>
          </a:prstGeom>
        </p:spPr>
      </p:pic>
      <p:pic>
        <p:nvPicPr>
          <p:cNvPr id="3" name="Picture 2">
            <a:extLst>
              <a:ext uri="{FF2B5EF4-FFF2-40B4-BE49-F238E27FC236}">
                <a16:creationId xmlns:a16="http://schemas.microsoft.com/office/drawing/2014/main" id="{66872EAA-8E00-2844-969E-34F75CF3D1C5}"/>
              </a:ext>
            </a:extLst>
          </p:cNvPr>
          <p:cNvPicPr>
            <a:picLocks noChangeAspect="1"/>
          </p:cNvPicPr>
          <p:nvPr/>
        </p:nvPicPr>
        <p:blipFill>
          <a:blip r:embed="rId7"/>
          <a:stretch>
            <a:fillRect/>
          </a:stretch>
        </p:blipFill>
        <p:spPr>
          <a:xfrm>
            <a:off x="390954" y="2001137"/>
            <a:ext cx="3770144" cy="3790414"/>
          </a:xfrm>
          <a:prstGeom prst="rect">
            <a:avLst/>
          </a:prstGeom>
        </p:spPr>
      </p:pic>
      <p:pic>
        <p:nvPicPr>
          <p:cNvPr id="8" name="Picture 7" descr="A close up of a logo&#10;&#10;Description automatically generated">
            <a:extLst>
              <a:ext uri="{FF2B5EF4-FFF2-40B4-BE49-F238E27FC236}">
                <a16:creationId xmlns:a16="http://schemas.microsoft.com/office/drawing/2014/main" id="{B029A7BF-1E71-E541-9A46-F49F13138993}"/>
              </a:ext>
            </a:extLst>
          </p:cNvPr>
          <p:cNvPicPr>
            <a:picLocks noChangeAspect="1"/>
          </p:cNvPicPr>
          <p:nvPr/>
        </p:nvPicPr>
        <p:blipFill>
          <a:blip r:embed="rId8"/>
          <a:stretch>
            <a:fillRect/>
          </a:stretch>
        </p:blipFill>
        <p:spPr>
          <a:xfrm>
            <a:off x="4868077" y="2082215"/>
            <a:ext cx="2695856" cy="3628257"/>
          </a:xfrm>
          <a:prstGeom prst="rect">
            <a:avLst/>
          </a:prstGeom>
        </p:spPr>
      </p:pic>
      <p:pic>
        <p:nvPicPr>
          <p:cNvPr id="13" name="Picture 12">
            <a:extLst>
              <a:ext uri="{FF2B5EF4-FFF2-40B4-BE49-F238E27FC236}">
                <a16:creationId xmlns:a16="http://schemas.microsoft.com/office/drawing/2014/main" id="{8A3E7139-17A2-2147-9ACE-B29B07826F20}"/>
              </a:ext>
            </a:extLst>
          </p:cNvPr>
          <p:cNvPicPr>
            <a:picLocks noChangeAspect="1"/>
          </p:cNvPicPr>
          <p:nvPr/>
        </p:nvPicPr>
        <p:blipFill>
          <a:blip r:embed="rId9"/>
          <a:stretch>
            <a:fillRect/>
          </a:stretch>
        </p:blipFill>
        <p:spPr>
          <a:xfrm>
            <a:off x="8598689" y="2289529"/>
            <a:ext cx="2581930" cy="3254686"/>
          </a:xfrm>
          <a:prstGeom prst="rect">
            <a:avLst/>
          </a:prstGeom>
        </p:spPr>
      </p:pic>
      <p:sp>
        <p:nvSpPr>
          <p:cNvPr id="14" name="Rectangle 13">
            <a:extLst>
              <a:ext uri="{FF2B5EF4-FFF2-40B4-BE49-F238E27FC236}">
                <a16:creationId xmlns:a16="http://schemas.microsoft.com/office/drawing/2014/main" id="{C814754F-6795-BA45-B8A1-578525DC6B47}"/>
              </a:ext>
            </a:extLst>
          </p:cNvPr>
          <p:cNvSpPr/>
          <p:nvPr/>
        </p:nvSpPr>
        <p:spPr>
          <a:xfrm>
            <a:off x="1844990" y="4852417"/>
            <a:ext cx="1164101" cy="682751"/>
          </a:xfrm>
          <a:prstGeom prst="rect">
            <a:avLst/>
          </a:prstGeom>
        </p:spPr>
        <p:txBody>
          <a:bodyPr wrap="none">
            <a:spAutoFit/>
          </a:bodyPr>
          <a:lstStyle/>
          <a:p>
            <a:pPr>
              <a:lnSpc>
                <a:spcPct val="150000"/>
              </a:lnSpc>
            </a:pPr>
            <a:r>
              <a:rPr lang="en-GB" sz="2800" dirty="0">
                <a:solidFill>
                  <a:schemeClr val="bg1"/>
                </a:solidFill>
                <a:latin typeface="Avenir Book" panose="02000503020000020003" pitchFamily="2" charset="0"/>
              </a:rPr>
              <a:t>Home</a:t>
            </a:r>
          </a:p>
        </p:txBody>
      </p:sp>
      <p:sp>
        <p:nvSpPr>
          <p:cNvPr id="15" name="Rectangle 14">
            <a:extLst>
              <a:ext uri="{FF2B5EF4-FFF2-40B4-BE49-F238E27FC236}">
                <a16:creationId xmlns:a16="http://schemas.microsoft.com/office/drawing/2014/main" id="{64529E38-D93A-3444-8872-4E6119BCFB17}"/>
              </a:ext>
            </a:extLst>
          </p:cNvPr>
          <p:cNvSpPr/>
          <p:nvPr/>
        </p:nvSpPr>
        <p:spPr>
          <a:xfrm>
            <a:off x="5543377" y="4866272"/>
            <a:ext cx="1271502" cy="682751"/>
          </a:xfrm>
          <a:prstGeom prst="rect">
            <a:avLst/>
          </a:prstGeom>
        </p:spPr>
        <p:txBody>
          <a:bodyPr wrap="none">
            <a:spAutoFit/>
          </a:bodyPr>
          <a:lstStyle/>
          <a:p>
            <a:pPr>
              <a:lnSpc>
                <a:spcPct val="150000"/>
              </a:lnSpc>
            </a:pPr>
            <a:r>
              <a:rPr lang="en-GB" sz="2800" dirty="0">
                <a:solidFill>
                  <a:schemeClr val="bg1"/>
                </a:solidFill>
                <a:latin typeface="Avenir Book" panose="02000503020000020003" pitchFamily="2" charset="0"/>
              </a:rPr>
              <a:t>School</a:t>
            </a:r>
            <a:endParaRPr lang="en-GB" sz="2400" dirty="0">
              <a:solidFill>
                <a:schemeClr val="bg1"/>
              </a:solidFill>
              <a:latin typeface="Avenir Book" panose="02000503020000020003" pitchFamily="2" charset="0"/>
            </a:endParaRPr>
          </a:p>
        </p:txBody>
      </p:sp>
      <p:sp>
        <p:nvSpPr>
          <p:cNvPr id="16" name="Rectangle 15">
            <a:extLst>
              <a:ext uri="{FF2B5EF4-FFF2-40B4-BE49-F238E27FC236}">
                <a16:creationId xmlns:a16="http://schemas.microsoft.com/office/drawing/2014/main" id="{7D47C0F7-2587-F348-AEAD-4998E1167634}"/>
              </a:ext>
            </a:extLst>
          </p:cNvPr>
          <p:cNvSpPr/>
          <p:nvPr/>
        </p:nvSpPr>
        <p:spPr>
          <a:xfrm>
            <a:off x="8759084" y="4852416"/>
            <a:ext cx="2042547" cy="682751"/>
          </a:xfrm>
          <a:prstGeom prst="rect">
            <a:avLst/>
          </a:prstGeom>
        </p:spPr>
        <p:txBody>
          <a:bodyPr wrap="none">
            <a:spAutoFit/>
          </a:bodyPr>
          <a:lstStyle/>
          <a:p>
            <a:pPr>
              <a:lnSpc>
                <a:spcPct val="150000"/>
              </a:lnSpc>
            </a:pPr>
            <a:r>
              <a:rPr lang="en-GB" sz="2800" dirty="0">
                <a:solidFill>
                  <a:schemeClr val="bg1"/>
                </a:solidFill>
                <a:latin typeface="Avenir Book" panose="02000503020000020003" pitchFamily="2" charset="0"/>
              </a:rPr>
              <a:t>Community</a:t>
            </a:r>
            <a:endParaRPr lang="en-GB"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9419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D4F5A-B235-024A-B31E-CB6B6CCD7E0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FD08F0-0600-1645-99D8-CFEBAA64B4DA}"/>
              </a:ext>
            </a:extLst>
          </p:cNvPr>
          <p:cNvSpPr>
            <a:spLocks noGrp="1"/>
          </p:cNvSpPr>
          <p:nvPr>
            <p:ph type="title"/>
          </p:nvPr>
        </p:nvSpPr>
        <p:spPr>
          <a:xfrm>
            <a:off x="858520" y="681037"/>
            <a:ext cx="10515600" cy="1325563"/>
          </a:xfrm>
        </p:spPr>
        <p:txBody>
          <a:bodyPr/>
          <a:lstStyle/>
          <a:p>
            <a:r>
              <a:rPr lang="en-GB" b="1" dirty="0">
                <a:solidFill>
                  <a:schemeClr val="bg1"/>
                </a:solidFill>
                <a:latin typeface="Avenir Black" panose="02000503020000020003" pitchFamily="2" charset="0"/>
              </a:rPr>
              <a:t>How are you going to be even more kind this week?</a:t>
            </a:r>
          </a:p>
        </p:txBody>
      </p:sp>
      <p:sp>
        <p:nvSpPr>
          <p:cNvPr id="3" name="Content Placeholder 2">
            <a:extLst>
              <a:ext uri="{FF2B5EF4-FFF2-40B4-BE49-F238E27FC236}">
                <a16:creationId xmlns:a16="http://schemas.microsoft.com/office/drawing/2014/main" id="{93C35A08-65F4-F245-9904-5CB98DDE0049}"/>
              </a:ext>
            </a:extLst>
          </p:cNvPr>
          <p:cNvSpPr>
            <a:spLocks noGrp="1"/>
          </p:cNvSpPr>
          <p:nvPr>
            <p:ph idx="1"/>
          </p:nvPr>
        </p:nvSpPr>
        <p:spPr>
          <a:xfrm>
            <a:off x="838200" y="2310536"/>
            <a:ext cx="10515600" cy="4351338"/>
          </a:xfrm>
        </p:spPr>
        <p:txBody>
          <a:bodyPr/>
          <a:lstStyle/>
          <a:p>
            <a:pPr>
              <a:lnSpc>
                <a:spcPct val="150000"/>
              </a:lnSpc>
            </a:pPr>
            <a:r>
              <a:rPr lang="en-GB" dirty="0">
                <a:solidFill>
                  <a:schemeClr val="bg1"/>
                </a:solidFill>
                <a:latin typeface="Avenir Book" panose="02000503020000020003" pitchFamily="2" charset="0"/>
              </a:rPr>
              <a:t>We’ve got some ideas to help you out!</a:t>
            </a:r>
          </a:p>
          <a:p>
            <a:pPr>
              <a:lnSpc>
                <a:spcPct val="150000"/>
              </a:lnSpc>
            </a:pPr>
            <a:r>
              <a:rPr lang="en-GB" dirty="0">
                <a:solidFill>
                  <a:schemeClr val="bg1"/>
                </a:solidFill>
                <a:latin typeface="Avenir Book" panose="02000503020000020003" pitchFamily="2" charset="0"/>
              </a:rPr>
              <a:t>Simply choose a random act of kindness out of the hat!</a:t>
            </a:r>
          </a:p>
        </p:txBody>
      </p:sp>
      <p:pic>
        <p:nvPicPr>
          <p:cNvPr id="9" name="Picture 8">
            <a:extLst>
              <a:ext uri="{FF2B5EF4-FFF2-40B4-BE49-F238E27FC236}">
                <a16:creationId xmlns:a16="http://schemas.microsoft.com/office/drawing/2014/main" id="{3E5D0AAE-76EE-4247-8FD2-0330A9D2A64F}"/>
              </a:ext>
            </a:extLst>
          </p:cNvPr>
          <p:cNvPicPr>
            <a:picLocks noChangeAspect="1"/>
          </p:cNvPicPr>
          <p:nvPr/>
        </p:nvPicPr>
        <p:blipFill>
          <a:blip r:embed="rId4"/>
          <a:stretch>
            <a:fillRect/>
          </a:stretch>
        </p:blipFill>
        <p:spPr>
          <a:xfrm>
            <a:off x="10137757" y="6047583"/>
            <a:ext cx="1855460" cy="668280"/>
          </a:xfrm>
          <a:prstGeom prst="rect">
            <a:avLst/>
          </a:prstGeom>
        </p:spPr>
      </p:pic>
      <p:pic>
        <p:nvPicPr>
          <p:cNvPr id="10" name="Picture 9" descr="A close up of a logo&#10;&#10;Description automatically generated">
            <a:extLst>
              <a:ext uri="{FF2B5EF4-FFF2-40B4-BE49-F238E27FC236}">
                <a16:creationId xmlns:a16="http://schemas.microsoft.com/office/drawing/2014/main" id="{3BB06F47-B5E8-8A47-AE39-2D2C8FE5BB01}"/>
              </a:ext>
            </a:extLst>
          </p:cNvPr>
          <p:cNvPicPr>
            <a:picLocks noChangeAspect="1"/>
          </p:cNvPicPr>
          <p:nvPr/>
        </p:nvPicPr>
        <p:blipFill>
          <a:blip r:embed="rId5"/>
          <a:stretch>
            <a:fillRect/>
          </a:stretch>
        </p:blipFill>
        <p:spPr>
          <a:xfrm>
            <a:off x="88634" y="6502812"/>
            <a:ext cx="1867450" cy="1112523"/>
          </a:xfrm>
          <a:prstGeom prst="rect">
            <a:avLst/>
          </a:prstGeom>
        </p:spPr>
      </p:pic>
      <p:pic>
        <p:nvPicPr>
          <p:cNvPr id="15" name="Picture 14" descr="A close up of a logo&#10;&#10;Description automatically generated">
            <a:extLst>
              <a:ext uri="{FF2B5EF4-FFF2-40B4-BE49-F238E27FC236}">
                <a16:creationId xmlns:a16="http://schemas.microsoft.com/office/drawing/2014/main" id="{FBC868E3-DD10-CA48-83C9-F468D3E67357}"/>
              </a:ext>
            </a:extLst>
          </p:cNvPr>
          <p:cNvPicPr>
            <a:picLocks noChangeAspect="1"/>
          </p:cNvPicPr>
          <p:nvPr/>
        </p:nvPicPr>
        <p:blipFill>
          <a:blip r:embed="rId6"/>
          <a:stretch>
            <a:fillRect/>
          </a:stretch>
        </p:blipFill>
        <p:spPr>
          <a:xfrm>
            <a:off x="4865370" y="3878882"/>
            <a:ext cx="2449830" cy="2623930"/>
          </a:xfrm>
          <a:prstGeom prst="rect">
            <a:avLst/>
          </a:prstGeom>
        </p:spPr>
      </p:pic>
    </p:spTree>
    <p:extLst>
      <p:ext uri="{BB962C8B-B14F-4D97-AF65-F5344CB8AC3E}">
        <p14:creationId xmlns:p14="http://schemas.microsoft.com/office/powerpoint/2010/main" val="29940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30CC95C3-54EA-EF44-BF60-BD4D394E67DF}"/>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61186E71-8333-E04B-B516-1BA7AC124F29}"/>
              </a:ext>
            </a:extLst>
          </p:cNvPr>
          <p:cNvPicPr>
            <a:picLocks noChangeAspect="1"/>
          </p:cNvPicPr>
          <p:nvPr/>
        </p:nvPicPr>
        <p:blipFill>
          <a:blip r:embed="rId4"/>
          <a:stretch>
            <a:fillRect/>
          </a:stretch>
        </p:blipFill>
        <p:spPr>
          <a:xfrm>
            <a:off x="838200" y="323084"/>
            <a:ext cx="10515600" cy="1531922"/>
          </a:xfrm>
          <a:prstGeom prst="rect">
            <a:avLst/>
          </a:prstGeom>
        </p:spPr>
      </p:pic>
      <p:pic>
        <p:nvPicPr>
          <p:cNvPr id="13" name="Picture 12">
            <a:extLst>
              <a:ext uri="{FF2B5EF4-FFF2-40B4-BE49-F238E27FC236}">
                <a16:creationId xmlns:a16="http://schemas.microsoft.com/office/drawing/2014/main" id="{8AF56343-C69E-F943-AA68-B2A080D3473F}"/>
              </a:ext>
            </a:extLst>
          </p:cNvPr>
          <p:cNvPicPr>
            <a:picLocks noChangeAspect="1"/>
          </p:cNvPicPr>
          <p:nvPr/>
        </p:nvPicPr>
        <p:blipFill>
          <a:blip r:embed="rId5"/>
          <a:stretch>
            <a:fillRect/>
          </a:stretch>
        </p:blipFill>
        <p:spPr>
          <a:xfrm>
            <a:off x="10137757" y="6047583"/>
            <a:ext cx="1855460" cy="668280"/>
          </a:xfrm>
          <a:prstGeom prst="rect">
            <a:avLst/>
          </a:prstGeom>
        </p:spPr>
      </p:pic>
      <p:pic>
        <p:nvPicPr>
          <p:cNvPr id="14" name="Picture 13">
            <a:extLst>
              <a:ext uri="{FF2B5EF4-FFF2-40B4-BE49-F238E27FC236}">
                <a16:creationId xmlns:a16="http://schemas.microsoft.com/office/drawing/2014/main" id="{DDCABC90-48F1-3A41-B98A-F45C8F5F9452}"/>
              </a:ext>
            </a:extLst>
          </p:cNvPr>
          <p:cNvPicPr>
            <a:picLocks noChangeAspect="1"/>
          </p:cNvPicPr>
          <p:nvPr/>
        </p:nvPicPr>
        <p:blipFill>
          <a:blip r:embed="rId6"/>
          <a:stretch>
            <a:fillRect/>
          </a:stretch>
        </p:blipFill>
        <p:spPr>
          <a:xfrm>
            <a:off x="54290" y="6491306"/>
            <a:ext cx="1790700" cy="1066800"/>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4FC4C22C-3144-3245-A0B3-9E78328681CA}"/>
              </a:ext>
            </a:extLst>
          </p:cNvPr>
          <p:cNvPicPr>
            <a:picLocks noChangeAspect="1"/>
          </p:cNvPicPr>
          <p:nvPr/>
        </p:nvPicPr>
        <p:blipFill>
          <a:blip r:embed="rId7"/>
          <a:stretch>
            <a:fillRect/>
          </a:stretch>
        </p:blipFill>
        <p:spPr>
          <a:xfrm>
            <a:off x="2558088" y="1467031"/>
            <a:ext cx="6702008" cy="4741611"/>
          </a:xfrm>
          <a:prstGeom prst="rect">
            <a:avLst/>
          </a:prstGeom>
        </p:spPr>
      </p:pic>
    </p:spTree>
    <p:extLst>
      <p:ext uri="{BB962C8B-B14F-4D97-AF65-F5344CB8AC3E}">
        <p14:creationId xmlns:p14="http://schemas.microsoft.com/office/powerpoint/2010/main" val="1948861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533B2E-303C-CC4D-8FEE-13091103C761}"/>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81313F58-72FA-CE4E-BC34-3B3AB9481660}"/>
              </a:ext>
            </a:extLst>
          </p:cNvPr>
          <p:cNvPicPr>
            <a:picLocks noChangeAspect="1"/>
          </p:cNvPicPr>
          <p:nvPr/>
        </p:nvPicPr>
        <p:blipFill>
          <a:blip r:embed="rId4"/>
          <a:stretch>
            <a:fillRect/>
          </a:stretch>
        </p:blipFill>
        <p:spPr>
          <a:xfrm>
            <a:off x="858520" y="16526"/>
            <a:ext cx="10515600" cy="1531922"/>
          </a:xfrm>
          <a:prstGeom prst="rect">
            <a:avLst/>
          </a:prstGeom>
        </p:spPr>
      </p:pic>
      <p:pic>
        <p:nvPicPr>
          <p:cNvPr id="13" name="Picture 12">
            <a:extLst>
              <a:ext uri="{FF2B5EF4-FFF2-40B4-BE49-F238E27FC236}">
                <a16:creationId xmlns:a16="http://schemas.microsoft.com/office/drawing/2014/main" id="{3411DE9D-D86D-5845-9D6F-F4DA0F0338DC}"/>
              </a:ext>
            </a:extLst>
          </p:cNvPr>
          <p:cNvPicPr>
            <a:picLocks noChangeAspect="1"/>
          </p:cNvPicPr>
          <p:nvPr/>
        </p:nvPicPr>
        <p:blipFill>
          <a:blip r:embed="rId5"/>
          <a:stretch>
            <a:fillRect/>
          </a:stretch>
        </p:blipFill>
        <p:spPr>
          <a:xfrm>
            <a:off x="10137757" y="6047583"/>
            <a:ext cx="1855460" cy="668280"/>
          </a:xfrm>
          <a:prstGeom prst="rect">
            <a:avLst/>
          </a:prstGeom>
        </p:spPr>
      </p:pic>
      <p:pic>
        <p:nvPicPr>
          <p:cNvPr id="14" name="Picture 13" descr="A close up of a logo&#10;&#10;Description automatically generated">
            <a:extLst>
              <a:ext uri="{FF2B5EF4-FFF2-40B4-BE49-F238E27FC236}">
                <a16:creationId xmlns:a16="http://schemas.microsoft.com/office/drawing/2014/main" id="{ECE8E963-81A5-C04B-A904-AEA82ED9CA64}"/>
              </a:ext>
            </a:extLst>
          </p:cNvPr>
          <p:cNvPicPr>
            <a:picLocks noChangeAspect="1"/>
          </p:cNvPicPr>
          <p:nvPr/>
        </p:nvPicPr>
        <p:blipFill>
          <a:blip r:embed="rId6"/>
          <a:stretch>
            <a:fillRect/>
          </a:stretch>
        </p:blipFill>
        <p:spPr>
          <a:xfrm>
            <a:off x="88634" y="6502812"/>
            <a:ext cx="1867450" cy="1112523"/>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52CE994-C01E-E647-AA40-054949DEE814}"/>
              </a:ext>
            </a:extLst>
          </p:cNvPr>
          <p:cNvPicPr>
            <a:picLocks noChangeAspect="1"/>
          </p:cNvPicPr>
          <p:nvPr/>
        </p:nvPicPr>
        <p:blipFill>
          <a:blip r:embed="rId7"/>
          <a:stretch>
            <a:fillRect/>
          </a:stretch>
        </p:blipFill>
        <p:spPr>
          <a:xfrm>
            <a:off x="2609777" y="1548448"/>
            <a:ext cx="6874287" cy="4863497"/>
          </a:xfrm>
          <a:prstGeom prst="rect">
            <a:avLst/>
          </a:prstGeom>
        </p:spPr>
      </p:pic>
    </p:spTree>
    <p:extLst>
      <p:ext uri="{BB962C8B-B14F-4D97-AF65-F5344CB8AC3E}">
        <p14:creationId xmlns:p14="http://schemas.microsoft.com/office/powerpoint/2010/main" val="1025701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TotalTime>
  <Words>407</Words>
  <Application>Microsoft Macintosh PowerPoint</Application>
  <PresentationFormat>Widescreen</PresentationFormat>
  <Paragraphs>33</Paragraphs>
  <Slides>7</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Avenir Black</vt:lpstr>
      <vt:lpstr>Avenir Book</vt:lpstr>
      <vt:lpstr>Calibri</vt:lpstr>
      <vt:lpstr>Calibri Light</vt:lpstr>
      <vt:lpstr>Office Theme</vt:lpstr>
      <vt:lpstr>PowerPoint Presentation</vt:lpstr>
      <vt:lpstr>PowerPoint Presentation</vt:lpstr>
      <vt:lpstr>What is kindness?</vt:lpstr>
      <vt:lpstr>How can you show kindness to others?</vt:lpstr>
      <vt:lpstr>How are you going to be even more kind this week?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Random Acts of Kindness</dc:title>
  <dc:creator>John Dooris</dc:creator>
  <cp:lastModifiedBy>John Dooris</cp:lastModifiedBy>
  <cp:revision>37</cp:revision>
  <dcterms:created xsi:type="dcterms:W3CDTF">2020-02-05T10:32:09Z</dcterms:created>
  <dcterms:modified xsi:type="dcterms:W3CDTF">2020-02-12T14:19:55Z</dcterms:modified>
</cp:coreProperties>
</file>