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9" r:id="rId4"/>
    <p:sldId id="293" r:id="rId5"/>
    <p:sldId id="294" r:id="rId6"/>
    <p:sldId id="295" r:id="rId7"/>
    <p:sldId id="296" r:id="rId8"/>
    <p:sldId id="297" r:id="rId9"/>
    <p:sldId id="298"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6" clrIdx="0">
    <p:extLst>
      <p:ext uri="{19B8F6BF-5375-455C-9EA6-DF929625EA0E}">
        <p15:presenceInfo xmlns:p15="http://schemas.microsoft.com/office/powerpoint/2012/main" userId="S::stuart@ineqe.com::41d3a09c-6df7-4cf8-9576-b41614ed86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3"/>
    <p:restoredTop sz="87349"/>
  </p:normalViewPr>
  <p:slideViewPr>
    <p:cSldViewPr snapToGrid="0" snapToObjects="1">
      <p:cViewPr varScale="1">
        <p:scale>
          <a:sx n="139" d="100"/>
          <a:sy n="139" d="100"/>
        </p:scale>
        <p:origin x="14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9AC1E-278B-B349-89D3-C37020A4139C}" type="datetimeFigureOut">
              <a:rPr lang="en-GB" smtClean="0"/>
              <a:t>06/03/2020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2D8AA2-90D2-6447-A567-D05BF32251A1}" type="slidenum">
              <a:rPr lang="en-GB" smtClean="0"/>
              <a:t>‹#›</a:t>
            </a:fld>
            <a:endParaRPr lang="en-GB"/>
          </a:p>
        </p:txBody>
      </p:sp>
    </p:spTree>
    <p:extLst>
      <p:ext uri="{BB962C8B-B14F-4D97-AF65-F5344CB8AC3E}">
        <p14:creationId xmlns:p14="http://schemas.microsoft.com/office/powerpoint/2010/main" val="153227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app looks at making you safer, both in the digital world and in the real world. It will help you with social media and gaming, while also teaching you about bullying and your well-being.</a:t>
            </a:r>
          </a:p>
          <a:p>
            <a:r>
              <a:rPr lang="en-US" sz="1200" b="1" u="sng" kern="1200" dirty="0">
                <a:solidFill>
                  <a:schemeClr val="tx1"/>
                </a:solidFill>
                <a:effectLst/>
                <a:latin typeface="+mn-lt"/>
                <a:ea typeface="+mn-ea"/>
                <a:cs typeface="+mn-cs"/>
              </a:rPr>
              <a:t>So, let’s take a look at what type of things are on the App. </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2</a:t>
            </a:fld>
            <a:endParaRPr lang="en-GB"/>
          </a:p>
        </p:txBody>
      </p:sp>
    </p:spTree>
    <p:extLst>
      <p:ext uri="{BB962C8B-B14F-4D97-AF65-F5344CB8AC3E}">
        <p14:creationId xmlns:p14="http://schemas.microsoft.com/office/powerpoint/2010/main" val="25181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Raise your hand if you have seen or used any of these apps, games or websites?</a:t>
            </a:r>
          </a:p>
          <a:p>
            <a:r>
              <a:rPr lang="en-US" sz="1200" b="0" kern="1200" dirty="0">
                <a:solidFill>
                  <a:schemeClr val="tx1"/>
                </a:solidFill>
                <a:effectLst/>
                <a:latin typeface="+mn-lt"/>
                <a:ea typeface="+mn-ea"/>
                <a:cs typeface="+mn-cs"/>
              </a:rPr>
              <a:t>The online world can be tricky to navigate. The </a:t>
            </a:r>
            <a:r>
              <a:rPr lang="en-US" sz="1200" kern="1200" dirty="0">
                <a:solidFill>
                  <a:schemeClr val="tx1"/>
                </a:solidFill>
                <a:effectLst/>
                <a:latin typeface="+mn-lt"/>
                <a:ea typeface="+mn-ea"/>
                <a:cs typeface="+mn-cs"/>
              </a:rPr>
              <a:t>Safer Schools App helps teach us all about these games and apps to make sure we stay safe and responsible while having fun!</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3</a:t>
            </a:fld>
            <a:endParaRPr lang="en-GB"/>
          </a:p>
        </p:txBody>
      </p:sp>
    </p:spTree>
    <p:extLst>
      <p:ext uri="{BB962C8B-B14F-4D97-AF65-F5344CB8AC3E}">
        <p14:creationId xmlns:p14="http://schemas.microsoft.com/office/powerpoint/2010/main" val="948233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to know how to block or report someone on Social Media? The Online Safety Centre on the App can show you how!</a:t>
            </a:r>
          </a:p>
          <a:p>
            <a:r>
              <a:rPr lang="en-GB" dirty="0"/>
              <a:t>This screen recording shows you how to block someone on </a:t>
            </a:r>
            <a:r>
              <a:rPr lang="en-GB" dirty="0" err="1"/>
              <a:t>TikTok</a:t>
            </a:r>
            <a:r>
              <a:rPr lang="en-GB" dirty="0"/>
              <a:t>.</a:t>
            </a:r>
          </a:p>
          <a:p>
            <a:endParaRPr lang="en-GB" dirty="0"/>
          </a:p>
          <a:p>
            <a:r>
              <a:rPr lang="en-GB" dirty="0"/>
              <a:t>It’s really that simple!</a:t>
            </a:r>
          </a:p>
        </p:txBody>
      </p:sp>
      <p:sp>
        <p:nvSpPr>
          <p:cNvPr id="4" name="Slide Number Placeholder 3"/>
          <p:cNvSpPr>
            <a:spLocks noGrp="1"/>
          </p:cNvSpPr>
          <p:nvPr>
            <p:ph type="sldNum" sz="quarter" idx="5"/>
          </p:nvPr>
        </p:nvSpPr>
        <p:spPr/>
        <p:txBody>
          <a:bodyPr/>
          <a:lstStyle/>
          <a:p>
            <a:fld id="{0A2D8AA2-90D2-6447-A567-D05BF32251A1}" type="slidenum">
              <a:rPr lang="en-GB" smtClean="0"/>
              <a:t>4</a:t>
            </a:fld>
            <a:endParaRPr lang="en-GB"/>
          </a:p>
        </p:txBody>
      </p:sp>
    </p:spTree>
    <p:extLst>
      <p:ext uri="{BB962C8B-B14F-4D97-AF65-F5344CB8AC3E}">
        <p14:creationId xmlns:p14="http://schemas.microsoft.com/office/powerpoint/2010/main" val="1376934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Hands up who plays games online? Want to learn more about games and how to be safe when playing? </a:t>
            </a:r>
          </a:p>
          <a:p>
            <a:r>
              <a:rPr lang="en-GB" dirty="0"/>
              <a:t>Simply check out the Digital Safety section of the App.</a:t>
            </a:r>
          </a:p>
          <a:p>
            <a:r>
              <a:rPr lang="en-GB" dirty="0"/>
              <a:t>You can also learn even more about Social Media, Bullying and much much more in this section.</a:t>
            </a:r>
          </a:p>
        </p:txBody>
      </p:sp>
      <p:sp>
        <p:nvSpPr>
          <p:cNvPr id="4" name="Slide Number Placeholder 3"/>
          <p:cNvSpPr>
            <a:spLocks noGrp="1"/>
          </p:cNvSpPr>
          <p:nvPr>
            <p:ph type="sldNum" sz="quarter" idx="5"/>
          </p:nvPr>
        </p:nvSpPr>
        <p:spPr/>
        <p:txBody>
          <a:bodyPr/>
          <a:lstStyle/>
          <a:p>
            <a:fld id="{0A2D8AA2-90D2-6447-A567-D05BF32251A1}" type="slidenum">
              <a:rPr lang="en-GB" smtClean="0"/>
              <a:t>5</a:t>
            </a:fld>
            <a:endParaRPr lang="en-GB"/>
          </a:p>
        </p:txBody>
      </p:sp>
    </p:spTree>
    <p:extLst>
      <p:ext uri="{BB962C8B-B14F-4D97-AF65-F5344CB8AC3E}">
        <p14:creationId xmlns:p14="http://schemas.microsoft.com/office/powerpoint/2010/main" val="362923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you know everything about being safe online? Try one of the quick quizzes to test your knowledge.</a:t>
            </a:r>
          </a:p>
          <a:p>
            <a:endParaRPr lang="en-GB" dirty="0"/>
          </a:p>
          <a:p>
            <a:r>
              <a:rPr lang="en-GB" dirty="0"/>
              <a:t>To learn even more about Passwords, Fortnite, </a:t>
            </a:r>
            <a:r>
              <a:rPr lang="en-GB" dirty="0" err="1"/>
              <a:t>TikTok</a:t>
            </a:r>
            <a:r>
              <a:rPr lang="en-GB" dirty="0"/>
              <a:t>, and how to be safe online, you need to use the Safer Schools App.</a:t>
            </a:r>
          </a:p>
          <a:p>
            <a:r>
              <a:rPr lang="en-GB" dirty="0"/>
              <a:t>When you go home today, the first thing you need to do is download the app on your device.</a:t>
            </a:r>
          </a:p>
          <a:p>
            <a:r>
              <a:rPr lang="en-GB" dirty="0"/>
              <a:t>The following slides will give you instructions on how to do it.</a:t>
            </a:r>
          </a:p>
        </p:txBody>
      </p:sp>
      <p:sp>
        <p:nvSpPr>
          <p:cNvPr id="4" name="Slide Number Placeholder 3"/>
          <p:cNvSpPr>
            <a:spLocks noGrp="1"/>
          </p:cNvSpPr>
          <p:nvPr>
            <p:ph type="sldNum" sz="quarter" idx="5"/>
          </p:nvPr>
        </p:nvSpPr>
        <p:spPr/>
        <p:txBody>
          <a:bodyPr/>
          <a:lstStyle/>
          <a:p>
            <a:fld id="{0A2D8AA2-90D2-6447-A567-D05BF32251A1}" type="slidenum">
              <a:rPr lang="en-GB" smtClean="0"/>
              <a:t>6</a:t>
            </a:fld>
            <a:endParaRPr lang="en-GB"/>
          </a:p>
        </p:txBody>
      </p:sp>
    </p:spTree>
    <p:extLst>
      <p:ext uri="{BB962C8B-B14F-4D97-AF65-F5344CB8AC3E}">
        <p14:creationId xmlns:p14="http://schemas.microsoft.com/office/powerpoint/2010/main" val="139958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1: Open up your app store or google play and search for ‘Safer Schools’</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7</a:t>
            </a:fld>
            <a:endParaRPr lang="en-GB"/>
          </a:p>
        </p:txBody>
      </p:sp>
    </p:spTree>
    <p:extLst>
      <p:ext uri="{BB962C8B-B14F-4D97-AF65-F5344CB8AC3E}">
        <p14:creationId xmlns:p14="http://schemas.microsoft.com/office/powerpoint/2010/main" val="3283161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2: Type in our school name – INSERT SCHOOL NAME HERE</a:t>
            </a:r>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8</a:t>
            </a:fld>
            <a:endParaRPr lang="en-GB"/>
          </a:p>
        </p:txBody>
      </p:sp>
    </p:spTree>
    <p:extLst>
      <p:ext uri="{BB962C8B-B14F-4D97-AF65-F5344CB8AC3E}">
        <p14:creationId xmlns:p14="http://schemas.microsoft.com/office/powerpoint/2010/main" val="44348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Step 3: Type in the code – You will get a handout with this code on it also, just to make sure you remember it. Perhaps keep this code inside your homework diary or inside your phone cover.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0A2D8AA2-90D2-6447-A567-D05BF32251A1}" type="slidenum">
              <a:rPr lang="en-GB" smtClean="0"/>
              <a:t>9</a:t>
            </a:fld>
            <a:endParaRPr lang="en-GB"/>
          </a:p>
        </p:txBody>
      </p:sp>
    </p:spTree>
    <p:extLst>
      <p:ext uri="{BB962C8B-B14F-4D97-AF65-F5344CB8AC3E}">
        <p14:creationId xmlns:p14="http://schemas.microsoft.com/office/powerpoint/2010/main" val="43165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10</a:t>
            </a:fld>
            <a:endParaRPr lang="en-GB"/>
          </a:p>
        </p:txBody>
      </p:sp>
    </p:spTree>
    <p:extLst>
      <p:ext uri="{BB962C8B-B14F-4D97-AF65-F5344CB8AC3E}">
        <p14:creationId xmlns:p14="http://schemas.microsoft.com/office/powerpoint/2010/main" val="323223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5AD4-46F0-9A45-9071-73F68CB15CC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9CB4656-47D4-B045-AEBF-483027BBE4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6775278-7A39-5C4E-803A-0F787B70FD83}"/>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F519B226-B0E7-924B-A4F2-29D56ABE5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B6814-C990-A544-9396-776A10811FD2}"/>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08795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F4A4-3F13-BF4E-93CC-B1DF8864BC1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17DA82A-D5BC-2649-A8ED-54A33CB50A4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1D8445-B680-6B4C-9101-5CE9A13BEAA2}"/>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67ECA98F-9D82-DB44-8F32-FB54174AE0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14DF9-ACB9-0E4F-B75F-4495905BA657}"/>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804689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42AF5D-5B27-B24F-A325-69801A27A89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31BA507-3C6A-A14C-9EDE-98EDB5A74F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213DEA7-0C75-0049-B275-3AEFEAB95586}"/>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8AB76B58-876F-914A-93A3-3E32D647E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0BBB7C-DC0D-D04F-A90A-101F0803C49A}"/>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27994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A7D39-31A5-ED4C-A5A3-61DA5672305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CD9974-16BC-EF4C-A3B3-C6B3CF94F7E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B446F6-3A99-8845-A52C-487C8BF69DF0}"/>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042CDA5C-7EE8-6A46-9E66-AD829FC85F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8DDCB8-AE20-BA4E-9A64-2F25DE29FFFD}"/>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208385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E2E6B-BDD4-AD46-A0AA-31D140744B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668559-9ABF-3C4C-AD26-4003A4DFA1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2BCAF0-D035-AE4E-886B-9BD9CC8155B4}"/>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8E1FA6C5-9759-354C-985B-1BC5B05AA1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B90409-24BA-914A-9FAD-CA264FB26E6E}"/>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7676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63C8E-7A8E-C34E-8623-34B84F689D4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9EF19ED-6143-4D47-8AA9-C8D06088DB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56F42BD-563E-E743-B7F4-8EC0CE81BA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C57543-FF70-1E4C-B12E-FEC3F98A2B53}"/>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6" name="Footer Placeholder 5">
            <a:extLst>
              <a:ext uri="{FF2B5EF4-FFF2-40B4-BE49-F238E27FC236}">
                <a16:creationId xmlns:a16="http://schemas.microsoft.com/office/drawing/2014/main" id="{C6E928CE-40A5-BF4E-9746-CA76A6B445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8E3FBA-BA03-DB43-ADFE-058A711BCCE1}"/>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295530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C0F5-9BF8-0D47-B168-3A739E78E55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91BEF7-D3F3-E34B-B911-20886FDA3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CF86F-11AB-A24F-BFD4-7B51991B28F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B905826-C113-5344-81F5-7CD3C996C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33E2D8B-9159-274B-A587-8DF910099A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C4A6386-154E-CA4C-8CDA-896ED5244BAF}"/>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8" name="Footer Placeholder 7">
            <a:extLst>
              <a:ext uri="{FF2B5EF4-FFF2-40B4-BE49-F238E27FC236}">
                <a16:creationId xmlns:a16="http://schemas.microsoft.com/office/drawing/2014/main" id="{9B342DE2-3E8F-FC4E-91DB-0252D67CB2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84F9BC-190D-6B46-877B-354E73F5131A}"/>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81773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5AE43-71EB-DF4E-939F-462E413E3AB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59D7F88-D502-EC48-90D0-6EC08715D8B8}"/>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4" name="Footer Placeholder 3">
            <a:extLst>
              <a:ext uri="{FF2B5EF4-FFF2-40B4-BE49-F238E27FC236}">
                <a16:creationId xmlns:a16="http://schemas.microsoft.com/office/drawing/2014/main" id="{F2DFBE07-34B7-B74A-B792-C786733611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A4D41D-6981-2C45-916B-B4619369C283}"/>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305261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69F44-6BF6-864D-81E0-72C02D9999ED}"/>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3" name="Footer Placeholder 2">
            <a:extLst>
              <a:ext uri="{FF2B5EF4-FFF2-40B4-BE49-F238E27FC236}">
                <a16:creationId xmlns:a16="http://schemas.microsoft.com/office/drawing/2014/main" id="{8696F4AE-BED5-4B44-836D-8563D28DBC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F33B1B-13E3-7E41-8492-34DE60E01768}"/>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101287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A2B6-9F64-D74F-90DC-2F0B848CE5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4548104-F5CB-944D-A26F-5E21E81F7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8779FF7-13D4-664B-AE7A-478B761DE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D6512B-3FDB-F442-A7D8-F1C18C9E4C03}"/>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6" name="Footer Placeholder 5">
            <a:extLst>
              <a:ext uri="{FF2B5EF4-FFF2-40B4-BE49-F238E27FC236}">
                <a16:creationId xmlns:a16="http://schemas.microsoft.com/office/drawing/2014/main" id="{64522186-4459-C74A-81FC-90997FAD7A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E2D939-A71E-EB4E-A68C-4A1AB1E401C4}"/>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4173647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42161-CAD8-7745-8BF1-A5DD28E7B4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66A770-ABCA-9C4B-A765-735CE39756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E6B222-E722-A34D-9406-5D1BC4FDE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DDD524-BA67-0842-816F-AA0BDFBD29A2}"/>
              </a:ext>
            </a:extLst>
          </p:cNvPr>
          <p:cNvSpPr>
            <a:spLocks noGrp="1"/>
          </p:cNvSpPr>
          <p:nvPr>
            <p:ph type="dt" sz="half" idx="10"/>
          </p:nvPr>
        </p:nvSpPr>
        <p:spPr/>
        <p:txBody>
          <a:bodyPr/>
          <a:lstStyle/>
          <a:p>
            <a:fld id="{21137494-1A26-DF4A-9AE0-2B08D9AB9ACC}" type="datetimeFigureOut">
              <a:rPr lang="en-GB" smtClean="0"/>
              <a:t>06/03/2020</a:t>
            </a:fld>
            <a:endParaRPr lang="en-GB"/>
          </a:p>
        </p:txBody>
      </p:sp>
      <p:sp>
        <p:nvSpPr>
          <p:cNvPr id="6" name="Footer Placeholder 5">
            <a:extLst>
              <a:ext uri="{FF2B5EF4-FFF2-40B4-BE49-F238E27FC236}">
                <a16:creationId xmlns:a16="http://schemas.microsoft.com/office/drawing/2014/main" id="{EF844853-7E8A-7848-97E3-40D26E02A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BC788-6C9B-CA45-834C-048EE64FF280}"/>
              </a:ext>
            </a:extLst>
          </p:cNvPr>
          <p:cNvSpPr>
            <a:spLocks noGrp="1"/>
          </p:cNvSpPr>
          <p:nvPr>
            <p:ph type="sldNum" sz="quarter" idx="12"/>
          </p:nvPr>
        </p:nvSpPr>
        <p:spPr/>
        <p:txBody>
          <a:bodyPr/>
          <a:lstStyle/>
          <a:p>
            <a:fld id="{275E4DBC-E874-9B42-BB19-E3CB5B291898}" type="slidenum">
              <a:rPr lang="en-GB" smtClean="0"/>
              <a:t>‹#›</a:t>
            </a:fld>
            <a:endParaRPr lang="en-GB"/>
          </a:p>
        </p:txBody>
      </p:sp>
    </p:spTree>
    <p:extLst>
      <p:ext uri="{BB962C8B-B14F-4D97-AF65-F5344CB8AC3E}">
        <p14:creationId xmlns:p14="http://schemas.microsoft.com/office/powerpoint/2010/main" val="52847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EE99EA-6CA4-8347-8F81-13F6B1E59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60EF851-1649-7E4F-AEBF-BD19267357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30BC23-D68E-6D49-BFD1-63C83BA1E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37494-1A26-DF4A-9AE0-2B08D9AB9ACC}" type="datetimeFigureOut">
              <a:rPr lang="en-GB" smtClean="0"/>
              <a:t>06/03/2020</a:t>
            </a:fld>
            <a:endParaRPr lang="en-GB"/>
          </a:p>
        </p:txBody>
      </p:sp>
      <p:sp>
        <p:nvSpPr>
          <p:cNvPr id="5" name="Footer Placeholder 4">
            <a:extLst>
              <a:ext uri="{FF2B5EF4-FFF2-40B4-BE49-F238E27FC236}">
                <a16:creationId xmlns:a16="http://schemas.microsoft.com/office/drawing/2014/main" id="{CCBC51B2-5046-9945-ADF9-A5537D3B1A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6B4544-E9CD-CC4B-889B-2EC765D33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E4DBC-E874-9B42-BB19-E3CB5B291898}" type="slidenum">
              <a:rPr lang="en-GB" smtClean="0"/>
              <a:t>‹#›</a:t>
            </a:fld>
            <a:endParaRPr lang="en-GB"/>
          </a:p>
        </p:txBody>
      </p:sp>
    </p:spTree>
    <p:extLst>
      <p:ext uri="{BB962C8B-B14F-4D97-AF65-F5344CB8AC3E}">
        <p14:creationId xmlns:p14="http://schemas.microsoft.com/office/powerpoint/2010/main" val="323068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image" Target="../media/image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7.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C2AD954F-105D-0D48-BFC8-CEF81D746EB9}"/>
              </a:ext>
            </a:extLst>
          </p:cNvPr>
          <p:cNvPicPr>
            <a:picLocks noChangeAspect="1"/>
          </p:cNvPicPr>
          <p:nvPr/>
        </p:nvPicPr>
        <p:blipFill>
          <a:blip r:embed="rId2"/>
          <a:stretch>
            <a:fillRect/>
          </a:stretch>
        </p:blipFill>
        <p:spPr>
          <a:xfrm>
            <a:off x="0" y="-42585"/>
            <a:ext cx="12192000" cy="6900585"/>
          </a:xfrm>
          <a:prstGeom prst="rect">
            <a:avLst/>
          </a:prstGeom>
        </p:spPr>
      </p:pic>
      <p:sp>
        <p:nvSpPr>
          <p:cNvPr id="3" name="Subtitle 2">
            <a:extLst>
              <a:ext uri="{FF2B5EF4-FFF2-40B4-BE49-F238E27FC236}">
                <a16:creationId xmlns:a16="http://schemas.microsoft.com/office/drawing/2014/main" id="{046241B4-6663-1E4C-80B4-578AC871B062}"/>
              </a:ext>
            </a:extLst>
          </p:cNvPr>
          <p:cNvSpPr>
            <a:spLocks noGrp="1"/>
          </p:cNvSpPr>
          <p:nvPr>
            <p:ph type="subTitle" idx="1"/>
          </p:nvPr>
        </p:nvSpPr>
        <p:spPr/>
        <p:txBody>
          <a:bodyPr/>
          <a:lstStyle/>
          <a:p>
            <a:r>
              <a:rPr lang="en-GB" dirty="0">
                <a:latin typeface="Avenir Book" panose="02000503020000020003" pitchFamily="2" charset="0"/>
              </a:rPr>
              <a:t>Presentation for Secondary Pupils</a:t>
            </a:r>
          </a:p>
        </p:txBody>
      </p:sp>
      <p:sp>
        <p:nvSpPr>
          <p:cNvPr id="2" name="Title 1">
            <a:extLst>
              <a:ext uri="{FF2B5EF4-FFF2-40B4-BE49-F238E27FC236}">
                <a16:creationId xmlns:a16="http://schemas.microsoft.com/office/drawing/2014/main" id="{6FAF49CF-6B5A-8647-8E7C-15F411C569A3}"/>
              </a:ext>
            </a:extLst>
          </p:cNvPr>
          <p:cNvSpPr>
            <a:spLocks noGrp="1"/>
          </p:cNvSpPr>
          <p:nvPr>
            <p:ph type="ctrTitle"/>
          </p:nvPr>
        </p:nvSpPr>
        <p:spPr/>
        <p:txBody>
          <a:bodyPr/>
          <a:lstStyle/>
          <a:p>
            <a:r>
              <a:rPr lang="en-US" b="1" dirty="0">
                <a:solidFill>
                  <a:srgbClr val="25B4EB"/>
                </a:solidFill>
                <a:latin typeface="Avenir Black" panose="02000503020000020003" pitchFamily="2" charset="0"/>
              </a:rPr>
              <a:t>Safer Schools</a:t>
            </a:r>
            <a:br>
              <a:rPr lang="en-US" b="1" dirty="0">
                <a:solidFill>
                  <a:srgbClr val="25B4EB"/>
                </a:solidFill>
                <a:latin typeface="Avenir Black" panose="02000503020000020003" pitchFamily="2" charset="0"/>
              </a:rPr>
            </a:br>
            <a:endParaRPr lang="en-GB" dirty="0"/>
          </a:p>
        </p:txBody>
      </p:sp>
    </p:spTree>
    <p:extLst>
      <p:ext uri="{BB962C8B-B14F-4D97-AF65-F5344CB8AC3E}">
        <p14:creationId xmlns:p14="http://schemas.microsoft.com/office/powerpoint/2010/main" val="399584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F7A6-FABB-1A4E-B906-4E4335F9DDB0}"/>
              </a:ext>
            </a:extLst>
          </p:cNvPr>
          <p:cNvSpPr/>
          <p:nvPr/>
        </p:nvSpPr>
        <p:spPr>
          <a:xfrm>
            <a:off x="0" y="0"/>
            <a:ext cx="12192000" cy="6858000"/>
          </a:xfrm>
          <a:prstGeom prst="rect">
            <a:avLst/>
          </a:prstGeom>
          <a:solidFill>
            <a:srgbClr val="2B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5" name="Picture 4">
            <a:extLst>
              <a:ext uri="{FF2B5EF4-FFF2-40B4-BE49-F238E27FC236}">
                <a16:creationId xmlns:a16="http://schemas.microsoft.com/office/drawing/2014/main" id="{2E0CE48F-4585-0A42-9962-74A86C88D355}"/>
              </a:ext>
            </a:extLst>
          </p:cNvPr>
          <p:cNvPicPr>
            <a:picLocks noChangeAspect="1"/>
          </p:cNvPicPr>
          <p:nvPr/>
        </p:nvPicPr>
        <p:blipFill>
          <a:blip r:embed="rId3"/>
          <a:stretch>
            <a:fillRect/>
          </a:stretch>
        </p:blipFill>
        <p:spPr>
          <a:xfrm>
            <a:off x="3792491" y="478418"/>
            <a:ext cx="4646185" cy="1673415"/>
          </a:xfrm>
          <a:prstGeom prst="rect">
            <a:avLst/>
          </a:prstGeom>
        </p:spPr>
      </p:pic>
      <p:sp>
        <p:nvSpPr>
          <p:cNvPr id="6" name="Rectangle 5">
            <a:extLst>
              <a:ext uri="{FF2B5EF4-FFF2-40B4-BE49-F238E27FC236}">
                <a16:creationId xmlns:a16="http://schemas.microsoft.com/office/drawing/2014/main" id="{668EEAFC-3EEF-F446-B23A-EF32BE2051ED}"/>
              </a:ext>
            </a:extLst>
          </p:cNvPr>
          <p:cNvSpPr/>
          <p:nvPr/>
        </p:nvSpPr>
        <p:spPr>
          <a:xfrm>
            <a:off x="2546260" y="2385115"/>
            <a:ext cx="7398298" cy="523220"/>
          </a:xfrm>
          <a:prstGeom prst="rect">
            <a:avLst/>
          </a:prstGeom>
        </p:spPr>
        <p:txBody>
          <a:bodyPr wrap="square">
            <a:spAutoFit/>
          </a:bodyPr>
          <a:lstStyle/>
          <a:p>
            <a:pPr algn="ctr"/>
            <a:r>
              <a:rPr lang="en-GB" sz="2800" b="1" dirty="0">
                <a:solidFill>
                  <a:srgbClr val="25B4EB"/>
                </a:solidFill>
                <a:latin typeface="Avenir" panose="02000503020000020003" pitchFamily="2" charset="0"/>
              </a:rPr>
              <a:t>Download the App now!</a:t>
            </a:r>
            <a:endParaRPr lang="en-GB" sz="2800" b="1" i="1" dirty="0">
              <a:solidFill>
                <a:srgbClr val="25B4EB"/>
              </a:solidFill>
              <a:latin typeface="Avenir Black Oblique" panose="02000503020000020003" pitchFamily="2" charset="0"/>
            </a:endParaRPr>
          </a:p>
        </p:txBody>
      </p:sp>
      <p:pic>
        <p:nvPicPr>
          <p:cNvPr id="3" name="Picture 2" descr="A close up of a sign&#10;&#10;Description automatically generated">
            <a:extLst>
              <a:ext uri="{FF2B5EF4-FFF2-40B4-BE49-F238E27FC236}">
                <a16:creationId xmlns:a16="http://schemas.microsoft.com/office/drawing/2014/main" id="{1468E824-05F5-FE46-9498-0F032052628F}"/>
              </a:ext>
            </a:extLst>
          </p:cNvPr>
          <p:cNvPicPr>
            <a:picLocks noChangeAspect="1"/>
          </p:cNvPicPr>
          <p:nvPr/>
        </p:nvPicPr>
        <p:blipFill>
          <a:blip r:embed="rId4"/>
          <a:stretch>
            <a:fillRect/>
          </a:stretch>
        </p:blipFill>
        <p:spPr>
          <a:xfrm>
            <a:off x="3792491" y="3708973"/>
            <a:ext cx="1992770" cy="2605930"/>
          </a:xfrm>
          <a:prstGeom prst="rect">
            <a:avLst/>
          </a:prstGeom>
        </p:spPr>
      </p:pic>
      <p:pic>
        <p:nvPicPr>
          <p:cNvPr id="9" name="Picture 8" descr="A close up of a logo&#10;&#10;Description automatically generated">
            <a:extLst>
              <a:ext uri="{FF2B5EF4-FFF2-40B4-BE49-F238E27FC236}">
                <a16:creationId xmlns:a16="http://schemas.microsoft.com/office/drawing/2014/main" id="{23655646-9DCB-BC47-8632-9F4160B9A8A4}"/>
              </a:ext>
            </a:extLst>
          </p:cNvPr>
          <p:cNvPicPr>
            <a:picLocks noChangeAspect="1"/>
          </p:cNvPicPr>
          <p:nvPr/>
        </p:nvPicPr>
        <p:blipFill rotWithShape="1">
          <a:blip r:embed="rId5"/>
          <a:srcRect b="24037"/>
          <a:stretch/>
        </p:blipFill>
        <p:spPr>
          <a:xfrm>
            <a:off x="6455596" y="3689464"/>
            <a:ext cx="1983080" cy="1969932"/>
          </a:xfrm>
          <a:prstGeom prst="rect">
            <a:avLst/>
          </a:prstGeom>
        </p:spPr>
      </p:pic>
      <p:pic>
        <p:nvPicPr>
          <p:cNvPr id="11" name="Picture 10" descr="A close up of a logo&#10;&#10;Description automatically generated">
            <a:extLst>
              <a:ext uri="{FF2B5EF4-FFF2-40B4-BE49-F238E27FC236}">
                <a16:creationId xmlns:a16="http://schemas.microsoft.com/office/drawing/2014/main" id="{838B0D14-E7A1-7F4B-8AAA-F1A5F6341EDD}"/>
              </a:ext>
            </a:extLst>
          </p:cNvPr>
          <p:cNvPicPr>
            <a:picLocks noChangeAspect="1"/>
          </p:cNvPicPr>
          <p:nvPr/>
        </p:nvPicPr>
        <p:blipFill rotWithShape="1">
          <a:blip r:embed="rId5"/>
          <a:srcRect t="78242"/>
          <a:stretch/>
        </p:blipFill>
        <p:spPr>
          <a:xfrm>
            <a:off x="6406740" y="5773356"/>
            <a:ext cx="1992771" cy="566987"/>
          </a:xfrm>
          <a:prstGeom prst="rect">
            <a:avLst/>
          </a:prstGeom>
        </p:spPr>
      </p:pic>
    </p:spTree>
    <p:extLst>
      <p:ext uri="{BB962C8B-B14F-4D97-AF65-F5344CB8AC3E}">
        <p14:creationId xmlns:p14="http://schemas.microsoft.com/office/powerpoint/2010/main" val="378668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3" descr="videoblocks-colorful-confetti-party-popper-explosions-on-green-backgrounds-4k-greeting-animation_r6pxb6zbb__D.mov">
            <a:hlinkClick r:id="" action="ppaction://media"/>
            <a:extLst>
              <a:ext uri="{FF2B5EF4-FFF2-40B4-BE49-F238E27FC236}">
                <a16:creationId xmlns:a16="http://schemas.microsoft.com/office/drawing/2014/main" id="{E38E2147-3122-5F42-8AA1-79B98D6459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
            <a:ext cx="12192000" cy="6857845"/>
          </a:xfrm>
        </p:spPr>
      </p:pic>
      <p:sp>
        <p:nvSpPr>
          <p:cNvPr id="2" name="Title 1">
            <a:extLst>
              <a:ext uri="{FF2B5EF4-FFF2-40B4-BE49-F238E27FC236}">
                <a16:creationId xmlns:a16="http://schemas.microsoft.com/office/drawing/2014/main" id="{4A4DAF45-126D-884D-A318-09ACB3759DD6}"/>
              </a:ext>
            </a:extLst>
          </p:cNvPr>
          <p:cNvSpPr>
            <a:spLocks noGrp="1"/>
          </p:cNvSpPr>
          <p:nvPr>
            <p:ph type="title"/>
          </p:nvPr>
        </p:nvSpPr>
        <p:spPr>
          <a:xfrm>
            <a:off x="838200" y="365125"/>
            <a:ext cx="10515600" cy="1325563"/>
          </a:xfrm>
        </p:spPr>
        <p:txBody>
          <a:bodyPr>
            <a:normAutofit/>
          </a:bodyPr>
          <a:lstStyle/>
          <a:p>
            <a:r>
              <a:rPr lang="en-GB" sz="3600" b="1" dirty="0">
                <a:solidFill>
                  <a:srgbClr val="00B0F0"/>
                </a:solidFill>
                <a:latin typeface="Avenir Black" panose="02000503020000020003" pitchFamily="2" charset="0"/>
              </a:rPr>
              <a:t>Our school is launching the Safer Schools App</a:t>
            </a:r>
          </a:p>
        </p:txBody>
      </p:sp>
      <p:pic>
        <p:nvPicPr>
          <p:cNvPr id="3" name="Online Media 2" descr="new app.mp4">
            <a:hlinkClick r:id="" action="ppaction://media"/>
            <a:extLst>
              <a:ext uri="{FF2B5EF4-FFF2-40B4-BE49-F238E27FC236}">
                <a16:creationId xmlns:a16="http://schemas.microsoft.com/office/drawing/2014/main" id="{77F6A3E3-CB12-934F-9D93-37728CC257C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993327" y="1572768"/>
            <a:ext cx="2196930" cy="4754880"/>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10557ABB-DC8B-3C47-A3D0-60E12EF82470}"/>
              </a:ext>
            </a:extLst>
          </p:cNvPr>
          <p:cNvPicPr>
            <a:picLocks noChangeAspect="1"/>
          </p:cNvPicPr>
          <p:nvPr/>
        </p:nvPicPr>
        <p:blipFill>
          <a:blip r:embed="rId9"/>
          <a:stretch>
            <a:fillRect/>
          </a:stretch>
        </p:blipFill>
        <p:spPr>
          <a:xfrm>
            <a:off x="3094732" y="1027906"/>
            <a:ext cx="6002535" cy="6015038"/>
          </a:xfrm>
          <a:prstGeom prst="rect">
            <a:avLst/>
          </a:prstGeom>
        </p:spPr>
      </p:pic>
    </p:spTree>
    <p:extLst>
      <p:ext uri="{BB962C8B-B14F-4D97-AF65-F5344CB8AC3E}">
        <p14:creationId xmlns:p14="http://schemas.microsoft.com/office/powerpoint/2010/main" val="190497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00" fill="hold"/>
                                        <p:tgtEl>
                                          <p:spTgt spid="11"/>
                                        </p:tgtEl>
                                      </p:cBhvr>
                                    </p:cmd>
                                  </p:childTnLst>
                                </p:cTn>
                              </p:par>
                            </p:childTnLst>
                          </p:cTn>
                        </p:par>
                        <p:par>
                          <p:cTn id="7" fill="hold">
                            <p:stCondLst>
                              <p:cond delay="11000"/>
                            </p:stCondLst>
                            <p:childTnLst>
                              <p:par>
                                <p:cTn id="8" presetID="1" presetClass="mediacall" presetSubtype="0" fill="hold" nodeType="afterEffect">
                                  <p:stCondLst>
                                    <p:cond delay="0"/>
                                  </p:stCondLst>
                                  <p:childTnLst>
                                    <p:cmd type="call" cmd="playFrom(0.0)">
                                      <p:cBhvr>
                                        <p:cTn id="9" dur="7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hold" display="0">
                  <p:stCondLst>
                    <p:cond delay="indefinite"/>
                  </p:stCondLst>
                </p:cTn>
                <p:tgtEl>
                  <p:spTgt spid="11"/>
                </p:tgtEl>
              </p:cMediaNode>
            </p:video>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46443E5A-E360-9548-B71D-A16F51A17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9" y="-15196"/>
            <a:ext cx="12192000" cy="6858000"/>
          </a:xfrm>
          <a:prstGeom prst="rect">
            <a:avLst/>
          </a:prstGeom>
        </p:spPr>
      </p:pic>
      <p:sp>
        <p:nvSpPr>
          <p:cNvPr id="2" name="Title 1">
            <a:extLst>
              <a:ext uri="{FF2B5EF4-FFF2-40B4-BE49-F238E27FC236}">
                <a16:creationId xmlns:a16="http://schemas.microsoft.com/office/drawing/2014/main" id="{AD2CA261-AAD5-414A-8DB9-F51B150E3367}"/>
              </a:ext>
            </a:extLst>
          </p:cNvPr>
          <p:cNvSpPr>
            <a:spLocks noGrp="1"/>
          </p:cNvSpPr>
          <p:nvPr>
            <p:ph type="title"/>
          </p:nvPr>
        </p:nvSpPr>
        <p:spPr/>
        <p:txBody>
          <a:bodyPr/>
          <a:lstStyle/>
          <a:p>
            <a:endParaRPr lang="en-GB"/>
          </a:p>
        </p:txBody>
      </p:sp>
      <p:pic>
        <p:nvPicPr>
          <p:cNvPr id="23" name="Picture 22">
            <a:extLst>
              <a:ext uri="{FF2B5EF4-FFF2-40B4-BE49-F238E27FC236}">
                <a16:creationId xmlns:a16="http://schemas.microsoft.com/office/drawing/2014/main" id="{7222B5A5-C090-D943-867C-102170DC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7260" y="3132452"/>
            <a:ext cx="4377481" cy="4377481"/>
          </a:xfrm>
          <a:prstGeom prst="rect">
            <a:avLst/>
          </a:prstGeom>
          <a:effectLst>
            <a:outerShdw blurRad="50800" dist="203200" dir="4980000" sx="101000" sy="101000" algn="ctr" rotWithShape="0">
              <a:srgbClr val="000000"/>
            </a:outerShdw>
          </a:effectLst>
        </p:spPr>
      </p:pic>
      <p:pic>
        <p:nvPicPr>
          <p:cNvPr id="43" name="Picture 42">
            <a:extLst>
              <a:ext uri="{FF2B5EF4-FFF2-40B4-BE49-F238E27FC236}">
                <a16:creationId xmlns:a16="http://schemas.microsoft.com/office/drawing/2014/main" id="{306195F4-5EA4-AB4E-BDA3-1EC889A9ECF1}"/>
              </a:ext>
            </a:extLst>
          </p:cNvPr>
          <p:cNvPicPr>
            <a:picLocks noChangeAspect="1"/>
          </p:cNvPicPr>
          <p:nvPr/>
        </p:nvPicPr>
        <p:blipFill>
          <a:blip r:embed="rId5"/>
          <a:stretch>
            <a:fillRect/>
          </a:stretch>
        </p:blipFill>
        <p:spPr>
          <a:xfrm>
            <a:off x="2675695" y="4696512"/>
            <a:ext cx="972000" cy="972000"/>
          </a:xfrm>
          <a:prstGeom prst="roundRect">
            <a:avLst/>
          </a:prstGeom>
        </p:spPr>
      </p:pic>
      <p:pic>
        <p:nvPicPr>
          <p:cNvPr id="44" name="Picture 43">
            <a:extLst>
              <a:ext uri="{FF2B5EF4-FFF2-40B4-BE49-F238E27FC236}">
                <a16:creationId xmlns:a16="http://schemas.microsoft.com/office/drawing/2014/main" id="{FE1E9A22-7846-694C-9F2A-D27F78EBA8A3}"/>
              </a:ext>
            </a:extLst>
          </p:cNvPr>
          <p:cNvPicPr>
            <a:picLocks noChangeAspect="1"/>
          </p:cNvPicPr>
          <p:nvPr/>
        </p:nvPicPr>
        <p:blipFill>
          <a:blip r:embed="rId6"/>
          <a:stretch>
            <a:fillRect/>
          </a:stretch>
        </p:blipFill>
        <p:spPr>
          <a:xfrm>
            <a:off x="8385766" y="5297420"/>
            <a:ext cx="972000" cy="972000"/>
          </a:xfrm>
          <a:prstGeom prst="roundRect">
            <a:avLst/>
          </a:prstGeom>
        </p:spPr>
      </p:pic>
      <p:pic>
        <p:nvPicPr>
          <p:cNvPr id="45" name="Picture 44" descr="A close up of a logo&#10;&#10;Description automatically generated">
            <a:extLst>
              <a:ext uri="{FF2B5EF4-FFF2-40B4-BE49-F238E27FC236}">
                <a16:creationId xmlns:a16="http://schemas.microsoft.com/office/drawing/2014/main" id="{19E12722-B86B-6C45-9F48-6B656B45CCD3}"/>
              </a:ext>
            </a:extLst>
          </p:cNvPr>
          <p:cNvPicPr>
            <a:picLocks noChangeAspect="1"/>
          </p:cNvPicPr>
          <p:nvPr/>
        </p:nvPicPr>
        <p:blipFill>
          <a:blip r:embed="rId7"/>
          <a:stretch>
            <a:fillRect/>
          </a:stretch>
        </p:blipFill>
        <p:spPr>
          <a:xfrm>
            <a:off x="6456697" y="552911"/>
            <a:ext cx="972000" cy="972000"/>
          </a:xfrm>
          <a:prstGeom prst="roundRect">
            <a:avLst/>
          </a:prstGeom>
        </p:spPr>
      </p:pic>
      <p:pic>
        <p:nvPicPr>
          <p:cNvPr id="46" name="Picture 45" descr="A close up of a logo&#10;&#10;Description automatically generated">
            <a:extLst>
              <a:ext uri="{FF2B5EF4-FFF2-40B4-BE49-F238E27FC236}">
                <a16:creationId xmlns:a16="http://schemas.microsoft.com/office/drawing/2014/main" id="{73F2143D-DB6A-A448-B926-9626C2228A8C}"/>
              </a:ext>
            </a:extLst>
          </p:cNvPr>
          <p:cNvPicPr>
            <a:picLocks noChangeAspect="1"/>
          </p:cNvPicPr>
          <p:nvPr/>
        </p:nvPicPr>
        <p:blipFill>
          <a:blip r:embed="rId8"/>
          <a:stretch>
            <a:fillRect/>
          </a:stretch>
        </p:blipFill>
        <p:spPr>
          <a:xfrm>
            <a:off x="4651084" y="2486560"/>
            <a:ext cx="972000" cy="972000"/>
          </a:xfrm>
          <a:prstGeom prst="roundRect">
            <a:avLst/>
          </a:prstGeom>
        </p:spPr>
      </p:pic>
      <p:pic>
        <p:nvPicPr>
          <p:cNvPr id="47" name="Picture 46" descr="A close up of a sign&#10;&#10;Description automatically generated">
            <a:extLst>
              <a:ext uri="{FF2B5EF4-FFF2-40B4-BE49-F238E27FC236}">
                <a16:creationId xmlns:a16="http://schemas.microsoft.com/office/drawing/2014/main" id="{F13E9A86-CDA6-A24F-9FC5-38FC6B2E4809}"/>
              </a:ext>
            </a:extLst>
          </p:cNvPr>
          <p:cNvPicPr>
            <a:picLocks noChangeAspect="1"/>
          </p:cNvPicPr>
          <p:nvPr/>
        </p:nvPicPr>
        <p:blipFill>
          <a:blip r:embed="rId9"/>
          <a:stretch>
            <a:fillRect/>
          </a:stretch>
        </p:blipFill>
        <p:spPr>
          <a:xfrm>
            <a:off x="4271360" y="427448"/>
            <a:ext cx="972000" cy="972000"/>
          </a:xfrm>
          <a:prstGeom prst="roundRect">
            <a:avLst/>
          </a:prstGeom>
        </p:spPr>
      </p:pic>
      <p:pic>
        <p:nvPicPr>
          <p:cNvPr id="48" name="Picture 47">
            <a:extLst>
              <a:ext uri="{FF2B5EF4-FFF2-40B4-BE49-F238E27FC236}">
                <a16:creationId xmlns:a16="http://schemas.microsoft.com/office/drawing/2014/main" id="{ECA2381B-5258-0B4F-9488-5DB94EAF3594}"/>
              </a:ext>
            </a:extLst>
          </p:cNvPr>
          <p:cNvPicPr>
            <a:picLocks noChangeAspect="1"/>
          </p:cNvPicPr>
          <p:nvPr/>
        </p:nvPicPr>
        <p:blipFill>
          <a:blip r:embed="rId10"/>
          <a:stretch>
            <a:fillRect/>
          </a:stretch>
        </p:blipFill>
        <p:spPr>
          <a:xfrm>
            <a:off x="981630" y="4835192"/>
            <a:ext cx="972000" cy="972000"/>
          </a:xfrm>
          <a:prstGeom prst="roundRect">
            <a:avLst/>
          </a:prstGeom>
        </p:spPr>
      </p:pic>
      <p:pic>
        <p:nvPicPr>
          <p:cNvPr id="49" name="Picture 48">
            <a:extLst>
              <a:ext uri="{FF2B5EF4-FFF2-40B4-BE49-F238E27FC236}">
                <a16:creationId xmlns:a16="http://schemas.microsoft.com/office/drawing/2014/main" id="{D3885E19-8A90-3043-B3E1-E7DDC15F6D76}"/>
              </a:ext>
            </a:extLst>
          </p:cNvPr>
          <p:cNvPicPr>
            <a:picLocks noChangeAspect="1"/>
          </p:cNvPicPr>
          <p:nvPr/>
        </p:nvPicPr>
        <p:blipFill>
          <a:blip r:embed="rId11"/>
          <a:stretch>
            <a:fillRect/>
          </a:stretch>
        </p:blipFill>
        <p:spPr>
          <a:xfrm>
            <a:off x="2119022" y="3072579"/>
            <a:ext cx="972000" cy="972000"/>
          </a:xfrm>
          <a:prstGeom prst="roundRect">
            <a:avLst/>
          </a:prstGeom>
        </p:spPr>
      </p:pic>
      <p:pic>
        <p:nvPicPr>
          <p:cNvPr id="50" name="Picture 49" descr="A close up of a logo&#10;&#10;Description automatically generated">
            <a:extLst>
              <a:ext uri="{FF2B5EF4-FFF2-40B4-BE49-F238E27FC236}">
                <a16:creationId xmlns:a16="http://schemas.microsoft.com/office/drawing/2014/main" id="{08F28372-9ACA-724B-8998-3B7CB1A3B65F}"/>
              </a:ext>
            </a:extLst>
          </p:cNvPr>
          <p:cNvPicPr>
            <a:picLocks noChangeAspect="1"/>
          </p:cNvPicPr>
          <p:nvPr/>
        </p:nvPicPr>
        <p:blipFill>
          <a:blip r:embed="rId12"/>
          <a:stretch>
            <a:fillRect/>
          </a:stretch>
        </p:blipFill>
        <p:spPr>
          <a:xfrm>
            <a:off x="9815429" y="1691638"/>
            <a:ext cx="972000" cy="972000"/>
          </a:xfrm>
          <a:prstGeom prst="roundRect">
            <a:avLst/>
          </a:prstGeom>
        </p:spPr>
      </p:pic>
      <p:pic>
        <p:nvPicPr>
          <p:cNvPr id="51" name="Picture 50" descr="A picture containing object&#10;&#10;Description automatically generated">
            <a:extLst>
              <a:ext uri="{FF2B5EF4-FFF2-40B4-BE49-F238E27FC236}">
                <a16:creationId xmlns:a16="http://schemas.microsoft.com/office/drawing/2014/main" id="{F2D8B700-9842-0A43-96F6-F0692DD4F1D3}"/>
              </a:ext>
            </a:extLst>
          </p:cNvPr>
          <p:cNvPicPr>
            <a:picLocks noChangeAspect="1"/>
          </p:cNvPicPr>
          <p:nvPr/>
        </p:nvPicPr>
        <p:blipFill>
          <a:blip r:embed="rId13"/>
          <a:stretch>
            <a:fillRect/>
          </a:stretch>
        </p:blipFill>
        <p:spPr>
          <a:xfrm>
            <a:off x="8126694" y="601313"/>
            <a:ext cx="972000" cy="972000"/>
          </a:xfrm>
          <a:prstGeom prst="roundRect">
            <a:avLst/>
          </a:prstGeom>
        </p:spPr>
      </p:pic>
      <p:pic>
        <p:nvPicPr>
          <p:cNvPr id="52" name="Picture 51">
            <a:extLst>
              <a:ext uri="{FF2B5EF4-FFF2-40B4-BE49-F238E27FC236}">
                <a16:creationId xmlns:a16="http://schemas.microsoft.com/office/drawing/2014/main" id="{0930EFE5-3084-534C-BF07-6F386F9333D0}"/>
              </a:ext>
            </a:extLst>
          </p:cNvPr>
          <p:cNvPicPr>
            <a:picLocks noChangeAspect="1"/>
          </p:cNvPicPr>
          <p:nvPr/>
        </p:nvPicPr>
        <p:blipFill>
          <a:blip r:embed="rId14"/>
          <a:stretch>
            <a:fillRect/>
          </a:stretch>
        </p:blipFill>
        <p:spPr>
          <a:xfrm>
            <a:off x="8533891" y="2363171"/>
            <a:ext cx="970799" cy="970799"/>
          </a:xfrm>
          <a:prstGeom prst="roundRect">
            <a:avLst/>
          </a:prstGeom>
        </p:spPr>
      </p:pic>
      <p:pic>
        <p:nvPicPr>
          <p:cNvPr id="53" name="Picture 52" descr="A close up of a logo&#10;&#10;Description automatically generated">
            <a:extLst>
              <a:ext uri="{FF2B5EF4-FFF2-40B4-BE49-F238E27FC236}">
                <a16:creationId xmlns:a16="http://schemas.microsoft.com/office/drawing/2014/main" id="{A4C07168-7180-B949-A57F-9F17C1DD5E18}"/>
              </a:ext>
            </a:extLst>
          </p:cNvPr>
          <p:cNvPicPr>
            <a:picLocks noChangeAspect="1"/>
          </p:cNvPicPr>
          <p:nvPr/>
        </p:nvPicPr>
        <p:blipFill>
          <a:blip r:embed="rId15"/>
          <a:stretch>
            <a:fillRect/>
          </a:stretch>
        </p:blipFill>
        <p:spPr>
          <a:xfrm>
            <a:off x="5959089" y="2082266"/>
            <a:ext cx="972000" cy="972000"/>
          </a:xfrm>
          <a:prstGeom prst="roundRect">
            <a:avLst/>
          </a:prstGeom>
        </p:spPr>
      </p:pic>
      <p:pic>
        <p:nvPicPr>
          <p:cNvPr id="54" name="Picture 53" descr="A drawing of a cross&#10;&#10;Description automatically generated">
            <a:extLst>
              <a:ext uri="{FF2B5EF4-FFF2-40B4-BE49-F238E27FC236}">
                <a16:creationId xmlns:a16="http://schemas.microsoft.com/office/drawing/2014/main" id="{328430F4-B8F6-2744-9D3D-56D43513B237}"/>
              </a:ext>
            </a:extLst>
          </p:cNvPr>
          <p:cNvPicPr>
            <a:picLocks noChangeAspect="1"/>
          </p:cNvPicPr>
          <p:nvPr/>
        </p:nvPicPr>
        <p:blipFill>
          <a:blip r:embed="rId16"/>
          <a:stretch>
            <a:fillRect/>
          </a:stretch>
        </p:blipFill>
        <p:spPr>
          <a:xfrm>
            <a:off x="8532690" y="3689843"/>
            <a:ext cx="972000" cy="972000"/>
          </a:xfrm>
          <a:prstGeom prst="roundRect">
            <a:avLst/>
          </a:prstGeom>
        </p:spPr>
      </p:pic>
      <p:pic>
        <p:nvPicPr>
          <p:cNvPr id="55" name="Picture 54" descr="A picture containing vector graphics&#10;&#10;Description automatically generated">
            <a:extLst>
              <a:ext uri="{FF2B5EF4-FFF2-40B4-BE49-F238E27FC236}">
                <a16:creationId xmlns:a16="http://schemas.microsoft.com/office/drawing/2014/main" id="{3474F56F-F5DF-2C47-BC7E-D78BFF0D43DF}"/>
              </a:ext>
            </a:extLst>
          </p:cNvPr>
          <p:cNvPicPr>
            <a:picLocks noChangeAspect="1"/>
          </p:cNvPicPr>
          <p:nvPr/>
        </p:nvPicPr>
        <p:blipFill>
          <a:blip r:embed="rId17"/>
          <a:stretch>
            <a:fillRect/>
          </a:stretch>
        </p:blipFill>
        <p:spPr>
          <a:xfrm>
            <a:off x="10343291" y="400564"/>
            <a:ext cx="972000" cy="972000"/>
          </a:xfrm>
          <a:prstGeom prst="roundRect">
            <a:avLst/>
          </a:prstGeom>
        </p:spPr>
      </p:pic>
      <p:pic>
        <p:nvPicPr>
          <p:cNvPr id="56" name="Picture 55">
            <a:extLst>
              <a:ext uri="{FF2B5EF4-FFF2-40B4-BE49-F238E27FC236}">
                <a16:creationId xmlns:a16="http://schemas.microsoft.com/office/drawing/2014/main" id="{8F3E18E0-8877-0C49-848A-1C8218B8E935}"/>
              </a:ext>
            </a:extLst>
          </p:cNvPr>
          <p:cNvPicPr>
            <a:picLocks noChangeAspect="1"/>
          </p:cNvPicPr>
          <p:nvPr/>
        </p:nvPicPr>
        <p:blipFill>
          <a:blip r:embed="rId18"/>
          <a:stretch>
            <a:fillRect/>
          </a:stretch>
        </p:blipFill>
        <p:spPr>
          <a:xfrm>
            <a:off x="1953630" y="759893"/>
            <a:ext cx="970799" cy="970799"/>
          </a:xfrm>
          <a:prstGeom prst="roundRect">
            <a:avLst/>
          </a:prstGeom>
        </p:spPr>
      </p:pic>
      <p:pic>
        <p:nvPicPr>
          <p:cNvPr id="57" name="Picture 56" descr="A picture containing vector graphics&#10;&#10;Description automatically generated">
            <a:extLst>
              <a:ext uri="{FF2B5EF4-FFF2-40B4-BE49-F238E27FC236}">
                <a16:creationId xmlns:a16="http://schemas.microsoft.com/office/drawing/2014/main" id="{A1CAB77B-E7E9-9848-9504-566F940DC615}"/>
              </a:ext>
            </a:extLst>
          </p:cNvPr>
          <p:cNvPicPr>
            <a:picLocks noChangeAspect="1"/>
          </p:cNvPicPr>
          <p:nvPr/>
        </p:nvPicPr>
        <p:blipFill>
          <a:blip r:embed="rId19"/>
          <a:stretch>
            <a:fillRect/>
          </a:stretch>
        </p:blipFill>
        <p:spPr>
          <a:xfrm>
            <a:off x="10135492" y="3132452"/>
            <a:ext cx="972000" cy="972000"/>
          </a:xfrm>
          <a:prstGeom prst="roundRect">
            <a:avLst/>
          </a:prstGeom>
        </p:spPr>
      </p:pic>
      <p:pic>
        <p:nvPicPr>
          <p:cNvPr id="58" name="Picture 57" descr="A close up of a sign&#10;&#10;Description automatically generated">
            <a:extLst>
              <a:ext uri="{FF2B5EF4-FFF2-40B4-BE49-F238E27FC236}">
                <a16:creationId xmlns:a16="http://schemas.microsoft.com/office/drawing/2014/main" id="{77457B75-ABA2-1446-9B27-F6258F220C14}"/>
              </a:ext>
            </a:extLst>
          </p:cNvPr>
          <p:cNvPicPr>
            <a:picLocks noChangeAspect="1"/>
          </p:cNvPicPr>
          <p:nvPr/>
        </p:nvPicPr>
        <p:blipFill>
          <a:blip r:embed="rId20"/>
          <a:stretch>
            <a:fillRect/>
          </a:stretch>
        </p:blipFill>
        <p:spPr>
          <a:xfrm>
            <a:off x="508657" y="2045823"/>
            <a:ext cx="972000" cy="972000"/>
          </a:xfrm>
          <a:prstGeom prst="roundRect">
            <a:avLst/>
          </a:prstGeom>
        </p:spPr>
      </p:pic>
      <p:pic>
        <p:nvPicPr>
          <p:cNvPr id="59" name="Picture 58">
            <a:extLst>
              <a:ext uri="{FF2B5EF4-FFF2-40B4-BE49-F238E27FC236}">
                <a16:creationId xmlns:a16="http://schemas.microsoft.com/office/drawing/2014/main" id="{B14A9DD4-85F9-9741-B05E-DAEF3DC1BEC2}"/>
              </a:ext>
            </a:extLst>
          </p:cNvPr>
          <p:cNvPicPr>
            <a:picLocks noChangeAspect="1"/>
          </p:cNvPicPr>
          <p:nvPr/>
        </p:nvPicPr>
        <p:blipFill>
          <a:blip r:embed="rId21"/>
          <a:stretch>
            <a:fillRect/>
          </a:stretch>
        </p:blipFill>
        <p:spPr>
          <a:xfrm>
            <a:off x="7277895" y="2437549"/>
            <a:ext cx="972000" cy="972000"/>
          </a:xfrm>
          <a:prstGeom prst="roundRect">
            <a:avLst/>
          </a:prstGeom>
        </p:spPr>
      </p:pic>
      <p:pic>
        <p:nvPicPr>
          <p:cNvPr id="60" name="Picture 59" descr="A close up of a sign&#10;&#10;Description automatically generated">
            <a:extLst>
              <a:ext uri="{FF2B5EF4-FFF2-40B4-BE49-F238E27FC236}">
                <a16:creationId xmlns:a16="http://schemas.microsoft.com/office/drawing/2014/main" id="{A40E62E4-B6D7-754C-A7A9-AE95A028D140}"/>
              </a:ext>
            </a:extLst>
          </p:cNvPr>
          <p:cNvPicPr>
            <a:picLocks noChangeAspect="1"/>
          </p:cNvPicPr>
          <p:nvPr/>
        </p:nvPicPr>
        <p:blipFill>
          <a:blip r:embed="rId22"/>
          <a:stretch>
            <a:fillRect/>
          </a:stretch>
        </p:blipFill>
        <p:spPr>
          <a:xfrm>
            <a:off x="3250163" y="1766815"/>
            <a:ext cx="972000" cy="972000"/>
          </a:xfrm>
          <a:prstGeom prst="roundRect">
            <a:avLst/>
          </a:prstGeom>
        </p:spPr>
      </p:pic>
      <p:pic>
        <p:nvPicPr>
          <p:cNvPr id="61" name="Picture 60">
            <a:extLst>
              <a:ext uri="{FF2B5EF4-FFF2-40B4-BE49-F238E27FC236}">
                <a16:creationId xmlns:a16="http://schemas.microsoft.com/office/drawing/2014/main" id="{397A7CEB-40AA-8B49-ACA6-C2F9E3AC0BB4}"/>
              </a:ext>
            </a:extLst>
          </p:cNvPr>
          <p:cNvPicPr>
            <a:picLocks noChangeAspect="1"/>
          </p:cNvPicPr>
          <p:nvPr/>
        </p:nvPicPr>
        <p:blipFill>
          <a:blip r:embed="rId23"/>
          <a:stretch>
            <a:fillRect/>
          </a:stretch>
        </p:blipFill>
        <p:spPr>
          <a:xfrm>
            <a:off x="10238370" y="4607654"/>
            <a:ext cx="972000" cy="972000"/>
          </a:xfrm>
          <a:prstGeom prst="roundRect">
            <a:avLst/>
          </a:prstGeom>
        </p:spPr>
      </p:pic>
    </p:spTree>
    <p:extLst>
      <p:ext uri="{BB962C8B-B14F-4D97-AF65-F5344CB8AC3E}">
        <p14:creationId xmlns:p14="http://schemas.microsoft.com/office/powerpoint/2010/main" val="2686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6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54"/>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5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55"/>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nodeType="afterEffect">
                                  <p:stCondLst>
                                    <p:cond delay="50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3500"/>
                            </p:stCondLst>
                            <p:childTnLst>
                              <p:par>
                                <p:cTn id="32" presetID="1" presetClass="entr" presetSubtype="0" fill="hold" nodeType="afterEffect">
                                  <p:stCondLst>
                                    <p:cond delay="500"/>
                                  </p:stCondLst>
                                  <p:childTnLst>
                                    <p:set>
                                      <p:cBhvr>
                                        <p:cTn id="33" dur="1" fill="hold">
                                          <p:stCondLst>
                                            <p:cond delay="0"/>
                                          </p:stCondLst>
                                        </p:cTn>
                                        <p:tgtEl>
                                          <p:spTgt spid="49"/>
                                        </p:tgtEl>
                                        <p:attrNameLst>
                                          <p:attrName>style.visibility</p:attrName>
                                        </p:attrNameLst>
                                      </p:cBhvr>
                                      <p:to>
                                        <p:strVal val="visible"/>
                                      </p:to>
                                    </p:set>
                                  </p:childTnLst>
                                </p:cTn>
                              </p:par>
                            </p:childTnLst>
                          </p:cTn>
                        </p:par>
                        <p:par>
                          <p:cTn id="34" fill="hold">
                            <p:stCondLst>
                              <p:cond delay="4000"/>
                            </p:stCondLst>
                            <p:childTnLst>
                              <p:par>
                                <p:cTn id="35" presetID="1" presetClass="entr" presetSubtype="0" fill="hold" nodeType="after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500"/>
                                  </p:stCondLst>
                                  <p:childTnLst>
                                    <p:set>
                                      <p:cBhvr>
                                        <p:cTn id="39" dur="1" fill="hold">
                                          <p:stCondLst>
                                            <p:cond delay="0"/>
                                          </p:stCondLst>
                                        </p:cTn>
                                        <p:tgtEl>
                                          <p:spTgt spid="43"/>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par>
                          <p:cTn id="43" fill="hold">
                            <p:stCondLst>
                              <p:cond delay="4500"/>
                            </p:stCondLst>
                            <p:childTnLst>
                              <p:par>
                                <p:cTn id="44" presetID="1" presetClass="entr" presetSubtype="0" fill="hold" nodeType="afterEffect">
                                  <p:stCondLst>
                                    <p:cond delay="500"/>
                                  </p:stCondLst>
                                  <p:childTnLst>
                                    <p:set>
                                      <p:cBhvr>
                                        <p:cTn id="45" dur="1" fill="hold">
                                          <p:stCondLst>
                                            <p:cond delay="0"/>
                                          </p:stCondLst>
                                        </p:cTn>
                                        <p:tgtEl>
                                          <p:spTgt spid="47"/>
                                        </p:tgtEl>
                                        <p:attrNameLst>
                                          <p:attrName>style.visibility</p:attrName>
                                        </p:attrNameLst>
                                      </p:cBhvr>
                                      <p:to>
                                        <p:strVal val="visible"/>
                                      </p:to>
                                    </p:set>
                                  </p:childTnLst>
                                </p:cTn>
                              </p:par>
                            </p:childTnLst>
                          </p:cTn>
                        </p:par>
                        <p:par>
                          <p:cTn id="46" fill="hold">
                            <p:stCondLst>
                              <p:cond delay="5000"/>
                            </p:stCondLst>
                            <p:childTnLst>
                              <p:par>
                                <p:cTn id="47" presetID="1" presetClass="entr" presetSubtype="0" fill="hold" nodeType="afterEffect">
                                  <p:stCondLst>
                                    <p:cond delay="500"/>
                                  </p:stCondLst>
                                  <p:childTnLst>
                                    <p:set>
                                      <p:cBhvr>
                                        <p:cTn id="48" dur="1" fill="hold">
                                          <p:stCondLst>
                                            <p:cond delay="0"/>
                                          </p:stCondLst>
                                        </p:cTn>
                                        <p:tgtEl>
                                          <p:spTgt spid="45"/>
                                        </p:tgtEl>
                                        <p:attrNameLst>
                                          <p:attrName>style.visibility</p:attrName>
                                        </p:attrNameLst>
                                      </p:cBhvr>
                                      <p:to>
                                        <p:strVal val="visible"/>
                                      </p:to>
                                    </p:set>
                                  </p:childTnLst>
                                </p:cTn>
                              </p:par>
                            </p:childTnLst>
                          </p:cTn>
                        </p:par>
                        <p:par>
                          <p:cTn id="49" fill="hold">
                            <p:stCondLst>
                              <p:cond delay="5500"/>
                            </p:stCondLst>
                            <p:childTnLst>
                              <p:par>
                                <p:cTn id="50" presetID="1" presetClass="entr" presetSubtype="0" fill="hold" nodeType="afterEffect">
                                  <p:stCondLst>
                                    <p:cond delay="500"/>
                                  </p:stCondLst>
                                  <p:childTnLst>
                                    <p:set>
                                      <p:cBhvr>
                                        <p:cTn id="51" dur="1" fill="hold">
                                          <p:stCondLst>
                                            <p:cond delay="0"/>
                                          </p:stCondLst>
                                        </p:cTn>
                                        <p:tgtEl>
                                          <p:spTgt spid="53"/>
                                        </p:tgtEl>
                                        <p:attrNameLst>
                                          <p:attrName>style.visibility</p:attrName>
                                        </p:attrNameLst>
                                      </p:cBhvr>
                                      <p:to>
                                        <p:strVal val="visible"/>
                                      </p:to>
                                    </p:set>
                                  </p:childTnLst>
                                </p:cTn>
                              </p:par>
                            </p:childTnLst>
                          </p:cTn>
                        </p:par>
                        <p:par>
                          <p:cTn id="52" fill="hold">
                            <p:stCondLst>
                              <p:cond delay="6000"/>
                            </p:stCondLst>
                            <p:childTnLst>
                              <p:par>
                                <p:cTn id="53" presetID="1" presetClass="entr" presetSubtype="0" fill="hold" nodeType="afterEffect">
                                  <p:stCondLst>
                                    <p:cond delay="50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6500"/>
                            </p:stCondLst>
                            <p:childTnLst>
                              <p:par>
                                <p:cTn id="56" presetID="1" presetClass="entr" presetSubtype="0" fill="hold" nodeType="afterEffect">
                                  <p:stCondLst>
                                    <p:cond delay="500"/>
                                  </p:stCondLst>
                                  <p:childTnLst>
                                    <p:set>
                                      <p:cBhvr>
                                        <p:cTn id="57" dur="1" fill="hold">
                                          <p:stCondLst>
                                            <p:cond delay="0"/>
                                          </p:stCondLst>
                                        </p:cTn>
                                        <p:tgtEl>
                                          <p:spTgt spid="57"/>
                                        </p:tgtEl>
                                        <p:attrNameLst>
                                          <p:attrName>style.visibility</p:attrName>
                                        </p:attrNameLst>
                                      </p:cBhvr>
                                      <p:to>
                                        <p:strVal val="visible"/>
                                      </p:to>
                                    </p:set>
                                  </p:childTnLst>
                                </p:cTn>
                              </p:par>
                            </p:childTnLst>
                          </p:cTn>
                        </p:par>
                        <p:par>
                          <p:cTn id="58" fill="hold">
                            <p:stCondLst>
                              <p:cond delay="7000"/>
                            </p:stCondLst>
                            <p:childTnLst>
                              <p:par>
                                <p:cTn id="59" presetID="1" presetClass="entr" presetSubtype="0" fill="hold" nodeType="afterEffect">
                                  <p:stCondLst>
                                    <p:cond delay="50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11AF4D5F-D1E5-5B40-B1A1-6872265FA10D}"/>
              </a:ext>
            </a:extLst>
          </p:cNvPr>
          <p:cNvPicPr>
            <a:picLocks noChangeAspect="1"/>
          </p:cNvPicPr>
          <p:nvPr/>
        </p:nvPicPr>
        <p:blipFill>
          <a:blip r:embed="rId5"/>
          <a:stretch>
            <a:fillRect/>
          </a:stretch>
        </p:blipFill>
        <p:spPr>
          <a:xfrm>
            <a:off x="0" y="0"/>
            <a:ext cx="12192000" cy="6858000"/>
          </a:xfrm>
          <a:prstGeom prst="rect">
            <a:avLst/>
          </a:prstGeom>
        </p:spPr>
      </p:pic>
      <p:pic>
        <p:nvPicPr>
          <p:cNvPr id="5" name="Online Media 4" descr="Online safety centre.mp4">
            <a:hlinkClick r:id="" action="ppaction://media"/>
            <a:extLst>
              <a:ext uri="{FF2B5EF4-FFF2-40B4-BE49-F238E27FC236}">
                <a16:creationId xmlns:a16="http://schemas.microsoft.com/office/drawing/2014/main" id="{CFEBB058-DB7C-824A-A7F4-5A5EE681BC8C}"/>
              </a:ext>
            </a:extLst>
          </p:cNvPr>
          <p:cNvPicPr>
            <a:picLocks noGrp="1" noChangeAspect="1"/>
          </p:cNvPicPr>
          <p:nvPr>
            <p:ph idx="1"/>
            <a:videoFile r:link="rId1"/>
            <p:extLst>
              <p:ext uri="{DAA4B4D4-6D71-4841-9C94-3DE7FCFB9230}">
                <p14:media xmlns:p14="http://schemas.microsoft.com/office/powerpoint/2010/main" r:embed="rId2">
                  <p14:trim end="2585.0656"/>
                </p14:media>
              </p:ext>
            </p:extLst>
          </p:nvPr>
        </p:nvPicPr>
        <p:blipFill>
          <a:blip r:embed="rId6"/>
          <a:stretch>
            <a:fillRect/>
          </a:stretch>
        </p:blipFill>
        <p:spPr>
          <a:xfrm>
            <a:off x="4983956" y="1542161"/>
            <a:ext cx="2224087" cy="4815342"/>
          </a:xfrm>
          <a:prstGeom prst="roundRect">
            <a:avLst>
              <a:gd name="adj" fmla="val 5439"/>
            </a:avLst>
          </a:prstGeom>
          <a:ln>
            <a:noFill/>
          </a:ln>
          <a:effectLst>
            <a:innerShdw blurRad="114300" dist="50800">
              <a:srgbClr val="000000">
                <a:alpha val="0"/>
              </a:srgbClr>
            </a:innerShdw>
          </a:effectLst>
        </p:spPr>
      </p:pic>
      <p:pic>
        <p:nvPicPr>
          <p:cNvPr id="6" name="Picture 5" descr="A close up of a sign&#10;&#10;Description automatically generated">
            <a:extLst>
              <a:ext uri="{FF2B5EF4-FFF2-40B4-BE49-F238E27FC236}">
                <a16:creationId xmlns:a16="http://schemas.microsoft.com/office/drawing/2014/main" id="{76853FA1-F0B9-624C-830D-F090E95952A6}"/>
              </a:ext>
            </a:extLst>
          </p:cNvPr>
          <p:cNvPicPr>
            <a:picLocks noChangeAspect="1"/>
          </p:cNvPicPr>
          <p:nvPr/>
        </p:nvPicPr>
        <p:blipFill>
          <a:blip r:embed="rId7"/>
          <a:stretch>
            <a:fillRect/>
          </a:stretch>
        </p:blipFill>
        <p:spPr>
          <a:xfrm>
            <a:off x="3094732" y="1027906"/>
            <a:ext cx="6002535" cy="6015038"/>
          </a:xfrm>
          <a:prstGeom prst="rect">
            <a:avLst/>
          </a:prstGeom>
        </p:spPr>
      </p:pic>
      <p:sp>
        <p:nvSpPr>
          <p:cNvPr id="9" name="TextBox 8">
            <a:extLst>
              <a:ext uri="{FF2B5EF4-FFF2-40B4-BE49-F238E27FC236}">
                <a16:creationId xmlns:a16="http://schemas.microsoft.com/office/drawing/2014/main" id="{6B5527AA-F12A-E44B-AE57-572BF529C286}"/>
              </a:ext>
            </a:extLst>
          </p:cNvPr>
          <p:cNvSpPr txBox="1"/>
          <p:nvPr/>
        </p:nvSpPr>
        <p:spPr>
          <a:xfrm>
            <a:off x="759990" y="776640"/>
            <a:ext cx="4034748" cy="2308324"/>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Online Safety Centre</a:t>
            </a:r>
          </a:p>
        </p:txBody>
      </p:sp>
    </p:spTree>
    <p:extLst>
      <p:ext uri="{BB962C8B-B14F-4D97-AF65-F5344CB8AC3E}">
        <p14:creationId xmlns:p14="http://schemas.microsoft.com/office/powerpoint/2010/main" val="22934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B7E54-C0BA-3844-A914-155CD9137D42}"/>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D6E68897-DCB4-E24E-9FD0-EB2E1C701548}"/>
              </a:ext>
            </a:extLst>
          </p:cNvPr>
          <p:cNvPicPr>
            <a:picLocks noChangeAspect="1"/>
          </p:cNvPicPr>
          <p:nvPr/>
        </p:nvPicPr>
        <p:blipFill>
          <a:blip r:embed="rId5"/>
          <a:stretch>
            <a:fillRect/>
          </a:stretch>
        </p:blipFill>
        <p:spPr>
          <a:xfrm>
            <a:off x="0" y="0"/>
            <a:ext cx="12192000" cy="6858000"/>
          </a:xfrm>
          <a:prstGeom prst="rect">
            <a:avLst/>
          </a:prstGeom>
        </p:spPr>
      </p:pic>
      <p:pic>
        <p:nvPicPr>
          <p:cNvPr id="6" name="RPReplay_Final1583485628.MP4" descr="RPReplay_Final1583485628.MP4">
            <a:hlinkClick r:id="" action="ppaction://media"/>
            <a:extLst>
              <a:ext uri="{FF2B5EF4-FFF2-40B4-BE49-F238E27FC236}">
                <a16:creationId xmlns:a16="http://schemas.microsoft.com/office/drawing/2014/main" id="{86DA37A6-CEB7-D74A-9720-D503167570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95232" y="1561469"/>
            <a:ext cx="2201535" cy="4764847"/>
          </a:xfrm>
          <a:prstGeom prst="roundRect">
            <a:avLst>
              <a:gd name="adj" fmla="val 5439"/>
            </a:avLst>
          </a:prstGeom>
          <a:ln>
            <a:noFill/>
          </a:ln>
          <a:effectLst>
            <a:innerShdw blurRad="114300" dist="50800">
              <a:srgbClr val="000000">
                <a:alpha val="0"/>
              </a:srgbClr>
            </a:innerShdw>
          </a:effectLst>
        </p:spPr>
      </p:pic>
      <p:pic>
        <p:nvPicPr>
          <p:cNvPr id="7" name="Picture 6" descr="A close up of a sign&#10;&#10;Description automatically generated">
            <a:extLst>
              <a:ext uri="{FF2B5EF4-FFF2-40B4-BE49-F238E27FC236}">
                <a16:creationId xmlns:a16="http://schemas.microsoft.com/office/drawing/2014/main" id="{F4FB047A-62AE-E449-9D83-586F99D37F93}"/>
              </a:ext>
            </a:extLst>
          </p:cNvPr>
          <p:cNvPicPr>
            <a:picLocks noChangeAspect="1"/>
          </p:cNvPicPr>
          <p:nvPr/>
        </p:nvPicPr>
        <p:blipFill>
          <a:blip r:embed="rId7"/>
          <a:stretch>
            <a:fillRect/>
          </a:stretch>
        </p:blipFill>
        <p:spPr>
          <a:xfrm>
            <a:off x="3094732" y="1027906"/>
            <a:ext cx="6002535" cy="6015038"/>
          </a:xfrm>
          <a:prstGeom prst="rect">
            <a:avLst/>
          </a:prstGeom>
        </p:spPr>
      </p:pic>
      <p:sp>
        <p:nvSpPr>
          <p:cNvPr id="9" name="TextBox 8">
            <a:extLst>
              <a:ext uri="{FF2B5EF4-FFF2-40B4-BE49-F238E27FC236}">
                <a16:creationId xmlns:a16="http://schemas.microsoft.com/office/drawing/2014/main" id="{132754EA-907E-3C4C-BAA3-07DA37D6496B}"/>
              </a:ext>
            </a:extLst>
          </p:cNvPr>
          <p:cNvSpPr txBox="1"/>
          <p:nvPr/>
        </p:nvSpPr>
        <p:spPr>
          <a:xfrm>
            <a:off x="759990" y="776640"/>
            <a:ext cx="2885119" cy="1569660"/>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Digital Safety</a:t>
            </a:r>
          </a:p>
        </p:txBody>
      </p:sp>
    </p:spTree>
    <p:extLst>
      <p:ext uri="{BB962C8B-B14F-4D97-AF65-F5344CB8AC3E}">
        <p14:creationId xmlns:p14="http://schemas.microsoft.com/office/powerpoint/2010/main" val="43811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61DB-5E9C-4544-A10A-9141096FC310}"/>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2A32B907-9A3E-9746-8DC8-D3C0122B0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Online Media 5" descr="quick quizzes sec.mp4">
            <a:hlinkClick r:id="" action="ppaction://media"/>
            <a:extLst>
              <a:ext uri="{FF2B5EF4-FFF2-40B4-BE49-F238E27FC236}">
                <a16:creationId xmlns:a16="http://schemas.microsoft.com/office/drawing/2014/main" id="{1E29382B-96B4-0B47-BC68-E716AEEEE3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01572" y="1561469"/>
            <a:ext cx="2213044" cy="4789753"/>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2CC7884E-C67C-564E-B7B1-7318A33D8C4B}"/>
              </a:ext>
            </a:extLst>
          </p:cNvPr>
          <p:cNvPicPr>
            <a:picLocks noChangeAspect="1"/>
          </p:cNvPicPr>
          <p:nvPr/>
        </p:nvPicPr>
        <p:blipFill>
          <a:blip r:embed="rId7"/>
          <a:stretch>
            <a:fillRect/>
          </a:stretch>
        </p:blipFill>
        <p:spPr>
          <a:xfrm>
            <a:off x="3094732" y="1027906"/>
            <a:ext cx="6002535" cy="6015038"/>
          </a:xfrm>
          <a:prstGeom prst="rect">
            <a:avLst/>
          </a:prstGeom>
        </p:spPr>
      </p:pic>
      <p:sp>
        <p:nvSpPr>
          <p:cNvPr id="8" name="TextBox 7">
            <a:extLst>
              <a:ext uri="{FF2B5EF4-FFF2-40B4-BE49-F238E27FC236}">
                <a16:creationId xmlns:a16="http://schemas.microsoft.com/office/drawing/2014/main" id="{6F56C150-DDC5-934A-9186-A5E9B4A6FD3A}"/>
              </a:ext>
            </a:extLst>
          </p:cNvPr>
          <p:cNvSpPr txBox="1"/>
          <p:nvPr/>
        </p:nvSpPr>
        <p:spPr>
          <a:xfrm>
            <a:off x="759990" y="776640"/>
            <a:ext cx="2885119" cy="1569660"/>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Quick Quizzes</a:t>
            </a:r>
          </a:p>
        </p:txBody>
      </p:sp>
    </p:spTree>
    <p:extLst>
      <p:ext uri="{BB962C8B-B14F-4D97-AF65-F5344CB8AC3E}">
        <p14:creationId xmlns:p14="http://schemas.microsoft.com/office/powerpoint/2010/main" val="285037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A35D7-948B-B342-874F-FE9557837BF8}"/>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7252D3FB-5328-D94E-908D-15EDC5AEFD87}"/>
              </a:ext>
            </a:extLst>
          </p:cNvPr>
          <p:cNvPicPr>
            <a:picLocks noChangeAspect="1"/>
          </p:cNvPicPr>
          <p:nvPr/>
        </p:nvPicPr>
        <p:blipFill>
          <a:blip r:embed="rId5"/>
          <a:stretch>
            <a:fillRect/>
          </a:stretch>
        </p:blipFill>
        <p:spPr>
          <a:xfrm>
            <a:off x="0" y="0"/>
            <a:ext cx="12192000" cy="6858000"/>
          </a:xfrm>
          <a:prstGeom prst="rect">
            <a:avLst/>
          </a:prstGeom>
        </p:spPr>
      </p:pic>
      <p:pic>
        <p:nvPicPr>
          <p:cNvPr id="7" name="Online Media 6" descr="app store safer schools.mp4">
            <a:hlinkClick r:id="" action="ppaction://media"/>
            <a:extLst>
              <a:ext uri="{FF2B5EF4-FFF2-40B4-BE49-F238E27FC236}">
                <a16:creationId xmlns:a16="http://schemas.microsoft.com/office/drawing/2014/main" id="{CFBD1616-3167-6840-A012-5883E2631480}"/>
              </a:ext>
            </a:extLst>
          </p:cNvPr>
          <p:cNvPicPr>
            <a:picLocks noGrp="1" noChangeAspect="1"/>
          </p:cNvPicPr>
          <p:nvPr>
            <p:ph idx="1"/>
            <a:videoFile r:link="rId1"/>
            <p:extLst>
              <p:ext uri="{DAA4B4D4-6D71-4841-9C94-3DE7FCFB9230}">
                <p14:media xmlns:p14="http://schemas.microsoft.com/office/powerpoint/2010/main" r:embed="rId2">
                  <p14:trim st="1905.3533" end="1031.1324"/>
                  <p14:fade out="379.2156"/>
                </p14:media>
              </p:ext>
            </p:extLst>
          </p:nvPr>
        </p:nvPicPr>
        <p:blipFill>
          <a:blip r:embed="rId6"/>
          <a:stretch>
            <a:fillRect/>
          </a:stretch>
        </p:blipFill>
        <p:spPr>
          <a:xfrm>
            <a:off x="4953953" y="1587881"/>
            <a:ext cx="2224087" cy="4815342"/>
          </a:xfrm>
          <a:prstGeom prst="roundRect">
            <a:avLst>
              <a:gd name="adj" fmla="val 5439"/>
            </a:avLst>
          </a:prstGeom>
          <a:ln>
            <a:noFill/>
          </a:ln>
          <a:effectLst>
            <a:innerShdw blurRad="114300" dist="50800">
              <a:srgbClr val="000000">
                <a:alpha val="0"/>
              </a:srgbClr>
            </a:innerShdw>
          </a:effectLst>
        </p:spPr>
      </p:pic>
      <p:pic>
        <p:nvPicPr>
          <p:cNvPr id="5" name="Picture 4" descr="A close up of a sign&#10;&#10;Description automatically generated">
            <a:extLst>
              <a:ext uri="{FF2B5EF4-FFF2-40B4-BE49-F238E27FC236}">
                <a16:creationId xmlns:a16="http://schemas.microsoft.com/office/drawing/2014/main" id="{D6666D91-75B2-BC44-8F5B-3B71A20A8AC4}"/>
              </a:ext>
            </a:extLst>
          </p:cNvPr>
          <p:cNvPicPr>
            <a:picLocks noChangeAspect="1"/>
          </p:cNvPicPr>
          <p:nvPr/>
        </p:nvPicPr>
        <p:blipFill>
          <a:blip r:embed="rId7"/>
          <a:stretch>
            <a:fillRect/>
          </a:stretch>
        </p:blipFill>
        <p:spPr>
          <a:xfrm>
            <a:off x="3094732" y="1027906"/>
            <a:ext cx="6002535" cy="6015038"/>
          </a:xfrm>
          <a:prstGeom prst="rect">
            <a:avLst/>
          </a:prstGeom>
        </p:spPr>
      </p:pic>
      <p:sp>
        <p:nvSpPr>
          <p:cNvPr id="8" name="TextBox 7">
            <a:extLst>
              <a:ext uri="{FF2B5EF4-FFF2-40B4-BE49-F238E27FC236}">
                <a16:creationId xmlns:a16="http://schemas.microsoft.com/office/drawing/2014/main" id="{94EFD0F9-CC2E-0D40-A67D-5FA47F94B7C0}"/>
              </a:ext>
            </a:extLst>
          </p:cNvPr>
          <p:cNvSpPr txBox="1"/>
          <p:nvPr/>
        </p:nvSpPr>
        <p:spPr>
          <a:xfrm>
            <a:off x="708024" y="1834486"/>
            <a:ext cx="2989050" cy="3785652"/>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Search for</a:t>
            </a:r>
            <a:br>
              <a:rPr lang="en-US" sz="4800" b="1" dirty="0">
                <a:solidFill>
                  <a:srgbClr val="29235C"/>
                </a:solidFill>
                <a:latin typeface="Avenir Light" panose="020B0402020203020204" pitchFamily="34" charset="77"/>
              </a:rPr>
            </a:br>
            <a:r>
              <a:rPr lang="en-US" sz="4800" b="1" dirty="0">
                <a:solidFill>
                  <a:srgbClr val="00AFEA"/>
                </a:solidFill>
                <a:latin typeface="Avenir Light" panose="020B0402020203020204" pitchFamily="34" charset="77"/>
              </a:rPr>
              <a:t>‘Safer Schools’ </a:t>
            </a:r>
            <a:br>
              <a:rPr lang="en-US" sz="4800" b="1" dirty="0">
                <a:solidFill>
                  <a:srgbClr val="29235C"/>
                </a:solidFill>
                <a:latin typeface="Avenir Light" panose="020B0402020203020204" pitchFamily="34" charset="77"/>
              </a:rPr>
            </a:br>
            <a:r>
              <a:rPr lang="en-US" sz="4800" b="1" dirty="0">
                <a:solidFill>
                  <a:srgbClr val="29235C"/>
                </a:solidFill>
                <a:latin typeface="Avenir Light" panose="020B0402020203020204" pitchFamily="34" charset="77"/>
              </a:rPr>
              <a:t>in the store</a:t>
            </a:r>
          </a:p>
        </p:txBody>
      </p:sp>
      <p:sp>
        <p:nvSpPr>
          <p:cNvPr id="9" name="TextBox 8">
            <a:extLst>
              <a:ext uri="{FF2B5EF4-FFF2-40B4-BE49-F238E27FC236}">
                <a16:creationId xmlns:a16="http://schemas.microsoft.com/office/drawing/2014/main" id="{E2A5B34B-EE76-4346-A8A4-7D0D536EAF6E}"/>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1</a:t>
            </a:r>
          </a:p>
        </p:txBody>
      </p:sp>
    </p:spTree>
    <p:extLst>
      <p:ext uri="{BB962C8B-B14F-4D97-AF65-F5344CB8AC3E}">
        <p14:creationId xmlns:p14="http://schemas.microsoft.com/office/powerpoint/2010/main" val="17897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7788-F71C-934C-BE72-8F42147E9705}"/>
              </a:ext>
            </a:extLst>
          </p:cNvPr>
          <p:cNvSpPr>
            <a:spLocks noGrp="1"/>
          </p:cNvSpPr>
          <p:nvPr>
            <p:ph type="title"/>
          </p:nvPr>
        </p:nvSpPr>
        <p:spPr/>
        <p:txBody>
          <a:bodyPr/>
          <a:lstStyle/>
          <a:p>
            <a:endParaRPr lang="en-GB"/>
          </a:p>
        </p:txBody>
      </p:sp>
      <p:pic>
        <p:nvPicPr>
          <p:cNvPr id="4" name="Picture 3" descr="A close up of a logo&#10;&#10;Description automatically generated">
            <a:extLst>
              <a:ext uri="{FF2B5EF4-FFF2-40B4-BE49-F238E27FC236}">
                <a16:creationId xmlns:a16="http://schemas.microsoft.com/office/drawing/2014/main" id="{554C4879-3783-1D44-8E30-50475E1AFBF3}"/>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CAE5808-AE7B-6C49-9921-E0B52AFEE69A}"/>
              </a:ext>
            </a:extLst>
          </p:cNvPr>
          <p:cNvSpPr txBox="1"/>
          <p:nvPr/>
        </p:nvSpPr>
        <p:spPr>
          <a:xfrm>
            <a:off x="708024" y="1834486"/>
            <a:ext cx="2989050" cy="3046988"/>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Type in your school name</a:t>
            </a:r>
          </a:p>
        </p:txBody>
      </p:sp>
      <p:sp>
        <p:nvSpPr>
          <p:cNvPr id="6" name="TextBox 5">
            <a:extLst>
              <a:ext uri="{FF2B5EF4-FFF2-40B4-BE49-F238E27FC236}">
                <a16:creationId xmlns:a16="http://schemas.microsoft.com/office/drawing/2014/main" id="{0E11CA3B-139D-2D4C-8BA7-9968FC204B25}"/>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2</a:t>
            </a:r>
          </a:p>
        </p:txBody>
      </p:sp>
      <p:pic>
        <p:nvPicPr>
          <p:cNvPr id="9" name="Online Media 8" descr="type in your school name.mp4">
            <a:hlinkClick r:id="" action="ppaction://media"/>
            <a:extLst>
              <a:ext uri="{FF2B5EF4-FFF2-40B4-BE49-F238E27FC236}">
                <a16:creationId xmlns:a16="http://schemas.microsoft.com/office/drawing/2014/main" id="{B4439518-32E7-C340-9FB2-4AC5560D21D5}"/>
              </a:ext>
            </a:extLst>
          </p:cNvPr>
          <p:cNvPicPr>
            <a:picLocks noGrp="1" noChangeAspect="1"/>
          </p:cNvPicPr>
          <p:nvPr>
            <p:ph idx="1"/>
            <a:videoFile r:link="rId1"/>
            <p:extLst>
              <p:ext uri="{DAA4B4D4-6D71-4841-9C94-3DE7FCFB9230}">
                <p14:media xmlns:p14="http://schemas.microsoft.com/office/powerpoint/2010/main" r:embed="rId2">
                  <p14:trim st="1132.1296" end="846.984"/>
                </p14:media>
              </p:ext>
            </p:extLst>
          </p:nvPr>
        </p:nvPicPr>
        <p:blipFill>
          <a:blip r:embed="rId6"/>
          <a:stretch>
            <a:fillRect/>
          </a:stretch>
        </p:blipFill>
        <p:spPr>
          <a:xfrm>
            <a:off x="4948718" y="1551642"/>
            <a:ext cx="2220178" cy="4806879"/>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Picture 6" descr="A close up of a sign&#10;&#10;Description automatically generated">
            <a:extLst>
              <a:ext uri="{FF2B5EF4-FFF2-40B4-BE49-F238E27FC236}">
                <a16:creationId xmlns:a16="http://schemas.microsoft.com/office/drawing/2014/main" id="{6F67361F-1699-2C42-969A-AA245E0DEBC4}"/>
              </a:ext>
            </a:extLst>
          </p:cNvPr>
          <p:cNvPicPr>
            <a:picLocks noChangeAspect="1"/>
          </p:cNvPicPr>
          <p:nvPr/>
        </p:nvPicPr>
        <p:blipFill>
          <a:blip r:embed="rId7"/>
          <a:stretch>
            <a:fillRect/>
          </a:stretch>
        </p:blipFill>
        <p:spPr>
          <a:xfrm>
            <a:off x="3094732" y="1027906"/>
            <a:ext cx="6002535" cy="6015038"/>
          </a:xfrm>
          <a:prstGeom prst="rect">
            <a:avLst/>
          </a:prstGeom>
        </p:spPr>
      </p:pic>
    </p:spTree>
    <p:extLst>
      <p:ext uri="{BB962C8B-B14F-4D97-AF65-F5344CB8AC3E}">
        <p14:creationId xmlns:p14="http://schemas.microsoft.com/office/powerpoint/2010/main" val="15374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FB908-FB41-8B4D-A3D0-5A76C4F50405}"/>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1C8CC03E-5E77-1949-A138-7ACCF1F38C6F}"/>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AB146-16C9-B840-A115-1B0A1B086DEB}"/>
              </a:ext>
            </a:extLst>
          </p:cNvPr>
          <p:cNvSpPr txBox="1"/>
          <p:nvPr/>
        </p:nvSpPr>
        <p:spPr>
          <a:xfrm>
            <a:off x="708024" y="1834486"/>
            <a:ext cx="2989050" cy="2308324"/>
          </a:xfrm>
          <a:prstGeom prst="rect">
            <a:avLst/>
          </a:prstGeom>
          <a:noFill/>
        </p:spPr>
        <p:txBody>
          <a:bodyPr wrap="square" rtlCol="0">
            <a:spAutoFit/>
          </a:bodyPr>
          <a:lstStyle/>
          <a:p>
            <a:r>
              <a:rPr lang="en-US" sz="4800" b="1" dirty="0">
                <a:solidFill>
                  <a:srgbClr val="29235C"/>
                </a:solidFill>
                <a:latin typeface="Avenir Light" panose="020B0402020203020204" pitchFamily="34" charset="77"/>
              </a:rPr>
              <a:t>Type in the code _ _ _ _</a:t>
            </a:r>
          </a:p>
        </p:txBody>
      </p:sp>
      <p:sp>
        <p:nvSpPr>
          <p:cNvPr id="6" name="TextBox 5">
            <a:extLst>
              <a:ext uri="{FF2B5EF4-FFF2-40B4-BE49-F238E27FC236}">
                <a16:creationId xmlns:a16="http://schemas.microsoft.com/office/drawing/2014/main" id="{4371D579-0583-7F4A-A702-1843E07A2215}"/>
              </a:ext>
            </a:extLst>
          </p:cNvPr>
          <p:cNvSpPr txBox="1"/>
          <p:nvPr/>
        </p:nvSpPr>
        <p:spPr>
          <a:xfrm>
            <a:off x="759990" y="776640"/>
            <a:ext cx="2885119" cy="830997"/>
          </a:xfrm>
          <a:prstGeom prst="rect">
            <a:avLst/>
          </a:prstGeom>
          <a:noFill/>
        </p:spPr>
        <p:txBody>
          <a:bodyPr wrap="square" rtlCol="0">
            <a:spAutoFit/>
          </a:bodyPr>
          <a:lstStyle/>
          <a:p>
            <a:r>
              <a:rPr lang="en-US" sz="4800" b="1" dirty="0">
                <a:solidFill>
                  <a:schemeClr val="bg1"/>
                </a:solidFill>
                <a:latin typeface="Avenir Black" panose="02000503020000020003" pitchFamily="2" charset="0"/>
              </a:rPr>
              <a:t>Step 3</a:t>
            </a:r>
          </a:p>
        </p:txBody>
      </p:sp>
      <p:pic>
        <p:nvPicPr>
          <p:cNvPr id="9" name="Online Media 8" descr="Type in the code 9342.mp4">
            <a:hlinkClick r:id="" action="ppaction://media"/>
            <a:extLst>
              <a:ext uri="{FF2B5EF4-FFF2-40B4-BE49-F238E27FC236}">
                <a16:creationId xmlns:a16="http://schemas.microsoft.com/office/drawing/2014/main" id="{521C43FE-A827-6E40-B9F6-51B3F4F6FA78}"/>
              </a:ext>
            </a:extLst>
          </p:cNvPr>
          <p:cNvPicPr>
            <a:picLocks noGrp="1" noChangeAspect="1"/>
          </p:cNvPicPr>
          <p:nvPr>
            <p:ph idx="1"/>
            <a:videoFile r:link="rId1"/>
            <p:extLst>
              <p:ext uri="{DAA4B4D4-6D71-4841-9C94-3DE7FCFB9230}">
                <p14:media xmlns:p14="http://schemas.microsoft.com/office/powerpoint/2010/main" r:embed="rId2">
                  <p14:trim end="2567.2034"/>
                  <p14:fade out="263.0012"/>
                </p14:media>
              </p:ext>
            </p:extLst>
          </p:nvPr>
        </p:nvPicPr>
        <p:blipFill>
          <a:blip r:embed="rId6"/>
          <a:stretch>
            <a:fillRect/>
          </a:stretch>
        </p:blipFill>
        <p:spPr>
          <a:xfrm>
            <a:off x="4973693" y="1548995"/>
            <a:ext cx="2220178" cy="4806879"/>
          </a:xfrm>
          <a:prstGeom prst="roundRect">
            <a:avLst>
              <a:gd name="adj" fmla="val 5439"/>
            </a:avLst>
          </a:prstGeom>
          <a:ln>
            <a:noFill/>
          </a:ln>
          <a:effectLst>
            <a:innerShdw blurRad="114300" dist="50800">
              <a:srgbClr val="000000">
                <a:alpha val="0"/>
              </a:srgbClr>
            </a:innerShdw>
          </a:effectLst>
        </p:spPr>
      </p:pic>
      <p:pic>
        <p:nvPicPr>
          <p:cNvPr id="7" name="Picture 6" descr="A close up of a sign&#10;&#10;Description automatically generated">
            <a:extLst>
              <a:ext uri="{FF2B5EF4-FFF2-40B4-BE49-F238E27FC236}">
                <a16:creationId xmlns:a16="http://schemas.microsoft.com/office/drawing/2014/main" id="{D8FE6CCF-72A5-834B-94F6-32FB7587E402}"/>
              </a:ext>
            </a:extLst>
          </p:cNvPr>
          <p:cNvPicPr>
            <a:picLocks noChangeAspect="1"/>
          </p:cNvPicPr>
          <p:nvPr/>
        </p:nvPicPr>
        <p:blipFill>
          <a:blip r:embed="rId7"/>
          <a:stretch>
            <a:fillRect/>
          </a:stretch>
        </p:blipFill>
        <p:spPr>
          <a:xfrm>
            <a:off x="3094732" y="1027906"/>
            <a:ext cx="6002535" cy="6015038"/>
          </a:xfrm>
          <a:prstGeom prst="rect">
            <a:avLst/>
          </a:prstGeom>
        </p:spPr>
      </p:pic>
    </p:spTree>
    <p:extLst>
      <p:ext uri="{BB962C8B-B14F-4D97-AF65-F5344CB8AC3E}">
        <p14:creationId xmlns:p14="http://schemas.microsoft.com/office/powerpoint/2010/main" val="148023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420</Words>
  <Application>Microsoft Macintosh PowerPoint</Application>
  <PresentationFormat>Widescreen</PresentationFormat>
  <Paragraphs>41</Paragraphs>
  <Slides>10</Slides>
  <Notes>9</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Avenir</vt:lpstr>
      <vt:lpstr>Avenir Black</vt:lpstr>
      <vt:lpstr>Avenir Black Oblique</vt:lpstr>
      <vt:lpstr>Avenir Book</vt:lpstr>
      <vt:lpstr>Avenir Light</vt:lpstr>
      <vt:lpstr>Calibri</vt:lpstr>
      <vt:lpstr>Calibri Light</vt:lpstr>
      <vt:lpstr>Office Theme</vt:lpstr>
      <vt:lpstr>Safer Schools </vt:lpstr>
      <vt:lpstr>Our school is launching the Safer Schools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Schools </dc:title>
  <dc:creator>John Dooris</dc:creator>
  <cp:lastModifiedBy>John Dooris</cp:lastModifiedBy>
  <cp:revision>29</cp:revision>
  <dcterms:created xsi:type="dcterms:W3CDTF">2019-12-13T09:05:05Z</dcterms:created>
  <dcterms:modified xsi:type="dcterms:W3CDTF">2020-03-06T09:09:48Z</dcterms:modified>
</cp:coreProperties>
</file>