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2.xml" ContentType="application/vnd.openxmlformats-officedocument.drawingml.chart+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717" r:id="rId1"/>
  </p:sldMasterIdLst>
  <p:notesMasterIdLst>
    <p:notesMasterId r:id="rId33"/>
  </p:notesMasterIdLst>
  <p:handoutMasterIdLst>
    <p:handoutMasterId r:id="rId34"/>
  </p:handoutMasterIdLst>
  <p:sldIdLst>
    <p:sldId id="320" r:id="rId2"/>
    <p:sldId id="337" r:id="rId3"/>
    <p:sldId id="379" r:id="rId4"/>
    <p:sldId id="375" r:id="rId5"/>
    <p:sldId id="388" r:id="rId6"/>
    <p:sldId id="336" r:id="rId7"/>
    <p:sldId id="398" r:id="rId8"/>
    <p:sldId id="405" r:id="rId9"/>
    <p:sldId id="358" r:id="rId10"/>
    <p:sldId id="389" r:id="rId11"/>
    <p:sldId id="340" r:id="rId12"/>
    <p:sldId id="399" r:id="rId13"/>
    <p:sldId id="347" r:id="rId14"/>
    <p:sldId id="342" r:id="rId15"/>
    <p:sldId id="372" r:id="rId16"/>
    <p:sldId id="382" r:id="rId17"/>
    <p:sldId id="392" r:id="rId18"/>
    <p:sldId id="381" r:id="rId19"/>
    <p:sldId id="365" r:id="rId20"/>
    <p:sldId id="369" r:id="rId21"/>
    <p:sldId id="355" r:id="rId22"/>
    <p:sldId id="361" r:id="rId23"/>
    <p:sldId id="352" r:id="rId24"/>
    <p:sldId id="385" r:id="rId25"/>
    <p:sldId id="412" r:id="rId26"/>
    <p:sldId id="403" r:id="rId27"/>
    <p:sldId id="404" r:id="rId28"/>
    <p:sldId id="378" r:id="rId29"/>
    <p:sldId id="393" r:id="rId30"/>
    <p:sldId id="407" r:id="rId31"/>
    <p:sldId id="409" r:id="rId32"/>
  </p:sldIdLst>
  <p:sldSz cx="9144000" cy="6858000" type="screen4x3"/>
  <p:notesSz cx="7004050" cy="92900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224" userDrawn="1">
          <p15:clr>
            <a:srgbClr val="A4A3A4"/>
          </p15:clr>
        </p15:guide>
        <p15:guide id="2" pos="3048" userDrawn="1">
          <p15:clr>
            <a:srgbClr val="A4A3A4"/>
          </p15:clr>
        </p15:guide>
      </p15:sldGuideLst>
    </p:ext>
    <p:ext uri="{2D200454-40CA-4A62-9FC3-DE9A4176ACB9}">
      <p15:notesGuideLst xmlns="" xmlns:p15="http://schemas.microsoft.com/office/powerpoint/2012/main">
        <p15:guide id="1" orient="horz" pos="2926" userDrawn="1">
          <p15:clr>
            <a:srgbClr val="A4A3A4"/>
          </p15:clr>
        </p15:guide>
        <p15:guide id="2" pos="2206"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5446"/>
    <a:srgbClr val="000000"/>
    <a:srgbClr val="FF00FF"/>
    <a:srgbClr val="999D18"/>
    <a:srgbClr val="FF6633"/>
    <a:srgbClr val="083C48"/>
    <a:srgbClr val="7FB9C1"/>
    <a:srgbClr val="D07526"/>
    <a:srgbClr val="D54E19"/>
    <a:srgbClr val="D78D1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362" autoAdjust="0"/>
    <p:restoredTop sz="84368" autoAdjust="0"/>
  </p:normalViewPr>
  <p:slideViewPr>
    <p:cSldViewPr snapToGrid="0" snapToObjects="1">
      <p:cViewPr>
        <p:scale>
          <a:sx n="60" d="100"/>
          <a:sy n="60" d="100"/>
        </p:scale>
        <p:origin x="-1500" y="-72"/>
      </p:cViewPr>
      <p:guideLst>
        <p:guide orient="horz" pos="1224"/>
        <p:guide pos="575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0" d="100"/>
        <a:sy n="120" d="100"/>
      </p:scale>
      <p:origin x="0" y="6600"/>
    </p:cViewPr>
  </p:sorterViewPr>
  <p:notesViewPr>
    <p:cSldViewPr snapToGrid="0" snapToObjects="1">
      <p:cViewPr>
        <p:scale>
          <a:sx n="85" d="100"/>
          <a:sy n="85" d="100"/>
        </p:scale>
        <p:origin x="-2688" y="1042"/>
      </p:cViewPr>
      <p:guideLst>
        <p:guide orient="horz" pos="2926"/>
        <p:guide pos="57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pieChart>
        <c:varyColors val="1"/>
        <c:ser>
          <c:idx val="0"/>
          <c:order val="0"/>
          <c:tx>
            <c:strRef>
              <c:f>Sheet1!$B$1</c:f>
              <c:strCache>
                <c:ptCount val="1"/>
                <c:pt idx="0">
                  <c:v>Sales</c:v>
                </c:pt>
              </c:strCache>
            </c:strRef>
          </c:tx>
          <c:spPr>
            <a:ln w="6350" cmpd="sng">
              <a:noFill/>
            </a:ln>
          </c:spPr>
          <c:dPt>
            <c:idx val="1"/>
            <c:bubble3D val="0"/>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noFill/>
                <a:prstDash val="solid"/>
              </a:ln>
              <a:effectLst>
                <a:outerShdw blurRad="40000" dist="20000" dir="5400000" rotWithShape="0">
                  <a:srgbClr val="000000">
                    <a:alpha val="38000"/>
                  </a:srgbClr>
                </a:outerShdw>
              </a:effectLst>
            </c:spPr>
          </c:dPt>
          <c:cat>
            <c:numRef>
              <c:f>Sheet1!$A$2:$A$3</c:f>
              <c:numCache>
                <c:formatCode>General</c:formatCode>
                <c:ptCount val="2"/>
              </c:numCache>
            </c:numRef>
          </c:cat>
          <c:val>
            <c:numRef>
              <c:f>Sheet1!$B$2:$B$3</c:f>
              <c:numCache>
                <c:formatCode>0%</c:formatCode>
                <c:ptCount val="2"/>
                <c:pt idx="0">
                  <c:v>0.78</c:v>
                </c:pt>
                <c:pt idx="1">
                  <c:v>0.22</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sz="2800" dirty="0" smtClean="0">
                <a:solidFill>
                  <a:srgbClr val="454648"/>
                </a:solidFill>
              </a:rPr>
              <a:t>70</a:t>
            </a:r>
            <a:r>
              <a:rPr lang="en-US" sz="2800" b="0" dirty="0" smtClean="0">
                <a:solidFill>
                  <a:srgbClr val="454648"/>
                </a:solidFill>
              </a:rPr>
              <a:t>%</a:t>
            </a:r>
            <a:endParaRPr lang="en-US" sz="2800" b="0" dirty="0">
              <a:solidFill>
                <a:srgbClr val="454648"/>
              </a:solidFill>
            </a:endParaRPr>
          </a:p>
        </c:rich>
      </c:tx>
      <c:layout>
        <c:manualLayout>
          <c:xMode val="edge"/>
          <c:yMode val="edge"/>
          <c:x val="0.71476416652675701"/>
          <c:y val="0.35903473189516"/>
        </c:manualLayout>
      </c:layout>
      <c:overlay val="0"/>
    </c:title>
    <c:autoTitleDeleted val="0"/>
    <c:plotArea>
      <c:layout/>
      <c:pieChart>
        <c:varyColors val="1"/>
        <c:ser>
          <c:idx val="0"/>
          <c:order val="0"/>
          <c:tx>
            <c:strRef>
              <c:f>Sheet1!$B$1</c:f>
              <c:strCache>
                <c:ptCount val="1"/>
                <c:pt idx="0">
                  <c:v>Sales</c:v>
                </c:pt>
              </c:strCache>
            </c:strRef>
          </c:tx>
          <c:spPr>
            <a:ln w="6350" cmpd="sng">
              <a:noFill/>
            </a:ln>
          </c:spPr>
          <c:dPt>
            <c:idx val="0"/>
            <c:bubble3D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w="9525" cap="flat" cmpd="sng" algn="ctr">
                <a:solidFill>
                  <a:schemeClr val="accent2">
                    <a:shade val="95000"/>
                    <a:satMod val="105000"/>
                  </a:schemeClr>
                </a:solidFill>
                <a:prstDash val="solid"/>
              </a:ln>
              <a:effectLst>
                <a:outerShdw blurRad="40000" dist="23000" dir="5400000" rotWithShape="0">
                  <a:srgbClr val="000000">
                    <a:alpha val="35000"/>
                  </a:srgbClr>
                </a:outerShdw>
              </a:effectLst>
            </c:spPr>
          </c:dPt>
          <c:dPt>
            <c:idx val="1"/>
            <c:bubble3D val="0"/>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noFill/>
                <a:prstDash val="solid"/>
              </a:ln>
              <a:effectLst>
                <a:outerShdw blurRad="40000" dist="20000" dir="5400000" rotWithShape="0">
                  <a:srgbClr val="000000">
                    <a:alpha val="38000"/>
                  </a:srgbClr>
                </a:outerShdw>
              </a:effectLst>
            </c:spPr>
          </c:dPt>
          <c:cat>
            <c:numRef>
              <c:f>Sheet1!$A$2:$A$3</c:f>
              <c:numCache>
                <c:formatCode>General</c:formatCode>
                <c:ptCount val="2"/>
              </c:numCache>
            </c:numRef>
          </c:cat>
          <c:val>
            <c:numRef>
              <c:f>Sheet1!$B$2:$B$3</c:f>
              <c:numCache>
                <c:formatCode>0%</c:formatCode>
                <c:ptCount val="2"/>
                <c:pt idx="0">
                  <c:v>0.7</c:v>
                </c:pt>
                <c:pt idx="1">
                  <c:v>0.3</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5088" cy="464503"/>
          </a:xfrm>
          <a:prstGeom prst="rect">
            <a:avLst/>
          </a:prstGeom>
        </p:spPr>
        <p:txBody>
          <a:bodyPr vert="horz" lIns="93102" tIns="46552" rIns="93102" bIns="46552" rtlCol="0"/>
          <a:lstStyle>
            <a:lvl1pPr algn="l">
              <a:defRPr sz="1200"/>
            </a:lvl1pPr>
          </a:lstStyle>
          <a:p>
            <a:endParaRPr lang="en-US" dirty="0">
              <a:latin typeface="Arial"/>
            </a:endParaRPr>
          </a:p>
        </p:txBody>
      </p:sp>
      <p:sp>
        <p:nvSpPr>
          <p:cNvPr id="3" name="Date Placeholder 2"/>
          <p:cNvSpPr>
            <a:spLocks noGrp="1"/>
          </p:cNvSpPr>
          <p:nvPr>
            <p:ph type="dt" sz="quarter" idx="1"/>
          </p:nvPr>
        </p:nvSpPr>
        <p:spPr>
          <a:xfrm>
            <a:off x="3967341" y="0"/>
            <a:ext cx="3035088" cy="464503"/>
          </a:xfrm>
          <a:prstGeom prst="rect">
            <a:avLst/>
          </a:prstGeom>
        </p:spPr>
        <p:txBody>
          <a:bodyPr vert="horz" lIns="93102" tIns="46552" rIns="93102" bIns="46552" rtlCol="0"/>
          <a:lstStyle>
            <a:lvl1pPr algn="r">
              <a:defRPr sz="1200"/>
            </a:lvl1pPr>
          </a:lstStyle>
          <a:p>
            <a:fld id="{65E07211-0D93-4309-9AB3-3DD445C4A94F}" type="datetimeFigureOut">
              <a:rPr lang="en-US" smtClean="0">
                <a:latin typeface="Arial"/>
              </a:rPr>
              <a:pPr/>
              <a:t>10/22/2015</a:t>
            </a:fld>
            <a:endParaRPr lang="en-US" dirty="0">
              <a:latin typeface="Arial"/>
            </a:endParaRPr>
          </a:p>
        </p:txBody>
      </p:sp>
      <p:sp>
        <p:nvSpPr>
          <p:cNvPr id="4" name="Footer Placeholder 3"/>
          <p:cNvSpPr>
            <a:spLocks noGrp="1"/>
          </p:cNvSpPr>
          <p:nvPr>
            <p:ph type="ftr" sz="quarter" idx="2"/>
          </p:nvPr>
        </p:nvSpPr>
        <p:spPr>
          <a:xfrm>
            <a:off x="0" y="8823935"/>
            <a:ext cx="3035088" cy="464503"/>
          </a:xfrm>
          <a:prstGeom prst="rect">
            <a:avLst/>
          </a:prstGeom>
        </p:spPr>
        <p:txBody>
          <a:bodyPr vert="horz" lIns="93102" tIns="46552" rIns="93102" bIns="46552" rtlCol="0" anchor="b"/>
          <a:lstStyle>
            <a:lvl1pPr algn="l">
              <a:defRPr sz="1200"/>
            </a:lvl1pPr>
          </a:lstStyle>
          <a:p>
            <a:endParaRPr lang="en-US" dirty="0">
              <a:latin typeface="Arial"/>
            </a:endParaRPr>
          </a:p>
        </p:txBody>
      </p:sp>
      <p:sp>
        <p:nvSpPr>
          <p:cNvPr id="5" name="Slide Number Placeholder 4"/>
          <p:cNvSpPr>
            <a:spLocks noGrp="1"/>
          </p:cNvSpPr>
          <p:nvPr>
            <p:ph type="sldNum" sz="quarter" idx="3"/>
          </p:nvPr>
        </p:nvSpPr>
        <p:spPr>
          <a:xfrm>
            <a:off x="3967341" y="8823935"/>
            <a:ext cx="3035088" cy="464503"/>
          </a:xfrm>
          <a:prstGeom prst="rect">
            <a:avLst/>
          </a:prstGeom>
        </p:spPr>
        <p:txBody>
          <a:bodyPr vert="horz" lIns="93102" tIns="46552" rIns="93102" bIns="46552" rtlCol="0" anchor="b"/>
          <a:lstStyle>
            <a:lvl1pPr algn="r">
              <a:defRPr sz="1200"/>
            </a:lvl1pPr>
          </a:lstStyle>
          <a:p>
            <a:fld id="{E7DF28B3-FCFE-4632-B917-37A4D0BED53C}" type="slidenum">
              <a:rPr lang="en-US" smtClean="0">
                <a:latin typeface="Arial"/>
              </a:rPr>
              <a:pPr/>
              <a:t>‹#›</a:t>
            </a:fld>
            <a:endParaRPr lang="en-US" dirty="0">
              <a:latin typeface="Arial"/>
            </a:endParaRPr>
          </a:p>
        </p:txBody>
      </p:sp>
    </p:spTree>
    <p:extLst>
      <p:ext uri="{BB962C8B-B14F-4D97-AF65-F5344CB8AC3E}">
        <p14:creationId xmlns:p14="http://schemas.microsoft.com/office/powerpoint/2010/main" val="39299106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5088" cy="464503"/>
          </a:xfrm>
          <a:prstGeom prst="rect">
            <a:avLst/>
          </a:prstGeom>
        </p:spPr>
        <p:txBody>
          <a:bodyPr vert="horz" lIns="93102" tIns="46552" rIns="93102" bIns="46552" rtlCol="0"/>
          <a:lstStyle>
            <a:lvl1pPr algn="l">
              <a:defRPr sz="1200">
                <a:latin typeface="Arial"/>
              </a:defRPr>
            </a:lvl1pPr>
          </a:lstStyle>
          <a:p>
            <a:endParaRPr lang="en-US" dirty="0"/>
          </a:p>
        </p:txBody>
      </p:sp>
      <p:sp>
        <p:nvSpPr>
          <p:cNvPr id="3" name="Date Placeholder 2"/>
          <p:cNvSpPr>
            <a:spLocks noGrp="1"/>
          </p:cNvSpPr>
          <p:nvPr>
            <p:ph type="dt" idx="1"/>
          </p:nvPr>
        </p:nvSpPr>
        <p:spPr>
          <a:xfrm>
            <a:off x="3967341" y="0"/>
            <a:ext cx="3035088" cy="464503"/>
          </a:xfrm>
          <a:prstGeom prst="rect">
            <a:avLst/>
          </a:prstGeom>
        </p:spPr>
        <p:txBody>
          <a:bodyPr vert="horz" lIns="93102" tIns="46552" rIns="93102" bIns="46552" rtlCol="0"/>
          <a:lstStyle>
            <a:lvl1pPr algn="r">
              <a:defRPr sz="1200">
                <a:latin typeface="Arial"/>
              </a:defRPr>
            </a:lvl1pPr>
          </a:lstStyle>
          <a:p>
            <a:fld id="{DFF0826B-F2DC-0644-B202-7C74C551171F}" type="datetimeFigureOut">
              <a:rPr lang="en-US" smtClean="0"/>
              <a:pPr/>
              <a:t>10/22/2015</a:t>
            </a:fld>
            <a:endParaRPr lang="en-US" dirty="0"/>
          </a:p>
        </p:txBody>
      </p:sp>
      <p:sp>
        <p:nvSpPr>
          <p:cNvPr id="4" name="Slide Image Placeholder 3"/>
          <p:cNvSpPr>
            <a:spLocks noGrp="1" noRot="1" noChangeAspect="1"/>
          </p:cNvSpPr>
          <p:nvPr>
            <p:ph type="sldImg" idx="2"/>
          </p:nvPr>
        </p:nvSpPr>
        <p:spPr>
          <a:xfrm>
            <a:off x="1179513" y="696913"/>
            <a:ext cx="4645025" cy="3482975"/>
          </a:xfrm>
          <a:prstGeom prst="rect">
            <a:avLst/>
          </a:prstGeom>
          <a:noFill/>
          <a:ln w="12700">
            <a:solidFill>
              <a:prstClr val="black"/>
            </a:solidFill>
          </a:ln>
        </p:spPr>
        <p:txBody>
          <a:bodyPr vert="horz" lIns="93102" tIns="46552" rIns="93102" bIns="46552" rtlCol="0" anchor="ctr"/>
          <a:lstStyle/>
          <a:p>
            <a:endParaRPr lang="en-US" dirty="0"/>
          </a:p>
        </p:txBody>
      </p:sp>
      <p:sp>
        <p:nvSpPr>
          <p:cNvPr id="5" name="Notes Placeholder 4"/>
          <p:cNvSpPr>
            <a:spLocks noGrp="1"/>
          </p:cNvSpPr>
          <p:nvPr>
            <p:ph type="body" sz="quarter" idx="3"/>
          </p:nvPr>
        </p:nvSpPr>
        <p:spPr>
          <a:xfrm>
            <a:off x="700405" y="4412774"/>
            <a:ext cx="5603240" cy="4180523"/>
          </a:xfrm>
          <a:prstGeom prst="rect">
            <a:avLst/>
          </a:prstGeom>
        </p:spPr>
        <p:txBody>
          <a:bodyPr vert="horz" lIns="93102" tIns="46552" rIns="93102" bIns="46552"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823935"/>
            <a:ext cx="3035088" cy="464503"/>
          </a:xfrm>
          <a:prstGeom prst="rect">
            <a:avLst/>
          </a:prstGeom>
        </p:spPr>
        <p:txBody>
          <a:bodyPr vert="horz" lIns="93102" tIns="46552" rIns="93102" bIns="46552" rtlCol="0" anchor="b"/>
          <a:lstStyle>
            <a:lvl1pPr algn="l">
              <a:defRPr sz="1200">
                <a:latin typeface="Arial"/>
              </a:defRPr>
            </a:lvl1pPr>
          </a:lstStyle>
          <a:p>
            <a:endParaRPr lang="en-US" dirty="0"/>
          </a:p>
        </p:txBody>
      </p:sp>
      <p:sp>
        <p:nvSpPr>
          <p:cNvPr id="7" name="Slide Number Placeholder 6"/>
          <p:cNvSpPr>
            <a:spLocks noGrp="1"/>
          </p:cNvSpPr>
          <p:nvPr>
            <p:ph type="sldNum" sz="quarter" idx="5"/>
          </p:nvPr>
        </p:nvSpPr>
        <p:spPr>
          <a:xfrm>
            <a:off x="3967341" y="8823935"/>
            <a:ext cx="3035088" cy="464503"/>
          </a:xfrm>
          <a:prstGeom prst="rect">
            <a:avLst/>
          </a:prstGeom>
        </p:spPr>
        <p:txBody>
          <a:bodyPr vert="horz" lIns="93102" tIns="46552" rIns="93102" bIns="46552" rtlCol="0" anchor="b"/>
          <a:lstStyle>
            <a:lvl1pPr algn="r">
              <a:defRPr sz="1200">
                <a:latin typeface="Arial"/>
              </a:defRPr>
            </a:lvl1pPr>
          </a:lstStyle>
          <a:p>
            <a:fld id="{07BEDC29-9907-384E-B4A8-D977420F873B}" type="slidenum">
              <a:rPr lang="en-US" smtClean="0"/>
              <a:pPr/>
              <a:t>‹#›</a:t>
            </a:fld>
            <a:endParaRPr lang="en-US" dirty="0"/>
          </a:p>
        </p:txBody>
      </p:sp>
    </p:spTree>
    <p:extLst>
      <p:ext uri="{BB962C8B-B14F-4D97-AF65-F5344CB8AC3E}">
        <p14:creationId xmlns:p14="http://schemas.microsoft.com/office/powerpoint/2010/main" val="143579675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Arial"/>
        <a:ea typeface="+mn-ea"/>
        <a:cs typeface="+mn-cs"/>
      </a:defRPr>
    </a:lvl1pPr>
    <a:lvl2pPr marL="457200" algn="l" defTabSz="457200" rtl="0" eaLnBrk="1" latinLnBrk="0" hangingPunct="1">
      <a:defRPr sz="1200" kern="1200">
        <a:solidFill>
          <a:schemeClr val="tx1"/>
        </a:solidFill>
        <a:latin typeface="Arial"/>
        <a:ea typeface="+mn-ea"/>
        <a:cs typeface="+mn-cs"/>
      </a:defRPr>
    </a:lvl2pPr>
    <a:lvl3pPr marL="914400" algn="l" defTabSz="457200" rtl="0" eaLnBrk="1" latinLnBrk="0" hangingPunct="1">
      <a:defRPr sz="1200" kern="1200">
        <a:solidFill>
          <a:schemeClr val="tx1"/>
        </a:solidFill>
        <a:latin typeface="Arial"/>
        <a:ea typeface="+mn-ea"/>
        <a:cs typeface="+mn-cs"/>
      </a:defRPr>
    </a:lvl3pPr>
    <a:lvl4pPr marL="1371600" algn="l" defTabSz="457200" rtl="0" eaLnBrk="1" latinLnBrk="0" hangingPunct="1">
      <a:defRPr sz="1200" kern="1200">
        <a:solidFill>
          <a:schemeClr val="tx1"/>
        </a:solidFill>
        <a:latin typeface="Arial"/>
        <a:ea typeface="+mn-ea"/>
        <a:cs typeface="+mn-cs"/>
      </a:defRPr>
    </a:lvl4pPr>
    <a:lvl5pPr marL="1828800" algn="l" defTabSz="457200" rtl="0" eaLnBrk="1" latinLnBrk="0" hangingPunct="1">
      <a:defRPr sz="1200" kern="1200">
        <a:solidFill>
          <a:schemeClr val="tx1"/>
        </a:solidFill>
        <a:latin typeface="Arial"/>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Everyone has hopes and dreams for their future and for those they care about</a:t>
            </a:r>
            <a:r>
              <a:rPr lang="en-US" dirty="0" smtClean="0"/>
              <a:t>.</a:t>
            </a:r>
          </a:p>
          <a:p>
            <a:endParaRPr lang="en-US" dirty="0"/>
          </a:p>
          <a:p>
            <a:r>
              <a:rPr lang="en-US" dirty="0"/>
              <a:t>A happy healthy family.</a:t>
            </a:r>
          </a:p>
          <a:p>
            <a:r>
              <a:rPr lang="en-US" dirty="0"/>
              <a:t>A successful career.</a:t>
            </a:r>
          </a:p>
          <a:p>
            <a:r>
              <a:rPr lang="en-US" dirty="0"/>
              <a:t>An active retirement.</a:t>
            </a:r>
          </a:p>
          <a:p>
            <a:r>
              <a:rPr lang="en-US" dirty="0"/>
              <a:t>In short, a life well-lived</a:t>
            </a:r>
            <a:r>
              <a:rPr lang="en-US" dirty="0" smtClean="0"/>
              <a:t>.</a:t>
            </a:r>
          </a:p>
          <a:p>
            <a:endParaRPr lang="en-US" dirty="0"/>
          </a:p>
          <a:p>
            <a:r>
              <a:rPr lang="en-US" dirty="0" smtClean="0"/>
              <a:t>Living a good long healthy life is probably what most people envision but no one really knows what the future holds.  </a:t>
            </a:r>
          </a:p>
          <a:p>
            <a:endParaRPr lang="en-US" dirty="0"/>
          </a:p>
          <a:p>
            <a:r>
              <a:rPr lang="en-US" dirty="0" smtClean="0"/>
              <a:t>Discussing different possibilities (both good and not-so-good) may be a good starting point to being prepared and help with planning.  </a:t>
            </a:r>
          </a:p>
          <a:p>
            <a:endParaRPr lang="en-US" dirty="0"/>
          </a:p>
          <a:p>
            <a:endParaRPr lang="en-US" dirty="0" smtClean="0"/>
          </a:p>
          <a:p>
            <a:endParaRPr lang="en-US" dirty="0"/>
          </a:p>
          <a:p>
            <a:endParaRPr lang="en-US" dirty="0"/>
          </a:p>
        </p:txBody>
      </p:sp>
      <p:sp>
        <p:nvSpPr>
          <p:cNvPr id="4" name="Slide Number Placeholder 3"/>
          <p:cNvSpPr>
            <a:spLocks noGrp="1"/>
          </p:cNvSpPr>
          <p:nvPr>
            <p:ph type="sldNum" sz="quarter" idx="10"/>
          </p:nvPr>
        </p:nvSpPr>
        <p:spPr/>
        <p:txBody>
          <a:bodyPr/>
          <a:lstStyle/>
          <a:p>
            <a:fld id="{07BEDC29-9907-384E-B4A8-D977420F873B}" type="slidenum">
              <a:rPr lang="en-US" smtClean="0"/>
              <a:pPr/>
              <a:t>0</a:t>
            </a:fld>
            <a:endParaRPr lang="en-US" dirty="0"/>
          </a:p>
        </p:txBody>
      </p:sp>
    </p:spTree>
    <p:extLst>
      <p:ext uri="{BB962C8B-B14F-4D97-AF65-F5344CB8AC3E}">
        <p14:creationId xmlns:p14="http://schemas.microsoft.com/office/powerpoint/2010/main" val="22884514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Along with thinking through your preferences for long term care, it’s a good idea to consider how you would pay for it.  </a:t>
            </a:r>
          </a:p>
          <a:p>
            <a:endParaRPr lang="en-US" dirty="0"/>
          </a:p>
          <a:p>
            <a:r>
              <a:rPr lang="en-US" dirty="0" smtClean="0"/>
              <a:t>You may want to consider different scenarios along with different funding options and plan for what you are most comfortable with and for what your budget may support.</a:t>
            </a:r>
            <a:endParaRPr lang="en-US" dirty="0"/>
          </a:p>
        </p:txBody>
      </p:sp>
      <p:sp>
        <p:nvSpPr>
          <p:cNvPr id="4" name="Slide Number Placeholder 3"/>
          <p:cNvSpPr>
            <a:spLocks noGrp="1"/>
          </p:cNvSpPr>
          <p:nvPr>
            <p:ph type="sldNum" sz="quarter" idx="10"/>
          </p:nvPr>
        </p:nvSpPr>
        <p:spPr/>
        <p:txBody>
          <a:bodyPr/>
          <a:lstStyle/>
          <a:p>
            <a:fld id="{07BEDC29-9907-384E-B4A8-D977420F873B}" type="slidenum">
              <a:rPr lang="en-US" smtClean="0"/>
              <a:pPr/>
              <a:t>9</a:t>
            </a:fld>
            <a:endParaRPr lang="en-US" dirty="0"/>
          </a:p>
        </p:txBody>
      </p:sp>
    </p:spTree>
    <p:extLst>
      <p:ext uri="{BB962C8B-B14F-4D97-AF65-F5344CB8AC3E}">
        <p14:creationId xmlns:p14="http://schemas.microsoft.com/office/powerpoint/2010/main" val="731331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Often when people think about needing care, their preference is to stay close to their familiar surroundings with the people they love … usually that’s in their home.  </a:t>
            </a:r>
          </a:p>
          <a:p>
            <a:endParaRPr lang="en-US" dirty="0" smtClean="0"/>
          </a:p>
          <a:p>
            <a:r>
              <a:rPr lang="en-US" dirty="0" smtClean="0"/>
              <a:t>In fact, the majority of Genworth claimants, 78%, initiate a claim for long term care (LTC) in their home. (Long Term Care Claims Experience for Genworth Life Insurance Company and affiliates – December 1974 through September 2013)</a:t>
            </a:r>
          </a:p>
          <a:p>
            <a:endParaRPr lang="en-US" dirty="0"/>
          </a:p>
          <a:p>
            <a:r>
              <a:rPr lang="en-US" dirty="0" smtClean="0"/>
              <a:t>Consider your preference. It may help you in your retirement and long term care planning.  </a:t>
            </a:r>
          </a:p>
          <a:p>
            <a:endParaRPr lang="en-US" dirty="0"/>
          </a:p>
        </p:txBody>
      </p:sp>
      <p:sp>
        <p:nvSpPr>
          <p:cNvPr id="4" name="Slide Number Placeholder 3"/>
          <p:cNvSpPr>
            <a:spLocks noGrp="1"/>
          </p:cNvSpPr>
          <p:nvPr>
            <p:ph type="sldNum" sz="quarter" idx="10"/>
          </p:nvPr>
        </p:nvSpPr>
        <p:spPr/>
        <p:txBody>
          <a:bodyPr/>
          <a:lstStyle/>
          <a:p>
            <a:fld id="{07BEDC29-9907-384E-B4A8-D977420F873B}" type="slidenum">
              <a:rPr lang="en-US" smtClean="0"/>
              <a:pPr/>
              <a:t>10</a:t>
            </a:fld>
            <a:endParaRPr lang="en-US" dirty="0"/>
          </a:p>
        </p:txBody>
      </p:sp>
    </p:spTree>
    <p:extLst>
      <p:ext uri="{BB962C8B-B14F-4D97-AF65-F5344CB8AC3E}">
        <p14:creationId xmlns:p14="http://schemas.microsoft.com/office/powerpoint/2010/main" val="9624752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Arial"/>
                <a:cs typeface="Arial"/>
              </a:rPr>
              <a:t>Let’s explore your thoughts around financial resources and long term care needs. </a:t>
            </a:r>
            <a:r>
              <a:rPr lang="en-US" dirty="0" smtClean="0">
                <a:cs typeface="Arial"/>
              </a:rPr>
              <a:t>It’s a good idea to think through how a long term care need might impact your financial security today and into the future.</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cs typeface="Arial"/>
              </a:rPr>
              <a:t>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Consider the following questions</a:t>
            </a:r>
            <a:r>
              <a:rPr lang="en-US" dirty="0"/>
              <a:t>.</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pPr marL="169863" indent="-169863">
              <a:buClr>
                <a:schemeClr val="accent1"/>
              </a:buClr>
              <a:buFont typeface="Arial"/>
              <a:buChar char="•"/>
            </a:pPr>
            <a:r>
              <a:rPr lang="en-US" dirty="0"/>
              <a:t>What financial impact might a long term care event have on your retirement? </a:t>
            </a:r>
          </a:p>
          <a:p>
            <a:pPr marL="169863" indent="-169863">
              <a:buClr>
                <a:schemeClr val="accent1"/>
              </a:buClr>
              <a:buFont typeface="Arial"/>
              <a:buChar char="•"/>
            </a:pPr>
            <a:r>
              <a:rPr lang="en-US" dirty="0"/>
              <a:t>Do you have financial resources you would deploy for long term care? </a:t>
            </a:r>
          </a:p>
          <a:p>
            <a:pPr marL="169863" indent="-169863">
              <a:buClr>
                <a:schemeClr val="accent1"/>
              </a:buClr>
              <a:buFont typeface="Arial"/>
              <a:buChar char="•"/>
            </a:pPr>
            <a:r>
              <a:rPr lang="en-US" dirty="0"/>
              <a:t>Are you prepared to provide financial support or care for your loved ones</a:t>
            </a:r>
            <a:r>
              <a:rPr lang="en-US" dirty="0" smtClean="0"/>
              <a:t>?</a:t>
            </a:r>
          </a:p>
          <a:p>
            <a:pPr marL="169863" indent="-169863">
              <a:buClr>
                <a:schemeClr val="accent1"/>
              </a:buClr>
              <a:buFont typeface="Arial"/>
              <a:buChar char="•"/>
            </a:pPr>
            <a:endParaRPr lang="en-US" dirty="0"/>
          </a:p>
          <a:p>
            <a:r>
              <a:rPr lang="en-US" dirty="0"/>
              <a:t>Considering and communicating your options and preferences for care are important steps in your planning.  </a:t>
            </a:r>
          </a:p>
          <a:p>
            <a:endParaRPr lang="en-US" dirty="0"/>
          </a:p>
          <a:p>
            <a:r>
              <a:rPr lang="en-US" dirty="0" smtClean="0"/>
              <a:t>Some additional consideration may be: </a:t>
            </a:r>
            <a:endParaRPr lang="en-US" dirty="0"/>
          </a:p>
          <a:p>
            <a:pPr marL="169863" indent="-169863">
              <a:buClr>
                <a:schemeClr val="accent4"/>
              </a:buClr>
              <a:buFont typeface="Arial"/>
              <a:buChar char="•"/>
            </a:pPr>
            <a:r>
              <a:rPr lang="en-US" dirty="0"/>
              <a:t>If you needed care, where would you prefer to receive it? </a:t>
            </a:r>
          </a:p>
          <a:p>
            <a:pPr marL="169863" indent="-169863">
              <a:buClr>
                <a:schemeClr val="accent4"/>
              </a:buClr>
              <a:buFont typeface="Arial"/>
              <a:buChar char="•"/>
            </a:pPr>
            <a:r>
              <a:rPr lang="en-US" dirty="0"/>
              <a:t>What portion of potential </a:t>
            </a:r>
            <a:r>
              <a:rPr lang="en-US" dirty="0" smtClean="0"/>
              <a:t>long</a:t>
            </a:r>
            <a:r>
              <a:rPr lang="en-US" baseline="0" dirty="0" smtClean="0"/>
              <a:t> term care</a:t>
            </a:r>
            <a:r>
              <a:rPr lang="en-US" dirty="0" smtClean="0"/>
              <a:t> </a:t>
            </a:r>
            <a:r>
              <a:rPr lang="en-US" dirty="0"/>
              <a:t>costs would you be comfortable covering? </a:t>
            </a:r>
          </a:p>
          <a:p>
            <a:pPr marL="169863" indent="-169863">
              <a:buClr>
                <a:schemeClr val="accent4"/>
              </a:buClr>
              <a:buFont typeface="Arial"/>
              <a:buChar char="•"/>
            </a:pPr>
            <a:r>
              <a:rPr lang="en-US" dirty="0"/>
              <a:t>Are there changes you would consider making in your budget to </a:t>
            </a:r>
            <a:r>
              <a:rPr lang="en-US" dirty="0" smtClean="0"/>
              <a:t>pay for</a:t>
            </a:r>
            <a:r>
              <a:rPr lang="en-US" baseline="0" dirty="0" smtClean="0"/>
              <a:t> a long term care insurance policy</a:t>
            </a:r>
            <a:r>
              <a:rPr lang="en-US" dirty="0" smtClean="0"/>
              <a:t>?</a:t>
            </a:r>
            <a:endParaRPr lang="en-US" dirty="0"/>
          </a:p>
          <a:p>
            <a:pPr>
              <a:buClr>
                <a:schemeClr val="accent1"/>
              </a:buClr>
            </a:pP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07BEDC29-9907-384E-B4A8-D977420F873B}" type="slidenum">
              <a:rPr lang="en-US" smtClean="0"/>
              <a:pPr/>
              <a:t>11</a:t>
            </a:fld>
            <a:endParaRPr lang="en-US" dirty="0"/>
          </a:p>
        </p:txBody>
      </p:sp>
    </p:spTree>
    <p:extLst>
      <p:ext uri="{BB962C8B-B14F-4D97-AF65-F5344CB8AC3E}">
        <p14:creationId xmlns:p14="http://schemas.microsoft.com/office/powerpoint/2010/main" val="22695118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07BEDC29-9907-384E-B4A8-D977420F873B}" type="slidenum">
              <a:rPr lang="en-US" smtClean="0"/>
              <a:pPr/>
              <a:t>12</a:t>
            </a:fld>
            <a:endParaRPr lang="en-US" dirty="0"/>
          </a:p>
        </p:txBody>
      </p:sp>
      <p:sp>
        <p:nvSpPr>
          <p:cNvPr id="6" name="Notes Placeholder 2"/>
          <p:cNvSpPr>
            <a:spLocks noGrp="1"/>
          </p:cNvSpPr>
          <p:nvPr>
            <p:ph type="body" idx="3"/>
          </p:nvPr>
        </p:nvSpPr>
        <p:spPr>
          <a:xfrm>
            <a:off x="700405" y="4269081"/>
            <a:ext cx="5603240" cy="3754331"/>
          </a:xfrm>
        </p:spPr>
        <p:txBody>
          <a:bodyPr/>
          <a:lstStyle/>
          <a:p>
            <a:r>
              <a:rPr lang="en-US" i="1" dirty="0" smtClean="0">
                <a:cs typeface="Arial"/>
              </a:rPr>
              <a:t>OPTIONAL SLIDE IN PLACE OF PREVIOUS SLIDE </a:t>
            </a:r>
            <a:endParaRPr lang="en-US" i="1" dirty="0">
              <a:cs typeface="Arial"/>
            </a:endParaRPr>
          </a:p>
          <a:p>
            <a:r>
              <a:rPr lang="en-US" sz="1600" baseline="30000" dirty="0"/>
              <a:t> </a:t>
            </a:r>
          </a:p>
          <a:p>
            <a:pPr marL="119063" indent="-119063">
              <a:buFont typeface="Arial" panose="020B0604020202020204" pitchFamily="34" charset="0"/>
              <a:buChar char="•"/>
            </a:pPr>
            <a:r>
              <a:rPr lang="en-US" sz="1050" dirty="0"/>
              <a:t>Almost half (46%) of care givers reported a high degree of stress </a:t>
            </a:r>
          </a:p>
          <a:p>
            <a:pPr marL="119063" indent="-119063">
              <a:buFont typeface="Arial" panose="020B0604020202020204" pitchFamily="34" charset="0"/>
              <a:buChar char="•"/>
            </a:pPr>
            <a:r>
              <a:rPr lang="en-US" sz="1050" dirty="0"/>
              <a:t>Over half of care givers (53%) give up time with their children, spouse/partner and to take care of </a:t>
            </a:r>
            <a:r>
              <a:rPr lang="en-US" sz="1050" dirty="0" smtClean="0"/>
              <a:t>themselves </a:t>
            </a:r>
            <a:endParaRPr lang="en-US" sz="1050" dirty="0"/>
          </a:p>
          <a:p>
            <a:pPr marL="119063" indent="-119063">
              <a:buFont typeface="Arial" panose="020B0604020202020204" pitchFamily="34" charset="0"/>
              <a:buChar char="•"/>
            </a:pPr>
            <a:r>
              <a:rPr lang="en-US" sz="1050" dirty="0"/>
              <a:t>Nearly half of care givers (47%) experience a negative mood </a:t>
            </a:r>
            <a:r>
              <a:rPr lang="en-US" sz="1050" dirty="0">
                <a:cs typeface="Arial"/>
              </a:rPr>
              <a:t>–</a:t>
            </a:r>
            <a:r>
              <a:rPr lang="en-US" sz="1050" dirty="0"/>
              <a:t> including depression, mood swings, or resentment</a:t>
            </a:r>
          </a:p>
          <a:p>
            <a:pPr marL="119063" indent="-119063">
              <a:buFont typeface="Arial" panose="020B0604020202020204" pitchFamily="34" charset="0"/>
              <a:buNone/>
            </a:pPr>
            <a:r>
              <a:rPr lang="en-US" sz="1050" dirty="0"/>
              <a:t>	Source: Genworth Beyond Dollars, 3/2013</a:t>
            </a:r>
          </a:p>
          <a:p>
            <a:endParaRPr lang="en-US" sz="1050" dirty="0">
              <a:cs typeface="Arial"/>
            </a:endParaRPr>
          </a:p>
          <a:p>
            <a:r>
              <a:rPr lang="en-US" sz="1050" dirty="0">
                <a:cs typeface="Arial"/>
              </a:rPr>
              <a:t>It’s possible that you or a loved one will experience the need for extended care, which </a:t>
            </a:r>
            <a:r>
              <a:rPr lang="en-US" sz="1050" dirty="0" smtClean="0">
                <a:cs typeface="Arial"/>
              </a:rPr>
              <a:t>may </a:t>
            </a:r>
            <a:r>
              <a:rPr lang="en-US" sz="1050" dirty="0">
                <a:cs typeface="Arial"/>
              </a:rPr>
              <a:t>include long term care.</a:t>
            </a:r>
          </a:p>
          <a:p>
            <a:r>
              <a:rPr lang="en-US" sz="1050" dirty="0">
                <a:cs typeface="Arial"/>
              </a:rPr>
              <a:t> </a:t>
            </a:r>
          </a:p>
          <a:p>
            <a:r>
              <a:rPr lang="en-US" sz="1050" dirty="0">
                <a:cs typeface="Arial"/>
              </a:rPr>
              <a:t>Statistics show that at least 70% of people over 65 will need long term care services at some point.</a:t>
            </a:r>
            <a:r>
              <a:rPr lang="en-US" sz="1050" baseline="30000" dirty="0">
                <a:cs typeface="Arial"/>
              </a:rPr>
              <a:t> </a:t>
            </a:r>
            <a:r>
              <a:rPr lang="en-US" sz="1050" dirty="0">
                <a:cs typeface="Arial"/>
              </a:rPr>
              <a:t>(2015 Medicare &amp; You, National Medicare Handbook, Centers for Medicare and Medicaid Services, September 2014) </a:t>
            </a:r>
          </a:p>
          <a:p>
            <a:endParaRPr lang="en-US" sz="1050" dirty="0">
              <a:cs typeface="Arial"/>
            </a:endParaRPr>
          </a:p>
          <a:p>
            <a:r>
              <a:rPr lang="en-US" sz="1050" dirty="0">
                <a:cs typeface="Arial"/>
              </a:rPr>
              <a:t>It </a:t>
            </a:r>
            <a:r>
              <a:rPr lang="en-US" sz="1050" dirty="0" smtClean="0">
                <a:cs typeface="Arial"/>
              </a:rPr>
              <a:t>may </a:t>
            </a:r>
            <a:r>
              <a:rPr lang="en-US" sz="1050" dirty="0">
                <a:cs typeface="Arial"/>
              </a:rPr>
              <a:t>be a draining experience – financially and emotionally – for the care recipient and the care giver. </a:t>
            </a:r>
          </a:p>
          <a:p>
            <a:endParaRPr lang="en-US" sz="1050" dirty="0">
              <a:cs typeface="Arial"/>
            </a:endParaRPr>
          </a:p>
          <a:p>
            <a:r>
              <a:rPr lang="en-US" sz="1050" dirty="0">
                <a:cs typeface="Arial"/>
              </a:rPr>
              <a:t>Next, we’re going to get into how some discussion and planning around the need for long term care </a:t>
            </a:r>
            <a:r>
              <a:rPr lang="en-US" sz="1050" dirty="0" smtClean="0">
                <a:cs typeface="Arial"/>
              </a:rPr>
              <a:t>may </a:t>
            </a:r>
            <a:r>
              <a:rPr lang="en-US" sz="1050" dirty="0">
                <a:cs typeface="Arial"/>
              </a:rPr>
              <a:t>help you protect your retirement plans, your resources and your loved ones.  </a:t>
            </a:r>
            <a:endParaRPr lang="en-US" sz="1050" dirty="0"/>
          </a:p>
        </p:txBody>
      </p:sp>
    </p:spTree>
    <p:extLst>
      <p:ext uri="{BB962C8B-B14F-4D97-AF65-F5344CB8AC3E}">
        <p14:creationId xmlns:p14="http://schemas.microsoft.com/office/powerpoint/2010/main" val="9908464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144308"/>
            <a:r>
              <a:rPr lang="en-US" baseline="0" dirty="0" smtClean="0">
                <a:latin typeface="Arial"/>
                <a:cs typeface="Arial"/>
              </a:rPr>
              <a:t>Many people are not aware of options in terms of how they receive care, including where,</a:t>
            </a:r>
            <a:r>
              <a:rPr lang="en-US" dirty="0" smtClean="0">
                <a:latin typeface="Arial"/>
                <a:cs typeface="Arial"/>
              </a:rPr>
              <a:t> </a:t>
            </a:r>
            <a:r>
              <a:rPr lang="en-US" baseline="0" dirty="0" smtClean="0">
                <a:latin typeface="Arial"/>
                <a:cs typeface="Arial"/>
              </a:rPr>
              <a:t>who will provide the care, and the options available to pay for </a:t>
            </a:r>
            <a:r>
              <a:rPr lang="en-US" dirty="0" smtClean="0">
                <a:latin typeface="Arial"/>
                <a:cs typeface="Arial"/>
              </a:rPr>
              <a:t>it</a:t>
            </a:r>
            <a:r>
              <a:rPr lang="en-US" baseline="0" dirty="0" smtClean="0">
                <a:latin typeface="Arial"/>
                <a:cs typeface="Arial"/>
              </a:rPr>
              <a:t>. Each option has pros and cons and </a:t>
            </a:r>
            <a:r>
              <a:rPr lang="en-US" dirty="0" smtClean="0">
                <a:cs typeface="Arial"/>
              </a:rPr>
              <a:t>they are worth exploring. </a:t>
            </a:r>
            <a:endParaRPr lang="en-US" baseline="0" dirty="0" smtClean="0">
              <a:latin typeface="Arial"/>
              <a:cs typeface="Arial"/>
            </a:endParaRPr>
          </a:p>
          <a:p>
            <a:pPr indent="-144308"/>
            <a:r>
              <a:rPr lang="en-US" baseline="0" dirty="0" smtClean="0">
                <a:latin typeface="Arial"/>
                <a:cs typeface="Arial"/>
              </a:rPr>
              <a:t> </a:t>
            </a:r>
          </a:p>
          <a:p>
            <a:endParaRPr lang="en-US" dirty="0"/>
          </a:p>
        </p:txBody>
      </p:sp>
      <p:sp>
        <p:nvSpPr>
          <p:cNvPr id="4" name="Slide Number Placeholder 3"/>
          <p:cNvSpPr>
            <a:spLocks noGrp="1"/>
          </p:cNvSpPr>
          <p:nvPr>
            <p:ph type="sldNum" sz="quarter" idx="10"/>
          </p:nvPr>
        </p:nvSpPr>
        <p:spPr/>
        <p:txBody>
          <a:bodyPr/>
          <a:lstStyle/>
          <a:p>
            <a:fld id="{07BEDC29-9907-384E-B4A8-D977420F873B}" type="slidenum">
              <a:rPr lang="en-US" smtClean="0"/>
              <a:pPr/>
              <a:t>13</a:t>
            </a:fld>
            <a:endParaRPr lang="en-US" dirty="0"/>
          </a:p>
        </p:txBody>
      </p:sp>
    </p:spTree>
    <p:extLst>
      <p:ext uri="{BB962C8B-B14F-4D97-AF65-F5344CB8AC3E}">
        <p14:creationId xmlns:p14="http://schemas.microsoft.com/office/powerpoint/2010/main" val="3230572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Arial"/>
                <a:cs typeface="Arial"/>
              </a:rPr>
              <a:t>How may long term care insurance help you? </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cs typeface="Aria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Arial"/>
                <a:cs typeface="Arial"/>
              </a:rPr>
              <a:t>People have many reasons for purchasing long term care insurance. Our consumer research has shown </a:t>
            </a:r>
            <a:r>
              <a:rPr lang="en-US" dirty="0" smtClean="0">
                <a:cs typeface="Arial"/>
              </a:rPr>
              <a:t>control, independence, quality of life, asset protection and sense of security as some of the primary reasons.  (Genworth</a:t>
            </a:r>
            <a:r>
              <a:rPr lang="en-US" baseline="0" dirty="0" smtClean="0">
                <a:cs typeface="Arial"/>
              </a:rPr>
              <a:t> LTCI Purchaser Study, 9/2012)</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latin typeface="Arial"/>
              <a:cs typeface="Aria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cs typeface="Arial"/>
              </a:rPr>
              <a:t>Whatever the reasons, having the conversations with loved ones and financial professionals and putting plans in place may be very impactful for most people.  </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latin typeface="Arial"/>
              <a:cs typeface="Aria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Arial"/>
                <a:cs typeface="Arial"/>
              </a:rPr>
              <a:t>Long term care insurance</a:t>
            </a:r>
            <a:r>
              <a:rPr lang="en-US" baseline="0" dirty="0" smtClean="0">
                <a:latin typeface="Arial"/>
                <a:cs typeface="Arial"/>
              </a:rPr>
              <a:t> may help you: </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baseline="0" dirty="0" smtClean="0">
                <a:latin typeface="Arial"/>
                <a:cs typeface="Arial"/>
              </a:rPr>
              <a:t>Avoid asking family or friends for help, </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baseline="0" dirty="0" smtClean="0">
                <a:latin typeface="Arial"/>
                <a:cs typeface="Arial"/>
              </a:rPr>
              <a:t>Reduce your family’s worry about caregiving, and </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baseline="0" dirty="0" smtClean="0">
                <a:latin typeface="Arial"/>
                <a:cs typeface="Arial"/>
              </a:rPr>
              <a:t>Keep relationships focused on enjoying time together</a:t>
            </a:r>
          </a:p>
          <a:p>
            <a:pPr marL="171450" marR="0" indent="-171450" algn="l" defTabSz="457200" rtl="0" eaLnBrk="1" fontAlgn="auto" latinLnBrk="0" hangingPunct="1">
              <a:lnSpc>
                <a:spcPct val="100000"/>
              </a:lnSpc>
              <a:spcBef>
                <a:spcPts val="0"/>
              </a:spcBef>
              <a:spcAft>
                <a:spcPts val="0"/>
              </a:spcAft>
              <a:buClrTx/>
              <a:buSzTx/>
              <a:buFontTx/>
              <a:buChar char="-"/>
              <a:tabLst/>
              <a:defRPr/>
            </a:pPr>
            <a:endParaRPr lang="en-US" dirty="0" smtClean="0">
              <a:latin typeface="Arial"/>
              <a:cs typeface="Arial"/>
            </a:endParaRPr>
          </a:p>
          <a:p>
            <a:endParaRPr lang="en-US" dirty="0"/>
          </a:p>
        </p:txBody>
      </p:sp>
      <p:sp>
        <p:nvSpPr>
          <p:cNvPr id="4" name="Slide Number Placeholder 3"/>
          <p:cNvSpPr>
            <a:spLocks noGrp="1"/>
          </p:cNvSpPr>
          <p:nvPr>
            <p:ph type="sldNum" sz="quarter" idx="10"/>
          </p:nvPr>
        </p:nvSpPr>
        <p:spPr/>
        <p:txBody>
          <a:bodyPr/>
          <a:lstStyle/>
          <a:p>
            <a:fld id="{07BEDC29-9907-384E-B4A8-D977420F873B}" type="slidenum">
              <a:rPr lang="en-US" smtClean="0"/>
              <a:pPr/>
              <a:t>14</a:t>
            </a:fld>
            <a:endParaRPr lang="en-US" dirty="0"/>
          </a:p>
        </p:txBody>
      </p:sp>
    </p:spTree>
    <p:extLst>
      <p:ext uri="{BB962C8B-B14F-4D97-AF65-F5344CB8AC3E}">
        <p14:creationId xmlns:p14="http://schemas.microsoft.com/office/powerpoint/2010/main" val="3230572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Fortunately, there are long term </a:t>
            </a:r>
            <a:r>
              <a:rPr lang="en-US" dirty="0" smtClean="0">
                <a:latin typeface="Arial" panose="020B0604020202020204" pitchFamily="34" charset="0"/>
                <a:cs typeface="Arial" panose="020B0604020202020204" pitchFamily="34" charset="0"/>
              </a:rPr>
              <a:t>care insurance </a:t>
            </a:r>
            <a:r>
              <a:rPr lang="en-US" dirty="0">
                <a:latin typeface="Arial" panose="020B0604020202020204" pitchFamily="34" charset="0"/>
                <a:cs typeface="Arial" panose="020B0604020202020204" pitchFamily="34" charset="0"/>
              </a:rPr>
              <a:t>options that can help you </a:t>
            </a:r>
            <a:r>
              <a:rPr lang="en-US" dirty="0" smtClean="0">
                <a:latin typeface="Arial" panose="020B0604020202020204" pitchFamily="34" charset="0"/>
                <a:cs typeface="Arial" panose="020B0604020202020204" pitchFamily="34" charset="0"/>
              </a:rPr>
              <a:t>address costs </a:t>
            </a:r>
            <a:r>
              <a:rPr lang="en-US" dirty="0">
                <a:latin typeface="Arial" panose="020B0604020202020204" pitchFamily="34" charset="0"/>
                <a:cs typeface="Arial" panose="020B0604020202020204" pitchFamily="34" charset="0"/>
              </a:rPr>
              <a:t>at different premium levels. You </a:t>
            </a:r>
            <a:r>
              <a:rPr lang="en-US" dirty="0" smtClean="0">
                <a:latin typeface="Arial" panose="020B0604020202020204" pitchFamily="34" charset="0"/>
                <a:cs typeface="Arial" panose="020B0604020202020204" pitchFamily="34" charset="0"/>
              </a:rPr>
              <a:t>can opt </a:t>
            </a:r>
            <a:r>
              <a:rPr lang="en-US" dirty="0">
                <a:latin typeface="Arial" panose="020B0604020202020204" pitchFamily="34" charset="0"/>
                <a:cs typeface="Arial" panose="020B0604020202020204" pitchFamily="34" charset="0"/>
              </a:rPr>
              <a:t>for a policy premium that </a:t>
            </a:r>
            <a:r>
              <a:rPr lang="en-US" dirty="0" smtClean="0">
                <a:latin typeface="Arial" panose="020B0604020202020204" pitchFamily="34" charset="0"/>
                <a:cs typeface="Arial" panose="020B0604020202020204" pitchFamily="34" charset="0"/>
              </a:rPr>
              <a:t>provides benefits </a:t>
            </a:r>
            <a:r>
              <a:rPr lang="en-US" dirty="0">
                <a:latin typeface="Arial" panose="020B0604020202020204" pitchFamily="34" charset="0"/>
                <a:cs typeface="Arial" panose="020B0604020202020204" pitchFamily="34" charset="0"/>
              </a:rPr>
              <a:t>to cover a </a:t>
            </a:r>
            <a:r>
              <a:rPr lang="en-US" dirty="0" smtClean="0">
                <a:latin typeface="Arial" panose="020B0604020202020204" pitchFamily="34" charset="0"/>
                <a:cs typeface="Arial" panose="020B0604020202020204" pitchFamily="34" charset="0"/>
              </a:rPr>
              <a:t>meaningful percentage of </a:t>
            </a:r>
            <a:r>
              <a:rPr lang="en-US" dirty="0">
                <a:latin typeface="Arial" panose="020B0604020202020204" pitchFamily="34" charset="0"/>
                <a:cs typeface="Arial" panose="020B0604020202020204" pitchFamily="34" charset="0"/>
              </a:rPr>
              <a:t>costs. Or, you could opt for a policy </a:t>
            </a:r>
            <a:r>
              <a:rPr lang="en-US" dirty="0" smtClean="0">
                <a:latin typeface="Arial" panose="020B0604020202020204" pitchFamily="34" charset="0"/>
                <a:cs typeface="Arial" panose="020B0604020202020204" pitchFamily="34" charset="0"/>
              </a:rPr>
              <a:t>that would </a:t>
            </a:r>
            <a:r>
              <a:rPr lang="en-US" dirty="0">
                <a:latin typeface="Arial" panose="020B0604020202020204" pitchFamily="34" charset="0"/>
                <a:cs typeface="Arial" panose="020B0604020202020204" pitchFamily="34" charset="0"/>
              </a:rPr>
              <a:t>provide more extensive coverage, </a:t>
            </a:r>
            <a:r>
              <a:rPr lang="en-US" dirty="0" smtClean="0">
                <a:latin typeface="Arial" panose="020B0604020202020204" pitchFamily="34" charset="0"/>
                <a:cs typeface="Arial" panose="020B0604020202020204" pitchFamily="34" charset="0"/>
              </a:rPr>
              <a:t>but at </a:t>
            </a:r>
            <a:r>
              <a:rPr lang="en-US" dirty="0">
                <a:latin typeface="Arial" panose="020B0604020202020204" pitchFamily="34" charset="0"/>
                <a:cs typeface="Arial" panose="020B0604020202020204" pitchFamily="34" charset="0"/>
              </a:rPr>
              <a:t>a higher price</a:t>
            </a:r>
            <a:r>
              <a:rPr lang="en-US" dirty="0" smtClean="0">
                <a:latin typeface="Arial" panose="020B0604020202020204" pitchFamily="34" charset="0"/>
                <a:cs typeface="Arial" panose="020B0604020202020204" pitchFamily="34" charset="0"/>
              </a:rPr>
              <a:t>.</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Finding the right </a:t>
            </a:r>
            <a:r>
              <a:rPr lang="en-US" dirty="0" smtClean="0">
                <a:latin typeface="Arial" panose="020B0604020202020204" pitchFamily="34" charset="0"/>
                <a:cs typeface="Arial" panose="020B0604020202020204" pitchFamily="34" charset="0"/>
              </a:rPr>
              <a:t>balance As </a:t>
            </a:r>
            <a:r>
              <a:rPr lang="en-US" dirty="0">
                <a:latin typeface="Arial" panose="020B0604020202020204" pitchFamily="34" charset="0"/>
                <a:cs typeface="Arial" panose="020B0604020202020204" pitchFamily="34" charset="0"/>
              </a:rPr>
              <a:t>with any insurance policy, the right balance </a:t>
            </a:r>
            <a:r>
              <a:rPr lang="en-US" dirty="0" smtClean="0">
                <a:latin typeface="Arial" panose="020B0604020202020204" pitchFamily="34" charset="0"/>
                <a:cs typeface="Arial" panose="020B0604020202020204" pitchFamily="34" charset="0"/>
              </a:rPr>
              <a:t>of protection </a:t>
            </a:r>
            <a:r>
              <a:rPr lang="en-US" dirty="0">
                <a:latin typeface="Arial" panose="020B0604020202020204" pitchFamily="34" charset="0"/>
                <a:cs typeface="Arial" panose="020B0604020202020204" pitchFamily="34" charset="0"/>
              </a:rPr>
              <a:t>and premium is something you </a:t>
            </a:r>
            <a:r>
              <a:rPr lang="en-US" dirty="0" smtClean="0">
                <a:latin typeface="Arial" panose="020B0604020202020204" pitchFamily="34" charset="0"/>
                <a:cs typeface="Arial" panose="020B0604020202020204" pitchFamily="34" charset="0"/>
              </a:rPr>
              <a:t>and your </a:t>
            </a:r>
            <a:r>
              <a:rPr lang="en-US" dirty="0">
                <a:latin typeface="Arial" panose="020B0604020202020204" pitchFamily="34" charset="0"/>
                <a:cs typeface="Arial" panose="020B0604020202020204" pitchFamily="34" charset="0"/>
              </a:rPr>
              <a:t>financial professional need to </a:t>
            </a:r>
            <a:r>
              <a:rPr lang="en-US" dirty="0" smtClean="0">
                <a:latin typeface="Arial" panose="020B0604020202020204" pitchFamily="34" charset="0"/>
                <a:cs typeface="Arial" panose="020B0604020202020204" pitchFamily="34" charset="0"/>
              </a:rPr>
              <a:t>determine together</a:t>
            </a:r>
            <a:r>
              <a:rPr lang="en-US" dirty="0">
                <a:latin typeface="Arial" panose="020B0604020202020204" pitchFamily="34" charset="0"/>
                <a:cs typeface="Arial" panose="020B0604020202020204" pitchFamily="34" charset="0"/>
              </a:rPr>
              <a:t>. The key takeaway: Even smaller</a:t>
            </a:r>
            <a:r>
              <a:rPr lang="en-US" dirty="0" smtClean="0">
                <a:latin typeface="Arial" panose="020B0604020202020204" pitchFamily="34" charset="0"/>
                <a:cs typeface="Arial" panose="020B0604020202020204" pitchFamily="34" charset="0"/>
              </a:rPr>
              <a:t>, lower </a:t>
            </a:r>
            <a:r>
              <a:rPr lang="en-US" dirty="0">
                <a:latin typeface="Arial" panose="020B0604020202020204" pitchFamily="34" charset="0"/>
                <a:cs typeface="Arial" panose="020B0604020202020204" pitchFamily="34" charset="0"/>
              </a:rPr>
              <a:t>cost policies can play an </a:t>
            </a:r>
            <a:r>
              <a:rPr lang="en-US" dirty="0" smtClean="0">
                <a:latin typeface="Arial" panose="020B0604020202020204" pitchFamily="34" charset="0"/>
                <a:cs typeface="Arial" panose="020B0604020202020204" pitchFamily="34" charset="0"/>
              </a:rPr>
              <a:t>important role </a:t>
            </a:r>
            <a:r>
              <a:rPr lang="en-US" dirty="0">
                <a:latin typeface="Arial" panose="020B0604020202020204" pitchFamily="34" charset="0"/>
                <a:cs typeface="Arial" panose="020B0604020202020204" pitchFamily="34" charset="0"/>
              </a:rPr>
              <a:t>in your long term care plan. They </a:t>
            </a:r>
            <a:r>
              <a:rPr lang="en-US" dirty="0" smtClean="0">
                <a:latin typeface="Arial" panose="020B0604020202020204" pitchFamily="34" charset="0"/>
                <a:cs typeface="Arial" panose="020B0604020202020204" pitchFamily="34" charset="0"/>
              </a:rPr>
              <a:t>can help </a:t>
            </a:r>
            <a:r>
              <a:rPr lang="en-US" dirty="0">
                <a:latin typeface="Arial" panose="020B0604020202020204" pitchFamily="34" charset="0"/>
                <a:cs typeface="Arial" panose="020B0604020202020204" pitchFamily="34" charset="0"/>
              </a:rPr>
              <a:t>you protect your assets, and give </a:t>
            </a:r>
            <a:r>
              <a:rPr lang="en-US" dirty="0" smtClean="0">
                <a:latin typeface="Arial" panose="020B0604020202020204" pitchFamily="34" charset="0"/>
                <a:cs typeface="Arial" panose="020B0604020202020204" pitchFamily="34" charset="0"/>
              </a:rPr>
              <a:t>you more </a:t>
            </a:r>
            <a:r>
              <a:rPr lang="en-US" dirty="0">
                <a:latin typeface="Arial" panose="020B0604020202020204" pitchFamily="34" charset="0"/>
                <a:cs typeface="Arial" panose="020B0604020202020204" pitchFamily="34" charset="0"/>
              </a:rPr>
              <a:t>control over where and how </a:t>
            </a:r>
            <a:r>
              <a:rPr lang="en-US" dirty="0" smtClean="0">
                <a:latin typeface="Arial" panose="020B0604020202020204" pitchFamily="34" charset="0"/>
                <a:cs typeface="Arial" panose="020B0604020202020204" pitchFamily="34" charset="0"/>
              </a:rPr>
              <a:t>you receive </a:t>
            </a:r>
            <a:r>
              <a:rPr lang="en-US" dirty="0">
                <a:latin typeface="Arial" panose="020B0604020202020204" pitchFamily="34" charset="0"/>
                <a:cs typeface="Arial" panose="020B0604020202020204" pitchFamily="34" charset="0"/>
              </a:rPr>
              <a:t>care. And they might fit into </a:t>
            </a:r>
            <a:r>
              <a:rPr lang="en-US" dirty="0" smtClean="0">
                <a:latin typeface="Arial" panose="020B0604020202020204" pitchFamily="34" charset="0"/>
                <a:cs typeface="Arial" panose="020B0604020202020204" pitchFamily="34" charset="0"/>
              </a:rPr>
              <a:t>your current </a:t>
            </a:r>
            <a:r>
              <a:rPr lang="en-US" dirty="0">
                <a:latin typeface="Arial" panose="020B0604020202020204" pitchFamily="34" charset="0"/>
                <a:cs typeface="Arial" panose="020B0604020202020204" pitchFamily="34" charset="0"/>
              </a:rPr>
              <a:t>budget more easily than you think.</a:t>
            </a:r>
          </a:p>
        </p:txBody>
      </p:sp>
      <p:sp>
        <p:nvSpPr>
          <p:cNvPr id="4" name="Slide Number Placeholder 3"/>
          <p:cNvSpPr>
            <a:spLocks noGrp="1"/>
          </p:cNvSpPr>
          <p:nvPr>
            <p:ph type="sldNum" sz="quarter" idx="10"/>
          </p:nvPr>
        </p:nvSpPr>
        <p:spPr/>
        <p:txBody>
          <a:bodyPr/>
          <a:lstStyle/>
          <a:p>
            <a:fld id="{07BEDC29-9907-384E-B4A8-D977420F873B}" type="slidenum">
              <a:rPr lang="en-US" smtClean="0"/>
              <a:pPr/>
              <a:t>15</a:t>
            </a:fld>
            <a:endParaRPr lang="en-US" dirty="0"/>
          </a:p>
        </p:txBody>
      </p:sp>
    </p:spTree>
    <p:extLst>
      <p:ext uri="{BB962C8B-B14F-4D97-AF65-F5344CB8AC3E}">
        <p14:creationId xmlns:p14="http://schemas.microsoft.com/office/powerpoint/2010/main" val="731331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fontAlgn="base">
              <a:spcAft>
                <a:spcPts val="600"/>
              </a:spcAft>
            </a:pPr>
            <a:r>
              <a:rPr lang="en-US" dirty="0" smtClean="0"/>
              <a:t>LTCI is available at many different premium levels and may provide meaningful value for the money.</a:t>
            </a:r>
          </a:p>
          <a:p>
            <a:r>
              <a:rPr lang="en-US" dirty="0" smtClean="0"/>
              <a:t>In </a:t>
            </a:r>
            <a:r>
              <a:rPr lang="en-US" dirty="0"/>
              <a:t>the end, the decision to buy long term care insurance is </a:t>
            </a:r>
            <a:r>
              <a:rPr lang="en-US" dirty="0" smtClean="0"/>
              <a:t>as much </a:t>
            </a:r>
            <a:r>
              <a:rPr lang="en-US" dirty="0"/>
              <a:t>about how it makes you feel as it is about the cost. It </a:t>
            </a:r>
            <a:r>
              <a:rPr lang="en-US" dirty="0" smtClean="0"/>
              <a:t>may give </a:t>
            </a:r>
            <a:r>
              <a:rPr lang="en-US" dirty="0"/>
              <a:t>you a</a:t>
            </a:r>
            <a:r>
              <a:rPr lang="en-US" dirty="0" smtClean="0"/>
              <a:t> </a:t>
            </a:r>
            <a:r>
              <a:rPr lang="en-US" dirty="0"/>
              <a:t>sense of security knowing that you are </a:t>
            </a:r>
            <a:r>
              <a:rPr lang="en-US" dirty="0" smtClean="0"/>
              <a:t>protecting you </a:t>
            </a:r>
            <a:r>
              <a:rPr lang="en-US" dirty="0"/>
              <a:t>and your loved ones’ quality of life and financial security</a:t>
            </a:r>
            <a:r>
              <a:rPr lang="en-US" dirty="0" smtClean="0"/>
              <a:t>. Just </a:t>
            </a:r>
            <a:r>
              <a:rPr lang="en-US" dirty="0"/>
              <a:t>as important, it’s a decision that </a:t>
            </a:r>
            <a:r>
              <a:rPr lang="en-US" dirty="0" smtClean="0"/>
              <a:t>may help you be in </a:t>
            </a:r>
            <a:r>
              <a:rPr lang="en-US" dirty="0"/>
              <a:t>control </a:t>
            </a:r>
            <a:r>
              <a:rPr lang="en-US" dirty="0" smtClean="0"/>
              <a:t>of where </a:t>
            </a:r>
            <a:r>
              <a:rPr lang="en-US" dirty="0"/>
              <a:t>and how you receive care</a:t>
            </a:r>
            <a:r>
              <a:rPr lang="en-US" dirty="0" smtClean="0"/>
              <a:t>.</a:t>
            </a:r>
          </a:p>
          <a:p>
            <a:endParaRPr lang="en-US" dirty="0"/>
          </a:p>
          <a:p>
            <a:r>
              <a:rPr lang="en-US" dirty="0" smtClean="0"/>
              <a:t>It’s about options and thinking through what works best for you. </a:t>
            </a:r>
          </a:p>
        </p:txBody>
      </p:sp>
      <p:sp>
        <p:nvSpPr>
          <p:cNvPr id="4" name="Slide Number Placeholder 3"/>
          <p:cNvSpPr>
            <a:spLocks noGrp="1"/>
          </p:cNvSpPr>
          <p:nvPr>
            <p:ph type="sldNum" sz="quarter" idx="10"/>
          </p:nvPr>
        </p:nvSpPr>
        <p:spPr/>
        <p:txBody>
          <a:bodyPr/>
          <a:lstStyle/>
          <a:p>
            <a:fld id="{07BEDC29-9907-384E-B4A8-D977420F873B}" type="slidenum">
              <a:rPr lang="en-US" smtClean="0"/>
              <a:pPr/>
              <a:t>16</a:t>
            </a:fld>
            <a:endParaRPr lang="en-US" dirty="0"/>
          </a:p>
        </p:txBody>
      </p:sp>
    </p:spTree>
    <p:extLst>
      <p:ext uri="{BB962C8B-B14F-4D97-AF65-F5344CB8AC3E}">
        <p14:creationId xmlns:p14="http://schemas.microsoft.com/office/powerpoint/2010/main" val="10264539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may be asking yourself whether you really need to think about this now. </a:t>
            </a:r>
            <a:endParaRPr lang="en-US" dirty="0"/>
          </a:p>
        </p:txBody>
      </p:sp>
      <p:sp>
        <p:nvSpPr>
          <p:cNvPr id="4" name="Slide Number Placeholder 3"/>
          <p:cNvSpPr>
            <a:spLocks noGrp="1"/>
          </p:cNvSpPr>
          <p:nvPr>
            <p:ph type="sldNum" sz="quarter" idx="10"/>
          </p:nvPr>
        </p:nvSpPr>
        <p:spPr/>
        <p:txBody>
          <a:bodyPr/>
          <a:lstStyle/>
          <a:p>
            <a:fld id="{07BEDC29-9907-384E-B4A8-D977420F873B}" type="slidenum">
              <a:rPr lang="en-US" smtClean="0"/>
              <a:pPr/>
              <a:t>17</a:t>
            </a:fld>
            <a:endParaRPr lang="en-US" dirty="0"/>
          </a:p>
        </p:txBody>
      </p:sp>
    </p:spTree>
    <p:extLst>
      <p:ext uri="{BB962C8B-B14F-4D97-AF65-F5344CB8AC3E}">
        <p14:creationId xmlns:p14="http://schemas.microsoft.com/office/powerpoint/2010/main" val="731331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 important consideration is the cost of care today and in the future.  There is a significant difference between long term care at home and in a facility. The question of how to pay for care remains central to receiving care. </a:t>
            </a:r>
          </a:p>
          <a:p>
            <a:endParaRPr lang="en-US" dirty="0"/>
          </a:p>
          <a:p>
            <a:endParaRPr lang="en-US" dirty="0"/>
          </a:p>
        </p:txBody>
      </p:sp>
      <p:sp>
        <p:nvSpPr>
          <p:cNvPr id="4" name="Slide Number Placeholder 3"/>
          <p:cNvSpPr>
            <a:spLocks noGrp="1"/>
          </p:cNvSpPr>
          <p:nvPr>
            <p:ph type="sldNum" sz="quarter" idx="10"/>
          </p:nvPr>
        </p:nvSpPr>
        <p:spPr/>
        <p:txBody>
          <a:bodyPr/>
          <a:lstStyle/>
          <a:p>
            <a:fld id="{07BEDC29-9907-384E-B4A8-D977420F873B}" type="slidenum">
              <a:rPr lang="en-US" smtClean="0"/>
              <a:pPr/>
              <a:t>18</a:t>
            </a:fld>
            <a:endParaRPr lang="en-US" dirty="0"/>
          </a:p>
        </p:txBody>
      </p:sp>
    </p:spTree>
    <p:extLst>
      <p:ext uri="{BB962C8B-B14F-4D97-AF65-F5344CB8AC3E}">
        <p14:creationId xmlns:p14="http://schemas.microsoft.com/office/powerpoint/2010/main" val="3230572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Today, we’re going to cover some things that may be important to living longer – your relationships, preferences, plans, longevity, the need for care and more.  </a:t>
            </a:r>
          </a:p>
          <a:p>
            <a:endParaRPr lang="en-US" dirty="0"/>
          </a:p>
          <a:p>
            <a:r>
              <a:rPr lang="en-US" dirty="0" smtClean="0"/>
              <a:t>We’re also going to get into some options for paying for care should you need it long term. We’ll also be talking about groups of people who may not have thought that they should learn about long term care and long term care insurance just yet and why it may be a good idea.  </a:t>
            </a:r>
          </a:p>
          <a:p>
            <a:endParaRPr lang="en-US" dirty="0"/>
          </a:p>
          <a:p>
            <a:r>
              <a:rPr lang="en-US" dirty="0" smtClean="0"/>
              <a:t>Learning from real consumers who have benefited from long term care insurance may also be helpful. We’ll wrap up with insight from such consumers and how you might be able to move forward in your planning.   </a:t>
            </a:r>
            <a:endParaRPr lang="en-US" dirty="0"/>
          </a:p>
        </p:txBody>
      </p:sp>
      <p:sp>
        <p:nvSpPr>
          <p:cNvPr id="4" name="Slide Number Placeholder 3"/>
          <p:cNvSpPr>
            <a:spLocks noGrp="1"/>
          </p:cNvSpPr>
          <p:nvPr>
            <p:ph type="sldNum" sz="quarter" idx="10"/>
          </p:nvPr>
        </p:nvSpPr>
        <p:spPr/>
        <p:txBody>
          <a:bodyPr/>
          <a:lstStyle/>
          <a:p>
            <a:fld id="{07BEDC29-9907-384E-B4A8-D977420F873B}" type="slidenum">
              <a:rPr lang="en-US" smtClean="0"/>
              <a:pPr/>
              <a:t>1</a:t>
            </a:fld>
            <a:endParaRPr lang="en-US" dirty="0"/>
          </a:p>
        </p:txBody>
      </p:sp>
    </p:spTree>
    <p:extLst>
      <p:ext uri="{BB962C8B-B14F-4D97-AF65-F5344CB8AC3E}">
        <p14:creationId xmlns:p14="http://schemas.microsoft.com/office/powerpoint/2010/main" val="39425930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Note to Speaker:</a:t>
            </a:r>
            <a:r>
              <a:rPr lang="en-US" b="1" baseline="0" dirty="0" smtClean="0"/>
              <a:t> </a:t>
            </a:r>
            <a:r>
              <a:rPr lang="en-US" dirty="0" smtClean="0"/>
              <a:t>Depending on your audience, you may chose</a:t>
            </a:r>
            <a:r>
              <a:rPr lang="en-US" baseline="0" dirty="0" smtClean="0"/>
              <a:t> to use</a:t>
            </a:r>
            <a:r>
              <a:rPr lang="en-US" dirty="0" smtClean="0"/>
              <a:t> the first paragraph or not.  </a:t>
            </a:r>
          </a:p>
          <a:p>
            <a:endParaRPr lang="en-US" dirty="0" smtClean="0"/>
          </a:p>
          <a:p>
            <a:r>
              <a:rPr lang="en-US" dirty="0" smtClean="0"/>
              <a:t>In</a:t>
            </a:r>
            <a:r>
              <a:rPr lang="en-US" baseline="0" dirty="0" smtClean="0"/>
              <a:t> addition to these questions, in same-sex relationships there are a host of other considerations depending on the laws in your state of residency.  It’s a good idea to understand how your state</a:t>
            </a:r>
            <a:r>
              <a:rPr lang="en-US" dirty="0" smtClean="0"/>
              <a:t> </a:t>
            </a:r>
            <a:r>
              <a:rPr lang="en-US" baseline="0" dirty="0" smtClean="0"/>
              <a:t>may impact your savings and care plans at a time when you need each other most.  </a:t>
            </a:r>
          </a:p>
          <a:p>
            <a:endParaRPr lang="en-US" dirty="0"/>
          </a:p>
          <a:p>
            <a:r>
              <a:rPr lang="en-US" dirty="0" smtClean="0"/>
              <a:t>Let’s consider the following questions: </a:t>
            </a:r>
          </a:p>
          <a:p>
            <a:endParaRPr lang="en-US" dirty="0"/>
          </a:p>
          <a:p>
            <a:pPr marL="169863" indent="-169863">
              <a:buClr>
                <a:schemeClr val="accent2"/>
              </a:buClr>
              <a:buFont typeface="Arial"/>
              <a:buChar char="•"/>
            </a:pPr>
            <a:r>
              <a:rPr lang="en-US" dirty="0"/>
              <a:t>Are you prepared to be a caregiver for your loved one? If that is not possible, who could assist in providing care? </a:t>
            </a:r>
          </a:p>
          <a:p>
            <a:pPr marL="169863" indent="-169863">
              <a:buClr>
                <a:schemeClr val="accent2"/>
              </a:buClr>
              <a:buFont typeface="Arial"/>
              <a:buChar char="•"/>
            </a:pPr>
            <a:r>
              <a:rPr lang="en-US" dirty="0"/>
              <a:t>Do you have any relatives or trusted friends you could rely on to help if one of you needed it?</a:t>
            </a:r>
          </a:p>
          <a:p>
            <a:pPr marL="169863" indent="-169863">
              <a:buClr>
                <a:schemeClr val="accent2"/>
              </a:buClr>
              <a:buFont typeface="Arial"/>
              <a:buChar char="•"/>
            </a:pPr>
            <a:r>
              <a:rPr lang="en-US" dirty="0"/>
              <a:t>What steps have you taken to protect your savings and assets from the cost of long term care? </a:t>
            </a:r>
          </a:p>
          <a:p>
            <a:endParaRPr lang="en-US" dirty="0"/>
          </a:p>
        </p:txBody>
      </p:sp>
      <p:sp>
        <p:nvSpPr>
          <p:cNvPr id="4" name="Slide Number Placeholder 3"/>
          <p:cNvSpPr>
            <a:spLocks noGrp="1"/>
          </p:cNvSpPr>
          <p:nvPr>
            <p:ph type="sldNum" sz="quarter" idx="10"/>
          </p:nvPr>
        </p:nvSpPr>
        <p:spPr/>
        <p:txBody>
          <a:bodyPr/>
          <a:lstStyle/>
          <a:p>
            <a:fld id="{07BEDC29-9907-384E-B4A8-D977420F873B}" type="slidenum">
              <a:rPr lang="en-US" smtClean="0"/>
              <a:pPr/>
              <a:t>19</a:t>
            </a:fld>
            <a:endParaRPr lang="en-US" dirty="0"/>
          </a:p>
        </p:txBody>
      </p:sp>
    </p:spTree>
    <p:extLst>
      <p:ext uri="{BB962C8B-B14F-4D97-AF65-F5344CB8AC3E}">
        <p14:creationId xmlns:p14="http://schemas.microsoft.com/office/powerpoint/2010/main" val="3230572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Arial"/>
                <a:cs typeface="Arial"/>
              </a:rPr>
              <a:t>Planning early may be helpful, especially from a budget and cost perspective. </a:t>
            </a:r>
          </a:p>
          <a:p>
            <a:endParaRPr lang="en-US" dirty="0" smtClean="0"/>
          </a:p>
          <a:p>
            <a:r>
              <a:rPr lang="en-US" dirty="0" smtClean="0"/>
              <a:t>It’s a good</a:t>
            </a:r>
            <a:r>
              <a:rPr lang="en-US" baseline="0" dirty="0" smtClean="0"/>
              <a:t> idea to consider how much of your long term care goal you may cover today using different sources – savings, insurance, etc.  </a:t>
            </a:r>
          </a:p>
          <a:p>
            <a:endParaRPr lang="en-US" dirty="0"/>
          </a:p>
          <a:p>
            <a:r>
              <a:rPr lang="en-US" baseline="0" dirty="0" smtClean="0"/>
              <a:t>You may meet some of your long</a:t>
            </a:r>
            <a:r>
              <a:rPr lang="en-US" dirty="0" smtClean="0"/>
              <a:t> term care goal by p</a:t>
            </a:r>
            <a:r>
              <a:rPr lang="en-US" baseline="0" dirty="0" smtClean="0"/>
              <a:t>urchasing a long term care insurance policy and making regular premium payments that fit within your current budget. This</a:t>
            </a:r>
            <a:r>
              <a:rPr lang="en-US" dirty="0" smtClean="0"/>
              <a:t> </a:t>
            </a:r>
            <a:r>
              <a:rPr lang="en-US" baseline="0" dirty="0" smtClean="0"/>
              <a:t>may minimize the risk to</a:t>
            </a:r>
            <a:r>
              <a:rPr lang="en-US" dirty="0" smtClean="0"/>
              <a:t> your </a:t>
            </a:r>
            <a:r>
              <a:rPr lang="en-US" baseline="0" dirty="0" smtClean="0"/>
              <a:t>savings.  </a:t>
            </a:r>
            <a:endParaRPr lang="en-US" dirty="0"/>
          </a:p>
        </p:txBody>
      </p:sp>
      <p:sp>
        <p:nvSpPr>
          <p:cNvPr id="4" name="Slide Number Placeholder 3"/>
          <p:cNvSpPr>
            <a:spLocks noGrp="1"/>
          </p:cNvSpPr>
          <p:nvPr>
            <p:ph type="sldNum" sz="quarter" idx="10"/>
          </p:nvPr>
        </p:nvSpPr>
        <p:spPr/>
        <p:txBody>
          <a:bodyPr/>
          <a:lstStyle/>
          <a:p>
            <a:fld id="{07BEDC29-9907-384E-B4A8-D977420F873B}" type="slidenum">
              <a:rPr lang="en-US" smtClean="0"/>
              <a:pPr/>
              <a:t>20</a:t>
            </a:fld>
            <a:endParaRPr lang="en-US" dirty="0"/>
          </a:p>
        </p:txBody>
      </p:sp>
    </p:spTree>
    <p:extLst>
      <p:ext uri="{BB962C8B-B14F-4D97-AF65-F5344CB8AC3E}">
        <p14:creationId xmlns:p14="http://schemas.microsoft.com/office/powerpoint/2010/main" val="3230572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chemeClr val="accent1"/>
              </a:buClr>
            </a:pPr>
            <a:r>
              <a:rPr lang="en-US" dirty="0"/>
              <a:t>Living life without children opens up </a:t>
            </a:r>
            <a:r>
              <a:rPr lang="en-US" dirty="0" smtClean="0"/>
              <a:t>possibilities </a:t>
            </a:r>
            <a:r>
              <a:rPr lang="en-US" dirty="0"/>
              <a:t>and introduces some unique challenges, especially when it comes to long term care.</a:t>
            </a:r>
          </a:p>
          <a:p>
            <a:pPr marL="0" marR="0" indent="0" algn="l" defTabSz="457200" rtl="0" eaLnBrk="1" fontAlgn="auto" latinLnBrk="0" hangingPunct="1">
              <a:lnSpc>
                <a:spcPct val="100000"/>
              </a:lnSpc>
              <a:spcBef>
                <a:spcPts val="0"/>
              </a:spcBef>
              <a:spcAft>
                <a:spcPts val="0"/>
              </a:spcAft>
              <a:buClr>
                <a:schemeClr val="accent1"/>
              </a:buClr>
              <a:buSzTx/>
              <a:buFontTx/>
              <a:buNone/>
              <a:tabLst/>
              <a:defRPr/>
            </a:pPr>
            <a:endParaRPr lang="en-US" sz="1200" dirty="0" smtClean="0">
              <a:solidFill>
                <a:srgbClr val="000000"/>
              </a:solidFill>
            </a:endParaRPr>
          </a:p>
          <a:p>
            <a:pPr marL="0" marR="0" indent="0" algn="l" defTabSz="457200" rtl="0" eaLnBrk="1" fontAlgn="auto" latinLnBrk="0" hangingPunct="1">
              <a:lnSpc>
                <a:spcPct val="100000"/>
              </a:lnSpc>
              <a:spcBef>
                <a:spcPts val="0"/>
              </a:spcBef>
              <a:spcAft>
                <a:spcPts val="0"/>
              </a:spcAft>
              <a:buClr>
                <a:schemeClr val="accent1"/>
              </a:buClr>
              <a:buSzTx/>
              <a:buFontTx/>
              <a:buNone/>
              <a:tabLst/>
              <a:defRPr/>
            </a:pPr>
            <a:r>
              <a:rPr lang="en-US" sz="1200" dirty="0" smtClean="0">
                <a:solidFill>
                  <a:srgbClr val="000000"/>
                </a:solidFill>
              </a:rPr>
              <a:t>Situations that require long term care don’t discriminate based on income, marital status or other demographics.</a:t>
            </a:r>
          </a:p>
          <a:p>
            <a:pPr marL="0" marR="0" indent="0" algn="l" defTabSz="457200" rtl="0" eaLnBrk="1" fontAlgn="auto" latinLnBrk="0" hangingPunct="1">
              <a:lnSpc>
                <a:spcPct val="100000"/>
              </a:lnSpc>
              <a:spcBef>
                <a:spcPts val="0"/>
              </a:spcBef>
              <a:spcAft>
                <a:spcPts val="0"/>
              </a:spcAft>
              <a:buClr>
                <a:schemeClr val="accent1"/>
              </a:buClr>
              <a:buSzTx/>
              <a:buFontTx/>
              <a:buNone/>
              <a:tabLst/>
              <a:defRPr/>
            </a:pPr>
            <a:endParaRPr lang="en-US" dirty="0" smtClean="0">
              <a:solidFill>
                <a:srgbClr val="000000"/>
              </a:solidFill>
            </a:endParaRPr>
          </a:p>
          <a:p>
            <a:pPr>
              <a:buClr>
                <a:schemeClr val="accent1"/>
              </a:buClr>
            </a:pPr>
            <a:r>
              <a:rPr lang="en-US" sz="1200" dirty="0" smtClean="0">
                <a:solidFill>
                  <a:srgbClr val="000000"/>
                </a:solidFill>
              </a:rPr>
              <a:t>Accidents, being chronically ill, and the effects of aging – separately or in combination – could result in your need for long term care in the future.</a:t>
            </a:r>
          </a:p>
          <a:p>
            <a:pPr>
              <a:buClr>
                <a:schemeClr val="accent1"/>
              </a:buClr>
            </a:pPr>
            <a:endParaRPr lang="en-US" sz="1200" dirty="0" smtClean="0">
              <a:solidFill>
                <a:schemeClr val="tx1"/>
              </a:solidFill>
            </a:endParaRPr>
          </a:p>
          <a:p>
            <a:pPr>
              <a:buClr>
                <a:schemeClr val="accent1"/>
              </a:buClr>
            </a:pPr>
            <a:r>
              <a:rPr lang="en-US" sz="1200" dirty="0" smtClean="0">
                <a:solidFill>
                  <a:schemeClr val="tx1"/>
                </a:solidFill>
              </a:rPr>
              <a:t>Since an adult child won’t be available if you need help, you could have a heightened need for professional assistance.</a:t>
            </a:r>
          </a:p>
          <a:p>
            <a:pPr>
              <a:buClr>
                <a:schemeClr val="accent1"/>
              </a:buClr>
            </a:pPr>
            <a:endParaRPr lang="en-US" sz="1200" dirty="0" smtClean="0">
              <a:solidFill>
                <a:schemeClr val="tx1"/>
              </a:solidFill>
            </a:endParaRPr>
          </a:p>
          <a:p>
            <a:pPr marL="0" marR="0" indent="0" algn="l" defTabSz="457200" rtl="0" eaLnBrk="1" fontAlgn="auto" latinLnBrk="0" hangingPunct="1">
              <a:lnSpc>
                <a:spcPct val="100000"/>
              </a:lnSpc>
              <a:spcBef>
                <a:spcPts val="0"/>
              </a:spcBef>
              <a:spcAft>
                <a:spcPts val="0"/>
              </a:spcAft>
              <a:buClr>
                <a:schemeClr val="accent1"/>
              </a:buClr>
              <a:buSzTx/>
              <a:buFontTx/>
              <a:buNone/>
              <a:tabLst/>
              <a:defRPr/>
            </a:pPr>
            <a:r>
              <a:rPr lang="en-US" dirty="0" smtClean="0">
                <a:latin typeface="Arial"/>
                <a:cs typeface="Arial"/>
              </a:rPr>
              <a:t>As</a:t>
            </a:r>
            <a:r>
              <a:rPr lang="en-US" baseline="0" dirty="0" smtClean="0">
                <a:latin typeface="Arial"/>
                <a:cs typeface="Arial"/>
              </a:rPr>
              <a:t> a couple without kids, you or your partner may need to bear more of the responsibility for caregiving, support or decision making. You may have less resources to relieve you on a daily basis and you may be called upon to provide care for other loved ones. </a:t>
            </a:r>
            <a:endParaRPr lang="en-US" dirty="0" smtClean="0"/>
          </a:p>
          <a:p>
            <a:pPr>
              <a:buClr>
                <a:schemeClr val="accent1"/>
              </a:buClr>
            </a:pPr>
            <a:endParaRPr lang="en-US" sz="1200" dirty="0" smtClean="0">
              <a:solidFill>
                <a:schemeClr val="tx1"/>
              </a:solidFill>
            </a:endParaRPr>
          </a:p>
          <a:p>
            <a:endParaRPr lang="en-US" dirty="0"/>
          </a:p>
        </p:txBody>
      </p:sp>
      <p:sp>
        <p:nvSpPr>
          <p:cNvPr id="4" name="Slide Number Placeholder 3"/>
          <p:cNvSpPr>
            <a:spLocks noGrp="1"/>
          </p:cNvSpPr>
          <p:nvPr>
            <p:ph type="sldNum" sz="quarter" idx="10"/>
          </p:nvPr>
        </p:nvSpPr>
        <p:spPr/>
        <p:txBody>
          <a:bodyPr/>
          <a:lstStyle/>
          <a:p>
            <a:fld id="{07BEDC29-9907-384E-B4A8-D977420F873B}" type="slidenum">
              <a:rPr lang="en-US" smtClean="0"/>
              <a:pPr/>
              <a:t>21</a:t>
            </a:fld>
            <a:endParaRPr lang="en-US" dirty="0"/>
          </a:p>
        </p:txBody>
      </p:sp>
    </p:spTree>
    <p:extLst>
      <p:ext uri="{BB962C8B-B14F-4D97-AF65-F5344CB8AC3E}">
        <p14:creationId xmlns:p14="http://schemas.microsoft.com/office/powerpoint/2010/main" val="3230572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Depending on the plan of care prescribed by a licensed healthcare practitioner, Long term care may be received at home, in the community, in an assisted </a:t>
            </a:r>
            <a:r>
              <a:rPr lang="en-US" dirty="0" smtClean="0"/>
              <a:t>living, residential </a:t>
            </a:r>
            <a:r>
              <a:rPr lang="en-US" dirty="0"/>
              <a:t>care facility or a nursing facility.</a:t>
            </a:r>
          </a:p>
        </p:txBody>
      </p:sp>
      <p:sp>
        <p:nvSpPr>
          <p:cNvPr id="4" name="Slide Number Placeholder 3"/>
          <p:cNvSpPr>
            <a:spLocks noGrp="1"/>
          </p:cNvSpPr>
          <p:nvPr>
            <p:ph type="sldNum" sz="quarter" idx="10"/>
          </p:nvPr>
        </p:nvSpPr>
        <p:spPr/>
        <p:txBody>
          <a:bodyPr/>
          <a:lstStyle/>
          <a:p>
            <a:fld id="{07BEDC29-9907-384E-B4A8-D977420F873B}" type="slidenum">
              <a:rPr lang="en-US" smtClean="0"/>
              <a:pPr/>
              <a:t>22</a:t>
            </a:fld>
            <a:endParaRPr lang="en-US" dirty="0"/>
          </a:p>
        </p:txBody>
      </p:sp>
    </p:spTree>
    <p:extLst>
      <p:ext uri="{BB962C8B-B14F-4D97-AF65-F5344CB8AC3E}">
        <p14:creationId xmlns:p14="http://schemas.microsoft.com/office/powerpoint/2010/main" val="3230572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i="1" dirty="0" smtClean="0"/>
              <a:t>Sometimes</a:t>
            </a:r>
            <a:r>
              <a:rPr lang="en-US" i="1" baseline="0" dirty="0" smtClean="0"/>
              <a:t> learning from the experience of others may be helpful. In this section, we’ll “hear” from real consumers – either policy owners or their family – and their experience with long term care insurance.  </a:t>
            </a:r>
            <a:endParaRPr lang="en-US" i="1"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07BEDC29-9907-384E-B4A8-D977420F873B}" type="slidenum">
              <a:rPr lang="en-US" smtClean="0"/>
              <a:pPr/>
              <a:t>23</a:t>
            </a:fld>
            <a:endParaRPr lang="en-US" dirty="0"/>
          </a:p>
        </p:txBody>
      </p:sp>
    </p:spTree>
    <p:extLst>
      <p:ext uri="{BB962C8B-B14F-4D97-AF65-F5344CB8AC3E}">
        <p14:creationId xmlns:p14="http://schemas.microsoft.com/office/powerpoint/2010/main" val="731331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Sometimes hearing from others and how it helped them may help you think through your own situation. </a:t>
            </a:r>
            <a:endParaRPr lang="en-US" dirty="0"/>
          </a:p>
        </p:txBody>
      </p:sp>
      <p:sp>
        <p:nvSpPr>
          <p:cNvPr id="4" name="Slide Number Placeholder 3"/>
          <p:cNvSpPr>
            <a:spLocks noGrp="1"/>
          </p:cNvSpPr>
          <p:nvPr>
            <p:ph type="sldNum" sz="quarter" idx="10"/>
          </p:nvPr>
        </p:nvSpPr>
        <p:spPr/>
        <p:txBody>
          <a:bodyPr/>
          <a:lstStyle/>
          <a:p>
            <a:fld id="{07BEDC29-9907-384E-B4A8-D977420F873B}" type="slidenum">
              <a:rPr lang="en-US" smtClean="0"/>
              <a:pPr/>
              <a:t>24</a:t>
            </a:fld>
            <a:endParaRPr lang="en-US" dirty="0"/>
          </a:p>
        </p:txBody>
      </p:sp>
    </p:spTree>
    <p:extLst>
      <p:ext uri="{BB962C8B-B14F-4D97-AF65-F5344CB8AC3E}">
        <p14:creationId xmlns:p14="http://schemas.microsoft.com/office/powerpoint/2010/main" val="41315172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decision to buy long term care insurance may bring a sense of security − maybe not always immediate…</a:t>
            </a:r>
          </a:p>
          <a:p>
            <a:endParaRPr lang="en-US" dirty="0" smtClean="0"/>
          </a:p>
          <a:p>
            <a:r>
              <a:rPr lang="en-US" dirty="0" smtClean="0"/>
              <a:t>Communicating your LTC plan may give you control of </a:t>
            </a:r>
            <a:r>
              <a:rPr lang="en-US" b="1" dirty="0" smtClean="0"/>
              <a:t>where and how you receive care.</a:t>
            </a:r>
            <a:endParaRPr lang="en-US" b="1" dirty="0"/>
          </a:p>
        </p:txBody>
      </p:sp>
      <p:sp>
        <p:nvSpPr>
          <p:cNvPr id="4" name="Slide Number Placeholder 3"/>
          <p:cNvSpPr>
            <a:spLocks noGrp="1"/>
          </p:cNvSpPr>
          <p:nvPr>
            <p:ph type="sldNum" sz="quarter" idx="10"/>
          </p:nvPr>
        </p:nvSpPr>
        <p:spPr/>
        <p:txBody>
          <a:bodyPr/>
          <a:lstStyle/>
          <a:p>
            <a:fld id="{07BEDC29-9907-384E-B4A8-D977420F873B}" type="slidenum">
              <a:rPr lang="en-US" smtClean="0"/>
              <a:pPr/>
              <a:t>25</a:t>
            </a:fld>
            <a:endParaRPr lang="en-US" dirty="0"/>
          </a:p>
        </p:txBody>
      </p:sp>
    </p:spTree>
    <p:extLst>
      <p:ext uri="{BB962C8B-B14F-4D97-AF65-F5344CB8AC3E}">
        <p14:creationId xmlns:p14="http://schemas.microsoft.com/office/powerpoint/2010/main" val="13982507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Being involved in care giving situations</a:t>
            </a:r>
            <a:r>
              <a:rPr lang="en-US" baseline="0" dirty="0" smtClean="0"/>
              <a:t> may also make people revisit their own plans. Sometimes watching their loved ones and trying to help them is enough to make them take action.  </a:t>
            </a:r>
            <a:endParaRPr lang="en-US" dirty="0"/>
          </a:p>
        </p:txBody>
      </p:sp>
      <p:sp>
        <p:nvSpPr>
          <p:cNvPr id="4" name="Slide Number Placeholder 3"/>
          <p:cNvSpPr>
            <a:spLocks noGrp="1"/>
          </p:cNvSpPr>
          <p:nvPr>
            <p:ph type="sldNum" sz="quarter" idx="10"/>
          </p:nvPr>
        </p:nvSpPr>
        <p:spPr/>
        <p:txBody>
          <a:bodyPr/>
          <a:lstStyle/>
          <a:p>
            <a:fld id="{07BEDC29-9907-384E-B4A8-D977420F873B}" type="slidenum">
              <a:rPr lang="en-US" smtClean="0"/>
              <a:pPr/>
              <a:t>26</a:t>
            </a:fld>
            <a:endParaRPr lang="en-US" dirty="0"/>
          </a:p>
        </p:txBody>
      </p:sp>
    </p:spTree>
    <p:extLst>
      <p:ext uri="{BB962C8B-B14F-4D97-AF65-F5344CB8AC3E}">
        <p14:creationId xmlns:p14="http://schemas.microsoft.com/office/powerpoint/2010/main" val="33987377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pPr marL="169863" indent="-169863">
              <a:buClr>
                <a:schemeClr val="accent3"/>
              </a:buClr>
              <a:buFont typeface="Arial"/>
              <a:buChar char="•"/>
            </a:pPr>
            <a:r>
              <a:rPr lang="en-US" sz="1200" dirty="0" smtClean="0"/>
              <a:t>Which of the customer quotes did you relate to most?</a:t>
            </a:r>
          </a:p>
          <a:p>
            <a:pPr marL="169863" indent="-169863">
              <a:buClr>
                <a:schemeClr val="accent3"/>
              </a:buClr>
              <a:buFont typeface="Arial"/>
              <a:buChar char="•"/>
            </a:pPr>
            <a:r>
              <a:rPr lang="en-US" sz="1200" dirty="0" smtClean="0"/>
              <a:t>How are you feeling about the role of long term care insurance in your plan now?</a:t>
            </a:r>
          </a:p>
          <a:p>
            <a:pPr marL="169863" indent="-169863">
              <a:buClr>
                <a:schemeClr val="accent3"/>
              </a:buClr>
              <a:buFont typeface="Arial"/>
              <a:buChar char="•"/>
            </a:pPr>
            <a:r>
              <a:rPr lang="en-US" sz="1200" dirty="0" smtClean="0"/>
              <a:t>What are your thoughts about smaller, more affordable LTCI policies and their possible role in retirement planning?</a:t>
            </a:r>
          </a:p>
          <a:p>
            <a:endParaRPr lang="en-US" dirty="0"/>
          </a:p>
        </p:txBody>
      </p:sp>
      <p:sp>
        <p:nvSpPr>
          <p:cNvPr id="4" name="Slide Number Placeholder 3"/>
          <p:cNvSpPr>
            <a:spLocks noGrp="1"/>
          </p:cNvSpPr>
          <p:nvPr>
            <p:ph type="sldNum" sz="quarter" idx="10"/>
          </p:nvPr>
        </p:nvSpPr>
        <p:spPr/>
        <p:txBody>
          <a:bodyPr/>
          <a:lstStyle/>
          <a:p>
            <a:fld id="{07BEDC29-9907-384E-B4A8-D977420F873B}" type="slidenum">
              <a:rPr lang="en-US" smtClean="0"/>
              <a:pPr/>
              <a:t>27</a:t>
            </a:fld>
            <a:endParaRPr lang="en-US" dirty="0"/>
          </a:p>
        </p:txBody>
      </p:sp>
    </p:spTree>
    <p:extLst>
      <p:ext uri="{BB962C8B-B14F-4D97-AF65-F5344CB8AC3E}">
        <p14:creationId xmlns:p14="http://schemas.microsoft.com/office/powerpoint/2010/main" val="3230572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It’s important</a:t>
            </a:r>
            <a:r>
              <a:rPr lang="en-US" b="0" baseline="0" dirty="0" smtClean="0"/>
              <a:t> to develop a plan to address your long term care preferences and your loved ones’ preferences. Given the fact that retirements are lasting longer today than ever before, it’s a good idea to address the risks to your retirement. With the real possibility of needing long term care, thinking through how you might pay for such a need is smart. Take time to have these important conversations, put plans in place, and communicate them.</a:t>
            </a:r>
            <a:endParaRPr lang="en-US" dirty="0"/>
          </a:p>
        </p:txBody>
      </p:sp>
      <p:sp>
        <p:nvSpPr>
          <p:cNvPr id="4" name="Slide Number Placeholder 3"/>
          <p:cNvSpPr>
            <a:spLocks noGrp="1"/>
          </p:cNvSpPr>
          <p:nvPr>
            <p:ph type="sldNum" sz="quarter" idx="10"/>
          </p:nvPr>
        </p:nvSpPr>
        <p:spPr/>
        <p:txBody>
          <a:bodyPr/>
          <a:lstStyle/>
          <a:p>
            <a:fld id="{07BEDC29-9907-384E-B4A8-D977420F873B}" type="slidenum">
              <a:rPr lang="en-US" smtClean="0"/>
              <a:pPr/>
              <a:t>28</a:t>
            </a:fld>
            <a:endParaRPr lang="en-US" dirty="0"/>
          </a:p>
        </p:txBody>
      </p:sp>
    </p:spTree>
    <p:extLst>
      <p:ext uri="{BB962C8B-B14F-4D97-AF65-F5344CB8AC3E}">
        <p14:creationId xmlns:p14="http://schemas.microsoft.com/office/powerpoint/2010/main" val="3230572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Whatever your vision of your future, it probably </a:t>
            </a:r>
            <a:r>
              <a:rPr lang="en-US" dirty="0" smtClean="0"/>
              <a:t>does not </a:t>
            </a:r>
            <a:r>
              <a:rPr lang="en-US" dirty="0"/>
              <a:t>include a situation that requires long term care</a:t>
            </a:r>
            <a:r>
              <a:rPr lang="en-US" dirty="0" smtClean="0"/>
              <a:t>.</a:t>
            </a:r>
          </a:p>
          <a:p>
            <a:endParaRPr lang="en-US" dirty="0"/>
          </a:p>
          <a:p>
            <a:r>
              <a:rPr lang="en-US" dirty="0"/>
              <a:t>It is also unlikely that you could foresee how such </a:t>
            </a:r>
            <a:r>
              <a:rPr lang="en-US" dirty="0" smtClean="0"/>
              <a:t>a situation </a:t>
            </a:r>
            <a:r>
              <a:rPr lang="en-US" dirty="0"/>
              <a:t>might affect your finances and, perhaps </a:t>
            </a:r>
            <a:r>
              <a:rPr lang="en-US" dirty="0" smtClean="0"/>
              <a:t>more importantly</a:t>
            </a:r>
            <a:r>
              <a:rPr lang="en-US" dirty="0"/>
              <a:t>, your quality of life and relationships </a:t>
            </a:r>
            <a:r>
              <a:rPr lang="en-US" dirty="0" smtClean="0"/>
              <a:t>with those </a:t>
            </a:r>
            <a:r>
              <a:rPr lang="en-US" dirty="0"/>
              <a:t>you care most about</a:t>
            </a:r>
            <a:r>
              <a:rPr lang="en-US" dirty="0" smtClean="0"/>
              <a:t>.</a:t>
            </a:r>
          </a:p>
          <a:p>
            <a:endParaRPr lang="en-US" dirty="0"/>
          </a:p>
          <a:p>
            <a:r>
              <a:rPr lang="en-US" dirty="0"/>
              <a:t>A little planning now </a:t>
            </a:r>
            <a:r>
              <a:rPr lang="en-US" dirty="0" smtClean="0"/>
              <a:t>may </a:t>
            </a:r>
            <a:r>
              <a:rPr lang="en-US" dirty="0"/>
              <a:t>deliver a sense of </a:t>
            </a:r>
            <a:r>
              <a:rPr lang="en-US" dirty="0" smtClean="0"/>
              <a:t>security for </a:t>
            </a:r>
            <a:r>
              <a:rPr lang="en-US" dirty="0"/>
              <a:t>the future.</a:t>
            </a:r>
          </a:p>
        </p:txBody>
      </p:sp>
      <p:sp>
        <p:nvSpPr>
          <p:cNvPr id="4" name="Slide Number Placeholder 3"/>
          <p:cNvSpPr>
            <a:spLocks noGrp="1"/>
          </p:cNvSpPr>
          <p:nvPr>
            <p:ph type="sldNum" sz="quarter" idx="10"/>
          </p:nvPr>
        </p:nvSpPr>
        <p:spPr/>
        <p:txBody>
          <a:bodyPr/>
          <a:lstStyle/>
          <a:p>
            <a:fld id="{07BEDC29-9907-384E-B4A8-D977420F873B}" type="slidenum">
              <a:rPr lang="en-US" smtClean="0"/>
              <a:pPr/>
              <a:t>2</a:t>
            </a:fld>
            <a:endParaRPr lang="en-US" dirty="0"/>
          </a:p>
        </p:txBody>
      </p:sp>
    </p:spTree>
    <p:extLst>
      <p:ext uri="{BB962C8B-B14F-4D97-AF65-F5344CB8AC3E}">
        <p14:creationId xmlns:p14="http://schemas.microsoft.com/office/powerpoint/2010/main" val="731331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Speak </a:t>
            </a:r>
            <a:r>
              <a:rPr lang="en-US" smtClean="0"/>
              <a:t>to slide.</a:t>
            </a:r>
            <a:endParaRPr lang="en-US" dirty="0"/>
          </a:p>
        </p:txBody>
      </p:sp>
      <p:sp>
        <p:nvSpPr>
          <p:cNvPr id="4" name="Slide Number Placeholder 3"/>
          <p:cNvSpPr>
            <a:spLocks noGrp="1"/>
          </p:cNvSpPr>
          <p:nvPr>
            <p:ph type="sldNum" sz="quarter" idx="10"/>
          </p:nvPr>
        </p:nvSpPr>
        <p:spPr/>
        <p:txBody>
          <a:bodyPr/>
          <a:lstStyle/>
          <a:p>
            <a:fld id="{07BEDC29-9907-384E-B4A8-D977420F873B}" type="slidenum">
              <a:rPr lang="en-US" smtClean="0"/>
              <a:pPr/>
              <a:t>29</a:t>
            </a:fld>
            <a:endParaRPr lang="en-US" dirty="0"/>
          </a:p>
        </p:txBody>
      </p:sp>
    </p:spTree>
    <p:extLst>
      <p:ext uri="{BB962C8B-B14F-4D97-AF65-F5344CB8AC3E}">
        <p14:creationId xmlns:p14="http://schemas.microsoft.com/office/powerpoint/2010/main" val="39425930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Speak</a:t>
            </a:r>
            <a:r>
              <a:rPr lang="en-US" baseline="0" dirty="0" smtClean="0"/>
              <a:t> to slide </a:t>
            </a:r>
            <a:endParaRPr lang="en-US" dirty="0"/>
          </a:p>
        </p:txBody>
      </p:sp>
      <p:sp>
        <p:nvSpPr>
          <p:cNvPr id="4" name="Slide Number Placeholder 3"/>
          <p:cNvSpPr>
            <a:spLocks noGrp="1"/>
          </p:cNvSpPr>
          <p:nvPr>
            <p:ph type="sldNum" sz="quarter" idx="10"/>
          </p:nvPr>
        </p:nvSpPr>
        <p:spPr/>
        <p:txBody>
          <a:bodyPr/>
          <a:lstStyle/>
          <a:p>
            <a:fld id="{07BEDC29-9907-384E-B4A8-D977420F873B}" type="slidenum">
              <a:rPr lang="en-US" smtClean="0"/>
              <a:pPr/>
              <a:t>30</a:t>
            </a:fld>
            <a:endParaRPr lang="en-US" dirty="0"/>
          </a:p>
        </p:txBody>
      </p:sp>
    </p:spTree>
    <p:extLst>
      <p:ext uri="{BB962C8B-B14F-4D97-AF65-F5344CB8AC3E}">
        <p14:creationId xmlns:p14="http://schemas.microsoft.com/office/powerpoint/2010/main" val="13982507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chemeClr val="tx2"/>
                </a:solidFill>
              </a:rPr>
              <a:t>What does life have in store for you?</a:t>
            </a:r>
          </a:p>
          <a:p>
            <a:endParaRPr lang="en-US" dirty="0">
              <a:solidFill>
                <a:schemeClr val="tx2"/>
              </a:solidFill>
            </a:endParaRPr>
          </a:p>
          <a:p>
            <a:r>
              <a:rPr lang="en-US" dirty="0" smtClean="0">
                <a:solidFill>
                  <a:schemeClr val="tx2"/>
                </a:solidFill>
              </a:rPr>
              <a:t>Everyone has hopes and dreams for their future and for those they care about. </a:t>
            </a:r>
          </a:p>
          <a:p>
            <a:r>
              <a:rPr lang="en-US" dirty="0" smtClean="0">
                <a:solidFill>
                  <a:schemeClr val="tx2"/>
                </a:solidFill>
              </a:rPr>
              <a:t>Whatever your vision, a little planning now may deliver a sense of security for the future. </a:t>
            </a:r>
          </a:p>
          <a:p>
            <a:endParaRPr lang="en-US" dirty="0" smtClean="0">
              <a:solidFill>
                <a:schemeClr val="tx2"/>
              </a:solidFill>
            </a:endParaRPr>
          </a:p>
          <a:p>
            <a:pPr indent="-144308"/>
            <a:r>
              <a:rPr lang="en-US" dirty="0" smtClean="0">
                <a:latin typeface="Arial"/>
                <a:cs typeface="Arial"/>
              </a:rPr>
              <a:t>Longevity is a reality</a:t>
            </a:r>
            <a:r>
              <a:rPr lang="en-US" baseline="0" dirty="0" smtClean="0">
                <a:latin typeface="Arial"/>
                <a:cs typeface="Arial"/>
              </a:rPr>
              <a:t> today. In fact, about two of every three 50 year olds today will live to age 80, and one of three will live to age 90 (Business Insider, Andy </a:t>
            </a:r>
            <a:r>
              <a:rPr lang="en-US" baseline="0" dirty="0" err="1" smtClean="0">
                <a:latin typeface="Arial"/>
                <a:cs typeface="Arial"/>
              </a:rPr>
              <a:t>Kiersz</a:t>
            </a:r>
            <a:r>
              <a:rPr lang="en-US" baseline="0" dirty="0" smtClean="0">
                <a:latin typeface="Arial"/>
                <a:cs typeface="Arial"/>
              </a:rPr>
              <a:t>, 3/2014, Data from Social Security Administration). That means that today’s retirement may last 20 – 30 years. A longer retirement period may also mean added risks to manage.</a:t>
            </a:r>
          </a:p>
          <a:p>
            <a:pPr indent="-144308"/>
            <a:endParaRPr lang="en-US" dirty="0" smtClean="0">
              <a:latin typeface="Arial"/>
              <a:cs typeface="Arial"/>
            </a:endParaRPr>
          </a:p>
          <a:p>
            <a:pPr indent="-144308"/>
            <a:r>
              <a:rPr lang="en-US" baseline="0" dirty="0" smtClean="0">
                <a:latin typeface="Arial"/>
                <a:cs typeface="Arial"/>
              </a:rPr>
              <a:t>Let’s explore how you perceive your future and the plans you may have put in place.</a:t>
            </a:r>
            <a:endParaRPr lang="en-US" dirty="0" smtClean="0">
              <a:latin typeface="Arial"/>
              <a:cs typeface="Arial"/>
            </a:endParaRPr>
          </a:p>
        </p:txBody>
      </p:sp>
      <p:sp>
        <p:nvSpPr>
          <p:cNvPr id="4" name="Slide Number Placeholder 3"/>
          <p:cNvSpPr>
            <a:spLocks noGrp="1"/>
          </p:cNvSpPr>
          <p:nvPr>
            <p:ph type="sldNum" sz="quarter" idx="10"/>
          </p:nvPr>
        </p:nvSpPr>
        <p:spPr/>
        <p:txBody>
          <a:bodyPr/>
          <a:lstStyle/>
          <a:p>
            <a:fld id="{07BEDC29-9907-384E-B4A8-D977420F873B}" type="slidenum">
              <a:rPr lang="en-US" smtClean="0"/>
              <a:pPr/>
              <a:t>3</a:t>
            </a:fld>
            <a:endParaRPr lang="en-US" dirty="0"/>
          </a:p>
        </p:txBody>
      </p:sp>
    </p:spTree>
    <p:extLst>
      <p:ext uri="{BB962C8B-B14F-4D97-AF65-F5344CB8AC3E}">
        <p14:creationId xmlns:p14="http://schemas.microsoft.com/office/powerpoint/2010/main" val="3230572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0405" y="4412774"/>
            <a:ext cx="5603240" cy="4668473"/>
          </a:xfrm>
        </p:spPr>
        <p:txBody>
          <a:bodyPr/>
          <a:lstStyle/>
          <a:p>
            <a:pPr indent="-144308"/>
            <a:r>
              <a:rPr lang="en-US" dirty="0" smtClean="0">
                <a:cs typeface="Arial"/>
              </a:rPr>
              <a:t>Let’s </a:t>
            </a:r>
            <a:r>
              <a:rPr lang="en-US" dirty="0">
                <a:cs typeface="Arial"/>
              </a:rPr>
              <a:t>look at how you view your future…</a:t>
            </a:r>
          </a:p>
          <a:p>
            <a:pPr marL="119063" indent="-119063">
              <a:buFontTx/>
              <a:buChar char="-"/>
            </a:pPr>
            <a:r>
              <a:rPr lang="en-US" dirty="0">
                <a:cs typeface="Arial"/>
              </a:rPr>
              <a:t>How do you imagine your lifestyle as you age, or in retirement?</a:t>
            </a:r>
          </a:p>
          <a:p>
            <a:pPr marL="119063" indent="-119063">
              <a:buFontTx/>
              <a:buChar char="-"/>
            </a:pPr>
            <a:r>
              <a:rPr lang="en-US" dirty="0">
                <a:cs typeface="Arial"/>
              </a:rPr>
              <a:t>What could impact your retirement? Health, income, unexpected changes in family dynamics (having to raise grandchildren), or other events that </a:t>
            </a:r>
            <a:r>
              <a:rPr lang="en-US" dirty="0" smtClean="0">
                <a:cs typeface="Arial"/>
              </a:rPr>
              <a:t>may </a:t>
            </a:r>
            <a:r>
              <a:rPr lang="en-US" dirty="0">
                <a:cs typeface="Arial"/>
              </a:rPr>
              <a:t>impact your lifestyle, and how – financially, emotionally, etc.?</a:t>
            </a:r>
          </a:p>
          <a:p>
            <a:pPr marL="119063" indent="-119063">
              <a:buFontTx/>
              <a:buChar char="-"/>
            </a:pPr>
            <a:r>
              <a:rPr lang="en-US" dirty="0">
                <a:cs typeface="Arial"/>
              </a:rPr>
              <a:t>Do you have plans in place to mitigate those risks? </a:t>
            </a:r>
          </a:p>
          <a:p>
            <a:pPr indent="-144308"/>
            <a:endParaRPr lang="en-US" dirty="0">
              <a:cs typeface="Arial"/>
            </a:endParaRPr>
          </a:p>
          <a:p>
            <a:pPr lvl="0" indent="-339725"/>
            <a:r>
              <a:rPr lang="en-US" dirty="0">
                <a:cs typeface="Arial"/>
              </a:rPr>
              <a:t>Today, we’re going to spend a little time speaking about the risk of needing long term care </a:t>
            </a:r>
            <a:r>
              <a:rPr lang="en-US" dirty="0" smtClean="0">
                <a:cs typeface="Arial"/>
              </a:rPr>
              <a:t>or </a:t>
            </a:r>
            <a:r>
              <a:rPr lang="en-US" dirty="0">
                <a:cs typeface="Arial"/>
              </a:rPr>
              <a:t>needing to provide long term care for a loved one. </a:t>
            </a:r>
          </a:p>
          <a:p>
            <a:pPr indent="-339725"/>
            <a:endParaRPr lang="en-US" dirty="0">
              <a:cs typeface="Arial"/>
            </a:endParaRPr>
          </a:p>
          <a:p>
            <a:pPr indent="-339725"/>
            <a:r>
              <a:rPr lang="en-US" dirty="0">
                <a:cs typeface="Arial"/>
              </a:rPr>
              <a:t>Does anyone believe it will happen to them?</a:t>
            </a:r>
          </a:p>
          <a:p>
            <a:pPr indent="-144308"/>
            <a:r>
              <a:rPr lang="en-US" dirty="0">
                <a:cs typeface="Arial"/>
              </a:rPr>
              <a:t>Let’s explore what conversations you may have had to date and which you may want to have as a result of today’s discussion: </a:t>
            </a:r>
          </a:p>
          <a:p>
            <a:pPr indent="-144308"/>
            <a:endParaRPr lang="en-US" baseline="0" dirty="0" smtClean="0">
              <a:latin typeface="Arial"/>
              <a:cs typeface="Arial"/>
            </a:endParaRPr>
          </a:p>
          <a:p>
            <a:pPr marL="119063" lvl="1" indent="-119063">
              <a:buFont typeface="Arial" pitchFamily="34" charset="0"/>
              <a:buChar char="•"/>
            </a:pPr>
            <a:r>
              <a:rPr lang="en-US" baseline="0" dirty="0" smtClean="0">
                <a:latin typeface="Arial"/>
                <a:cs typeface="Arial"/>
              </a:rPr>
              <a:t>How many of you in the audience have a family member or friend or have known someone who needed long term care? </a:t>
            </a:r>
          </a:p>
          <a:p>
            <a:pPr marL="119063" lvl="1">
              <a:buFont typeface="Arial" pitchFamily="34" charset="0"/>
              <a:buNone/>
            </a:pPr>
            <a:r>
              <a:rPr lang="en-US" i="1" baseline="0" dirty="0" smtClean="0">
                <a:latin typeface="Arial"/>
                <a:cs typeface="Arial"/>
              </a:rPr>
              <a:t>Speaker option: if you are comfortable ask if anyone would like to share their experience.</a:t>
            </a:r>
          </a:p>
          <a:p>
            <a:pPr marL="117475" lvl="1" indent="0">
              <a:buFont typeface="Arial" pitchFamily="34" charset="0"/>
              <a:buNone/>
            </a:pPr>
            <a:endParaRPr lang="en-US" baseline="0" dirty="0" smtClean="0">
              <a:latin typeface="Arial"/>
              <a:cs typeface="Arial"/>
            </a:endParaRPr>
          </a:p>
          <a:p>
            <a:pPr marL="119063" lvl="1" indent="-119063">
              <a:buFont typeface="Arial" pitchFamily="34" charset="0"/>
              <a:buChar char="•"/>
            </a:pPr>
            <a:r>
              <a:rPr lang="en-US" baseline="0" dirty="0" smtClean="0">
                <a:latin typeface="Arial"/>
                <a:cs typeface="Arial"/>
              </a:rPr>
              <a:t>Is there anyone in the audience who is a caregiver? </a:t>
            </a:r>
          </a:p>
          <a:p>
            <a:pPr marL="119063" lvl="1">
              <a:buFont typeface="Arial" pitchFamily="34" charset="0"/>
              <a:buNone/>
            </a:pPr>
            <a:r>
              <a:rPr lang="en-US" i="1" baseline="0" dirty="0" smtClean="0">
                <a:latin typeface="Arial"/>
                <a:cs typeface="Arial"/>
              </a:rPr>
              <a:t>Speaker option: if you are comfortable ask if anyone would like to share what it means to be a caregiver or their experience as the caregiver</a:t>
            </a:r>
          </a:p>
          <a:p>
            <a:pPr marL="119063" lvl="1" indent="-119063">
              <a:buFont typeface="Arial" pitchFamily="34" charset="0"/>
              <a:buNone/>
            </a:pPr>
            <a:endParaRPr lang="en-US" i="1" baseline="0" dirty="0" smtClean="0">
              <a:latin typeface="Arial"/>
              <a:cs typeface="Arial"/>
            </a:endParaRPr>
          </a:p>
          <a:p>
            <a:pPr marL="119063" lvl="1" indent="-119063">
              <a:buFont typeface="Arial" pitchFamily="34" charset="0"/>
              <a:buChar char="•"/>
            </a:pPr>
            <a:r>
              <a:rPr lang="en-US" baseline="0" dirty="0" smtClean="0">
                <a:latin typeface="Arial"/>
                <a:cs typeface="Arial"/>
              </a:rPr>
              <a:t>Does anyone believe it will happen to them?</a:t>
            </a:r>
            <a:endParaRPr lang="en-US" dirty="0" smtClean="0">
              <a:latin typeface="Arial"/>
              <a:cs typeface="Arial"/>
            </a:endParaRPr>
          </a:p>
          <a:p>
            <a:endParaRPr lang="en-US" dirty="0"/>
          </a:p>
        </p:txBody>
      </p:sp>
      <p:sp>
        <p:nvSpPr>
          <p:cNvPr id="4" name="Slide Number Placeholder 3"/>
          <p:cNvSpPr>
            <a:spLocks noGrp="1"/>
          </p:cNvSpPr>
          <p:nvPr>
            <p:ph type="sldNum" sz="quarter" idx="10"/>
          </p:nvPr>
        </p:nvSpPr>
        <p:spPr/>
        <p:txBody>
          <a:bodyPr/>
          <a:lstStyle/>
          <a:p>
            <a:fld id="{07BEDC29-9907-384E-B4A8-D977420F873B}" type="slidenum">
              <a:rPr lang="en-US" smtClean="0"/>
              <a:pPr/>
              <a:t>4</a:t>
            </a:fld>
            <a:endParaRPr lang="en-US" dirty="0"/>
          </a:p>
        </p:txBody>
      </p:sp>
    </p:spTree>
    <p:extLst>
      <p:ext uri="{BB962C8B-B14F-4D97-AF65-F5344CB8AC3E}">
        <p14:creationId xmlns:p14="http://schemas.microsoft.com/office/powerpoint/2010/main" val="3230572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Speak to slide</a:t>
            </a:r>
            <a:endParaRPr lang="en-US" dirty="0"/>
          </a:p>
        </p:txBody>
      </p:sp>
      <p:sp>
        <p:nvSpPr>
          <p:cNvPr id="4" name="Slide Number Placeholder 3"/>
          <p:cNvSpPr>
            <a:spLocks noGrp="1"/>
          </p:cNvSpPr>
          <p:nvPr>
            <p:ph type="sldNum" sz="quarter" idx="10"/>
          </p:nvPr>
        </p:nvSpPr>
        <p:spPr/>
        <p:txBody>
          <a:bodyPr/>
          <a:lstStyle/>
          <a:p>
            <a:fld id="{07BEDC29-9907-384E-B4A8-D977420F873B}" type="slidenum">
              <a:rPr lang="en-US" smtClean="0"/>
              <a:pPr/>
              <a:t>5</a:t>
            </a:fld>
            <a:endParaRPr lang="en-US" dirty="0"/>
          </a:p>
        </p:txBody>
      </p:sp>
    </p:spTree>
    <p:extLst>
      <p:ext uri="{BB962C8B-B14F-4D97-AF65-F5344CB8AC3E}">
        <p14:creationId xmlns:p14="http://schemas.microsoft.com/office/powerpoint/2010/main" val="37037977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Although it may not be pleasant to think about a time in the future when you or your partner/spouse may not be as independent as you/they are today, it’s a good idea to learn and understand long term care and the options. </a:t>
            </a:r>
          </a:p>
          <a:p>
            <a:endParaRPr lang="en-US" dirty="0"/>
          </a:p>
          <a:p>
            <a:r>
              <a:rPr lang="en-US" dirty="0" smtClean="0"/>
              <a:t>Long term care is the assistance or supervision you may need when you are unable to do some of the basic activities of daily living (ADLs) – bathing, dressing, continence, toileting, transferring and eating.  </a:t>
            </a:r>
          </a:p>
        </p:txBody>
      </p:sp>
      <p:sp>
        <p:nvSpPr>
          <p:cNvPr id="4" name="Slide Number Placeholder 3"/>
          <p:cNvSpPr>
            <a:spLocks noGrp="1"/>
          </p:cNvSpPr>
          <p:nvPr>
            <p:ph type="sldNum" sz="quarter" idx="10"/>
          </p:nvPr>
        </p:nvSpPr>
        <p:spPr/>
        <p:txBody>
          <a:bodyPr/>
          <a:lstStyle/>
          <a:p>
            <a:fld id="{07BEDC29-9907-384E-B4A8-D977420F873B}" type="slidenum">
              <a:rPr lang="en-US" smtClean="0"/>
              <a:pPr/>
              <a:t>6</a:t>
            </a:fld>
            <a:endParaRPr lang="en-US" dirty="0"/>
          </a:p>
        </p:txBody>
      </p:sp>
    </p:spTree>
    <p:extLst>
      <p:ext uri="{BB962C8B-B14F-4D97-AF65-F5344CB8AC3E}">
        <p14:creationId xmlns:p14="http://schemas.microsoft.com/office/powerpoint/2010/main" val="24568610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care may be needed because of: </a:t>
            </a:r>
          </a:p>
          <a:p>
            <a:pPr marL="171450" indent="-171450">
              <a:buFont typeface="Arial" panose="020B0604020202020204" pitchFamily="34" charset="0"/>
              <a:buChar char="•"/>
            </a:pPr>
            <a:r>
              <a:rPr lang="en-US" dirty="0" smtClean="0"/>
              <a:t>A severe cognitive impairment (Alzheimer’s, other brain disorders) </a:t>
            </a:r>
          </a:p>
          <a:p>
            <a:pPr marL="171450" indent="-171450">
              <a:buFont typeface="Arial" panose="020B0604020202020204" pitchFamily="34" charset="0"/>
              <a:buChar char="•"/>
            </a:pPr>
            <a:r>
              <a:rPr lang="en-US" dirty="0" smtClean="0"/>
              <a:t>Accidents</a:t>
            </a:r>
          </a:p>
          <a:p>
            <a:pPr marL="171450" indent="-171450">
              <a:buFont typeface="Arial" panose="020B0604020202020204" pitchFamily="34" charset="0"/>
              <a:buChar char="•"/>
            </a:pPr>
            <a:r>
              <a:rPr lang="en-US" dirty="0" smtClean="0"/>
              <a:t>Being chronically</a:t>
            </a:r>
            <a:r>
              <a:rPr lang="en-US" baseline="0" dirty="0" smtClean="0"/>
              <a:t> ill </a:t>
            </a:r>
            <a:endParaRPr lang="en-US" dirty="0" smtClean="0"/>
          </a:p>
          <a:p>
            <a:pPr marL="171450" indent="-171450">
              <a:buFont typeface="Arial" panose="020B0604020202020204" pitchFamily="34" charset="0"/>
              <a:buChar char="•"/>
            </a:pPr>
            <a:r>
              <a:rPr lang="en-US" dirty="0" smtClean="0"/>
              <a:t>Advanced age</a:t>
            </a:r>
          </a:p>
          <a:p>
            <a:pPr marL="171450" indent="-171450">
              <a:buFont typeface="Arial" panose="020B0604020202020204" pitchFamily="34" charset="0"/>
              <a:buChar char="•"/>
            </a:pPr>
            <a:r>
              <a:rPr lang="en-US" dirty="0" smtClean="0"/>
              <a:t>Strokes</a:t>
            </a:r>
          </a:p>
          <a:p>
            <a:pPr marL="171450" indent="-171450">
              <a:buFont typeface="Arial" panose="020B0604020202020204" pitchFamily="34" charset="0"/>
              <a:buChar char="•"/>
            </a:pPr>
            <a:r>
              <a:rPr lang="en-US" dirty="0" smtClean="0"/>
              <a:t>Other chronic conditions</a:t>
            </a:r>
          </a:p>
          <a:p>
            <a:pPr marL="171450" indent="-171450">
              <a:buFont typeface="Arial" panose="020B0604020202020204" pitchFamily="34" charset="0"/>
              <a:buChar char="•"/>
            </a:pPr>
            <a:endParaRPr lang="en-US" dirty="0"/>
          </a:p>
          <a:p>
            <a:r>
              <a:rPr lang="en-US" dirty="0" smtClean="0"/>
              <a:t>Depending on the plan of care prescribed by a licensed healthcare practitioner, long term care may be received at home, in the community, in an assisted living facility, residential care facility or a nursing facility.   </a:t>
            </a:r>
            <a:endParaRPr lang="en-US" dirty="0"/>
          </a:p>
        </p:txBody>
      </p:sp>
      <p:sp>
        <p:nvSpPr>
          <p:cNvPr id="4" name="Slide Number Placeholder 3"/>
          <p:cNvSpPr>
            <a:spLocks noGrp="1"/>
          </p:cNvSpPr>
          <p:nvPr>
            <p:ph type="sldNum" sz="quarter" idx="10"/>
          </p:nvPr>
        </p:nvSpPr>
        <p:spPr/>
        <p:txBody>
          <a:bodyPr/>
          <a:lstStyle/>
          <a:p>
            <a:fld id="{07BEDC29-9907-384E-B4A8-D977420F873B}" type="slidenum">
              <a:rPr lang="en-US" smtClean="0"/>
              <a:pPr/>
              <a:t>7</a:t>
            </a:fld>
            <a:endParaRPr lang="en-US" dirty="0"/>
          </a:p>
        </p:txBody>
      </p:sp>
    </p:spTree>
    <p:extLst>
      <p:ext uri="{BB962C8B-B14F-4D97-AF65-F5344CB8AC3E}">
        <p14:creationId xmlns:p14="http://schemas.microsoft.com/office/powerpoint/2010/main" val="24568610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Are you part of a sandwich generation, an only child or the one that the family turns to?  </a:t>
            </a:r>
          </a:p>
          <a:p>
            <a:endParaRPr lang="en-US" dirty="0" smtClean="0"/>
          </a:p>
          <a:p>
            <a:r>
              <a:rPr lang="en-US" dirty="0" smtClean="0"/>
              <a:t>As family, you may be willing to help and want to help but the impact that caregiving may have upon the caregiver is often overlooked.  </a:t>
            </a:r>
          </a:p>
          <a:p>
            <a:endParaRPr lang="en-US" dirty="0"/>
          </a:p>
          <a:p>
            <a:r>
              <a:rPr lang="en-US" dirty="0" smtClean="0"/>
              <a:t>Helping your loved ones may take many forms – opening up the discussion, </a:t>
            </a:r>
            <a:r>
              <a:rPr lang="en-US" dirty="0"/>
              <a:t>helping with </a:t>
            </a:r>
            <a:r>
              <a:rPr lang="en-US" dirty="0" smtClean="0"/>
              <a:t>planning, and caregiving</a:t>
            </a:r>
            <a:r>
              <a:rPr lang="en-US" dirty="0"/>
              <a:t> </a:t>
            </a:r>
            <a:r>
              <a:rPr lang="en-US" dirty="0" smtClean="0"/>
              <a:t>are only a few.</a:t>
            </a:r>
            <a:endParaRPr lang="en-US" dirty="0"/>
          </a:p>
        </p:txBody>
      </p:sp>
      <p:sp>
        <p:nvSpPr>
          <p:cNvPr id="4" name="Slide Number Placeholder 3"/>
          <p:cNvSpPr>
            <a:spLocks noGrp="1"/>
          </p:cNvSpPr>
          <p:nvPr>
            <p:ph type="sldNum" sz="quarter" idx="10"/>
          </p:nvPr>
        </p:nvSpPr>
        <p:spPr/>
        <p:txBody>
          <a:bodyPr/>
          <a:lstStyle/>
          <a:p>
            <a:fld id="{07BEDC29-9907-384E-B4A8-D977420F873B}" type="slidenum">
              <a:rPr lang="en-US" smtClean="0"/>
              <a:pPr/>
              <a:t>8</a:t>
            </a:fld>
            <a:endParaRPr lang="en-US" dirty="0"/>
          </a:p>
        </p:txBody>
      </p:sp>
    </p:spTree>
    <p:extLst>
      <p:ext uri="{BB962C8B-B14F-4D97-AF65-F5344CB8AC3E}">
        <p14:creationId xmlns:p14="http://schemas.microsoft.com/office/powerpoint/2010/main" val="34097607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Content w/ Subtitle Layout">
    <p:spTree>
      <p:nvGrpSpPr>
        <p:cNvPr id="1" name=""/>
        <p:cNvGrpSpPr/>
        <p:nvPr/>
      </p:nvGrpSpPr>
      <p:grpSpPr>
        <a:xfrm>
          <a:off x="0" y="0"/>
          <a:ext cx="0" cy="0"/>
          <a:chOff x="0" y="0"/>
          <a:chExt cx="0" cy="0"/>
        </a:xfrm>
      </p:grpSpPr>
      <p:sp>
        <p:nvSpPr>
          <p:cNvPr id="9" name="Title 1"/>
          <p:cNvSpPr>
            <a:spLocks noGrp="1"/>
          </p:cNvSpPr>
          <p:nvPr>
            <p:ph type="title"/>
          </p:nvPr>
        </p:nvSpPr>
        <p:spPr>
          <a:xfrm>
            <a:off x="457200" y="397659"/>
            <a:ext cx="8229600" cy="628556"/>
          </a:xfrm>
        </p:spPr>
        <p:txBody>
          <a:bodyPr>
            <a:noAutofit/>
          </a:bodyPr>
          <a:lstStyle>
            <a:lvl1pPr>
              <a:defRPr lang="en-US" dirty="0">
                <a:solidFill>
                  <a:schemeClr val="tx1"/>
                </a:solidFill>
              </a:defRPr>
            </a:lvl1pPr>
          </a:lstStyle>
          <a:p>
            <a:r>
              <a:rPr lang="en-US" dirty="0" smtClean="0"/>
              <a:t>Click to edit Master title style</a:t>
            </a:r>
            <a:endParaRPr lang="en-US" dirty="0"/>
          </a:p>
        </p:txBody>
      </p:sp>
      <p:sp>
        <p:nvSpPr>
          <p:cNvPr id="12" name="Text Placeholder 2"/>
          <p:cNvSpPr>
            <a:spLocks noGrp="1"/>
          </p:cNvSpPr>
          <p:nvPr>
            <p:ph type="body" idx="11"/>
          </p:nvPr>
        </p:nvSpPr>
        <p:spPr>
          <a:xfrm>
            <a:off x="457200" y="1026215"/>
            <a:ext cx="8229600" cy="541328"/>
          </a:xfrm>
        </p:spPr>
        <p:txBody>
          <a:bodyPr lIns="0" tIns="0" rIns="0" bIns="0" anchor="t" anchorCtr="0">
            <a:noAutofit/>
          </a:bodyPr>
          <a:lstStyle>
            <a:lvl1pPr marL="120650" indent="0">
              <a:buNone/>
              <a:defRPr lang="en-US" smtClean="0">
                <a:solidFill>
                  <a:srgbClr val="475284"/>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8" name="Content Placeholder 7"/>
          <p:cNvSpPr>
            <a:spLocks noGrp="1"/>
          </p:cNvSpPr>
          <p:nvPr>
            <p:ph sz="quarter" idx="15" hasCustomPrompt="1"/>
          </p:nvPr>
        </p:nvSpPr>
        <p:spPr>
          <a:xfrm>
            <a:off x="457200" y="1683440"/>
            <a:ext cx="2576423" cy="4480560"/>
          </a:xfrm>
        </p:spPr>
        <p:txBody>
          <a:bodyPr/>
          <a:lstStyle>
            <a:lvl1pPr>
              <a:spcAft>
                <a:spcPts val="0"/>
              </a:spcAft>
              <a:defRPr lang="en-US" sz="2000" b="1" dirty="0" smtClean="0">
                <a:solidFill>
                  <a:schemeClr val="accent1"/>
                </a:solidFill>
              </a:defRPr>
            </a:lvl1pPr>
            <a:lvl2pPr marL="0" indent="0">
              <a:buFont typeface="Arial" pitchFamily="34" charset="0"/>
              <a:buNone/>
              <a:defRPr lang="en-US" sz="2000" dirty="0" smtClean="0">
                <a:solidFill>
                  <a:srgbClr val="4B4B4B"/>
                </a:solidFill>
              </a:defRPr>
            </a:lvl2pPr>
            <a:lvl3pPr marL="508000" indent="-285750">
              <a:buClrTx/>
              <a:buFont typeface="Arial"/>
              <a:buChar char="•"/>
              <a:defRPr lang="en-US" sz="1800" kern="1200" dirty="0" smtClean="0">
                <a:solidFill>
                  <a:schemeClr val="tx2"/>
                </a:solidFill>
                <a:latin typeface="+mn-lt"/>
                <a:ea typeface="+mn-ea"/>
                <a:cs typeface="+mn-cs"/>
              </a:defRPr>
            </a:lvl3pPr>
            <a:lvl4pPr marL="625475" indent="-225425">
              <a:buClrTx/>
              <a:buFont typeface="Arial"/>
              <a:buChar char="•"/>
              <a:defRPr lang="en-US" sz="1800" kern="1200" dirty="0" smtClean="0">
                <a:solidFill>
                  <a:schemeClr val="tx2"/>
                </a:solidFill>
                <a:latin typeface="+mn-lt"/>
                <a:ea typeface="+mn-ea"/>
                <a:cs typeface="+mn-cs"/>
              </a:defRPr>
            </a:lvl4pPr>
            <a:lvl5pPr marL="860425" indent="-234950">
              <a:buClrTx/>
              <a:buFont typeface="Arial"/>
              <a:buChar char="•"/>
              <a:defRPr lang="en-US" sz="1800" kern="1200" dirty="0">
                <a:solidFill>
                  <a:schemeClr val="tx2"/>
                </a:solidFill>
                <a:latin typeface="+mn-lt"/>
                <a:ea typeface="+mn-ea"/>
                <a:cs typeface="+mn-cs"/>
              </a:defRPr>
            </a:lvl5pPr>
          </a:lstStyle>
          <a:p>
            <a:r>
              <a:rPr lang="en-US" dirty="0" smtClean="0"/>
              <a:t>Click to add title; for grey copy, press &lt;Enter&gt; and select the Increase List Level button</a:t>
            </a:r>
          </a:p>
          <a:p>
            <a:pPr lvl="1"/>
            <a:r>
              <a:rPr lang="en-US" dirty="0" smtClean="0"/>
              <a:t>Second level</a:t>
            </a:r>
          </a:p>
          <a:p>
            <a:pPr marL="339725" lvl="2" indent="-117475" algn="l" defTabSz="914400" rtl="0" eaLnBrk="1" latinLnBrk="0" hangingPunct="1">
              <a:spcBef>
                <a:spcPct val="20000"/>
              </a:spcBef>
              <a:buClrTx/>
              <a:buFont typeface="Arial"/>
              <a:buChar char="•"/>
              <a:tabLst/>
            </a:pPr>
            <a:r>
              <a:rPr lang="en-US" dirty="0" smtClean="0"/>
              <a:t>Third level</a:t>
            </a:r>
          </a:p>
          <a:p>
            <a:pPr marL="514350" lvl="3" indent="-114300" algn="l" defTabSz="914400" rtl="0" eaLnBrk="1" latinLnBrk="0" hangingPunct="1">
              <a:spcBef>
                <a:spcPct val="20000"/>
              </a:spcBef>
              <a:buClrTx/>
              <a:buFont typeface="Arial"/>
              <a:buChar char="•"/>
            </a:pPr>
            <a:r>
              <a:rPr lang="en-US" dirty="0" smtClean="0"/>
              <a:t>Fourth level</a:t>
            </a:r>
          </a:p>
          <a:p>
            <a:pPr marL="744538" lvl="4" indent="-119063" algn="l" defTabSz="914400" rtl="0" eaLnBrk="1" latinLnBrk="0" hangingPunct="1">
              <a:spcBef>
                <a:spcPct val="20000"/>
              </a:spcBef>
              <a:buClrTx/>
              <a:buFont typeface="Arial"/>
              <a:buChar char="•"/>
            </a:pPr>
            <a:r>
              <a:rPr lang="en-US" dirty="0" smtClean="0"/>
              <a:t>Fifth level</a:t>
            </a:r>
            <a:endParaRPr lang="en-US" dirty="0"/>
          </a:p>
        </p:txBody>
      </p:sp>
      <p:grpSp>
        <p:nvGrpSpPr>
          <p:cNvPr id="2" name="Group 1"/>
          <p:cNvGrpSpPr>
            <a:grpSpLocks/>
          </p:cNvGrpSpPr>
          <p:nvPr userDrawn="1"/>
        </p:nvGrpSpPr>
        <p:grpSpPr bwMode="auto">
          <a:xfrm>
            <a:off x="261174" y="6278005"/>
            <a:ext cx="8632825" cy="446088"/>
            <a:chOff x="285750" y="6346825"/>
            <a:chExt cx="8632137" cy="446283"/>
          </a:xfrm>
        </p:grpSpPr>
        <p:sp>
          <p:nvSpPr>
            <p:cNvPr id="19" name="Line 9"/>
            <p:cNvSpPr>
              <a:spLocks noChangeShapeType="1"/>
            </p:cNvSpPr>
            <p:nvPr userDrawn="1"/>
          </p:nvSpPr>
          <p:spPr bwMode="auto">
            <a:xfrm>
              <a:off x="285750" y="6346825"/>
              <a:ext cx="8578166" cy="0"/>
            </a:xfrm>
            <a:prstGeom prst="line">
              <a:avLst/>
            </a:prstGeom>
            <a:noFill/>
            <a:ln w="12700">
              <a:solidFill>
                <a:srgbClr val="999999"/>
              </a:solidFill>
              <a:round/>
              <a:headEnd/>
              <a:tailEnd/>
            </a:ln>
            <a:effectLst/>
          </p:spPr>
          <p:txBody>
            <a:bodyPr anchor="ctr">
              <a:spAutoFit/>
            </a:bodyPr>
            <a:lstStyle/>
            <a:p>
              <a:pPr defTabSz="914400">
                <a:defRPr/>
              </a:pPr>
              <a:endParaRPr lang="en-US" sz="1400" dirty="0">
                <a:solidFill>
                  <a:schemeClr val="tx2"/>
                </a:solidFill>
                <a:latin typeface="Arial"/>
              </a:endParaRPr>
            </a:p>
          </p:txBody>
        </p:sp>
        <p:pic>
          <p:nvPicPr>
            <p:cNvPr id="20" name="Picture 3" descr="genworth_spot_R.png"/>
            <p:cNvPicPr>
              <a:picLocks noChangeAspect="1"/>
            </p:cNvPicPr>
            <p:nvPr userDrawn="1"/>
          </p:nvPicPr>
          <p:blipFill>
            <a:blip r:embed="rId2"/>
            <a:srcRect/>
            <a:stretch>
              <a:fillRect/>
            </a:stretch>
          </p:blipFill>
          <p:spPr bwMode="auto">
            <a:xfrm>
              <a:off x="7314516" y="6408230"/>
              <a:ext cx="1603371" cy="384878"/>
            </a:xfrm>
            <a:prstGeom prst="rect">
              <a:avLst/>
            </a:prstGeom>
            <a:noFill/>
            <a:ln w="9525">
              <a:noFill/>
              <a:miter lim="800000"/>
              <a:headEnd/>
              <a:tailEnd/>
            </a:ln>
          </p:spPr>
        </p:pic>
      </p:grpSp>
      <p:sp>
        <p:nvSpPr>
          <p:cNvPr id="22" name="Slide Number Placeholder 15"/>
          <p:cNvSpPr>
            <a:spLocks noGrp="1"/>
          </p:cNvSpPr>
          <p:nvPr>
            <p:ph type="sldNum" sz="quarter" idx="14"/>
          </p:nvPr>
        </p:nvSpPr>
        <p:spPr>
          <a:xfrm>
            <a:off x="4306529" y="6356350"/>
            <a:ext cx="530942" cy="365125"/>
          </a:xfrm>
        </p:spPr>
        <p:txBody>
          <a:bodyPr/>
          <a:lstStyle/>
          <a:p>
            <a:fld id="{60633EBC-64B2-46BD-A6D1-30C8D5EAA11A}" type="slidenum">
              <a:rPr lang="en-US" smtClean="0"/>
              <a:pPr/>
              <a:t>‹#›</a:t>
            </a:fld>
            <a:endParaRPr lang="en-US" dirty="0"/>
          </a:p>
        </p:txBody>
      </p:sp>
      <p:sp>
        <p:nvSpPr>
          <p:cNvPr id="15" name="Content Placeholder 7"/>
          <p:cNvSpPr>
            <a:spLocks noGrp="1"/>
          </p:cNvSpPr>
          <p:nvPr>
            <p:ph sz="quarter" idx="18" hasCustomPrompt="1"/>
          </p:nvPr>
        </p:nvSpPr>
        <p:spPr>
          <a:xfrm>
            <a:off x="3283789" y="1683440"/>
            <a:ext cx="2576423" cy="4480560"/>
          </a:xfrm>
        </p:spPr>
        <p:txBody>
          <a:bodyPr/>
          <a:lstStyle>
            <a:lvl1pPr>
              <a:spcAft>
                <a:spcPts val="0"/>
              </a:spcAft>
              <a:defRPr lang="en-US" sz="2000" b="1" dirty="0" smtClean="0">
                <a:solidFill>
                  <a:srgbClr val="475284"/>
                </a:solidFill>
              </a:defRPr>
            </a:lvl1pPr>
            <a:lvl2pPr marL="0" indent="0">
              <a:buFont typeface="Arial" pitchFamily="34" charset="0"/>
              <a:buNone/>
              <a:defRPr lang="en-US" sz="2000" dirty="0" smtClean="0">
                <a:solidFill>
                  <a:srgbClr val="4B4B4B"/>
                </a:solidFill>
              </a:defRPr>
            </a:lvl2pPr>
            <a:lvl3pPr marL="508000" indent="-285750">
              <a:buClrTx/>
              <a:buFont typeface="Arial"/>
              <a:buChar char="•"/>
              <a:defRPr lang="en-US" sz="1800" kern="1200" dirty="0" smtClean="0">
                <a:solidFill>
                  <a:schemeClr val="tx2"/>
                </a:solidFill>
                <a:latin typeface="+mn-lt"/>
                <a:ea typeface="+mn-ea"/>
                <a:cs typeface="+mn-cs"/>
              </a:defRPr>
            </a:lvl3pPr>
            <a:lvl4pPr marL="685800" indent="-285750">
              <a:buClrTx/>
              <a:buFont typeface="Arial"/>
              <a:buChar char="•"/>
              <a:defRPr lang="en-US" sz="1800" kern="1200" dirty="0" smtClean="0">
                <a:solidFill>
                  <a:schemeClr val="tx2"/>
                </a:solidFill>
                <a:latin typeface="+mn-lt"/>
                <a:ea typeface="+mn-ea"/>
                <a:cs typeface="+mn-cs"/>
              </a:defRPr>
            </a:lvl4pPr>
            <a:lvl5pPr marL="911225" indent="-285750">
              <a:buClrTx/>
              <a:buFont typeface="Arial"/>
              <a:buChar char="•"/>
              <a:defRPr lang="en-US" sz="1800" kern="1200" dirty="0">
                <a:solidFill>
                  <a:schemeClr val="tx2"/>
                </a:solidFill>
                <a:latin typeface="+mn-lt"/>
                <a:ea typeface="+mn-ea"/>
                <a:cs typeface="+mn-cs"/>
              </a:defRPr>
            </a:lvl5pPr>
          </a:lstStyle>
          <a:p>
            <a:r>
              <a:rPr lang="en-US" dirty="0" smtClean="0"/>
              <a:t>Click to add title; for grey copy, press &lt;Enter&gt; and select the Increase List Level button</a:t>
            </a:r>
          </a:p>
          <a:p>
            <a:pPr lvl="1"/>
            <a:r>
              <a:rPr lang="en-US" dirty="0" smtClean="0"/>
              <a:t>Second level</a:t>
            </a:r>
          </a:p>
          <a:p>
            <a:pPr marL="339725" lvl="2" indent="-117475" algn="l" defTabSz="914400" rtl="0" eaLnBrk="1" latinLnBrk="0" hangingPunct="1">
              <a:spcBef>
                <a:spcPct val="20000"/>
              </a:spcBef>
              <a:buClrTx/>
              <a:buFont typeface="Arial"/>
              <a:buChar char="•"/>
              <a:tabLst/>
            </a:pPr>
            <a:r>
              <a:rPr lang="en-US" dirty="0" smtClean="0"/>
              <a:t>Third level</a:t>
            </a:r>
          </a:p>
          <a:p>
            <a:pPr marL="514350" lvl="3" indent="-114300" algn="l" defTabSz="914400" rtl="0" eaLnBrk="1" latinLnBrk="0" hangingPunct="1">
              <a:spcBef>
                <a:spcPct val="20000"/>
              </a:spcBef>
              <a:buClrTx/>
              <a:buFont typeface="Arial"/>
              <a:buChar char="•"/>
            </a:pPr>
            <a:r>
              <a:rPr lang="en-US" dirty="0" smtClean="0"/>
              <a:t>Fourth level</a:t>
            </a:r>
          </a:p>
          <a:p>
            <a:pPr marL="744538" lvl="4" indent="-119063" algn="l" defTabSz="914400" rtl="0" eaLnBrk="1" latinLnBrk="0" hangingPunct="1">
              <a:spcBef>
                <a:spcPct val="20000"/>
              </a:spcBef>
              <a:buClrTx/>
              <a:buFont typeface="Arial"/>
              <a:buChar char="•"/>
            </a:pPr>
            <a:r>
              <a:rPr lang="en-US" dirty="0" smtClean="0"/>
              <a:t>Fifth level</a:t>
            </a:r>
            <a:endParaRPr lang="en-US" dirty="0"/>
          </a:p>
        </p:txBody>
      </p:sp>
      <p:sp>
        <p:nvSpPr>
          <p:cNvPr id="16" name="Content Placeholder 7"/>
          <p:cNvSpPr>
            <a:spLocks noGrp="1"/>
          </p:cNvSpPr>
          <p:nvPr>
            <p:ph sz="quarter" idx="19" hasCustomPrompt="1"/>
          </p:nvPr>
        </p:nvSpPr>
        <p:spPr>
          <a:xfrm>
            <a:off x="6110377" y="1683440"/>
            <a:ext cx="2576423" cy="4480560"/>
          </a:xfrm>
        </p:spPr>
        <p:txBody>
          <a:bodyPr/>
          <a:lstStyle>
            <a:lvl1pPr>
              <a:spcAft>
                <a:spcPts val="0"/>
              </a:spcAft>
              <a:defRPr lang="en-US" sz="2000" b="1" dirty="0" smtClean="0">
                <a:solidFill>
                  <a:srgbClr val="475284"/>
                </a:solidFill>
              </a:defRPr>
            </a:lvl1pPr>
            <a:lvl2pPr marL="0" indent="0">
              <a:buFont typeface="Arial" pitchFamily="34" charset="0"/>
              <a:buNone/>
              <a:defRPr lang="en-US" sz="2000" dirty="0" smtClean="0">
                <a:solidFill>
                  <a:srgbClr val="4B4B4B"/>
                </a:solidFill>
              </a:defRPr>
            </a:lvl2pPr>
            <a:lvl3pPr marL="508000" indent="-285750">
              <a:buClrTx/>
              <a:buFont typeface="Lucida Grande"/>
              <a:buChar char="­"/>
              <a:defRPr lang="en-US" sz="1800" kern="1200" dirty="0" smtClean="0">
                <a:solidFill>
                  <a:schemeClr val="tx2"/>
                </a:solidFill>
                <a:latin typeface="+mn-lt"/>
                <a:ea typeface="+mn-ea"/>
                <a:cs typeface="+mn-cs"/>
              </a:defRPr>
            </a:lvl3pPr>
            <a:lvl4pPr marL="685800" indent="-285750">
              <a:buClrTx/>
              <a:buFont typeface="Lucida Grande"/>
              <a:buChar char="­"/>
              <a:defRPr lang="en-US" sz="1800" kern="1200" dirty="0" smtClean="0">
                <a:solidFill>
                  <a:schemeClr val="tx2"/>
                </a:solidFill>
                <a:latin typeface="+mn-lt"/>
                <a:ea typeface="+mn-ea"/>
                <a:cs typeface="+mn-cs"/>
              </a:defRPr>
            </a:lvl4pPr>
            <a:lvl5pPr marL="911225" indent="-285750">
              <a:buClrTx/>
              <a:buFont typeface="Lucida Grande"/>
              <a:buChar char="­"/>
              <a:defRPr lang="en-US" sz="1800" kern="1200" dirty="0">
                <a:solidFill>
                  <a:schemeClr val="tx2"/>
                </a:solidFill>
                <a:latin typeface="+mn-lt"/>
                <a:ea typeface="+mn-ea"/>
                <a:cs typeface="+mn-cs"/>
              </a:defRPr>
            </a:lvl5pPr>
          </a:lstStyle>
          <a:p>
            <a:r>
              <a:rPr lang="en-US" dirty="0" smtClean="0"/>
              <a:t>Click to add title; for grey copy, press &lt;Enter&gt; and select the Increase List Level button</a:t>
            </a:r>
          </a:p>
          <a:p>
            <a:pPr lvl="1"/>
            <a:r>
              <a:rPr lang="en-US" dirty="0" smtClean="0"/>
              <a:t>Second level</a:t>
            </a:r>
          </a:p>
          <a:p>
            <a:pPr marL="339725" lvl="2" indent="-117475" algn="l" defTabSz="914400" rtl="0" eaLnBrk="1" latinLnBrk="0" hangingPunct="1">
              <a:spcBef>
                <a:spcPct val="20000"/>
              </a:spcBef>
              <a:buClrTx/>
              <a:buFont typeface="Arial"/>
              <a:buChar char="•"/>
              <a:tabLst/>
            </a:pPr>
            <a:r>
              <a:rPr lang="en-US" dirty="0" smtClean="0"/>
              <a:t>Third level</a:t>
            </a:r>
          </a:p>
          <a:p>
            <a:pPr marL="514350" lvl="3" indent="-114300" algn="l" defTabSz="914400" rtl="0" eaLnBrk="1" latinLnBrk="0" hangingPunct="1">
              <a:spcBef>
                <a:spcPct val="20000"/>
              </a:spcBef>
              <a:buClrTx/>
              <a:buFont typeface="Arial"/>
              <a:buChar char="•"/>
            </a:pPr>
            <a:r>
              <a:rPr lang="en-US" dirty="0" smtClean="0"/>
              <a:t>Fourth level</a:t>
            </a:r>
          </a:p>
          <a:p>
            <a:pPr marL="744538" lvl="4" indent="-119063" algn="l" defTabSz="914400" rtl="0" eaLnBrk="1" latinLnBrk="0" hangingPunct="1">
              <a:spcBef>
                <a:spcPct val="20000"/>
              </a:spcBef>
              <a:buClrTx/>
              <a:buFont typeface="Arial"/>
              <a:buChar char="•"/>
            </a:pPr>
            <a:r>
              <a:rPr lang="en-US" dirty="0" smtClean="0"/>
              <a:t>Fifth level</a:t>
            </a:r>
            <a:endParaRPr lang="en-US" dirty="0"/>
          </a:p>
        </p:txBody>
      </p:sp>
      <p:sp>
        <p:nvSpPr>
          <p:cNvPr id="13" name="Text Placeholder 11"/>
          <p:cNvSpPr>
            <a:spLocks noGrp="1"/>
          </p:cNvSpPr>
          <p:nvPr>
            <p:ph type="body" sz="quarter" idx="20" hasCustomPrompt="1"/>
          </p:nvPr>
        </p:nvSpPr>
        <p:spPr>
          <a:xfrm>
            <a:off x="126333" y="6071188"/>
            <a:ext cx="8648000" cy="221662"/>
          </a:xfrm>
        </p:spPr>
        <p:txBody>
          <a:bodyPr anchor="b">
            <a:noAutofit/>
          </a:bodyPr>
          <a:lstStyle>
            <a:lvl1pPr>
              <a:defRPr sz="1000">
                <a:solidFill>
                  <a:schemeClr val="tx1"/>
                </a:solidFill>
              </a:defRPr>
            </a:lvl1pPr>
            <a:lvl2pPr marL="0" indent="0">
              <a:spcBef>
                <a:spcPts val="0"/>
              </a:spcBef>
              <a:spcAft>
                <a:spcPts val="0"/>
              </a:spcAft>
              <a:buClr>
                <a:schemeClr val="tx1"/>
              </a:buClr>
              <a:buFont typeface="Arial" pitchFamily="34" charset="0"/>
              <a:buNone/>
              <a:defRPr sz="1000" baseline="0">
                <a:solidFill>
                  <a:schemeClr val="tx2"/>
                </a:solidFill>
              </a:defRPr>
            </a:lvl2pPr>
            <a:lvl3pPr>
              <a:defRPr sz="1000">
                <a:solidFill>
                  <a:schemeClr val="tx1"/>
                </a:solidFill>
              </a:defRPr>
            </a:lvl3pPr>
            <a:lvl4pPr>
              <a:defRPr sz="1000">
                <a:solidFill>
                  <a:schemeClr val="tx1"/>
                </a:solidFill>
              </a:defRPr>
            </a:lvl4pPr>
            <a:lvl5pPr>
              <a:defRPr sz="1000">
                <a:solidFill>
                  <a:schemeClr val="tx1"/>
                </a:solidFill>
              </a:defRPr>
            </a:lvl5pPr>
          </a:lstStyle>
          <a:p>
            <a:pPr lvl="1"/>
            <a:r>
              <a:rPr lang="en-US" dirty="0" smtClean="0"/>
              <a:t>*Click to add footnote. To make text with an asterisk, indent this text one time. </a:t>
            </a:r>
          </a:p>
        </p:txBody>
      </p:sp>
      <p:sp>
        <p:nvSpPr>
          <p:cNvPr id="17" name="TextBox 16"/>
          <p:cNvSpPr txBox="1">
            <a:spLocks noChangeArrowheads="1"/>
          </p:cNvSpPr>
          <p:nvPr userDrawn="1"/>
        </p:nvSpPr>
        <p:spPr bwMode="auto">
          <a:xfrm>
            <a:off x="261174" y="6417911"/>
            <a:ext cx="3604818" cy="246221"/>
          </a:xfrm>
          <a:prstGeom prst="rect">
            <a:avLst/>
          </a:prstGeom>
          <a:noFill/>
          <a:ln w="9525">
            <a:noFill/>
            <a:miter lim="800000"/>
            <a:headEnd/>
            <a:tailEnd/>
          </a:ln>
        </p:spPr>
        <p:txBody>
          <a:bodyPr wrap="square" lIns="0" rIns="0">
            <a:spAutoFit/>
          </a:bodyPr>
          <a:lstStyle/>
          <a:p>
            <a:pPr defTabSz="914400" fontAlgn="base">
              <a:spcAft>
                <a:spcPts val="300"/>
              </a:spcAft>
              <a:defRPr/>
            </a:pPr>
            <a:r>
              <a:rPr lang="en-US" sz="1000" dirty="0" smtClean="0">
                <a:solidFill>
                  <a:schemeClr val="tx2"/>
                </a:solidFill>
                <a:latin typeface="Arial" charset="0"/>
                <a:ea typeface="Arial" charset="0"/>
                <a:cs typeface="Arial" charset="0"/>
              </a:rPr>
              <a:t>Living Long Term</a:t>
            </a:r>
            <a:r>
              <a:rPr lang="en-US" sz="900" dirty="0" smtClean="0">
                <a:solidFill>
                  <a:schemeClr val="tx2"/>
                </a:solidFill>
                <a:latin typeface="Arial" charset="0"/>
                <a:ea typeface="Arial" charset="0"/>
                <a:cs typeface="Arial" charset="0"/>
              </a:rPr>
              <a:t> </a:t>
            </a:r>
            <a:endParaRPr lang="en-US" sz="900" dirty="0">
              <a:solidFill>
                <a:schemeClr val="tx2"/>
              </a:solidFill>
              <a:latin typeface="Arial" charset="0"/>
              <a:ea typeface="Arial" charset="0"/>
              <a:cs typeface="Arial" charset="0"/>
            </a:endParaRPr>
          </a:p>
        </p:txBody>
      </p:sp>
    </p:spTree>
    <p:extLst>
      <p:ext uri="{BB962C8B-B14F-4D97-AF65-F5344CB8AC3E}">
        <p14:creationId xmlns:p14="http://schemas.microsoft.com/office/powerpoint/2010/main" val="52993498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7" name="Text Placeholder 6"/>
          <p:cNvSpPr>
            <a:spLocks noGrp="1"/>
          </p:cNvSpPr>
          <p:nvPr>
            <p:ph type="body" sz="quarter" idx="11" hasCustomPrompt="1"/>
          </p:nvPr>
        </p:nvSpPr>
        <p:spPr>
          <a:xfrm>
            <a:off x="457200" y="1600200"/>
            <a:ext cx="8229600" cy="4000500"/>
          </a:xfrm>
        </p:spPr>
        <p:txBody>
          <a:bodyPr/>
          <a:lstStyle>
            <a:lvl1pPr marL="0" indent="0">
              <a:buFontTx/>
              <a:buNone/>
              <a:tabLst>
                <a:tab pos="8001000" algn="r"/>
              </a:tabLst>
              <a:defRPr lang="en-US" dirty="0" smtClean="0">
                <a:solidFill>
                  <a:srgbClr val="475284"/>
                </a:solidFill>
              </a:defRPr>
            </a:lvl1pPr>
          </a:lstStyle>
          <a:p>
            <a:pPr lvl="0"/>
            <a:r>
              <a:rPr lang="en-US" dirty="0" smtClean="0"/>
              <a:t>Click here and type the section name, press &lt;Tab&gt;, and type the slide number for the section; press &lt;Enter&gt; to start a new paragraph and enter the next section; repeat for each section</a:t>
            </a:r>
          </a:p>
        </p:txBody>
      </p:sp>
      <p:sp>
        <p:nvSpPr>
          <p:cNvPr id="5" name="Title 1"/>
          <p:cNvSpPr txBox="1">
            <a:spLocks/>
          </p:cNvSpPr>
          <p:nvPr userDrawn="1"/>
        </p:nvSpPr>
        <p:spPr>
          <a:xfrm>
            <a:off x="457200" y="397659"/>
            <a:ext cx="8229600" cy="1143000"/>
          </a:xfrm>
          <a:prstGeom prst="rect">
            <a:avLst/>
          </a:prstGeom>
        </p:spPr>
        <p:txBody>
          <a:bodyPr vert="horz" lIns="91440" tIns="45720" rIns="91440" bIns="45720" rtlCol="0" anchor="t">
            <a:noAutofit/>
          </a:bodyPr>
          <a:lstStyle>
            <a:lvl1pPr algn="l" defTabSz="914400" rtl="0" eaLnBrk="1" latinLnBrk="0" hangingPunct="1">
              <a:spcBef>
                <a:spcPct val="0"/>
              </a:spcBef>
              <a:buNone/>
              <a:defRPr lang="en-US" sz="3200" kern="1200" dirty="0">
                <a:solidFill>
                  <a:srgbClr val="666666"/>
                </a:solidFill>
                <a:latin typeface="+mj-lt"/>
                <a:ea typeface="+mj-ea"/>
                <a:cs typeface="+mj-cs"/>
              </a:defRPr>
            </a:lvl1pPr>
          </a:lstStyle>
          <a:p>
            <a:r>
              <a:rPr lang="en-US" dirty="0" smtClean="0">
                <a:solidFill>
                  <a:schemeClr val="tx1"/>
                </a:solidFill>
              </a:rPr>
              <a:t>Table of contents</a:t>
            </a:r>
            <a:endParaRPr lang="en-US" dirty="0">
              <a:solidFill>
                <a:schemeClr val="tx1"/>
              </a:solidFill>
            </a:endParaRPr>
          </a:p>
        </p:txBody>
      </p:sp>
      <p:grpSp>
        <p:nvGrpSpPr>
          <p:cNvPr id="12" name="Group 1"/>
          <p:cNvGrpSpPr>
            <a:grpSpLocks/>
          </p:cNvGrpSpPr>
          <p:nvPr userDrawn="1"/>
        </p:nvGrpSpPr>
        <p:grpSpPr bwMode="auto">
          <a:xfrm>
            <a:off x="261174" y="6278005"/>
            <a:ext cx="8632825" cy="446088"/>
            <a:chOff x="285750" y="6346825"/>
            <a:chExt cx="8632137" cy="446283"/>
          </a:xfrm>
        </p:grpSpPr>
        <p:sp>
          <p:nvSpPr>
            <p:cNvPr id="13" name="Line 9"/>
            <p:cNvSpPr>
              <a:spLocks noChangeShapeType="1"/>
            </p:cNvSpPr>
            <p:nvPr userDrawn="1"/>
          </p:nvSpPr>
          <p:spPr bwMode="auto">
            <a:xfrm>
              <a:off x="285750" y="6346825"/>
              <a:ext cx="8578166" cy="0"/>
            </a:xfrm>
            <a:prstGeom prst="line">
              <a:avLst/>
            </a:prstGeom>
            <a:noFill/>
            <a:ln w="12700">
              <a:solidFill>
                <a:srgbClr val="999999"/>
              </a:solidFill>
              <a:round/>
              <a:headEnd/>
              <a:tailEnd/>
            </a:ln>
            <a:effectLst/>
          </p:spPr>
          <p:txBody>
            <a:bodyPr anchor="ctr">
              <a:spAutoFit/>
            </a:bodyPr>
            <a:lstStyle/>
            <a:p>
              <a:pPr defTabSz="914400">
                <a:defRPr/>
              </a:pPr>
              <a:endParaRPr lang="en-US" sz="1400" dirty="0">
                <a:solidFill>
                  <a:schemeClr val="tx2"/>
                </a:solidFill>
                <a:latin typeface="Arial"/>
              </a:endParaRPr>
            </a:p>
          </p:txBody>
        </p:sp>
        <p:pic>
          <p:nvPicPr>
            <p:cNvPr id="14" name="Picture 3" descr="genworth_spot_R.png"/>
            <p:cNvPicPr>
              <a:picLocks noChangeAspect="1"/>
            </p:cNvPicPr>
            <p:nvPr userDrawn="1"/>
          </p:nvPicPr>
          <p:blipFill>
            <a:blip r:embed="rId2"/>
            <a:srcRect/>
            <a:stretch>
              <a:fillRect/>
            </a:stretch>
          </p:blipFill>
          <p:spPr bwMode="auto">
            <a:xfrm>
              <a:off x="7314516" y="6408230"/>
              <a:ext cx="1603371" cy="384878"/>
            </a:xfrm>
            <a:prstGeom prst="rect">
              <a:avLst/>
            </a:prstGeom>
            <a:noFill/>
            <a:ln w="9525">
              <a:noFill/>
              <a:miter lim="800000"/>
              <a:headEnd/>
              <a:tailEnd/>
            </a:ln>
          </p:spPr>
        </p:pic>
      </p:grpSp>
      <p:sp>
        <p:nvSpPr>
          <p:cNvPr id="16" name="Slide Number Placeholder 15"/>
          <p:cNvSpPr>
            <a:spLocks noGrp="1"/>
          </p:cNvSpPr>
          <p:nvPr>
            <p:ph type="sldNum" sz="quarter" idx="14"/>
          </p:nvPr>
        </p:nvSpPr>
        <p:spPr>
          <a:xfrm>
            <a:off x="4306529" y="6356350"/>
            <a:ext cx="530942" cy="365125"/>
          </a:xfrm>
        </p:spPr>
        <p:txBody>
          <a:bodyPr/>
          <a:lstStyle/>
          <a:p>
            <a:fld id="{60633EBC-64B2-46BD-A6D1-30C8D5EAA11A}" type="slidenum">
              <a:rPr lang="en-US" smtClean="0"/>
              <a:pPr/>
              <a:t>‹#›</a:t>
            </a:fld>
            <a:endParaRPr lang="en-US" dirty="0"/>
          </a:p>
        </p:txBody>
      </p:sp>
      <p:sp>
        <p:nvSpPr>
          <p:cNvPr id="15" name="Text Placeholder 11"/>
          <p:cNvSpPr>
            <a:spLocks noGrp="1"/>
          </p:cNvSpPr>
          <p:nvPr>
            <p:ph type="body" sz="quarter" idx="15" hasCustomPrompt="1"/>
          </p:nvPr>
        </p:nvSpPr>
        <p:spPr>
          <a:xfrm>
            <a:off x="126333" y="6071188"/>
            <a:ext cx="8648000" cy="221662"/>
          </a:xfrm>
        </p:spPr>
        <p:txBody>
          <a:bodyPr anchor="b">
            <a:noAutofit/>
          </a:bodyPr>
          <a:lstStyle>
            <a:lvl1pPr>
              <a:defRPr sz="1000">
                <a:solidFill>
                  <a:schemeClr val="tx1"/>
                </a:solidFill>
              </a:defRPr>
            </a:lvl1pPr>
            <a:lvl2pPr marL="0" indent="0">
              <a:spcBef>
                <a:spcPts val="0"/>
              </a:spcBef>
              <a:spcAft>
                <a:spcPts val="0"/>
              </a:spcAft>
              <a:buClr>
                <a:schemeClr val="tx1"/>
              </a:buClr>
              <a:buFont typeface="Arial" pitchFamily="34" charset="0"/>
              <a:buNone/>
              <a:defRPr sz="1000" baseline="0">
                <a:solidFill>
                  <a:schemeClr val="tx2"/>
                </a:solidFill>
              </a:defRPr>
            </a:lvl2pPr>
            <a:lvl3pPr>
              <a:defRPr sz="1000">
                <a:solidFill>
                  <a:schemeClr val="tx1"/>
                </a:solidFill>
              </a:defRPr>
            </a:lvl3pPr>
            <a:lvl4pPr>
              <a:defRPr sz="1000">
                <a:solidFill>
                  <a:schemeClr val="tx1"/>
                </a:solidFill>
              </a:defRPr>
            </a:lvl4pPr>
            <a:lvl5pPr>
              <a:defRPr sz="1000">
                <a:solidFill>
                  <a:schemeClr val="tx1"/>
                </a:solidFill>
              </a:defRPr>
            </a:lvl5pPr>
          </a:lstStyle>
          <a:p>
            <a:pPr lvl="1"/>
            <a:r>
              <a:rPr lang="en-US" dirty="0" smtClean="0"/>
              <a:t>*Click to add footnote. To make text with an asterisk, indent this text one time. </a:t>
            </a:r>
          </a:p>
        </p:txBody>
      </p:sp>
      <p:sp>
        <p:nvSpPr>
          <p:cNvPr id="11" name="TextBox 10"/>
          <p:cNvSpPr txBox="1">
            <a:spLocks noChangeArrowheads="1"/>
          </p:cNvSpPr>
          <p:nvPr userDrawn="1"/>
        </p:nvSpPr>
        <p:spPr bwMode="auto">
          <a:xfrm>
            <a:off x="261174" y="6417911"/>
            <a:ext cx="3604818" cy="246221"/>
          </a:xfrm>
          <a:prstGeom prst="rect">
            <a:avLst/>
          </a:prstGeom>
          <a:noFill/>
          <a:ln w="9525">
            <a:noFill/>
            <a:miter lim="800000"/>
            <a:headEnd/>
            <a:tailEnd/>
          </a:ln>
        </p:spPr>
        <p:txBody>
          <a:bodyPr wrap="square" lIns="0" rIns="0">
            <a:spAutoFit/>
          </a:bodyPr>
          <a:lstStyle/>
          <a:p>
            <a:pPr defTabSz="914400" fontAlgn="base">
              <a:spcAft>
                <a:spcPts val="300"/>
              </a:spcAft>
              <a:defRPr/>
            </a:pPr>
            <a:r>
              <a:rPr lang="en-US" sz="1000" dirty="0" smtClean="0">
                <a:solidFill>
                  <a:schemeClr val="tx2"/>
                </a:solidFill>
                <a:latin typeface="Arial" charset="0"/>
                <a:ea typeface="Arial" charset="0"/>
                <a:cs typeface="Arial" charset="0"/>
              </a:rPr>
              <a:t>Living Long Term</a:t>
            </a:r>
            <a:r>
              <a:rPr lang="en-US" sz="900" dirty="0" smtClean="0">
                <a:solidFill>
                  <a:schemeClr val="tx2"/>
                </a:solidFill>
                <a:latin typeface="Arial" charset="0"/>
                <a:ea typeface="Arial" charset="0"/>
                <a:cs typeface="Arial" charset="0"/>
              </a:rPr>
              <a:t> </a:t>
            </a:r>
            <a:endParaRPr lang="en-US" sz="900" dirty="0">
              <a:solidFill>
                <a:schemeClr val="tx2"/>
              </a:solidFill>
              <a:latin typeface="Arial" charset="0"/>
              <a:ea typeface="Arial" charset="0"/>
              <a:cs typeface="Arial" charset="0"/>
            </a:endParaRPr>
          </a:p>
        </p:txBody>
      </p:sp>
    </p:spTree>
    <p:extLst>
      <p:ext uri="{BB962C8B-B14F-4D97-AF65-F5344CB8AC3E}">
        <p14:creationId xmlns:p14="http://schemas.microsoft.com/office/powerpoint/2010/main" val="290741440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pSp>
        <p:nvGrpSpPr>
          <p:cNvPr id="9" name="Group 1"/>
          <p:cNvGrpSpPr>
            <a:grpSpLocks/>
          </p:cNvGrpSpPr>
          <p:nvPr userDrawn="1"/>
        </p:nvGrpSpPr>
        <p:grpSpPr bwMode="auto">
          <a:xfrm>
            <a:off x="261174" y="6278005"/>
            <a:ext cx="8632825" cy="446088"/>
            <a:chOff x="285750" y="6346825"/>
            <a:chExt cx="8632137" cy="446283"/>
          </a:xfrm>
        </p:grpSpPr>
        <p:sp>
          <p:nvSpPr>
            <p:cNvPr id="10" name="Line 9"/>
            <p:cNvSpPr>
              <a:spLocks noChangeShapeType="1"/>
            </p:cNvSpPr>
            <p:nvPr userDrawn="1"/>
          </p:nvSpPr>
          <p:spPr bwMode="auto">
            <a:xfrm>
              <a:off x="285750" y="6346825"/>
              <a:ext cx="8578166" cy="0"/>
            </a:xfrm>
            <a:prstGeom prst="line">
              <a:avLst/>
            </a:prstGeom>
            <a:noFill/>
            <a:ln w="12700">
              <a:solidFill>
                <a:srgbClr val="999999"/>
              </a:solidFill>
              <a:round/>
              <a:headEnd/>
              <a:tailEnd/>
            </a:ln>
            <a:effectLst/>
          </p:spPr>
          <p:txBody>
            <a:bodyPr anchor="ctr">
              <a:spAutoFit/>
            </a:bodyPr>
            <a:lstStyle/>
            <a:p>
              <a:pPr defTabSz="914400">
                <a:defRPr/>
              </a:pPr>
              <a:endParaRPr lang="en-US" sz="1400" dirty="0">
                <a:solidFill>
                  <a:schemeClr val="tx2"/>
                </a:solidFill>
                <a:latin typeface="Arial"/>
              </a:endParaRPr>
            </a:p>
          </p:txBody>
        </p:sp>
        <p:pic>
          <p:nvPicPr>
            <p:cNvPr id="11" name="Picture 3" descr="genworth_spot_R.png"/>
            <p:cNvPicPr>
              <a:picLocks noChangeAspect="1"/>
            </p:cNvPicPr>
            <p:nvPr userDrawn="1"/>
          </p:nvPicPr>
          <p:blipFill>
            <a:blip r:embed="rId2"/>
            <a:srcRect/>
            <a:stretch>
              <a:fillRect/>
            </a:stretch>
          </p:blipFill>
          <p:spPr bwMode="auto">
            <a:xfrm>
              <a:off x="7314516" y="6408230"/>
              <a:ext cx="1603371" cy="384878"/>
            </a:xfrm>
            <a:prstGeom prst="rect">
              <a:avLst/>
            </a:prstGeom>
            <a:noFill/>
            <a:ln w="9525">
              <a:noFill/>
              <a:miter lim="800000"/>
              <a:headEnd/>
              <a:tailEnd/>
            </a:ln>
          </p:spPr>
        </p:pic>
      </p:grpSp>
      <p:sp>
        <p:nvSpPr>
          <p:cNvPr id="13" name="Slide Number Placeholder 15"/>
          <p:cNvSpPr>
            <a:spLocks noGrp="1"/>
          </p:cNvSpPr>
          <p:nvPr>
            <p:ph type="sldNum" sz="quarter" idx="14"/>
          </p:nvPr>
        </p:nvSpPr>
        <p:spPr>
          <a:xfrm>
            <a:off x="4306529" y="6356350"/>
            <a:ext cx="530942" cy="365125"/>
          </a:xfrm>
        </p:spPr>
        <p:txBody>
          <a:bodyPr/>
          <a:lstStyle/>
          <a:p>
            <a:fld id="{60633EBC-64B2-46BD-A6D1-30C8D5EAA11A}" type="slidenum">
              <a:rPr lang="en-US" smtClean="0"/>
              <a:pPr/>
              <a:t>‹#›</a:t>
            </a:fld>
            <a:endParaRPr lang="en-US" dirty="0"/>
          </a:p>
        </p:txBody>
      </p:sp>
      <p:sp>
        <p:nvSpPr>
          <p:cNvPr id="12" name="Text Placeholder 11"/>
          <p:cNvSpPr>
            <a:spLocks noGrp="1"/>
          </p:cNvSpPr>
          <p:nvPr>
            <p:ph type="body" sz="quarter" idx="11" hasCustomPrompt="1"/>
          </p:nvPr>
        </p:nvSpPr>
        <p:spPr>
          <a:xfrm>
            <a:off x="126333" y="6071188"/>
            <a:ext cx="8648000" cy="221662"/>
          </a:xfrm>
        </p:spPr>
        <p:txBody>
          <a:bodyPr anchor="b">
            <a:noAutofit/>
          </a:bodyPr>
          <a:lstStyle>
            <a:lvl1pPr>
              <a:defRPr sz="1000">
                <a:solidFill>
                  <a:schemeClr val="tx1"/>
                </a:solidFill>
              </a:defRPr>
            </a:lvl1pPr>
            <a:lvl2pPr marL="0" indent="0">
              <a:spcBef>
                <a:spcPts val="0"/>
              </a:spcBef>
              <a:spcAft>
                <a:spcPts val="0"/>
              </a:spcAft>
              <a:buClr>
                <a:schemeClr val="tx1"/>
              </a:buClr>
              <a:buFont typeface="Arial" pitchFamily="34" charset="0"/>
              <a:buNone/>
              <a:defRPr sz="1000" baseline="0">
                <a:solidFill>
                  <a:schemeClr val="tx2"/>
                </a:solidFill>
              </a:defRPr>
            </a:lvl2pPr>
            <a:lvl3pPr>
              <a:defRPr sz="1000">
                <a:solidFill>
                  <a:schemeClr val="tx1"/>
                </a:solidFill>
              </a:defRPr>
            </a:lvl3pPr>
            <a:lvl4pPr>
              <a:defRPr sz="1000">
                <a:solidFill>
                  <a:schemeClr val="tx1"/>
                </a:solidFill>
              </a:defRPr>
            </a:lvl4pPr>
            <a:lvl5pPr>
              <a:defRPr sz="1000">
                <a:solidFill>
                  <a:schemeClr val="tx1"/>
                </a:solidFill>
              </a:defRPr>
            </a:lvl5pPr>
          </a:lstStyle>
          <a:p>
            <a:pPr lvl="1"/>
            <a:r>
              <a:rPr lang="en-US" dirty="0" smtClean="0"/>
              <a:t>*Click to add footnote. To make text with an asterisk, indent this text one time. </a:t>
            </a:r>
          </a:p>
        </p:txBody>
      </p:sp>
      <p:sp>
        <p:nvSpPr>
          <p:cNvPr id="14" name="TextBox 13"/>
          <p:cNvSpPr txBox="1">
            <a:spLocks noChangeArrowheads="1"/>
          </p:cNvSpPr>
          <p:nvPr userDrawn="1"/>
        </p:nvSpPr>
        <p:spPr bwMode="auto">
          <a:xfrm>
            <a:off x="261174" y="6417911"/>
            <a:ext cx="3604818" cy="246221"/>
          </a:xfrm>
          <a:prstGeom prst="rect">
            <a:avLst/>
          </a:prstGeom>
          <a:noFill/>
          <a:ln w="9525">
            <a:noFill/>
            <a:miter lim="800000"/>
            <a:headEnd/>
            <a:tailEnd/>
          </a:ln>
        </p:spPr>
        <p:txBody>
          <a:bodyPr wrap="square" lIns="0" rIns="0">
            <a:spAutoFit/>
          </a:bodyPr>
          <a:lstStyle/>
          <a:p>
            <a:pPr defTabSz="914400" fontAlgn="base">
              <a:spcAft>
                <a:spcPts val="300"/>
              </a:spcAft>
              <a:defRPr/>
            </a:pPr>
            <a:r>
              <a:rPr lang="en-US" sz="1000" dirty="0" smtClean="0">
                <a:solidFill>
                  <a:schemeClr val="tx2"/>
                </a:solidFill>
                <a:latin typeface="Arial" charset="0"/>
                <a:ea typeface="Arial" charset="0"/>
                <a:cs typeface="Arial" charset="0"/>
              </a:rPr>
              <a:t>Living Long Term</a:t>
            </a:r>
            <a:r>
              <a:rPr lang="en-US" sz="900" dirty="0" smtClean="0">
                <a:solidFill>
                  <a:schemeClr val="tx2"/>
                </a:solidFill>
                <a:latin typeface="Arial" charset="0"/>
                <a:ea typeface="Arial" charset="0"/>
                <a:cs typeface="Arial" charset="0"/>
              </a:rPr>
              <a:t> </a:t>
            </a:r>
            <a:endParaRPr lang="en-US" sz="900" dirty="0">
              <a:solidFill>
                <a:schemeClr val="tx2"/>
              </a:solidFill>
              <a:latin typeface="Arial" charset="0"/>
              <a:ea typeface="Arial" charset="0"/>
              <a:cs typeface="Arial" charset="0"/>
            </a:endParaRPr>
          </a:p>
        </p:txBody>
      </p:sp>
    </p:spTree>
    <p:extLst>
      <p:ext uri="{BB962C8B-B14F-4D97-AF65-F5344CB8AC3E}">
        <p14:creationId xmlns:p14="http://schemas.microsoft.com/office/powerpoint/2010/main" val="35036583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egalese">
    <p:spTree>
      <p:nvGrpSpPr>
        <p:cNvPr id="1" name=""/>
        <p:cNvGrpSpPr/>
        <p:nvPr/>
      </p:nvGrpSpPr>
      <p:grpSpPr>
        <a:xfrm>
          <a:off x="0" y="0"/>
          <a:ext cx="0" cy="0"/>
          <a:chOff x="0" y="0"/>
          <a:chExt cx="0" cy="0"/>
        </a:xfrm>
      </p:grpSpPr>
      <p:sp>
        <p:nvSpPr>
          <p:cNvPr id="14" name="Content Placeholder 2"/>
          <p:cNvSpPr>
            <a:spLocks noGrp="1"/>
          </p:cNvSpPr>
          <p:nvPr>
            <p:ph sz="half" idx="1"/>
          </p:nvPr>
        </p:nvSpPr>
        <p:spPr>
          <a:xfrm>
            <a:off x="457200" y="220234"/>
            <a:ext cx="8229600" cy="5943898"/>
          </a:xfrm>
        </p:spPr>
        <p:txBody>
          <a:bodyPr>
            <a:normAutofit/>
          </a:bodyPr>
          <a:lstStyle>
            <a:lvl1pPr>
              <a:spcAft>
                <a:spcPts val="600"/>
              </a:spcAft>
              <a:defRPr sz="1400">
                <a:solidFill>
                  <a:schemeClr val="tx1"/>
                </a:solidFill>
              </a:defRPr>
            </a:lvl1pPr>
            <a:lvl2pPr marL="344488" indent="-171450">
              <a:buFont typeface="Arial" pitchFamily="34" charset="0"/>
              <a:buChar char="•"/>
              <a:defRPr lang="en-US" sz="1400" baseline="0" dirty="0" smtClean="0">
                <a:solidFill>
                  <a:schemeClr val="accent6"/>
                </a:solidFill>
                <a:latin typeface="+mn-lt"/>
              </a:defRPr>
            </a:lvl2pPr>
            <a:lvl3pPr marL="688975" indent="-173038">
              <a:buFont typeface="Arial" pitchFamily="34" charset="0"/>
              <a:buChar char="•"/>
              <a:defRPr sz="1400"/>
            </a:lvl3pPr>
            <a:lvl4pPr marL="1085850" indent="-171450">
              <a:buFont typeface="Arial" pitchFamily="34" charset="0"/>
              <a:buChar char="•"/>
              <a:defRPr sz="1400"/>
            </a:lvl4pPr>
            <a:lvl5pPr marL="1484313" indent="-171450">
              <a:buFont typeface="Arial" pitchFamily="34" charset="0"/>
              <a:buChar char="•"/>
              <a:defRPr sz="1400"/>
            </a:lvl5pPr>
            <a:lvl6pPr>
              <a:defRPr sz="1800"/>
            </a:lvl6pPr>
            <a:lvl7pPr>
              <a:defRPr sz="1800"/>
            </a:lvl7pPr>
            <a:lvl8pPr>
              <a:defRPr sz="1800"/>
            </a:lvl8pPr>
            <a:lvl9pPr>
              <a:defRPr sz="1800"/>
            </a:lvl9pPr>
          </a:lstStyle>
          <a:p>
            <a:pPr lvl="0"/>
            <a:r>
              <a:rPr lang="en-US" smtClean="0"/>
              <a:t>Click to edit Master text styles</a:t>
            </a:r>
          </a:p>
        </p:txBody>
      </p:sp>
      <p:pic>
        <p:nvPicPr>
          <p:cNvPr id="12" name="Picture 3" descr="genworth_spot_R.png"/>
          <p:cNvPicPr>
            <a:picLocks noChangeAspect="1"/>
          </p:cNvPicPr>
          <p:nvPr userDrawn="1"/>
        </p:nvPicPr>
        <p:blipFill>
          <a:blip r:embed="rId2"/>
          <a:srcRect/>
          <a:stretch>
            <a:fillRect/>
          </a:stretch>
        </p:blipFill>
        <p:spPr bwMode="auto">
          <a:xfrm>
            <a:off x="7290500" y="6339383"/>
            <a:ext cx="1603499" cy="384710"/>
          </a:xfrm>
          <a:prstGeom prst="rect">
            <a:avLst/>
          </a:prstGeom>
          <a:noFill/>
          <a:ln w="9525">
            <a:noFill/>
            <a:miter lim="800000"/>
            <a:headEnd/>
            <a:tailEnd/>
          </a:ln>
        </p:spPr>
      </p:pic>
    </p:spTree>
    <p:extLst>
      <p:ext uri="{BB962C8B-B14F-4D97-AF65-F5344CB8AC3E}">
        <p14:creationId xmlns:p14="http://schemas.microsoft.com/office/powerpoint/2010/main" val="392223104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4FD0AF9-4087-3F49-A37E-CA87F950A132}" type="datetimeFigureOut">
              <a:rPr lang="en-US" smtClean="0"/>
              <a:pPr/>
              <a:t>10/22/2015</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0071C9B9-2656-1348-BEBF-3311235C2817}" type="slidenum">
              <a:rPr lang="en-US" smtClean="0"/>
              <a:pPr/>
              <a:t>‹#›</a:t>
            </a:fld>
            <a:endParaRPr lang="en-US" dirty="0"/>
          </a:p>
        </p:txBody>
      </p:sp>
    </p:spTree>
    <p:extLst>
      <p:ext uri="{BB962C8B-B14F-4D97-AF65-F5344CB8AC3E}">
        <p14:creationId xmlns:p14="http://schemas.microsoft.com/office/powerpoint/2010/main" val="3685053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2" name="Group 1"/>
          <p:cNvGrpSpPr>
            <a:grpSpLocks/>
          </p:cNvGrpSpPr>
          <p:nvPr userDrawn="1"/>
        </p:nvGrpSpPr>
        <p:grpSpPr bwMode="auto">
          <a:xfrm>
            <a:off x="261174" y="6278005"/>
            <a:ext cx="8632825" cy="446088"/>
            <a:chOff x="285750" y="6346825"/>
            <a:chExt cx="8632137" cy="446283"/>
          </a:xfrm>
        </p:grpSpPr>
        <p:sp>
          <p:nvSpPr>
            <p:cNvPr id="8" name="Line 9"/>
            <p:cNvSpPr>
              <a:spLocks noChangeShapeType="1"/>
            </p:cNvSpPr>
            <p:nvPr userDrawn="1"/>
          </p:nvSpPr>
          <p:spPr bwMode="auto">
            <a:xfrm>
              <a:off x="285750" y="6346825"/>
              <a:ext cx="8578166" cy="0"/>
            </a:xfrm>
            <a:prstGeom prst="line">
              <a:avLst/>
            </a:prstGeom>
            <a:noFill/>
            <a:ln w="12700">
              <a:solidFill>
                <a:srgbClr val="999999"/>
              </a:solidFill>
              <a:round/>
              <a:headEnd/>
              <a:tailEnd/>
            </a:ln>
            <a:effectLst/>
          </p:spPr>
          <p:txBody>
            <a:bodyPr anchor="ctr">
              <a:spAutoFit/>
            </a:bodyPr>
            <a:lstStyle/>
            <a:p>
              <a:pPr defTabSz="914400">
                <a:defRPr/>
              </a:pPr>
              <a:endParaRPr lang="en-US" sz="1400" dirty="0">
                <a:solidFill>
                  <a:schemeClr val="tx2"/>
                </a:solidFill>
                <a:latin typeface="Arial"/>
              </a:endParaRPr>
            </a:p>
          </p:txBody>
        </p:sp>
        <p:pic>
          <p:nvPicPr>
            <p:cNvPr id="9" name="Picture 3" descr="genworth_spot_R.png"/>
            <p:cNvPicPr>
              <a:picLocks noChangeAspect="1"/>
            </p:cNvPicPr>
            <p:nvPr userDrawn="1"/>
          </p:nvPicPr>
          <p:blipFill>
            <a:blip r:embed="rId2"/>
            <a:srcRect/>
            <a:stretch>
              <a:fillRect/>
            </a:stretch>
          </p:blipFill>
          <p:spPr bwMode="auto">
            <a:xfrm>
              <a:off x="7314516" y="6408230"/>
              <a:ext cx="1603371" cy="384878"/>
            </a:xfrm>
            <a:prstGeom prst="rect">
              <a:avLst/>
            </a:prstGeom>
            <a:noFill/>
            <a:ln w="9525">
              <a:noFill/>
              <a:miter lim="800000"/>
              <a:headEnd/>
              <a:tailEnd/>
            </a:ln>
          </p:spPr>
        </p:pic>
      </p:grpSp>
      <p:sp>
        <p:nvSpPr>
          <p:cNvPr id="10" name="TextBox 9"/>
          <p:cNvSpPr txBox="1">
            <a:spLocks noChangeArrowheads="1"/>
          </p:cNvSpPr>
          <p:nvPr userDrawn="1"/>
        </p:nvSpPr>
        <p:spPr bwMode="auto">
          <a:xfrm>
            <a:off x="261174" y="6417911"/>
            <a:ext cx="3604818" cy="246221"/>
          </a:xfrm>
          <a:prstGeom prst="rect">
            <a:avLst/>
          </a:prstGeom>
          <a:noFill/>
          <a:ln w="9525">
            <a:noFill/>
            <a:miter lim="800000"/>
            <a:headEnd/>
            <a:tailEnd/>
          </a:ln>
        </p:spPr>
        <p:txBody>
          <a:bodyPr wrap="square" lIns="0" rIns="0">
            <a:spAutoFit/>
          </a:bodyPr>
          <a:lstStyle/>
          <a:p>
            <a:pPr defTabSz="914400" fontAlgn="base">
              <a:spcAft>
                <a:spcPts val="300"/>
              </a:spcAft>
              <a:defRPr/>
            </a:pPr>
            <a:r>
              <a:rPr lang="en-US" sz="1000" dirty="0" smtClean="0">
                <a:solidFill>
                  <a:schemeClr val="tx2"/>
                </a:solidFill>
                <a:latin typeface="Arial" charset="0"/>
                <a:ea typeface="Arial" charset="0"/>
                <a:cs typeface="Arial" charset="0"/>
              </a:rPr>
              <a:t>Living Long Term</a:t>
            </a:r>
            <a:r>
              <a:rPr lang="en-US" sz="900" dirty="0" smtClean="0">
                <a:solidFill>
                  <a:schemeClr val="tx2"/>
                </a:solidFill>
                <a:latin typeface="Arial" charset="0"/>
                <a:ea typeface="Arial" charset="0"/>
                <a:cs typeface="Arial" charset="0"/>
              </a:rPr>
              <a:t> </a:t>
            </a:r>
            <a:endParaRPr lang="en-US" sz="900" dirty="0">
              <a:solidFill>
                <a:schemeClr val="tx2"/>
              </a:solidFill>
              <a:latin typeface="Arial" charset="0"/>
              <a:ea typeface="Arial" charset="0"/>
              <a:cs typeface="Arial" charset="0"/>
            </a:endParaRPr>
          </a:p>
        </p:txBody>
      </p:sp>
      <p:sp>
        <p:nvSpPr>
          <p:cNvPr id="16" name="Slide Number Placeholder 15"/>
          <p:cNvSpPr>
            <a:spLocks noGrp="1"/>
          </p:cNvSpPr>
          <p:nvPr>
            <p:ph type="sldNum" sz="quarter" idx="14"/>
          </p:nvPr>
        </p:nvSpPr>
        <p:spPr/>
        <p:txBody>
          <a:bodyPr/>
          <a:lstStyle/>
          <a:p>
            <a:fld id="{60633EBC-64B2-46BD-A6D1-30C8D5EAA11A}" type="slidenum">
              <a:rPr lang="en-US" smtClean="0"/>
              <a:pPr/>
              <a:t>‹#›</a:t>
            </a:fld>
            <a:endParaRPr lang="en-US" dirty="0"/>
          </a:p>
        </p:txBody>
      </p:sp>
      <p:sp>
        <p:nvSpPr>
          <p:cNvPr id="11" name="Title 1"/>
          <p:cNvSpPr>
            <a:spLocks noGrp="1"/>
          </p:cNvSpPr>
          <p:nvPr>
            <p:ph type="title"/>
          </p:nvPr>
        </p:nvSpPr>
        <p:spPr>
          <a:xfrm>
            <a:off x="457200" y="397659"/>
            <a:ext cx="8229600" cy="825030"/>
          </a:xfrm>
        </p:spPr>
        <p:txBody>
          <a:bodyPr>
            <a:noAutofit/>
          </a:bodyPr>
          <a:lstStyle>
            <a:lvl1pPr>
              <a:defRPr lang="en-US" dirty="0">
                <a:solidFill>
                  <a:schemeClr val="tx1"/>
                </a:solidFill>
              </a:defRPr>
            </a:lvl1pPr>
          </a:lstStyle>
          <a:p>
            <a:r>
              <a:rPr lang="en-US" dirty="0" smtClean="0"/>
              <a:t>Click to edit Master title style</a:t>
            </a:r>
            <a:endParaRPr lang="en-US" dirty="0"/>
          </a:p>
        </p:txBody>
      </p:sp>
      <p:sp>
        <p:nvSpPr>
          <p:cNvPr id="13" name="Content Placeholder 2"/>
          <p:cNvSpPr>
            <a:spLocks noGrp="1"/>
          </p:cNvSpPr>
          <p:nvPr>
            <p:ph sz="half" idx="15"/>
          </p:nvPr>
        </p:nvSpPr>
        <p:spPr>
          <a:xfrm>
            <a:off x="457200" y="1338329"/>
            <a:ext cx="8229600" cy="3851393"/>
          </a:xfrm>
        </p:spPr>
        <p:txBody>
          <a:bodyPr>
            <a:normAutofit/>
          </a:bodyPr>
          <a:lstStyle>
            <a:lvl1pPr marL="0" indent="0">
              <a:buClr>
                <a:schemeClr val="accent6"/>
              </a:buClr>
              <a:buFontTx/>
              <a:buNone/>
              <a:defRPr lang="en-US" sz="2000" dirty="0" smtClean="0"/>
            </a:lvl1pPr>
            <a:lvl2pPr marL="169863" indent="-169863">
              <a:buClrTx/>
              <a:buFont typeface="Arial" pitchFamily="34" charset="0"/>
              <a:buChar char="•"/>
              <a:defRPr lang="en-US" sz="2000" dirty="0" smtClean="0">
                <a:solidFill>
                  <a:schemeClr val="tx2"/>
                </a:solidFill>
              </a:defRPr>
            </a:lvl2pPr>
            <a:lvl3pPr marL="461962" indent="-285750">
              <a:buClrTx/>
              <a:buFont typeface="Lucida Grande"/>
              <a:buChar char="­"/>
              <a:defRPr lang="en-US" sz="1800" kern="1200" dirty="0" smtClean="0">
                <a:solidFill>
                  <a:schemeClr val="tx2"/>
                </a:solidFill>
                <a:latin typeface="+mn-lt"/>
                <a:ea typeface="+mn-ea"/>
                <a:cs typeface="+mn-cs"/>
              </a:defRPr>
            </a:lvl3pPr>
            <a:lvl4pPr marL="685800" indent="-285750">
              <a:buClrTx/>
              <a:buFont typeface="Lucida Grande"/>
              <a:buChar char="­"/>
              <a:defRPr lang="en-US" sz="1800" kern="1200" dirty="0" smtClean="0">
                <a:solidFill>
                  <a:schemeClr val="tx2"/>
                </a:solidFill>
                <a:latin typeface="+mn-lt"/>
                <a:ea typeface="+mn-ea"/>
                <a:cs typeface="+mn-cs"/>
              </a:defRPr>
            </a:lvl4pPr>
            <a:lvl5pPr marL="911225" indent="-285750">
              <a:buClrTx/>
              <a:buFont typeface="Lucida Grande"/>
              <a:buChar char="­"/>
              <a:defRPr lang="en-US" sz="1800" kern="1200" dirty="0">
                <a:solidFill>
                  <a:schemeClr val="tx2"/>
                </a:solidFill>
                <a:latin typeface="+mn-lt"/>
                <a:ea typeface="+mn-ea"/>
                <a:cs typeface="+mn-cs"/>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marL="339725" lvl="2" indent="-163513" algn="l" defTabSz="914400" rtl="0" eaLnBrk="1" latinLnBrk="0" hangingPunct="1">
              <a:spcBef>
                <a:spcPct val="20000"/>
              </a:spcBef>
              <a:buClrTx/>
              <a:buFont typeface="Lucida Grande"/>
              <a:buChar char="­"/>
            </a:pPr>
            <a:r>
              <a:rPr lang="en-US" dirty="0" smtClean="0"/>
              <a:t>Third level</a:t>
            </a:r>
          </a:p>
          <a:p>
            <a:pPr marL="569913" lvl="3" indent="-169863" algn="l" defTabSz="914400" rtl="0" eaLnBrk="1" latinLnBrk="0" hangingPunct="1">
              <a:spcBef>
                <a:spcPct val="20000"/>
              </a:spcBef>
              <a:buClrTx/>
              <a:buFont typeface="Lucida Grande"/>
              <a:buChar char="­"/>
            </a:pPr>
            <a:r>
              <a:rPr lang="en-US" dirty="0" smtClean="0"/>
              <a:t>Fourth level</a:t>
            </a:r>
          </a:p>
          <a:p>
            <a:pPr marL="798513" lvl="4" indent="-173038" algn="l" defTabSz="796925" rtl="0" eaLnBrk="1" latinLnBrk="0" hangingPunct="1">
              <a:spcBef>
                <a:spcPct val="20000"/>
              </a:spcBef>
              <a:buClrTx/>
              <a:buFont typeface="Lucida Grande"/>
              <a:buChar char="­"/>
            </a:pPr>
            <a:r>
              <a:rPr lang="en-US" dirty="0" smtClean="0"/>
              <a:t>Fifth level</a:t>
            </a:r>
            <a:endParaRPr lang="en-US" dirty="0"/>
          </a:p>
        </p:txBody>
      </p:sp>
      <p:sp>
        <p:nvSpPr>
          <p:cNvPr id="14" name="Text Placeholder 11"/>
          <p:cNvSpPr>
            <a:spLocks noGrp="1"/>
          </p:cNvSpPr>
          <p:nvPr>
            <p:ph type="body" sz="quarter" idx="11" hasCustomPrompt="1"/>
          </p:nvPr>
        </p:nvSpPr>
        <p:spPr>
          <a:xfrm>
            <a:off x="126333" y="6071188"/>
            <a:ext cx="8648000" cy="221662"/>
          </a:xfrm>
        </p:spPr>
        <p:txBody>
          <a:bodyPr anchor="b">
            <a:noAutofit/>
          </a:bodyPr>
          <a:lstStyle>
            <a:lvl1pPr>
              <a:defRPr sz="1000">
                <a:solidFill>
                  <a:schemeClr val="tx1"/>
                </a:solidFill>
              </a:defRPr>
            </a:lvl1pPr>
            <a:lvl2pPr marL="0" indent="0">
              <a:spcBef>
                <a:spcPts val="0"/>
              </a:spcBef>
              <a:spcAft>
                <a:spcPts val="0"/>
              </a:spcAft>
              <a:buClr>
                <a:schemeClr val="tx1"/>
              </a:buClr>
              <a:buFont typeface="Arial" pitchFamily="34" charset="0"/>
              <a:buNone/>
              <a:defRPr sz="1000" baseline="0">
                <a:solidFill>
                  <a:schemeClr val="tx2"/>
                </a:solidFill>
              </a:defRPr>
            </a:lvl2pPr>
            <a:lvl3pPr>
              <a:defRPr sz="1000">
                <a:solidFill>
                  <a:schemeClr val="tx1"/>
                </a:solidFill>
              </a:defRPr>
            </a:lvl3pPr>
            <a:lvl4pPr>
              <a:defRPr sz="1000">
                <a:solidFill>
                  <a:schemeClr val="tx1"/>
                </a:solidFill>
              </a:defRPr>
            </a:lvl4pPr>
            <a:lvl5pPr>
              <a:defRPr sz="1000">
                <a:solidFill>
                  <a:schemeClr val="tx1"/>
                </a:solidFill>
              </a:defRPr>
            </a:lvl5pPr>
          </a:lstStyle>
          <a:p>
            <a:pPr lvl="1"/>
            <a:r>
              <a:rPr lang="en-US" dirty="0" smtClean="0"/>
              <a:t>*Click to add footnote. To make text with an asterisk, indent this text one time. </a:t>
            </a:r>
          </a:p>
        </p:txBody>
      </p:sp>
    </p:spTree>
    <p:extLst>
      <p:ext uri="{BB962C8B-B14F-4D97-AF65-F5344CB8AC3E}">
        <p14:creationId xmlns:p14="http://schemas.microsoft.com/office/powerpoint/2010/main" val="139469723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13" name="Title 1"/>
          <p:cNvSpPr>
            <a:spLocks noGrp="1"/>
          </p:cNvSpPr>
          <p:nvPr>
            <p:ph type="title"/>
          </p:nvPr>
        </p:nvSpPr>
        <p:spPr>
          <a:xfrm>
            <a:off x="457200" y="397659"/>
            <a:ext cx="8229600" cy="1143000"/>
          </a:xfrm>
        </p:spPr>
        <p:txBody>
          <a:bodyPr>
            <a:noAutofit/>
          </a:bodyPr>
          <a:lstStyle>
            <a:lvl1pPr>
              <a:defRPr lang="en-US" dirty="0">
                <a:solidFill>
                  <a:schemeClr val="tx1"/>
                </a:solidFill>
              </a:defRPr>
            </a:lvl1pPr>
          </a:lstStyle>
          <a:p>
            <a:r>
              <a:rPr lang="en-US" dirty="0" smtClean="0"/>
              <a:t>Click to edit Master title style</a:t>
            </a:r>
            <a:endParaRPr lang="en-US" dirty="0"/>
          </a:p>
        </p:txBody>
      </p:sp>
      <p:sp>
        <p:nvSpPr>
          <p:cNvPr id="14" name="Content Placeholder 2"/>
          <p:cNvSpPr>
            <a:spLocks noGrp="1"/>
          </p:cNvSpPr>
          <p:nvPr>
            <p:ph sz="half" idx="1"/>
          </p:nvPr>
        </p:nvSpPr>
        <p:spPr>
          <a:xfrm>
            <a:off x="457200" y="1743074"/>
            <a:ext cx="8229600" cy="3851393"/>
          </a:xfrm>
        </p:spPr>
        <p:txBody>
          <a:bodyPr>
            <a:normAutofit/>
          </a:bodyPr>
          <a:lstStyle>
            <a:lvl1pPr marL="0" indent="0">
              <a:buClr>
                <a:schemeClr val="accent6"/>
              </a:buClr>
              <a:buFontTx/>
              <a:buNone/>
              <a:defRPr lang="en-US" sz="2000" dirty="0" smtClean="0"/>
            </a:lvl1pPr>
            <a:lvl2pPr marL="169863" indent="-169863">
              <a:buClrTx/>
              <a:buFont typeface="Arial" pitchFamily="34" charset="0"/>
              <a:buChar char="•"/>
              <a:defRPr lang="en-US" sz="2000" dirty="0" smtClean="0">
                <a:solidFill>
                  <a:schemeClr val="tx2"/>
                </a:solidFill>
              </a:defRPr>
            </a:lvl2pPr>
            <a:lvl3pPr marL="461962" indent="-285750">
              <a:buClrTx/>
              <a:buFont typeface="Lucida Grande"/>
              <a:buChar char="­"/>
              <a:defRPr lang="en-US" sz="1800" kern="1200" dirty="0" smtClean="0">
                <a:solidFill>
                  <a:schemeClr val="tx2"/>
                </a:solidFill>
                <a:latin typeface="+mn-lt"/>
                <a:ea typeface="+mn-ea"/>
                <a:cs typeface="+mn-cs"/>
              </a:defRPr>
            </a:lvl3pPr>
            <a:lvl4pPr marL="685800" indent="-285750">
              <a:buClrTx/>
              <a:buFont typeface="Lucida Grande"/>
              <a:buChar char="­"/>
              <a:defRPr lang="en-US" sz="1800" kern="1200" dirty="0" smtClean="0">
                <a:solidFill>
                  <a:schemeClr val="tx2"/>
                </a:solidFill>
                <a:latin typeface="+mn-lt"/>
                <a:ea typeface="+mn-ea"/>
                <a:cs typeface="+mn-cs"/>
              </a:defRPr>
            </a:lvl4pPr>
            <a:lvl5pPr marL="911225" indent="-285750">
              <a:buClrTx/>
              <a:buFont typeface="Lucida Grande"/>
              <a:buChar char="­"/>
              <a:defRPr lang="en-US" sz="1800" kern="1200" dirty="0">
                <a:solidFill>
                  <a:schemeClr val="tx2"/>
                </a:solidFill>
                <a:latin typeface="+mn-lt"/>
                <a:ea typeface="+mn-ea"/>
                <a:cs typeface="+mn-cs"/>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marL="339725" lvl="2" indent="-163513" algn="l" defTabSz="914400" rtl="0" eaLnBrk="1" latinLnBrk="0" hangingPunct="1">
              <a:spcBef>
                <a:spcPct val="20000"/>
              </a:spcBef>
              <a:buClrTx/>
              <a:buFont typeface="Lucida Grande"/>
              <a:buChar char="­"/>
            </a:pPr>
            <a:r>
              <a:rPr lang="en-US" dirty="0" smtClean="0"/>
              <a:t>Third level</a:t>
            </a:r>
          </a:p>
          <a:p>
            <a:pPr marL="569913" lvl="3" indent="-169863" algn="l" defTabSz="914400" rtl="0" eaLnBrk="1" latinLnBrk="0" hangingPunct="1">
              <a:spcBef>
                <a:spcPct val="20000"/>
              </a:spcBef>
              <a:buClrTx/>
              <a:buFont typeface="Lucida Grande"/>
              <a:buChar char="­"/>
            </a:pPr>
            <a:r>
              <a:rPr lang="en-US" dirty="0" smtClean="0"/>
              <a:t>Fourth level</a:t>
            </a:r>
          </a:p>
          <a:p>
            <a:pPr marL="798513" lvl="4" indent="-173038" algn="l" defTabSz="796925" rtl="0" eaLnBrk="1" latinLnBrk="0" hangingPunct="1">
              <a:spcBef>
                <a:spcPct val="20000"/>
              </a:spcBef>
              <a:buClrTx/>
              <a:buFont typeface="Lucida Grande"/>
              <a:buChar char="­"/>
            </a:pPr>
            <a:r>
              <a:rPr lang="en-US" dirty="0" smtClean="0"/>
              <a:t>Fifth level</a:t>
            </a:r>
            <a:endParaRPr lang="en-US" dirty="0"/>
          </a:p>
        </p:txBody>
      </p:sp>
      <p:sp>
        <p:nvSpPr>
          <p:cNvPr id="6" name="Text Placeholder 2"/>
          <p:cNvSpPr>
            <a:spLocks noGrp="1"/>
          </p:cNvSpPr>
          <p:nvPr>
            <p:ph type="body" idx="13"/>
          </p:nvPr>
        </p:nvSpPr>
        <p:spPr>
          <a:xfrm>
            <a:off x="457200" y="1026215"/>
            <a:ext cx="8229600" cy="541328"/>
          </a:xfrm>
        </p:spPr>
        <p:txBody>
          <a:bodyPr lIns="0" tIns="0" rIns="0" bIns="0" anchor="t" anchorCtr="0">
            <a:noAutofit/>
          </a:bodyPr>
          <a:lstStyle>
            <a:lvl1pPr marL="120650" indent="0">
              <a:buNone/>
              <a:defRPr lang="en-US" smtClean="0">
                <a:solidFill>
                  <a:schemeClr val="accent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grpSp>
        <p:nvGrpSpPr>
          <p:cNvPr id="7" name="Group 1"/>
          <p:cNvGrpSpPr>
            <a:grpSpLocks/>
          </p:cNvGrpSpPr>
          <p:nvPr userDrawn="1"/>
        </p:nvGrpSpPr>
        <p:grpSpPr bwMode="auto">
          <a:xfrm>
            <a:off x="261174" y="6278005"/>
            <a:ext cx="8632825" cy="446088"/>
            <a:chOff x="285750" y="6346825"/>
            <a:chExt cx="8632137" cy="446283"/>
          </a:xfrm>
        </p:grpSpPr>
        <p:sp>
          <p:nvSpPr>
            <p:cNvPr id="8" name="Line 9"/>
            <p:cNvSpPr>
              <a:spLocks noChangeShapeType="1"/>
            </p:cNvSpPr>
            <p:nvPr userDrawn="1"/>
          </p:nvSpPr>
          <p:spPr bwMode="auto">
            <a:xfrm>
              <a:off x="285750" y="6346825"/>
              <a:ext cx="8578166" cy="0"/>
            </a:xfrm>
            <a:prstGeom prst="line">
              <a:avLst/>
            </a:prstGeom>
            <a:noFill/>
            <a:ln w="12700">
              <a:solidFill>
                <a:srgbClr val="999999"/>
              </a:solidFill>
              <a:round/>
              <a:headEnd/>
              <a:tailEnd/>
            </a:ln>
            <a:effectLst/>
          </p:spPr>
          <p:txBody>
            <a:bodyPr anchor="ctr">
              <a:spAutoFit/>
            </a:bodyPr>
            <a:lstStyle/>
            <a:p>
              <a:pPr defTabSz="914400">
                <a:defRPr/>
              </a:pPr>
              <a:endParaRPr lang="en-US" sz="1400" dirty="0">
                <a:solidFill>
                  <a:schemeClr val="tx2"/>
                </a:solidFill>
                <a:latin typeface="Arial"/>
              </a:endParaRPr>
            </a:p>
          </p:txBody>
        </p:sp>
        <p:pic>
          <p:nvPicPr>
            <p:cNvPr id="9" name="Picture 3" descr="genworth_spot_R.png"/>
            <p:cNvPicPr>
              <a:picLocks noChangeAspect="1"/>
            </p:cNvPicPr>
            <p:nvPr userDrawn="1"/>
          </p:nvPicPr>
          <p:blipFill>
            <a:blip r:embed="rId2"/>
            <a:srcRect/>
            <a:stretch>
              <a:fillRect/>
            </a:stretch>
          </p:blipFill>
          <p:spPr bwMode="auto">
            <a:xfrm>
              <a:off x="7314516" y="6408230"/>
              <a:ext cx="1603371" cy="384878"/>
            </a:xfrm>
            <a:prstGeom prst="rect">
              <a:avLst/>
            </a:prstGeom>
            <a:noFill/>
            <a:ln w="9525">
              <a:noFill/>
              <a:miter lim="800000"/>
              <a:headEnd/>
              <a:tailEnd/>
            </a:ln>
          </p:spPr>
        </p:pic>
      </p:grpSp>
      <p:sp>
        <p:nvSpPr>
          <p:cNvPr id="16" name="Slide Number Placeholder 15"/>
          <p:cNvSpPr>
            <a:spLocks noGrp="1"/>
          </p:cNvSpPr>
          <p:nvPr>
            <p:ph type="sldNum" sz="quarter" idx="14"/>
          </p:nvPr>
        </p:nvSpPr>
        <p:spPr/>
        <p:txBody>
          <a:bodyPr/>
          <a:lstStyle/>
          <a:p>
            <a:fld id="{60633EBC-64B2-46BD-A6D1-30C8D5EAA11A}" type="slidenum">
              <a:rPr lang="en-US" smtClean="0"/>
              <a:pPr/>
              <a:t>‹#›</a:t>
            </a:fld>
            <a:endParaRPr lang="en-US" dirty="0"/>
          </a:p>
        </p:txBody>
      </p:sp>
      <p:sp>
        <p:nvSpPr>
          <p:cNvPr id="17" name="Text Placeholder 11"/>
          <p:cNvSpPr>
            <a:spLocks noGrp="1"/>
          </p:cNvSpPr>
          <p:nvPr>
            <p:ph type="body" sz="quarter" idx="11" hasCustomPrompt="1"/>
          </p:nvPr>
        </p:nvSpPr>
        <p:spPr>
          <a:xfrm>
            <a:off x="126333" y="6071188"/>
            <a:ext cx="8648000" cy="221662"/>
          </a:xfrm>
        </p:spPr>
        <p:txBody>
          <a:bodyPr anchor="b">
            <a:noAutofit/>
          </a:bodyPr>
          <a:lstStyle>
            <a:lvl1pPr>
              <a:defRPr sz="1000">
                <a:solidFill>
                  <a:schemeClr val="tx1"/>
                </a:solidFill>
              </a:defRPr>
            </a:lvl1pPr>
            <a:lvl2pPr marL="0" indent="0">
              <a:spcBef>
                <a:spcPts val="0"/>
              </a:spcBef>
              <a:spcAft>
                <a:spcPts val="0"/>
              </a:spcAft>
              <a:buClr>
                <a:schemeClr val="tx1"/>
              </a:buClr>
              <a:buFont typeface="Arial" pitchFamily="34" charset="0"/>
              <a:buNone/>
              <a:defRPr sz="1000" baseline="0">
                <a:solidFill>
                  <a:schemeClr val="tx2"/>
                </a:solidFill>
              </a:defRPr>
            </a:lvl2pPr>
            <a:lvl3pPr>
              <a:defRPr sz="1000">
                <a:solidFill>
                  <a:schemeClr val="tx1"/>
                </a:solidFill>
              </a:defRPr>
            </a:lvl3pPr>
            <a:lvl4pPr>
              <a:defRPr sz="1000">
                <a:solidFill>
                  <a:schemeClr val="tx1"/>
                </a:solidFill>
              </a:defRPr>
            </a:lvl4pPr>
            <a:lvl5pPr>
              <a:defRPr sz="1000">
                <a:solidFill>
                  <a:schemeClr val="tx1"/>
                </a:solidFill>
              </a:defRPr>
            </a:lvl5pPr>
          </a:lstStyle>
          <a:p>
            <a:pPr lvl="1"/>
            <a:r>
              <a:rPr lang="en-US" dirty="0" smtClean="0"/>
              <a:t>*Click to add footnote. To make text with an asterisk, indent this text one time. </a:t>
            </a:r>
          </a:p>
        </p:txBody>
      </p:sp>
      <p:sp>
        <p:nvSpPr>
          <p:cNvPr id="11" name="TextBox 10"/>
          <p:cNvSpPr txBox="1">
            <a:spLocks noChangeArrowheads="1"/>
          </p:cNvSpPr>
          <p:nvPr userDrawn="1"/>
        </p:nvSpPr>
        <p:spPr bwMode="auto">
          <a:xfrm>
            <a:off x="261174" y="6417911"/>
            <a:ext cx="3604818" cy="246221"/>
          </a:xfrm>
          <a:prstGeom prst="rect">
            <a:avLst/>
          </a:prstGeom>
          <a:noFill/>
          <a:ln w="9525">
            <a:noFill/>
            <a:miter lim="800000"/>
            <a:headEnd/>
            <a:tailEnd/>
          </a:ln>
        </p:spPr>
        <p:txBody>
          <a:bodyPr wrap="square" lIns="0" rIns="0">
            <a:spAutoFit/>
          </a:bodyPr>
          <a:lstStyle/>
          <a:p>
            <a:pPr defTabSz="914400" fontAlgn="base">
              <a:spcAft>
                <a:spcPts val="300"/>
              </a:spcAft>
              <a:defRPr/>
            </a:pPr>
            <a:r>
              <a:rPr lang="en-US" sz="1000" dirty="0" smtClean="0">
                <a:solidFill>
                  <a:schemeClr val="tx2"/>
                </a:solidFill>
                <a:latin typeface="Arial" charset="0"/>
                <a:ea typeface="Arial" charset="0"/>
                <a:cs typeface="Arial" charset="0"/>
              </a:rPr>
              <a:t>Living Long Term</a:t>
            </a:r>
            <a:r>
              <a:rPr lang="en-US" sz="900" dirty="0" smtClean="0">
                <a:solidFill>
                  <a:schemeClr val="tx2"/>
                </a:solidFill>
                <a:latin typeface="Arial" charset="0"/>
                <a:ea typeface="Arial" charset="0"/>
                <a:cs typeface="Arial" charset="0"/>
              </a:rPr>
              <a:t> </a:t>
            </a:r>
            <a:endParaRPr lang="en-US" sz="900" dirty="0">
              <a:solidFill>
                <a:schemeClr val="tx2"/>
              </a:solidFill>
              <a:latin typeface="Arial" charset="0"/>
              <a:ea typeface="Arial" charset="0"/>
              <a:cs typeface="Arial" charset="0"/>
            </a:endParaRPr>
          </a:p>
        </p:txBody>
      </p:sp>
    </p:spTree>
    <p:extLst>
      <p:ext uri="{BB962C8B-B14F-4D97-AF65-F5344CB8AC3E}">
        <p14:creationId xmlns:p14="http://schemas.microsoft.com/office/powerpoint/2010/main" val="139469723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itle 1"/>
          <p:cNvSpPr>
            <a:spLocks noGrp="1"/>
          </p:cNvSpPr>
          <p:nvPr>
            <p:ph type="title"/>
          </p:nvPr>
        </p:nvSpPr>
        <p:spPr>
          <a:xfrm>
            <a:off x="914399" y="1552575"/>
            <a:ext cx="7315201" cy="1143000"/>
          </a:xfrm>
        </p:spPr>
        <p:txBody>
          <a:bodyPr lIns="0" tIns="0" rIns="0" bIns="0" anchor="ctr">
            <a:noAutofit/>
          </a:bodyPr>
          <a:lstStyle>
            <a:lvl1pPr algn="l">
              <a:defRPr lang="en-US" dirty="0">
                <a:solidFill>
                  <a:schemeClr val="tx1"/>
                </a:solidFill>
              </a:defRPr>
            </a:lvl1pPr>
          </a:lstStyle>
          <a:p>
            <a:r>
              <a:rPr lang="en-US" dirty="0" smtClean="0"/>
              <a:t>Click to edit Master title style</a:t>
            </a:r>
            <a:endParaRPr lang="en-US" dirty="0"/>
          </a:p>
        </p:txBody>
      </p:sp>
      <p:sp>
        <p:nvSpPr>
          <p:cNvPr id="8" name="Text Placeholder 2"/>
          <p:cNvSpPr>
            <a:spLocks noGrp="1"/>
          </p:cNvSpPr>
          <p:nvPr>
            <p:ph type="body" idx="1"/>
          </p:nvPr>
        </p:nvSpPr>
        <p:spPr>
          <a:xfrm>
            <a:off x="914399" y="2711486"/>
            <a:ext cx="7315201" cy="457200"/>
          </a:xfrm>
        </p:spPr>
        <p:txBody>
          <a:bodyPr lIns="0" tIns="0" rIns="0" bIns="0" anchor="t">
            <a:noAutofit/>
          </a:bodyPr>
          <a:lstStyle>
            <a:lvl1pPr marL="0" indent="0">
              <a:buNone/>
              <a:defRPr lang="en-US" smtClean="0">
                <a:solidFill>
                  <a:schemeClr val="accent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grpSp>
        <p:nvGrpSpPr>
          <p:cNvPr id="12" name="Group 1"/>
          <p:cNvGrpSpPr>
            <a:grpSpLocks/>
          </p:cNvGrpSpPr>
          <p:nvPr userDrawn="1"/>
        </p:nvGrpSpPr>
        <p:grpSpPr bwMode="auto">
          <a:xfrm>
            <a:off x="261174" y="6278005"/>
            <a:ext cx="8632825" cy="446088"/>
            <a:chOff x="285750" y="6346825"/>
            <a:chExt cx="8632137" cy="446283"/>
          </a:xfrm>
        </p:grpSpPr>
        <p:sp>
          <p:nvSpPr>
            <p:cNvPr id="13" name="Line 9"/>
            <p:cNvSpPr>
              <a:spLocks noChangeShapeType="1"/>
            </p:cNvSpPr>
            <p:nvPr userDrawn="1"/>
          </p:nvSpPr>
          <p:spPr bwMode="auto">
            <a:xfrm>
              <a:off x="285750" y="6346825"/>
              <a:ext cx="8578166" cy="0"/>
            </a:xfrm>
            <a:prstGeom prst="line">
              <a:avLst/>
            </a:prstGeom>
            <a:noFill/>
            <a:ln w="12700">
              <a:solidFill>
                <a:srgbClr val="999999"/>
              </a:solidFill>
              <a:round/>
              <a:headEnd/>
              <a:tailEnd/>
            </a:ln>
            <a:effectLst/>
          </p:spPr>
          <p:txBody>
            <a:bodyPr anchor="ctr">
              <a:spAutoFit/>
            </a:bodyPr>
            <a:lstStyle/>
            <a:p>
              <a:pPr defTabSz="914400">
                <a:defRPr/>
              </a:pPr>
              <a:endParaRPr lang="en-US" sz="1400" dirty="0">
                <a:solidFill>
                  <a:schemeClr val="tx2"/>
                </a:solidFill>
                <a:latin typeface="Arial"/>
              </a:endParaRPr>
            </a:p>
          </p:txBody>
        </p:sp>
        <p:pic>
          <p:nvPicPr>
            <p:cNvPr id="14" name="Picture 3" descr="genworth_spot_R.png"/>
            <p:cNvPicPr>
              <a:picLocks noChangeAspect="1"/>
            </p:cNvPicPr>
            <p:nvPr userDrawn="1"/>
          </p:nvPicPr>
          <p:blipFill>
            <a:blip r:embed="rId2"/>
            <a:srcRect/>
            <a:stretch>
              <a:fillRect/>
            </a:stretch>
          </p:blipFill>
          <p:spPr bwMode="auto">
            <a:xfrm>
              <a:off x="7314516" y="6408230"/>
              <a:ext cx="1603371" cy="384878"/>
            </a:xfrm>
            <a:prstGeom prst="rect">
              <a:avLst/>
            </a:prstGeom>
            <a:noFill/>
            <a:ln w="9525">
              <a:noFill/>
              <a:miter lim="800000"/>
              <a:headEnd/>
              <a:tailEnd/>
            </a:ln>
          </p:spPr>
        </p:pic>
      </p:grpSp>
      <p:sp>
        <p:nvSpPr>
          <p:cNvPr id="17" name="Slide Number Placeholder 15"/>
          <p:cNvSpPr>
            <a:spLocks noGrp="1"/>
          </p:cNvSpPr>
          <p:nvPr>
            <p:ph type="sldNum" sz="quarter" idx="14"/>
          </p:nvPr>
        </p:nvSpPr>
        <p:spPr>
          <a:xfrm>
            <a:off x="4306529" y="6356350"/>
            <a:ext cx="530942" cy="365125"/>
          </a:xfrm>
        </p:spPr>
        <p:txBody>
          <a:bodyPr/>
          <a:lstStyle/>
          <a:p>
            <a:fld id="{60633EBC-64B2-46BD-A6D1-30C8D5EAA11A}" type="slidenum">
              <a:rPr lang="en-US" smtClean="0"/>
              <a:pPr/>
              <a:t>‹#›</a:t>
            </a:fld>
            <a:endParaRPr lang="en-US" dirty="0"/>
          </a:p>
        </p:txBody>
      </p:sp>
      <p:sp>
        <p:nvSpPr>
          <p:cNvPr id="9" name="TextBox 8"/>
          <p:cNvSpPr txBox="1">
            <a:spLocks noChangeArrowheads="1"/>
          </p:cNvSpPr>
          <p:nvPr userDrawn="1"/>
        </p:nvSpPr>
        <p:spPr bwMode="auto">
          <a:xfrm>
            <a:off x="261174" y="6417911"/>
            <a:ext cx="3604818" cy="246221"/>
          </a:xfrm>
          <a:prstGeom prst="rect">
            <a:avLst/>
          </a:prstGeom>
          <a:noFill/>
          <a:ln w="9525">
            <a:noFill/>
            <a:miter lim="800000"/>
            <a:headEnd/>
            <a:tailEnd/>
          </a:ln>
        </p:spPr>
        <p:txBody>
          <a:bodyPr wrap="square" lIns="0" rIns="0">
            <a:spAutoFit/>
          </a:bodyPr>
          <a:lstStyle/>
          <a:p>
            <a:pPr defTabSz="914400" fontAlgn="base">
              <a:spcAft>
                <a:spcPts val="300"/>
              </a:spcAft>
              <a:defRPr/>
            </a:pPr>
            <a:r>
              <a:rPr lang="en-US" sz="1000" dirty="0" smtClean="0">
                <a:solidFill>
                  <a:schemeClr val="tx2"/>
                </a:solidFill>
                <a:latin typeface="Arial" charset="0"/>
                <a:ea typeface="Arial" charset="0"/>
                <a:cs typeface="Arial" charset="0"/>
              </a:rPr>
              <a:t>Living Long Term</a:t>
            </a:r>
            <a:r>
              <a:rPr lang="en-US" sz="900" dirty="0" smtClean="0">
                <a:solidFill>
                  <a:schemeClr val="tx2"/>
                </a:solidFill>
                <a:latin typeface="Arial" charset="0"/>
                <a:ea typeface="Arial" charset="0"/>
                <a:cs typeface="Arial" charset="0"/>
              </a:rPr>
              <a:t> </a:t>
            </a:r>
            <a:endParaRPr lang="en-US" sz="900" dirty="0">
              <a:solidFill>
                <a:schemeClr val="tx2"/>
              </a:solidFill>
              <a:latin typeface="Arial" charset="0"/>
              <a:ea typeface="Arial" charset="0"/>
              <a:cs typeface="Arial" charset="0"/>
            </a:endParaRPr>
          </a:p>
        </p:txBody>
      </p:sp>
    </p:spTree>
    <p:extLst>
      <p:ext uri="{BB962C8B-B14F-4D97-AF65-F5344CB8AC3E}">
        <p14:creationId xmlns:p14="http://schemas.microsoft.com/office/powerpoint/2010/main" val="391545573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arge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90090"/>
            <a:ext cx="8229600" cy="948239"/>
          </a:xfrm>
        </p:spPr>
        <p:txBody>
          <a:bodyPr/>
          <a:lstStyle/>
          <a:p>
            <a:r>
              <a:rPr lang="en-US" dirty="0" smtClean="0"/>
              <a:t>Large Bullet Point Slide</a:t>
            </a:r>
            <a:endParaRPr lang="en-US" dirty="0"/>
          </a:p>
        </p:txBody>
      </p:sp>
      <p:sp>
        <p:nvSpPr>
          <p:cNvPr id="4" name="Content Placeholder 2"/>
          <p:cNvSpPr>
            <a:spLocks noGrp="1"/>
          </p:cNvSpPr>
          <p:nvPr>
            <p:ph sz="half" idx="15" hasCustomPrompt="1"/>
          </p:nvPr>
        </p:nvSpPr>
        <p:spPr>
          <a:xfrm>
            <a:off x="457200" y="1338329"/>
            <a:ext cx="8229600" cy="3851393"/>
          </a:xfrm>
        </p:spPr>
        <p:txBody>
          <a:bodyPr>
            <a:normAutofit/>
          </a:bodyPr>
          <a:lstStyle>
            <a:lvl1pPr marL="169863" indent="-169863">
              <a:buClrTx/>
              <a:buFont typeface="Arial"/>
              <a:buChar char="•"/>
              <a:defRPr lang="en-US" sz="2400" baseline="0" dirty="0" smtClean="0"/>
            </a:lvl1pPr>
            <a:lvl2pPr marL="236538" indent="-236538">
              <a:buClrTx/>
              <a:buFont typeface="Arial" pitchFamily="34" charset="0"/>
              <a:buChar char="•"/>
              <a:defRPr lang="en-US" sz="2000" dirty="0" smtClean="0">
                <a:solidFill>
                  <a:schemeClr val="tx2"/>
                </a:solidFill>
              </a:defRPr>
            </a:lvl2pPr>
            <a:lvl3pPr marL="457200" indent="-225425">
              <a:buClrTx/>
              <a:buFont typeface="Lucida Grande"/>
              <a:buChar char="­"/>
              <a:defRPr lang="en-US" dirty="0" smtClean="0">
                <a:solidFill>
                  <a:schemeClr val="tx2"/>
                </a:solidFill>
              </a:defRPr>
            </a:lvl3pPr>
            <a:lvl4pPr marL="693738" indent="-220663">
              <a:buClrTx/>
              <a:buFont typeface="Lucida Grande"/>
              <a:buChar char="­"/>
              <a:defRPr lang="en-US" dirty="0" smtClean="0">
                <a:solidFill>
                  <a:schemeClr val="tx2"/>
                </a:solidFill>
              </a:defRPr>
            </a:lvl4pPr>
            <a:lvl5pPr marL="914400" indent="-225425">
              <a:buClrTx/>
              <a:buFont typeface="Lucida Grande"/>
              <a:buChar char="­"/>
              <a:defRPr lang="en-US" dirty="0">
                <a:solidFill>
                  <a:schemeClr val="tx2"/>
                </a:solidFill>
              </a:defRPr>
            </a:lvl5pPr>
            <a:lvl6pPr>
              <a:defRPr sz="1800"/>
            </a:lvl6pPr>
            <a:lvl7pPr>
              <a:defRPr sz="1800"/>
            </a:lvl7pPr>
            <a:lvl8pPr>
              <a:defRPr sz="1800"/>
            </a:lvl8pPr>
            <a:lvl9pPr>
              <a:defRPr sz="1800"/>
            </a:lvl9pPr>
          </a:lstStyle>
          <a:p>
            <a:pPr lvl="0"/>
            <a:r>
              <a:rPr lang="en-US" dirty="0" smtClean="0"/>
              <a:t>This slide is used for large bullets. It is ideal for a slide where you have 3-4 bullet points and very little other content. </a:t>
            </a:r>
          </a:p>
          <a:p>
            <a:pPr lvl="0"/>
            <a:r>
              <a:rPr lang="en-US" dirty="0" smtClean="0"/>
              <a:t>The second large bullet point lives here. </a:t>
            </a:r>
          </a:p>
          <a:p>
            <a:pPr lvl="0"/>
            <a:r>
              <a:rPr lang="en-US" dirty="0" smtClean="0"/>
              <a:t>And the third makes an appearance similar to this. </a:t>
            </a:r>
          </a:p>
        </p:txBody>
      </p:sp>
      <p:grpSp>
        <p:nvGrpSpPr>
          <p:cNvPr id="5" name="Group 1"/>
          <p:cNvGrpSpPr>
            <a:grpSpLocks/>
          </p:cNvGrpSpPr>
          <p:nvPr userDrawn="1"/>
        </p:nvGrpSpPr>
        <p:grpSpPr bwMode="auto">
          <a:xfrm>
            <a:off x="261174" y="6278005"/>
            <a:ext cx="8632825" cy="446088"/>
            <a:chOff x="285750" y="6346825"/>
            <a:chExt cx="8632137" cy="446283"/>
          </a:xfrm>
        </p:grpSpPr>
        <p:sp>
          <p:nvSpPr>
            <p:cNvPr id="6" name="Line 9"/>
            <p:cNvSpPr>
              <a:spLocks noChangeShapeType="1"/>
            </p:cNvSpPr>
            <p:nvPr userDrawn="1"/>
          </p:nvSpPr>
          <p:spPr bwMode="auto">
            <a:xfrm>
              <a:off x="285750" y="6346825"/>
              <a:ext cx="8578166" cy="0"/>
            </a:xfrm>
            <a:prstGeom prst="line">
              <a:avLst/>
            </a:prstGeom>
            <a:noFill/>
            <a:ln w="12700">
              <a:solidFill>
                <a:srgbClr val="999999"/>
              </a:solidFill>
              <a:round/>
              <a:headEnd/>
              <a:tailEnd/>
            </a:ln>
            <a:effectLst/>
          </p:spPr>
          <p:txBody>
            <a:bodyPr anchor="ctr">
              <a:spAutoFit/>
            </a:bodyPr>
            <a:lstStyle/>
            <a:p>
              <a:pPr defTabSz="914400">
                <a:defRPr/>
              </a:pPr>
              <a:endParaRPr lang="en-US" sz="1400" dirty="0">
                <a:solidFill>
                  <a:schemeClr val="tx2"/>
                </a:solidFill>
                <a:latin typeface="Arial"/>
              </a:endParaRPr>
            </a:p>
          </p:txBody>
        </p:sp>
        <p:pic>
          <p:nvPicPr>
            <p:cNvPr id="7" name="Picture 3" descr="genworth_spot_R.png"/>
            <p:cNvPicPr>
              <a:picLocks noChangeAspect="1"/>
            </p:cNvPicPr>
            <p:nvPr userDrawn="1"/>
          </p:nvPicPr>
          <p:blipFill>
            <a:blip r:embed="rId2"/>
            <a:srcRect/>
            <a:stretch>
              <a:fillRect/>
            </a:stretch>
          </p:blipFill>
          <p:spPr bwMode="auto">
            <a:xfrm>
              <a:off x="7314516" y="6408230"/>
              <a:ext cx="1603371" cy="384878"/>
            </a:xfrm>
            <a:prstGeom prst="rect">
              <a:avLst/>
            </a:prstGeom>
            <a:noFill/>
            <a:ln w="9525">
              <a:noFill/>
              <a:miter lim="800000"/>
              <a:headEnd/>
              <a:tailEnd/>
            </a:ln>
          </p:spPr>
        </p:pic>
      </p:grpSp>
      <p:sp>
        <p:nvSpPr>
          <p:cNvPr id="8" name="Slide Number Placeholder 15"/>
          <p:cNvSpPr>
            <a:spLocks noGrp="1"/>
          </p:cNvSpPr>
          <p:nvPr>
            <p:ph type="sldNum" sz="quarter" idx="14"/>
          </p:nvPr>
        </p:nvSpPr>
        <p:spPr>
          <a:xfrm>
            <a:off x="4306529" y="6356350"/>
            <a:ext cx="530942" cy="365125"/>
          </a:xfrm>
        </p:spPr>
        <p:txBody>
          <a:bodyPr/>
          <a:lstStyle/>
          <a:p>
            <a:fld id="{60633EBC-64B2-46BD-A6D1-30C8D5EAA11A}" type="slidenum">
              <a:rPr lang="en-US" smtClean="0"/>
              <a:pPr/>
              <a:t>‹#›</a:t>
            </a:fld>
            <a:endParaRPr lang="en-US" dirty="0"/>
          </a:p>
        </p:txBody>
      </p:sp>
      <p:sp>
        <p:nvSpPr>
          <p:cNvPr id="12" name="Text Placeholder 11"/>
          <p:cNvSpPr>
            <a:spLocks noGrp="1"/>
          </p:cNvSpPr>
          <p:nvPr>
            <p:ph type="body" sz="quarter" idx="11" hasCustomPrompt="1"/>
          </p:nvPr>
        </p:nvSpPr>
        <p:spPr>
          <a:xfrm>
            <a:off x="126333" y="6071188"/>
            <a:ext cx="8648000" cy="221662"/>
          </a:xfrm>
        </p:spPr>
        <p:txBody>
          <a:bodyPr anchor="b">
            <a:noAutofit/>
          </a:bodyPr>
          <a:lstStyle>
            <a:lvl1pPr>
              <a:defRPr sz="1000">
                <a:solidFill>
                  <a:schemeClr val="tx1"/>
                </a:solidFill>
              </a:defRPr>
            </a:lvl1pPr>
            <a:lvl2pPr marL="0" indent="0">
              <a:spcBef>
                <a:spcPts val="0"/>
              </a:spcBef>
              <a:spcAft>
                <a:spcPts val="0"/>
              </a:spcAft>
              <a:buClr>
                <a:schemeClr val="tx1"/>
              </a:buClr>
              <a:buFont typeface="Arial" pitchFamily="34" charset="0"/>
              <a:buNone/>
              <a:defRPr sz="1000" baseline="0">
                <a:solidFill>
                  <a:schemeClr val="tx2"/>
                </a:solidFill>
              </a:defRPr>
            </a:lvl2pPr>
            <a:lvl3pPr>
              <a:defRPr sz="1000">
                <a:solidFill>
                  <a:schemeClr val="tx1"/>
                </a:solidFill>
              </a:defRPr>
            </a:lvl3pPr>
            <a:lvl4pPr>
              <a:defRPr sz="1000">
                <a:solidFill>
                  <a:schemeClr val="tx1"/>
                </a:solidFill>
              </a:defRPr>
            </a:lvl4pPr>
            <a:lvl5pPr>
              <a:defRPr sz="1000">
                <a:solidFill>
                  <a:schemeClr val="tx1"/>
                </a:solidFill>
              </a:defRPr>
            </a:lvl5pPr>
          </a:lstStyle>
          <a:p>
            <a:pPr lvl="1"/>
            <a:r>
              <a:rPr lang="en-US" dirty="0" smtClean="0"/>
              <a:t>*Click to add footnote. To make text with an asterisk, indent this text one time. </a:t>
            </a:r>
          </a:p>
        </p:txBody>
      </p:sp>
      <p:sp>
        <p:nvSpPr>
          <p:cNvPr id="11" name="TextBox 10"/>
          <p:cNvSpPr txBox="1">
            <a:spLocks noChangeArrowheads="1"/>
          </p:cNvSpPr>
          <p:nvPr userDrawn="1"/>
        </p:nvSpPr>
        <p:spPr bwMode="auto">
          <a:xfrm>
            <a:off x="261174" y="6417911"/>
            <a:ext cx="3604818" cy="246221"/>
          </a:xfrm>
          <a:prstGeom prst="rect">
            <a:avLst/>
          </a:prstGeom>
          <a:noFill/>
          <a:ln w="9525">
            <a:noFill/>
            <a:miter lim="800000"/>
            <a:headEnd/>
            <a:tailEnd/>
          </a:ln>
        </p:spPr>
        <p:txBody>
          <a:bodyPr wrap="square" lIns="0" rIns="0">
            <a:spAutoFit/>
          </a:bodyPr>
          <a:lstStyle/>
          <a:p>
            <a:pPr defTabSz="914400" fontAlgn="base">
              <a:spcAft>
                <a:spcPts val="300"/>
              </a:spcAft>
              <a:defRPr/>
            </a:pPr>
            <a:r>
              <a:rPr lang="en-US" sz="1000" dirty="0" smtClean="0">
                <a:solidFill>
                  <a:schemeClr val="tx2"/>
                </a:solidFill>
                <a:latin typeface="Arial" charset="0"/>
                <a:ea typeface="Arial" charset="0"/>
                <a:cs typeface="Arial" charset="0"/>
              </a:rPr>
              <a:t>Living Long Term</a:t>
            </a:r>
            <a:r>
              <a:rPr lang="en-US" sz="900" dirty="0" smtClean="0">
                <a:solidFill>
                  <a:schemeClr val="tx2"/>
                </a:solidFill>
                <a:latin typeface="Arial" charset="0"/>
                <a:ea typeface="Arial" charset="0"/>
                <a:cs typeface="Arial" charset="0"/>
              </a:rPr>
              <a:t> </a:t>
            </a:r>
            <a:endParaRPr lang="en-US" sz="900" dirty="0">
              <a:solidFill>
                <a:schemeClr val="tx2"/>
              </a:solidFill>
              <a:latin typeface="Arial" charset="0"/>
              <a:ea typeface="Arial" charset="0"/>
              <a:cs typeface="Arial" charset="0"/>
            </a:endParaRPr>
          </a:p>
        </p:txBody>
      </p:sp>
    </p:spTree>
    <p:extLst>
      <p:ext uri="{BB962C8B-B14F-4D97-AF65-F5344CB8AC3E}">
        <p14:creationId xmlns:p14="http://schemas.microsoft.com/office/powerpoint/2010/main" val="35315664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rge Bullets w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90090"/>
            <a:ext cx="8229600" cy="636125"/>
          </a:xfrm>
        </p:spPr>
        <p:txBody>
          <a:bodyPr/>
          <a:lstStyle/>
          <a:p>
            <a:r>
              <a:rPr lang="en-US" dirty="0" smtClean="0"/>
              <a:t>Large Bullet Point Slide</a:t>
            </a:r>
            <a:endParaRPr lang="en-US" dirty="0"/>
          </a:p>
        </p:txBody>
      </p:sp>
      <p:sp>
        <p:nvSpPr>
          <p:cNvPr id="4" name="Content Placeholder 2"/>
          <p:cNvSpPr>
            <a:spLocks noGrp="1"/>
          </p:cNvSpPr>
          <p:nvPr>
            <p:ph sz="half" idx="15" hasCustomPrompt="1"/>
          </p:nvPr>
        </p:nvSpPr>
        <p:spPr>
          <a:xfrm>
            <a:off x="457200" y="1567543"/>
            <a:ext cx="8229600" cy="3851393"/>
          </a:xfrm>
        </p:spPr>
        <p:txBody>
          <a:bodyPr>
            <a:normAutofit/>
          </a:bodyPr>
          <a:lstStyle>
            <a:lvl1pPr marL="176213" indent="-176213">
              <a:buClrTx/>
              <a:buFont typeface="Arial"/>
              <a:buChar char="•"/>
              <a:defRPr lang="en-US" sz="2400" baseline="0" dirty="0" smtClean="0"/>
            </a:lvl1pPr>
            <a:lvl2pPr marL="236538" indent="-236538">
              <a:buClrTx/>
              <a:buFont typeface="Arial" pitchFamily="34" charset="0"/>
              <a:buChar char="•"/>
              <a:defRPr lang="en-US" sz="2000" dirty="0" smtClean="0">
                <a:solidFill>
                  <a:schemeClr val="tx2"/>
                </a:solidFill>
              </a:defRPr>
            </a:lvl2pPr>
            <a:lvl3pPr marL="457200" indent="-225425">
              <a:buClrTx/>
              <a:buFont typeface="Lucida Grande"/>
              <a:buChar char="­"/>
              <a:defRPr lang="en-US" dirty="0" smtClean="0">
                <a:solidFill>
                  <a:schemeClr val="tx2"/>
                </a:solidFill>
              </a:defRPr>
            </a:lvl3pPr>
            <a:lvl4pPr marL="693738" indent="-220663">
              <a:buClrTx/>
              <a:buFont typeface="Lucida Grande"/>
              <a:buChar char="­"/>
              <a:defRPr lang="en-US" dirty="0" smtClean="0">
                <a:solidFill>
                  <a:schemeClr val="tx2"/>
                </a:solidFill>
              </a:defRPr>
            </a:lvl4pPr>
            <a:lvl5pPr marL="914400" indent="-225425">
              <a:buClrTx/>
              <a:buFont typeface="Lucida Grande"/>
              <a:buChar char="­"/>
              <a:defRPr lang="en-US" dirty="0">
                <a:solidFill>
                  <a:schemeClr val="tx2"/>
                </a:solidFill>
              </a:defRPr>
            </a:lvl5pPr>
            <a:lvl6pPr>
              <a:defRPr sz="1800"/>
            </a:lvl6pPr>
            <a:lvl7pPr>
              <a:defRPr sz="1800"/>
            </a:lvl7pPr>
            <a:lvl8pPr>
              <a:defRPr sz="1800"/>
            </a:lvl8pPr>
            <a:lvl9pPr>
              <a:defRPr sz="1800"/>
            </a:lvl9pPr>
          </a:lstStyle>
          <a:p>
            <a:pPr lvl="0"/>
            <a:r>
              <a:rPr lang="en-US" dirty="0" smtClean="0"/>
              <a:t>This slide is used for large bullets. It is ideal for a slide where you have 3-4 bullet points and very little other content. </a:t>
            </a:r>
          </a:p>
          <a:p>
            <a:pPr lvl="0"/>
            <a:r>
              <a:rPr lang="en-US" dirty="0" smtClean="0"/>
              <a:t>The second large bullet point lives here. </a:t>
            </a:r>
          </a:p>
          <a:p>
            <a:pPr lvl="0"/>
            <a:r>
              <a:rPr lang="en-US" dirty="0" smtClean="0"/>
              <a:t>And the third makes an appearance similar to this. </a:t>
            </a:r>
          </a:p>
        </p:txBody>
      </p:sp>
      <p:grpSp>
        <p:nvGrpSpPr>
          <p:cNvPr id="5" name="Group 1"/>
          <p:cNvGrpSpPr>
            <a:grpSpLocks/>
          </p:cNvGrpSpPr>
          <p:nvPr userDrawn="1"/>
        </p:nvGrpSpPr>
        <p:grpSpPr bwMode="auto">
          <a:xfrm>
            <a:off x="261174" y="6278005"/>
            <a:ext cx="8632825" cy="446088"/>
            <a:chOff x="285750" y="6346825"/>
            <a:chExt cx="8632137" cy="446283"/>
          </a:xfrm>
        </p:grpSpPr>
        <p:sp>
          <p:nvSpPr>
            <p:cNvPr id="6" name="Line 9"/>
            <p:cNvSpPr>
              <a:spLocks noChangeShapeType="1"/>
            </p:cNvSpPr>
            <p:nvPr userDrawn="1"/>
          </p:nvSpPr>
          <p:spPr bwMode="auto">
            <a:xfrm>
              <a:off x="285750" y="6346825"/>
              <a:ext cx="8578166" cy="0"/>
            </a:xfrm>
            <a:prstGeom prst="line">
              <a:avLst/>
            </a:prstGeom>
            <a:noFill/>
            <a:ln w="12700">
              <a:solidFill>
                <a:srgbClr val="999999"/>
              </a:solidFill>
              <a:round/>
              <a:headEnd/>
              <a:tailEnd/>
            </a:ln>
            <a:effectLst/>
          </p:spPr>
          <p:txBody>
            <a:bodyPr anchor="ctr">
              <a:spAutoFit/>
            </a:bodyPr>
            <a:lstStyle/>
            <a:p>
              <a:pPr defTabSz="914400">
                <a:defRPr/>
              </a:pPr>
              <a:endParaRPr lang="en-US" sz="1400" dirty="0">
                <a:solidFill>
                  <a:schemeClr val="tx2"/>
                </a:solidFill>
                <a:latin typeface="Arial"/>
              </a:endParaRPr>
            </a:p>
          </p:txBody>
        </p:sp>
        <p:pic>
          <p:nvPicPr>
            <p:cNvPr id="7" name="Picture 3" descr="genworth_spot_R.png"/>
            <p:cNvPicPr>
              <a:picLocks noChangeAspect="1"/>
            </p:cNvPicPr>
            <p:nvPr userDrawn="1"/>
          </p:nvPicPr>
          <p:blipFill>
            <a:blip r:embed="rId2"/>
            <a:srcRect/>
            <a:stretch>
              <a:fillRect/>
            </a:stretch>
          </p:blipFill>
          <p:spPr bwMode="auto">
            <a:xfrm>
              <a:off x="7314516" y="6408230"/>
              <a:ext cx="1603371" cy="384878"/>
            </a:xfrm>
            <a:prstGeom prst="rect">
              <a:avLst/>
            </a:prstGeom>
            <a:noFill/>
            <a:ln w="9525">
              <a:noFill/>
              <a:miter lim="800000"/>
              <a:headEnd/>
              <a:tailEnd/>
            </a:ln>
          </p:spPr>
        </p:pic>
      </p:grpSp>
      <p:sp>
        <p:nvSpPr>
          <p:cNvPr id="8" name="Slide Number Placeholder 15"/>
          <p:cNvSpPr>
            <a:spLocks noGrp="1"/>
          </p:cNvSpPr>
          <p:nvPr>
            <p:ph type="sldNum" sz="quarter" idx="14"/>
          </p:nvPr>
        </p:nvSpPr>
        <p:spPr>
          <a:xfrm>
            <a:off x="4306529" y="6356350"/>
            <a:ext cx="530942" cy="365125"/>
          </a:xfrm>
        </p:spPr>
        <p:txBody>
          <a:bodyPr/>
          <a:lstStyle/>
          <a:p>
            <a:fld id="{60633EBC-64B2-46BD-A6D1-30C8D5EAA11A}" type="slidenum">
              <a:rPr lang="en-US" smtClean="0"/>
              <a:pPr/>
              <a:t>‹#›</a:t>
            </a:fld>
            <a:endParaRPr lang="en-US" dirty="0"/>
          </a:p>
        </p:txBody>
      </p:sp>
      <p:sp>
        <p:nvSpPr>
          <p:cNvPr id="10" name="Text Placeholder 2"/>
          <p:cNvSpPr>
            <a:spLocks noGrp="1"/>
          </p:cNvSpPr>
          <p:nvPr>
            <p:ph type="body" idx="12"/>
          </p:nvPr>
        </p:nvSpPr>
        <p:spPr>
          <a:xfrm>
            <a:off x="457200" y="1026215"/>
            <a:ext cx="8229600" cy="541328"/>
          </a:xfrm>
        </p:spPr>
        <p:txBody>
          <a:bodyPr lIns="0" tIns="0" rIns="0" bIns="0" anchor="t" anchorCtr="0">
            <a:noAutofit/>
          </a:bodyPr>
          <a:lstStyle>
            <a:lvl1pPr marL="120650" indent="0">
              <a:buNone/>
              <a:defRPr lang="en-US" smtClean="0">
                <a:solidFill>
                  <a:srgbClr val="475284"/>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13" name="Text Placeholder 11"/>
          <p:cNvSpPr>
            <a:spLocks noGrp="1"/>
          </p:cNvSpPr>
          <p:nvPr>
            <p:ph type="body" sz="quarter" idx="11" hasCustomPrompt="1"/>
          </p:nvPr>
        </p:nvSpPr>
        <p:spPr>
          <a:xfrm>
            <a:off x="126333" y="6071188"/>
            <a:ext cx="8648000" cy="221662"/>
          </a:xfrm>
        </p:spPr>
        <p:txBody>
          <a:bodyPr anchor="b">
            <a:noAutofit/>
          </a:bodyPr>
          <a:lstStyle>
            <a:lvl1pPr>
              <a:defRPr sz="1000">
                <a:solidFill>
                  <a:schemeClr val="tx1"/>
                </a:solidFill>
              </a:defRPr>
            </a:lvl1pPr>
            <a:lvl2pPr marL="0" indent="0">
              <a:spcBef>
                <a:spcPts val="0"/>
              </a:spcBef>
              <a:spcAft>
                <a:spcPts val="0"/>
              </a:spcAft>
              <a:buClr>
                <a:schemeClr val="tx1"/>
              </a:buClr>
              <a:buFont typeface="Arial" pitchFamily="34" charset="0"/>
              <a:buNone/>
              <a:defRPr sz="1000" baseline="0">
                <a:solidFill>
                  <a:schemeClr val="tx2"/>
                </a:solidFill>
              </a:defRPr>
            </a:lvl2pPr>
            <a:lvl3pPr>
              <a:defRPr sz="1000">
                <a:solidFill>
                  <a:schemeClr val="tx1"/>
                </a:solidFill>
              </a:defRPr>
            </a:lvl3pPr>
            <a:lvl4pPr>
              <a:defRPr sz="1000">
                <a:solidFill>
                  <a:schemeClr val="tx1"/>
                </a:solidFill>
              </a:defRPr>
            </a:lvl4pPr>
            <a:lvl5pPr>
              <a:defRPr sz="1000">
                <a:solidFill>
                  <a:schemeClr val="tx1"/>
                </a:solidFill>
              </a:defRPr>
            </a:lvl5pPr>
          </a:lstStyle>
          <a:p>
            <a:pPr lvl="1"/>
            <a:r>
              <a:rPr lang="en-US" dirty="0" smtClean="0"/>
              <a:t>*Click to add footnote. To make text with an asterisk, indent this text one time. </a:t>
            </a:r>
          </a:p>
        </p:txBody>
      </p:sp>
      <p:sp>
        <p:nvSpPr>
          <p:cNvPr id="12" name="TextBox 11"/>
          <p:cNvSpPr txBox="1">
            <a:spLocks noChangeArrowheads="1"/>
          </p:cNvSpPr>
          <p:nvPr userDrawn="1"/>
        </p:nvSpPr>
        <p:spPr bwMode="auto">
          <a:xfrm>
            <a:off x="261174" y="6417911"/>
            <a:ext cx="3604818" cy="246221"/>
          </a:xfrm>
          <a:prstGeom prst="rect">
            <a:avLst/>
          </a:prstGeom>
          <a:noFill/>
          <a:ln w="9525">
            <a:noFill/>
            <a:miter lim="800000"/>
            <a:headEnd/>
            <a:tailEnd/>
          </a:ln>
        </p:spPr>
        <p:txBody>
          <a:bodyPr wrap="square" lIns="0" rIns="0">
            <a:spAutoFit/>
          </a:bodyPr>
          <a:lstStyle/>
          <a:p>
            <a:pPr defTabSz="914400" fontAlgn="base">
              <a:spcAft>
                <a:spcPts val="300"/>
              </a:spcAft>
              <a:defRPr/>
            </a:pPr>
            <a:r>
              <a:rPr lang="en-US" sz="1000" dirty="0" smtClean="0">
                <a:solidFill>
                  <a:schemeClr val="tx2"/>
                </a:solidFill>
                <a:latin typeface="Arial" charset="0"/>
                <a:ea typeface="Arial" charset="0"/>
                <a:cs typeface="Arial" charset="0"/>
              </a:rPr>
              <a:t>Living Long Term</a:t>
            </a:r>
            <a:r>
              <a:rPr lang="en-US" sz="900" dirty="0" smtClean="0">
                <a:solidFill>
                  <a:schemeClr val="tx2"/>
                </a:solidFill>
                <a:latin typeface="Arial" charset="0"/>
                <a:ea typeface="Arial" charset="0"/>
                <a:cs typeface="Arial" charset="0"/>
              </a:rPr>
              <a:t> </a:t>
            </a:r>
            <a:endParaRPr lang="en-US" sz="900" dirty="0">
              <a:solidFill>
                <a:schemeClr val="tx2"/>
              </a:solidFill>
              <a:latin typeface="Arial" charset="0"/>
              <a:ea typeface="Arial" charset="0"/>
              <a:cs typeface="Arial" charset="0"/>
            </a:endParaRPr>
          </a:p>
        </p:txBody>
      </p:sp>
    </p:spTree>
    <p:extLst>
      <p:ext uri="{BB962C8B-B14F-4D97-AF65-F5344CB8AC3E}">
        <p14:creationId xmlns:p14="http://schemas.microsoft.com/office/powerpoint/2010/main" val="30696243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Layout">
    <p:spTree>
      <p:nvGrpSpPr>
        <p:cNvPr id="1" name=""/>
        <p:cNvGrpSpPr/>
        <p:nvPr/>
      </p:nvGrpSpPr>
      <p:grpSpPr>
        <a:xfrm>
          <a:off x="0" y="0"/>
          <a:ext cx="0" cy="0"/>
          <a:chOff x="0" y="0"/>
          <a:chExt cx="0" cy="0"/>
        </a:xfrm>
      </p:grpSpPr>
      <p:sp>
        <p:nvSpPr>
          <p:cNvPr id="8" name="Content Placeholder 2"/>
          <p:cNvSpPr>
            <a:spLocks noGrp="1"/>
          </p:cNvSpPr>
          <p:nvPr>
            <p:ph sz="half" idx="1"/>
          </p:nvPr>
        </p:nvSpPr>
        <p:spPr>
          <a:xfrm>
            <a:off x="457200" y="1325892"/>
            <a:ext cx="4038600" cy="4023360"/>
          </a:xfrm>
        </p:spPr>
        <p:txBody>
          <a:bodyPr>
            <a:normAutofit/>
          </a:bodyPr>
          <a:lstStyle>
            <a:lvl1pPr>
              <a:spcBef>
                <a:spcPts val="1200"/>
              </a:spcBef>
              <a:spcAft>
                <a:spcPts val="0"/>
              </a:spcAft>
              <a:defRPr lang="en-US" smtClean="0">
                <a:solidFill>
                  <a:srgbClr val="475284"/>
                </a:solidFill>
              </a:defRPr>
            </a:lvl1pPr>
            <a:lvl2pPr marL="176213" indent="-176213">
              <a:buClrTx/>
              <a:buFont typeface="Arial" pitchFamily="34" charset="0"/>
              <a:buChar char="•"/>
              <a:defRPr lang="en-US" sz="2000" smtClean="0">
                <a:solidFill>
                  <a:schemeClr val="tx2"/>
                </a:solidFill>
              </a:defRPr>
            </a:lvl2pPr>
            <a:lvl3pPr marL="339725" indent="-163513">
              <a:buClrTx/>
              <a:buFont typeface="Lucida Grande"/>
              <a:buChar char="­"/>
              <a:defRPr lang="en-US" smtClean="0">
                <a:solidFill>
                  <a:schemeClr val="tx2"/>
                </a:solidFill>
              </a:defRPr>
            </a:lvl3pPr>
            <a:lvl4pPr marL="569913" indent="-169863">
              <a:buClrTx/>
              <a:buFont typeface="Lucida Grande"/>
              <a:buChar char="­"/>
              <a:defRPr lang="en-US" smtClean="0">
                <a:solidFill>
                  <a:schemeClr val="tx2"/>
                </a:solidFill>
              </a:defRPr>
            </a:lvl4pPr>
            <a:lvl5pPr marL="798513" indent="-173038" defTabSz="796925">
              <a:buClrTx/>
              <a:buFont typeface="Lucida Grande"/>
              <a:buChar char="­"/>
              <a:defRPr lang="en-US" dirty="0">
                <a:solidFill>
                  <a:schemeClr val="tx2"/>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2"/>
          <p:cNvSpPr>
            <a:spLocks noGrp="1"/>
          </p:cNvSpPr>
          <p:nvPr>
            <p:ph sz="half" idx="11"/>
          </p:nvPr>
        </p:nvSpPr>
        <p:spPr>
          <a:xfrm>
            <a:off x="4658958" y="1325892"/>
            <a:ext cx="4038600" cy="4023360"/>
          </a:xfrm>
        </p:spPr>
        <p:txBody>
          <a:bodyPr>
            <a:normAutofit/>
          </a:bodyPr>
          <a:lstStyle>
            <a:lvl1pPr>
              <a:spcAft>
                <a:spcPts val="0"/>
              </a:spcAft>
              <a:defRPr lang="en-US" smtClean="0">
                <a:solidFill>
                  <a:srgbClr val="475284"/>
                </a:solidFill>
              </a:defRPr>
            </a:lvl1pPr>
            <a:lvl2pPr marL="236538" indent="-236538">
              <a:buClrTx/>
              <a:buFont typeface="Arial" pitchFamily="34" charset="0"/>
              <a:buChar char="•"/>
              <a:defRPr lang="en-US" sz="2000" kern="1200" dirty="0" smtClean="0">
                <a:solidFill>
                  <a:schemeClr val="tx2"/>
                </a:solidFill>
                <a:latin typeface="+mn-lt"/>
                <a:ea typeface="+mn-ea"/>
                <a:cs typeface="+mn-cs"/>
              </a:defRPr>
            </a:lvl2pPr>
            <a:lvl3pPr marL="461962" indent="-285750">
              <a:buClrTx/>
              <a:buFont typeface="Lucida Grande"/>
              <a:buChar char="­"/>
              <a:defRPr lang="en-US" sz="1800" kern="1200" dirty="0" smtClean="0">
                <a:solidFill>
                  <a:schemeClr val="tx2"/>
                </a:solidFill>
                <a:latin typeface="+mn-lt"/>
                <a:ea typeface="+mn-ea"/>
                <a:cs typeface="+mn-cs"/>
              </a:defRPr>
            </a:lvl3pPr>
            <a:lvl4pPr marL="685800" indent="-285750">
              <a:buClrTx/>
              <a:buFont typeface="Lucida Grande"/>
              <a:buChar char="­"/>
              <a:defRPr lang="en-US" sz="1800" kern="1200" dirty="0" smtClean="0">
                <a:solidFill>
                  <a:schemeClr val="tx2"/>
                </a:solidFill>
                <a:latin typeface="+mn-lt"/>
                <a:ea typeface="+mn-ea"/>
                <a:cs typeface="+mn-cs"/>
              </a:defRPr>
            </a:lvl4pPr>
            <a:lvl5pPr marL="911225" indent="-285750">
              <a:buClrTx/>
              <a:buFont typeface="Lucida Grande"/>
              <a:buChar char="­"/>
              <a:defRPr lang="en-US" sz="1800" kern="1200" dirty="0" smtClean="0">
                <a:solidFill>
                  <a:schemeClr val="tx2"/>
                </a:solidFill>
                <a:latin typeface="+mn-lt"/>
                <a:ea typeface="+mn-ea"/>
                <a:cs typeface="+mn-cs"/>
              </a:defRPr>
            </a:lvl5pPr>
            <a:lvl6pPr>
              <a:defRPr sz="1800"/>
            </a:lvl6pPr>
            <a:lvl7pPr>
              <a:defRPr sz="1800"/>
            </a:lvl7pPr>
            <a:lvl8pPr>
              <a:defRPr sz="1800"/>
            </a:lvl8pPr>
            <a:lvl9pPr>
              <a:defRPr sz="1800"/>
            </a:lvl9pPr>
          </a:lstStyle>
          <a:p>
            <a:pPr lvl="0"/>
            <a:r>
              <a:rPr lang="en-US" dirty="0" smtClean="0"/>
              <a:t>Click to edit Master text styles</a:t>
            </a:r>
          </a:p>
          <a:p>
            <a:pPr marL="176213" lvl="1" indent="-176213" algn="l" defTabSz="914400" rtl="0" eaLnBrk="1" latinLnBrk="0" hangingPunct="1">
              <a:spcBef>
                <a:spcPts val="1200"/>
              </a:spcBef>
              <a:spcAft>
                <a:spcPts val="0"/>
              </a:spcAft>
              <a:buClrTx/>
              <a:buFont typeface="Arial" pitchFamily="34" charset="0"/>
              <a:buChar char="•"/>
            </a:pPr>
            <a:r>
              <a:rPr lang="en-US" dirty="0" smtClean="0"/>
              <a:t>Second level</a:t>
            </a:r>
          </a:p>
          <a:p>
            <a:pPr marL="339725" lvl="2" indent="-163513" algn="l" defTabSz="914400" rtl="0" eaLnBrk="1" latinLnBrk="0" hangingPunct="1">
              <a:spcBef>
                <a:spcPct val="20000"/>
              </a:spcBef>
              <a:buClrTx/>
              <a:buFont typeface="Lucida Grande"/>
              <a:buChar char="­"/>
            </a:pPr>
            <a:r>
              <a:rPr lang="en-US" dirty="0" smtClean="0"/>
              <a:t>Third level</a:t>
            </a:r>
          </a:p>
          <a:p>
            <a:pPr marL="569913" lvl="3" indent="-169863" algn="l" defTabSz="914400" rtl="0" eaLnBrk="1" latinLnBrk="0" hangingPunct="1">
              <a:spcBef>
                <a:spcPct val="20000"/>
              </a:spcBef>
              <a:buClrTx/>
              <a:buFont typeface="Lucida Grande"/>
              <a:buChar char="­"/>
            </a:pPr>
            <a:r>
              <a:rPr lang="en-US" dirty="0" smtClean="0"/>
              <a:t>Fourth level</a:t>
            </a:r>
          </a:p>
          <a:p>
            <a:pPr marL="798513" lvl="4" indent="-173038" algn="l" defTabSz="796925" rtl="0" eaLnBrk="1" latinLnBrk="0" hangingPunct="1">
              <a:spcBef>
                <a:spcPct val="20000"/>
              </a:spcBef>
              <a:buClrTx/>
              <a:buFont typeface="Lucida Grande"/>
              <a:buChar char="­"/>
            </a:pPr>
            <a:r>
              <a:rPr lang="en-US" dirty="0" smtClean="0"/>
              <a:t>Fifth level</a:t>
            </a:r>
          </a:p>
          <a:p>
            <a:pPr marL="236538" lvl="1" indent="-236538" algn="l" defTabSz="914400" rtl="0" eaLnBrk="1" latinLnBrk="0" hangingPunct="1">
              <a:spcBef>
                <a:spcPts val="1200"/>
              </a:spcBef>
              <a:spcAft>
                <a:spcPts val="0"/>
              </a:spcAft>
              <a:buClrTx/>
              <a:buFont typeface="Arial" pitchFamily="34" charset="0"/>
              <a:buChar char="•"/>
            </a:pPr>
            <a:endParaRPr lang="en-US" dirty="0" smtClean="0"/>
          </a:p>
        </p:txBody>
      </p:sp>
      <p:sp>
        <p:nvSpPr>
          <p:cNvPr id="6" name="Title 1"/>
          <p:cNvSpPr>
            <a:spLocks noGrp="1"/>
          </p:cNvSpPr>
          <p:nvPr>
            <p:ph type="title"/>
          </p:nvPr>
        </p:nvSpPr>
        <p:spPr>
          <a:xfrm>
            <a:off x="457200" y="397659"/>
            <a:ext cx="8229600" cy="928233"/>
          </a:xfrm>
        </p:spPr>
        <p:txBody>
          <a:bodyPr>
            <a:noAutofit/>
          </a:bodyPr>
          <a:lstStyle>
            <a:lvl1pPr>
              <a:defRPr lang="en-US" dirty="0">
                <a:solidFill>
                  <a:schemeClr val="tx1"/>
                </a:solidFill>
              </a:defRPr>
            </a:lvl1pPr>
          </a:lstStyle>
          <a:p>
            <a:r>
              <a:rPr lang="en-US" dirty="0" smtClean="0"/>
              <a:t>Click to edit Master title style</a:t>
            </a:r>
            <a:endParaRPr lang="en-US" dirty="0"/>
          </a:p>
        </p:txBody>
      </p:sp>
      <p:grpSp>
        <p:nvGrpSpPr>
          <p:cNvPr id="2" name="Group 1"/>
          <p:cNvGrpSpPr>
            <a:grpSpLocks/>
          </p:cNvGrpSpPr>
          <p:nvPr userDrawn="1"/>
        </p:nvGrpSpPr>
        <p:grpSpPr bwMode="auto">
          <a:xfrm>
            <a:off x="261174" y="6278005"/>
            <a:ext cx="8632825" cy="446088"/>
            <a:chOff x="285750" y="6346825"/>
            <a:chExt cx="8632137" cy="446283"/>
          </a:xfrm>
        </p:grpSpPr>
        <p:sp>
          <p:nvSpPr>
            <p:cNvPr id="21" name="Line 9"/>
            <p:cNvSpPr>
              <a:spLocks noChangeShapeType="1"/>
            </p:cNvSpPr>
            <p:nvPr userDrawn="1"/>
          </p:nvSpPr>
          <p:spPr bwMode="auto">
            <a:xfrm>
              <a:off x="285750" y="6346825"/>
              <a:ext cx="8578166" cy="0"/>
            </a:xfrm>
            <a:prstGeom prst="line">
              <a:avLst/>
            </a:prstGeom>
            <a:noFill/>
            <a:ln w="12700">
              <a:solidFill>
                <a:srgbClr val="999999"/>
              </a:solidFill>
              <a:round/>
              <a:headEnd/>
              <a:tailEnd/>
            </a:ln>
            <a:effectLst/>
          </p:spPr>
          <p:txBody>
            <a:bodyPr anchor="ctr">
              <a:spAutoFit/>
            </a:bodyPr>
            <a:lstStyle/>
            <a:p>
              <a:pPr defTabSz="914400">
                <a:defRPr/>
              </a:pPr>
              <a:endParaRPr lang="en-US" sz="1400" dirty="0">
                <a:solidFill>
                  <a:schemeClr val="tx2"/>
                </a:solidFill>
                <a:latin typeface="Arial"/>
              </a:endParaRPr>
            </a:p>
          </p:txBody>
        </p:sp>
        <p:pic>
          <p:nvPicPr>
            <p:cNvPr id="22" name="Picture 3" descr="genworth_spot_R.png"/>
            <p:cNvPicPr>
              <a:picLocks noChangeAspect="1"/>
            </p:cNvPicPr>
            <p:nvPr userDrawn="1"/>
          </p:nvPicPr>
          <p:blipFill>
            <a:blip r:embed="rId2"/>
            <a:srcRect/>
            <a:stretch>
              <a:fillRect/>
            </a:stretch>
          </p:blipFill>
          <p:spPr bwMode="auto">
            <a:xfrm>
              <a:off x="7314516" y="6408230"/>
              <a:ext cx="1603371" cy="384878"/>
            </a:xfrm>
            <a:prstGeom prst="rect">
              <a:avLst/>
            </a:prstGeom>
            <a:noFill/>
            <a:ln w="9525">
              <a:noFill/>
              <a:miter lim="800000"/>
              <a:headEnd/>
              <a:tailEnd/>
            </a:ln>
          </p:spPr>
        </p:pic>
      </p:grpSp>
      <p:sp>
        <p:nvSpPr>
          <p:cNvPr id="24" name="Slide Number Placeholder 15"/>
          <p:cNvSpPr>
            <a:spLocks noGrp="1"/>
          </p:cNvSpPr>
          <p:nvPr>
            <p:ph type="sldNum" sz="quarter" idx="14"/>
          </p:nvPr>
        </p:nvSpPr>
        <p:spPr>
          <a:xfrm>
            <a:off x="4306529" y="6356350"/>
            <a:ext cx="530942" cy="365125"/>
          </a:xfrm>
        </p:spPr>
        <p:txBody>
          <a:bodyPr/>
          <a:lstStyle/>
          <a:p>
            <a:fld id="{60633EBC-64B2-46BD-A6D1-30C8D5EAA11A}" type="slidenum">
              <a:rPr lang="en-US" smtClean="0"/>
              <a:pPr/>
              <a:t>‹#›</a:t>
            </a:fld>
            <a:endParaRPr lang="en-US" dirty="0"/>
          </a:p>
        </p:txBody>
      </p:sp>
      <p:sp>
        <p:nvSpPr>
          <p:cNvPr id="12" name="Text Placeholder 11"/>
          <p:cNvSpPr>
            <a:spLocks noGrp="1"/>
          </p:cNvSpPr>
          <p:nvPr>
            <p:ph type="body" sz="quarter" idx="15" hasCustomPrompt="1"/>
          </p:nvPr>
        </p:nvSpPr>
        <p:spPr>
          <a:xfrm>
            <a:off x="126333" y="6071188"/>
            <a:ext cx="8648000" cy="221662"/>
          </a:xfrm>
        </p:spPr>
        <p:txBody>
          <a:bodyPr anchor="b">
            <a:noAutofit/>
          </a:bodyPr>
          <a:lstStyle>
            <a:lvl1pPr>
              <a:defRPr sz="1000">
                <a:solidFill>
                  <a:schemeClr val="tx1"/>
                </a:solidFill>
              </a:defRPr>
            </a:lvl1pPr>
            <a:lvl2pPr marL="0" indent="0">
              <a:spcBef>
                <a:spcPts val="0"/>
              </a:spcBef>
              <a:spcAft>
                <a:spcPts val="0"/>
              </a:spcAft>
              <a:buClr>
                <a:schemeClr val="tx1"/>
              </a:buClr>
              <a:buFont typeface="Arial" pitchFamily="34" charset="0"/>
              <a:buNone/>
              <a:defRPr sz="1000" baseline="0">
                <a:solidFill>
                  <a:schemeClr val="tx2"/>
                </a:solidFill>
              </a:defRPr>
            </a:lvl2pPr>
            <a:lvl3pPr>
              <a:defRPr sz="1000">
                <a:solidFill>
                  <a:schemeClr val="tx1"/>
                </a:solidFill>
              </a:defRPr>
            </a:lvl3pPr>
            <a:lvl4pPr>
              <a:defRPr sz="1000">
                <a:solidFill>
                  <a:schemeClr val="tx1"/>
                </a:solidFill>
              </a:defRPr>
            </a:lvl4pPr>
            <a:lvl5pPr>
              <a:defRPr sz="1000">
                <a:solidFill>
                  <a:schemeClr val="tx1"/>
                </a:solidFill>
              </a:defRPr>
            </a:lvl5pPr>
          </a:lstStyle>
          <a:p>
            <a:pPr lvl="1"/>
            <a:r>
              <a:rPr lang="en-US" dirty="0" smtClean="0"/>
              <a:t>*Click to add footnote. To make text with an asterisk, indent this text one time. </a:t>
            </a:r>
          </a:p>
        </p:txBody>
      </p:sp>
      <p:sp>
        <p:nvSpPr>
          <p:cNvPr id="13" name="TextBox 12"/>
          <p:cNvSpPr txBox="1">
            <a:spLocks noChangeArrowheads="1"/>
          </p:cNvSpPr>
          <p:nvPr userDrawn="1"/>
        </p:nvSpPr>
        <p:spPr bwMode="auto">
          <a:xfrm>
            <a:off x="261174" y="6417911"/>
            <a:ext cx="3604818" cy="246221"/>
          </a:xfrm>
          <a:prstGeom prst="rect">
            <a:avLst/>
          </a:prstGeom>
          <a:noFill/>
          <a:ln w="9525">
            <a:noFill/>
            <a:miter lim="800000"/>
            <a:headEnd/>
            <a:tailEnd/>
          </a:ln>
        </p:spPr>
        <p:txBody>
          <a:bodyPr wrap="square" lIns="0" rIns="0">
            <a:spAutoFit/>
          </a:bodyPr>
          <a:lstStyle/>
          <a:p>
            <a:pPr defTabSz="914400" fontAlgn="base">
              <a:spcAft>
                <a:spcPts val="300"/>
              </a:spcAft>
              <a:defRPr/>
            </a:pPr>
            <a:r>
              <a:rPr lang="en-US" sz="1000" dirty="0" smtClean="0">
                <a:solidFill>
                  <a:schemeClr val="tx2"/>
                </a:solidFill>
                <a:latin typeface="Arial" charset="0"/>
                <a:ea typeface="Arial" charset="0"/>
                <a:cs typeface="Arial" charset="0"/>
              </a:rPr>
              <a:t>Living Long Term</a:t>
            </a:r>
            <a:r>
              <a:rPr lang="en-US" sz="900" dirty="0" smtClean="0">
                <a:solidFill>
                  <a:schemeClr val="tx2"/>
                </a:solidFill>
                <a:latin typeface="Arial" charset="0"/>
                <a:ea typeface="Arial" charset="0"/>
                <a:cs typeface="Arial" charset="0"/>
              </a:rPr>
              <a:t> </a:t>
            </a:r>
            <a:endParaRPr lang="en-US" sz="900" dirty="0">
              <a:solidFill>
                <a:schemeClr val="tx2"/>
              </a:solidFill>
              <a:latin typeface="Arial" charset="0"/>
              <a:ea typeface="Arial" charset="0"/>
              <a:cs typeface="Arial" charset="0"/>
            </a:endParaRPr>
          </a:p>
        </p:txBody>
      </p:sp>
    </p:spTree>
    <p:extLst>
      <p:ext uri="{BB962C8B-B14F-4D97-AF65-F5344CB8AC3E}">
        <p14:creationId xmlns:p14="http://schemas.microsoft.com/office/powerpoint/2010/main" val="30851265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w/ Subtitle">
    <p:spTree>
      <p:nvGrpSpPr>
        <p:cNvPr id="1" name=""/>
        <p:cNvGrpSpPr/>
        <p:nvPr/>
      </p:nvGrpSpPr>
      <p:grpSpPr>
        <a:xfrm>
          <a:off x="0" y="0"/>
          <a:ext cx="0" cy="0"/>
          <a:chOff x="0" y="0"/>
          <a:chExt cx="0" cy="0"/>
        </a:xfrm>
      </p:grpSpPr>
      <p:sp>
        <p:nvSpPr>
          <p:cNvPr id="8" name="Content Placeholder 2"/>
          <p:cNvSpPr>
            <a:spLocks noGrp="1"/>
          </p:cNvSpPr>
          <p:nvPr>
            <p:ph sz="half" idx="1"/>
          </p:nvPr>
        </p:nvSpPr>
        <p:spPr>
          <a:xfrm>
            <a:off x="457200" y="1600200"/>
            <a:ext cx="4038600" cy="4526280"/>
          </a:xfrm>
        </p:spPr>
        <p:txBody>
          <a:bodyPr>
            <a:normAutofit/>
          </a:bodyPr>
          <a:lstStyle>
            <a:lvl1pPr>
              <a:spcAft>
                <a:spcPts val="0"/>
              </a:spcAft>
              <a:defRPr lang="en-US" sz="2000" smtClean="0">
                <a:solidFill>
                  <a:schemeClr val="tx2"/>
                </a:solidFill>
              </a:defRPr>
            </a:lvl1pPr>
            <a:lvl2pPr marL="176213" indent="-176213">
              <a:buClrTx/>
              <a:buFont typeface="Arial" pitchFamily="34" charset="0"/>
              <a:buChar char="•"/>
              <a:defRPr lang="en-US" sz="2000" smtClean="0">
                <a:solidFill>
                  <a:schemeClr val="tx2"/>
                </a:solidFill>
              </a:defRPr>
            </a:lvl2pPr>
            <a:lvl3pPr marL="400050" indent="-223838">
              <a:buClrTx/>
              <a:buFont typeface="Lucida Grande"/>
              <a:buChar char="­"/>
              <a:defRPr lang="en-US" smtClean="0">
                <a:solidFill>
                  <a:schemeClr val="tx2"/>
                </a:solidFill>
              </a:defRPr>
            </a:lvl3pPr>
            <a:lvl4pPr marL="625475" indent="-225425">
              <a:buClrTx/>
              <a:buFont typeface="Lucida Grande"/>
              <a:buChar char="­"/>
              <a:defRPr lang="en-US" smtClean="0">
                <a:solidFill>
                  <a:schemeClr val="tx2"/>
                </a:solidFill>
              </a:defRPr>
            </a:lvl4pPr>
            <a:lvl5pPr marL="860425" indent="-234950">
              <a:buClrTx/>
              <a:buFont typeface="Lucida Grande"/>
              <a:buChar char="­"/>
              <a:defRPr lang="en-US" dirty="0">
                <a:solidFill>
                  <a:schemeClr val="tx2"/>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2"/>
          <p:cNvSpPr>
            <a:spLocks noGrp="1"/>
          </p:cNvSpPr>
          <p:nvPr>
            <p:ph sz="half" idx="11"/>
          </p:nvPr>
        </p:nvSpPr>
        <p:spPr>
          <a:xfrm>
            <a:off x="4658958" y="1600200"/>
            <a:ext cx="4038600" cy="4526280"/>
          </a:xfrm>
        </p:spPr>
        <p:txBody>
          <a:bodyPr>
            <a:normAutofit/>
          </a:bodyPr>
          <a:lstStyle>
            <a:lvl1pPr>
              <a:spcAft>
                <a:spcPts val="0"/>
              </a:spcAft>
              <a:defRPr lang="en-US" sz="2000" smtClean="0">
                <a:solidFill>
                  <a:schemeClr val="tx2"/>
                </a:solidFill>
              </a:defRPr>
            </a:lvl1pPr>
            <a:lvl2pPr marL="236538" indent="-236538">
              <a:buClrTx/>
              <a:buFont typeface="Arial" pitchFamily="34" charset="0"/>
              <a:buChar char="•"/>
              <a:defRPr lang="en-US" sz="2000" kern="1200" dirty="0" smtClean="0">
                <a:solidFill>
                  <a:schemeClr val="tx2"/>
                </a:solidFill>
                <a:latin typeface="+mn-lt"/>
                <a:ea typeface="+mn-ea"/>
                <a:cs typeface="+mn-cs"/>
              </a:defRPr>
            </a:lvl2pPr>
            <a:lvl3pPr marL="461962" indent="-285750">
              <a:buClrTx/>
              <a:buFont typeface="Lucida Grande"/>
              <a:buChar char="­"/>
              <a:defRPr lang="en-US" sz="1800" kern="1200" dirty="0" smtClean="0">
                <a:solidFill>
                  <a:schemeClr val="tx2"/>
                </a:solidFill>
                <a:latin typeface="+mn-lt"/>
                <a:ea typeface="+mn-ea"/>
                <a:cs typeface="+mn-cs"/>
              </a:defRPr>
            </a:lvl3pPr>
            <a:lvl4pPr marL="685800" indent="-285750">
              <a:buClrTx/>
              <a:buFont typeface="Lucida Grande"/>
              <a:buChar char="­"/>
              <a:defRPr lang="en-US" sz="1800" kern="1200" dirty="0" smtClean="0">
                <a:solidFill>
                  <a:schemeClr val="tx2"/>
                </a:solidFill>
                <a:latin typeface="+mn-lt"/>
                <a:ea typeface="+mn-ea"/>
                <a:cs typeface="+mn-cs"/>
              </a:defRPr>
            </a:lvl4pPr>
            <a:lvl5pPr marL="911225" indent="-285750">
              <a:buClrTx/>
              <a:buFont typeface="Lucida Grande"/>
              <a:buChar char="­"/>
              <a:defRPr lang="en-US" sz="1800" kern="1200" dirty="0" smtClean="0">
                <a:solidFill>
                  <a:schemeClr val="tx2"/>
                </a:solidFill>
                <a:latin typeface="+mn-lt"/>
                <a:ea typeface="+mn-ea"/>
                <a:cs typeface="+mn-cs"/>
              </a:defRPr>
            </a:lvl5pPr>
            <a:lvl6pPr>
              <a:defRPr sz="1800"/>
            </a:lvl6pPr>
            <a:lvl7pPr>
              <a:defRPr sz="1800"/>
            </a:lvl7pPr>
            <a:lvl8pPr>
              <a:defRPr sz="1800"/>
            </a:lvl8pPr>
            <a:lvl9pPr>
              <a:defRPr sz="1800"/>
            </a:lvl9pPr>
          </a:lstStyle>
          <a:p>
            <a:pPr lvl="0"/>
            <a:r>
              <a:rPr lang="en-US" dirty="0" smtClean="0"/>
              <a:t>Click to edit Master text styles</a:t>
            </a:r>
          </a:p>
          <a:p>
            <a:pPr marL="176213" lvl="1" indent="-176213" algn="l" defTabSz="914400" rtl="0" eaLnBrk="1" latinLnBrk="0" hangingPunct="1">
              <a:spcBef>
                <a:spcPts val="1200"/>
              </a:spcBef>
              <a:spcAft>
                <a:spcPts val="0"/>
              </a:spcAft>
              <a:buClrTx/>
              <a:buFont typeface="Arial" pitchFamily="34" charset="0"/>
              <a:buChar char="•"/>
            </a:pPr>
            <a:r>
              <a:rPr lang="en-US" dirty="0" smtClean="0"/>
              <a:t>Second level</a:t>
            </a:r>
          </a:p>
          <a:p>
            <a:pPr marL="400050" lvl="2" indent="-223838" algn="l" defTabSz="914400" rtl="0" eaLnBrk="1" latinLnBrk="0" hangingPunct="1">
              <a:spcBef>
                <a:spcPct val="20000"/>
              </a:spcBef>
              <a:buClrTx/>
              <a:buFont typeface="Lucida Grande"/>
              <a:buChar char="­"/>
            </a:pPr>
            <a:r>
              <a:rPr lang="en-US" dirty="0" smtClean="0"/>
              <a:t>Third level</a:t>
            </a:r>
          </a:p>
          <a:p>
            <a:pPr marL="625475" lvl="3" indent="-225425" algn="l" defTabSz="914400" rtl="0" eaLnBrk="1" latinLnBrk="0" hangingPunct="1">
              <a:spcBef>
                <a:spcPct val="20000"/>
              </a:spcBef>
              <a:buClrTx/>
              <a:buFont typeface="Lucida Grande"/>
              <a:buChar char="­"/>
            </a:pPr>
            <a:r>
              <a:rPr lang="en-US" dirty="0" smtClean="0"/>
              <a:t>Fourth level</a:t>
            </a:r>
          </a:p>
          <a:p>
            <a:pPr marL="860425" lvl="4" indent="-234950" algn="l" defTabSz="914400" rtl="0" eaLnBrk="1" latinLnBrk="0" hangingPunct="1">
              <a:spcBef>
                <a:spcPct val="20000"/>
              </a:spcBef>
              <a:buClrTx/>
              <a:buFont typeface="Lucida Grande"/>
              <a:buChar char="­"/>
            </a:pPr>
            <a:r>
              <a:rPr lang="en-US" dirty="0" smtClean="0"/>
              <a:t>Fifth level</a:t>
            </a:r>
          </a:p>
          <a:p>
            <a:pPr marL="236538" lvl="1" indent="-236538" algn="l" defTabSz="914400" rtl="0" eaLnBrk="1" latinLnBrk="0" hangingPunct="1">
              <a:spcBef>
                <a:spcPts val="1200"/>
              </a:spcBef>
              <a:spcAft>
                <a:spcPts val="0"/>
              </a:spcAft>
              <a:buClrTx/>
              <a:buFont typeface="Arial" pitchFamily="34" charset="0"/>
              <a:buChar char="•"/>
            </a:pPr>
            <a:endParaRPr lang="en-US" dirty="0" smtClean="0"/>
          </a:p>
        </p:txBody>
      </p:sp>
      <p:sp>
        <p:nvSpPr>
          <p:cNvPr id="6" name="Title 1"/>
          <p:cNvSpPr>
            <a:spLocks noGrp="1"/>
          </p:cNvSpPr>
          <p:nvPr>
            <p:ph type="title"/>
          </p:nvPr>
        </p:nvSpPr>
        <p:spPr>
          <a:xfrm>
            <a:off x="457200" y="397659"/>
            <a:ext cx="8229600" cy="1143000"/>
          </a:xfrm>
        </p:spPr>
        <p:txBody>
          <a:bodyPr>
            <a:noAutofit/>
          </a:bodyPr>
          <a:lstStyle>
            <a:lvl1pPr>
              <a:defRPr lang="en-US" dirty="0">
                <a:solidFill>
                  <a:schemeClr val="tx1"/>
                </a:solidFill>
              </a:defRPr>
            </a:lvl1pPr>
          </a:lstStyle>
          <a:p>
            <a:r>
              <a:rPr lang="en-US" dirty="0" smtClean="0"/>
              <a:t>Click to edit Master title style</a:t>
            </a:r>
            <a:endParaRPr lang="en-US" dirty="0"/>
          </a:p>
        </p:txBody>
      </p:sp>
      <p:sp>
        <p:nvSpPr>
          <p:cNvPr id="7" name="Text Placeholder 2"/>
          <p:cNvSpPr>
            <a:spLocks noGrp="1"/>
          </p:cNvSpPr>
          <p:nvPr>
            <p:ph type="body" idx="12"/>
          </p:nvPr>
        </p:nvSpPr>
        <p:spPr>
          <a:xfrm>
            <a:off x="457200" y="1026215"/>
            <a:ext cx="8229600" cy="541328"/>
          </a:xfrm>
        </p:spPr>
        <p:txBody>
          <a:bodyPr lIns="0" tIns="0" rIns="0" bIns="0" anchor="t" anchorCtr="0">
            <a:noAutofit/>
          </a:bodyPr>
          <a:lstStyle>
            <a:lvl1pPr marL="120650" indent="0">
              <a:buNone/>
              <a:defRPr lang="en-US" smtClean="0">
                <a:solidFill>
                  <a:srgbClr val="475284"/>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grpSp>
        <p:nvGrpSpPr>
          <p:cNvPr id="20" name="Group 1"/>
          <p:cNvGrpSpPr>
            <a:grpSpLocks/>
          </p:cNvGrpSpPr>
          <p:nvPr userDrawn="1"/>
        </p:nvGrpSpPr>
        <p:grpSpPr bwMode="auto">
          <a:xfrm>
            <a:off x="261174" y="6278005"/>
            <a:ext cx="8632825" cy="446088"/>
            <a:chOff x="285750" y="6346825"/>
            <a:chExt cx="8632137" cy="446283"/>
          </a:xfrm>
        </p:grpSpPr>
        <p:sp>
          <p:nvSpPr>
            <p:cNvPr id="21" name="Line 9"/>
            <p:cNvSpPr>
              <a:spLocks noChangeShapeType="1"/>
            </p:cNvSpPr>
            <p:nvPr userDrawn="1"/>
          </p:nvSpPr>
          <p:spPr bwMode="auto">
            <a:xfrm>
              <a:off x="285750" y="6346825"/>
              <a:ext cx="8578166" cy="0"/>
            </a:xfrm>
            <a:prstGeom prst="line">
              <a:avLst/>
            </a:prstGeom>
            <a:noFill/>
            <a:ln w="12700">
              <a:solidFill>
                <a:srgbClr val="999999"/>
              </a:solidFill>
              <a:round/>
              <a:headEnd/>
              <a:tailEnd/>
            </a:ln>
            <a:effectLst/>
          </p:spPr>
          <p:txBody>
            <a:bodyPr anchor="ctr">
              <a:spAutoFit/>
            </a:bodyPr>
            <a:lstStyle/>
            <a:p>
              <a:pPr defTabSz="914400">
                <a:defRPr/>
              </a:pPr>
              <a:endParaRPr lang="en-US" sz="1400" dirty="0">
                <a:solidFill>
                  <a:schemeClr val="tx2"/>
                </a:solidFill>
                <a:latin typeface="Arial"/>
              </a:endParaRPr>
            </a:p>
          </p:txBody>
        </p:sp>
        <p:pic>
          <p:nvPicPr>
            <p:cNvPr id="22" name="Picture 3" descr="genworth_spot_R.png"/>
            <p:cNvPicPr>
              <a:picLocks noChangeAspect="1"/>
            </p:cNvPicPr>
            <p:nvPr userDrawn="1"/>
          </p:nvPicPr>
          <p:blipFill>
            <a:blip r:embed="rId2"/>
            <a:srcRect/>
            <a:stretch>
              <a:fillRect/>
            </a:stretch>
          </p:blipFill>
          <p:spPr bwMode="auto">
            <a:xfrm>
              <a:off x="7314516" y="6408230"/>
              <a:ext cx="1603371" cy="384878"/>
            </a:xfrm>
            <a:prstGeom prst="rect">
              <a:avLst/>
            </a:prstGeom>
            <a:noFill/>
            <a:ln w="9525">
              <a:noFill/>
              <a:miter lim="800000"/>
              <a:headEnd/>
              <a:tailEnd/>
            </a:ln>
          </p:spPr>
        </p:pic>
      </p:grpSp>
      <p:sp>
        <p:nvSpPr>
          <p:cNvPr id="24" name="Slide Number Placeholder 15"/>
          <p:cNvSpPr>
            <a:spLocks noGrp="1"/>
          </p:cNvSpPr>
          <p:nvPr>
            <p:ph type="sldNum" sz="quarter" idx="14"/>
          </p:nvPr>
        </p:nvSpPr>
        <p:spPr>
          <a:xfrm>
            <a:off x="4306529" y="6356350"/>
            <a:ext cx="530942" cy="365125"/>
          </a:xfrm>
        </p:spPr>
        <p:txBody>
          <a:bodyPr/>
          <a:lstStyle/>
          <a:p>
            <a:fld id="{60633EBC-64B2-46BD-A6D1-30C8D5EAA11A}" type="slidenum">
              <a:rPr lang="en-US" smtClean="0"/>
              <a:pPr/>
              <a:t>‹#›</a:t>
            </a:fld>
            <a:endParaRPr lang="en-US" dirty="0"/>
          </a:p>
        </p:txBody>
      </p:sp>
      <p:sp>
        <p:nvSpPr>
          <p:cNvPr id="14" name="Text Placeholder 11"/>
          <p:cNvSpPr>
            <a:spLocks noGrp="1"/>
          </p:cNvSpPr>
          <p:nvPr>
            <p:ph type="body" sz="quarter" idx="15" hasCustomPrompt="1"/>
          </p:nvPr>
        </p:nvSpPr>
        <p:spPr>
          <a:xfrm>
            <a:off x="126333" y="6071188"/>
            <a:ext cx="8648000" cy="221662"/>
          </a:xfrm>
        </p:spPr>
        <p:txBody>
          <a:bodyPr anchor="b">
            <a:noAutofit/>
          </a:bodyPr>
          <a:lstStyle>
            <a:lvl1pPr>
              <a:defRPr sz="1000">
                <a:solidFill>
                  <a:schemeClr val="tx1"/>
                </a:solidFill>
              </a:defRPr>
            </a:lvl1pPr>
            <a:lvl2pPr marL="0" indent="0">
              <a:spcBef>
                <a:spcPts val="0"/>
              </a:spcBef>
              <a:spcAft>
                <a:spcPts val="0"/>
              </a:spcAft>
              <a:buClr>
                <a:schemeClr val="tx1"/>
              </a:buClr>
              <a:buFont typeface="Arial" pitchFamily="34" charset="0"/>
              <a:buNone/>
              <a:defRPr sz="1000" baseline="0">
                <a:solidFill>
                  <a:schemeClr val="tx2"/>
                </a:solidFill>
              </a:defRPr>
            </a:lvl2pPr>
            <a:lvl3pPr>
              <a:defRPr sz="1000">
                <a:solidFill>
                  <a:schemeClr val="tx1"/>
                </a:solidFill>
              </a:defRPr>
            </a:lvl3pPr>
            <a:lvl4pPr>
              <a:defRPr sz="1000">
                <a:solidFill>
                  <a:schemeClr val="tx1"/>
                </a:solidFill>
              </a:defRPr>
            </a:lvl4pPr>
            <a:lvl5pPr>
              <a:defRPr sz="1000">
                <a:solidFill>
                  <a:schemeClr val="tx1"/>
                </a:solidFill>
              </a:defRPr>
            </a:lvl5pPr>
          </a:lstStyle>
          <a:p>
            <a:pPr lvl="1"/>
            <a:r>
              <a:rPr lang="en-US" dirty="0" smtClean="0"/>
              <a:t>*Click to add footnote. To make text with an asterisk, indent this text one time. </a:t>
            </a:r>
          </a:p>
        </p:txBody>
      </p:sp>
      <p:sp>
        <p:nvSpPr>
          <p:cNvPr id="12" name="TextBox 11"/>
          <p:cNvSpPr txBox="1">
            <a:spLocks noChangeArrowheads="1"/>
          </p:cNvSpPr>
          <p:nvPr userDrawn="1"/>
        </p:nvSpPr>
        <p:spPr bwMode="auto">
          <a:xfrm>
            <a:off x="261174" y="6417911"/>
            <a:ext cx="3604818" cy="246221"/>
          </a:xfrm>
          <a:prstGeom prst="rect">
            <a:avLst/>
          </a:prstGeom>
          <a:noFill/>
          <a:ln w="9525">
            <a:noFill/>
            <a:miter lim="800000"/>
            <a:headEnd/>
            <a:tailEnd/>
          </a:ln>
        </p:spPr>
        <p:txBody>
          <a:bodyPr wrap="square" lIns="0" rIns="0">
            <a:spAutoFit/>
          </a:bodyPr>
          <a:lstStyle/>
          <a:p>
            <a:pPr defTabSz="914400" fontAlgn="base">
              <a:spcAft>
                <a:spcPts val="300"/>
              </a:spcAft>
              <a:defRPr/>
            </a:pPr>
            <a:r>
              <a:rPr lang="en-US" sz="1000" dirty="0" smtClean="0">
                <a:solidFill>
                  <a:schemeClr val="tx2"/>
                </a:solidFill>
                <a:latin typeface="Arial" charset="0"/>
                <a:ea typeface="Arial" charset="0"/>
                <a:cs typeface="Arial" charset="0"/>
              </a:rPr>
              <a:t>Living Long Term</a:t>
            </a:r>
            <a:r>
              <a:rPr lang="en-US" sz="900" dirty="0" smtClean="0">
                <a:solidFill>
                  <a:schemeClr val="tx2"/>
                </a:solidFill>
                <a:latin typeface="Arial" charset="0"/>
                <a:ea typeface="Arial" charset="0"/>
                <a:cs typeface="Arial" charset="0"/>
              </a:rPr>
              <a:t> </a:t>
            </a:r>
            <a:endParaRPr lang="en-US" sz="900" dirty="0">
              <a:solidFill>
                <a:schemeClr val="tx2"/>
              </a:solidFill>
              <a:latin typeface="Arial" charset="0"/>
              <a:ea typeface="Arial" charset="0"/>
              <a:cs typeface="Arial" charset="0"/>
            </a:endParaRPr>
          </a:p>
        </p:txBody>
      </p:sp>
    </p:spTree>
    <p:extLst>
      <p:ext uri="{BB962C8B-B14F-4D97-AF65-F5344CB8AC3E}">
        <p14:creationId xmlns:p14="http://schemas.microsoft.com/office/powerpoint/2010/main" val="30851265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8" name="Content Placeholder 7"/>
          <p:cNvSpPr>
            <a:spLocks noGrp="1"/>
          </p:cNvSpPr>
          <p:nvPr>
            <p:ph sz="quarter" idx="15" hasCustomPrompt="1"/>
          </p:nvPr>
        </p:nvSpPr>
        <p:spPr>
          <a:xfrm>
            <a:off x="457200" y="1315466"/>
            <a:ext cx="2576423" cy="4856734"/>
          </a:xfrm>
        </p:spPr>
        <p:txBody>
          <a:bodyPr/>
          <a:lstStyle>
            <a:lvl1pPr>
              <a:spcAft>
                <a:spcPts val="0"/>
              </a:spcAft>
              <a:defRPr lang="en-US" sz="2400" dirty="0" smtClean="0">
                <a:solidFill>
                  <a:srgbClr val="475284"/>
                </a:solidFill>
              </a:defRPr>
            </a:lvl1pPr>
            <a:lvl2pPr marL="0" indent="0">
              <a:buFont typeface="Arial" pitchFamily="34" charset="0"/>
              <a:buNone/>
              <a:defRPr lang="en-US" sz="2000" dirty="0" smtClean="0">
                <a:solidFill>
                  <a:schemeClr val="tx2"/>
                </a:solidFill>
              </a:defRPr>
            </a:lvl2pPr>
            <a:lvl3pPr marL="339725" indent="-117475">
              <a:buClrTx/>
              <a:buFont typeface="Arial"/>
              <a:buChar char="•"/>
              <a:tabLst/>
              <a:defRPr lang="en-US" sz="1800" dirty="0" smtClean="0">
                <a:solidFill>
                  <a:schemeClr val="tx2"/>
                </a:solidFill>
              </a:defRPr>
            </a:lvl3pPr>
            <a:lvl4pPr marL="514350" indent="-114300">
              <a:buClrTx/>
              <a:buFont typeface="Arial"/>
              <a:buChar char="•"/>
              <a:defRPr lang="en-US" sz="1800" dirty="0" smtClean="0">
                <a:solidFill>
                  <a:schemeClr val="tx2"/>
                </a:solidFill>
              </a:defRPr>
            </a:lvl4pPr>
            <a:lvl5pPr marL="744538" indent="-119063">
              <a:buClrTx/>
              <a:buFont typeface="Arial"/>
              <a:buChar char="•"/>
              <a:defRPr lang="en-US" sz="1800" dirty="0">
                <a:solidFill>
                  <a:schemeClr val="tx2"/>
                </a:solidFill>
              </a:defRPr>
            </a:lvl5pPr>
          </a:lstStyle>
          <a:p>
            <a:r>
              <a:rPr lang="en-US" dirty="0" smtClean="0"/>
              <a:t>Click to add title; for grey copy, press &lt;Enter&gt; and select the Increase List Level button</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18" name="Group 1"/>
          <p:cNvGrpSpPr>
            <a:grpSpLocks/>
          </p:cNvGrpSpPr>
          <p:nvPr userDrawn="1"/>
        </p:nvGrpSpPr>
        <p:grpSpPr bwMode="auto">
          <a:xfrm>
            <a:off x="261174" y="6278005"/>
            <a:ext cx="8632825" cy="446088"/>
            <a:chOff x="285750" y="6346825"/>
            <a:chExt cx="8632137" cy="446283"/>
          </a:xfrm>
        </p:grpSpPr>
        <p:sp>
          <p:nvSpPr>
            <p:cNvPr id="19" name="Line 9"/>
            <p:cNvSpPr>
              <a:spLocks noChangeShapeType="1"/>
            </p:cNvSpPr>
            <p:nvPr userDrawn="1"/>
          </p:nvSpPr>
          <p:spPr bwMode="auto">
            <a:xfrm>
              <a:off x="285750" y="6346825"/>
              <a:ext cx="8578166" cy="0"/>
            </a:xfrm>
            <a:prstGeom prst="line">
              <a:avLst/>
            </a:prstGeom>
            <a:noFill/>
            <a:ln w="12700">
              <a:solidFill>
                <a:srgbClr val="999999"/>
              </a:solidFill>
              <a:round/>
              <a:headEnd/>
              <a:tailEnd/>
            </a:ln>
            <a:effectLst/>
          </p:spPr>
          <p:txBody>
            <a:bodyPr anchor="ctr">
              <a:spAutoFit/>
            </a:bodyPr>
            <a:lstStyle/>
            <a:p>
              <a:pPr defTabSz="914400">
                <a:defRPr/>
              </a:pPr>
              <a:endParaRPr lang="en-US" sz="1400" dirty="0">
                <a:solidFill>
                  <a:schemeClr val="tx2"/>
                </a:solidFill>
                <a:latin typeface="Arial"/>
              </a:endParaRPr>
            </a:p>
          </p:txBody>
        </p:sp>
        <p:pic>
          <p:nvPicPr>
            <p:cNvPr id="20" name="Picture 3" descr="genworth_spot_R.png"/>
            <p:cNvPicPr>
              <a:picLocks noChangeAspect="1"/>
            </p:cNvPicPr>
            <p:nvPr userDrawn="1"/>
          </p:nvPicPr>
          <p:blipFill>
            <a:blip r:embed="rId2"/>
            <a:srcRect/>
            <a:stretch>
              <a:fillRect/>
            </a:stretch>
          </p:blipFill>
          <p:spPr bwMode="auto">
            <a:xfrm>
              <a:off x="7314516" y="6408230"/>
              <a:ext cx="1603371" cy="384878"/>
            </a:xfrm>
            <a:prstGeom prst="rect">
              <a:avLst/>
            </a:prstGeom>
            <a:noFill/>
            <a:ln w="9525">
              <a:noFill/>
              <a:miter lim="800000"/>
              <a:headEnd/>
              <a:tailEnd/>
            </a:ln>
          </p:spPr>
        </p:pic>
      </p:grpSp>
      <p:sp>
        <p:nvSpPr>
          <p:cNvPr id="22" name="Slide Number Placeholder 15"/>
          <p:cNvSpPr>
            <a:spLocks noGrp="1"/>
          </p:cNvSpPr>
          <p:nvPr>
            <p:ph type="sldNum" sz="quarter" idx="14"/>
          </p:nvPr>
        </p:nvSpPr>
        <p:spPr>
          <a:xfrm>
            <a:off x="4306529" y="6356350"/>
            <a:ext cx="530942" cy="365125"/>
          </a:xfrm>
        </p:spPr>
        <p:txBody>
          <a:bodyPr/>
          <a:lstStyle/>
          <a:p>
            <a:fld id="{60633EBC-64B2-46BD-A6D1-30C8D5EAA11A}" type="slidenum">
              <a:rPr lang="en-US" smtClean="0"/>
              <a:pPr/>
              <a:t>‹#›</a:t>
            </a:fld>
            <a:endParaRPr lang="en-US" dirty="0"/>
          </a:p>
        </p:txBody>
      </p:sp>
      <p:sp>
        <p:nvSpPr>
          <p:cNvPr id="11" name="Content Placeholder 7"/>
          <p:cNvSpPr>
            <a:spLocks noGrp="1"/>
          </p:cNvSpPr>
          <p:nvPr>
            <p:ph sz="quarter" idx="16" hasCustomPrompt="1"/>
          </p:nvPr>
        </p:nvSpPr>
        <p:spPr>
          <a:xfrm>
            <a:off x="3283789" y="1315466"/>
            <a:ext cx="2576423" cy="4856734"/>
          </a:xfrm>
        </p:spPr>
        <p:txBody>
          <a:bodyPr/>
          <a:lstStyle>
            <a:lvl1pPr marL="0" indent="0" algn="l" defTabSz="914400" rtl="0" eaLnBrk="1" latinLnBrk="0" hangingPunct="1">
              <a:spcBef>
                <a:spcPts val="1200"/>
              </a:spcBef>
              <a:spcAft>
                <a:spcPts val="0"/>
              </a:spcAft>
              <a:buClr>
                <a:schemeClr val="accent6"/>
              </a:buClr>
              <a:buFontTx/>
              <a:buNone/>
              <a:defRPr lang="en-US" sz="2400" kern="1200" baseline="0" dirty="0" smtClean="0">
                <a:solidFill>
                  <a:srgbClr val="475284"/>
                </a:solidFill>
                <a:latin typeface="+mn-lt"/>
                <a:ea typeface="+mn-ea"/>
                <a:cs typeface="+mn-cs"/>
              </a:defRPr>
            </a:lvl1pPr>
            <a:lvl2pPr marL="0" indent="0">
              <a:buFont typeface="Arial" pitchFamily="34" charset="0"/>
              <a:buNone/>
              <a:defRPr lang="en-US" sz="2000" dirty="0" smtClean="0">
                <a:solidFill>
                  <a:schemeClr val="tx2"/>
                </a:solidFill>
              </a:defRPr>
            </a:lvl2pPr>
            <a:lvl3pPr marL="457200" indent="-234950" algn="l" defTabSz="914400" rtl="0" eaLnBrk="1" latinLnBrk="0" hangingPunct="1">
              <a:spcBef>
                <a:spcPct val="20000"/>
              </a:spcBef>
              <a:buClrTx/>
              <a:buFont typeface="Arial"/>
              <a:buChar char="•"/>
              <a:defRPr lang="en-US" sz="1800" kern="1200" dirty="0" smtClean="0">
                <a:solidFill>
                  <a:schemeClr val="tx2"/>
                </a:solidFill>
                <a:latin typeface="+mn-lt"/>
                <a:ea typeface="+mn-ea"/>
                <a:cs typeface="+mn-cs"/>
              </a:defRPr>
            </a:lvl3pPr>
            <a:lvl4pPr marL="685800" indent="-285750" algn="l" defTabSz="914400" rtl="0" eaLnBrk="1" latinLnBrk="0" hangingPunct="1">
              <a:spcBef>
                <a:spcPct val="20000"/>
              </a:spcBef>
              <a:buClrTx/>
              <a:buFont typeface="Arial"/>
              <a:buChar char="•"/>
              <a:defRPr lang="en-US" sz="1800" kern="1200" dirty="0" smtClean="0">
                <a:solidFill>
                  <a:schemeClr val="tx2"/>
                </a:solidFill>
                <a:latin typeface="+mn-lt"/>
                <a:ea typeface="+mn-ea"/>
                <a:cs typeface="+mn-cs"/>
              </a:defRPr>
            </a:lvl4pPr>
            <a:lvl5pPr marL="911225" indent="-285750" algn="l" defTabSz="914400" rtl="0" eaLnBrk="1" latinLnBrk="0" hangingPunct="1">
              <a:spcBef>
                <a:spcPct val="20000"/>
              </a:spcBef>
              <a:buClrTx/>
              <a:buFont typeface="Arial"/>
              <a:buChar char="•"/>
              <a:defRPr lang="en-US" sz="1800" kern="1200" dirty="0">
                <a:solidFill>
                  <a:schemeClr val="tx2"/>
                </a:solidFill>
                <a:latin typeface="+mn-lt"/>
                <a:ea typeface="+mn-ea"/>
                <a:cs typeface="+mn-cs"/>
              </a:defRPr>
            </a:lvl5pPr>
          </a:lstStyle>
          <a:p>
            <a:r>
              <a:rPr lang="en-US" dirty="0" smtClean="0"/>
              <a:t>Click to add title; for grey copy, press &lt;Enter&gt; and select the Increase List Level button</a:t>
            </a:r>
          </a:p>
          <a:p>
            <a:pPr lvl="1"/>
            <a:r>
              <a:rPr lang="en-US" dirty="0" smtClean="0"/>
              <a:t>Second level</a:t>
            </a:r>
          </a:p>
          <a:p>
            <a:pPr marL="339725" lvl="2" indent="-117475" algn="l" defTabSz="914400" rtl="0" eaLnBrk="1" latinLnBrk="0" hangingPunct="1">
              <a:spcBef>
                <a:spcPct val="20000"/>
              </a:spcBef>
              <a:buClrTx/>
              <a:buFont typeface="Arial"/>
              <a:buChar char="•"/>
              <a:tabLst/>
            </a:pPr>
            <a:r>
              <a:rPr lang="en-US" dirty="0" smtClean="0"/>
              <a:t>Third level</a:t>
            </a:r>
          </a:p>
          <a:p>
            <a:pPr marL="514350" lvl="3" indent="-114300" algn="l" defTabSz="914400" rtl="0" eaLnBrk="1" latinLnBrk="0" hangingPunct="1">
              <a:spcBef>
                <a:spcPct val="20000"/>
              </a:spcBef>
              <a:buClrTx/>
              <a:buFont typeface="Arial"/>
              <a:buChar char="•"/>
            </a:pPr>
            <a:r>
              <a:rPr lang="en-US" dirty="0" smtClean="0"/>
              <a:t>Fourth level</a:t>
            </a:r>
          </a:p>
          <a:p>
            <a:pPr marL="744538" lvl="4" indent="-119063" algn="l" defTabSz="914400" rtl="0" eaLnBrk="1" latinLnBrk="0" hangingPunct="1">
              <a:spcBef>
                <a:spcPct val="20000"/>
              </a:spcBef>
              <a:buClrTx/>
              <a:buFont typeface="Arial"/>
              <a:buChar char="•"/>
            </a:pPr>
            <a:r>
              <a:rPr lang="en-US" dirty="0" smtClean="0"/>
              <a:t>Fifth level</a:t>
            </a:r>
            <a:endParaRPr lang="en-US" dirty="0"/>
          </a:p>
        </p:txBody>
      </p:sp>
      <p:sp>
        <p:nvSpPr>
          <p:cNvPr id="12" name="Content Placeholder 7"/>
          <p:cNvSpPr>
            <a:spLocks noGrp="1"/>
          </p:cNvSpPr>
          <p:nvPr>
            <p:ph sz="quarter" idx="17" hasCustomPrompt="1"/>
          </p:nvPr>
        </p:nvSpPr>
        <p:spPr>
          <a:xfrm>
            <a:off x="6110377" y="1315466"/>
            <a:ext cx="2576423" cy="4856734"/>
          </a:xfrm>
        </p:spPr>
        <p:txBody>
          <a:bodyPr/>
          <a:lstStyle>
            <a:lvl1pPr>
              <a:spcAft>
                <a:spcPts val="0"/>
              </a:spcAft>
              <a:defRPr lang="en-US" sz="2400" kern="1200" baseline="0" dirty="0" smtClean="0">
                <a:solidFill>
                  <a:srgbClr val="475284"/>
                </a:solidFill>
                <a:latin typeface="+mn-lt"/>
                <a:ea typeface="+mn-ea"/>
                <a:cs typeface="+mn-cs"/>
              </a:defRPr>
            </a:lvl1pPr>
            <a:lvl2pPr marL="0" indent="0">
              <a:buFont typeface="Arial" pitchFamily="34" charset="0"/>
              <a:buNone/>
              <a:defRPr lang="en-US" sz="2000" dirty="0" smtClean="0">
                <a:solidFill>
                  <a:schemeClr val="tx2"/>
                </a:solidFill>
              </a:defRPr>
            </a:lvl2pPr>
            <a:lvl3pPr marL="457200" indent="-234950">
              <a:buClrTx/>
              <a:buFont typeface="Arial"/>
              <a:buChar char="•"/>
              <a:defRPr lang="en-US" sz="1800" kern="1200" dirty="0" smtClean="0">
                <a:solidFill>
                  <a:schemeClr val="tx2"/>
                </a:solidFill>
                <a:latin typeface="+mn-lt"/>
                <a:ea typeface="+mn-ea"/>
                <a:cs typeface="+mn-cs"/>
              </a:defRPr>
            </a:lvl3pPr>
            <a:lvl4pPr marL="685800" indent="-285750">
              <a:buClrTx/>
              <a:buFont typeface="Arial"/>
              <a:buChar char="•"/>
              <a:defRPr lang="en-US" sz="1800" kern="1200" dirty="0" smtClean="0">
                <a:solidFill>
                  <a:schemeClr val="tx2"/>
                </a:solidFill>
                <a:latin typeface="+mn-lt"/>
                <a:ea typeface="+mn-ea"/>
                <a:cs typeface="+mn-cs"/>
              </a:defRPr>
            </a:lvl4pPr>
            <a:lvl5pPr marL="911225" indent="-285750">
              <a:buClrTx/>
              <a:buFont typeface="Arial"/>
              <a:buChar char="•"/>
              <a:defRPr lang="en-US" sz="1800" kern="1200" dirty="0">
                <a:solidFill>
                  <a:schemeClr val="tx2"/>
                </a:solidFill>
                <a:latin typeface="+mn-lt"/>
                <a:ea typeface="+mn-ea"/>
                <a:cs typeface="+mn-cs"/>
              </a:defRPr>
            </a:lvl5pPr>
          </a:lstStyle>
          <a:p>
            <a:r>
              <a:rPr lang="en-US" dirty="0" smtClean="0"/>
              <a:t>Click to add title; for grey copy, press &lt;Enter&gt; and select the Increase List Level button</a:t>
            </a:r>
          </a:p>
          <a:p>
            <a:pPr lvl="1"/>
            <a:r>
              <a:rPr lang="en-US" dirty="0" smtClean="0"/>
              <a:t>Second level</a:t>
            </a:r>
          </a:p>
          <a:p>
            <a:pPr marL="339725" lvl="2" indent="-117475" algn="l" defTabSz="914400" rtl="0" eaLnBrk="1" latinLnBrk="0" hangingPunct="1">
              <a:spcBef>
                <a:spcPct val="20000"/>
              </a:spcBef>
              <a:buClrTx/>
              <a:buFont typeface="Arial"/>
              <a:buChar char="•"/>
              <a:tabLst/>
            </a:pPr>
            <a:r>
              <a:rPr lang="en-US" dirty="0" smtClean="0"/>
              <a:t>Third level</a:t>
            </a:r>
          </a:p>
          <a:p>
            <a:pPr marL="514350" lvl="3" indent="-114300" algn="l" defTabSz="914400" rtl="0" eaLnBrk="1" latinLnBrk="0" hangingPunct="1">
              <a:spcBef>
                <a:spcPct val="20000"/>
              </a:spcBef>
              <a:buClrTx/>
              <a:buFont typeface="Arial"/>
              <a:buChar char="•"/>
            </a:pPr>
            <a:r>
              <a:rPr lang="en-US" dirty="0" smtClean="0"/>
              <a:t>Fourth level</a:t>
            </a:r>
          </a:p>
          <a:p>
            <a:pPr marL="744538" lvl="4" indent="-119063" algn="l" defTabSz="914400" rtl="0" eaLnBrk="1" latinLnBrk="0" hangingPunct="1">
              <a:spcBef>
                <a:spcPct val="20000"/>
              </a:spcBef>
              <a:buClrTx/>
              <a:buFont typeface="Arial"/>
              <a:buChar char="•"/>
            </a:pPr>
            <a:r>
              <a:rPr lang="en-US" dirty="0" smtClean="0"/>
              <a:t>Fifth level</a:t>
            </a:r>
            <a:endParaRPr lang="en-US" dirty="0"/>
          </a:p>
        </p:txBody>
      </p:sp>
      <p:sp>
        <p:nvSpPr>
          <p:cNvPr id="13" name="Title 1"/>
          <p:cNvSpPr>
            <a:spLocks noGrp="1"/>
          </p:cNvSpPr>
          <p:nvPr>
            <p:ph type="title"/>
          </p:nvPr>
        </p:nvSpPr>
        <p:spPr>
          <a:xfrm>
            <a:off x="457200" y="397659"/>
            <a:ext cx="8229600" cy="825030"/>
          </a:xfrm>
        </p:spPr>
        <p:txBody>
          <a:bodyPr>
            <a:noAutofit/>
          </a:bodyPr>
          <a:lstStyle>
            <a:lvl1pPr>
              <a:defRPr lang="en-US" dirty="0">
                <a:solidFill>
                  <a:schemeClr val="tx1"/>
                </a:solidFill>
              </a:defRPr>
            </a:lvl1pPr>
          </a:lstStyle>
          <a:p>
            <a:r>
              <a:rPr lang="en-US" dirty="0" smtClean="0"/>
              <a:t>Click to edit Master title style</a:t>
            </a:r>
            <a:endParaRPr lang="en-US" dirty="0"/>
          </a:p>
        </p:txBody>
      </p:sp>
      <p:sp>
        <p:nvSpPr>
          <p:cNvPr id="14" name="Text Placeholder 11"/>
          <p:cNvSpPr>
            <a:spLocks noGrp="1"/>
          </p:cNvSpPr>
          <p:nvPr>
            <p:ph type="body" sz="quarter" idx="11" hasCustomPrompt="1"/>
          </p:nvPr>
        </p:nvSpPr>
        <p:spPr>
          <a:xfrm>
            <a:off x="126333" y="6071188"/>
            <a:ext cx="8648000" cy="221662"/>
          </a:xfrm>
        </p:spPr>
        <p:txBody>
          <a:bodyPr anchor="b">
            <a:noAutofit/>
          </a:bodyPr>
          <a:lstStyle>
            <a:lvl1pPr>
              <a:defRPr sz="1000">
                <a:solidFill>
                  <a:schemeClr val="tx1"/>
                </a:solidFill>
              </a:defRPr>
            </a:lvl1pPr>
            <a:lvl2pPr marL="0" indent="0">
              <a:spcBef>
                <a:spcPts val="0"/>
              </a:spcBef>
              <a:spcAft>
                <a:spcPts val="0"/>
              </a:spcAft>
              <a:buClr>
                <a:schemeClr val="tx1"/>
              </a:buClr>
              <a:buFont typeface="Arial" pitchFamily="34" charset="0"/>
              <a:buNone/>
              <a:defRPr sz="1000" baseline="0">
                <a:solidFill>
                  <a:schemeClr val="tx2"/>
                </a:solidFill>
              </a:defRPr>
            </a:lvl2pPr>
            <a:lvl3pPr>
              <a:defRPr sz="1000">
                <a:solidFill>
                  <a:schemeClr val="tx1"/>
                </a:solidFill>
              </a:defRPr>
            </a:lvl3pPr>
            <a:lvl4pPr>
              <a:defRPr sz="1000">
                <a:solidFill>
                  <a:schemeClr val="tx1"/>
                </a:solidFill>
              </a:defRPr>
            </a:lvl4pPr>
            <a:lvl5pPr>
              <a:defRPr sz="1000">
                <a:solidFill>
                  <a:schemeClr val="tx1"/>
                </a:solidFill>
              </a:defRPr>
            </a:lvl5pPr>
          </a:lstStyle>
          <a:p>
            <a:pPr lvl="1"/>
            <a:r>
              <a:rPr lang="en-US" dirty="0" smtClean="0"/>
              <a:t>*Click to add footnote. To make text with an asterisk, indent this text one time. </a:t>
            </a:r>
          </a:p>
        </p:txBody>
      </p:sp>
      <p:sp>
        <p:nvSpPr>
          <p:cNvPr id="16" name="TextBox 15"/>
          <p:cNvSpPr txBox="1">
            <a:spLocks noChangeArrowheads="1"/>
          </p:cNvSpPr>
          <p:nvPr userDrawn="1"/>
        </p:nvSpPr>
        <p:spPr bwMode="auto">
          <a:xfrm>
            <a:off x="261174" y="6417911"/>
            <a:ext cx="3604818" cy="246221"/>
          </a:xfrm>
          <a:prstGeom prst="rect">
            <a:avLst/>
          </a:prstGeom>
          <a:noFill/>
          <a:ln w="9525">
            <a:noFill/>
            <a:miter lim="800000"/>
            <a:headEnd/>
            <a:tailEnd/>
          </a:ln>
        </p:spPr>
        <p:txBody>
          <a:bodyPr wrap="square" lIns="0" rIns="0">
            <a:spAutoFit/>
          </a:bodyPr>
          <a:lstStyle/>
          <a:p>
            <a:pPr defTabSz="914400" fontAlgn="base">
              <a:spcAft>
                <a:spcPts val="300"/>
              </a:spcAft>
              <a:defRPr/>
            </a:pPr>
            <a:r>
              <a:rPr lang="en-US" sz="1000" dirty="0" smtClean="0">
                <a:solidFill>
                  <a:schemeClr val="tx2"/>
                </a:solidFill>
                <a:latin typeface="Arial" charset="0"/>
                <a:ea typeface="Arial" charset="0"/>
                <a:cs typeface="Arial" charset="0"/>
              </a:rPr>
              <a:t>Living Long Term</a:t>
            </a:r>
            <a:r>
              <a:rPr lang="en-US" sz="900" dirty="0" smtClean="0">
                <a:solidFill>
                  <a:schemeClr val="tx2"/>
                </a:solidFill>
                <a:latin typeface="Arial" charset="0"/>
                <a:ea typeface="Arial" charset="0"/>
                <a:cs typeface="Arial" charset="0"/>
              </a:rPr>
              <a:t> </a:t>
            </a:r>
            <a:endParaRPr lang="en-US" sz="900" dirty="0">
              <a:solidFill>
                <a:schemeClr val="tx2"/>
              </a:solidFill>
              <a:latin typeface="Arial" charset="0"/>
              <a:ea typeface="Arial" charset="0"/>
              <a:cs typeface="Arial" charset="0"/>
            </a:endParaRPr>
          </a:p>
        </p:txBody>
      </p:sp>
    </p:spTree>
    <p:extLst>
      <p:ext uri="{BB962C8B-B14F-4D97-AF65-F5344CB8AC3E}">
        <p14:creationId xmlns:p14="http://schemas.microsoft.com/office/powerpoint/2010/main" val="52993498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90090"/>
            <a:ext cx="8229600" cy="1143000"/>
          </a:xfrm>
          <a:prstGeom prst="rect">
            <a:avLst/>
          </a:prstGeom>
        </p:spPr>
        <p:txBody>
          <a:bodyPr vert="horz" lIns="91440" tIns="45720" rIns="91440" bIns="45720" rtlCol="0" anchor="t">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p:txBody>
      </p:sp>
      <p:sp>
        <p:nvSpPr>
          <p:cNvPr id="9" name="Slide Number Placeholder 8"/>
          <p:cNvSpPr>
            <a:spLocks noGrp="1"/>
          </p:cNvSpPr>
          <p:nvPr>
            <p:ph type="sldNum" sz="quarter" idx="4"/>
          </p:nvPr>
        </p:nvSpPr>
        <p:spPr>
          <a:xfrm>
            <a:off x="4306529" y="6356350"/>
            <a:ext cx="530942"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fld id="{60633EBC-64B2-46BD-A6D1-30C8D5EAA11A}" type="slidenum">
              <a:rPr lang="en-US" smtClean="0"/>
              <a:pPr/>
              <a:t>‹#›</a:t>
            </a:fld>
            <a:endParaRPr lang="en-US" dirty="0"/>
          </a:p>
        </p:txBody>
      </p:sp>
    </p:spTree>
    <p:extLst>
      <p:ext uri="{BB962C8B-B14F-4D97-AF65-F5344CB8AC3E}">
        <p14:creationId xmlns:p14="http://schemas.microsoft.com/office/powerpoint/2010/main" val="710191958"/>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19" r:id="rId3"/>
    <p:sldLayoutId id="2147483720" r:id="rId4"/>
    <p:sldLayoutId id="2147483748" r:id="rId5"/>
    <p:sldLayoutId id="2147483749" r:id="rId6"/>
    <p:sldLayoutId id="2147483746" r:id="rId7"/>
    <p:sldLayoutId id="2147483743" r:id="rId8"/>
    <p:sldLayoutId id="2147483741" r:id="rId9"/>
    <p:sldLayoutId id="2147483747" r:id="rId10"/>
    <p:sldLayoutId id="2147483723" r:id="rId11"/>
    <p:sldLayoutId id="2147483724" r:id="rId12"/>
    <p:sldLayoutId id="2147483742" r:id="rId13"/>
    <p:sldLayoutId id="2147483750" r:id="rId14"/>
  </p:sldLayoutIdLst>
  <p:timing>
    <p:tnLst>
      <p:par>
        <p:cTn id="1" dur="indefinite" restart="never" nodeType="tmRoot"/>
      </p:par>
    </p:tnLst>
  </p:timing>
  <p:hf hdr="0" ftr="0" dt="0"/>
  <p:txStyles>
    <p:titleStyle>
      <a:lvl1pPr algn="l" defTabSz="914400" rtl="0" eaLnBrk="1" latinLnBrk="0" hangingPunct="1">
        <a:spcBef>
          <a:spcPct val="0"/>
        </a:spcBef>
        <a:buNone/>
        <a:defRPr lang="en-US" sz="3200" kern="1200" dirty="0">
          <a:solidFill>
            <a:schemeClr val="tx1"/>
          </a:solidFill>
          <a:latin typeface="+mj-lt"/>
          <a:ea typeface="+mj-ea"/>
          <a:cs typeface="+mj-cs"/>
        </a:defRPr>
      </a:lvl1pPr>
    </p:titleStyle>
    <p:bodyStyle>
      <a:lvl1pPr marL="0" indent="0" algn="l" defTabSz="914400" rtl="0" eaLnBrk="1" latinLnBrk="0" hangingPunct="1">
        <a:spcBef>
          <a:spcPts val="1200"/>
        </a:spcBef>
        <a:spcAft>
          <a:spcPts val="0"/>
        </a:spcAft>
        <a:buClr>
          <a:schemeClr val="accent6"/>
        </a:buClr>
        <a:buFontTx/>
        <a:buNone/>
        <a:defRPr lang="en-US" sz="2400" kern="1200" baseline="0" dirty="0" smtClean="0">
          <a:solidFill>
            <a:schemeClr val="tx2"/>
          </a:solidFill>
          <a:latin typeface="+mn-lt"/>
          <a:ea typeface="+mn-ea"/>
          <a:cs typeface="+mn-cs"/>
        </a:defRPr>
      </a:lvl1pPr>
      <a:lvl2pPr marL="511175" indent="-173038" algn="l" defTabSz="914400" rtl="0" eaLnBrk="1" latinLnBrk="0" hangingPunct="1">
        <a:spcBef>
          <a:spcPts val="1200"/>
        </a:spcBef>
        <a:spcAft>
          <a:spcPts val="0"/>
        </a:spcAft>
        <a:buClrTx/>
        <a:buFont typeface="Arial" pitchFamily="34" charset="0"/>
        <a:buChar char="•"/>
        <a:defRPr lang="en-US" sz="2400" kern="1200" dirty="0" smtClean="0">
          <a:solidFill>
            <a:schemeClr val="tx2"/>
          </a:solidFill>
          <a:latin typeface="+mn-lt"/>
          <a:ea typeface="+mn-ea"/>
          <a:cs typeface="+mn-cs"/>
        </a:defRPr>
      </a:lvl2pPr>
      <a:lvl3pPr marL="1143000" indent="-228600" algn="l" defTabSz="914400" rtl="0" eaLnBrk="1" latinLnBrk="0" hangingPunct="1">
        <a:spcBef>
          <a:spcPct val="20000"/>
        </a:spcBef>
        <a:buFont typeface="Arial" pitchFamily="34" charset="0"/>
        <a:buChar char="•"/>
        <a:defRPr lang="en-US" sz="1800" kern="1200" dirty="0" smtClean="0">
          <a:solidFill>
            <a:schemeClr val="accent6"/>
          </a:solidFill>
          <a:latin typeface="+mn-lt"/>
          <a:ea typeface="+mn-ea"/>
          <a:cs typeface="+mn-cs"/>
        </a:defRPr>
      </a:lvl3pPr>
      <a:lvl4pPr marL="1600200" indent="-228600" algn="l" defTabSz="914400" rtl="0" eaLnBrk="1" latinLnBrk="0" hangingPunct="1">
        <a:spcBef>
          <a:spcPct val="20000"/>
        </a:spcBef>
        <a:buFont typeface="Arial" pitchFamily="34" charset="0"/>
        <a:buChar char="–"/>
        <a:defRPr lang="en-US" sz="1800" kern="1200" dirty="0" smtClean="0">
          <a:solidFill>
            <a:schemeClr val="accent6"/>
          </a:solidFill>
          <a:latin typeface="+mn-lt"/>
          <a:ea typeface="+mn-ea"/>
          <a:cs typeface="+mn-cs"/>
        </a:defRPr>
      </a:lvl4pPr>
      <a:lvl5pPr marL="2057400" indent="-228600" algn="l" defTabSz="914400" rtl="0" eaLnBrk="1" latinLnBrk="0" hangingPunct="1">
        <a:spcBef>
          <a:spcPct val="20000"/>
        </a:spcBef>
        <a:buFont typeface="Arial" pitchFamily="34" charset="0"/>
        <a:buChar char="»"/>
        <a:defRPr lang="en-US" sz="1800" kern="1200" dirty="0" smtClean="0">
          <a:solidFill>
            <a:schemeClr val="accent6"/>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hyperlink" Target="http://www.genworth.com" TargetMode="External"/><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etty_RF_155771231_lowres_RT2_RGB.jpg"/>
          <p:cNvPicPr>
            <a:picLocks noChangeAspect="1"/>
          </p:cNvPicPr>
          <p:nvPr/>
        </p:nvPicPr>
        <p:blipFill rotWithShape="1">
          <a:blip r:embed="rId3">
            <a:extLst>
              <a:ext uri="{28A0092B-C50C-407E-A947-70E740481C1C}">
                <a14:useLocalDpi xmlns:a14="http://schemas.microsoft.com/office/drawing/2010/main" val="0"/>
              </a:ext>
            </a:extLst>
          </a:blip>
          <a:srcRect t="8765" b="11770"/>
          <a:stretch/>
        </p:blipFill>
        <p:spPr>
          <a:xfrm>
            <a:off x="0" y="2013727"/>
            <a:ext cx="9144000" cy="4844273"/>
          </a:xfrm>
          <a:prstGeom prst="rect">
            <a:avLst/>
          </a:prstGeom>
        </p:spPr>
      </p:pic>
      <p:sp>
        <p:nvSpPr>
          <p:cNvPr id="3" name="Rectangle 2"/>
          <p:cNvSpPr/>
          <p:nvPr/>
        </p:nvSpPr>
        <p:spPr>
          <a:xfrm>
            <a:off x="0" y="5875338"/>
            <a:ext cx="9144000" cy="982662"/>
          </a:xfrm>
          <a:prstGeom prst="rect">
            <a:avLst/>
          </a:prstGeom>
          <a:solidFill>
            <a:schemeClr val="bg1">
              <a:alpha val="77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14"/>
          <p:cNvSpPr>
            <a:spLocks noChangeArrowheads="1"/>
          </p:cNvSpPr>
          <p:nvPr/>
        </p:nvSpPr>
        <p:spPr bwMode="auto">
          <a:xfrm>
            <a:off x="490536" y="6098263"/>
            <a:ext cx="8468791" cy="429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noAutofit/>
          </a:bodyPr>
          <a:lstStyle/>
          <a:p>
            <a:pPr defTabSz="914400">
              <a:defRPr/>
            </a:pPr>
            <a:r>
              <a:rPr lang="en-US" sz="1300" dirty="0" smtClean="0"/>
              <a:t>Long Term Care </a:t>
            </a:r>
            <a:r>
              <a:rPr lang="en-US" sz="1300" dirty="0"/>
              <a:t>Insurance U</a:t>
            </a:r>
            <a:r>
              <a:rPr lang="en-US" sz="1300" dirty="0" smtClean="0"/>
              <a:t>nderwritten </a:t>
            </a:r>
            <a:r>
              <a:rPr lang="en-US" sz="1300" dirty="0"/>
              <a:t>by Genworth </a:t>
            </a:r>
            <a:r>
              <a:rPr lang="en-US" sz="1300" dirty="0" smtClean="0"/>
              <a:t>Life </a:t>
            </a:r>
            <a:r>
              <a:rPr lang="en-US" sz="1300" dirty="0"/>
              <a:t>Insurance Company, </a:t>
            </a:r>
            <a:r>
              <a:rPr lang="en-US" sz="1300" dirty="0" smtClean="0"/>
              <a:t>Richmond</a:t>
            </a:r>
            <a:r>
              <a:rPr lang="en-US" sz="1300" dirty="0"/>
              <a:t>, </a:t>
            </a:r>
            <a:r>
              <a:rPr lang="en-US" sz="1300" dirty="0" smtClean="0"/>
              <a:t>VA</a:t>
            </a:r>
            <a:r>
              <a:rPr lang="en-US" sz="1400" dirty="0"/>
              <a:t/>
            </a:r>
            <a:br>
              <a:rPr lang="en-US" sz="1400" dirty="0"/>
            </a:br>
            <a:endParaRPr lang="nl-NL" sz="1300" kern="0" dirty="0">
              <a:cs typeface="Arial"/>
            </a:endParaRPr>
          </a:p>
        </p:txBody>
      </p:sp>
      <p:sp>
        <p:nvSpPr>
          <p:cNvPr id="8" name="Rectangle 14"/>
          <p:cNvSpPr>
            <a:spLocks noChangeArrowheads="1"/>
          </p:cNvSpPr>
          <p:nvPr/>
        </p:nvSpPr>
        <p:spPr bwMode="auto">
          <a:xfrm>
            <a:off x="490536" y="6584749"/>
            <a:ext cx="247527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noAutofit/>
          </a:bodyPr>
          <a:lstStyle/>
          <a:p>
            <a:pPr defTabSz="914400">
              <a:spcBef>
                <a:spcPct val="30000"/>
              </a:spcBef>
              <a:defRPr/>
            </a:pPr>
            <a:r>
              <a:rPr lang="en-US" sz="1000" kern="0" dirty="0" smtClean="0">
                <a:cs typeface="Arial"/>
              </a:rPr>
              <a:t>ICC15-161189CPP 03/05/15</a:t>
            </a:r>
            <a:endParaRPr kumimoji="0" lang="nl-NL" sz="1000" i="0" u="none" strike="noStrike" kern="0" cap="none" spc="0" normalizeH="0" baseline="0" noProof="0" dirty="0" smtClean="0">
              <a:ln>
                <a:noFill/>
              </a:ln>
              <a:effectLst/>
              <a:uLnTx/>
              <a:uFillTx/>
              <a:latin typeface="Arial"/>
              <a:cs typeface="Arial"/>
            </a:endParaRPr>
          </a:p>
        </p:txBody>
      </p:sp>
      <p:sp>
        <p:nvSpPr>
          <p:cNvPr id="9" name="Rectangle 8"/>
          <p:cNvSpPr/>
          <p:nvPr/>
        </p:nvSpPr>
        <p:spPr>
          <a:xfrm>
            <a:off x="1471081" y="6481270"/>
            <a:ext cx="7488246" cy="246221"/>
          </a:xfrm>
          <a:prstGeom prst="rect">
            <a:avLst/>
          </a:prstGeom>
        </p:spPr>
        <p:txBody>
          <a:bodyPr wrap="square">
            <a:noAutofit/>
          </a:bodyPr>
          <a:lstStyle/>
          <a:p>
            <a:pPr lvl="0" algn="r" defTabSz="914400">
              <a:spcBef>
                <a:spcPct val="30000"/>
              </a:spcBef>
              <a:defRPr/>
            </a:pPr>
            <a:endParaRPr lang="nl-NL" sz="1000" kern="0" dirty="0" smtClean="0">
              <a:latin typeface="Arial"/>
              <a:cs typeface="Arial"/>
            </a:endParaRPr>
          </a:p>
        </p:txBody>
      </p:sp>
      <p:pic>
        <p:nvPicPr>
          <p:cNvPr id="10" name="Picture 1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631898" y="494488"/>
            <a:ext cx="2192337"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Placeholder 13"/>
          <p:cNvSpPr txBox="1">
            <a:spLocks/>
          </p:cNvSpPr>
          <p:nvPr/>
        </p:nvSpPr>
        <p:spPr>
          <a:xfrm>
            <a:off x="490537" y="1742785"/>
            <a:ext cx="4686716" cy="426491"/>
          </a:xfrm>
          <a:prstGeom prst="rect">
            <a:avLst/>
          </a:prstGeom>
        </p:spPr>
        <p:txBody>
          <a:bodyPr lIns="0" tIns="0" rIns="0" bIns="0">
            <a:noAutofit/>
          </a:bodyPr>
          <a:lstStyle>
            <a:lvl1pPr marL="0" indent="4763" algn="l">
              <a:buNone/>
              <a:defRPr sz="1600" baseline="0">
                <a:solidFill>
                  <a:schemeClr val="bg1"/>
                </a:solidFill>
              </a:defRPr>
            </a:lvl1pPr>
          </a:lstStyle>
          <a:p>
            <a:r>
              <a:rPr lang="en-US" dirty="0">
                <a:solidFill>
                  <a:schemeClr val="accent1"/>
                </a:solidFill>
                <a:cs typeface="Arial"/>
              </a:rPr>
              <a:t>Discovering the </a:t>
            </a:r>
            <a:r>
              <a:rPr lang="en-US" dirty="0" smtClean="0">
                <a:solidFill>
                  <a:schemeClr val="accent1"/>
                </a:solidFill>
                <a:cs typeface="Arial"/>
              </a:rPr>
              <a:t>value </a:t>
            </a:r>
            <a:r>
              <a:rPr lang="en-US" dirty="0">
                <a:solidFill>
                  <a:schemeClr val="accent1"/>
                </a:solidFill>
                <a:cs typeface="Arial"/>
              </a:rPr>
              <a:t>of </a:t>
            </a:r>
            <a:r>
              <a:rPr lang="en-US" dirty="0" smtClean="0">
                <a:solidFill>
                  <a:schemeClr val="accent1"/>
                </a:solidFill>
                <a:cs typeface="Arial"/>
              </a:rPr>
              <a:t>long </a:t>
            </a:r>
            <a:r>
              <a:rPr lang="en-US" dirty="0">
                <a:solidFill>
                  <a:schemeClr val="accent1"/>
                </a:solidFill>
                <a:cs typeface="Arial"/>
              </a:rPr>
              <a:t>t</a:t>
            </a:r>
            <a:r>
              <a:rPr lang="en-US" dirty="0" smtClean="0">
                <a:solidFill>
                  <a:schemeClr val="accent1"/>
                </a:solidFill>
                <a:cs typeface="Arial"/>
              </a:rPr>
              <a:t>erm </a:t>
            </a:r>
            <a:r>
              <a:rPr lang="en-US" dirty="0">
                <a:solidFill>
                  <a:schemeClr val="accent1"/>
                </a:solidFill>
                <a:cs typeface="Arial"/>
              </a:rPr>
              <a:t>c</a:t>
            </a:r>
            <a:r>
              <a:rPr lang="en-US" dirty="0" smtClean="0">
                <a:solidFill>
                  <a:schemeClr val="accent1"/>
                </a:solidFill>
                <a:cs typeface="Arial"/>
              </a:rPr>
              <a:t>are </a:t>
            </a:r>
            <a:r>
              <a:rPr lang="en-US" dirty="0">
                <a:solidFill>
                  <a:schemeClr val="accent1"/>
                </a:solidFill>
                <a:cs typeface="Arial"/>
              </a:rPr>
              <a:t>i</a:t>
            </a:r>
            <a:r>
              <a:rPr lang="en-US" dirty="0" smtClean="0">
                <a:solidFill>
                  <a:schemeClr val="accent1"/>
                </a:solidFill>
                <a:cs typeface="Arial"/>
              </a:rPr>
              <a:t>nsurance</a:t>
            </a:r>
            <a:endParaRPr lang="en-US" dirty="0">
              <a:solidFill>
                <a:schemeClr val="accent1"/>
              </a:solidFill>
              <a:cs typeface="Arial"/>
            </a:endParaRPr>
          </a:p>
        </p:txBody>
      </p:sp>
      <p:sp>
        <p:nvSpPr>
          <p:cNvPr id="13" name="TextBox 12"/>
          <p:cNvSpPr txBox="1"/>
          <p:nvPr/>
        </p:nvSpPr>
        <p:spPr>
          <a:xfrm>
            <a:off x="490537" y="1065467"/>
            <a:ext cx="4950542" cy="646331"/>
          </a:xfrm>
          <a:prstGeom prst="rect">
            <a:avLst/>
          </a:prstGeom>
          <a:noFill/>
        </p:spPr>
        <p:txBody>
          <a:bodyPr wrap="square" lIns="0" rIns="0" rtlCol="0">
            <a:noAutofit/>
          </a:bodyPr>
          <a:lstStyle/>
          <a:p>
            <a:r>
              <a:rPr lang="en-US" sz="3600" dirty="0" smtClean="0"/>
              <a:t>Living Long Term</a:t>
            </a:r>
            <a:endParaRPr lang="en-US" sz="36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914399" y="1378911"/>
            <a:ext cx="7627250" cy="1143000"/>
          </a:xfrm>
        </p:spPr>
        <p:txBody>
          <a:bodyPr/>
          <a:lstStyle/>
          <a:p>
            <a:r>
              <a:rPr lang="en-US" sz="3600" dirty="0" smtClean="0">
                <a:solidFill>
                  <a:schemeClr val="bg1"/>
                </a:solidFill>
              </a:rPr>
              <a:t>Paying for your choice of care  </a:t>
            </a:r>
            <a:endParaRPr lang="en-US" sz="3600" dirty="0">
              <a:solidFill>
                <a:schemeClr val="bg1"/>
              </a:solidFill>
            </a:endParaRPr>
          </a:p>
        </p:txBody>
      </p:sp>
      <p:sp>
        <p:nvSpPr>
          <p:cNvPr id="4" name="Rectangle 3"/>
          <p:cNvSpPr/>
          <p:nvPr/>
        </p:nvSpPr>
        <p:spPr>
          <a:xfrm>
            <a:off x="847559" y="1113612"/>
            <a:ext cx="1610697" cy="369332"/>
          </a:xfrm>
          <a:prstGeom prst="rect">
            <a:avLst/>
          </a:prstGeom>
        </p:spPr>
        <p:txBody>
          <a:bodyPr wrap="none">
            <a:spAutoFit/>
          </a:bodyPr>
          <a:lstStyle/>
          <a:p>
            <a:r>
              <a:rPr lang="en-US" kern="0" spc="180" dirty="0">
                <a:solidFill>
                  <a:schemeClr val="bg1"/>
                </a:solidFill>
              </a:rPr>
              <a:t>SECTION </a:t>
            </a:r>
            <a:r>
              <a:rPr lang="en-US" kern="0" spc="180" dirty="0" smtClean="0">
                <a:solidFill>
                  <a:schemeClr val="bg1"/>
                </a:solidFill>
              </a:rPr>
              <a:t>2</a:t>
            </a:r>
            <a:endParaRPr lang="en-US" dirty="0">
              <a:solidFill>
                <a:schemeClr val="bg1"/>
              </a:solidFill>
            </a:endParaRPr>
          </a:p>
        </p:txBody>
      </p:sp>
      <p:cxnSp>
        <p:nvCxnSpPr>
          <p:cNvPr id="6" name="Straight Connector 5"/>
          <p:cNvCxnSpPr/>
          <p:nvPr/>
        </p:nvCxnSpPr>
        <p:spPr>
          <a:xfrm flipH="1">
            <a:off x="931110" y="1601983"/>
            <a:ext cx="5986848"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218432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4"/>
          </p:nvPr>
        </p:nvSpPr>
        <p:spPr/>
        <p:txBody>
          <a:bodyPr/>
          <a:lstStyle/>
          <a:p>
            <a:fld id="{60633EBC-64B2-46BD-A6D1-30C8D5EAA11A}" type="slidenum">
              <a:rPr lang="en-US" smtClean="0"/>
              <a:pPr/>
              <a:t>10</a:t>
            </a:fld>
            <a:endParaRPr lang="en-US" dirty="0"/>
          </a:p>
        </p:txBody>
      </p:sp>
      <p:sp>
        <p:nvSpPr>
          <p:cNvPr id="3" name="Title 2"/>
          <p:cNvSpPr>
            <a:spLocks noGrp="1"/>
          </p:cNvSpPr>
          <p:nvPr>
            <p:ph type="title"/>
          </p:nvPr>
        </p:nvSpPr>
        <p:spPr/>
        <p:txBody>
          <a:bodyPr/>
          <a:lstStyle/>
          <a:p>
            <a:r>
              <a:rPr lang="en-US" dirty="0" smtClean="0"/>
              <a:t>Help protect </a:t>
            </a:r>
            <a:r>
              <a:rPr lang="en-US" dirty="0"/>
              <a:t>the lifestyle you </a:t>
            </a:r>
            <a:r>
              <a:rPr lang="en-US" dirty="0" smtClean="0"/>
              <a:t>choose</a:t>
            </a:r>
            <a:endParaRPr lang="en-US" dirty="0"/>
          </a:p>
        </p:txBody>
      </p:sp>
      <p:sp>
        <p:nvSpPr>
          <p:cNvPr id="5" name="Text Placeholder 4"/>
          <p:cNvSpPr>
            <a:spLocks noGrp="1"/>
          </p:cNvSpPr>
          <p:nvPr>
            <p:ph type="body" sz="quarter" idx="11"/>
          </p:nvPr>
        </p:nvSpPr>
        <p:spPr/>
        <p:txBody>
          <a:bodyPr/>
          <a:lstStyle/>
          <a:p>
            <a:r>
              <a:rPr lang="en-US" baseline="30000" dirty="0"/>
              <a:t>4</a:t>
            </a:r>
            <a:r>
              <a:rPr lang="en-US" dirty="0" smtClean="0"/>
              <a:t>Age </a:t>
            </a:r>
            <a:r>
              <a:rPr lang="en-US" dirty="0"/>
              <a:t>Wave Survey, </a:t>
            </a:r>
            <a:r>
              <a:rPr lang="en-US" dirty="0" smtClean="0"/>
              <a:t>conducted by Harris for Genworth, 1/2010</a:t>
            </a:r>
            <a:endParaRPr lang="en-US" baseline="30000" dirty="0">
              <a:solidFill>
                <a:srgbClr val="FF00FF"/>
              </a:solidFill>
            </a:endParaRPr>
          </a:p>
        </p:txBody>
      </p:sp>
      <p:grpSp>
        <p:nvGrpSpPr>
          <p:cNvPr id="4" name="Group 3"/>
          <p:cNvGrpSpPr/>
          <p:nvPr/>
        </p:nvGrpSpPr>
        <p:grpSpPr>
          <a:xfrm>
            <a:off x="2436206" y="1527334"/>
            <a:ext cx="2135857" cy="2709041"/>
            <a:chOff x="1089348" y="1619250"/>
            <a:chExt cx="2135857" cy="2709041"/>
          </a:xfrm>
        </p:grpSpPr>
        <p:sp>
          <p:nvSpPr>
            <p:cNvPr id="14" name="Rectangle 13"/>
            <p:cNvSpPr/>
            <p:nvPr/>
          </p:nvSpPr>
          <p:spPr bwMode="auto">
            <a:xfrm>
              <a:off x="1150723" y="3016830"/>
              <a:ext cx="1725826" cy="136536"/>
            </a:xfrm>
            <a:prstGeom prst="rect">
              <a:avLst/>
            </a:prstGeom>
            <a:solidFill>
              <a:srgbClr val="DAD3CC"/>
            </a:solidFill>
            <a:ln>
              <a:solidFill>
                <a:srgbClr val="DAD3CC"/>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Text Box 14"/>
            <p:cNvSpPr txBox="1">
              <a:spLocks noChangeArrowheads="1"/>
            </p:cNvSpPr>
            <p:nvPr/>
          </p:nvSpPr>
          <p:spPr bwMode="auto">
            <a:xfrm>
              <a:off x="1089348" y="2584745"/>
              <a:ext cx="1589087" cy="292388"/>
            </a:xfrm>
            <a:prstGeom prst="rect">
              <a:avLst/>
            </a:prstGeom>
            <a:noFill/>
            <a:ln w="9525">
              <a:noFill/>
              <a:miter lim="800000"/>
              <a:headEnd/>
              <a:tailEnd/>
            </a:ln>
          </p:spPr>
          <p:txBody>
            <a:bodyPr wrap="square">
              <a:noAutofit/>
            </a:bodyPr>
            <a:lstStyle/>
            <a:p>
              <a:pPr lvl="0">
                <a:spcBef>
                  <a:spcPct val="50000"/>
                </a:spcBef>
              </a:pPr>
              <a:r>
                <a:rPr lang="en-US" sz="1300" kern="0" spc="180" dirty="0" smtClean="0">
                  <a:solidFill>
                    <a:srgbClr val="3E8B94"/>
                  </a:solidFill>
                </a:rPr>
                <a:t>OF PEOPLE</a:t>
              </a:r>
              <a:endParaRPr lang="en-US" sz="1400" baseline="100000" dirty="0">
                <a:solidFill>
                  <a:srgbClr val="3E8B94"/>
                </a:solidFill>
                <a:cs typeface="Arial" charset="0"/>
              </a:endParaRPr>
            </a:p>
          </p:txBody>
        </p:sp>
        <p:sp>
          <p:nvSpPr>
            <p:cNvPr id="16" name="Text Box 13"/>
            <p:cNvSpPr txBox="1">
              <a:spLocks noChangeArrowheads="1"/>
            </p:cNvSpPr>
            <p:nvPr/>
          </p:nvSpPr>
          <p:spPr bwMode="auto">
            <a:xfrm>
              <a:off x="1089348" y="1619250"/>
              <a:ext cx="2028825" cy="1092200"/>
            </a:xfrm>
            <a:prstGeom prst="rect">
              <a:avLst/>
            </a:prstGeom>
            <a:noFill/>
            <a:ln w="9525">
              <a:noFill/>
              <a:miter lim="800000"/>
              <a:headEnd/>
              <a:tailEnd/>
            </a:ln>
          </p:spPr>
          <p:txBody>
            <a:bodyPr>
              <a:spAutoFit/>
            </a:bodyPr>
            <a:lstStyle/>
            <a:p>
              <a:pPr fontAlgn="auto">
                <a:spcBef>
                  <a:spcPct val="50000"/>
                </a:spcBef>
                <a:spcAft>
                  <a:spcPts val="0"/>
                </a:spcAft>
                <a:defRPr/>
              </a:pPr>
              <a:r>
                <a:rPr lang="en-US" sz="6500" b="1" spc="-150" dirty="0" smtClean="0">
                  <a:solidFill>
                    <a:schemeClr val="accent1"/>
                  </a:solidFill>
                  <a:latin typeface="Arial"/>
                  <a:ea typeface="+mn-ea"/>
                  <a:cs typeface="Arial"/>
                </a:rPr>
                <a:t>78</a:t>
              </a:r>
              <a:r>
                <a:rPr lang="en-US" sz="6500" spc="-150" dirty="0" smtClean="0">
                  <a:solidFill>
                    <a:schemeClr val="accent1"/>
                  </a:solidFill>
                  <a:latin typeface="Arial"/>
                  <a:ea typeface="+mn-ea"/>
                  <a:cs typeface="Arial"/>
                </a:rPr>
                <a:t>%</a:t>
              </a:r>
              <a:endParaRPr lang="en-US" sz="6500" spc="-150" dirty="0">
                <a:solidFill>
                  <a:schemeClr val="accent1"/>
                </a:solidFill>
                <a:latin typeface="Arial"/>
                <a:ea typeface="+mn-ea"/>
                <a:cs typeface="Arial"/>
              </a:endParaRPr>
            </a:p>
          </p:txBody>
        </p:sp>
        <p:sp>
          <p:nvSpPr>
            <p:cNvPr id="17" name="Text Box 16"/>
            <p:cNvSpPr txBox="1">
              <a:spLocks noChangeArrowheads="1"/>
            </p:cNvSpPr>
            <p:nvPr/>
          </p:nvSpPr>
          <p:spPr bwMode="auto">
            <a:xfrm>
              <a:off x="1089348" y="3296957"/>
              <a:ext cx="2135857" cy="1031334"/>
            </a:xfrm>
            <a:prstGeom prst="rect">
              <a:avLst/>
            </a:prstGeom>
            <a:noFill/>
            <a:ln w="9525">
              <a:noFill/>
              <a:miter lim="800000"/>
              <a:headEnd/>
              <a:tailEnd/>
            </a:ln>
          </p:spPr>
          <p:txBody>
            <a:bodyPr wrap="square">
              <a:noAutofit/>
            </a:bodyPr>
            <a:lstStyle/>
            <a:p>
              <a:pPr>
                <a:buNone/>
              </a:pPr>
              <a:r>
                <a:rPr lang="en-US" dirty="0" smtClean="0">
                  <a:solidFill>
                    <a:schemeClr val="tx2"/>
                  </a:solidFill>
                  <a:cs typeface="Arial" charset="0"/>
                </a:rPr>
                <a:t>would prefer to receive care in their own homes.</a:t>
              </a:r>
              <a:r>
                <a:rPr lang="en-US" kern="0" spc="180" baseline="30000" dirty="0" smtClean="0">
                  <a:solidFill>
                    <a:schemeClr val="tx2"/>
                  </a:solidFill>
                </a:rPr>
                <a:t>4</a:t>
              </a:r>
              <a:endParaRPr lang="en-US" baseline="30000" dirty="0">
                <a:solidFill>
                  <a:schemeClr val="tx2"/>
                </a:solidFill>
                <a:cs typeface="Arial" charset="0"/>
              </a:endParaRPr>
            </a:p>
          </p:txBody>
        </p:sp>
      </p:grpSp>
      <p:graphicFrame>
        <p:nvGraphicFramePr>
          <p:cNvPr id="11" name="Chart 10"/>
          <p:cNvGraphicFramePr/>
          <p:nvPr>
            <p:extLst>
              <p:ext uri="{D42A27DB-BD31-4B8C-83A1-F6EECF244321}">
                <p14:modId xmlns:p14="http://schemas.microsoft.com/office/powerpoint/2010/main" val="1081118900"/>
              </p:ext>
            </p:extLst>
          </p:nvPr>
        </p:nvGraphicFramePr>
        <p:xfrm>
          <a:off x="-59584" y="1559748"/>
          <a:ext cx="2668755" cy="1769385"/>
        </p:xfrm>
        <a:graphic>
          <a:graphicData uri="http://schemas.openxmlformats.org/drawingml/2006/chart">
            <c:chart xmlns:c="http://schemas.openxmlformats.org/drawingml/2006/chart" xmlns:r="http://schemas.openxmlformats.org/officeDocument/2006/relationships" r:id="rId3"/>
          </a:graphicData>
        </a:graphic>
      </p:graphicFrame>
      <p:pic>
        <p:nvPicPr>
          <p:cNvPr id="6" name="Picture 5" descr="Getty_RF_143070387_72dpi_RT.jpg"/>
          <p:cNvPicPr>
            <a:picLocks noChangeAspect="1"/>
          </p:cNvPicPr>
          <p:nvPr/>
        </p:nvPicPr>
        <p:blipFill rotWithShape="1">
          <a:blip r:embed="rId4">
            <a:extLst>
              <a:ext uri="{28A0092B-C50C-407E-A947-70E740481C1C}">
                <a14:useLocalDpi xmlns:a14="http://schemas.microsoft.com/office/drawing/2010/main" val="0"/>
              </a:ext>
            </a:extLst>
          </a:blip>
          <a:srcRect l="14402" r="15787" b="4927"/>
          <a:stretch/>
        </p:blipFill>
        <p:spPr>
          <a:xfrm>
            <a:off x="5434179" y="1414977"/>
            <a:ext cx="3709821" cy="3368156"/>
          </a:xfrm>
          <a:prstGeom prst="rect">
            <a:avLst/>
          </a:prstGeom>
        </p:spPr>
      </p:pic>
    </p:spTree>
    <p:extLst>
      <p:ext uri="{BB962C8B-B14F-4D97-AF65-F5344CB8AC3E}">
        <p14:creationId xmlns:p14="http://schemas.microsoft.com/office/powerpoint/2010/main" val="7774400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4294967295"/>
          </p:nvPr>
        </p:nvSpPr>
        <p:spPr>
          <a:xfrm>
            <a:off x="457201" y="1640522"/>
            <a:ext cx="4897119" cy="3414077"/>
          </a:xfrm>
          <a:prstGeom prst="rect">
            <a:avLst/>
          </a:prstGeom>
        </p:spPr>
        <p:txBody>
          <a:bodyPr>
            <a:normAutofit/>
          </a:bodyPr>
          <a:lstStyle/>
          <a:p>
            <a:pPr marL="169863" indent="-169863">
              <a:buClr>
                <a:schemeClr val="accent1"/>
              </a:buClr>
              <a:buFont typeface="Arial"/>
              <a:buChar char="•"/>
            </a:pPr>
            <a:r>
              <a:rPr lang="en-US" sz="2000" dirty="0" smtClean="0"/>
              <a:t>What </a:t>
            </a:r>
            <a:r>
              <a:rPr lang="en-US" sz="2000" dirty="0"/>
              <a:t>financial impact might a long term care event have on your retirement? </a:t>
            </a:r>
            <a:endParaRPr lang="en-US" sz="2000" dirty="0" smtClean="0"/>
          </a:p>
          <a:p>
            <a:pPr marL="169863" indent="-169863">
              <a:buClr>
                <a:schemeClr val="accent1"/>
              </a:buClr>
              <a:buFont typeface="Arial"/>
              <a:buChar char="•"/>
            </a:pPr>
            <a:r>
              <a:rPr lang="en-US" sz="2000" dirty="0" smtClean="0"/>
              <a:t>Do </a:t>
            </a:r>
            <a:r>
              <a:rPr lang="en-US" sz="2000" dirty="0"/>
              <a:t>you have financial resources you would deploy for long term care? </a:t>
            </a:r>
          </a:p>
          <a:p>
            <a:pPr marL="169863" indent="-169863">
              <a:buClr>
                <a:schemeClr val="accent1"/>
              </a:buClr>
              <a:buFont typeface="Arial"/>
              <a:buChar char="•"/>
            </a:pPr>
            <a:r>
              <a:rPr lang="en-US" sz="2000" dirty="0"/>
              <a:t>Are you prepared to provide financial support or care for your loved ones? </a:t>
            </a:r>
            <a:endParaRPr lang="en-US" sz="2000" dirty="0" smtClean="0"/>
          </a:p>
          <a:p>
            <a:pPr marL="169863" indent="-169863">
              <a:buClr>
                <a:schemeClr val="accent4"/>
              </a:buClr>
              <a:buFont typeface="Arial"/>
              <a:buChar char="•"/>
            </a:pPr>
            <a:r>
              <a:rPr lang="en-US" sz="2000" dirty="0" smtClean="0"/>
              <a:t>What </a:t>
            </a:r>
            <a:r>
              <a:rPr lang="en-US" sz="2000" dirty="0"/>
              <a:t>portion of potential </a:t>
            </a:r>
            <a:r>
              <a:rPr lang="en-US" sz="2000" dirty="0" smtClean="0"/>
              <a:t>long term care costs </a:t>
            </a:r>
            <a:r>
              <a:rPr lang="en-US" sz="2000" dirty="0"/>
              <a:t>would you be comfortable covering? </a:t>
            </a:r>
          </a:p>
          <a:p>
            <a:pPr marL="169863" indent="-169863">
              <a:buClr>
                <a:schemeClr val="accent1"/>
              </a:buClr>
              <a:buFont typeface="Arial"/>
              <a:buChar char="•"/>
            </a:pPr>
            <a:endParaRPr lang="en-US" sz="2000" dirty="0"/>
          </a:p>
          <a:p>
            <a:pPr marL="169863" indent="-169863">
              <a:buClr>
                <a:schemeClr val="accent1"/>
              </a:buClr>
              <a:buFont typeface="Arial"/>
              <a:buChar char="•"/>
            </a:pPr>
            <a:endParaRPr lang="en-US" sz="2000" dirty="0"/>
          </a:p>
        </p:txBody>
      </p:sp>
      <p:sp>
        <p:nvSpPr>
          <p:cNvPr id="3" name="Title 2"/>
          <p:cNvSpPr>
            <a:spLocks noGrp="1"/>
          </p:cNvSpPr>
          <p:nvPr>
            <p:ph type="title"/>
          </p:nvPr>
        </p:nvSpPr>
        <p:spPr/>
        <p:txBody>
          <a:bodyPr/>
          <a:lstStyle/>
          <a:p>
            <a:r>
              <a:rPr lang="en-US" dirty="0" smtClean="0"/>
              <a:t>Key questions</a:t>
            </a:r>
            <a:endParaRPr lang="en-US" dirty="0"/>
          </a:p>
        </p:txBody>
      </p:sp>
      <p:sp>
        <p:nvSpPr>
          <p:cNvPr id="5" name="Slide Number Placeholder 4"/>
          <p:cNvSpPr>
            <a:spLocks noGrp="1"/>
          </p:cNvSpPr>
          <p:nvPr>
            <p:ph type="sldNum" sz="quarter" idx="14"/>
          </p:nvPr>
        </p:nvSpPr>
        <p:spPr/>
        <p:txBody>
          <a:bodyPr/>
          <a:lstStyle/>
          <a:p>
            <a:fld id="{60633EBC-64B2-46BD-A6D1-30C8D5EAA11A}" type="slidenum">
              <a:rPr lang="en-US" smtClean="0"/>
              <a:pPr/>
              <a:t>11</a:t>
            </a:fld>
            <a:endParaRPr lang="en-US" dirty="0"/>
          </a:p>
        </p:txBody>
      </p:sp>
      <p:sp>
        <p:nvSpPr>
          <p:cNvPr id="13" name="Text Placeholder 12"/>
          <p:cNvSpPr>
            <a:spLocks noGrp="1"/>
          </p:cNvSpPr>
          <p:nvPr>
            <p:ph type="body" sz="quarter" idx="11"/>
          </p:nvPr>
        </p:nvSpPr>
        <p:spPr/>
        <p:txBody>
          <a:bodyPr/>
          <a:lstStyle/>
          <a:p>
            <a:endParaRPr lang="en-US" dirty="0"/>
          </a:p>
        </p:txBody>
      </p:sp>
      <p:sp>
        <p:nvSpPr>
          <p:cNvPr id="7" name="Oval 6"/>
          <p:cNvSpPr/>
          <p:nvPr/>
        </p:nvSpPr>
        <p:spPr>
          <a:xfrm>
            <a:off x="6634480" y="1991360"/>
            <a:ext cx="1442720" cy="1442720"/>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7200" dirty="0"/>
              <a:t>?</a:t>
            </a:r>
          </a:p>
        </p:txBody>
      </p:sp>
    </p:spTree>
    <p:extLst>
      <p:ext uri="{BB962C8B-B14F-4D97-AF65-F5344CB8AC3E}">
        <p14:creationId xmlns:p14="http://schemas.microsoft.com/office/powerpoint/2010/main" val="24863977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Protect your </a:t>
            </a:r>
            <a:r>
              <a:rPr lang="en-US" dirty="0" smtClean="0"/>
              <a:t>relationships</a:t>
            </a:r>
            <a:r>
              <a:rPr lang="en-US" dirty="0"/>
              <a:t/>
            </a:r>
            <a:br>
              <a:rPr lang="en-US" dirty="0"/>
            </a:br>
            <a:r>
              <a:rPr lang="en-US" dirty="0"/>
              <a:t/>
            </a:r>
            <a:br>
              <a:rPr lang="en-US" dirty="0"/>
            </a:br>
            <a:r>
              <a:rPr lang="en-US" dirty="0" smtClean="0"/>
              <a:t> </a:t>
            </a:r>
            <a:endParaRPr lang="en-US" dirty="0"/>
          </a:p>
        </p:txBody>
      </p:sp>
      <p:sp>
        <p:nvSpPr>
          <p:cNvPr id="19" name="Text Placeholder 4"/>
          <p:cNvSpPr>
            <a:spLocks noGrp="1"/>
          </p:cNvSpPr>
          <p:nvPr>
            <p:ph type="body" sz="quarter" idx="11"/>
          </p:nvPr>
        </p:nvSpPr>
        <p:spPr>
          <a:xfrm>
            <a:off x="103697" y="6071188"/>
            <a:ext cx="8648000" cy="221662"/>
          </a:xfrm>
        </p:spPr>
        <p:txBody>
          <a:bodyPr/>
          <a:lstStyle/>
          <a:p>
            <a:pPr>
              <a:spcBef>
                <a:spcPts val="0"/>
              </a:spcBef>
            </a:pPr>
            <a:r>
              <a:rPr lang="en-US" baseline="30000" dirty="0" smtClean="0"/>
              <a:t>6.</a:t>
            </a:r>
            <a:r>
              <a:rPr lang="en-US" dirty="0" smtClean="0"/>
              <a:t> Genworth </a:t>
            </a:r>
            <a:r>
              <a:rPr lang="en-US" dirty="0"/>
              <a:t>Beyond </a:t>
            </a:r>
            <a:r>
              <a:rPr lang="en-US" dirty="0" smtClean="0"/>
              <a:t>Dollars Survey, </a:t>
            </a:r>
            <a:r>
              <a:rPr lang="en-US" dirty="0"/>
              <a:t>3/</a:t>
            </a:r>
            <a:r>
              <a:rPr lang="en-US" dirty="0" smtClean="0"/>
              <a:t>2013</a:t>
            </a:r>
          </a:p>
        </p:txBody>
      </p:sp>
      <p:sp>
        <p:nvSpPr>
          <p:cNvPr id="23" name="Slide Number Placeholder 4"/>
          <p:cNvSpPr>
            <a:spLocks noGrp="1"/>
          </p:cNvSpPr>
          <p:nvPr>
            <p:ph type="sldNum" sz="quarter" idx="14"/>
          </p:nvPr>
        </p:nvSpPr>
        <p:spPr>
          <a:xfrm>
            <a:off x="4306529" y="6356350"/>
            <a:ext cx="530942" cy="365125"/>
          </a:xfrm>
        </p:spPr>
        <p:txBody>
          <a:bodyPr/>
          <a:lstStyle/>
          <a:p>
            <a:fld id="{60633EBC-64B2-46BD-A6D1-30C8D5EAA11A}" type="slidenum">
              <a:rPr lang="en-US" smtClean="0"/>
              <a:pPr/>
              <a:t>12</a:t>
            </a:fld>
            <a:endParaRPr lang="en-US" dirty="0"/>
          </a:p>
        </p:txBody>
      </p:sp>
      <p:grpSp>
        <p:nvGrpSpPr>
          <p:cNvPr id="4" name="Group 3"/>
          <p:cNvGrpSpPr/>
          <p:nvPr/>
        </p:nvGrpSpPr>
        <p:grpSpPr>
          <a:xfrm>
            <a:off x="488182" y="1546144"/>
            <a:ext cx="2028825" cy="3285756"/>
            <a:chOff x="488182" y="1546144"/>
            <a:chExt cx="2028825" cy="3285756"/>
          </a:xfrm>
        </p:grpSpPr>
        <p:sp>
          <p:nvSpPr>
            <p:cNvPr id="37" name="Rectangle 36"/>
            <p:cNvSpPr/>
            <p:nvPr/>
          </p:nvSpPr>
          <p:spPr bwMode="auto">
            <a:xfrm>
              <a:off x="549557" y="3074446"/>
              <a:ext cx="1725826" cy="136536"/>
            </a:xfrm>
            <a:prstGeom prst="rect">
              <a:avLst/>
            </a:prstGeom>
            <a:solidFill>
              <a:srgbClr val="DAD3CC"/>
            </a:solidFill>
            <a:ln>
              <a:solidFill>
                <a:srgbClr val="DAD3CC"/>
              </a:solid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dirty="0"/>
            </a:p>
          </p:txBody>
        </p:sp>
        <p:sp>
          <p:nvSpPr>
            <p:cNvPr id="38" name="Text Box 14"/>
            <p:cNvSpPr txBox="1">
              <a:spLocks noChangeArrowheads="1"/>
            </p:cNvSpPr>
            <p:nvPr/>
          </p:nvSpPr>
          <p:spPr bwMode="auto">
            <a:xfrm>
              <a:off x="488182" y="2525133"/>
              <a:ext cx="1589087" cy="492443"/>
            </a:xfrm>
            <a:prstGeom prst="rect">
              <a:avLst/>
            </a:prstGeom>
            <a:noFill/>
            <a:ln w="9525">
              <a:noFill/>
              <a:miter lim="800000"/>
              <a:headEnd/>
              <a:tailEnd/>
            </a:ln>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spcBef>
                  <a:spcPct val="50000"/>
                </a:spcBef>
              </a:pPr>
              <a:r>
                <a:rPr lang="en-US" sz="1300" kern="0" spc="180" dirty="0" smtClean="0">
                  <a:solidFill>
                    <a:schemeClr val="accent1"/>
                  </a:solidFill>
                </a:rPr>
                <a:t>OF FAMILY CAREGIVERS</a:t>
              </a:r>
              <a:endParaRPr lang="en-US" sz="1400" baseline="100000" dirty="0">
                <a:solidFill>
                  <a:schemeClr val="accent1"/>
                </a:solidFill>
                <a:cs typeface="Arial" charset="0"/>
              </a:endParaRPr>
            </a:p>
          </p:txBody>
        </p:sp>
        <p:sp>
          <p:nvSpPr>
            <p:cNvPr id="39" name="Text Box 13"/>
            <p:cNvSpPr txBox="1">
              <a:spLocks noChangeArrowheads="1"/>
            </p:cNvSpPr>
            <p:nvPr/>
          </p:nvSpPr>
          <p:spPr bwMode="auto">
            <a:xfrm>
              <a:off x="488182" y="1546144"/>
              <a:ext cx="2028825" cy="1092200"/>
            </a:xfrm>
            <a:prstGeom prst="rect">
              <a:avLst/>
            </a:prstGeom>
            <a:noFill/>
            <a:ln w="9525">
              <a:noFill/>
              <a:miter lim="800000"/>
              <a:headEnd/>
              <a:tailEnd/>
            </a:ln>
          </p:spPr>
          <p:txBody>
            <a:bodyP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ct val="50000"/>
                </a:spcBef>
                <a:spcAft>
                  <a:spcPts val="0"/>
                </a:spcAft>
                <a:defRPr/>
              </a:pPr>
              <a:r>
                <a:rPr lang="en-US" sz="6500" b="1" spc="-150" dirty="0" smtClean="0">
                  <a:solidFill>
                    <a:srgbClr val="3E8B94"/>
                  </a:solidFill>
                  <a:latin typeface="Arial"/>
                  <a:ea typeface="+mn-ea"/>
                  <a:cs typeface="Arial"/>
                </a:rPr>
                <a:t>46</a:t>
              </a:r>
              <a:r>
                <a:rPr lang="en-US" sz="6500" spc="-150" dirty="0" smtClean="0">
                  <a:solidFill>
                    <a:srgbClr val="3E8B94"/>
                  </a:solidFill>
                  <a:latin typeface="Arial"/>
                  <a:ea typeface="+mn-ea"/>
                  <a:cs typeface="Arial"/>
                </a:rPr>
                <a:t>%</a:t>
              </a:r>
              <a:endParaRPr lang="en-US" sz="6500" spc="-150" dirty="0">
                <a:solidFill>
                  <a:srgbClr val="3E8B94"/>
                </a:solidFill>
                <a:latin typeface="Arial"/>
                <a:ea typeface="+mn-ea"/>
                <a:cs typeface="Arial"/>
              </a:endParaRPr>
            </a:p>
          </p:txBody>
        </p:sp>
        <p:sp>
          <p:nvSpPr>
            <p:cNvPr id="40" name="Text Box 16"/>
            <p:cNvSpPr txBox="1">
              <a:spLocks noChangeArrowheads="1"/>
            </p:cNvSpPr>
            <p:nvPr/>
          </p:nvSpPr>
          <p:spPr bwMode="auto">
            <a:xfrm>
              <a:off x="488182" y="3354572"/>
              <a:ext cx="2028825" cy="1477328"/>
            </a:xfrm>
            <a:prstGeom prst="rect">
              <a:avLst/>
            </a:prstGeom>
            <a:noFill/>
            <a:ln w="9525">
              <a:noFill/>
              <a:miter lim="800000"/>
              <a:headEnd/>
              <a:tailEnd/>
            </a:ln>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buNone/>
              </a:pPr>
              <a:r>
                <a:rPr lang="en-US" dirty="0" smtClean="0"/>
                <a:t>report </a:t>
              </a:r>
              <a:r>
                <a:rPr lang="en-US" dirty="0"/>
                <a:t>that providing care</a:t>
              </a:r>
            </a:p>
            <a:p>
              <a:pPr>
                <a:buNone/>
              </a:pPr>
              <a:r>
                <a:rPr lang="en-US" dirty="0"/>
                <a:t>affected their personal health</a:t>
              </a:r>
            </a:p>
            <a:p>
              <a:pPr>
                <a:buNone/>
              </a:pPr>
              <a:r>
                <a:rPr lang="en-US" dirty="0"/>
                <a:t>and </a:t>
              </a:r>
              <a:r>
                <a:rPr lang="en-US" dirty="0" smtClean="0"/>
                <a:t>well-being</a:t>
              </a:r>
              <a:r>
                <a:rPr lang="en-US" dirty="0" smtClean="0">
                  <a:solidFill>
                    <a:srgbClr val="5F5F5F"/>
                  </a:solidFill>
                  <a:cs typeface="Arial" charset="0"/>
                </a:rPr>
                <a:t>.</a:t>
              </a:r>
              <a:r>
                <a:rPr lang="en-US" kern="0" spc="180" baseline="30000" dirty="0" smtClean="0">
                  <a:solidFill>
                    <a:srgbClr val="5F5F5F"/>
                  </a:solidFill>
                </a:rPr>
                <a:t>6</a:t>
              </a:r>
              <a:endParaRPr lang="en-US" baseline="30000" dirty="0">
                <a:solidFill>
                  <a:srgbClr val="5F5F5F"/>
                </a:solidFill>
                <a:cs typeface="Arial" charset="0"/>
              </a:endParaRPr>
            </a:p>
          </p:txBody>
        </p:sp>
      </p:grpSp>
      <p:grpSp>
        <p:nvGrpSpPr>
          <p:cNvPr id="3" name="Group 2"/>
          <p:cNvGrpSpPr/>
          <p:nvPr/>
        </p:nvGrpSpPr>
        <p:grpSpPr>
          <a:xfrm>
            <a:off x="3358260" y="1545941"/>
            <a:ext cx="2191909" cy="3422428"/>
            <a:chOff x="3358260" y="1545941"/>
            <a:chExt cx="2191909" cy="3422428"/>
          </a:xfrm>
        </p:grpSpPr>
        <p:sp>
          <p:nvSpPr>
            <p:cNvPr id="33" name="Text Box 7"/>
            <p:cNvSpPr txBox="1">
              <a:spLocks noChangeArrowheads="1"/>
            </p:cNvSpPr>
            <p:nvPr/>
          </p:nvSpPr>
          <p:spPr bwMode="auto">
            <a:xfrm>
              <a:off x="3358260" y="1545941"/>
              <a:ext cx="1846262" cy="1092607"/>
            </a:xfrm>
            <a:prstGeom prst="rect">
              <a:avLst/>
            </a:prstGeom>
            <a:noFill/>
            <a:ln w="9525">
              <a:noFill/>
              <a:miter lim="800000"/>
              <a:headEnd/>
              <a:tailEnd/>
            </a:ln>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ct val="50000"/>
                </a:spcBef>
                <a:spcAft>
                  <a:spcPts val="0"/>
                </a:spcAft>
                <a:defRPr/>
              </a:pPr>
              <a:r>
                <a:rPr lang="en-US" sz="6500" b="1" spc="-150" dirty="0" smtClean="0">
                  <a:solidFill>
                    <a:srgbClr val="3E8B94"/>
                  </a:solidFill>
                  <a:cs typeface="Arial"/>
                </a:rPr>
                <a:t>53</a:t>
              </a:r>
              <a:r>
                <a:rPr lang="en-US" sz="6500" spc="-150" dirty="0" smtClean="0">
                  <a:solidFill>
                    <a:srgbClr val="3E8B94"/>
                  </a:solidFill>
                  <a:cs typeface="Arial"/>
                </a:rPr>
                <a:t>%</a:t>
              </a:r>
              <a:endParaRPr lang="en-US" sz="6500" spc="-150" dirty="0">
                <a:solidFill>
                  <a:srgbClr val="3E8B94"/>
                </a:solidFill>
                <a:cs typeface="Arial"/>
              </a:endParaRPr>
            </a:p>
          </p:txBody>
        </p:sp>
        <p:sp>
          <p:nvSpPr>
            <p:cNvPr id="34" name="Text Box 9"/>
            <p:cNvSpPr txBox="1">
              <a:spLocks noChangeArrowheads="1"/>
            </p:cNvSpPr>
            <p:nvPr/>
          </p:nvSpPr>
          <p:spPr bwMode="auto">
            <a:xfrm>
              <a:off x="3358260" y="2525133"/>
              <a:ext cx="2035600" cy="492443"/>
            </a:xfrm>
            <a:prstGeom prst="rect">
              <a:avLst/>
            </a:prstGeom>
            <a:noFill/>
            <a:ln w="9525">
              <a:noFill/>
              <a:miter lim="800000"/>
              <a:headEnd/>
              <a:tailEnd/>
            </a:ln>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Bef>
                  <a:spcPct val="50000"/>
                </a:spcBef>
              </a:pPr>
              <a:r>
                <a:rPr lang="en-US" sz="1300" kern="0" spc="80" dirty="0" smtClean="0">
                  <a:solidFill>
                    <a:srgbClr val="3E8B94"/>
                  </a:solidFill>
                </a:rPr>
                <a:t>OF CAREGIVERS &amp; CARE RECIPIENTS</a:t>
              </a:r>
              <a:endParaRPr lang="en-US" sz="1300" spc="80" baseline="30000" dirty="0">
                <a:solidFill>
                  <a:srgbClr val="3E8B94"/>
                </a:solidFill>
                <a:cs typeface="Arial" charset="0"/>
              </a:endParaRPr>
            </a:p>
          </p:txBody>
        </p:sp>
        <p:sp>
          <p:nvSpPr>
            <p:cNvPr id="35" name="Text Box 11"/>
            <p:cNvSpPr txBox="1">
              <a:spLocks noChangeArrowheads="1"/>
            </p:cNvSpPr>
            <p:nvPr/>
          </p:nvSpPr>
          <p:spPr bwMode="auto">
            <a:xfrm>
              <a:off x="3358260" y="3352542"/>
              <a:ext cx="2191909" cy="1615827"/>
            </a:xfrm>
            <a:prstGeom prst="rect">
              <a:avLst/>
            </a:prstGeom>
            <a:noFill/>
            <a:ln w="9525">
              <a:noFill/>
              <a:miter lim="800000"/>
              <a:headEnd/>
              <a:tailEnd/>
            </a:ln>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Bef>
                  <a:spcPct val="50000"/>
                </a:spcBef>
              </a:pPr>
              <a:r>
                <a:rPr lang="en-US" dirty="0" smtClean="0">
                  <a:cs typeface="Arial" charset="0"/>
                </a:rPr>
                <a:t>report </a:t>
              </a:r>
              <a:r>
                <a:rPr lang="en-US" dirty="0">
                  <a:cs typeface="Arial" charset="0"/>
                </a:rPr>
                <a:t>they lost income due to </a:t>
              </a:r>
              <a:r>
                <a:rPr lang="en-US" dirty="0" smtClean="0">
                  <a:cs typeface="Arial" charset="0"/>
                </a:rPr>
                <a:t/>
              </a:r>
              <a:br>
                <a:rPr lang="en-US" dirty="0" smtClean="0">
                  <a:cs typeface="Arial" charset="0"/>
                </a:rPr>
              </a:br>
              <a:r>
                <a:rPr lang="en-US" dirty="0" smtClean="0">
                  <a:cs typeface="Arial" charset="0"/>
                </a:rPr>
                <a:t>the </a:t>
              </a:r>
              <a:r>
                <a:rPr lang="en-US" dirty="0">
                  <a:cs typeface="Arial" charset="0"/>
                </a:rPr>
                <a:t>demands of providing </a:t>
              </a:r>
              <a:r>
                <a:rPr lang="en-US" dirty="0" smtClean="0">
                  <a:cs typeface="Arial" charset="0"/>
                </a:rPr>
                <a:t>care.</a:t>
              </a:r>
              <a:r>
                <a:rPr lang="en-US" kern="0" spc="180" baseline="30000" dirty="0" smtClean="0">
                  <a:solidFill>
                    <a:srgbClr val="5F5F5F"/>
                  </a:solidFill>
                </a:rPr>
                <a:t>6</a:t>
              </a:r>
              <a:endParaRPr lang="en-US" baseline="30000" dirty="0" smtClean="0">
                <a:solidFill>
                  <a:srgbClr val="5F5F5F"/>
                </a:solidFill>
                <a:cs typeface="Arial" charset="0"/>
              </a:endParaRPr>
            </a:p>
            <a:p>
              <a:pPr>
                <a:spcBef>
                  <a:spcPct val="50000"/>
                </a:spcBef>
              </a:pPr>
              <a:endParaRPr lang="en-US" dirty="0">
                <a:cs typeface="Arial" charset="0"/>
              </a:endParaRPr>
            </a:p>
          </p:txBody>
        </p:sp>
        <p:sp>
          <p:nvSpPr>
            <p:cNvPr id="36" name="Rectangle 35"/>
            <p:cNvSpPr/>
            <p:nvPr/>
          </p:nvSpPr>
          <p:spPr bwMode="auto">
            <a:xfrm>
              <a:off x="3496694" y="3074447"/>
              <a:ext cx="1662112" cy="136535"/>
            </a:xfrm>
            <a:prstGeom prst="rect">
              <a:avLst/>
            </a:prstGeom>
            <a:solidFill>
              <a:srgbClr val="DAD3CC"/>
            </a:solidFill>
            <a:ln>
              <a:solidFill>
                <a:srgbClr val="DAD3CC"/>
              </a:solid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dirty="0"/>
            </a:p>
          </p:txBody>
        </p:sp>
      </p:grpSp>
      <p:grpSp>
        <p:nvGrpSpPr>
          <p:cNvPr id="2" name="Group 1"/>
          <p:cNvGrpSpPr/>
          <p:nvPr/>
        </p:nvGrpSpPr>
        <p:grpSpPr>
          <a:xfrm>
            <a:off x="6255038" y="1472503"/>
            <a:ext cx="2413991" cy="3635996"/>
            <a:chOff x="6255038" y="1472503"/>
            <a:chExt cx="2413991" cy="3635996"/>
          </a:xfrm>
        </p:grpSpPr>
        <p:sp>
          <p:nvSpPr>
            <p:cNvPr id="27" name="Text Box 10"/>
            <p:cNvSpPr txBox="1">
              <a:spLocks noChangeArrowheads="1"/>
            </p:cNvSpPr>
            <p:nvPr/>
          </p:nvSpPr>
          <p:spPr bwMode="auto">
            <a:xfrm>
              <a:off x="6255038" y="2525133"/>
              <a:ext cx="2260105" cy="292388"/>
            </a:xfrm>
            <a:prstGeom prst="rect">
              <a:avLst/>
            </a:prstGeom>
            <a:noFill/>
            <a:ln w="9525">
              <a:noFill/>
              <a:miter lim="800000"/>
              <a:headEnd/>
              <a:tailEnd/>
            </a:ln>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Bef>
                  <a:spcPct val="50000"/>
                </a:spcBef>
              </a:pPr>
              <a:r>
                <a:rPr lang="en-US" sz="1300" kern="0" spc="120" dirty="0" smtClean="0">
                  <a:solidFill>
                    <a:srgbClr val="3E8B94"/>
                  </a:solidFill>
                </a:rPr>
                <a:t>OF CAREGIVERS</a:t>
              </a:r>
              <a:endParaRPr lang="en-US" sz="1300" spc="120" baseline="30000" dirty="0">
                <a:solidFill>
                  <a:srgbClr val="3E8B94"/>
                </a:solidFill>
                <a:cs typeface="Arial" charset="0"/>
              </a:endParaRPr>
            </a:p>
          </p:txBody>
        </p:sp>
        <p:sp>
          <p:nvSpPr>
            <p:cNvPr id="28" name="Text Box 12"/>
            <p:cNvSpPr txBox="1">
              <a:spLocks noChangeArrowheads="1"/>
            </p:cNvSpPr>
            <p:nvPr/>
          </p:nvSpPr>
          <p:spPr bwMode="auto">
            <a:xfrm>
              <a:off x="6255038" y="3354173"/>
              <a:ext cx="2413991" cy="1754326"/>
            </a:xfrm>
            <a:prstGeom prst="rect">
              <a:avLst/>
            </a:prstGeom>
            <a:noFill/>
            <a:ln w="9525">
              <a:noFill/>
              <a:miter lim="800000"/>
              <a:headEnd/>
              <a:tailEnd/>
            </a:ln>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tabLst>
                  <a:tab pos="855663" algn="l"/>
                </a:tabLst>
              </a:pPr>
              <a:r>
                <a:rPr lang="en-US" dirty="0" smtClean="0">
                  <a:solidFill>
                    <a:srgbClr val="5F5F5F"/>
                  </a:solidFill>
                  <a:cs typeface="Arial" charset="0"/>
                </a:rPr>
                <a:t>experience a negative mood, including depression, mood swings or resentment.</a:t>
              </a:r>
              <a:r>
                <a:rPr lang="en-US" baseline="30000" dirty="0" smtClean="0">
                  <a:solidFill>
                    <a:srgbClr val="5F5F5F"/>
                  </a:solidFill>
                  <a:cs typeface="Arial" charset="0"/>
                </a:rPr>
                <a:t>6</a:t>
              </a:r>
            </a:p>
            <a:p>
              <a:pPr>
                <a:tabLst>
                  <a:tab pos="855663" algn="l"/>
                </a:tabLst>
              </a:pPr>
              <a:endParaRPr lang="en-US" dirty="0">
                <a:solidFill>
                  <a:srgbClr val="5F5F5F"/>
                </a:solidFill>
                <a:cs typeface="Arial" charset="0"/>
              </a:endParaRPr>
            </a:p>
          </p:txBody>
        </p:sp>
        <p:sp>
          <p:nvSpPr>
            <p:cNvPr id="29" name="Rectangle 28"/>
            <p:cNvSpPr/>
            <p:nvPr/>
          </p:nvSpPr>
          <p:spPr bwMode="auto">
            <a:xfrm>
              <a:off x="6354870" y="3074447"/>
              <a:ext cx="2160273" cy="183194"/>
            </a:xfrm>
            <a:prstGeom prst="rect">
              <a:avLst/>
            </a:prstGeom>
            <a:solidFill>
              <a:srgbClr val="DAD3CC"/>
            </a:solidFill>
            <a:ln>
              <a:solidFill>
                <a:srgbClr val="DAD3CC"/>
              </a:solid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dirty="0"/>
            </a:p>
          </p:txBody>
        </p:sp>
        <p:sp>
          <p:nvSpPr>
            <p:cNvPr id="31" name="Text Box 8"/>
            <p:cNvSpPr txBox="1">
              <a:spLocks noChangeArrowheads="1"/>
            </p:cNvSpPr>
            <p:nvPr/>
          </p:nvSpPr>
          <p:spPr bwMode="auto">
            <a:xfrm>
              <a:off x="6255038" y="1545941"/>
              <a:ext cx="2052382" cy="1092607"/>
            </a:xfrm>
            <a:prstGeom prst="rect">
              <a:avLst/>
            </a:prstGeom>
            <a:noFill/>
            <a:ln w="9525">
              <a:noFill/>
              <a:miter lim="800000"/>
              <a:headEnd/>
              <a:tailEnd/>
            </a:ln>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Bef>
                  <a:spcPct val="50000"/>
                </a:spcBef>
                <a:defRPr/>
              </a:pPr>
              <a:r>
                <a:rPr lang="en-US" sz="6500" b="1" dirty="0" smtClean="0">
                  <a:solidFill>
                    <a:srgbClr val="3E8B94"/>
                  </a:solidFill>
                  <a:ea typeface="Arial" charset="0"/>
                  <a:cs typeface="Arial" charset="0"/>
                </a:rPr>
                <a:t>50%</a:t>
              </a:r>
              <a:endParaRPr lang="en-US" sz="6500" b="1" dirty="0">
                <a:solidFill>
                  <a:srgbClr val="3E8B94"/>
                </a:solidFill>
                <a:ea typeface="Arial" charset="0"/>
                <a:cs typeface="Arial" charset="0"/>
              </a:endParaRPr>
            </a:p>
          </p:txBody>
        </p:sp>
        <p:sp>
          <p:nvSpPr>
            <p:cNvPr id="32" name="Text Box 14"/>
            <p:cNvSpPr txBox="1">
              <a:spLocks noChangeArrowheads="1"/>
            </p:cNvSpPr>
            <p:nvPr/>
          </p:nvSpPr>
          <p:spPr bwMode="auto">
            <a:xfrm>
              <a:off x="6255038" y="1472503"/>
              <a:ext cx="1589087" cy="292388"/>
            </a:xfrm>
            <a:prstGeom prst="rect">
              <a:avLst/>
            </a:prstGeom>
            <a:noFill/>
            <a:ln w="9525">
              <a:noFill/>
              <a:miter lim="800000"/>
              <a:headEnd/>
              <a:tailEnd/>
            </a:ln>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spcBef>
                  <a:spcPct val="50000"/>
                </a:spcBef>
              </a:pPr>
              <a:r>
                <a:rPr lang="en-US" sz="1300" kern="0" spc="180" dirty="0" smtClean="0">
                  <a:solidFill>
                    <a:srgbClr val="3E8B94"/>
                  </a:solidFill>
                </a:rPr>
                <a:t>NEARLY</a:t>
              </a:r>
              <a:endParaRPr lang="en-US" sz="1400" baseline="100000" dirty="0">
                <a:solidFill>
                  <a:srgbClr val="3E8B94"/>
                </a:solidFill>
                <a:cs typeface="Arial" charset="0"/>
              </a:endParaRPr>
            </a:p>
          </p:txBody>
        </p:sp>
      </p:grpSp>
    </p:spTree>
    <p:extLst>
      <p:ext uri="{BB962C8B-B14F-4D97-AF65-F5344CB8AC3E}">
        <p14:creationId xmlns:p14="http://schemas.microsoft.com/office/powerpoint/2010/main" val="19529988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4294967295"/>
          </p:nvPr>
        </p:nvSpPr>
        <p:spPr>
          <a:xfrm>
            <a:off x="457199" y="1618962"/>
            <a:ext cx="3849329" cy="4297667"/>
          </a:xfrm>
          <a:prstGeom prst="rect">
            <a:avLst/>
          </a:prstGeom>
        </p:spPr>
        <p:txBody>
          <a:bodyPr>
            <a:normAutofit/>
          </a:bodyPr>
          <a:lstStyle/>
          <a:p>
            <a:pPr>
              <a:buClr>
                <a:schemeClr val="accent1"/>
              </a:buClr>
            </a:pPr>
            <a:r>
              <a:rPr lang="en-US" sz="2000" dirty="0">
                <a:solidFill>
                  <a:schemeClr val="accent4"/>
                </a:solidFill>
              </a:rPr>
              <a:t>Many people rely on:</a:t>
            </a:r>
          </a:p>
          <a:p>
            <a:pPr marL="169863" indent="-169863">
              <a:buClr>
                <a:schemeClr val="accent4"/>
              </a:buClr>
              <a:buFont typeface="Arial"/>
              <a:buChar char="•"/>
            </a:pPr>
            <a:r>
              <a:rPr lang="en-US" sz="2000" dirty="0" smtClean="0"/>
              <a:t>Their </a:t>
            </a:r>
            <a:r>
              <a:rPr lang="en-US" sz="2000" dirty="0"/>
              <a:t>income and savings</a:t>
            </a:r>
          </a:p>
          <a:p>
            <a:pPr marL="169863" indent="-169863">
              <a:buClr>
                <a:schemeClr val="accent4"/>
              </a:buClr>
              <a:buFont typeface="Arial"/>
              <a:buChar char="•"/>
            </a:pPr>
            <a:r>
              <a:rPr lang="en-US" sz="2000" dirty="0" smtClean="0"/>
              <a:t>Family </a:t>
            </a:r>
            <a:r>
              <a:rPr lang="en-US" sz="2000" dirty="0"/>
              <a:t>or </a:t>
            </a:r>
            <a:r>
              <a:rPr lang="en-US" sz="2000" dirty="0" smtClean="0"/>
              <a:t>friends</a:t>
            </a:r>
          </a:p>
          <a:p>
            <a:pPr marL="169863" indent="-169863">
              <a:buClr>
                <a:schemeClr val="accent4"/>
              </a:buClr>
              <a:buFont typeface="Arial"/>
              <a:buChar char="•"/>
            </a:pPr>
            <a:r>
              <a:rPr lang="en-US" sz="2000" dirty="0" smtClean="0"/>
              <a:t>Government </a:t>
            </a:r>
            <a:r>
              <a:rPr lang="en-US" sz="2000" dirty="0"/>
              <a:t>programs like Medicare and Medicaid, </a:t>
            </a:r>
            <a:r>
              <a:rPr lang="en-US" sz="2000" dirty="0" smtClean="0"/>
              <a:t>may have limitations</a:t>
            </a:r>
          </a:p>
          <a:p>
            <a:pPr marL="169863" indent="-169863">
              <a:buClr>
                <a:schemeClr val="accent4"/>
              </a:buClr>
              <a:buFont typeface="Arial"/>
              <a:buChar char="•"/>
            </a:pPr>
            <a:r>
              <a:rPr lang="en-US" sz="2000" dirty="0" smtClean="0"/>
              <a:t>Long term care insurance</a:t>
            </a:r>
            <a:endParaRPr lang="en-US" sz="2000" dirty="0"/>
          </a:p>
        </p:txBody>
      </p:sp>
      <p:sp>
        <p:nvSpPr>
          <p:cNvPr id="3" name="Title 2"/>
          <p:cNvSpPr>
            <a:spLocks noGrp="1"/>
          </p:cNvSpPr>
          <p:nvPr>
            <p:ph type="title"/>
          </p:nvPr>
        </p:nvSpPr>
        <p:spPr/>
        <p:txBody>
          <a:bodyPr/>
          <a:lstStyle/>
          <a:p>
            <a:r>
              <a:rPr lang="en-US" dirty="0"/>
              <a:t>Options to pay for care</a:t>
            </a:r>
          </a:p>
        </p:txBody>
      </p:sp>
      <p:sp>
        <p:nvSpPr>
          <p:cNvPr id="5" name="Slide Number Placeholder 4"/>
          <p:cNvSpPr>
            <a:spLocks noGrp="1"/>
          </p:cNvSpPr>
          <p:nvPr>
            <p:ph type="sldNum" sz="quarter" idx="14"/>
          </p:nvPr>
        </p:nvSpPr>
        <p:spPr/>
        <p:txBody>
          <a:bodyPr/>
          <a:lstStyle/>
          <a:p>
            <a:fld id="{60633EBC-64B2-46BD-A6D1-30C8D5EAA11A}" type="slidenum">
              <a:rPr lang="en-US" smtClean="0"/>
              <a:pPr/>
              <a:t>13</a:t>
            </a:fld>
            <a:endParaRPr lang="en-US" dirty="0"/>
          </a:p>
        </p:txBody>
      </p:sp>
      <p:sp>
        <p:nvSpPr>
          <p:cNvPr id="13" name="Text Placeholder 12"/>
          <p:cNvSpPr>
            <a:spLocks noGrp="1"/>
          </p:cNvSpPr>
          <p:nvPr>
            <p:ph type="body" sz="quarter" idx="11"/>
          </p:nvPr>
        </p:nvSpPr>
        <p:spPr/>
        <p:txBody>
          <a:bodyPr/>
          <a:lstStyle/>
          <a:p>
            <a:endParaRPr lang="en-US" dirty="0"/>
          </a:p>
        </p:txBody>
      </p:sp>
      <p:pic>
        <p:nvPicPr>
          <p:cNvPr id="2" name="Picture 1" descr="ImageSource_RF_IS09AI1JQ_RT2_72dpi.jpg"/>
          <p:cNvPicPr>
            <a:picLocks noChangeAspect="1"/>
          </p:cNvPicPr>
          <p:nvPr/>
        </p:nvPicPr>
        <p:blipFill rotWithShape="1">
          <a:blip r:embed="rId3">
            <a:extLst>
              <a:ext uri="{28A0092B-C50C-407E-A947-70E740481C1C}">
                <a14:useLocalDpi xmlns:a14="http://schemas.microsoft.com/office/drawing/2010/main" val="0"/>
              </a:ext>
            </a:extLst>
          </a:blip>
          <a:srcRect l="3015" r="-200"/>
          <a:stretch/>
        </p:blipFill>
        <p:spPr>
          <a:xfrm>
            <a:off x="4838846" y="1624031"/>
            <a:ext cx="4324309" cy="3098800"/>
          </a:xfrm>
          <a:prstGeom prst="rect">
            <a:avLst/>
          </a:prstGeom>
        </p:spPr>
      </p:pic>
    </p:spTree>
    <p:extLst>
      <p:ext uri="{BB962C8B-B14F-4D97-AF65-F5344CB8AC3E}">
        <p14:creationId xmlns:p14="http://schemas.microsoft.com/office/powerpoint/2010/main" val="1362180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4294967295"/>
          </p:nvPr>
        </p:nvSpPr>
        <p:spPr>
          <a:xfrm>
            <a:off x="457200" y="1618967"/>
            <a:ext cx="3383280" cy="4297667"/>
          </a:xfrm>
          <a:prstGeom prst="rect">
            <a:avLst/>
          </a:prstGeom>
        </p:spPr>
        <p:txBody>
          <a:bodyPr>
            <a:normAutofit/>
          </a:bodyPr>
          <a:lstStyle/>
          <a:p>
            <a:pPr>
              <a:buClr>
                <a:schemeClr val="accent1"/>
              </a:buClr>
            </a:pPr>
            <a:r>
              <a:rPr lang="en-US" sz="2000" dirty="0" smtClean="0">
                <a:solidFill>
                  <a:srgbClr val="0E486D"/>
                </a:solidFill>
              </a:rPr>
              <a:t>People buy long </a:t>
            </a:r>
            <a:r>
              <a:rPr lang="en-US" sz="2000" dirty="0">
                <a:solidFill>
                  <a:srgbClr val="0E486D"/>
                </a:solidFill>
              </a:rPr>
              <a:t>t</a:t>
            </a:r>
            <a:r>
              <a:rPr lang="en-US" sz="2000" dirty="0" smtClean="0">
                <a:solidFill>
                  <a:srgbClr val="0E486D"/>
                </a:solidFill>
              </a:rPr>
              <a:t>erm </a:t>
            </a:r>
            <a:r>
              <a:rPr lang="en-US" sz="2000" dirty="0">
                <a:solidFill>
                  <a:srgbClr val="0E486D"/>
                </a:solidFill>
              </a:rPr>
              <a:t>c</a:t>
            </a:r>
            <a:r>
              <a:rPr lang="en-US" sz="2000" dirty="0" smtClean="0">
                <a:solidFill>
                  <a:srgbClr val="0E486D"/>
                </a:solidFill>
              </a:rPr>
              <a:t>are </a:t>
            </a:r>
            <a:r>
              <a:rPr lang="en-US" sz="2000" dirty="0">
                <a:solidFill>
                  <a:srgbClr val="0E486D"/>
                </a:solidFill>
              </a:rPr>
              <a:t>i</a:t>
            </a:r>
            <a:r>
              <a:rPr lang="en-US" sz="2000" dirty="0" smtClean="0">
                <a:solidFill>
                  <a:srgbClr val="0E486D"/>
                </a:solidFill>
              </a:rPr>
              <a:t>nsurance for</a:t>
            </a:r>
            <a:r>
              <a:rPr lang="en-US" sz="1600" baseline="30000" dirty="0" smtClean="0">
                <a:solidFill>
                  <a:srgbClr val="0E486D"/>
                </a:solidFill>
              </a:rPr>
              <a:t>8</a:t>
            </a:r>
            <a:r>
              <a:rPr lang="en-US" sz="2000" dirty="0" smtClean="0">
                <a:solidFill>
                  <a:srgbClr val="0E486D"/>
                </a:solidFill>
              </a:rPr>
              <a:t>:</a:t>
            </a:r>
            <a:endParaRPr lang="en-US" sz="2000" dirty="0">
              <a:solidFill>
                <a:srgbClr val="0E486D"/>
              </a:solidFill>
            </a:endParaRPr>
          </a:p>
          <a:p>
            <a:pPr marL="169863" indent="-169863">
              <a:buClr>
                <a:schemeClr val="accent4"/>
              </a:buClr>
              <a:buFont typeface="Arial"/>
              <a:buChar char="•"/>
            </a:pPr>
            <a:r>
              <a:rPr lang="en-US" sz="2000" dirty="0"/>
              <a:t>Control</a:t>
            </a:r>
          </a:p>
          <a:p>
            <a:pPr marL="169863" indent="-169863">
              <a:buClr>
                <a:schemeClr val="accent4"/>
              </a:buClr>
              <a:buFont typeface="Arial"/>
              <a:buChar char="•"/>
            </a:pPr>
            <a:r>
              <a:rPr lang="en-US" sz="2000" dirty="0"/>
              <a:t>Independence</a:t>
            </a:r>
          </a:p>
          <a:p>
            <a:pPr marL="169863" indent="-169863">
              <a:buClr>
                <a:schemeClr val="accent4"/>
              </a:buClr>
              <a:buFont typeface="Arial"/>
              <a:buChar char="•"/>
            </a:pPr>
            <a:r>
              <a:rPr lang="en-US" sz="2000" dirty="0"/>
              <a:t>Quality of life</a:t>
            </a:r>
          </a:p>
          <a:p>
            <a:pPr marL="169863" indent="-169863">
              <a:buClr>
                <a:schemeClr val="accent4"/>
              </a:buClr>
              <a:buFont typeface="Arial"/>
              <a:buChar char="•"/>
            </a:pPr>
            <a:r>
              <a:rPr lang="en-US" sz="2000" dirty="0"/>
              <a:t>Asset protection</a:t>
            </a:r>
          </a:p>
          <a:p>
            <a:pPr marL="169863" indent="-169863">
              <a:buClr>
                <a:schemeClr val="accent4"/>
              </a:buClr>
              <a:buFont typeface="Arial"/>
              <a:buChar char="•"/>
            </a:pPr>
            <a:r>
              <a:rPr lang="en-US" sz="2000" dirty="0"/>
              <a:t>Sense of security</a:t>
            </a:r>
          </a:p>
        </p:txBody>
      </p:sp>
      <p:sp>
        <p:nvSpPr>
          <p:cNvPr id="3" name="Title 2"/>
          <p:cNvSpPr>
            <a:spLocks noGrp="1"/>
          </p:cNvSpPr>
          <p:nvPr>
            <p:ph type="title"/>
          </p:nvPr>
        </p:nvSpPr>
        <p:spPr/>
        <p:txBody>
          <a:bodyPr/>
          <a:lstStyle/>
          <a:p>
            <a:r>
              <a:rPr lang="en-US" dirty="0" smtClean="0"/>
              <a:t>Why Long Term Care Insurance?</a:t>
            </a:r>
            <a:endParaRPr lang="en-US" dirty="0"/>
          </a:p>
        </p:txBody>
      </p:sp>
      <p:sp>
        <p:nvSpPr>
          <p:cNvPr id="5" name="Slide Number Placeholder 4"/>
          <p:cNvSpPr>
            <a:spLocks noGrp="1"/>
          </p:cNvSpPr>
          <p:nvPr>
            <p:ph type="sldNum" sz="quarter" idx="14"/>
          </p:nvPr>
        </p:nvSpPr>
        <p:spPr/>
        <p:txBody>
          <a:bodyPr/>
          <a:lstStyle/>
          <a:p>
            <a:fld id="{60633EBC-64B2-46BD-A6D1-30C8D5EAA11A}" type="slidenum">
              <a:rPr lang="en-US" smtClean="0"/>
              <a:pPr/>
              <a:t>14</a:t>
            </a:fld>
            <a:endParaRPr lang="en-US" dirty="0"/>
          </a:p>
        </p:txBody>
      </p:sp>
      <p:sp>
        <p:nvSpPr>
          <p:cNvPr id="13" name="Text Placeholder 12"/>
          <p:cNvSpPr>
            <a:spLocks noGrp="1"/>
          </p:cNvSpPr>
          <p:nvPr>
            <p:ph type="body" sz="quarter" idx="11"/>
          </p:nvPr>
        </p:nvSpPr>
        <p:spPr/>
        <p:txBody>
          <a:bodyPr/>
          <a:lstStyle/>
          <a:p>
            <a:r>
              <a:rPr lang="en-US" baseline="30000" dirty="0" smtClean="0"/>
              <a:t>8</a:t>
            </a:r>
            <a:r>
              <a:rPr lang="en-US" dirty="0" smtClean="0"/>
              <a:t>. Genworth LTCI Purchaser Study, September 2012 </a:t>
            </a:r>
            <a:endParaRPr lang="en-US" dirty="0"/>
          </a:p>
        </p:txBody>
      </p:sp>
      <p:pic>
        <p:nvPicPr>
          <p:cNvPr id="8" name="Picture 7" descr="Corbis_RF_42-25271258_72dpi.jpg"/>
          <p:cNvPicPr>
            <a:picLocks noChangeAspect="1"/>
          </p:cNvPicPr>
          <p:nvPr/>
        </p:nvPicPr>
        <p:blipFill rotWithShape="1">
          <a:blip r:embed="rId3">
            <a:extLst>
              <a:ext uri="{28A0092B-C50C-407E-A947-70E740481C1C}">
                <a14:useLocalDpi xmlns:a14="http://schemas.microsoft.com/office/drawing/2010/main" val="0"/>
              </a:ext>
            </a:extLst>
          </a:blip>
          <a:srcRect l="127" r="11218"/>
          <a:stretch/>
        </p:blipFill>
        <p:spPr>
          <a:xfrm>
            <a:off x="4667666" y="1587302"/>
            <a:ext cx="4476333" cy="3366033"/>
          </a:xfrm>
          <a:prstGeom prst="rect">
            <a:avLst/>
          </a:prstGeom>
        </p:spPr>
      </p:pic>
    </p:spTree>
    <p:extLst>
      <p:ext uri="{BB962C8B-B14F-4D97-AF65-F5344CB8AC3E}">
        <p14:creationId xmlns:p14="http://schemas.microsoft.com/office/powerpoint/2010/main" val="26951292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95471" y="2122092"/>
            <a:ext cx="6116599" cy="3176231"/>
          </a:xfrm>
        </p:spPr>
        <p:txBody>
          <a:bodyPr/>
          <a:lstStyle/>
          <a:p>
            <a:pPr>
              <a:spcAft>
                <a:spcPts val="1200"/>
              </a:spcAft>
            </a:pPr>
            <a:r>
              <a:rPr lang="en-US" dirty="0" smtClean="0">
                <a:solidFill>
                  <a:srgbClr val="454648"/>
                </a:solidFill>
                <a:cs typeface="Arial"/>
              </a:rPr>
              <a:t>LTCI </a:t>
            </a:r>
            <a:r>
              <a:rPr lang="en-US" dirty="0">
                <a:solidFill>
                  <a:srgbClr val="454648"/>
                </a:solidFill>
                <a:cs typeface="Arial"/>
              </a:rPr>
              <a:t>policies that </a:t>
            </a:r>
            <a:r>
              <a:rPr lang="en-US" dirty="0" smtClean="0">
                <a:solidFill>
                  <a:srgbClr val="454648"/>
                </a:solidFill>
                <a:cs typeface="Arial"/>
              </a:rPr>
              <a:t>are:</a:t>
            </a:r>
            <a:endParaRPr lang="en-US" dirty="0">
              <a:solidFill>
                <a:srgbClr val="454648"/>
              </a:solidFill>
              <a:cs typeface="Arial"/>
            </a:endParaRPr>
          </a:p>
          <a:p>
            <a:pPr>
              <a:spcBef>
                <a:spcPts val="0"/>
              </a:spcBef>
            </a:pPr>
            <a:r>
              <a:rPr lang="en-US" sz="2400" b="1" dirty="0" smtClean="0">
                <a:solidFill>
                  <a:schemeClr val="accent4"/>
                </a:solidFill>
                <a:cs typeface="Arial"/>
              </a:rPr>
              <a:t>smaller</a:t>
            </a:r>
            <a:r>
              <a:rPr lang="en-US" b="1" dirty="0" smtClean="0">
                <a:solidFill>
                  <a:schemeClr val="accent4"/>
                </a:solidFill>
                <a:cs typeface="Arial"/>
              </a:rPr>
              <a:t>    •    </a:t>
            </a:r>
            <a:r>
              <a:rPr lang="en-US" sz="2400" b="1" dirty="0" smtClean="0">
                <a:solidFill>
                  <a:schemeClr val="accent4"/>
                </a:solidFill>
                <a:cs typeface="Arial"/>
              </a:rPr>
              <a:t>simpler </a:t>
            </a:r>
            <a:r>
              <a:rPr lang="en-US" b="1" dirty="0" smtClean="0">
                <a:solidFill>
                  <a:schemeClr val="accent4"/>
                </a:solidFill>
                <a:cs typeface="Arial"/>
              </a:rPr>
              <a:t>   •    </a:t>
            </a:r>
            <a:r>
              <a:rPr lang="en-US" sz="2400" b="1" dirty="0" smtClean="0">
                <a:solidFill>
                  <a:schemeClr val="accent4"/>
                </a:solidFill>
                <a:cs typeface="Arial"/>
              </a:rPr>
              <a:t>more </a:t>
            </a:r>
            <a:r>
              <a:rPr lang="en-US" sz="2400" b="1" dirty="0">
                <a:solidFill>
                  <a:schemeClr val="accent4"/>
                </a:solidFill>
                <a:cs typeface="Arial"/>
              </a:rPr>
              <a:t>affordable</a:t>
            </a:r>
          </a:p>
          <a:p>
            <a:r>
              <a:rPr lang="en-US" dirty="0" smtClean="0">
                <a:solidFill>
                  <a:srgbClr val="454648"/>
                </a:solidFill>
                <a:cs typeface="Arial"/>
              </a:rPr>
              <a:t>may </a:t>
            </a:r>
            <a:r>
              <a:rPr lang="en-US" dirty="0">
                <a:solidFill>
                  <a:srgbClr val="454648"/>
                </a:solidFill>
                <a:cs typeface="Arial"/>
              </a:rPr>
              <a:t>provide meaningful </a:t>
            </a:r>
            <a:r>
              <a:rPr lang="en-US" dirty="0" smtClean="0">
                <a:solidFill>
                  <a:srgbClr val="454648"/>
                </a:solidFill>
                <a:cs typeface="Arial"/>
              </a:rPr>
              <a:t>coverage…while fitting into today’s budget.</a:t>
            </a:r>
            <a:endParaRPr lang="en-US" dirty="0">
              <a:solidFill>
                <a:srgbClr val="454648"/>
              </a:solidFill>
              <a:cs typeface="Arial"/>
            </a:endParaRPr>
          </a:p>
        </p:txBody>
      </p:sp>
      <p:sp>
        <p:nvSpPr>
          <p:cNvPr id="4" name="Slide Number Placeholder 4"/>
          <p:cNvSpPr>
            <a:spLocks noGrp="1"/>
          </p:cNvSpPr>
          <p:nvPr>
            <p:ph type="sldNum" sz="quarter" idx="14"/>
          </p:nvPr>
        </p:nvSpPr>
        <p:spPr>
          <a:xfrm>
            <a:off x="4306529" y="6356350"/>
            <a:ext cx="530942" cy="365125"/>
          </a:xfrm>
        </p:spPr>
        <p:txBody>
          <a:bodyPr/>
          <a:lstStyle/>
          <a:p>
            <a:fld id="{60633EBC-64B2-46BD-A6D1-30C8D5EAA11A}" type="slidenum">
              <a:rPr lang="en-US" smtClean="0"/>
              <a:pPr/>
              <a:t>15</a:t>
            </a:fld>
            <a:endParaRPr lang="en-US" dirty="0"/>
          </a:p>
        </p:txBody>
      </p:sp>
      <p:sp>
        <p:nvSpPr>
          <p:cNvPr id="7" name="Title 2"/>
          <p:cNvSpPr txBox="1">
            <a:spLocks/>
          </p:cNvSpPr>
          <p:nvPr/>
        </p:nvSpPr>
        <p:spPr>
          <a:xfrm>
            <a:off x="457200" y="397659"/>
            <a:ext cx="8229600" cy="825030"/>
          </a:xfrm>
          <a:prstGeom prst="rect">
            <a:avLst/>
          </a:prstGeom>
        </p:spPr>
        <p:txBody>
          <a:bodyPr vert="horz" lIns="0" tIns="0" rIns="0" bIns="0" rtlCol="0" anchor="ctr">
            <a:noAutofit/>
          </a:bodyPr>
          <a:lstStyle>
            <a:lvl1pPr algn="l" defTabSz="914400" rtl="0" eaLnBrk="1" latinLnBrk="0" hangingPunct="1">
              <a:spcBef>
                <a:spcPct val="0"/>
              </a:spcBef>
              <a:buNone/>
              <a:defRPr lang="en-US" sz="3200" kern="1200" dirty="0">
                <a:solidFill>
                  <a:schemeClr val="tx1"/>
                </a:solidFill>
                <a:latin typeface="+mj-lt"/>
                <a:ea typeface="+mj-ea"/>
                <a:cs typeface="+mj-cs"/>
              </a:defRPr>
            </a:lvl1pPr>
          </a:lstStyle>
          <a:p>
            <a:r>
              <a:rPr lang="en-US" dirty="0">
                <a:solidFill>
                  <a:schemeClr val="accent4"/>
                </a:solidFill>
              </a:rPr>
              <a:t>Where protection meets affordability</a:t>
            </a:r>
            <a:endParaRPr lang="en-US" dirty="0"/>
          </a:p>
        </p:txBody>
      </p:sp>
    </p:spTree>
    <p:extLst>
      <p:ext uri="{BB962C8B-B14F-4D97-AF65-F5344CB8AC3E}">
        <p14:creationId xmlns:p14="http://schemas.microsoft.com/office/powerpoint/2010/main" val="19501692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 Diagonal Corner Rectangle 15"/>
          <p:cNvSpPr/>
          <p:nvPr/>
        </p:nvSpPr>
        <p:spPr>
          <a:xfrm>
            <a:off x="1917136" y="4217518"/>
            <a:ext cx="4143939" cy="1514416"/>
          </a:xfrm>
          <a:prstGeom prst="round2DiagRect">
            <a:avLst>
              <a:gd name="adj1" fmla="val 5510"/>
              <a:gd name="adj2" fmla="val 0"/>
            </a:avLst>
          </a:prstGeom>
          <a:solidFill>
            <a:schemeClr val="bg1">
              <a:alpha val="77000"/>
            </a:schemeClr>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p>
        </p:txBody>
      </p:sp>
      <p:sp>
        <p:nvSpPr>
          <p:cNvPr id="5" name="Slide Number Placeholder 4"/>
          <p:cNvSpPr>
            <a:spLocks noGrp="1"/>
          </p:cNvSpPr>
          <p:nvPr>
            <p:ph type="sldNum" sz="quarter" idx="14"/>
          </p:nvPr>
        </p:nvSpPr>
        <p:spPr/>
        <p:txBody>
          <a:bodyPr/>
          <a:lstStyle/>
          <a:p>
            <a:fld id="{60633EBC-64B2-46BD-A6D1-30C8D5EAA11A}" type="slidenum">
              <a:rPr lang="en-US" smtClean="0"/>
              <a:pPr/>
              <a:t>16</a:t>
            </a:fld>
            <a:endParaRPr lang="en-US" dirty="0"/>
          </a:p>
        </p:txBody>
      </p:sp>
      <p:sp>
        <p:nvSpPr>
          <p:cNvPr id="17" name="Title 16"/>
          <p:cNvSpPr>
            <a:spLocks noGrp="1"/>
          </p:cNvSpPr>
          <p:nvPr>
            <p:ph type="title"/>
          </p:nvPr>
        </p:nvSpPr>
        <p:spPr/>
        <p:txBody>
          <a:bodyPr/>
          <a:lstStyle/>
          <a:p>
            <a:r>
              <a:rPr lang="en-US" dirty="0" smtClean="0">
                <a:cs typeface="Arial"/>
              </a:rPr>
              <a:t>Affordability </a:t>
            </a:r>
            <a:r>
              <a:rPr lang="en-US" dirty="0">
                <a:cs typeface="Arial"/>
              </a:rPr>
              <a:t>+ </a:t>
            </a:r>
            <a:r>
              <a:rPr lang="en-US" dirty="0" smtClean="0">
                <a:cs typeface="Arial"/>
              </a:rPr>
              <a:t>Options = </a:t>
            </a:r>
            <a:r>
              <a:rPr lang="en-US" dirty="0">
                <a:cs typeface="Arial"/>
              </a:rPr>
              <a:t>Protection</a:t>
            </a:r>
            <a:endParaRPr lang="en-US" dirty="0"/>
          </a:p>
        </p:txBody>
      </p:sp>
      <p:sp>
        <p:nvSpPr>
          <p:cNvPr id="2" name="Text Placeholder 1"/>
          <p:cNvSpPr>
            <a:spLocks noGrp="1"/>
          </p:cNvSpPr>
          <p:nvPr>
            <p:ph type="body" sz="quarter" idx="11"/>
          </p:nvPr>
        </p:nvSpPr>
        <p:spPr/>
        <p:txBody>
          <a:bodyPr/>
          <a:lstStyle/>
          <a:p>
            <a:pPr lvl="1"/>
            <a:endParaRPr lang="en-US" dirty="0"/>
          </a:p>
        </p:txBody>
      </p:sp>
      <p:sp>
        <p:nvSpPr>
          <p:cNvPr id="18" name="Round Diagonal Corner Rectangle 17"/>
          <p:cNvSpPr/>
          <p:nvPr/>
        </p:nvSpPr>
        <p:spPr>
          <a:xfrm>
            <a:off x="1917135" y="1747554"/>
            <a:ext cx="4150308" cy="1748250"/>
          </a:xfrm>
          <a:prstGeom prst="round2DiagRect">
            <a:avLst>
              <a:gd name="adj1" fmla="val 5510"/>
              <a:gd name="adj2" fmla="val 0"/>
            </a:avLst>
          </a:prstGeom>
          <a:solidFill>
            <a:schemeClr val="bg1">
              <a:alpha val="77000"/>
            </a:schemeClr>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p>
        </p:txBody>
      </p:sp>
      <p:grpSp>
        <p:nvGrpSpPr>
          <p:cNvPr id="27" name="Group 26"/>
          <p:cNvGrpSpPr/>
          <p:nvPr/>
        </p:nvGrpSpPr>
        <p:grpSpPr>
          <a:xfrm>
            <a:off x="513672" y="3741342"/>
            <a:ext cx="1554477" cy="1554477"/>
            <a:chOff x="1722763" y="-181837"/>
            <a:chExt cx="1554477" cy="1554477"/>
          </a:xfrm>
          <a:solidFill>
            <a:schemeClr val="accent1"/>
          </a:solidFill>
        </p:grpSpPr>
        <p:sp>
          <p:nvSpPr>
            <p:cNvPr id="28" name="Oval 27"/>
            <p:cNvSpPr/>
            <p:nvPr/>
          </p:nvSpPr>
          <p:spPr>
            <a:xfrm>
              <a:off x="1722763" y="-181837"/>
              <a:ext cx="1554477" cy="1554477"/>
            </a:xfrm>
            <a:prstGeom prst="ellipse">
              <a:avLst/>
            </a:prstGeom>
            <a:ln/>
          </p:spPr>
          <p:style>
            <a:lnRef idx="1">
              <a:schemeClr val="accent2"/>
            </a:lnRef>
            <a:fillRef idx="3">
              <a:schemeClr val="accent2"/>
            </a:fillRef>
            <a:effectRef idx="2">
              <a:schemeClr val="accent2"/>
            </a:effectRef>
            <a:fontRef idx="minor">
              <a:schemeClr val="lt1"/>
            </a:fontRef>
          </p:style>
        </p:sp>
        <p:sp>
          <p:nvSpPr>
            <p:cNvPr id="29" name="Oval 4"/>
            <p:cNvSpPr/>
            <p:nvPr/>
          </p:nvSpPr>
          <p:spPr>
            <a:xfrm>
              <a:off x="1950411" y="45811"/>
              <a:ext cx="1099181" cy="1099181"/>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spcFirstLastPara="0" vert="horz" wrap="square" lIns="20320" tIns="20320" rIns="20320" bIns="20320" numCol="1" spcCol="1270" anchor="ctr" anchorCtr="0">
              <a:noAutofit/>
            </a:bodyPr>
            <a:lstStyle/>
            <a:p>
              <a:pPr algn="ctr" defTabSz="711200">
                <a:lnSpc>
                  <a:spcPct val="90000"/>
                </a:lnSpc>
                <a:spcBef>
                  <a:spcPct val="0"/>
                </a:spcBef>
                <a:spcAft>
                  <a:spcPct val="35000"/>
                </a:spcAft>
              </a:pPr>
              <a:r>
                <a:rPr lang="en-US" sz="3600" dirty="0" smtClean="0"/>
                <a:t>2</a:t>
              </a:r>
              <a:endParaRPr lang="en-US" sz="3600" dirty="0"/>
            </a:p>
          </p:txBody>
        </p:sp>
      </p:grpSp>
      <p:sp>
        <p:nvSpPr>
          <p:cNvPr id="30" name="TextBox 29"/>
          <p:cNvSpPr txBox="1"/>
          <p:nvPr/>
        </p:nvSpPr>
        <p:spPr>
          <a:xfrm>
            <a:off x="2170056" y="1858942"/>
            <a:ext cx="4066348" cy="1477328"/>
          </a:xfrm>
          <a:prstGeom prst="rect">
            <a:avLst/>
          </a:prstGeom>
          <a:noFill/>
        </p:spPr>
        <p:txBody>
          <a:bodyPr wrap="square" rtlCol="0">
            <a:spAutoFit/>
          </a:bodyPr>
          <a:lstStyle/>
          <a:p>
            <a:pPr fontAlgn="base">
              <a:spcAft>
                <a:spcPts val="600"/>
              </a:spcAft>
            </a:pPr>
            <a:r>
              <a:rPr lang="en-US" sz="2000" dirty="0" smtClean="0">
                <a:solidFill>
                  <a:schemeClr val="tx2"/>
                </a:solidFill>
              </a:rPr>
              <a:t>LTCI may help you pay for care expenses that could:</a:t>
            </a:r>
            <a:endParaRPr lang="en-US" sz="2000" dirty="0">
              <a:solidFill>
                <a:schemeClr val="tx2"/>
              </a:solidFill>
            </a:endParaRPr>
          </a:p>
          <a:p>
            <a:pPr marL="225425" indent="-225425" fontAlgn="base">
              <a:spcAft>
                <a:spcPts val="600"/>
              </a:spcAft>
              <a:buClr>
                <a:schemeClr val="accent1"/>
              </a:buClr>
              <a:buFont typeface="Arial"/>
              <a:buChar char="•"/>
            </a:pPr>
            <a:r>
              <a:rPr lang="en-US" sz="2000" dirty="0" smtClean="0">
                <a:solidFill>
                  <a:schemeClr val="tx2"/>
                </a:solidFill>
                <a:cs typeface="Arial"/>
              </a:rPr>
              <a:t>Strain </a:t>
            </a:r>
            <a:r>
              <a:rPr lang="en-US" sz="2000" dirty="0">
                <a:solidFill>
                  <a:schemeClr val="tx2"/>
                </a:solidFill>
                <a:cs typeface="Arial"/>
              </a:rPr>
              <a:t>your </a:t>
            </a:r>
            <a:r>
              <a:rPr lang="en-US" sz="2000" dirty="0" smtClean="0">
                <a:solidFill>
                  <a:schemeClr val="tx2"/>
                </a:solidFill>
                <a:cs typeface="Arial"/>
              </a:rPr>
              <a:t>budget, or </a:t>
            </a:r>
            <a:endParaRPr lang="en-US" sz="2000" dirty="0" smtClean="0">
              <a:solidFill>
                <a:schemeClr val="tx2"/>
              </a:solidFill>
            </a:endParaRPr>
          </a:p>
          <a:p>
            <a:pPr marL="225425" indent="-225425" fontAlgn="base">
              <a:spcAft>
                <a:spcPts val="600"/>
              </a:spcAft>
              <a:buClr>
                <a:schemeClr val="accent1"/>
              </a:buClr>
              <a:buFont typeface="Arial"/>
              <a:buChar char="•"/>
            </a:pPr>
            <a:r>
              <a:rPr lang="en-US" sz="2000" dirty="0" smtClean="0">
                <a:solidFill>
                  <a:schemeClr val="tx2"/>
                </a:solidFill>
              </a:rPr>
              <a:t>Eat away at your savings</a:t>
            </a:r>
            <a:endParaRPr lang="en-US" sz="1600" dirty="0">
              <a:solidFill>
                <a:schemeClr val="tx2"/>
              </a:solidFill>
            </a:endParaRPr>
          </a:p>
        </p:txBody>
      </p:sp>
      <p:sp>
        <p:nvSpPr>
          <p:cNvPr id="31" name="TextBox 30"/>
          <p:cNvSpPr txBox="1"/>
          <p:nvPr/>
        </p:nvSpPr>
        <p:spPr>
          <a:xfrm>
            <a:off x="2170056" y="4296359"/>
            <a:ext cx="4230744" cy="1169551"/>
          </a:xfrm>
          <a:prstGeom prst="rect">
            <a:avLst/>
          </a:prstGeom>
          <a:noFill/>
        </p:spPr>
        <p:txBody>
          <a:bodyPr wrap="square" rtlCol="0">
            <a:spAutoFit/>
          </a:bodyPr>
          <a:lstStyle/>
          <a:p>
            <a:pPr fontAlgn="base">
              <a:spcAft>
                <a:spcPts val="600"/>
              </a:spcAft>
            </a:pPr>
            <a:r>
              <a:rPr lang="en-US" sz="2000" dirty="0" smtClean="0">
                <a:solidFill>
                  <a:srgbClr val="454648"/>
                </a:solidFill>
              </a:rPr>
              <a:t>Consider a </a:t>
            </a:r>
            <a:r>
              <a:rPr lang="en-US" sz="2000" dirty="0">
                <a:solidFill>
                  <a:srgbClr val="454648"/>
                </a:solidFill>
              </a:rPr>
              <a:t>strategy </a:t>
            </a:r>
            <a:r>
              <a:rPr lang="en-US" sz="2000" dirty="0" smtClean="0">
                <a:solidFill>
                  <a:srgbClr val="454648"/>
                </a:solidFill>
              </a:rPr>
              <a:t>to cover costs: </a:t>
            </a:r>
          </a:p>
          <a:p>
            <a:pPr marL="225425" indent="-225425" fontAlgn="base">
              <a:spcAft>
                <a:spcPts val="600"/>
              </a:spcAft>
              <a:buClr>
                <a:schemeClr val="accent1"/>
              </a:buClr>
              <a:buFont typeface="Arial"/>
              <a:buChar char="•"/>
            </a:pPr>
            <a:r>
              <a:rPr lang="en-US" sz="2000" dirty="0" smtClean="0">
                <a:solidFill>
                  <a:schemeClr val="tx2"/>
                </a:solidFill>
                <a:cs typeface="Arial"/>
              </a:rPr>
              <a:t>For a likely care scenario</a:t>
            </a:r>
            <a:endParaRPr lang="en-US" sz="2000" dirty="0">
              <a:solidFill>
                <a:schemeClr val="tx2"/>
              </a:solidFill>
            </a:endParaRPr>
          </a:p>
          <a:p>
            <a:pPr marL="225425" indent="-225425" fontAlgn="base">
              <a:spcAft>
                <a:spcPts val="600"/>
              </a:spcAft>
              <a:buClr>
                <a:schemeClr val="accent1"/>
              </a:buClr>
              <a:buFont typeface="Arial"/>
              <a:buChar char="•"/>
            </a:pPr>
            <a:r>
              <a:rPr lang="en-US" sz="2000" dirty="0" smtClean="0">
                <a:solidFill>
                  <a:schemeClr val="tx2"/>
                </a:solidFill>
              </a:rPr>
              <a:t>For a worst-case scenario</a:t>
            </a:r>
            <a:endParaRPr lang="en-US" sz="1600" dirty="0">
              <a:solidFill>
                <a:schemeClr val="tx2"/>
              </a:solidFill>
            </a:endParaRPr>
          </a:p>
        </p:txBody>
      </p:sp>
      <p:grpSp>
        <p:nvGrpSpPr>
          <p:cNvPr id="15" name="Group 14"/>
          <p:cNvGrpSpPr/>
          <p:nvPr/>
        </p:nvGrpSpPr>
        <p:grpSpPr>
          <a:xfrm>
            <a:off x="513672" y="1734683"/>
            <a:ext cx="1432670" cy="1432670"/>
            <a:chOff x="1722763" y="-181837"/>
            <a:chExt cx="1554477" cy="1554477"/>
          </a:xfrm>
        </p:grpSpPr>
        <p:sp>
          <p:nvSpPr>
            <p:cNvPr id="20" name="Oval 19"/>
            <p:cNvSpPr/>
            <p:nvPr/>
          </p:nvSpPr>
          <p:spPr>
            <a:xfrm>
              <a:off x="1722763" y="-181837"/>
              <a:ext cx="1554477" cy="1554477"/>
            </a:xfrm>
            <a:prstGeom prst="ellipse">
              <a:avLst/>
            </a:prstGeom>
          </p:spPr>
          <p:style>
            <a:lnRef idx="1">
              <a:schemeClr val="accent1"/>
            </a:lnRef>
            <a:fillRef idx="3">
              <a:schemeClr val="accent1"/>
            </a:fillRef>
            <a:effectRef idx="2">
              <a:schemeClr val="accent1"/>
            </a:effectRef>
            <a:fontRef idx="minor">
              <a:schemeClr val="lt1"/>
            </a:fontRef>
          </p:style>
        </p:sp>
        <p:sp>
          <p:nvSpPr>
            <p:cNvPr id="21" name="Oval 4"/>
            <p:cNvSpPr/>
            <p:nvPr/>
          </p:nvSpPr>
          <p:spPr>
            <a:xfrm>
              <a:off x="1950411" y="45811"/>
              <a:ext cx="1099181" cy="109918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3600" kern="1200" dirty="0" smtClean="0"/>
                <a:t>1</a:t>
              </a:r>
              <a:endParaRPr lang="en-US" sz="3600" kern="1200" dirty="0"/>
            </a:p>
          </p:txBody>
        </p:sp>
      </p:grpSp>
    </p:spTree>
    <p:extLst>
      <p:ext uri="{BB962C8B-B14F-4D97-AF65-F5344CB8AC3E}">
        <p14:creationId xmlns:p14="http://schemas.microsoft.com/office/powerpoint/2010/main" val="40046301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DF7A6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914400" y="1660263"/>
            <a:ext cx="5474678" cy="1143000"/>
          </a:xfrm>
        </p:spPr>
        <p:txBody>
          <a:bodyPr/>
          <a:lstStyle/>
          <a:p>
            <a:r>
              <a:rPr lang="en-US" sz="3600" dirty="0" smtClean="0">
                <a:solidFill>
                  <a:schemeClr val="bg1"/>
                </a:solidFill>
              </a:rPr>
              <a:t>Who </a:t>
            </a:r>
            <a:r>
              <a:rPr lang="en-US" sz="3600" i="1" dirty="0" smtClean="0">
                <a:solidFill>
                  <a:schemeClr val="bg1"/>
                </a:solidFill>
              </a:rPr>
              <a:t>really</a:t>
            </a:r>
            <a:r>
              <a:rPr lang="en-US" sz="3600" dirty="0" smtClean="0">
                <a:solidFill>
                  <a:schemeClr val="bg1"/>
                </a:solidFill>
              </a:rPr>
              <a:t> needs to plan for long term care?</a:t>
            </a:r>
            <a:endParaRPr lang="en-US" sz="3600" dirty="0">
              <a:solidFill>
                <a:schemeClr val="bg1"/>
              </a:solidFill>
            </a:endParaRPr>
          </a:p>
        </p:txBody>
      </p:sp>
      <p:sp>
        <p:nvSpPr>
          <p:cNvPr id="4" name="Rectangle 3"/>
          <p:cNvSpPr/>
          <p:nvPr/>
        </p:nvSpPr>
        <p:spPr>
          <a:xfrm>
            <a:off x="847559" y="1113612"/>
            <a:ext cx="1587851" cy="369332"/>
          </a:xfrm>
          <a:prstGeom prst="rect">
            <a:avLst/>
          </a:prstGeom>
        </p:spPr>
        <p:txBody>
          <a:bodyPr wrap="none">
            <a:spAutoFit/>
          </a:bodyPr>
          <a:lstStyle/>
          <a:p>
            <a:r>
              <a:rPr lang="en-US" kern="0" spc="180" dirty="0">
                <a:solidFill>
                  <a:schemeClr val="bg1"/>
                </a:solidFill>
              </a:rPr>
              <a:t>SECTION </a:t>
            </a:r>
            <a:r>
              <a:rPr lang="en-US" kern="0" spc="180" dirty="0" smtClean="0">
                <a:solidFill>
                  <a:schemeClr val="bg1"/>
                </a:solidFill>
              </a:rPr>
              <a:t>3</a:t>
            </a:r>
            <a:endParaRPr lang="en-US" dirty="0">
              <a:solidFill>
                <a:schemeClr val="bg1"/>
              </a:solidFill>
            </a:endParaRPr>
          </a:p>
        </p:txBody>
      </p:sp>
      <p:cxnSp>
        <p:nvCxnSpPr>
          <p:cNvPr id="6" name="Straight Connector 5"/>
          <p:cNvCxnSpPr/>
          <p:nvPr/>
        </p:nvCxnSpPr>
        <p:spPr>
          <a:xfrm flipH="1">
            <a:off x="931111" y="1601983"/>
            <a:ext cx="5012489"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628889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Consider the costs</a:t>
            </a:r>
          </a:p>
        </p:txBody>
      </p:sp>
      <p:sp>
        <p:nvSpPr>
          <p:cNvPr id="5" name="Slide Number Placeholder 4"/>
          <p:cNvSpPr>
            <a:spLocks noGrp="1"/>
          </p:cNvSpPr>
          <p:nvPr>
            <p:ph type="sldNum" sz="quarter" idx="14"/>
          </p:nvPr>
        </p:nvSpPr>
        <p:spPr/>
        <p:txBody>
          <a:bodyPr/>
          <a:lstStyle/>
          <a:p>
            <a:fld id="{60633EBC-64B2-46BD-A6D1-30C8D5EAA11A}" type="slidenum">
              <a:rPr lang="en-US" smtClean="0"/>
              <a:pPr/>
              <a:t>18</a:t>
            </a:fld>
            <a:endParaRPr lang="en-US" dirty="0"/>
          </a:p>
        </p:txBody>
      </p:sp>
      <p:sp>
        <p:nvSpPr>
          <p:cNvPr id="8" name="Text Box 14"/>
          <p:cNvSpPr txBox="1">
            <a:spLocks noChangeArrowheads="1"/>
          </p:cNvSpPr>
          <p:nvPr/>
        </p:nvSpPr>
        <p:spPr bwMode="auto">
          <a:xfrm>
            <a:off x="459574" y="2911540"/>
            <a:ext cx="2939376" cy="292388"/>
          </a:xfrm>
          <a:prstGeom prst="rect">
            <a:avLst/>
          </a:prstGeom>
          <a:noFill/>
          <a:ln w="9525">
            <a:noFill/>
            <a:miter lim="800000"/>
            <a:headEnd/>
            <a:tailEnd/>
          </a:ln>
        </p:spPr>
        <p:txBody>
          <a:bodyPr wrap="square">
            <a:noAutofit/>
          </a:bodyPr>
          <a:lstStyle/>
          <a:p>
            <a:pPr lvl="0">
              <a:spcBef>
                <a:spcPct val="50000"/>
              </a:spcBef>
            </a:pPr>
            <a:r>
              <a:rPr lang="en-US" sz="1300" kern="0" spc="180" dirty="0" smtClean="0">
                <a:solidFill>
                  <a:schemeClr val="accent2"/>
                </a:solidFill>
              </a:rPr>
              <a:t>PER YEAR COMPARED TO</a:t>
            </a:r>
            <a:endParaRPr lang="en-US" sz="1400" baseline="100000" dirty="0">
              <a:solidFill>
                <a:schemeClr val="accent2"/>
              </a:solidFill>
              <a:cs typeface="Arial" charset="0"/>
            </a:endParaRPr>
          </a:p>
        </p:txBody>
      </p:sp>
      <p:sp>
        <p:nvSpPr>
          <p:cNvPr id="9" name="Text Box 13"/>
          <p:cNvSpPr txBox="1">
            <a:spLocks noChangeArrowheads="1"/>
          </p:cNvSpPr>
          <p:nvPr/>
        </p:nvSpPr>
        <p:spPr bwMode="auto">
          <a:xfrm>
            <a:off x="459574" y="1858453"/>
            <a:ext cx="3185561" cy="1092200"/>
          </a:xfrm>
          <a:prstGeom prst="rect">
            <a:avLst/>
          </a:prstGeom>
          <a:noFill/>
          <a:ln w="9525">
            <a:noFill/>
            <a:miter lim="800000"/>
            <a:headEnd/>
            <a:tailEnd/>
          </a:ln>
        </p:spPr>
        <p:txBody>
          <a:bodyPr wrap="square">
            <a:spAutoFit/>
          </a:bodyPr>
          <a:lstStyle/>
          <a:p>
            <a:pPr fontAlgn="auto">
              <a:spcBef>
                <a:spcPct val="50000"/>
              </a:spcBef>
              <a:spcAft>
                <a:spcPts val="0"/>
              </a:spcAft>
              <a:defRPr/>
            </a:pPr>
            <a:r>
              <a:rPr lang="en-US" sz="6500" b="1" spc="-150" dirty="0" smtClean="0">
                <a:solidFill>
                  <a:schemeClr val="accent2"/>
                </a:solidFill>
                <a:latin typeface="Arial"/>
                <a:ea typeface="+mn-ea"/>
                <a:cs typeface="Arial"/>
              </a:rPr>
              <a:t>$45,188</a:t>
            </a:r>
            <a:endParaRPr lang="en-US" sz="6500" spc="-150" dirty="0">
              <a:solidFill>
                <a:schemeClr val="accent2"/>
              </a:solidFill>
              <a:latin typeface="Arial"/>
              <a:ea typeface="+mn-ea"/>
              <a:cs typeface="Arial"/>
            </a:endParaRPr>
          </a:p>
        </p:txBody>
      </p:sp>
      <p:sp>
        <p:nvSpPr>
          <p:cNvPr id="10" name="Text Box 16"/>
          <p:cNvSpPr txBox="1">
            <a:spLocks noChangeArrowheads="1"/>
          </p:cNvSpPr>
          <p:nvPr/>
        </p:nvSpPr>
        <p:spPr bwMode="auto">
          <a:xfrm>
            <a:off x="470522" y="4238161"/>
            <a:ext cx="3005062" cy="1574459"/>
          </a:xfrm>
          <a:prstGeom prst="rect">
            <a:avLst/>
          </a:prstGeom>
          <a:noFill/>
          <a:ln w="9525">
            <a:noFill/>
            <a:miter lim="800000"/>
            <a:headEnd/>
            <a:tailEnd/>
          </a:ln>
        </p:spPr>
        <p:txBody>
          <a:bodyPr wrap="square">
            <a:noAutofit/>
          </a:bodyPr>
          <a:lstStyle/>
          <a:p>
            <a:pPr>
              <a:buNone/>
            </a:pPr>
            <a:r>
              <a:rPr lang="en-US" sz="1700" dirty="0" smtClean="0">
                <a:solidFill>
                  <a:schemeClr val="tx2"/>
                </a:solidFill>
                <a:cs typeface="Arial" charset="0"/>
              </a:rPr>
              <a:t>per year for a </a:t>
            </a:r>
            <a:r>
              <a:rPr lang="en-US" sz="1700" b="1" dirty="0" smtClean="0">
                <a:solidFill>
                  <a:schemeClr val="tx2"/>
                </a:solidFill>
                <a:cs typeface="Arial" charset="0"/>
              </a:rPr>
              <a:t>private nursing home room</a:t>
            </a:r>
            <a:r>
              <a:rPr lang="en-US" sz="1700" b="1" baseline="30000" dirty="0">
                <a:solidFill>
                  <a:schemeClr val="tx2"/>
                </a:solidFill>
                <a:cs typeface="Arial" charset="0"/>
              </a:rPr>
              <a:t>9</a:t>
            </a:r>
          </a:p>
        </p:txBody>
      </p:sp>
      <p:sp>
        <p:nvSpPr>
          <p:cNvPr id="11" name="Text Box 14"/>
          <p:cNvSpPr txBox="1">
            <a:spLocks noChangeArrowheads="1"/>
          </p:cNvSpPr>
          <p:nvPr/>
        </p:nvSpPr>
        <p:spPr bwMode="auto">
          <a:xfrm>
            <a:off x="470522" y="1371974"/>
            <a:ext cx="2878001" cy="615553"/>
          </a:xfrm>
          <a:prstGeom prst="rect">
            <a:avLst/>
          </a:prstGeom>
          <a:noFill/>
          <a:ln w="9525">
            <a:noFill/>
            <a:miter lim="800000"/>
            <a:headEnd/>
            <a:tailEnd/>
          </a:ln>
        </p:spPr>
        <p:txBody>
          <a:bodyPr wrap="square">
            <a:spAutoFit/>
          </a:bodyPr>
          <a:lstStyle/>
          <a:p>
            <a:pPr lvl="0">
              <a:spcBef>
                <a:spcPct val="50000"/>
              </a:spcBef>
            </a:pPr>
            <a:r>
              <a:rPr lang="en-US" sz="1700" dirty="0">
                <a:solidFill>
                  <a:schemeClr val="tx2"/>
                </a:solidFill>
                <a:cs typeface="Arial" charset="0"/>
              </a:rPr>
              <a:t>The national median cost for a </a:t>
            </a:r>
            <a:r>
              <a:rPr lang="en-US" sz="1700" b="1" dirty="0">
                <a:solidFill>
                  <a:schemeClr val="tx2"/>
                </a:solidFill>
                <a:cs typeface="Arial" charset="0"/>
              </a:rPr>
              <a:t>Home Health Aide</a:t>
            </a:r>
            <a:r>
              <a:rPr lang="en-US" sz="1700" dirty="0">
                <a:solidFill>
                  <a:schemeClr val="tx2"/>
                </a:solidFill>
                <a:cs typeface="Arial" charset="0"/>
              </a:rPr>
              <a:t> is</a:t>
            </a:r>
          </a:p>
        </p:txBody>
      </p:sp>
      <p:sp>
        <p:nvSpPr>
          <p:cNvPr id="12" name="Text Box 13"/>
          <p:cNvSpPr txBox="1">
            <a:spLocks noChangeArrowheads="1"/>
          </p:cNvSpPr>
          <p:nvPr/>
        </p:nvSpPr>
        <p:spPr bwMode="auto">
          <a:xfrm>
            <a:off x="459523" y="3145961"/>
            <a:ext cx="3185561" cy="1092200"/>
          </a:xfrm>
          <a:prstGeom prst="rect">
            <a:avLst/>
          </a:prstGeom>
          <a:noFill/>
          <a:ln w="9525">
            <a:noFill/>
            <a:miter lim="800000"/>
            <a:headEnd/>
            <a:tailEnd/>
          </a:ln>
        </p:spPr>
        <p:txBody>
          <a:bodyPr wrap="square">
            <a:spAutoFit/>
          </a:bodyPr>
          <a:lstStyle/>
          <a:p>
            <a:pPr fontAlgn="auto">
              <a:spcBef>
                <a:spcPct val="50000"/>
              </a:spcBef>
              <a:spcAft>
                <a:spcPts val="0"/>
              </a:spcAft>
              <a:defRPr/>
            </a:pPr>
            <a:r>
              <a:rPr lang="en-US" sz="6500" b="1" spc="-150" dirty="0" smtClean="0">
                <a:solidFill>
                  <a:schemeClr val="accent2"/>
                </a:solidFill>
                <a:latin typeface="Arial"/>
                <a:ea typeface="+mn-ea"/>
                <a:cs typeface="Arial"/>
              </a:rPr>
              <a:t>$87,600</a:t>
            </a:r>
            <a:endParaRPr lang="en-US" sz="6500" spc="-150" dirty="0">
              <a:solidFill>
                <a:schemeClr val="accent2"/>
              </a:solidFill>
              <a:latin typeface="Arial"/>
              <a:ea typeface="+mn-ea"/>
              <a:cs typeface="Arial"/>
            </a:endParaRPr>
          </a:p>
        </p:txBody>
      </p:sp>
      <p:sp>
        <p:nvSpPr>
          <p:cNvPr id="14" name="Text Placeholder 4"/>
          <p:cNvSpPr txBox="1">
            <a:spLocks/>
          </p:cNvSpPr>
          <p:nvPr/>
        </p:nvSpPr>
        <p:spPr>
          <a:xfrm>
            <a:off x="121813" y="6071188"/>
            <a:ext cx="8648000" cy="221662"/>
          </a:xfrm>
          <a:prstGeom prst="rect">
            <a:avLst/>
          </a:prstGeom>
        </p:spPr>
        <p:txBody>
          <a:bodyPr vert="horz" lIns="91440" tIns="45720" rIns="91440" bIns="45720" rtlCol="0" anchor="b">
            <a:noAutofit/>
          </a:bodyPr>
          <a:lstStyle>
            <a:lvl1pPr marL="0" indent="0" algn="l" defTabSz="914400" rtl="0" eaLnBrk="1" latinLnBrk="0" hangingPunct="1">
              <a:spcBef>
                <a:spcPts val="1200"/>
              </a:spcBef>
              <a:spcAft>
                <a:spcPts val="0"/>
              </a:spcAft>
              <a:buClr>
                <a:schemeClr val="accent6"/>
              </a:buClr>
              <a:buFontTx/>
              <a:buNone/>
              <a:defRPr lang="en-US" sz="1000" kern="1200" baseline="0">
                <a:solidFill>
                  <a:schemeClr val="tx1"/>
                </a:solidFill>
                <a:latin typeface="+mn-lt"/>
                <a:ea typeface="+mn-ea"/>
                <a:cs typeface="+mn-cs"/>
              </a:defRPr>
            </a:lvl1pPr>
            <a:lvl2pPr marL="0" indent="0" algn="l" defTabSz="914400" rtl="0" eaLnBrk="1" latinLnBrk="0" hangingPunct="1">
              <a:spcBef>
                <a:spcPts val="0"/>
              </a:spcBef>
              <a:spcAft>
                <a:spcPts val="0"/>
              </a:spcAft>
              <a:buClr>
                <a:schemeClr val="tx1"/>
              </a:buClr>
              <a:buFont typeface="Arial" pitchFamily="34" charset="0"/>
              <a:buNone/>
              <a:defRPr lang="en-US" sz="1000" kern="1200" baseline="0">
                <a:solidFill>
                  <a:schemeClr val="tx2"/>
                </a:solidFill>
                <a:latin typeface="+mn-lt"/>
                <a:ea typeface="+mn-ea"/>
                <a:cs typeface="+mn-cs"/>
              </a:defRPr>
            </a:lvl2pPr>
            <a:lvl3pPr marL="1143000" indent="-228600" algn="l" defTabSz="914400" rtl="0" eaLnBrk="1" latinLnBrk="0" hangingPunct="1">
              <a:spcBef>
                <a:spcPct val="20000"/>
              </a:spcBef>
              <a:buFont typeface="Arial" pitchFamily="34" charset="0"/>
              <a:buChar char="•"/>
              <a:defRPr lang="en-US" sz="1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lang="en-US" sz="1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lang="en-US" sz="1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baseline="30000" dirty="0" smtClean="0">
                <a:cs typeface="Arial"/>
              </a:rPr>
              <a:t>9.</a:t>
            </a:r>
            <a:r>
              <a:rPr lang="en-US" dirty="0" smtClean="0">
                <a:cs typeface="Arial"/>
              </a:rPr>
              <a:t> </a:t>
            </a:r>
            <a:r>
              <a:rPr lang="en-US" dirty="0" smtClean="0"/>
              <a:t>Genworth </a:t>
            </a:r>
            <a:r>
              <a:rPr lang="en-US" dirty="0"/>
              <a:t>2014 Cost of Care Survey, April </a:t>
            </a:r>
            <a:r>
              <a:rPr lang="en-US" dirty="0" smtClean="0"/>
              <a:t>2014</a:t>
            </a:r>
            <a:endParaRPr lang="en-US" dirty="0"/>
          </a:p>
        </p:txBody>
      </p:sp>
    </p:spTree>
    <p:extLst>
      <p:ext uri="{BB962C8B-B14F-4D97-AF65-F5344CB8AC3E}">
        <p14:creationId xmlns:p14="http://schemas.microsoft.com/office/powerpoint/2010/main" val="28687568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Contents</a:t>
            </a:r>
            <a:endParaRPr lang="en-US" dirty="0"/>
          </a:p>
        </p:txBody>
      </p:sp>
      <p:sp>
        <p:nvSpPr>
          <p:cNvPr id="6" name="Slide Number Placeholder 5"/>
          <p:cNvSpPr>
            <a:spLocks noGrp="1"/>
          </p:cNvSpPr>
          <p:nvPr>
            <p:ph type="sldNum" sz="quarter" idx="14"/>
          </p:nvPr>
        </p:nvSpPr>
        <p:spPr/>
        <p:txBody>
          <a:bodyPr/>
          <a:lstStyle/>
          <a:p>
            <a:fld id="{60633EBC-64B2-46BD-A6D1-30C8D5EAA11A}" type="slidenum">
              <a:rPr lang="en-US" smtClean="0"/>
              <a:pPr/>
              <a:t>1</a:t>
            </a:fld>
            <a:endParaRPr lang="en-US" dirty="0"/>
          </a:p>
        </p:txBody>
      </p:sp>
      <p:sp>
        <p:nvSpPr>
          <p:cNvPr id="8" name="Text Placeholder 16"/>
          <p:cNvSpPr>
            <a:spLocks noGrp="1"/>
          </p:cNvSpPr>
          <p:nvPr>
            <p:ph type="body" sz="quarter" idx="11"/>
          </p:nvPr>
        </p:nvSpPr>
        <p:spPr>
          <a:xfrm>
            <a:off x="126333" y="6071188"/>
            <a:ext cx="8648000" cy="221662"/>
          </a:xfrm>
        </p:spPr>
        <p:txBody>
          <a:bodyPr/>
          <a:lstStyle/>
          <a:p>
            <a:endParaRPr lang="en-US" dirty="0"/>
          </a:p>
        </p:txBody>
      </p:sp>
      <p:sp>
        <p:nvSpPr>
          <p:cNvPr id="9" name="Content Placeholder 6"/>
          <p:cNvSpPr txBox="1">
            <a:spLocks/>
          </p:cNvSpPr>
          <p:nvPr/>
        </p:nvSpPr>
        <p:spPr>
          <a:xfrm>
            <a:off x="2130679" y="1337638"/>
            <a:ext cx="5707636" cy="2819388"/>
          </a:xfrm>
          <a:prstGeom prst="rect">
            <a:avLst/>
          </a:prstGeom>
        </p:spPr>
        <p:txBody>
          <a:bodyPr vert="horz" lIns="91440" tIns="45720" rIns="91440" bIns="45720" rtlCol="0">
            <a:normAutofit/>
          </a:bodyPr>
          <a:lstStyle>
            <a:lvl1pPr marL="0" indent="0" algn="l" defTabSz="914400" rtl="0" eaLnBrk="1" latinLnBrk="0" hangingPunct="1">
              <a:spcBef>
                <a:spcPts val="1200"/>
              </a:spcBef>
              <a:spcAft>
                <a:spcPts val="0"/>
              </a:spcAft>
              <a:buClr>
                <a:schemeClr val="accent6"/>
              </a:buClr>
              <a:buFontTx/>
              <a:buNone/>
              <a:defRPr lang="en-US" sz="2000" kern="1200" baseline="0" dirty="0" smtClean="0">
                <a:solidFill>
                  <a:schemeClr val="tx2"/>
                </a:solidFill>
                <a:latin typeface="+mn-lt"/>
                <a:ea typeface="+mn-ea"/>
                <a:cs typeface="+mn-cs"/>
              </a:defRPr>
            </a:lvl1pPr>
            <a:lvl2pPr marL="169863" indent="-169863" algn="l" defTabSz="914400" rtl="0" eaLnBrk="1" latinLnBrk="0" hangingPunct="1">
              <a:spcBef>
                <a:spcPts val="1200"/>
              </a:spcBef>
              <a:spcAft>
                <a:spcPts val="0"/>
              </a:spcAft>
              <a:buClrTx/>
              <a:buFont typeface="Arial" pitchFamily="34" charset="0"/>
              <a:buChar char="•"/>
              <a:defRPr lang="en-US" sz="2000" kern="1200" dirty="0" smtClean="0">
                <a:solidFill>
                  <a:schemeClr val="tx2"/>
                </a:solidFill>
                <a:latin typeface="+mn-lt"/>
                <a:ea typeface="+mn-ea"/>
                <a:cs typeface="+mn-cs"/>
              </a:defRPr>
            </a:lvl2pPr>
            <a:lvl3pPr marL="461962" indent="-285750" algn="l" defTabSz="914400" rtl="0" eaLnBrk="1" latinLnBrk="0" hangingPunct="1">
              <a:spcBef>
                <a:spcPct val="20000"/>
              </a:spcBef>
              <a:buClrTx/>
              <a:buFont typeface="Lucida Grande"/>
              <a:buChar char="­"/>
              <a:defRPr lang="en-US" sz="1800" kern="1200" dirty="0" smtClean="0">
                <a:solidFill>
                  <a:schemeClr val="tx2"/>
                </a:solidFill>
                <a:latin typeface="+mn-lt"/>
                <a:ea typeface="+mn-ea"/>
                <a:cs typeface="+mn-cs"/>
              </a:defRPr>
            </a:lvl3pPr>
            <a:lvl4pPr marL="685800" indent="-285750" algn="l" defTabSz="914400" rtl="0" eaLnBrk="1" latinLnBrk="0" hangingPunct="1">
              <a:spcBef>
                <a:spcPct val="20000"/>
              </a:spcBef>
              <a:buClrTx/>
              <a:buFont typeface="Lucida Grande"/>
              <a:buChar char="­"/>
              <a:defRPr lang="en-US" sz="1800" kern="1200" dirty="0" smtClean="0">
                <a:solidFill>
                  <a:schemeClr val="tx2"/>
                </a:solidFill>
                <a:latin typeface="+mn-lt"/>
                <a:ea typeface="+mn-ea"/>
                <a:cs typeface="+mn-cs"/>
              </a:defRPr>
            </a:lvl4pPr>
            <a:lvl5pPr marL="911225" indent="-285750" algn="l" defTabSz="914400" rtl="0" eaLnBrk="1" latinLnBrk="0" hangingPunct="1">
              <a:spcBef>
                <a:spcPct val="20000"/>
              </a:spcBef>
              <a:buClrTx/>
              <a:buFont typeface="Lucida Grande"/>
              <a:buChar char="­"/>
              <a:defRPr lang="en-US" sz="1800" kern="1200" dirty="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a:lnSpc>
                <a:spcPct val="120000"/>
              </a:lnSpc>
            </a:pPr>
            <a:r>
              <a:rPr lang="en-US" sz="2200" dirty="0" smtClean="0">
                <a:solidFill>
                  <a:srgbClr val="454648"/>
                </a:solidFill>
                <a:cs typeface="Arial"/>
              </a:rPr>
              <a:t>Living long term				</a:t>
            </a:r>
          </a:p>
          <a:p>
            <a:pPr>
              <a:lnSpc>
                <a:spcPct val="120000"/>
              </a:lnSpc>
            </a:pPr>
            <a:r>
              <a:rPr lang="en-US" sz="2200" dirty="0" smtClean="0">
                <a:solidFill>
                  <a:srgbClr val="454648"/>
                </a:solidFill>
                <a:cs typeface="Arial"/>
              </a:rPr>
              <a:t>Paying </a:t>
            </a:r>
            <a:r>
              <a:rPr lang="en-US" sz="2200" dirty="0">
                <a:solidFill>
                  <a:srgbClr val="454648"/>
                </a:solidFill>
                <a:cs typeface="Arial"/>
              </a:rPr>
              <a:t>for your choice of care </a:t>
            </a:r>
            <a:r>
              <a:rPr lang="en-US" sz="2200" dirty="0" smtClean="0">
                <a:solidFill>
                  <a:srgbClr val="454648"/>
                </a:solidFill>
                <a:cs typeface="Arial"/>
              </a:rPr>
              <a:t>	</a:t>
            </a:r>
          </a:p>
          <a:p>
            <a:pPr>
              <a:lnSpc>
                <a:spcPct val="120000"/>
              </a:lnSpc>
            </a:pPr>
            <a:r>
              <a:rPr lang="en-US" sz="2200" dirty="0">
                <a:solidFill>
                  <a:srgbClr val="454648"/>
                </a:solidFill>
                <a:cs typeface="Arial"/>
              </a:rPr>
              <a:t>Who really needs to plan </a:t>
            </a:r>
            <a:r>
              <a:rPr lang="en-US" sz="2200" dirty="0" smtClean="0">
                <a:solidFill>
                  <a:srgbClr val="454648"/>
                </a:solidFill>
                <a:cs typeface="Arial"/>
              </a:rPr>
              <a:t>		</a:t>
            </a:r>
          </a:p>
          <a:p>
            <a:pPr>
              <a:lnSpc>
                <a:spcPct val="120000"/>
              </a:lnSpc>
            </a:pPr>
            <a:r>
              <a:rPr lang="en-US" sz="2200" dirty="0">
                <a:solidFill>
                  <a:srgbClr val="454648"/>
                </a:solidFill>
                <a:cs typeface="Arial"/>
              </a:rPr>
              <a:t>Experience speaks </a:t>
            </a:r>
            <a:r>
              <a:rPr lang="en-US" sz="2200" dirty="0" smtClean="0">
                <a:solidFill>
                  <a:schemeClr val="tx1"/>
                </a:solidFill>
                <a:cs typeface="Arial"/>
              </a:rPr>
              <a:t>				</a:t>
            </a:r>
            <a:endParaRPr lang="en-US" sz="2200" b="1" dirty="0" smtClean="0">
              <a:solidFill>
                <a:schemeClr val="tx1"/>
              </a:solidFill>
            </a:endParaRPr>
          </a:p>
        </p:txBody>
      </p:sp>
      <p:sp>
        <p:nvSpPr>
          <p:cNvPr id="11" name="Content Placeholder 6"/>
          <p:cNvSpPr txBox="1">
            <a:spLocks/>
          </p:cNvSpPr>
          <p:nvPr/>
        </p:nvSpPr>
        <p:spPr>
          <a:xfrm>
            <a:off x="548328" y="1473190"/>
            <a:ext cx="3362024" cy="2111436"/>
          </a:xfrm>
          <a:prstGeom prst="rect">
            <a:avLst/>
          </a:prstGeom>
        </p:spPr>
        <p:txBody>
          <a:bodyPr vert="horz" lIns="91440" tIns="45720" rIns="91440" bIns="45720" rtlCol="0">
            <a:normAutofit/>
          </a:bodyPr>
          <a:lstStyle>
            <a:lvl1pPr marL="0" indent="0" algn="l" defTabSz="914400" rtl="0" eaLnBrk="1" latinLnBrk="0" hangingPunct="1">
              <a:spcBef>
                <a:spcPts val="1200"/>
              </a:spcBef>
              <a:spcAft>
                <a:spcPts val="0"/>
              </a:spcAft>
              <a:buClr>
                <a:schemeClr val="accent6"/>
              </a:buClr>
              <a:buFontTx/>
              <a:buNone/>
              <a:defRPr lang="en-US" sz="2000" kern="1200" baseline="0" dirty="0" smtClean="0">
                <a:solidFill>
                  <a:schemeClr val="tx2"/>
                </a:solidFill>
                <a:latin typeface="+mn-lt"/>
                <a:ea typeface="+mn-ea"/>
                <a:cs typeface="+mn-cs"/>
              </a:defRPr>
            </a:lvl1pPr>
            <a:lvl2pPr marL="169863" indent="-169863" algn="l" defTabSz="914400" rtl="0" eaLnBrk="1" latinLnBrk="0" hangingPunct="1">
              <a:spcBef>
                <a:spcPts val="1200"/>
              </a:spcBef>
              <a:spcAft>
                <a:spcPts val="0"/>
              </a:spcAft>
              <a:buClrTx/>
              <a:buFont typeface="Arial" pitchFamily="34" charset="0"/>
              <a:buChar char="•"/>
              <a:defRPr lang="en-US" sz="2000" kern="1200" dirty="0" smtClean="0">
                <a:solidFill>
                  <a:schemeClr val="tx2"/>
                </a:solidFill>
                <a:latin typeface="+mn-lt"/>
                <a:ea typeface="+mn-ea"/>
                <a:cs typeface="+mn-cs"/>
              </a:defRPr>
            </a:lvl2pPr>
            <a:lvl3pPr marL="461962" indent="-285750" algn="l" defTabSz="914400" rtl="0" eaLnBrk="1" latinLnBrk="0" hangingPunct="1">
              <a:spcBef>
                <a:spcPct val="20000"/>
              </a:spcBef>
              <a:buClrTx/>
              <a:buFont typeface="Lucida Grande"/>
              <a:buChar char="­"/>
              <a:defRPr lang="en-US" sz="1800" kern="1200" dirty="0" smtClean="0">
                <a:solidFill>
                  <a:schemeClr val="tx2"/>
                </a:solidFill>
                <a:latin typeface="+mn-lt"/>
                <a:ea typeface="+mn-ea"/>
                <a:cs typeface="+mn-cs"/>
              </a:defRPr>
            </a:lvl3pPr>
            <a:lvl4pPr marL="685800" indent="-285750" algn="l" defTabSz="914400" rtl="0" eaLnBrk="1" latinLnBrk="0" hangingPunct="1">
              <a:spcBef>
                <a:spcPct val="20000"/>
              </a:spcBef>
              <a:buClrTx/>
              <a:buFont typeface="Lucida Grande"/>
              <a:buChar char="­"/>
              <a:defRPr lang="en-US" sz="1800" kern="1200" dirty="0" smtClean="0">
                <a:solidFill>
                  <a:schemeClr val="tx2"/>
                </a:solidFill>
                <a:latin typeface="+mn-lt"/>
                <a:ea typeface="+mn-ea"/>
                <a:cs typeface="+mn-cs"/>
              </a:defRPr>
            </a:lvl4pPr>
            <a:lvl5pPr marL="911225" indent="-285750" algn="l" defTabSz="914400" rtl="0" eaLnBrk="1" latinLnBrk="0" hangingPunct="1">
              <a:spcBef>
                <a:spcPct val="20000"/>
              </a:spcBef>
              <a:buClrTx/>
              <a:buFont typeface="Lucida Grande"/>
              <a:buChar char="­"/>
              <a:defRPr lang="en-US" sz="1800" kern="1200" dirty="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a:lnSpc>
                <a:spcPct val="120000"/>
              </a:lnSpc>
              <a:spcAft>
                <a:spcPts val="1200"/>
              </a:spcAft>
            </a:pPr>
            <a:r>
              <a:rPr lang="en-US" sz="1300" kern="0" spc="180" dirty="0" smtClean="0">
                <a:solidFill>
                  <a:schemeClr val="accent1"/>
                </a:solidFill>
              </a:rPr>
              <a:t>SECTION 1		</a:t>
            </a:r>
          </a:p>
          <a:p>
            <a:pPr>
              <a:lnSpc>
                <a:spcPct val="120000"/>
              </a:lnSpc>
              <a:spcBef>
                <a:spcPts val="1400"/>
              </a:spcBef>
              <a:spcAft>
                <a:spcPts val="1200"/>
              </a:spcAft>
            </a:pPr>
            <a:r>
              <a:rPr lang="en-US" sz="1300" kern="0" spc="180" dirty="0" smtClean="0">
                <a:solidFill>
                  <a:schemeClr val="accent4"/>
                </a:solidFill>
              </a:rPr>
              <a:t>SECTION </a:t>
            </a:r>
            <a:r>
              <a:rPr lang="en-US" sz="1300" kern="0" spc="180" dirty="0">
                <a:solidFill>
                  <a:schemeClr val="accent4"/>
                </a:solidFill>
              </a:rPr>
              <a:t>2 </a:t>
            </a:r>
            <a:r>
              <a:rPr lang="en-US" sz="1300" kern="0" spc="180" dirty="0">
                <a:solidFill>
                  <a:schemeClr val="accent1"/>
                </a:solidFill>
              </a:rPr>
              <a:t>	</a:t>
            </a:r>
          </a:p>
          <a:p>
            <a:pPr>
              <a:lnSpc>
                <a:spcPct val="120000"/>
              </a:lnSpc>
              <a:spcAft>
                <a:spcPts val="1200"/>
              </a:spcAft>
            </a:pPr>
            <a:r>
              <a:rPr lang="en-US" sz="1300" kern="0" spc="180" dirty="0">
                <a:solidFill>
                  <a:schemeClr val="accent2"/>
                </a:solidFill>
              </a:rPr>
              <a:t>SECTION 3 </a:t>
            </a:r>
          </a:p>
          <a:p>
            <a:pPr>
              <a:lnSpc>
                <a:spcPct val="120000"/>
              </a:lnSpc>
              <a:spcAft>
                <a:spcPts val="1200"/>
              </a:spcAft>
            </a:pPr>
            <a:r>
              <a:rPr lang="en-US" sz="1300" kern="0" spc="180" dirty="0">
                <a:solidFill>
                  <a:schemeClr val="accent6"/>
                </a:solidFill>
              </a:rPr>
              <a:t>SECTION 4 </a:t>
            </a:r>
            <a:r>
              <a:rPr lang="en-US" sz="1300" kern="0" spc="180" dirty="0" smtClean="0">
                <a:solidFill>
                  <a:schemeClr val="accent1"/>
                </a:solidFill>
              </a:rPr>
              <a:t>	</a:t>
            </a:r>
            <a:endParaRPr lang="en-US" sz="2200" b="1" dirty="0" smtClean="0">
              <a:solidFill>
                <a:srgbClr val="3E8B94"/>
              </a:solidFill>
            </a:endParaRPr>
          </a:p>
        </p:txBody>
      </p:sp>
      <p:grpSp>
        <p:nvGrpSpPr>
          <p:cNvPr id="4" name="Group 3"/>
          <p:cNvGrpSpPr/>
          <p:nvPr/>
        </p:nvGrpSpPr>
        <p:grpSpPr>
          <a:xfrm>
            <a:off x="7125419" y="1343451"/>
            <a:ext cx="1664902" cy="2157573"/>
            <a:chOff x="7125419" y="1343451"/>
            <a:chExt cx="1664902" cy="2157573"/>
          </a:xfrm>
        </p:grpSpPr>
        <p:sp>
          <p:nvSpPr>
            <p:cNvPr id="7" name="Content Placeholder 6"/>
            <p:cNvSpPr txBox="1">
              <a:spLocks/>
            </p:cNvSpPr>
            <p:nvPr/>
          </p:nvSpPr>
          <p:spPr>
            <a:xfrm>
              <a:off x="7254456" y="1343451"/>
              <a:ext cx="1484694" cy="1477388"/>
            </a:xfrm>
            <a:prstGeom prst="rect">
              <a:avLst/>
            </a:prstGeom>
          </p:spPr>
          <p:txBody>
            <a:bodyPr vert="horz" lIns="91440" tIns="45720" rIns="91440" bIns="45720" rtlCol="0">
              <a:normAutofit/>
            </a:bodyPr>
            <a:lstStyle>
              <a:lvl1pPr marL="0" indent="0" algn="l" defTabSz="914400" rtl="0" eaLnBrk="1" latinLnBrk="0" hangingPunct="1">
                <a:spcBef>
                  <a:spcPts val="1200"/>
                </a:spcBef>
                <a:spcAft>
                  <a:spcPts val="0"/>
                </a:spcAft>
                <a:buClr>
                  <a:schemeClr val="accent6"/>
                </a:buClr>
                <a:buFontTx/>
                <a:buNone/>
                <a:defRPr lang="en-US" sz="2000" kern="1200" baseline="0" dirty="0" smtClean="0">
                  <a:solidFill>
                    <a:schemeClr val="tx2"/>
                  </a:solidFill>
                  <a:latin typeface="+mn-lt"/>
                  <a:ea typeface="+mn-ea"/>
                  <a:cs typeface="+mn-cs"/>
                </a:defRPr>
              </a:lvl1pPr>
              <a:lvl2pPr marL="169863" indent="-169863" algn="l" defTabSz="914400" rtl="0" eaLnBrk="1" latinLnBrk="0" hangingPunct="1">
                <a:spcBef>
                  <a:spcPts val="1200"/>
                </a:spcBef>
                <a:spcAft>
                  <a:spcPts val="0"/>
                </a:spcAft>
                <a:buClrTx/>
                <a:buFont typeface="Arial" pitchFamily="34" charset="0"/>
                <a:buChar char="•"/>
                <a:defRPr lang="en-US" sz="2000" kern="1200" dirty="0" smtClean="0">
                  <a:solidFill>
                    <a:schemeClr val="tx2"/>
                  </a:solidFill>
                  <a:latin typeface="+mn-lt"/>
                  <a:ea typeface="+mn-ea"/>
                  <a:cs typeface="+mn-cs"/>
                </a:defRPr>
              </a:lvl2pPr>
              <a:lvl3pPr marL="461962" indent="-285750" algn="l" defTabSz="914400" rtl="0" eaLnBrk="1" latinLnBrk="0" hangingPunct="1">
                <a:spcBef>
                  <a:spcPct val="20000"/>
                </a:spcBef>
                <a:buClrTx/>
                <a:buFont typeface="Lucida Grande"/>
                <a:buChar char="­"/>
                <a:defRPr lang="en-US" sz="1800" kern="1200" dirty="0" smtClean="0">
                  <a:solidFill>
                    <a:schemeClr val="tx2"/>
                  </a:solidFill>
                  <a:latin typeface="+mn-lt"/>
                  <a:ea typeface="+mn-ea"/>
                  <a:cs typeface="+mn-cs"/>
                </a:defRPr>
              </a:lvl3pPr>
              <a:lvl4pPr marL="685800" indent="-285750" algn="l" defTabSz="914400" rtl="0" eaLnBrk="1" latinLnBrk="0" hangingPunct="1">
                <a:spcBef>
                  <a:spcPct val="20000"/>
                </a:spcBef>
                <a:buClrTx/>
                <a:buFont typeface="Lucida Grande"/>
                <a:buChar char="­"/>
                <a:defRPr lang="en-US" sz="1800" kern="1200" dirty="0" smtClean="0">
                  <a:solidFill>
                    <a:schemeClr val="tx2"/>
                  </a:solidFill>
                  <a:latin typeface="+mn-lt"/>
                  <a:ea typeface="+mn-ea"/>
                  <a:cs typeface="+mn-cs"/>
                </a:defRPr>
              </a:lvl4pPr>
              <a:lvl5pPr marL="911225" indent="-285750" algn="l" defTabSz="914400" rtl="0" eaLnBrk="1" latinLnBrk="0" hangingPunct="1">
                <a:spcBef>
                  <a:spcPct val="20000"/>
                </a:spcBef>
                <a:buClrTx/>
                <a:buFont typeface="Lucida Grande"/>
                <a:buChar char="­"/>
                <a:defRPr lang="en-US" sz="1800" kern="1200" dirty="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algn="r">
                <a:lnSpc>
                  <a:spcPct val="120000"/>
                </a:lnSpc>
              </a:pPr>
              <a:r>
                <a:rPr lang="en-US" sz="2200" dirty="0" smtClean="0">
                  <a:cs typeface="Arial"/>
                </a:rPr>
                <a:t>2</a:t>
              </a:r>
              <a:endParaRPr lang="en-US" sz="2200" dirty="0">
                <a:cs typeface="Arial"/>
              </a:endParaRPr>
            </a:p>
            <a:p>
              <a:pPr algn="r">
                <a:lnSpc>
                  <a:spcPct val="120000"/>
                </a:lnSpc>
              </a:pPr>
              <a:r>
                <a:rPr lang="en-US" sz="2200" dirty="0" smtClean="0">
                  <a:cs typeface="Arial"/>
                </a:rPr>
                <a:t>	13	</a:t>
              </a:r>
              <a:endParaRPr lang="en-US" sz="2200" b="1" dirty="0" smtClean="0"/>
            </a:p>
          </p:txBody>
        </p:sp>
        <p:sp>
          <p:nvSpPr>
            <p:cNvPr id="2" name="Rectangle 1"/>
            <p:cNvSpPr/>
            <p:nvPr/>
          </p:nvSpPr>
          <p:spPr>
            <a:xfrm>
              <a:off x="7125419" y="2442273"/>
              <a:ext cx="1664902" cy="1058751"/>
            </a:xfrm>
            <a:prstGeom prst="rect">
              <a:avLst/>
            </a:prstGeom>
          </p:spPr>
          <p:txBody>
            <a:bodyPr wrap="square">
              <a:spAutoFit/>
            </a:bodyPr>
            <a:lstStyle/>
            <a:p>
              <a:pPr algn="r">
                <a:lnSpc>
                  <a:spcPct val="120000"/>
                </a:lnSpc>
              </a:pPr>
              <a:r>
                <a:rPr lang="en-US" sz="2200" dirty="0" smtClean="0">
                  <a:solidFill>
                    <a:schemeClr val="tx2"/>
                  </a:solidFill>
                  <a:cs typeface="Arial"/>
                </a:rPr>
                <a:t>23</a:t>
              </a:r>
              <a:endParaRPr lang="en-US" sz="2200" dirty="0">
                <a:solidFill>
                  <a:schemeClr val="tx2"/>
                </a:solidFill>
                <a:cs typeface="Arial"/>
              </a:endParaRPr>
            </a:p>
            <a:p>
              <a:pPr algn="r">
                <a:lnSpc>
                  <a:spcPct val="120000"/>
                </a:lnSpc>
                <a:spcBef>
                  <a:spcPts val="1200"/>
                </a:spcBef>
              </a:pPr>
              <a:r>
                <a:rPr lang="en-US" sz="2200" dirty="0">
                  <a:solidFill>
                    <a:schemeClr val="tx2"/>
                  </a:solidFill>
                  <a:cs typeface="Arial"/>
                </a:rPr>
                <a:t>32</a:t>
              </a:r>
            </a:p>
          </p:txBody>
        </p:sp>
      </p:grpSp>
    </p:spTree>
    <p:extLst>
      <p:ext uri="{BB962C8B-B14F-4D97-AF65-F5344CB8AC3E}">
        <p14:creationId xmlns:p14="http://schemas.microsoft.com/office/powerpoint/2010/main" val="28478601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4294967295"/>
          </p:nvPr>
        </p:nvSpPr>
        <p:spPr>
          <a:xfrm>
            <a:off x="457201" y="1628731"/>
            <a:ext cx="5333999" cy="4297667"/>
          </a:xfrm>
          <a:prstGeom prst="rect">
            <a:avLst/>
          </a:prstGeom>
        </p:spPr>
        <p:txBody>
          <a:bodyPr>
            <a:normAutofit/>
          </a:bodyPr>
          <a:lstStyle/>
          <a:p>
            <a:pPr marL="169863" indent="-169863">
              <a:buClr>
                <a:schemeClr val="accent2"/>
              </a:buClr>
              <a:buFont typeface="Arial"/>
              <a:buChar char="•"/>
            </a:pPr>
            <a:r>
              <a:rPr lang="en-US" sz="2000" dirty="0"/>
              <a:t>Are you prepared to be a caregiver for your loved </a:t>
            </a:r>
            <a:r>
              <a:rPr lang="en-US" sz="2000" dirty="0" smtClean="0"/>
              <a:t>one/partner? </a:t>
            </a:r>
          </a:p>
          <a:p>
            <a:pPr marL="169863" indent="-169863">
              <a:buClr>
                <a:schemeClr val="accent2"/>
              </a:buClr>
              <a:buFont typeface="Arial"/>
              <a:buChar char="•"/>
            </a:pPr>
            <a:r>
              <a:rPr lang="en-US" sz="2000" dirty="0" smtClean="0"/>
              <a:t>Who could you rely </a:t>
            </a:r>
            <a:r>
              <a:rPr lang="en-US" sz="2000" dirty="0"/>
              <a:t>on to help </a:t>
            </a:r>
            <a:r>
              <a:rPr lang="en-US" sz="2000" dirty="0" smtClean="0"/>
              <a:t>if </a:t>
            </a:r>
            <a:r>
              <a:rPr lang="en-US" sz="2000" dirty="0"/>
              <a:t>you </a:t>
            </a:r>
            <a:r>
              <a:rPr lang="en-US" sz="2000" dirty="0" smtClean="0"/>
              <a:t>or your loved one needed care?</a:t>
            </a:r>
            <a:endParaRPr lang="en-US" sz="2000" dirty="0"/>
          </a:p>
          <a:p>
            <a:pPr marL="169863" indent="-169863">
              <a:buClr>
                <a:schemeClr val="accent2"/>
              </a:buClr>
              <a:buFont typeface="Arial"/>
              <a:buChar char="•"/>
            </a:pPr>
            <a:r>
              <a:rPr lang="en-US" sz="2000" dirty="0"/>
              <a:t>If you needed care, where would you prefer to receive it? </a:t>
            </a:r>
          </a:p>
          <a:p>
            <a:pPr marL="169863" indent="-169863">
              <a:buClr>
                <a:schemeClr val="accent2"/>
              </a:buClr>
              <a:buFont typeface="Arial"/>
              <a:buChar char="•"/>
            </a:pPr>
            <a:r>
              <a:rPr lang="en-US" sz="2000" dirty="0" smtClean="0"/>
              <a:t>What </a:t>
            </a:r>
            <a:r>
              <a:rPr lang="en-US" sz="2000" dirty="0"/>
              <a:t>steps have you taken to protect your savings and assets from the cost of long term </a:t>
            </a:r>
            <a:r>
              <a:rPr lang="en-US" sz="2000" dirty="0" smtClean="0"/>
              <a:t>care?</a:t>
            </a:r>
          </a:p>
        </p:txBody>
      </p:sp>
      <p:sp>
        <p:nvSpPr>
          <p:cNvPr id="3" name="Title 2"/>
          <p:cNvSpPr>
            <a:spLocks noGrp="1"/>
          </p:cNvSpPr>
          <p:nvPr>
            <p:ph type="title"/>
          </p:nvPr>
        </p:nvSpPr>
        <p:spPr/>
        <p:txBody>
          <a:bodyPr/>
          <a:lstStyle/>
          <a:p>
            <a:r>
              <a:rPr lang="en-US" dirty="0" smtClean="0"/>
              <a:t>Key questions</a:t>
            </a:r>
            <a:endParaRPr lang="en-US" dirty="0"/>
          </a:p>
        </p:txBody>
      </p:sp>
      <p:sp>
        <p:nvSpPr>
          <p:cNvPr id="5" name="Slide Number Placeholder 4"/>
          <p:cNvSpPr>
            <a:spLocks noGrp="1"/>
          </p:cNvSpPr>
          <p:nvPr>
            <p:ph type="sldNum" sz="quarter" idx="14"/>
          </p:nvPr>
        </p:nvSpPr>
        <p:spPr/>
        <p:txBody>
          <a:bodyPr/>
          <a:lstStyle/>
          <a:p>
            <a:fld id="{60633EBC-64B2-46BD-A6D1-30C8D5EAA11A}" type="slidenum">
              <a:rPr lang="en-US" smtClean="0"/>
              <a:pPr/>
              <a:t>19</a:t>
            </a:fld>
            <a:endParaRPr lang="en-US" dirty="0"/>
          </a:p>
        </p:txBody>
      </p:sp>
      <p:sp>
        <p:nvSpPr>
          <p:cNvPr id="13" name="Text Placeholder 12"/>
          <p:cNvSpPr>
            <a:spLocks noGrp="1"/>
          </p:cNvSpPr>
          <p:nvPr>
            <p:ph type="body" sz="quarter" idx="11"/>
          </p:nvPr>
        </p:nvSpPr>
        <p:spPr/>
        <p:txBody>
          <a:bodyPr/>
          <a:lstStyle/>
          <a:p>
            <a:endParaRPr lang="en-US" dirty="0"/>
          </a:p>
        </p:txBody>
      </p:sp>
      <p:sp>
        <p:nvSpPr>
          <p:cNvPr id="6" name="Oval 5"/>
          <p:cNvSpPr/>
          <p:nvPr/>
        </p:nvSpPr>
        <p:spPr>
          <a:xfrm>
            <a:off x="6634480" y="1991360"/>
            <a:ext cx="1442720" cy="144272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7200" dirty="0" smtClean="0"/>
              <a:t>?</a:t>
            </a:r>
            <a:endParaRPr lang="en-US" sz="7200" dirty="0"/>
          </a:p>
        </p:txBody>
      </p:sp>
    </p:spTree>
    <p:extLst>
      <p:ext uri="{BB962C8B-B14F-4D97-AF65-F5344CB8AC3E}">
        <p14:creationId xmlns:p14="http://schemas.microsoft.com/office/powerpoint/2010/main" val="5498363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4294967295"/>
          </p:nvPr>
        </p:nvSpPr>
        <p:spPr>
          <a:xfrm>
            <a:off x="457202" y="1628731"/>
            <a:ext cx="4131731" cy="4297667"/>
          </a:xfrm>
          <a:prstGeom prst="rect">
            <a:avLst/>
          </a:prstGeom>
        </p:spPr>
        <p:txBody>
          <a:bodyPr>
            <a:normAutofit/>
          </a:bodyPr>
          <a:lstStyle/>
          <a:p>
            <a:pPr>
              <a:buClr>
                <a:schemeClr val="accent1"/>
              </a:buClr>
            </a:pPr>
            <a:r>
              <a:rPr lang="en-US" sz="2000" dirty="0" smtClean="0"/>
              <a:t>Starting young may have advantages</a:t>
            </a:r>
          </a:p>
          <a:p>
            <a:r>
              <a:rPr lang="en-US" sz="2000" b="1" dirty="0" smtClean="0"/>
              <a:t>Making </a:t>
            </a:r>
            <a:r>
              <a:rPr lang="en-US" sz="2000" b="1" dirty="0"/>
              <a:t>regular premium payments</a:t>
            </a:r>
            <a:r>
              <a:rPr lang="en-US" sz="2000" dirty="0"/>
              <a:t> </a:t>
            </a:r>
            <a:r>
              <a:rPr lang="en-US" sz="2000" dirty="0" smtClean="0"/>
              <a:t>that </a:t>
            </a:r>
            <a:r>
              <a:rPr lang="en-US" sz="2000" b="1" dirty="0" smtClean="0"/>
              <a:t>fit </a:t>
            </a:r>
            <a:r>
              <a:rPr lang="en-US" sz="2000" b="1" dirty="0"/>
              <a:t>within </a:t>
            </a:r>
            <a:r>
              <a:rPr lang="en-US" sz="2000" b="1" dirty="0" smtClean="0"/>
              <a:t>a </a:t>
            </a:r>
            <a:r>
              <a:rPr lang="en-US" sz="2000" b="1" dirty="0"/>
              <a:t>budget</a:t>
            </a:r>
            <a:r>
              <a:rPr lang="en-US" sz="2000" dirty="0"/>
              <a:t> </a:t>
            </a:r>
            <a:r>
              <a:rPr lang="en-US" sz="2000" dirty="0" smtClean="0"/>
              <a:t>may </a:t>
            </a:r>
            <a:r>
              <a:rPr lang="en-US" sz="2000" dirty="0"/>
              <a:t>make </a:t>
            </a:r>
            <a:r>
              <a:rPr lang="en-US" sz="2000" dirty="0" smtClean="0"/>
              <a:t>some coverage possible</a:t>
            </a:r>
            <a:endParaRPr lang="en-US" sz="2000" dirty="0"/>
          </a:p>
        </p:txBody>
      </p:sp>
      <p:sp>
        <p:nvSpPr>
          <p:cNvPr id="3" name="Title 2"/>
          <p:cNvSpPr>
            <a:spLocks noGrp="1"/>
          </p:cNvSpPr>
          <p:nvPr>
            <p:ph type="title"/>
          </p:nvPr>
        </p:nvSpPr>
        <p:spPr/>
        <p:txBody>
          <a:bodyPr/>
          <a:lstStyle/>
          <a:p>
            <a:r>
              <a:rPr lang="en-US" dirty="0" smtClean="0">
                <a:cs typeface="Arial"/>
              </a:rPr>
              <a:t>Budget </a:t>
            </a:r>
            <a:r>
              <a:rPr lang="en-US" dirty="0">
                <a:cs typeface="Arial"/>
              </a:rPr>
              <a:t>now, benefit later</a:t>
            </a:r>
            <a:endParaRPr lang="en-US" dirty="0"/>
          </a:p>
        </p:txBody>
      </p:sp>
      <p:sp>
        <p:nvSpPr>
          <p:cNvPr id="5" name="Slide Number Placeholder 4"/>
          <p:cNvSpPr>
            <a:spLocks noGrp="1"/>
          </p:cNvSpPr>
          <p:nvPr>
            <p:ph type="sldNum" sz="quarter" idx="14"/>
          </p:nvPr>
        </p:nvSpPr>
        <p:spPr/>
        <p:txBody>
          <a:bodyPr/>
          <a:lstStyle/>
          <a:p>
            <a:fld id="{60633EBC-64B2-46BD-A6D1-30C8D5EAA11A}" type="slidenum">
              <a:rPr lang="en-US" smtClean="0"/>
              <a:pPr/>
              <a:t>20</a:t>
            </a:fld>
            <a:endParaRPr lang="en-US" dirty="0"/>
          </a:p>
        </p:txBody>
      </p:sp>
      <p:sp>
        <p:nvSpPr>
          <p:cNvPr id="13" name="Text Placeholder 12"/>
          <p:cNvSpPr>
            <a:spLocks noGrp="1"/>
          </p:cNvSpPr>
          <p:nvPr>
            <p:ph type="body" sz="quarter" idx="11"/>
          </p:nvPr>
        </p:nvSpPr>
        <p:spPr/>
        <p:txBody>
          <a:bodyPr/>
          <a:lstStyle/>
          <a:p>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6778" y="1298575"/>
            <a:ext cx="4117221" cy="2744814"/>
          </a:xfrm>
          <a:prstGeom prst="rect">
            <a:avLst/>
          </a:prstGeom>
          <a:effectLst/>
        </p:spPr>
      </p:pic>
    </p:spTree>
    <p:extLst>
      <p:ext uri="{BB962C8B-B14F-4D97-AF65-F5344CB8AC3E}">
        <p14:creationId xmlns:p14="http://schemas.microsoft.com/office/powerpoint/2010/main" val="17321404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4294967295"/>
          </p:nvPr>
        </p:nvSpPr>
        <p:spPr>
          <a:xfrm>
            <a:off x="457202" y="1618968"/>
            <a:ext cx="4380270" cy="2864132"/>
          </a:xfrm>
          <a:prstGeom prst="rect">
            <a:avLst/>
          </a:prstGeom>
        </p:spPr>
        <p:txBody>
          <a:bodyPr>
            <a:normAutofit/>
          </a:bodyPr>
          <a:lstStyle/>
          <a:p>
            <a:pPr>
              <a:buClr>
                <a:schemeClr val="accent1"/>
              </a:buClr>
            </a:pPr>
            <a:r>
              <a:rPr lang="en-US" sz="2000" dirty="0" smtClean="0"/>
              <a:t>Possibilities and unique challenges</a:t>
            </a:r>
            <a:endParaRPr lang="en-US" sz="2000" dirty="0">
              <a:solidFill>
                <a:srgbClr val="D65446"/>
              </a:solidFill>
            </a:endParaRPr>
          </a:p>
          <a:p>
            <a:pPr>
              <a:buClr>
                <a:schemeClr val="accent1"/>
              </a:buClr>
            </a:pPr>
            <a:r>
              <a:rPr lang="en-US" sz="2000" dirty="0" smtClean="0">
                <a:solidFill>
                  <a:srgbClr val="D65446"/>
                </a:solidFill>
              </a:rPr>
              <a:t>You </a:t>
            </a:r>
            <a:r>
              <a:rPr lang="en-US" sz="2000" dirty="0">
                <a:solidFill>
                  <a:srgbClr val="D65446"/>
                </a:solidFill>
              </a:rPr>
              <a:t>may face:</a:t>
            </a:r>
          </a:p>
          <a:p>
            <a:pPr marL="169863" indent="-169863">
              <a:buClr>
                <a:schemeClr val="accent2"/>
              </a:buClr>
              <a:buFont typeface="Arial"/>
              <a:buChar char="•"/>
            </a:pPr>
            <a:r>
              <a:rPr lang="en-US" sz="2000" dirty="0"/>
              <a:t>Providing care for your partner</a:t>
            </a:r>
          </a:p>
          <a:p>
            <a:pPr marL="169863" indent="-169863">
              <a:buClr>
                <a:schemeClr val="accent2"/>
              </a:buClr>
              <a:buFont typeface="Arial"/>
              <a:buChar char="•"/>
            </a:pPr>
            <a:r>
              <a:rPr lang="en-US" sz="2000" dirty="0"/>
              <a:t>Needing long term care yourself, </a:t>
            </a:r>
            <a:r>
              <a:rPr lang="en-US" sz="2000" i="1" dirty="0"/>
              <a:t>and</a:t>
            </a:r>
            <a:r>
              <a:rPr lang="en-US" sz="2000" dirty="0"/>
              <a:t> </a:t>
            </a:r>
          </a:p>
          <a:p>
            <a:pPr marL="169863" indent="-169863">
              <a:buClr>
                <a:schemeClr val="accent2"/>
              </a:buClr>
              <a:buFont typeface="Arial"/>
              <a:buChar char="•"/>
            </a:pPr>
            <a:r>
              <a:rPr lang="en-US" sz="2000" dirty="0"/>
              <a:t>Providing care for parents should they ever need care.</a:t>
            </a:r>
          </a:p>
          <a:p>
            <a:pPr>
              <a:buClr>
                <a:schemeClr val="accent1"/>
              </a:buClr>
            </a:pPr>
            <a:endParaRPr lang="en-US" sz="2000" dirty="0"/>
          </a:p>
          <a:p>
            <a:pPr>
              <a:buClr>
                <a:schemeClr val="accent1"/>
              </a:buClr>
            </a:pPr>
            <a:endParaRPr lang="en-US" sz="2000" dirty="0">
              <a:solidFill>
                <a:schemeClr val="tx1"/>
              </a:solidFill>
            </a:endParaRPr>
          </a:p>
        </p:txBody>
      </p:sp>
      <p:sp>
        <p:nvSpPr>
          <p:cNvPr id="3" name="Title 2"/>
          <p:cNvSpPr>
            <a:spLocks noGrp="1"/>
          </p:cNvSpPr>
          <p:nvPr>
            <p:ph type="title"/>
          </p:nvPr>
        </p:nvSpPr>
        <p:spPr/>
        <p:txBody>
          <a:bodyPr/>
          <a:lstStyle/>
          <a:p>
            <a:r>
              <a:rPr lang="en-US" dirty="0" smtClean="0"/>
              <a:t>Just the Two of Us</a:t>
            </a:r>
            <a:endParaRPr lang="en-US" dirty="0"/>
          </a:p>
        </p:txBody>
      </p:sp>
      <p:sp>
        <p:nvSpPr>
          <p:cNvPr id="5" name="Slide Number Placeholder 4"/>
          <p:cNvSpPr>
            <a:spLocks noGrp="1"/>
          </p:cNvSpPr>
          <p:nvPr>
            <p:ph type="sldNum" sz="quarter" idx="14"/>
          </p:nvPr>
        </p:nvSpPr>
        <p:spPr/>
        <p:txBody>
          <a:bodyPr/>
          <a:lstStyle/>
          <a:p>
            <a:fld id="{60633EBC-64B2-46BD-A6D1-30C8D5EAA11A}" type="slidenum">
              <a:rPr lang="en-US" smtClean="0"/>
              <a:pPr/>
              <a:t>21</a:t>
            </a:fld>
            <a:endParaRPr lang="en-US" dirty="0"/>
          </a:p>
        </p:txBody>
      </p:sp>
      <p:sp>
        <p:nvSpPr>
          <p:cNvPr id="13" name="Text Placeholder 12"/>
          <p:cNvSpPr>
            <a:spLocks noGrp="1"/>
          </p:cNvSpPr>
          <p:nvPr>
            <p:ph type="body" sz="quarter" idx="11"/>
          </p:nvPr>
        </p:nvSpPr>
        <p:spPr/>
        <p:txBody>
          <a:bodyPr/>
          <a:lstStyle/>
          <a:p>
            <a:endParaRPr lang="en-US" dirty="0"/>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3260" r="10668"/>
          <a:stretch/>
        </p:blipFill>
        <p:spPr>
          <a:xfrm flipH="1">
            <a:off x="5602402" y="1483652"/>
            <a:ext cx="3543730" cy="2742323"/>
          </a:xfrm>
          <a:prstGeom prst="rect">
            <a:avLst/>
          </a:prstGeom>
          <a:effectLst/>
        </p:spPr>
      </p:pic>
    </p:spTree>
    <p:extLst>
      <p:ext uri="{BB962C8B-B14F-4D97-AF65-F5344CB8AC3E}">
        <p14:creationId xmlns:p14="http://schemas.microsoft.com/office/powerpoint/2010/main" val="25450973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Care in the setting of your choice</a:t>
            </a:r>
          </a:p>
        </p:txBody>
      </p:sp>
      <p:sp>
        <p:nvSpPr>
          <p:cNvPr id="5" name="Slide Number Placeholder 4"/>
          <p:cNvSpPr>
            <a:spLocks noGrp="1"/>
          </p:cNvSpPr>
          <p:nvPr>
            <p:ph type="sldNum" sz="quarter" idx="14"/>
          </p:nvPr>
        </p:nvSpPr>
        <p:spPr/>
        <p:txBody>
          <a:bodyPr/>
          <a:lstStyle/>
          <a:p>
            <a:fld id="{60633EBC-64B2-46BD-A6D1-30C8D5EAA11A}" type="slidenum">
              <a:rPr lang="en-US" smtClean="0"/>
              <a:pPr/>
              <a:t>22</a:t>
            </a:fld>
            <a:endParaRPr lang="en-US" dirty="0"/>
          </a:p>
        </p:txBody>
      </p:sp>
      <p:sp>
        <p:nvSpPr>
          <p:cNvPr id="6" name="Text Placeholder 4"/>
          <p:cNvSpPr>
            <a:spLocks noGrp="1"/>
          </p:cNvSpPr>
          <p:nvPr>
            <p:ph type="body" sz="quarter" idx="11"/>
          </p:nvPr>
        </p:nvSpPr>
        <p:spPr>
          <a:xfrm>
            <a:off x="126333" y="5969000"/>
            <a:ext cx="8648000" cy="323850"/>
          </a:xfrm>
        </p:spPr>
        <p:txBody>
          <a:bodyPr/>
          <a:lstStyle/>
          <a:p>
            <a:pPr>
              <a:spcBef>
                <a:spcPts val="0"/>
              </a:spcBef>
            </a:pPr>
            <a:r>
              <a:rPr lang="en-US" baseline="30000" dirty="0" smtClean="0"/>
              <a:t>10. </a:t>
            </a:r>
            <a:r>
              <a:rPr lang="en-US" dirty="0" smtClean="0">
                <a:cs typeface="Arial"/>
              </a:rPr>
              <a:t>Genworth LTCI Purchaser Study, 3/2014; </a:t>
            </a:r>
            <a:br>
              <a:rPr lang="en-US" dirty="0" smtClean="0">
                <a:cs typeface="Arial"/>
              </a:rPr>
            </a:br>
            <a:r>
              <a:rPr lang="en-US" baseline="30000" dirty="0" smtClean="0">
                <a:cs typeface="Arial"/>
              </a:rPr>
              <a:t>11. </a:t>
            </a:r>
            <a:r>
              <a:rPr lang="en-US" dirty="0" smtClean="0">
                <a:cs typeface="Arial"/>
              </a:rPr>
              <a:t>Genworth Long </a:t>
            </a:r>
            <a:r>
              <a:rPr lang="en-US" dirty="0">
                <a:cs typeface="Arial"/>
              </a:rPr>
              <a:t>Term Care Claims Experience Data, Genworth Life </a:t>
            </a:r>
            <a:r>
              <a:rPr lang="en-US" dirty="0" smtClean="0">
                <a:cs typeface="Arial"/>
              </a:rPr>
              <a:t>Insurance Company </a:t>
            </a:r>
            <a:r>
              <a:rPr lang="en-US" dirty="0">
                <a:cs typeface="Arial"/>
              </a:rPr>
              <a:t>and affiliates, 12/</a:t>
            </a:r>
            <a:r>
              <a:rPr lang="en-US" dirty="0" smtClean="0">
                <a:cs typeface="Arial"/>
              </a:rPr>
              <a:t>1974-</a:t>
            </a:r>
            <a:r>
              <a:rPr lang="en-US" dirty="0">
                <a:cs typeface="Arial"/>
              </a:rPr>
              <a:t>9/2013</a:t>
            </a:r>
          </a:p>
        </p:txBody>
      </p:sp>
      <p:grpSp>
        <p:nvGrpSpPr>
          <p:cNvPr id="18" name="Group 17"/>
          <p:cNvGrpSpPr/>
          <p:nvPr/>
        </p:nvGrpSpPr>
        <p:grpSpPr>
          <a:xfrm>
            <a:off x="1430634" y="1176555"/>
            <a:ext cx="2294611" cy="3716457"/>
            <a:chOff x="6085909" y="1522612"/>
            <a:chExt cx="2294611" cy="3716457"/>
          </a:xfrm>
        </p:grpSpPr>
        <p:sp>
          <p:nvSpPr>
            <p:cNvPr id="9" name="Rectangle 8"/>
            <p:cNvSpPr/>
            <p:nvPr/>
          </p:nvSpPr>
          <p:spPr bwMode="auto">
            <a:xfrm>
              <a:off x="6164564" y="2920192"/>
              <a:ext cx="2074482" cy="136536"/>
            </a:xfrm>
            <a:prstGeom prst="rect">
              <a:avLst/>
            </a:prstGeom>
            <a:solidFill>
              <a:srgbClr val="DAD3CC"/>
            </a:solidFill>
            <a:ln>
              <a:solidFill>
                <a:srgbClr val="DAD3CC"/>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Text Box 14"/>
            <p:cNvSpPr txBox="1">
              <a:spLocks noChangeArrowheads="1"/>
            </p:cNvSpPr>
            <p:nvPr/>
          </p:nvSpPr>
          <p:spPr bwMode="auto">
            <a:xfrm>
              <a:off x="6085909" y="2488107"/>
              <a:ext cx="2135857" cy="292388"/>
            </a:xfrm>
            <a:prstGeom prst="rect">
              <a:avLst/>
            </a:prstGeom>
            <a:noFill/>
            <a:ln w="9525">
              <a:noFill/>
              <a:miter lim="800000"/>
              <a:headEnd/>
              <a:tailEnd/>
            </a:ln>
          </p:spPr>
          <p:txBody>
            <a:bodyPr wrap="square">
              <a:noAutofit/>
            </a:bodyPr>
            <a:lstStyle/>
            <a:p>
              <a:pPr lvl="0">
                <a:spcBef>
                  <a:spcPct val="50000"/>
                </a:spcBef>
              </a:pPr>
              <a:r>
                <a:rPr lang="en-US" sz="1300" kern="0" spc="180" dirty="0" smtClean="0">
                  <a:solidFill>
                    <a:srgbClr val="D65446"/>
                  </a:solidFill>
                </a:rPr>
                <a:t>OF CONSUMERS</a:t>
              </a:r>
              <a:endParaRPr lang="en-US" sz="1400" baseline="100000" dirty="0">
                <a:solidFill>
                  <a:srgbClr val="D65446"/>
                </a:solidFill>
                <a:cs typeface="Arial" charset="0"/>
              </a:endParaRPr>
            </a:p>
          </p:txBody>
        </p:sp>
        <p:sp>
          <p:nvSpPr>
            <p:cNvPr id="11" name="Text Box 13"/>
            <p:cNvSpPr txBox="1">
              <a:spLocks noChangeArrowheads="1"/>
            </p:cNvSpPr>
            <p:nvPr/>
          </p:nvSpPr>
          <p:spPr bwMode="auto">
            <a:xfrm>
              <a:off x="6085909" y="1522612"/>
              <a:ext cx="2028825" cy="1092200"/>
            </a:xfrm>
            <a:prstGeom prst="rect">
              <a:avLst/>
            </a:prstGeom>
            <a:noFill/>
            <a:ln w="9525">
              <a:noFill/>
              <a:miter lim="800000"/>
              <a:headEnd/>
              <a:tailEnd/>
            </a:ln>
          </p:spPr>
          <p:txBody>
            <a:bodyPr>
              <a:spAutoFit/>
            </a:bodyPr>
            <a:lstStyle/>
            <a:p>
              <a:pPr fontAlgn="auto">
                <a:spcBef>
                  <a:spcPct val="50000"/>
                </a:spcBef>
                <a:spcAft>
                  <a:spcPts val="0"/>
                </a:spcAft>
                <a:defRPr/>
              </a:pPr>
              <a:r>
                <a:rPr lang="en-US" sz="6500" b="1" spc="-150" dirty="0" smtClean="0">
                  <a:solidFill>
                    <a:schemeClr val="accent2"/>
                  </a:solidFill>
                  <a:latin typeface="Arial"/>
                  <a:ea typeface="+mn-ea"/>
                  <a:cs typeface="Arial"/>
                </a:rPr>
                <a:t>71</a:t>
              </a:r>
              <a:r>
                <a:rPr lang="en-US" sz="6500" spc="-150" dirty="0" smtClean="0">
                  <a:solidFill>
                    <a:schemeClr val="accent2"/>
                  </a:solidFill>
                  <a:latin typeface="Arial"/>
                  <a:ea typeface="+mn-ea"/>
                  <a:cs typeface="Arial"/>
                </a:rPr>
                <a:t>%</a:t>
              </a:r>
              <a:endParaRPr lang="en-US" sz="6500" spc="-150" dirty="0">
                <a:solidFill>
                  <a:schemeClr val="accent2"/>
                </a:solidFill>
                <a:latin typeface="Arial"/>
                <a:ea typeface="+mn-ea"/>
                <a:cs typeface="Arial"/>
              </a:endParaRPr>
            </a:p>
          </p:txBody>
        </p:sp>
        <p:sp>
          <p:nvSpPr>
            <p:cNvPr id="12" name="Text Box 16"/>
            <p:cNvSpPr txBox="1">
              <a:spLocks noChangeArrowheads="1"/>
            </p:cNvSpPr>
            <p:nvPr/>
          </p:nvSpPr>
          <p:spPr bwMode="auto">
            <a:xfrm>
              <a:off x="6085910" y="3200319"/>
              <a:ext cx="2294610" cy="2038750"/>
            </a:xfrm>
            <a:prstGeom prst="rect">
              <a:avLst/>
            </a:prstGeom>
            <a:noFill/>
            <a:ln w="9525">
              <a:noFill/>
              <a:miter lim="800000"/>
              <a:headEnd/>
              <a:tailEnd/>
            </a:ln>
          </p:spPr>
          <p:txBody>
            <a:bodyPr wrap="square">
              <a:noAutofit/>
            </a:bodyPr>
            <a:lstStyle/>
            <a:p>
              <a:r>
                <a:rPr lang="en-US" dirty="0">
                  <a:solidFill>
                    <a:schemeClr val="tx2"/>
                  </a:solidFill>
                  <a:cs typeface="Arial"/>
                </a:rPr>
                <a:t>surveyed rated “stay at home care” as an important long term care insurance policy </a:t>
              </a:r>
              <a:r>
                <a:rPr lang="en-US" dirty="0" smtClean="0">
                  <a:solidFill>
                    <a:schemeClr val="tx2"/>
                  </a:solidFill>
                  <a:cs typeface="Arial"/>
                </a:rPr>
                <a:t>feature.</a:t>
              </a:r>
              <a:r>
                <a:rPr lang="en-US" baseline="30000" dirty="0" smtClean="0">
                  <a:solidFill>
                    <a:schemeClr val="tx2"/>
                  </a:solidFill>
                  <a:cs typeface="Arial"/>
                </a:rPr>
                <a:t>10</a:t>
              </a:r>
              <a:endParaRPr lang="en-US" baseline="30000" dirty="0">
                <a:solidFill>
                  <a:schemeClr val="tx2"/>
                </a:solidFill>
                <a:cs typeface="Arial"/>
              </a:endParaRPr>
            </a:p>
          </p:txBody>
        </p:sp>
      </p:grpSp>
      <p:grpSp>
        <p:nvGrpSpPr>
          <p:cNvPr id="13" name="Group 12"/>
          <p:cNvGrpSpPr/>
          <p:nvPr/>
        </p:nvGrpSpPr>
        <p:grpSpPr>
          <a:xfrm>
            <a:off x="4597212" y="1176556"/>
            <a:ext cx="3566779" cy="3031322"/>
            <a:chOff x="1649334" y="3902147"/>
            <a:chExt cx="4914232" cy="3235542"/>
          </a:xfrm>
        </p:grpSpPr>
        <p:graphicFrame>
          <p:nvGraphicFramePr>
            <p:cNvPr id="2" name="Chart 1"/>
            <p:cNvGraphicFramePr/>
            <p:nvPr>
              <p:extLst>
                <p:ext uri="{D42A27DB-BD31-4B8C-83A1-F6EECF244321}">
                  <p14:modId xmlns:p14="http://schemas.microsoft.com/office/powerpoint/2010/main" val="2995802070"/>
                </p:ext>
              </p:extLst>
            </p:nvPr>
          </p:nvGraphicFramePr>
          <p:xfrm>
            <a:off x="1649334" y="3902147"/>
            <a:ext cx="3692860" cy="1896758"/>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4240984" y="5068067"/>
              <a:ext cx="2322582" cy="2069622"/>
            </a:xfrm>
            <a:prstGeom prst="rect">
              <a:avLst/>
            </a:prstGeom>
            <a:noFill/>
          </p:spPr>
          <p:txBody>
            <a:bodyPr wrap="square" rtlCol="0">
              <a:spAutoFit/>
            </a:bodyPr>
            <a:lstStyle/>
            <a:p>
              <a:r>
                <a:rPr lang="en-US" sz="2400" dirty="0">
                  <a:solidFill>
                    <a:srgbClr val="454648"/>
                  </a:solidFill>
                  <a:cs typeface="Arial"/>
                </a:rPr>
                <a:t>of claims are for home </a:t>
              </a:r>
              <a:r>
                <a:rPr lang="en-US" sz="2400" dirty="0" smtClean="0">
                  <a:solidFill>
                    <a:srgbClr val="454648"/>
                  </a:solidFill>
                  <a:cs typeface="Arial"/>
                </a:rPr>
                <a:t>care</a:t>
              </a:r>
              <a:r>
                <a:rPr lang="en-US" baseline="30000" dirty="0" smtClean="0">
                  <a:solidFill>
                    <a:srgbClr val="454648"/>
                  </a:solidFill>
                  <a:cs typeface="Arial"/>
                </a:rPr>
                <a:t>11</a:t>
              </a:r>
              <a:r>
                <a:rPr lang="en-US" sz="2400" dirty="0" smtClean="0">
                  <a:solidFill>
                    <a:srgbClr val="454648"/>
                  </a:solidFill>
                  <a:cs typeface="Arial"/>
                </a:rPr>
                <a:t> </a:t>
              </a:r>
              <a:endParaRPr lang="en-US" sz="2400" dirty="0">
                <a:solidFill>
                  <a:srgbClr val="454648"/>
                </a:solidFill>
                <a:cs typeface="Arial"/>
              </a:endParaRPr>
            </a:p>
            <a:p>
              <a:endParaRPr lang="en-US" sz="2400" dirty="0"/>
            </a:p>
          </p:txBody>
        </p:sp>
      </p:grpSp>
    </p:spTree>
    <p:extLst>
      <p:ext uri="{BB962C8B-B14F-4D97-AF65-F5344CB8AC3E}">
        <p14:creationId xmlns:p14="http://schemas.microsoft.com/office/powerpoint/2010/main" val="39888634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543E5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914399" y="1378911"/>
            <a:ext cx="7627250" cy="1143000"/>
          </a:xfrm>
        </p:spPr>
        <p:txBody>
          <a:bodyPr/>
          <a:lstStyle/>
          <a:p>
            <a:r>
              <a:rPr lang="en-US" sz="3600" dirty="0" smtClean="0">
                <a:solidFill>
                  <a:schemeClr val="bg1"/>
                </a:solidFill>
              </a:rPr>
              <a:t>Lessons learned</a:t>
            </a:r>
            <a:endParaRPr lang="en-US" sz="3600" dirty="0">
              <a:solidFill>
                <a:schemeClr val="bg1"/>
              </a:solidFill>
            </a:endParaRPr>
          </a:p>
        </p:txBody>
      </p:sp>
      <p:sp>
        <p:nvSpPr>
          <p:cNvPr id="4" name="Rectangle 3"/>
          <p:cNvSpPr/>
          <p:nvPr/>
        </p:nvSpPr>
        <p:spPr>
          <a:xfrm>
            <a:off x="847559" y="1113612"/>
            <a:ext cx="1587851" cy="369332"/>
          </a:xfrm>
          <a:prstGeom prst="rect">
            <a:avLst/>
          </a:prstGeom>
        </p:spPr>
        <p:txBody>
          <a:bodyPr wrap="none">
            <a:spAutoFit/>
          </a:bodyPr>
          <a:lstStyle/>
          <a:p>
            <a:r>
              <a:rPr lang="en-US" kern="0" spc="180" dirty="0">
                <a:solidFill>
                  <a:schemeClr val="bg1"/>
                </a:solidFill>
              </a:rPr>
              <a:t>SECTION 4</a:t>
            </a:r>
            <a:endParaRPr lang="en-US" dirty="0">
              <a:solidFill>
                <a:schemeClr val="bg1"/>
              </a:solidFill>
            </a:endParaRPr>
          </a:p>
        </p:txBody>
      </p:sp>
      <p:cxnSp>
        <p:nvCxnSpPr>
          <p:cNvPr id="6" name="Straight Connector 5"/>
          <p:cNvCxnSpPr/>
          <p:nvPr/>
        </p:nvCxnSpPr>
        <p:spPr>
          <a:xfrm flipH="1">
            <a:off x="931110" y="1601983"/>
            <a:ext cx="7260390"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329930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0"/>
            <a:ext cx="9144000" cy="6278005"/>
          </a:xfrm>
          <a:prstGeom prst="rect">
            <a:avLst/>
          </a:prstGeom>
          <a:solidFill>
            <a:schemeClr val="accent6">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normAutofit/>
          </a:bodyPr>
          <a:lstStyle/>
          <a:p>
            <a:r>
              <a:rPr lang="en-US" dirty="0" smtClean="0"/>
              <a:t>Customer quotes: One person’s plan</a:t>
            </a:r>
            <a:endParaRPr lang="en-US" dirty="0"/>
          </a:p>
        </p:txBody>
      </p:sp>
      <p:sp>
        <p:nvSpPr>
          <p:cNvPr id="5" name="Text Placeholder 4"/>
          <p:cNvSpPr txBox="1">
            <a:spLocks/>
          </p:cNvSpPr>
          <p:nvPr/>
        </p:nvSpPr>
        <p:spPr>
          <a:xfrm>
            <a:off x="126333" y="6071188"/>
            <a:ext cx="8648000" cy="221662"/>
          </a:xfrm>
          <a:prstGeom prst="rect">
            <a:avLst/>
          </a:prstGeom>
        </p:spPr>
        <p:txBody>
          <a:bodyPr vert="horz" lIns="91440" tIns="45720" rIns="91440" bIns="45720" rtlCol="0" anchor="b">
            <a:noAutofit/>
          </a:bodyPr>
          <a:lstStyle>
            <a:lvl1pPr marL="0" indent="0" algn="l" defTabSz="914400" rtl="0" eaLnBrk="1" latinLnBrk="0" hangingPunct="1">
              <a:spcBef>
                <a:spcPts val="1200"/>
              </a:spcBef>
              <a:spcAft>
                <a:spcPts val="0"/>
              </a:spcAft>
              <a:buClr>
                <a:schemeClr val="accent6"/>
              </a:buClr>
              <a:buFontTx/>
              <a:buNone/>
              <a:defRPr lang="en-US" sz="1000" kern="1200" baseline="0">
                <a:solidFill>
                  <a:schemeClr val="tx1"/>
                </a:solidFill>
                <a:latin typeface="+mn-lt"/>
                <a:ea typeface="+mn-ea"/>
                <a:cs typeface="+mn-cs"/>
              </a:defRPr>
            </a:lvl1pPr>
            <a:lvl2pPr marL="0" indent="0" algn="l" defTabSz="914400" rtl="0" eaLnBrk="1" latinLnBrk="0" hangingPunct="1">
              <a:spcBef>
                <a:spcPts val="0"/>
              </a:spcBef>
              <a:spcAft>
                <a:spcPts val="0"/>
              </a:spcAft>
              <a:buClr>
                <a:schemeClr val="tx1"/>
              </a:buClr>
              <a:buFont typeface="Arial" pitchFamily="34" charset="0"/>
              <a:buNone/>
              <a:defRPr lang="en-US" sz="1000" kern="1200" baseline="0">
                <a:solidFill>
                  <a:schemeClr val="tx2"/>
                </a:solidFill>
                <a:latin typeface="+mn-lt"/>
                <a:ea typeface="+mn-ea"/>
                <a:cs typeface="+mn-cs"/>
              </a:defRPr>
            </a:lvl2pPr>
            <a:lvl3pPr marL="1143000" indent="-228600" algn="l" defTabSz="914400" rtl="0" eaLnBrk="1" latinLnBrk="0" hangingPunct="1">
              <a:spcBef>
                <a:spcPct val="20000"/>
              </a:spcBef>
              <a:buFont typeface="Arial" pitchFamily="34" charset="0"/>
              <a:buChar char="•"/>
              <a:defRPr lang="en-US" sz="1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lang="en-US" sz="1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lang="en-US" sz="1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5563" indent="-55563"/>
            <a:r>
              <a:rPr lang="en-US" dirty="0" smtClean="0">
                <a:solidFill>
                  <a:srgbClr val="58595B"/>
                </a:solidFill>
              </a:rPr>
              <a:t>7. Genworth </a:t>
            </a:r>
            <a:r>
              <a:rPr lang="en-US" dirty="0">
                <a:solidFill>
                  <a:srgbClr val="58595B"/>
                </a:solidFill>
              </a:rPr>
              <a:t>LTCI Claimant Interviews, 9/2014. The testimonials are from actual customers and represent the current opinion of the </a:t>
            </a:r>
            <a:r>
              <a:rPr lang="en-US" dirty="0" smtClean="0">
                <a:solidFill>
                  <a:srgbClr val="58595B"/>
                </a:solidFill>
              </a:rPr>
              <a:t>individual. These     individuals </a:t>
            </a:r>
            <a:r>
              <a:rPr lang="en-US" dirty="0">
                <a:solidFill>
                  <a:srgbClr val="58595B"/>
                </a:solidFill>
              </a:rPr>
              <a:t>were not compensated for their testimony. </a:t>
            </a:r>
            <a:r>
              <a:rPr lang="en-US" dirty="0" err="1" smtClean="0">
                <a:solidFill>
                  <a:srgbClr val="58595B"/>
                </a:solidFill>
              </a:rPr>
              <a:t>Genworth</a:t>
            </a:r>
            <a:r>
              <a:rPr lang="en-US" dirty="0" smtClean="0">
                <a:solidFill>
                  <a:srgbClr val="58595B"/>
                </a:solidFill>
              </a:rPr>
              <a:t> </a:t>
            </a:r>
            <a:r>
              <a:rPr lang="en-US" dirty="0">
                <a:solidFill>
                  <a:srgbClr val="58595B"/>
                </a:solidFill>
              </a:rPr>
              <a:t>has received written permission from all individuals.</a:t>
            </a:r>
          </a:p>
        </p:txBody>
      </p:sp>
      <p:sp>
        <p:nvSpPr>
          <p:cNvPr id="6" name="Slide Number Placeholder 4"/>
          <p:cNvSpPr>
            <a:spLocks noGrp="1"/>
          </p:cNvSpPr>
          <p:nvPr>
            <p:ph type="sldNum" sz="quarter" idx="14"/>
          </p:nvPr>
        </p:nvSpPr>
        <p:spPr>
          <a:xfrm>
            <a:off x="4306529" y="6356350"/>
            <a:ext cx="530942" cy="365125"/>
          </a:xfrm>
        </p:spPr>
        <p:txBody>
          <a:bodyPr/>
          <a:lstStyle/>
          <a:p>
            <a:fld id="{60633EBC-64B2-46BD-A6D1-30C8D5EAA11A}" type="slidenum">
              <a:rPr lang="en-US" smtClean="0"/>
              <a:pPr/>
              <a:t>24</a:t>
            </a:fld>
            <a:endParaRPr lang="en-US" dirty="0"/>
          </a:p>
        </p:txBody>
      </p:sp>
      <p:sp>
        <p:nvSpPr>
          <p:cNvPr id="3" name="Rectangle 2"/>
          <p:cNvSpPr/>
          <p:nvPr/>
        </p:nvSpPr>
        <p:spPr>
          <a:xfrm>
            <a:off x="2913081" y="1986966"/>
            <a:ext cx="5324439" cy="2354491"/>
          </a:xfrm>
          <a:prstGeom prst="rect">
            <a:avLst/>
          </a:prstGeom>
        </p:spPr>
        <p:txBody>
          <a:bodyPr wrap="square">
            <a:spAutoFit/>
          </a:bodyPr>
          <a:lstStyle/>
          <a:p>
            <a:pPr marL="91440" indent="-457200" algn="r">
              <a:spcAft>
                <a:spcPts val="600"/>
              </a:spcAft>
            </a:pPr>
            <a:r>
              <a:rPr lang="en-US" dirty="0"/>
              <a:t>“We took out the policy and some people thought we were crazy. They said you’ll probably never use it…Last year my husband, who had cancer, became a care issue for me. We needed more help…but having the Genworth policy, it allowed us to be able to bring someone in the home from an agency that could…give us a hand.”</a:t>
            </a:r>
          </a:p>
          <a:p>
            <a:pPr marL="274320" indent="-182880" algn="r"/>
            <a:r>
              <a:rPr lang="en-US" sz="1600" i="1" dirty="0"/>
              <a:t>Sandra R. – Long Term Care Insurance </a:t>
            </a:r>
            <a:r>
              <a:rPr lang="en-US" sz="1600" i="1" dirty="0" smtClean="0"/>
              <a:t>Claimant</a:t>
            </a:r>
            <a:r>
              <a:rPr lang="en-US" sz="1600" i="1" baseline="30000" dirty="0" smtClean="0"/>
              <a:t>7</a:t>
            </a:r>
            <a:endParaRPr lang="en-US" sz="1600" i="1" baseline="30000" dirty="0"/>
          </a:p>
        </p:txBody>
      </p:sp>
      <p:sp>
        <p:nvSpPr>
          <p:cNvPr id="9" name="Line 9"/>
          <p:cNvSpPr>
            <a:spLocks noChangeShapeType="1"/>
          </p:cNvSpPr>
          <p:nvPr/>
        </p:nvSpPr>
        <p:spPr bwMode="auto">
          <a:xfrm>
            <a:off x="261174" y="6278005"/>
            <a:ext cx="8578850" cy="0"/>
          </a:xfrm>
          <a:prstGeom prst="line">
            <a:avLst/>
          </a:prstGeom>
          <a:noFill/>
          <a:ln w="12700">
            <a:solidFill>
              <a:srgbClr val="999999"/>
            </a:solidFill>
            <a:round/>
            <a:headEnd/>
            <a:tailEnd/>
          </a:ln>
          <a:effectLst/>
        </p:spPr>
        <p:txBody>
          <a:bodyPr anchor="ctr">
            <a:spAutoFit/>
          </a:bodyPr>
          <a:lstStyle/>
          <a:p>
            <a:pPr defTabSz="914400">
              <a:defRPr/>
            </a:pPr>
            <a:endParaRPr lang="en-US" sz="1400" dirty="0">
              <a:solidFill>
                <a:schemeClr val="tx2"/>
              </a:solidFill>
              <a:latin typeface="Arial"/>
            </a:endParaRPr>
          </a:p>
        </p:txBody>
      </p:sp>
    </p:spTree>
    <p:extLst>
      <p:ext uri="{BB962C8B-B14F-4D97-AF65-F5344CB8AC3E}">
        <p14:creationId xmlns:p14="http://schemas.microsoft.com/office/powerpoint/2010/main" val="366453368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6278005"/>
          </a:xfrm>
          <a:prstGeom prst="rect">
            <a:avLst/>
          </a:prstGeom>
          <a:solidFill>
            <a:schemeClr val="accent6">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4"/>
          </p:nvPr>
        </p:nvSpPr>
        <p:spPr/>
        <p:txBody>
          <a:bodyPr/>
          <a:lstStyle/>
          <a:p>
            <a:fld id="{60633EBC-64B2-46BD-A6D1-30C8D5EAA11A}" type="slidenum">
              <a:rPr lang="en-US" smtClean="0"/>
              <a:pPr/>
              <a:t>25</a:t>
            </a:fld>
            <a:endParaRPr lang="en-US" dirty="0"/>
          </a:p>
        </p:txBody>
      </p:sp>
      <p:sp>
        <p:nvSpPr>
          <p:cNvPr id="3" name="Title 2"/>
          <p:cNvSpPr>
            <a:spLocks noGrp="1"/>
          </p:cNvSpPr>
          <p:nvPr>
            <p:ph type="title"/>
          </p:nvPr>
        </p:nvSpPr>
        <p:spPr/>
        <p:txBody>
          <a:bodyPr/>
          <a:lstStyle/>
          <a:p>
            <a:r>
              <a:rPr lang="en-US" dirty="0" smtClean="0">
                <a:solidFill>
                  <a:srgbClr val="58595B"/>
                </a:solidFill>
              </a:rPr>
              <a:t>Customer quotes: A sense of security</a:t>
            </a:r>
            <a:endParaRPr lang="en-US" dirty="0">
              <a:solidFill>
                <a:srgbClr val="58595B"/>
              </a:solidFill>
            </a:endParaRPr>
          </a:p>
        </p:txBody>
      </p:sp>
      <p:sp>
        <p:nvSpPr>
          <p:cNvPr id="7" name="Text Placeholder 4"/>
          <p:cNvSpPr txBox="1">
            <a:spLocks/>
          </p:cNvSpPr>
          <p:nvPr/>
        </p:nvSpPr>
        <p:spPr>
          <a:xfrm>
            <a:off x="115613" y="6071188"/>
            <a:ext cx="8648000" cy="221662"/>
          </a:xfrm>
          <a:prstGeom prst="rect">
            <a:avLst/>
          </a:prstGeom>
        </p:spPr>
        <p:txBody>
          <a:bodyPr vert="horz" lIns="91440" tIns="45720" rIns="91440" bIns="45720" rtlCol="0" anchor="b">
            <a:noAutofit/>
          </a:bodyPr>
          <a:lstStyle>
            <a:lvl1pPr marL="0" indent="0" algn="l" defTabSz="914400" rtl="0" eaLnBrk="1" latinLnBrk="0" hangingPunct="1">
              <a:spcBef>
                <a:spcPts val="1200"/>
              </a:spcBef>
              <a:spcAft>
                <a:spcPts val="0"/>
              </a:spcAft>
              <a:buClr>
                <a:schemeClr val="accent6"/>
              </a:buClr>
              <a:buFontTx/>
              <a:buNone/>
              <a:defRPr lang="en-US" sz="1000" kern="1200" baseline="0">
                <a:solidFill>
                  <a:schemeClr val="tx1"/>
                </a:solidFill>
                <a:latin typeface="+mn-lt"/>
                <a:ea typeface="+mn-ea"/>
                <a:cs typeface="+mn-cs"/>
              </a:defRPr>
            </a:lvl1pPr>
            <a:lvl2pPr marL="0" indent="0" algn="l" defTabSz="914400" rtl="0" eaLnBrk="1" latinLnBrk="0" hangingPunct="1">
              <a:spcBef>
                <a:spcPts val="0"/>
              </a:spcBef>
              <a:spcAft>
                <a:spcPts val="0"/>
              </a:spcAft>
              <a:buClr>
                <a:schemeClr val="tx1"/>
              </a:buClr>
              <a:buFont typeface="Arial" pitchFamily="34" charset="0"/>
              <a:buNone/>
              <a:defRPr lang="en-US" sz="1000" kern="1200" baseline="0">
                <a:solidFill>
                  <a:schemeClr val="tx2"/>
                </a:solidFill>
                <a:latin typeface="+mn-lt"/>
                <a:ea typeface="+mn-ea"/>
                <a:cs typeface="+mn-cs"/>
              </a:defRPr>
            </a:lvl2pPr>
            <a:lvl3pPr marL="1143000" indent="-228600" algn="l" defTabSz="914400" rtl="0" eaLnBrk="1" latinLnBrk="0" hangingPunct="1">
              <a:spcBef>
                <a:spcPct val="20000"/>
              </a:spcBef>
              <a:buFont typeface="Arial" pitchFamily="34" charset="0"/>
              <a:buChar char="•"/>
              <a:defRPr lang="en-US" sz="1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lang="en-US" sz="1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lang="en-US" sz="1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5563" indent="-55563"/>
            <a:r>
              <a:rPr lang="en-US" baseline="30000" dirty="0" smtClean="0">
                <a:solidFill>
                  <a:srgbClr val="58595B"/>
                </a:solidFill>
                <a:cs typeface="Arial"/>
              </a:rPr>
              <a:t>10.</a:t>
            </a:r>
            <a:r>
              <a:rPr lang="en-US" dirty="0" smtClean="0">
                <a:solidFill>
                  <a:srgbClr val="58595B"/>
                </a:solidFill>
                <a:cs typeface="Arial"/>
              </a:rPr>
              <a:t> </a:t>
            </a:r>
            <a:r>
              <a:rPr lang="en-US" dirty="0" smtClean="0">
                <a:solidFill>
                  <a:srgbClr val="58595B"/>
                </a:solidFill>
              </a:rPr>
              <a:t>Genworth </a:t>
            </a:r>
            <a:r>
              <a:rPr lang="en-US" dirty="0">
                <a:solidFill>
                  <a:srgbClr val="58595B"/>
                </a:solidFill>
              </a:rPr>
              <a:t>LTCI Claimant Interviews, 9/2014. The testimonials are from actual customers and represent the current opinion of the individual. </a:t>
            </a:r>
            <a:r>
              <a:rPr lang="en-US" dirty="0" smtClean="0">
                <a:solidFill>
                  <a:srgbClr val="58595B"/>
                </a:solidFill>
              </a:rPr>
              <a:t>These    individuals </a:t>
            </a:r>
            <a:r>
              <a:rPr lang="en-US" dirty="0">
                <a:solidFill>
                  <a:srgbClr val="58595B"/>
                </a:solidFill>
              </a:rPr>
              <a:t>were not compensated for their testimony. </a:t>
            </a:r>
            <a:r>
              <a:rPr lang="en-US" dirty="0" err="1">
                <a:solidFill>
                  <a:srgbClr val="58595B"/>
                </a:solidFill>
              </a:rPr>
              <a:t>Genworth</a:t>
            </a:r>
            <a:r>
              <a:rPr lang="en-US" dirty="0">
                <a:solidFill>
                  <a:srgbClr val="58595B"/>
                </a:solidFill>
              </a:rPr>
              <a:t> </a:t>
            </a:r>
            <a:r>
              <a:rPr lang="en-US" dirty="0" smtClean="0">
                <a:solidFill>
                  <a:srgbClr val="58595B"/>
                </a:solidFill>
              </a:rPr>
              <a:t>has </a:t>
            </a:r>
            <a:r>
              <a:rPr lang="en-US" dirty="0">
                <a:solidFill>
                  <a:srgbClr val="58595B"/>
                </a:solidFill>
              </a:rPr>
              <a:t>received written permission from all individuals.</a:t>
            </a:r>
          </a:p>
        </p:txBody>
      </p:sp>
      <p:sp>
        <p:nvSpPr>
          <p:cNvPr id="4" name="Rectangle 3"/>
          <p:cNvSpPr/>
          <p:nvPr/>
        </p:nvSpPr>
        <p:spPr>
          <a:xfrm>
            <a:off x="2805184" y="3707664"/>
            <a:ext cx="5240696" cy="969496"/>
          </a:xfrm>
          <a:prstGeom prst="rect">
            <a:avLst/>
          </a:prstGeom>
        </p:spPr>
        <p:txBody>
          <a:bodyPr wrap="square">
            <a:spAutoFit/>
          </a:bodyPr>
          <a:lstStyle/>
          <a:p>
            <a:pPr marL="91440" indent="-457200" algn="r">
              <a:spcAft>
                <a:spcPts val="600"/>
              </a:spcAft>
            </a:pPr>
            <a:r>
              <a:rPr lang="en-US" dirty="0"/>
              <a:t>“Over the years, when you think you’re </a:t>
            </a:r>
            <a:r>
              <a:rPr lang="en-US" dirty="0" smtClean="0"/>
              <a:t>indestructible…</a:t>
            </a:r>
            <a:r>
              <a:rPr lang="en-US" dirty="0"/>
              <a:t>that ain’t true.”</a:t>
            </a:r>
          </a:p>
          <a:p>
            <a:pPr marL="63500" indent="26988" algn="r"/>
            <a:r>
              <a:rPr lang="en-US" sz="1600" i="1" dirty="0"/>
              <a:t>Jack H. – </a:t>
            </a:r>
            <a:r>
              <a:rPr lang="en-US" sz="1600" i="1" dirty="0" smtClean="0"/>
              <a:t>Long Term Care Insurance Claimant</a:t>
            </a:r>
            <a:r>
              <a:rPr lang="en-US" sz="1600" i="1" baseline="30000" dirty="0" smtClean="0"/>
              <a:t>10</a:t>
            </a:r>
            <a:endParaRPr lang="en-US" sz="1600" i="1" baseline="30000" dirty="0"/>
          </a:p>
        </p:txBody>
      </p:sp>
      <p:sp>
        <p:nvSpPr>
          <p:cNvPr id="5" name="Rectangle 4"/>
          <p:cNvSpPr/>
          <p:nvPr/>
        </p:nvSpPr>
        <p:spPr>
          <a:xfrm>
            <a:off x="2812860" y="1662809"/>
            <a:ext cx="5233020" cy="1523494"/>
          </a:xfrm>
          <a:prstGeom prst="rect">
            <a:avLst/>
          </a:prstGeom>
        </p:spPr>
        <p:txBody>
          <a:bodyPr wrap="square">
            <a:spAutoFit/>
          </a:bodyPr>
          <a:lstStyle/>
          <a:p>
            <a:pPr marL="91440" indent="-457200" algn="r">
              <a:spcAft>
                <a:spcPts val="600"/>
              </a:spcAft>
            </a:pPr>
            <a:r>
              <a:rPr lang="en-US" dirty="0"/>
              <a:t>“It was a peace of mind thing for my husband as well because he was afraid I was running myself into the ground. So it really was a tremendous blessing for us and we’re grateful to this day.”</a:t>
            </a:r>
          </a:p>
          <a:p>
            <a:pPr marL="112713" indent="-22225" algn="r"/>
            <a:r>
              <a:rPr lang="en-US" sz="1600" i="1" dirty="0">
                <a:solidFill>
                  <a:srgbClr val="58595B"/>
                </a:solidFill>
              </a:rPr>
              <a:t>Sandra R. – Long Term </a:t>
            </a:r>
            <a:r>
              <a:rPr lang="en-US" sz="1600" i="1" dirty="0" smtClean="0">
                <a:solidFill>
                  <a:srgbClr val="58595B"/>
                </a:solidFill>
              </a:rPr>
              <a:t>Care Insurance Claimant</a:t>
            </a:r>
            <a:r>
              <a:rPr lang="en-US" sz="1600" i="1" baseline="30000" dirty="0" smtClean="0">
                <a:solidFill>
                  <a:srgbClr val="58595B"/>
                </a:solidFill>
              </a:rPr>
              <a:t>10</a:t>
            </a:r>
            <a:endParaRPr lang="en-US" sz="1600" i="1" baseline="30000" dirty="0">
              <a:solidFill>
                <a:srgbClr val="58595B"/>
              </a:solidFill>
            </a:endParaRPr>
          </a:p>
        </p:txBody>
      </p:sp>
      <p:sp>
        <p:nvSpPr>
          <p:cNvPr id="10" name="Line 9"/>
          <p:cNvSpPr>
            <a:spLocks noChangeShapeType="1"/>
          </p:cNvSpPr>
          <p:nvPr/>
        </p:nvSpPr>
        <p:spPr bwMode="auto">
          <a:xfrm>
            <a:off x="261174" y="6278005"/>
            <a:ext cx="8578850" cy="0"/>
          </a:xfrm>
          <a:prstGeom prst="line">
            <a:avLst/>
          </a:prstGeom>
          <a:noFill/>
          <a:ln w="12700">
            <a:solidFill>
              <a:srgbClr val="999999"/>
            </a:solidFill>
            <a:round/>
            <a:headEnd/>
            <a:tailEnd/>
          </a:ln>
          <a:effectLst/>
        </p:spPr>
        <p:txBody>
          <a:bodyPr anchor="ctr">
            <a:spAutoFit/>
          </a:bodyPr>
          <a:lstStyle/>
          <a:p>
            <a:pPr defTabSz="914400">
              <a:defRPr/>
            </a:pPr>
            <a:endParaRPr lang="en-US" sz="1400" dirty="0">
              <a:solidFill>
                <a:schemeClr val="tx2"/>
              </a:solidFill>
              <a:latin typeface="Arial"/>
            </a:endParaRPr>
          </a:p>
        </p:txBody>
      </p:sp>
    </p:spTree>
    <p:extLst>
      <p:ext uri="{BB962C8B-B14F-4D97-AF65-F5344CB8AC3E}">
        <p14:creationId xmlns:p14="http://schemas.microsoft.com/office/powerpoint/2010/main" val="16903717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6278005"/>
          </a:xfrm>
          <a:prstGeom prst="rect">
            <a:avLst/>
          </a:prstGeom>
          <a:solidFill>
            <a:schemeClr val="accent6">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4"/>
          </p:nvPr>
        </p:nvSpPr>
        <p:spPr/>
        <p:txBody>
          <a:bodyPr/>
          <a:lstStyle/>
          <a:p>
            <a:fld id="{60633EBC-64B2-46BD-A6D1-30C8D5EAA11A}" type="slidenum">
              <a:rPr lang="en-US" smtClean="0"/>
              <a:pPr/>
              <a:t>26</a:t>
            </a:fld>
            <a:endParaRPr lang="en-US" dirty="0"/>
          </a:p>
        </p:txBody>
      </p:sp>
      <p:sp>
        <p:nvSpPr>
          <p:cNvPr id="3" name="Title 2"/>
          <p:cNvSpPr>
            <a:spLocks noGrp="1"/>
          </p:cNvSpPr>
          <p:nvPr>
            <p:ph type="title"/>
          </p:nvPr>
        </p:nvSpPr>
        <p:spPr/>
        <p:txBody>
          <a:bodyPr/>
          <a:lstStyle/>
          <a:p>
            <a:r>
              <a:rPr lang="en-US" dirty="0" smtClean="0">
                <a:solidFill>
                  <a:srgbClr val="58595B"/>
                </a:solidFill>
              </a:rPr>
              <a:t>Customer quotes: The benefit of hindsight</a:t>
            </a:r>
            <a:endParaRPr lang="en-US" dirty="0">
              <a:solidFill>
                <a:srgbClr val="58595B"/>
              </a:solidFill>
            </a:endParaRPr>
          </a:p>
        </p:txBody>
      </p:sp>
      <p:sp>
        <p:nvSpPr>
          <p:cNvPr id="5" name="Text Placeholder 4"/>
          <p:cNvSpPr>
            <a:spLocks noGrp="1"/>
          </p:cNvSpPr>
          <p:nvPr>
            <p:ph type="body" sz="quarter" idx="11"/>
          </p:nvPr>
        </p:nvSpPr>
        <p:spPr>
          <a:xfrm>
            <a:off x="71069" y="6071188"/>
            <a:ext cx="8648000" cy="221662"/>
          </a:xfrm>
        </p:spPr>
        <p:txBody>
          <a:bodyPr/>
          <a:lstStyle/>
          <a:p>
            <a:pPr marL="55563" indent="-55563"/>
            <a:r>
              <a:rPr lang="en-US" baseline="30000" dirty="0" smtClean="0"/>
              <a:t>11</a:t>
            </a:r>
            <a:r>
              <a:rPr lang="en-US" dirty="0">
                <a:solidFill>
                  <a:srgbClr val="58595B"/>
                </a:solidFill>
              </a:rPr>
              <a:t>Genworth LTCI Claimant Interviews, 9/2014. The testimonials are from actual customers and represent the current opinion of the individual. These    individuals were not compensated for their testimony. </a:t>
            </a:r>
            <a:r>
              <a:rPr lang="en-US" dirty="0" err="1">
                <a:solidFill>
                  <a:srgbClr val="58595B"/>
                </a:solidFill>
              </a:rPr>
              <a:t>Genworth</a:t>
            </a:r>
            <a:r>
              <a:rPr lang="en-US" dirty="0">
                <a:solidFill>
                  <a:srgbClr val="58595B"/>
                </a:solidFill>
              </a:rPr>
              <a:t> has received written permission from all individuals.</a:t>
            </a:r>
          </a:p>
        </p:txBody>
      </p:sp>
      <p:sp>
        <p:nvSpPr>
          <p:cNvPr id="4" name="Rectangle 3"/>
          <p:cNvSpPr/>
          <p:nvPr/>
        </p:nvSpPr>
        <p:spPr>
          <a:xfrm>
            <a:off x="3353561" y="1535341"/>
            <a:ext cx="4748181" cy="1800493"/>
          </a:xfrm>
          <a:prstGeom prst="rect">
            <a:avLst/>
          </a:prstGeom>
        </p:spPr>
        <p:txBody>
          <a:bodyPr wrap="square">
            <a:spAutoFit/>
          </a:bodyPr>
          <a:lstStyle/>
          <a:p>
            <a:pPr marL="91440" indent="-457200" algn="r">
              <a:spcAft>
                <a:spcPts val="600"/>
              </a:spcAft>
            </a:pPr>
            <a:r>
              <a:rPr lang="en-US" dirty="0">
                <a:solidFill>
                  <a:srgbClr val="58595B"/>
                </a:solidFill>
              </a:rPr>
              <a:t>“When the children are involved, we help them as much as possible. They often say, ‘I’ve really been thinking about it and this is something that I need to get for myself and my spouse.’”</a:t>
            </a:r>
          </a:p>
          <a:p>
            <a:pPr marL="91440" algn="r"/>
            <a:r>
              <a:rPr lang="en-US" sz="1600" i="1" dirty="0">
                <a:solidFill>
                  <a:srgbClr val="58595B"/>
                </a:solidFill>
              </a:rPr>
              <a:t>Jamie P. – Genworth Benefit </a:t>
            </a:r>
            <a:r>
              <a:rPr lang="en-US" sz="1600" i="1" dirty="0" smtClean="0">
                <a:solidFill>
                  <a:srgbClr val="58595B"/>
                </a:solidFill>
              </a:rPr>
              <a:t>Analyst</a:t>
            </a:r>
            <a:r>
              <a:rPr lang="en-US" sz="1600" i="1" baseline="30000" dirty="0" smtClean="0">
                <a:solidFill>
                  <a:srgbClr val="58595B"/>
                </a:solidFill>
              </a:rPr>
              <a:t>11</a:t>
            </a:r>
            <a:r>
              <a:rPr lang="en-US" sz="1600" i="1" dirty="0" smtClean="0">
                <a:solidFill>
                  <a:srgbClr val="58595B"/>
                </a:solidFill>
              </a:rPr>
              <a:t> </a:t>
            </a:r>
            <a:endParaRPr lang="en-US" sz="1600" i="1" dirty="0">
              <a:solidFill>
                <a:srgbClr val="58595B"/>
              </a:solidFill>
            </a:endParaRPr>
          </a:p>
        </p:txBody>
      </p:sp>
      <p:sp>
        <p:nvSpPr>
          <p:cNvPr id="9" name="Rectangle 8"/>
          <p:cNvSpPr/>
          <p:nvPr/>
        </p:nvSpPr>
        <p:spPr>
          <a:xfrm>
            <a:off x="3359086" y="3547137"/>
            <a:ext cx="4742657" cy="1831271"/>
          </a:xfrm>
          <a:prstGeom prst="rect">
            <a:avLst/>
          </a:prstGeom>
        </p:spPr>
        <p:txBody>
          <a:bodyPr wrap="square">
            <a:spAutoFit/>
          </a:bodyPr>
          <a:lstStyle/>
          <a:p>
            <a:pPr marL="91440" indent="-457200" algn="r">
              <a:spcAft>
                <a:spcPts val="600"/>
              </a:spcAft>
            </a:pPr>
            <a:r>
              <a:rPr lang="en-US" dirty="0">
                <a:solidFill>
                  <a:srgbClr val="58595B"/>
                </a:solidFill>
              </a:rPr>
              <a:t>“If I hadn’t had it, I would have lost everything just trying to pay for people to help me. It’s a lifesaver and the program has helped me to get along and with my quality of life.”</a:t>
            </a:r>
          </a:p>
          <a:p>
            <a:pPr marL="91440" indent="-457200" algn="r">
              <a:spcAft>
                <a:spcPts val="600"/>
              </a:spcAft>
            </a:pPr>
            <a:r>
              <a:rPr lang="en-US" i="1" dirty="0">
                <a:solidFill>
                  <a:srgbClr val="58595B"/>
                </a:solidFill>
              </a:rPr>
              <a:t>	</a:t>
            </a:r>
            <a:r>
              <a:rPr lang="en-US" sz="1600" i="1" dirty="0">
                <a:solidFill>
                  <a:srgbClr val="58595B"/>
                </a:solidFill>
              </a:rPr>
              <a:t>Jack H. – Long Term Care </a:t>
            </a:r>
            <a:r>
              <a:rPr lang="en-US" sz="1600" i="1" dirty="0" smtClean="0">
                <a:solidFill>
                  <a:srgbClr val="58595B"/>
                </a:solidFill>
              </a:rPr>
              <a:t>Insurance Claimant</a:t>
            </a:r>
            <a:r>
              <a:rPr lang="en-US" sz="1600" i="1" baseline="30000" dirty="0" smtClean="0">
                <a:solidFill>
                  <a:srgbClr val="58595B"/>
                </a:solidFill>
              </a:rPr>
              <a:t>11</a:t>
            </a:r>
            <a:endParaRPr lang="en-US" sz="1600" i="1" baseline="30000" dirty="0">
              <a:solidFill>
                <a:srgbClr val="58595B"/>
              </a:solidFill>
            </a:endParaRPr>
          </a:p>
        </p:txBody>
      </p:sp>
      <p:sp>
        <p:nvSpPr>
          <p:cNvPr id="10" name="Line 9"/>
          <p:cNvSpPr>
            <a:spLocks noChangeShapeType="1"/>
          </p:cNvSpPr>
          <p:nvPr/>
        </p:nvSpPr>
        <p:spPr bwMode="auto">
          <a:xfrm>
            <a:off x="261174" y="6278005"/>
            <a:ext cx="8578850" cy="0"/>
          </a:xfrm>
          <a:prstGeom prst="line">
            <a:avLst/>
          </a:prstGeom>
          <a:noFill/>
          <a:ln w="12700">
            <a:solidFill>
              <a:srgbClr val="999999"/>
            </a:solidFill>
            <a:round/>
            <a:headEnd/>
            <a:tailEnd/>
          </a:ln>
          <a:effectLst/>
        </p:spPr>
        <p:txBody>
          <a:bodyPr anchor="ctr">
            <a:spAutoFit/>
          </a:bodyPr>
          <a:lstStyle/>
          <a:p>
            <a:pPr defTabSz="914400">
              <a:defRPr/>
            </a:pPr>
            <a:endParaRPr lang="en-US" sz="1400" dirty="0">
              <a:solidFill>
                <a:schemeClr val="tx2"/>
              </a:solidFill>
              <a:latin typeface="Arial"/>
            </a:endParaRPr>
          </a:p>
        </p:txBody>
      </p:sp>
    </p:spTree>
    <p:extLst>
      <p:ext uri="{BB962C8B-B14F-4D97-AF65-F5344CB8AC3E}">
        <p14:creationId xmlns:p14="http://schemas.microsoft.com/office/powerpoint/2010/main" val="278945031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4294967295"/>
          </p:nvPr>
        </p:nvSpPr>
        <p:spPr>
          <a:xfrm>
            <a:off x="457199" y="1618969"/>
            <a:ext cx="5476241" cy="4297667"/>
          </a:xfrm>
          <a:prstGeom prst="rect">
            <a:avLst/>
          </a:prstGeom>
        </p:spPr>
        <p:txBody>
          <a:bodyPr>
            <a:normAutofit/>
          </a:bodyPr>
          <a:lstStyle/>
          <a:p>
            <a:pPr marL="169863" indent="-169863">
              <a:buClr>
                <a:schemeClr val="accent3"/>
              </a:buClr>
              <a:buFont typeface="Arial"/>
              <a:buChar char="•"/>
            </a:pPr>
            <a:r>
              <a:rPr lang="en-US" sz="2000" dirty="0" smtClean="0"/>
              <a:t>Which </a:t>
            </a:r>
            <a:r>
              <a:rPr lang="en-US" sz="2000" dirty="0"/>
              <a:t>of the customer quotes did you relate to most</a:t>
            </a:r>
            <a:r>
              <a:rPr lang="en-US" sz="2000" dirty="0" smtClean="0"/>
              <a:t>?</a:t>
            </a:r>
          </a:p>
          <a:p>
            <a:pPr marL="169863" indent="-169863">
              <a:buClr>
                <a:schemeClr val="accent3"/>
              </a:buClr>
              <a:buFont typeface="Arial"/>
              <a:buChar char="•"/>
            </a:pPr>
            <a:r>
              <a:rPr lang="en-US" sz="2000" dirty="0" smtClean="0"/>
              <a:t>How </a:t>
            </a:r>
            <a:r>
              <a:rPr lang="en-US" sz="2000" dirty="0"/>
              <a:t>are you feeling about the role of long term care insurance in your plan </a:t>
            </a:r>
            <a:r>
              <a:rPr lang="en-US" sz="2000" dirty="0" smtClean="0"/>
              <a:t>now?</a:t>
            </a:r>
            <a:endParaRPr lang="en-US" sz="2000" dirty="0"/>
          </a:p>
          <a:p>
            <a:pPr marL="169863" indent="-169863">
              <a:buClr>
                <a:schemeClr val="accent3"/>
              </a:buClr>
              <a:buFont typeface="Arial"/>
              <a:buChar char="•"/>
            </a:pPr>
            <a:r>
              <a:rPr lang="en-US" sz="2000" dirty="0" smtClean="0"/>
              <a:t>What are your thoughts about smaller</a:t>
            </a:r>
            <a:r>
              <a:rPr lang="en-US" sz="2000" dirty="0"/>
              <a:t>, more affordable </a:t>
            </a:r>
            <a:r>
              <a:rPr lang="en-US" sz="2000" dirty="0" smtClean="0"/>
              <a:t>LTCI policies and their possible role in retirement planning?</a:t>
            </a:r>
            <a:endParaRPr lang="en-US" sz="2000" dirty="0"/>
          </a:p>
        </p:txBody>
      </p:sp>
      <p:sp>
        <p:nvSpPr>
          <p:cNvPr id="3" name="Title 2"/>
          <p:cNvSpPr>
            <a:spLocks noGrp="1"/>
          </p:cNvSpPr>
          <p:nvPr>
            <p:ph type="title"/>
          </p:nvPr>
        </p:nvSpPr>
        <p:spPr/>
        <p:txBody>
          <a:bodyPr/>
          <a:lstStyle/>
          <a:p>
            <a:r>
              <a:rPr lang="en-US" dirty="0" smtClean="0"/>
              <a:t>Key questions</a:t>
            </a:r>
            <a:endParaRPr lang="en-US" dirty="0"/>
          </a:p>
        </p:txBody>
      </p:sp>
      <p:sp>
        <p:nvSpPr>
          <p:cNvPr id="5" name="Slide Number Placeholder 4"/>
          <p:cNvSpPr>
            <a:spLocks noGrp="1"/>
          </p:cNvSpPr>
          <p:nvPr>
            <p:ph type="sldNum" sz="quarter" idx="14"/>
          </p:nvPr>
        </p:nvSpPr>
        <p:spPr/>
        <p:txBody>
          <a:bodyPr/>
          <a:lstStyle/>
          <a:p>
            <a:fld id="{60633EBC-64B2-46BD-A6D1-30C8D5EAA11A}" type="slidenum">
              <a:rPr lang="en-US" smtClean="0"/>
              <a:pPr/>
              <a:t>27</a:t>
            </a:fld>
            <a:endParaRPr lang="en-US" dirty="0"/>
          </a:p>
        </p:txBody>
      </p:sp>
      <p:sp>
        <p:nvSpPr>
          <p:cNvPr id="13" name="Text Placeholder 12"/>
          <p:cNvSpPr>
            <a:spLocks noGrp="1"/>
          </p:cNvSpPr>
          <p:nvPr>
            <p:ph type="body" sz="quarter" idx="11"/>
          </p:nvPr>
        </p:nvSpPr>
        <p:spPr/>
        <p:txBody>
          <a:bodyPr/>
          <a:lstStyle/>
          <a:p>
            <a:endParaRPr lang="en-US" dirty="0"/>
          </a:p>
        </p:txBody>
      </p:sp>
      <p:sp>
        <p:nvSpPr>
          <p:cNvPr id="6" name="Oval 5"/>
          <p:cNvSpPr/>
          <p:nvPr/>
        </p:nvSpPr>
        <p:spPr>
          <a:xfrm>
            <a:off x="6634480" y="1991360"/>
            <a:ext cx="1442720" cy="1442720"/>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7200" dirty="0" smtClean="0"/>
              <a:t>?</a:t>
            </a:r>
            <a:endParaRPr lang="en-US" sz="7200" dirty="0"/>
          </a:p>
        </p:txBody>
      </p:sp>
    </p:spTree>
    <p:extLst>
      <p:ext uri="{BB962C8B-B14F-4D97-AF65-F5344CB8AC3E}">
        <p14:creationId xmlns:p14="http://schemas.microsoft.com/office/powerpoint/2010/main" val="314545425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4294967295"/>
          </p:nvPr>
        </p:nvSpPr>
        <p:spPr>
          <a:xfrm>
            <a:off x="457199" y="1628731"/>
            <a:ext cx="6204038" cy="4297667"/>
          </a:xfrm>
          <a:prstGeom prst="rect">
            <a:avLst/>
          </a:prstGeom>
        </p:spPr>
        <p:txBody>
          <a:bodyPr>
            <a:normAutofit/>
          </a:bodyPr>
          <a:lstStyle/>
          <a:p>
            <a:pPr>
              <a:buClr>
                <a:schemeClr val="accent1"/>
              </a:buClr>
            </a:pPr>
            <a:r>
              <a:rPr lang="en-US" sz="2000" dirty="0" smtClean="0">
                <a:solidFill>
                  <a:schemeClr val="accent3"/>
                </a:solidFill>
              </a:rPr>
              <a:t>Four </a:t>
            </a:r>
            <a:r>
              <a:rPr lang="en-US" sz="2000" dirty="0">
                <a:solidFill>
                  <a:schemeClr val="accent3"/>
                </a:solidFill>
              </a:rPr>
              <a:t>steps to help develop your sense of </a:t>
            </a:r>
            <a:r>
              <a:rPr lang="en-US" sz="2000" dirty="0" smtClean="0">
                <a:solidFill>
                  <a:schemeClr val="accent3"/>
                </a:solidFill>
              </a:rPr>
              <a:t>security</a:t>
            </a:r>
            <a:endParaRPr lang="en-US" sz="2000" dirty="0">
              <a:solidFill>
                <a:schemeClr val="accent3"/>
              </a:solidFill>
            </a:endParaRPr>
          </a:p>
          <a:p>
            <a:pPr marL="284163" indent="-284163">
              <a:buClr>
                <a:schemeClr val="accent3"/>
              </a:buClr>
              <a:buFont typeface="+mj-lt"/>
              <a:buAutoNum type="arabicPeriod"/>
            </a:pPr>
            <a:r>
              <a:rPr lang="en-US" sz="2000" dirty="0"/>
              <a:t>Have the long term care conversation with your loved ones and a financial professional </a:t>
            </a:r>
            <a:endParaRPr lang="en-US" sz="2000" dirty="0" smtClean="0"/>
          </a:p>
          <a:p>
            <a:pPr marL="284163" indent="-284163">
              <a:buClr>
                <a:schemeClr val="accent3"/>
              </a:buClr>
              <a:buFont typeface="+mj-lt"/>
              <a:buAutoNum type="arabicPeriod"/>
            </a:pPr>
            <a:r>
              <a:rPr lang="en-US" sz="2000" dirty="0" smtClean="0"/>
              <a:t>Consider </a:t>
            </a:r>
            <a:r>
              <a:rPr lang="en-US" sz="2000" dirty="0"/>
              <a:t>the role that long term care insurance </a:t>
            </a:r>
            <a:r>
              <a:rPr lang="en-US" sz="2000" dirty="0" smtClean="0"/>
              <a:t>may </a:t>
            </a:r>
            <a:r>
              <a:rPr lang="en-US" sz="2000" dirty="0"/>
              <a:t>play in your retirement </a:t>
            </a:r>
            <a:r>
              <a:rPr lang="en-US" sz="2000" dirty="0" smtClean="0"/>
              <a:t>plan</a:t>
            </a:r>
          </a:p>
          <a:p>
            <a:pPr marL="284163" indent="-284163">
              <a:buClr>
                <a:schemeClr val="accent3"/>
              </a:buClr>
              <a:buFont typeface="+mj-lt"/>
              <a:buAutoNum type="arabicPeriod"/>
            </a:pPr>
            <a:r>
              <a:rPr lang="en-US" sz="2000" dirty="0"/>
              <a:t>Start making plans for the possibility of needing long term </a:t>
            </a:r>
            <a:r>
              <a:rPr lang="en-US" sz="2000" dirty="0" smtClean="0"/>
              <a:t>care</a:t>
            </a:r>
          </a:p>
          <a:p>
            <a:pPr marL="284163" indent="-284163">
              <a:buClr>
                <a:schemeClr val="accent3"/>
              </a:buClr>
              <a:buFont typeface="+mj-lt"/>
              <a:buAutoNum type="arabicPeriod"/>
            </a:pPr>
            <a:r>
              <a:rPr lang="en-US" sz="2000" dirty="0"/>
              <a:t>Put the plan in writing and revisit </a:t>
            </a:r>
            <a:r>
              <a:rPr lang="en-US" sz="2000" dirty="0" smtClean="0"/>
              <a:t>regularly</a:t>
            </a:r>
            <a:endParaRPr lang="en-US" sz="2000" dirty="0"/>
          </a:p>
        </p:txBody>
      </p:sp>
      <p:sp>
        <p:nvSpPr>
          <p:cNvPr id="3" name="Title 2"/>
          <p:cNvSpPr>
            <a:spLocks noGrp="1"/>
          </p:cNvSpPr>
          <p:nvPr>
            <p:ph type="title"/>
          </p:nvPr>
        </p:nvSpPr>
        <p:spPr/>
        <p:txBody>
          <a:bodyPr/>
          <a:lstStyle/>
          <a:p>
            <a:r>
              <a:rPr lang="en-US" dirty="0" smtClean="0"/>
              <a:t>What next?</a:t>
            </a:r>
            <a:endParaRPr lang="en-US" dirty="0"/>
          </a:p>
        </p:txBody>
      </p:sp>
      <p:sp>
        <p:nvSpPr>
          <p:cNvPr id="5" name="Slide Number Placeholder 4"/>
          <p:cNvSpPr>
            <a:spLocks noGrp="1"/>
          </p:cNvSpPr>
          <p:nvPr>
            <p:ph type="sldNum" sz="quarter" idx="14"/>
          </p:nvPr>
        </p:nvSpPr>
        <p:spPr/>
        <p:txBody>
          <a:bodyPr/>
          <a:lstStyle/>
          <a:p>
            <a:fld id="{60633EBC-64B2-46BD-A6D1-30C8D5EAA11A}" type="slidenum">
              <a:rPr lang="en-US" smtClean="0"/>
              <a:pPr/>
              <a:t>28</a:t>
            </a:fld>
            <a:endParaRPr lang="en-US" dirty="0"/>
          </a:p>
        </p:txBody>
      </p:sp>
      <p:sp>
        <p:nvSpPr>
          <p:cNvPr id="13" name="Text Placeholder 12"/>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32880341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914399" y="1378911"/>
            <a:ext cx="7627250" cy="1143000"/>
          </a:xfrm>
        </p:spPr>
        <p:txBody>
          <a:bodyPr/>
          <a:lstStyle/>
          <a:p>
            <a:r>
              <a:rPr lang="en-US" sz="3600" dirty="0" smtClean="0">
                <a:solidFill>
                  <a:schemeClr val="bg1"/>
                </a:solidFill>
              </a:rPr>
              <a:t>Living long term</a:t>
            </a:r>
            <a:endParaRPr lang="en-US" sz="3600" dirty="0">
              <a:solidFill>
                <a:schemeClr val="bg1"/>
              </a:solidFill>
            </a:endParaRPr>
          </a:p>
        </p:txBody>
      </p:sp>
      <p:sp>
        <p:nvSpPr>
          <p:cNvPr id="3" name="Rectangle 2"/>
          <p:cNvSpPr/>
          <p:nvPr/>
        </p:nvSpPr>
        <p:spPr>
          <a:xfrm>
            <a:off x="847559" y="1113612"/>
            <a:ext cx="1587851" cy="369332"/>
          </a:xfrm>
          <a:prstGeom prst="rect">
            <a:avLst/>
          </a:prstGeom>
        </p:spPr>
        <p:txBody>
          <a:bodyPr wrap="none">
            <a:spAutoFit/>
          </a:bodyPr>
          <a:lstStyle/>
          <a:p>
            <a:r>
              <a:rPr lang="en-US" kern="0" spc="180" dirty="0">
                <a:solidFill>
                  <a:schemeClr val="bg1"/>
                </a:solidFill>
              </a:rPr>
              <a:t>SECTION 1</a:t>
            </a:r>
            <a:endParaRPr lang="en-US" dirty="0">
              <a:solidFill>
                <a:schemeClr val="bg1"/>
              </a:solidFill>
            </a:endParaRPr>
          </a:p>
        </p:txBody>
      </p:sp>
      <p:cxnSp>
        <p:nvCxnSpPr>
          <p:cNvPr id="6" name="Straight Connector 5"/>
          <p:cNvCxnSpPr/>
          <p:nvPr/>
        </p:nvCxnSpPr>
        <p:spPr>
          <a:xfrm flipH="1">
            <a:off x="931109" y="1601983"/>
            <a:ext cx="3185279"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0437832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Important Information </a:t>
            </a:r>
            <a:endParaRPr lang="en-US" dirty="0"/>
          </a:p>
        </p:txBody>
      </p:sp>
      <p:sp>
        <p:nvSpPr>
          <p:cNvPr id="6" name="Slide Number Placeholder 5"/>
          <p:cNvSpPr>
            <a:spLocks noGrp="1"/>
          </p:cNvSpPr>
          <p:nvPr>
            <p:ph type="sldNum" sz="quarter" idx="14"/>
          </p:nvPr>
        </p:nvSpPr>
        <p:spPr/>
        <p:txBody>
          <a:bodyPr/>
          <a:lstStyle/>
          <a:p>
            <a:fld id="{60633EBC-64B2-46BD-A6D1-30C8D5EAA11A}" type="slidenum">
              <a:rPr lang="en-US" smtClean="0"/>
              <a:pPr/>
              <a:t>29</a:t>
            </a:fld>
            <a:endParaRPr lang="en-US" dirty="0"/>
          </a:p>
        </p:txBody>
      </p:sp>
      <p:sp>
        <p:nvSpPr>
          <p:cNvPr id="9" name="Content Placeholder 6"/>
          <p:cNvSpPr txBox="1">
            <a:spLocks/>
          </p:cNvSpPr>
          <p:nvPr/>
        </p:nvSpPr>
        <p:spPr>
          <a:xfrm>
            <a:off x="436805" y="1087585"/>
            <a:ext cx="8163444" cy="2819388"/>
          </a:xfrm>
          <a:prstGeom prst="rect">
            <a:avLst/>
          </a:prstGeom>
        </p:spPr>
        <p:txBody>
          <a:bodyPr vert="horz" lIns="91440" tIns="45720" rIns="91440" bIns="45720" rtlCol="0">
            <a:normAutofit lnSpcReduction="10000"/>
          </a:bodyPr>
          <a:lstStyle>
            <a:lvl1pPr marL="0" indent="0" algn="l" defTabSz="914400" rtl="0" eaLnBrk="1" latinLnBrk="0" hangingPunct="1">
              <a:spcBef>
                <a:spcPts val="1200"/>
              </a:spcBef>
              <a:spcAft>
                <a:spcPts val="0"/>
              </a:spcAft>
              <a:buClr>
                <a:schemeClr val="accent6"/>
              </a:buClr>
              <a:buFontTx/>
              <a:buNone/>
              <a:defRPr lang="en-US" sz="2000" kern="1200" baseline="0" dirty="0" smtClean="0">
                <a:solidFill>
                  <a:schemeClr val="tx2"/>
                </a:solidFill>
                <a:latin typeface="+mn-lt"/>
                <a:ea typeface="+mn-ea"/>
                <a:cs typeface="+mn-cs"/>
              </a:defRPr>
            </a:lvl1pPr>
            <a:lvl2pPr marL="169863" indent="-169863" algn="l" defTabSz="914400" rtl="0" eaLnBrk="1" latinLnBrk="0" hangingPunct="1">
              <a:spcBef>
                <a:spcPts val="1200"/>
              </a:spcBef>
              <a:spcAft>
                <a:spcPts val="0"/>
              </a:spcAft>
              <a:buClrTx/>
              <a:buFont typeface="Arial" pitchFamily="34" charset="0"/>
              <a:buChar char="•"/>
              <a:defRPr lang="en-US" sz="2000" kern="1200" dirty="0" smtClean="0">
                <a:solidFill>
                  <a:schemeClr val="tx2"/>
                </a:solidFill>
                <a:latin typeface="+mn-lt"/>
                <a:ea typeface="+mn-ea"/>
                <a:cs typeface="+mn-cs"/>
              </a:defRPr>
            </a:lvl2pPr>
            <a:lvl3pPr marL="461962" indent="-285750" algn="l" defTabSz="914400" rtl="0" eaLnBrk="1" latinLnBrk="0" hangingPunct="1">
              <a:spcBef>
                <a:spcPct val="20000"/>
              </a:spcBef>
              <a:buClrTx/>
              <a:buFont typeface="Lucida Grande"/>
              <a:buChar char="­"/>
              <a:defRPr lang="en-US" sz="1800" kern="1200" dirty="0" smtClean="0">
                <a:solidFill>
                  <a:schemeClr val="tx2"/>
                </a:solidFill>
                <a:latin typeface="+mn-lt"/>
                <a:ea typeface="+mn-ea"/>
                <a:cs typeface="+mn-cs"/>
              </a:defRPr>
            </a:lvl3pPr>
            <a:lvl4pPr marL="685800" indent="-285750" algn="l" defTabSz="914400" rtl="0" eaLnBrk="1" latinLnBrk="0" hangingPunct="1">
              <a:spcBef>
                <a:spcPct val="20000"/>
              </a:spcBef>
              <a:buClrTx/>
              <a:buFont typeface="Lucida Grande"/>
              <a:buChar char="­"/>
              <a:defRPr lang="en-US" sz="1800" kern="1200" dirty="0" smtClean="0">
                <a:solidFill>
                  <a:schemeClr val="tx2"/>
                </a:solidFill>
                <a:latin typeface="+mn-lt"/>
                <a:ea typeface="+mn-ea"/>
                <a:cs typeface="+mn-cs"/>
              </a:defRPr>
            </a:lvl4pPr>
            <a:lvl5pPr marL="911225" indent="-285750" algn="l" defTabSz="914400" rtl="0" eaLnBrk="1" latinLnBrk="0" hangingPunct="1">
              <a:spcBef>
                <a:spcPct val="20000"/>
              </a:spcBef>
              <a:buClrTx/>
              <a:buFont typeface="Lucida Grande"/>
              <a:buChar char="­"/>
              <a:defRPr lang="en-US" sz="1800" kern="1200" dirty="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r>
              <a:rPr lang="en-US" sz="1800" dirty="0"/>
              <a:t>Long Term Care Insurance Underwritten by Genworth Life Insurance Company, Richmond, VA.</a:t>
            </a:r>
          </a:p>
          <a:p>
            <a:r>
              <a:rPr lang="en-US" sz="1800" dirty="0"/>
              <a:t>This is a solicitation of </a:t>
            </a:r>
            <a:r>
              <a:rPr lang="en-US" sz="1800" dirty="0" smtClean="0"/>
              <a:t>insurance for policy form series ICC13-8000R1 </a:t>
            </a:r>
            <a:r>
              <a:rPr lang="en-US" sz="1800" smtClean="0"/>
              <a:t>or ICC13-8001R1</a:t>
            </a:r>
            <a:r>
              <a:rPr lang="en-US" sz="1800" dirty="0" smtClean="0"/>
              <a:t>. </a:t>
            </a:r>
            <a:r>
              <a:rPr lang="en-US" sz="1800" dirty="0"/>
              <a:t>When you respond, an insurance agent/producer will contact you.</a:t>
            </a:r>
          </a:p>
          <a:p>
            <a:r>
              <a:rPr lang="en-US" sz="1800" dirty="0"/>
              <a:t>Details about the cost, benefits</a:t>
            </a:r>
            <a:r>
              <a:rPr lang="en-US" sz="1800" dirty="0" smtClean="0"/>
              <a:t>, terms under which the policy may be continued in force or discontinued, limitations </a:t>
            </a:r>
            <a:r>
              <a:rPr lang="en-US" sz="1800" dirty="0"/>
              <a:t>and exclusions of </a:t>
            </a:r>
            <a:r>
              <a:rPr lang="en-US" sz="1800" dirty="0" smtClean="0"/>
              <a:t>the </a:t>
            </a:r>
            <a:r>
              <a:rPr lang="en-US" sz="1800" dirty="0"/>
              <a:t>long term care insurance </a:t>
            </a:r>
            <a:r>
              <a:rPr lang="en-US" sz="1800" dirty="0" smtClean="0"/>
              <a:t>policy </a:t>
            </a:r>
            <a:r>
              <a:rPr lang="en-US" sz="1800" dirty="0"/>
              <a:t>will be provided to you by a licensed insurance agent/producer.</a:t>
            </a:r>
            <a:r>
              <a:rPr lang="en-US" sz="1600" dirty="0" smtClean="0">
                <a:solidFill>
                  <a:schemeClr val="tx1"/>
                </a:solidFill>
                <a:cs typeface="Arial"/>
              </a:rPr>
              <a:t>			</a:t>
            </a:r>
            <a:endParaRPr lang="en-US" sz="1600" b="1" dirty="0" smtClean="0">
              <a:solidFill>
                <a:schemeClr val="tx1"/>
              </a:solidFill>
            </a:endParaRPr>
          </a:p>
        </p:txBody>
      </p:sp>
      <p:grpSp>
        <p:nvGrpSpPr>
          <p:cNvPr id="10" name="Group 9"/>
          <p:cNvGrpSpPr/>
          <p:nvPr/>
        </p:nvGrpSpPr>
        <p:grpSpPr>
          <a:xfrm>
            <a:off x="260998" y="5657850"/>
            <a:ext cx="8715362" cy="553998"/>
            <a:chOff x="428638" y="5734050"/>
            <a:chExt cx="8715362" cy="553998"/>
          </a:xfrm>
        </p:grpSpPr>
        <p:sp>
          <p:nvSpPr>
            <p:cNvPr id="12" name="Rectangle 11"/>
            <p:cNvSpPr/>
            <p:nvPr/>
          </p:nvSpPr>
          <p:spPr bwMode="auto">
            <a:xfrm>
              <a:off x="428638" y="5734050"/>
              <a:ext cx="8593442" cy="553998"/>
            </a:xfrm>
            <a:prstGeom prst="rect">
              <a:avLst/>
            </a:prstGeom>
            <a:noFill/>
            <a:ln w="6350">
              <a:solidFill>
                <a:schemeClr val="tx1">
                  <a:alpha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3" name="TextBox 12"/>
            <p:cNvSpPr txBox="1">
              <a:spLocks noChangeArrowheads="1"/>
            </p:cNvSpPr>
            <p:nvPr/>
          </p:nvSpPr>
          <p:spPr bwMode="auto">
            <a:xfrm>
              <a:off x="437273" y="5746715"/>
              <a:ext cx="1803249" cy="460410"/>
            </a:xfrm>
            <a:prstGeom prst="rect">
              <a:avLst/>
            </a:prstGeom>
            <a:noFill/>
            <a:ln w="9525">
              <a:noFill/>
              <a:miter lim="800000"/>
              <a:headEnd/>
              <a:tailEnd/>
            </a:ln>
          </p:spPr>
          <p:txBody>
            <a:bodyPr>
              <a:spAutoFit/>
            </a:bodyPr>
            <a:lstStyle/>
            <a:p>
              <a:r>
                <a:rPr lang="en-US" sz="1200" b="1" dirty="0">
                  <a:solidFill>
                    <a:srgbClr val="3F454F"/>
                  </a:solidFill>
                </a:rPr>
                <a:t>Insurance and </a:t>
              </a:r>
              <a:br>
                <a:rPr lang="en-US" sz="1200" b="1" dirty="0">
                  <a:solidFill>
                    <a:srgbClr val="3F454F"/>
                  </a:solidFill>
                </a:rPr>
              </a:br>
              <a:r>
                <a:rPr lang="en-US" sz="1200" b="1" dirty="0">
                  <a:solidFill>
                    <a:srgbClr val="3F454F"/>
                  </a:solidFill>
                </a:rPr>
                <a:t>annuity products</a:t>
              </a:r>
            </a:p>
          </p:txBody>
        </p:sp>
        <p:sp>
          <p:nvSpPr>
            <p:cNvPr id="14" name="TextBox 13"/>
            <p:cNvSpPr txBox="1">
              <a:spLocks noChangeArrowheads="1"/>
            </p:cNvSpPr>
            <p:nvPr/>
          </p:nvSpPr>
          <p:spPr bwMode="auto">
            <a:xfrm>
              <a:off x="1884952" y="5734050"/>
              <a:ext cx="2336605" cy="553998"/>
            </a:xfrm>
            <a:prstGeom prst="rect">
              <a:avLst/>
            </a:prstGeom>
            <a:noFill/>
            <a:ln w="9525">
              <a:noFill/>
              <a:miter lim="800000"/>
              <a:headEnd/>
              <a:tailEnd/>
            </a:ln>
          </p:spPr>
          <p:txBody>
            <a:bodyPr>
              <a:spAutoFit/>
            </a:bodyPr>
            <a:lstStyle/>
            <a:p>
              <a:r>
                <a:rPr lang="en-US" sz="1200" b="1" dirty="0">
                  <a:solidFill>
                    <a:srgbClr val="3F454F"/>
                  </a:solidFill>
                </a:rPr>
                <a:t>• Are not deposits.</a:t>
              </a:r>
            </a:p>
            <a:p>
              <a:r>
                <a:rPr lang="en-US" sz="1200" b="1" dirty="0">
                  <a:solidFill>
                    <a:srgbClr val="3F454F"/>
                  </a:solidFill>
                </a:rPr>
                <a:t>• May decrease in value.</a:t>
              </a:r>
            </a:p>
          </p:txBody>
        </p:sp>
        <p:sp>
          <p:nvSpPr>
            <p:cNvPr id="15" name="TextBox 14"/>
            <p:cNvSpPr txBox="1">
              <a:spLocks noChangeArrowheads="1"/>
            </p:cNvSpPr>
            <p:nvPr/>
          </p:nvSpPr>
          <p:spPr bwMode="auto">
            <a:xfrm>
              <a:off x="3738996" y="5734050"/>
              <a:ext cx="5405004" cy="553998"/>
            </a:xfrm>
            <a:prstGeom prst="rect">
              <a:avLst/>
            </a:prstGeom>
            <a:noFill/>
            <a:ln w="9525">
              <a:noFill/>
              <a:miter lim="800000"/>
              <a:headEnd/>
              <a:tailEnd/>
            </a:ln>
          </p:spPr>
          <p:txBody>
            <a:bodyPr wrap="square">
              <a:spAutoFit/>
            </a:bodyPr>
            <a:lstStyle/>
            <a:p>
              <a:r>
                <a:rPr lang="en-US" sz="1200" b="1" dirty="0">
                  <a:solidFill>
                    <a:srgbClr val="3F454F"/>
                  </a:solidFill>
                </a:rPr>
                <a:t>• Are not insured by the FDIC or any other federal government agency.</a:t>
              </a:r>
            </a:p>
            <a:p>
              <a:r>
                <a:rPr lang="en-US" sz="1200" b="1" dirty="0">
                  <a:solidFill>
                    <a:srgbClr val="3F454F"/>
                  </a:solidFill>
                </a:rPr>
                <a:t>• Are not guaranteed by a bank or its affiliates.</a:t>
              </a:r>
            </a:p>
          </p:txBody>
        </p:sp>
      </p:grpSp>
      <p:sp>
        <p:nvSpPr>
          <p:cNvPr id="16" name="Content Placeholder 1"/>
          <p:cNvSpPr txBox="1">
            <a:spLocks/>
          </p:cNvSpPr>
          <p:nvPr/>
        </p:nvSpPr>
        <p:spPr>
          <a:xfrm>
            <a:off x="436805" y="2955061"/>
            <a:ext cx="8249995" cy="2616451"/>
          </a:xfrm>
          <a:prstGeom prst="rect">
            <a:avLst/>
          </a:prstGeom>
        </p:spPr>
        <p:txBody>
          <a:bodyPr vert="horz" lIns="91440" tIns="45720" rIns="91440" bIns="45720" rtlCol="0" anchor="b">
            <a:noAutofit/>
          </a:bodyPr>
          <a:lstStyle>
            <a:lvl1pPr marL="0" indent="0" algn="l" defTabSz="914400" rtl="0" eaLnBrk="1" latinLnBrk="0" hangingPunct="1">
              <a:spcBef>
                <a:spcPts val="1200"/>
              </a:spcBef>
              <a:spcAft>
                <a:spcPts val="600"/>
              </a:spcAft>
              <a:buClr>
                <a:schemeClr val="accent6"/>
              </a:buClr>
              <a:buFontTx/>
              <a:buNone/>
              <a:defRPr lang="en-US" sz="1400" kern="1200" baseline="0">
                <a:solidFill>
                  <a:schemeClr val="tx1"/>
                </a:solidFill>
                <a:latin typeface="+mn-lt"/>
                <a:ea typeface="+mn-ea"/>
                <a:cs typeface="+mn-cs"/>
              </a:defRPr>
            </a:lvl1pPr>
            <a:lvl2pPr marL="344488" indent="-171450" algn="l" defTabSz="914400" rtl="0" eaLnBrk="1" latinLnBrk="0" hangingPunct="1">
              <a:spcBef>
                <a:spcPts val="1200"/>
              </a:spcBef>
              <a:spcAft>
                <a:spcPts val="0"/>
              </a:spcAft>
              <a:buClrTx/>
              <a:buFont typeface="Arial" pitchFamily="34" charset="0"/>
              <a:buChar char="•"/>
              <a:defRPr lang="en-US" sz="1400" kern="1200" baseline="0" dirty="0" smtClean="0">
                <a:solidFill>
                  <a:schemeClr val="accent6"/>
                </a:solidFill>
                <a:latin typeface="+mn-lt"/>
                <a:ea typeface="+mn-ea"/>
                <a:cs typeface="+mn-cs"/>
              </a:defRPr>
            </a:lvl2pPr>
            <a:lvl3pPr marL="688975" indent="-173038" algn="l" defTabSz="914400" rtl="0" eaLnBrk="1" latinLnBrk="0" hangingPunct="1">
              <a:spcBef>
                <a:spcPct val="20000"/>
              </a:spcBef>
              <a:buFont typeface="Arial" pitchFamily="34" charset="0"/>
              <a:buChar char="•"/>
              <a:defRPr lang="en-US" sz="1400" kern="1200">
                <a:solidFill>
                  <a:schemeClr val="accent6"/>
                </a:solidFill>
                <a:latin typeface="+mn-lt"/>
                <a:ea typeface="+mn-ea"/>
                <a:cs typeface="+mn-cs"/>
              </a:defRPr>
            </a:lvl3pPr>
            <a:lvl4pPr marL="1085850" indent="-171450" algn="l" defTabSz="914400" rtl="0" eaLnBrk="1" latinLnBrk="0" hangingPunct="1">
              <a:spcBef>
                <a:spcPct val="20000"/>
              </a:spcBef>
              <a:buFont typeface="Arial" pitchFamily="34" charset="0"/>
              <a:buChar char="•"/>
              <a:defRPr lang="en-US" sz="1400" kern="1200">
                <a:solidFill>
                  <a:schemeClr val="accent6"/>
                </a:solidFill>
                <a:latin typeface="+mn-lt"/>
                <a:ea typeface="+mn-ea"/>
                <a:cs typeface="+mn-cs"/>
              </a:defRPr>
            </a:lvl4pPr>
            <a:lvl5pPr marL="1484313" indent="-171450" algn="l" defTabSz="914400" rtl="0" eaLnBrk="1" latinLnBrk="0" hangingPunct="1">
              <a:spcBef>
                <a:spcPct val="20000"/>
              </a:spcBef>
              <a:buFont typeface="Arial" pitchFamily="34" charset="0"/>
              <a:buChar char="•"/>
              <a:defRPr lang="en-US" sz="1400" kern="1200">
                <a:solidFill>
                  <a:schemeClr val="accent6"/>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a:spcBef>
                <a:spcPts val="0"/>
              </a:spcBef>
              <a:spcAft>
                <a:spcPts val="0"/>
              </a:spcAft>
            </a:pPr>
            <a:r>
              <a:rPr lang="en-US" sz="1050" smtClean="0">
                <a:solidFill>
                  <a:srgbClr val="5F5F5F"/>
                </a:solidFill>
              </a:rPr>
              <a:t>.</a:t>
            </a:r>
            <a:endParaRPr lang="en-US" sz="1050" dirty="0" smtClean="0">
              <a:solidFill>
                <a:srgbClr val="5F5F5F"/>
              </a:solidFill>
            </a:endParaRPr>
          </a:p>
          <a:p>
            <a:pPr>
              <a:spcBef>
                <a:spcPts val="0"/>
              </a:spcBef>
              <a:spcAft>
                <a:spcPts val="0"/>
              </a:spcAft>
            </a:pPr>
            <a:endParaRPr lang="en-US" sz="1050" dirty="0" smtClean="0">
              <a:solidFill>
                <a:srgbClr val="3F454F"/>
              </a:solidFill>
              <a:cs typeface="Arial" charset="0"/>
            </a:endParaRPr>
          </a:p>
          <a:p>
            <a:pPr>
              <a:spcBef>
                <a:spcPts val="0"/>
              </a:spcBef>
              <a:spcAft>
                <a:spcPts val="0"/>
              </a:spcAft>
            </a:pPr>
            <a:r>
              <a:rPr lang="en-US" sz="1050" dirty="0" smtClean="0">
                <a:solidFill>
                  <a:schemeClr val="tx2"/>
                </a:solidFill>
                <a:hlinkClick r:id="rId3"/>
              </a:rPr>
              <a:t>www.genworth.com</a:t>
            </a:r>
            <a:endParaRPr lang="en-US" sz="1050" dirty="0" smtClean="0">
              <a:solidFill>
                <a:schemeClr val="tx2"/>
              </a:solidFill>
            </a:endParaRPr>
          </a:p>
          <a:p>
            <a:pPr>
              <a:spcBef>
                <a:spcPts val="0"/>
              </a:spcBef>
              <a:spcAft>
                <a:spcPts val="0"/>
              </a:spcAft>
            </a:pPr>
            <a:endParaRPr lang="en-US" sz="1050" dirty="0" smtClean="0">
              <a:solidFill>
                <a:srgbClr val="5F5F5F"/>
              </a:solidFill>
            </a:endParaRPr>
          </a:p>
          <a:p>
            <a:pPr>
              <a:spcBef>
                <a:spcPts val="0"/>
              </a:spcBef>
              <a:spcAft>
                <a:spcPts val="0"/>
              </a:spcAft>
            </a:pPr>
            <a:r>
              <a:rPr lang="en-US" sz="1050" dirty="0" smtClean="0">
                <a:solidFill>
                  <a:srgbClr val="5F5F5F"/>
                </a:solidFill>
              </a:rPr>
              <a:t>©2015 Genworth Financial, Inc. All rights reserved.</a:t>
            </a:r>
            <a:endParaRPr lang="en-US" sz="1050" dirty="0">
              <a:solidFill>
                <a:srgbClr val="5F5F5F"/>
              </a:solidFill>
            </a:endParaRPr>
          </a:p>
        </p:txBody>
      </p:sp>
    </p:spTree>
    <p:extLst>
      <p:ext uri="{BB962C8B-B14F-4D97-AF65-F5344CB8AC3E}">
        <p14:creationId xmlns:p14="http://schemas.microsoft.com/office/powerpoint/2010/main" val="73908937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4"/>
          </p:nvPr>
        </p:nvSpPr>
        <p:spPr/>
        <p:txBody>
          <a:bodyPr/>
          <a:lstStyle/>
          <a:p>
            <a:fld id="{60633EBC-64B2-46BD-A6D1-30C8D5EAA11A}" type="slidenum">
              <a:rPr lang="en-US" smtClean="0"/>
              <a:pPr/>
              <a:t>30</a:t>
            </a:fld>
            <a:endParaRPr lang="en-US" dirty="0"/>
          </a:p>
        </p:txBody>
      </p:sp>
      <p:sp>
        <p:nvSpPr>
          <p:cNvPr id="10" name="Line 9"/>
          <p:cNvSpPr>
            <a:spLocks noChangeShapeType="1"/>
          </p:cNvSpPr>
          <p:nvPr/>
        </p:nvSpPr>
        <p:spPr bwMode="auto">
          <a:xfrm>
            <a:off x="261174" y="6278005"/>
            <a:ext cx="8578850" cy="0"/>
          </a:xfrm>
          <a:prstGeom prst="line">
            <a:avLst/>
          </a:prstGeom>
          <a:noFill/>
          <a:ln w="12700">
            <a:solidFill>
              <a:srgbClr val="999999"/>
            </a:solidFill>
            <a:round/>
            <a:headEnd/>
            <a:tailEnd/>
          </a:ln>
          <a:effectLst/>
        </p:spPr>
        <p:txBody>
          <a:bodyPr anchor="ctr">
            <a:spAutoFit/>
          </a:bodyPr>
          <a:lstStyle/>
          <a:p>
            <a:pPr defTabSz="914400">
              <a:defRPr/>
            </a:pPr>
            <a:endParaRPr lang="en-US" sz="1400" dirty="0">
              <a:solidFill>
                <a:schemeClr val="tx2"/>
              </a:solidFill>
              <a:latin typeface="Arial"/>
            </a:endParaRPr>
          </a:p>
        </p:txBody>
      </p:sp>
      <p:sp>
        <p:nvSpPr>
          <p:cNvPr id="4" name="Oval Callout 3"/>
          <p:cNvSpPr/>
          <p:nvPr/>
        </p:nvSpPr>
        <p:spPr>
          <a:xfrm>
            <a:off x="1638300" y="1409700"/>
            <a:ext cx="6121400" cy="2628900"/>
          </a:xfrm>
          <a:prstGeom prst="wedgeEllipseCallout">
            <a:avLst/>
          </a:prstGeom>
          <a:ln>
            <a:no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 name="TextBox 4"/>
          <p:cNvSpPr txBox="1"/>
          <p:nvPr/>
        </p:nvSpPr>
        <p:spPr>
          <a:xfrm>
            <a:off x="3240107" y="2370207"/>
            <a:ext cx="2917786" cy="707886"/>
          </a:xfrm>
          <a:prstGeom prst="rect">
            <a:avLst/>
          </a:prstGeom>
          <a:noFill/>
        </p:spPr>
        <p:txBody>
          <a:bodyPr wrap="none" rtlCol="0">
            <a:spAutoFit/>
          </a:bodyPr>
          <a:lstStyle/>
          <a:p>
            <a:r>
              <a:rPr lang="en-US" sz="4000" b="1" i="1" dirty="0" smtClean="0">
                <a:solidFill>
                  <a:schemeClr val="bg1"/>
                </a:solidFill>
              </a:rPr>
              <a:t>Thank you!</a:t>
            </a:r>
            <a:endParaRPr lang="en-US" sz="4000" b="1" i="1" dirty="0">
              <a:solidFill>
                <a:schemeClr val="bg1"/>
              </a:solidFill>
            </a:endParaRPr>
          </a:p>
        </p:txBody>
      </p:sp>
    </p:spTree>
    <p:extLst>
      <p:ext uri="{BB962C8B-B14F-4D97-AF65-F5344CB8AC3E}">
        <p14:creationId xmlns:p14="http://schemas.microsoft.com/office/powerpoint/2010/main" val="21655434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4294967295"/>
          </p:nvPr>
        </p:nvSpPr>
        <p:spPr>
          <a:xfrm>
            <a:off x="457202" y="1658295"/>
            <a:ext cx="4898644" cy="1055722"/>
          </a:xfrm>
          <a:prstGeom prst="rect">
            <a:avLst/>
          </a:prstGeom>
        </p:spPr>
        <p:txBody>
          <a:bodyPr>
            <a:normAutofit/>
          </a:bodyPr>
          <a:lstStyle/>
          <a:p>
            <a:pPr>
              <a:buClr>
                <a:schemeClr val="accent4"/>
              </a:buClr>
            </a:pPr>
            <a:r>
              <a:rPr lang="en-US" sz="2000" dirty="0" smtClean="0"/>
              <a:t>Longevity </a:t>
            </a:r>
            <a:r>
              <a:rPr lang="en-US" sz="2000" dirty="0"/>
              <a:t>is great </a:t>
            </a:r>
            <a:r>
              <a:rPr lang="en-US" sz="2000" dirty="0" smtClean="0"/>
              <a:t>– better when you </a:t>
            </a:r>
            <a:r>
              <a:rPr lang="en-US" sz="2000" dirty="0"/>
              <a:t>continue to enjoy a good quality of life. </a:t>
            </a:r>
          </a:p>
          <a:p>
            <a:pPr>
              <a:buClr>
                <a:schemeClr val="accent4"/>
              </a:buClr>
            </a:pPr>
            <a:endParaRPr lang="en-US" sz="2000" dirty="0">
              <a:solidFill>
                <a:schemeClr val="tx1"/>
              </a:solidFill>
            </a:endParaRPr>
          </a:p>
        </p:txBody>
      </p:sp>
      <p:sp>
        <p:nvSpPr>
          <p:cNvPr id="3" name="Title 2"/>
          <p:cNvSpPr>
            <a:spLocks noGrp="1"/>
          </p:cNvSpPr>
          <p:nvPr>
            <p:ph type="title"/>
          </p:nvPr>
        </p:nvSpPr>
        <p:spPr/>
        <p:txBody>
          <a:bodyPr/>
          <a:lstStyle/>
          <a:p>
            <a:r>
              <a:rPr lang="en-US" dirty="0" smtClean="0"/>
              <a:t>Planning </a:t>
            </a:r>
            <a:r>
              <a:rPr lang="en-US" dirty="0"/>
              <a:t>for </a:t>
            </a:r>
            <a:r>
              <a:rPr lang="en-US" dirty="0" smtClean="0"/>
              <a:t>longevity</a:t>
            </a:r>
            <a:endParaRPr lang="en-US" dirty="0"/>
          </a:p>
        </p:txBody>
      </p:sp>
      <p:sp>
        <p:nvSpPr>
          <p:cNvPr id="5" name="Slide Number Placeholder 4"/>
          <p:cNvSpPr>
            <a:spLocks noGrp="1"/>
          </p:cNvSpPr>
          <p:nvPr>
            <p:ph type="sldNum" sz="quarter" idx="14"/>
          </p:nvPr>
        </p:nvSpPr>
        <p:spPr/>
        <p:txBody>
          <a:bodyPr/>
          <a:lstStyle/>
          <a:p>
            <a:fld id="{60633EBC-64B2-46BD-A6D1-30C8D5EAA11A}" type="slidenum">
              <a:rPr lang="en-US" smtClean="0"/>
              <a:pPr/>
              <a:t>3</a:t>
            </a:fld>
            <a:endParaRPr lang="en-US" dirty="0"/>
          </a:p>
        </p:txBody>
      </p:sp>
      <p:sp>
        <p:nvSpPr>
          <p:cNvPr id="13" name="Text Placeholder 12"/>
          <p:cNvSpPr>
            <a:spLocks noGrp="1"/>
          </p:cNvSpPr>
          <p:nvPr>
            <p:ph type="body" sz="quarter" idx="11"/>
          </p:nvPr>
        </p:nvSpPr>
        <p:spPr/>
        <p:txBody>
          <a:bodyPr/>
          <a:lstStyle/>
          <a:p>
            <a:r>
              <a:rPr lang="en-US" baseline="30000" dirty="0" smtClean="0">
                <a:cs typeface="Arial"/>
              </a:rPr>
              <a:t>1</a:t>
            </a:r>
            <a:r>
              <a:rPr lang="en-US" dirty="0" smtClean="0"/>
              <a:t>Business Insider, Andy </a:t>
            </a:r>
            <a:r>
              <a:rPr lang="en-US" dirty="0" err="1" smtClean="0"/>
              <a:t>Kiersz</a:t>
            </a:r>
            <a:r>
              <a:rPr lang="en-US" dirty="0" smtClean="0"/>
              <a:t>, 3/21/2014, Data from Social </a:t>
            </a:r>
            <a:r>
              <a:rPr lang="en-US" dirty="0"/>
              <a:t>Security </a:t>
            </a:r>
            <a:r>
              <a:rPr lang="en-US" dirty="0" smtClean="0"/>
              <a:t>Administration</a:t>
            </a:r>
            <a:endParaRPr lang="en-US" dirty="0"/>
          </a:p>
        </p:txBody>
      </p:sp>
      <p:pic>
        <p:nvPicPr>
          <p:cNvPr id="2" name="Picture 1" descr="Getty_RF_168831470_72dpi.jpg"/>
          <p:cNvPicPr>
            <a:picLocks noChangeAspect="1"/>
          </p:cNvPicPr>
          <p:nvPr/>
        </p:nvPicPr>
        <p:blipFill rotWithShape="1">
          <a:blip r:embed="rId3">
            <a:extLst>
              <a:ext uri="{28A0092B-C50C-407E-A947-70E740481C1C}">
                <a14:useLocalDpi xmlns:a14="http://schemas.microsoft.com/office/drawing/2010/main" val="0"/>
              </a:ext>
            </a:extLst>
          </a:blip>
          <a:srcRect l="43098" t="17065" r="4714"/>
          <a:stretch/>
        </p:blipFill>
        <p:spPr>
          <a:xfrm>
            <a:off x="6088991" y="1584325"/>
            <a:ext cx="3062878" cy="3244951"/>
          </a:xfrm>
          <a:prstGeom prst="rect">
            <a:avLst/>
          </a:prstGeom>
        </p:spPr>
      </p:pic>
      <p:sp>
        <p:nvSpPr>
          <p:cNvPr id="8" name="Round Diagonal Corner Rectangle 7"/>
          <p:cNvSpPr/>
          <p:nvPr/>
        </p:nvSpPr>
        <p:spPr>
          <a:xfrm flipH="1">
            <a:off x="457202" y="3139216"/>
            <a:ext cx="4407339" cy="895070"/>
          </a:xfrm>
          <a:prstGeom prst="round2DiagRect">
            <a:avLst>
              <a:gd name="adj1" fmla="val 9556"/>
              <a:gd name="adj2" fmla="val 0"/>
            </a:avLst>
          </a:prstGeom>
        </p:spPr>
        <p:style>
          <a:lnRef idx="1">
            <a:schemeClr val="accent1"/>
          </a:lnRef>
          <a:fillRef idx="3">
            <a:schemeClr val="accent1"/>
          </a:fillRef>
          <a:effectRef idx="2">
            <a:schemeClr val="accent1"/>
          </a:effectRef>
          <a:fontRef idx="minor">
            <a:schemeClr val="lt1"/>
          </a:fontRef>
        </p:style>
        <p:txBody>
          <a:bodyPr lIns="274320" rIns="274320" rtlCol="0" anchor="ctr"/>
          <a:lstStyle/>
          <a:p>
            <a:r>
              <a:rPr lang="en-US" dirty="0" smtClean="0">
                <a:solidFill>
                  <a:schemeClr val="bg1"/>
                </a:solidFill>
              </a:rPr>
              <a:t>Today, 2 of 3 average 50 year old persons </a:t>
            </a:r>
            <a:r>
              <a:rPr lang="en-US" dirty="0">
                <a:solidFill>
                  <a:schemeClr val="bg1"/>
                </a:solidFill>
              </a:rPr>
              <a:t>can expect to live to age </a:t>
            </a:r>
            <a:r>
              <a:rPr lang="en-US" dirty="0" smtClean="0">
                <a:solidFill>
                  <a:schemeClr val="bg1"/>
                </a:solidFill>
              </a:rPr>
              <a:t>80 and 1 of 3 to age 90.</a:t>
            </a:r>
            <a:r>
              <a:rPr lang="en-US" baseline="30000" dirty="0" smtClean="0">
                <a:solidFill>
                  <a:schemeClr val="bg1"/>
                </a:solidFill>
              </a:rPr>
              <a:t>1</a:t>
            </a:r>
            <a:endParaRPr lang="en-US" dirty="0" smtClean="0">
              <a:solidFill>
                <a:schemeClr val="bg1"/>
              </a:solidFill>
            </a:endParaRPr>
          </a:p>
        </p:txBody>
      </p:sp>
      <p:sp>
        <p:nvSpPr>
          <p:cNvPr id="6" name="TextBox 5"/>
          <p:cNvSpPr txBox="1"/>
          <p:nvPr/>
        </p:nvSpPr>
        <p:spPr>
          <a:xfrm>
            <a:off x="457202" y="4931901"/>
            <a:ext cx="4567678" cy="646331"/>
          </a:xfrm>
          <a:prstGeom prst="rect">
            <a:avLst/>
          </a:prstGeom>
          <a:noFill/>
        </p:spPr>
        <p:txBody>
          <a:bodyPr wrap="square" rtlCol="0">
            <a:spAutoFit/>
          </a:bodyPr>
          <a:lstStyle/>
          <a:p>
            <a:r>
              <a:rPr lang="en-US" dirty="0"/>
              <a:t>Increase your financial confidence with retirement and long term care plans </a:t>
            </a:r>
          </a:p>
        </p:txBody>
      </p:sp>
    </p:spTree>
    <p:extLst>
      <p:ext uri="{BB962C8B-B14F-4D97-AF65-F5344CB8AC3E}">
        <p14:creationId xmlns:p14="http://schemas.microsoft.com/office/powerpoint/2010/main" val="7151379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4294967295"/>
          </p:nvPr>
        </p:nvSpPr>
        <p:spPr>
          <a:xfrm>
            <a:off x="457201" y="1650356"/>
            <a:ext cx="4897119" cy="3340744"/>
          </a:xfrm>
          <a:prstGeom prst="rect">
            <a:avLst/>
          </a:prstGeom>
        </p:spPr>
        <p:txBody>
          <a:bodyPr>
            <a:normAutofit/>
          </a:bodyPr>
          <a:lstStyle/>
          <a:p>
            <a:pPr marL="169863" indent="-169863">
              <a:buClr>
                <a:schemeClr val="accent1"/>
              </a:buClr>
              <a:buFont typeface="Arial"/>
              <a:buChar char="•"/>
            </a:pPr>
            <a:r>
              <a:rPr lang="en-US" sz="2000" dirty="0"/>
              <a:t>How do you imagine your lifestyle as you age? </a:t>
            </a:r>
          </a:p>
          <a:p>
            <a:pPr marL="169863" indent="-169863">
              <a:buClr>
                <a:schemeClr val="accent1"/>
              </a:buClr>
              <a:buFont typeface="Arial"/>
              <a:buChar char="•"/>
            </a:pPr>
            <a:r>
              <a:rPr lang="en-US" sz="2000" dirty="0"/>
              <a:t>What could impact your lifestyle or financial security in retirement? </a:t>
            </a:r>
          </a:p>
          <a:p>
            <a:pPr marL="169863" indent="-169863">
              <a:buClr>
                <a:schemeClr val="accent1"/>
              </a:buClr>
              <a:buFont typeface="Arial"/>
              <a:buChar char="•"/>
            </a:pPr>
            <a:r>
              <a:rPr lang="en-US" sz="2000" dirty="0" smtClean="0"/>
              <a:t>Have </a:t>
            </a:r>
            <a:r>
              <a:rPr lang="en-US" sz="2000" dirty="0"/>
              <a:t>you spoken with loved ones </a:t>
            </a:r>
            <a:r>
              <a:rPr lang="en-US" sz="2000" dirty="0" smtClean="0"/>
              <a:t/>
            </a:r>
            <a:br>
              <a:rPr lang="en-US" sz="2000" dirty="0" smtClean="0"/>
            </a:br>
            <a:r>
              <a:rPr lang="en-US" sz="2000" dirty="0" smtClean="0"/>
              <a:t>about </a:t>
            </a:r>
            <a:r>
              <a:rPr lang="en-US" sz="2000" dirty="0"/>
              <a:t>your long term care preferences? </a:t>
            </a:r>
          </a:p>
          <a:p>
            <a:pPr marL="169863" indent="-169863">
              <a:buClr>
                <a:schemeClr val="accent1"/>
              </a:buClr>
              <a:buFont typeface="Arial"/>
              <a:buChar char="•"/>
            </a:pPr>
            <a:r>
              <a:rPr lang="en-US" sz="2000" dirty="0"/>
              <a:t>Are you prepared to provide care </a:t>
            </a:r>
            <a:r>
              <a:rPr lang="en-US" sz="2000" dirty="0" smtClean="0"/>
              <a:t/>
            </a:r>
            <a:br>
              <a:rPr lang="en-US" sz="2000" dirty="0" smtClean="0"/>
            </a:br>
            <a:r>
              <a:rPr lang="en-US" sz="2000" dirty="0" smtClean="0"/>
              <a:t>for </a:t>
            </a:r>
            <a:r>
              <a:rPr lang="en-US" sz="2000" dirty="0"/>
              <a:t>your loved ones? Do you know </a:t>
            </a:r>
            <a:r>
              <a:rPr lang="en-US" sz="2000" dirty="0" smtClean="0"/>
              <a:t/>
            </a:r>
            <a:br>
              <a:rPr lang="en-US" sz="2000" dirty="0" smtClean="0"/>
            </a:br>
            <a:r>
              <a:rPr lang="en-US" sz="2000" dirty="0" smtClean="0"/>
              <a:t>their </a:t>
            </a:r>
            <a:r>
              <a:rPr lang="en-US" sz="2000" dirty="0"/>
              <a:t>preferences? </a:t>
            </a:r>
          </a:p>
          <a:p>
            <a:pPr marL="169863" indent="-169863">
              <a:buClr>
                <a:schemeClr val="accent1"/>
              </a:buClr>
              <a:buFont typeface="Arial"/>
              <a:buChar char="•"/>
            </a:pPr>
            <a:endParaRPr lang="en-US" sz="2000" dirty="0"/>
          </a:p>
        </p:txBody>
      </p:sp>
      <p:sp>
        <p:nvSpPr>
          <p:cNvPr id="3" name="Title 2"/>
          <p:cNvSpPr>
            <a:spLocks noGrp="1"/>
          </p:cNvSpPr>
          <p:nvPr>
            <p:ph type="title"/>
          </p:nvPr>
        </p:nvSpPr>
        <p:spPr/>
        <p:txBody>
          <a:bodyPr/>
          <a:lstStyle/>
          <a:p>
            <a:r>
              <a:rPr lang="en-US" dirty="0" smtClean="0"/>
              <a:t>Key questions</a:t>
            </a:r>
            <a:endParaRPr lang="en-US" dirty="0"/>
          </a:p>
        </p:txBody>
      </p:sp>
      <p:sp>
        <p:nvSpPr>
          <p:cNvPr id="5" name="Slide Number Placeholder 4"/>
          <p:cNvSpPr>
            <a:spLocks noGrp="1"/>
          </p:cNvSpPr>
          <p:nvPr>
            <p:ph type="sldNum" sz="quarter" idx="14"/>
          </p:nvPr>
        </p:nvSpPr>
        <p:spPr/>
        <p:txBody>
          <a:bodyPr/>
          <a:lstStyle/>
          <a:p>
            <a:fld id="{60633EBC-64B2-46BD-A6D1-30C8D5EAA11A}" type="slidenum">
              <a:rPr lang="en-US" smtClean="0"/>
              <a:pPr/>
              <a:t>4</a:t>
            </a:fld>
            <a:endParaRPr lang="en-US" dirty="0"/>
          </a:p>
        </p:txBody>
      </p:sp>
      <p:sp>
        <p:nvSpPr>
          <p:cNvPr id="13" name="Text Placeholder 12"/>
          <p:cNvSpPr>
            <a:spLocks noGrp="1"/>
          </p:cNvSpPr>
          <p:nvPr>
            <p:ph type="body" sz="quarter" idx="11"/>
          </p:nvPr>
        </p:nvSpPr>
        <p:spPr/>
        <p:txBody>
          <a:bodyPr/>
          <a:lstStyle/>
          <a:p>
            <a:endParaRPr lang="en-US" dirty="0"/>
          </a:p>
        </p:txBody>
      </p:sp>
      <p:sp>
        <p:nvSpPr>
          <p:cNvPr id="6" name="Oval 5"/>
          <p:cNvSpPr/>
          <p:nvPr/>
        </p:nvSpPr>
        <p:spPr>
          <a:xfrm>
            <a:off x="6634480" y="1991360"/>
            <a:ext cx="1442720" cy="144272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200" dirty="0" smtClean="0"/>
              <a:t>?</a:t>
            </a:r>
            <a:endParaRPr lang="en-US" sz="7200" dirty="0"/>
          </a:p>
        </p:txBody>
      </p:sp>
    </p:spTree>
    <p:extLst>
      <p:ext uri="{BB962C8B-B14F-4D97-AF65-F5344CB8AC3E}">
        <p14:creationId xmlns:p14="http://schemas.microsoft.com/office/powerpoint/2010/main" val="19204400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4"/>
          </p:nvPr>
        </p:nvSpPr>
        <p:spPr/>
        <p:txBody>
          <a:bodyPr/>
          <a:lstStyle/>
          <a:p>
            <a:fld id="{60633EBC-64B2-46BD-A6D1-30C8D5EAA11A}" type="slidenum">
              <a:rPr lang="en-US" smtClean="0"/>
              <a:pPr/>
              <a:t>5</a:t>
            </a:fld>
            <a:endParaRPr lang="en-US" dirty="0"/>
          </a:p>
        </p:txBody>
      </p:sp>
      <p:sp>
        <p:nvSpPr>
          <p:cNvPr id="3" name="Title 2"/>
          <p:cNvSpPr>
            <a:spLocks noGrp="1"/>
          </p:cNvSpPr>
          <p:nvPr>
            <p:ph type="title"/>
          </p:nvPr>
        </p:nvSpPr>
        <p:spPr/>
        <p:txBody>
          <a:bodyPr/>
          <a:lstStyle/>
          <a:p>
            <a:r>
              <a:rPr lang="en-US" dirty="0">
                <a:cs typeface="Arial"/>
              </a:rPr>
              <a:t>Who </a:t>
            </a:r>
            <a:r>
              <a:rPr lang="en-US" dirty="0" smtClean="0">
                <a:cs typeface="Arial"/>
              </a:rPr>
              <a:t>will need long term care</a:t>
            </a:r>
            <a:r>
              <a:rPr lang="en-US" dirty="0">
                <a:cs typeface="Arial"/>
              </a:rPr>
              <a:t>?</a:t>
            </a:r>
            <a:endParaRPr lang="en-US" dirty="0"/>
          </a:p>
        </p:txBody>
      </p:sp>
      <p:sp>
        <p:nvSpPr>
          <p:cNvPr id="5" name="Text Placeholder 4"/>
          <p:cNvSpPr>
            <a:spLocks noGrp="1"/>
          </p:cNvSpPr>
          <p:nvPr>
            <p:ph type="body" sz="quarter" idx="11"/>
          </p:nvPr>
        </p:nvSpPr>
        <p:spPr/>
        <p:txBody>
          <a:bodyPr/>
          <a:lstStyle/>
          <a:p>
            <a:r>
              <a:rPr lang="en-US" baseline="30000" dirty="0">
                <a:cs typeface="Arial"/>
              </a:rPr>
              <a:t>2</a:t>
            </a:r>
            <a:r>
              <a:rPr lang="en-US" dirty="0" smtClean="0">
                <a:cs typeface="Arial"/>
              </a:rPr>
              <a:t>2015 </a:t>
            </a:r>
            <a:r>
              <a:rPr lang="en-US" dirty="0">
                <a:cs typeface="Arial"/>
              </a:rPr>
              <a:t>Medicare &amp; You, National Medicare Handbook, Centers for Medicare and Medicaid Services, September </a:t>
            </a:r>
            <a:r>
              <a:rPr lang="en-US" dirty="0" smtClean="0">
                <a:cs typeface="Arial"/>
              </a:rPr>
              <a:t>2014</a:t>
            </a:r>
            <a:endParaRPr lang="en-US" baseline="30000" dirty="0">
              <a:cs typeface="Arial"/>
            </a:endParaRPr>
          </a:p>
        </p:txBody>
      </p:sp>
      <p:grpSp>
        <p:nvGrpSpPr>
          <p:cNvPr id="13" name="Group 12"/>
          <p:cNvGrpSpPr/>
          <p:nvPr/>
        </p:nvGrpSpPr>
        <p:grpSpPr>
          <a:xfrm>
            <a:off x="424785" y="1514749"/>
            <a:ext cx="2161429" cy="3339300"/>
            <a:chOff x="1089348" y="1532115"/>
            <a:chExt cx="2161429" cy="3339300"/>
          </a:xfrm>
        </p:grpSpPr>
        <p:sp>
          <p:nvSpPr>
            <p:cNvPr id="14" name="Rectangle 13"/>
            <p:cNvSpPr/>
            <p:nvPr/>
          </p:nvSpPr>
          <p:spPr bwMode="auto">
            <a:xfrm>
              <a:off x="1214543" y="3016830"/>
              <a:ext cx="1896357" cy="136536"/>
            </a:xfrm>
            <a:prstGeom prst="rect">
              <a:avLst/>
            </a:prstGeom>
            <a:solidFill>
              <a:srgbClr val="DAD3CC"/>
            </a:solidFill>
            <a:ln>
              <a:solidFill>
                <a:srgbClr val="DAD3CC"/>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Text Box 14"/>
            <p:cNvSpPr txBox="1">
              <a:spLocks noChangeArrowheads="1"/>
            </p:cNvSpPr>
            <p:nvPr/>
          </p:nvSpPr>
          <p:spPr bwMode="auto">
            <a:xfrm>
              <a:off x="1114920" y="2584745"/>
              <a:ext cx="1589087" cy="292388"/>
            </a:xfrm>
            <a:prstGeom prst="rect">
              <a:avLst/>
            </a:prstGeom>
            <a:noFill/>
            <a:ln w="9525">
              <a:noFill/>
              <a:miter lim="800000"/>
              <a:headEnd/>
              <a:tailEnd/>
            </a:ln>
          </p:spPr>
          <p:txBody>
            <a:bodyPr wrap="square">
              <a:noAutofit/>
            </a:bodyPr>
            <a:lstStyle/>
            <a:p>
              <a:pPr lvl="0">
                <a:spcBef>
                  <a:spcPct val="50000"/>
                </a:spcBef>
              </a:pPr>
              <a:r>
                <a:rPr lang="en-US" sz="1300" kern="0" spc="180" dirty="0" smtClean="0">
                  <a:solidFill>
                    <a:srgbClr val="3E8B94"/>
                  </a:solidFill>
                </a:rPr>
                <a:t>OF PEOPLE</a:t>
              </a:r>
              <a:endParaRPr lang="en-US" sz="1400" baseline="100000" dirty="0">
                <a:solidFill>
                  <a:srgbClr val="3E8B94"/>
                </a:solidFill>
                <a:cs typeface="Arial" charset="0"/>
              </a:endParaRPr>
            </a:p>
          </p:txBody>
        </p:sp>
        <p:sp>
          <p:nvSpPr>
            <p:cNvPr id="16" name="Text Box 13"/>
            <p:cNvSpPr txBox="1">
              <a:spLocks noChangeArrowheads="1"/>
            </p:cNvSpPr>
            <p:nvPr/>
          </p:nvSpPr>
          <p:spPr bwMode="auto">
            <a:xfrm>
              <a:off x="1089348" y="1619250"/>
              <a:ext cx="2028825" cy="1092200"/>
            </a:xfrm>
            <a:prstGeom prst="rect">
              <a:avLst/>
            </a:prstGeom>
            <a:noFill/>
            <a:ln w="9525">
              <a:noFill/>
              <a:miter lim="800000"/>
              <a:headEnd/>
              <a:tailEnd/>
            </a:ln>
          </p:spPr>
          <p:txBody>
            <a:bodyPr>
              <a:spAutoFit/>
            </a:bodyPr>
            <a:lstStyle/>
            <a:p>
              <a:pPr fontAlgn="auto">
                <a:spcBef>
                  <a:spcPct val="50000"/>
                </a:spcBef>
                <a:spcAft>
                  <a:spcPts val="0"/>
                </a:spcAft>
                <a:defRPr/>
              </a:pPr>
              <a:r>
                <a:rPr lang="en-US" sz="6500" b="1" spc="-150" dirty="0" smtClean="0">
                  <a:solidFill>
                    <a:schemeClr val="accent1"/>
                  </a:solidFill>
                  <a:latin typeface="Arial"/>
                  <a:ea typeface="+mn-ea"/>
                  <a:cs typeface="Arial"/>
                </a:rPr>
                <a:t>70</a:t>
              </a:r>
              <a:r>
                <a:rPr lang="en-US" sz="6500" spc="-150" dirty="0" smtClean="0">
                  <a:solidFill>
                    <a:schemeClr val="accent1"/>
                  </a:solidFill>
                  <a:latin typeface="Arial"/>
                  <a:ea typeface="+mn-ea"/>
                  <a:cs typeface="Arial"/>
                </a:rPr>
                <a:t>%</a:t>
              </a:r>
              <a:endParaRPr lang="en-US" sz="6500" spc="-150" dirty="0">
                <a:solidFill>
                  <a:schemeClr val="accent1"/>
                </a:solidFill>
                <a:latin typeface="Arial"/>
                <a:ea typeface="+mn-ea"/>
                <a:cs typeface="Arial"/>
              </a:endParaRPr>
            </a:p>
          </p:txBody>
        </p:sp>
        <p:sp>
          <p:nvSpPr>
            <p:cNvPr id="17" name="Text Box 16"/>
            <p:cNvSpPr txBox="1">
              <a:spLocks noChangeArrowheads="1"/>
            </p:cNvSpPr>
            <p:nvPr/>
          </p:nvSpPr>
          <p:spPr bwMode="auto">
            <a:xfrm>
              <a:off x="1114920" y="3296956"/>
              <a:ext cx="2135857" cy="1574459"/>
            </a:xfrm>
            <a:prstGeom prst="rect">
              <a:avLst/>
            </a:prstGeom>
            <a:noFill/>
            <a:ln w="9525">
              <a:noFill/>
              <a:miter lim="800000"/>
              <a:headEnd/>
              <a:tailEnd/>
            </a:ln>
          </p:spPr>
          <p:txBody>
            <a:bodyPr wrap="square">
              <a:noAutofit/>
            </a:bodyPr>
            <a:lstStyle/>
            <a:p>
              <a:pPr>
                <a:buNone/>
              </a:pPr>
              <a:r>
                <a:rPr lang="en-US" dirty="0" smtClean="0">
                  <a:solidFill>
                    <a:schemeClr val="tx2"/>
                  </a:solidFill>
                  <a:cs typeface="Arial" charset="0"/>
                </a:rPr>
                <a:t>over </a:t>
              </a:r>
              <a:r>
                <a:rPr lang="en-US" b="1" dirty="0" smtClean="0">
                  <a:solidFill>
                    <a:schemeClr val="tx2"/>
                  </a:solidFill>
                  <a:cs typeface="Arial" charset="0"/>
                </a:rPr>
                <a:t>65</a:t>
              </a:r>
              <a:r>
                <a:rPr lang="en-US" dirty="0" smtClean="0">
                  <a:solidFill>
                    <a:schemeClr val="tx2"/>
                  </a:solidFill>
                  <a:cs typeface="Arial" charset="0"/>
                </a:rPr>
                <a:t> will </a:t>
              </a:r>
              <a:r>
                <a:rPr lang="en-US" dirty="0">
                  <a:solidFill>
                    <a:schemeClr val="tx2"/>
                  </a:solidFill>
                  <a:cs typeface="Arial"/>
                </a:rPr>
                <a:t>need some form of </a:t>
              </a:r>
              <a:r>
                <a:rPr lang="en-US" b="1" dirty="0">
                  <a:solidFill>
                    <a:schemeClr val="tx2"/>
                  </a:solidFill>
                  <a:cs typeface="Arial"/>
                </a:rPr>
                <a:t>long term care </a:t>
              </a:r>
              <a:r>
                <a:rPr lang="en-US" dirty="0" smtClean="0">
                  <a:solidFill>
                    <a:schemeClr val="tx2"/>
                  </a:solidFill>
                  <a:cs typeface="Arial"/>
                </a:rPr>
                <a:t>services </a:t>
              </a:r>
              <a:r>
                <a:rPr lang="en-US" dirty="0">
                  <a:solidFill>
                    <a:schemeClr val="tx2"/>
                  </a:solidFill>
                  <a:cs typeface="Arial"/>
                </a:rPr>
                <a:t>and support at some </a:t>
              </a:r>
              <a:r>
                <a:rPr lang="en-US" dirty="0" smtClean="0">
                  <a:solidFill>
                    <a:schemeClr val="tx2"/>
                  </a:solidFill>
                  <a:cs typeface="Arial"/>
                </a:rPr>
                <a:t>point</a:t>
              </a:r>
              <a:r>
                <a:rPr lang="en-US" dirty="0" smtClean="0">
                  <a:solidFill>
                    <a:schemeClr val="tx2"/>
                  </a:solidFill>
                  <a:cs typeface="Arial" charset="0"/>
                </a:rPr>
                <a:t>.</a:t>
              </a:r>
              <a:r>
                <a:rPr lang="en-US" kern="0" spc="180" baseline="30000" dirty="0" smtClean="0">
                  <a:solidFill>
                    <a:schemeClr val="tx2"/>
                  </a:solidFill>
                </a:rPr>
                <a:t>2</a:t>
              </a:r>
              <a:endParaRPr lang="en-US" baseline="30000" dirty="0">
                <a:solidFill>
                  <a:schemeClr val="tx2"/>
                </a:solidFill>
                <a:cs typeface="Arial" charset="0"/>
              </a:endParaRPr>
            </a:p>
          </p:txBody>
        </p:sp>
        <p:sp>
          <p:nvSpPr>
            <p:cNvPr id="20" name="Text Box 14"/>
            <p:cNvSpPr txBox="1">
              <a:spLocks noChangeArrowheads="1"/>
            </p:cNvSpPr>
            <p:nvPr/>
          </p:nvSpPr>
          <p:spPr bwMode="auto">
            <a:xfrm>
              <a:off x="1123444" y="1532115"/>
              <a:ext cx="1589087" cy="292388"/>
            </a:xfrm>
            <a:prstGeom prst="rect">
              <a:avLst/>
            </a:prstGeom>
            <a:noFill/>
            <a:ln w="9525">
              <a:noFill/>
              <a:miter lim="800000"/>
              <a:headEnd/>
              <a:tailEnd/>
            </a:ln>
          </p:spPr>
          <p:txBody>
            <a:bodyPr wrap="square">
              <a:spAutoFit/>
            </a:bodyPr>
            <a:lstStyle/>
            <a:p>
              <a:pPr lvl="0">
                <a:spcBef>
                  <a:spcPct val="50000"/>
                </a:spcBef>
              </a:pPr>
              <a:r>
                <a:rPr lang="en-US" sz="1300" kern="0" spc="180" dirty="0" smtClean="0">
                  <a:solidFill>
                    <a:schemeClr val="accent1"/>
                  </a:solidFill>
                </a:rPr>
                <a:t>AT LEAST</a:t>
              </a:r>
              <a:r>
                <a:rPr lang="en-US" sz="1400" baseline="100000" dirty="0" smtClean="0">
                  <a:solidFill>
                    <a:schemeClr val="accent1"/>
                  </a:solidFill>
                  <a:cs typeface="Arial" charset="0"/>
                </a:rPr>
                <a:t> </a:t>
              </a:r>
              <a:endParaRPr lang="en-US" sz="1400" baseline="100000" dirty="0">
                <a:solidFill>
                  <a:schemeClr val="accent1"/>
                </a:solidFill>
                <a:cs typeface="Arial" charset="0"/>
              </a:endParaRPr>
            </a:p>
          </p:txBody>
        </p:sp>
      </p:gr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672"/>
          <a:stretch/>
        </p:blipFill>
        <p:spPr>
          <a:xfrm flipH="1">
            <a:off x="4428622" y="1598333"/>
            <a:ext cx="4715378" cy="3172132"/>
          </a:xfrm>
          <a:prstGeom prst="rect">
            <a:avLst/>
          </a:prstGeom>
        </p:spPr>
      </p:pic>
    </p:spTree>
    <p:extLst>
      <p:ext uri="{BB962C8B-B14F-4D97-AF65-F5344CB8AC3E}">
        <p14:creationId xmlns:p14="http://schemas.microsoft.com/office/powerpoint/2010/main" val="1742095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457200" y="1478290"/>
            <a:ext cx="3849329" cy="4023361"/>
          </a:xfrm>
        </p:spPr>
        <p:txBody>
          <a:bodyPr>
            <a:normAutofit/>
          </a:bodyPr>
          <a:lstStyle/>
          <a:p>
            <a:pPr>
              <a:buClr>
                <a:schemeClr val="accent1"/>
              </a:buClr>
            </a:pPr>
            <a:r>
              <a:rPr lang="en-US" sz="2000" dirty="0" smtClean="0">
                <a:solidFill>
                  <a:schemeClr val="tx2"/>
                </a:solidFill>
              </a:rPr>
              <a:t>When </a:t>
            </a:r>
            <a:r>
              <a:rPr lang="en-US" sz="2000" dirty="0">
                <a:solidFill>
                  <a:schemeClr val="tx2"/>
                </a:solidFill>
              </a:rPr>
              <a:t>help is needed with at least 2 of the 6 activities of daily living: </a:t>
            </a:r>
          </a:p>
          <a:p>
            <a:pPr marL="171450" indent="-171450">
              <a:buClr>
                <a:schemeClr val="accent1"/>
              </a:buClr>
              <a:buFont typeface="Arial"/>
              <a:buChar char="•"/>
            </a:pPr>
            <a:endParaRPr lang="en-US" sz="2000" dirty="0">
              <a:solidFill>
                <a:schemeClr val="tx2"/>
              </a:solidFill>
            </a:endParaRPr>
          </a:p>
          <a:p>
            <a:endParaRPr lang="en-US" dirty="0"/>
          </a:p>
        </p:txBody>
      </p:sp>
      <p:sp>
        <p:nvSpPr>
          <p:cNvPr id="4" name="Slide Number Placeholder 3"/>
          <p:cNvSpPr>
            <a:spLocks noGrp="1"/>
          </p:cNvSpPr>
          <p:nvPr>
            <p:ph type="sldNum" sz="quarter" idx="14"/>
          </p:nvPr>
        </p:nvSpPr>
        <p:spPr/>
        <p:txBody>
          <a:bodyPr/>
          <a:lstStyle/>
          <a:p>
            <a:fld id="{60633EBC-64B2-46BD-A6D1-30C8D5EAA11A}" type="slidenum">
              <a:rPr lang="en-US" smtClean="0"/>
              <a:pPr/>
              <a:t>6</a:t>
            </a:fld>
            <a:endParaRPr lang="en-US" dirty="0"/>
          </a:p>
        </p:txBody>
      </p:sp>
      <p:sp>
        <p:nvSpPr>
          <p:cNvPr id="9" name="Title 1"/>
          <p:cNvSpPr>
            <a:spLocks noGrp="1"/>
          </p:cNvSpPr>
          <p:nvPr>
            <p:ph type="title"/>
          </p:nvPr>
        </p:nvSpPr>
        <p:spPr>
          <a:xfrm>
            <a:off x="457200" y="347193"/>
            <a:ext cx="7325360" cy="825030"/>
          </a:xfrm>
        </p:spPr>
        <p:txBody>
          <a:bodyPr/>
          <a:lstStyle/>
          <a:p>
            <a:r>
              <a:rPr lang="en-US" dirty="0" smtClean="0"/>
              <a:t>What is long term care</a:t>
            </a:r>
            <a:r>
              <a:rPr lang="en-US" sz="3600" dirty="0"/>
              <a:t>?</a:t>
            </a:r>
            <a:endParaRPr lang="en-US" sz="3600" dirty="0">
              <a:solidFill>
                <a:srgbClr val="3E8B94"/>
              </a:solidFill>
            </a:endParaRPr>
          </a:p>
        </p:txBody>
      </p:sp>
      <p:sp>
        <p:nvSpPr>
          <p:cNvPr id="10" name="Text Placeholder 9"/>
          <p:cNvSpPr>
            <a:spLocks noGrp="1"/>
          </p:cNvSpPr>
          <p:nvPr>
            <p:ph type="body" sz="quarter" idx="15"/>
          </p:nvPr>
        </p:nvSpPr>
        <p:spPr/>
        <p:txBody>
          <a:bodyPr/>
          <a:lstStyle/>
          <a:p>
            <a:endParaRPr lang="en-US" dirty="0"/>
          </a:p>
        </p:txBody>
      </p:sp>
      <p:sp>
        <p:nvSpPr>
          <p:cNvPr id="11" name="Rectangle 10"/>
          <p:cNvSpPr/>
          <p:nvPr/>
        </p:nvSpPr>
        <p:spPr>
          <a:xfrm>
            <a:off x="2323798" y="2772128"/>
            <a:ext cx="2366190" cy="1785104"/>
          </a:xfrm>
          <a:prstGeom prst="rect">
            <a:avLst/>
          </a:prstGeom>
        </p:spPr>
        <p:txBody>
          <a:bodyPr wrap="square">
            <a:spAutoFit/>
          </a:bodyPr>
          <a:lstStyle/>
          <a:p>
            <a:pPr marL="344488" indent="-177800" defTabSz="914400">
              <a:spcBef>
                <a:spcPts val="1200"/>
              </a:spcBef>
              <a:buClr>
                <a:schemeClr val="accent1"/>
              </a:buClr>
              <a:buFont typeface="Arial" panose="020B0604020202020204" pitchFamily="34" charset="0"/>
              <a:buChar char="-"/>
              <a:tabLst>
                <a:tab pos="1943100" algn="l"/>
              </a:tabLst>
            </a:pPr>
            <a:r>
              <a:rPr lang="en-US" sz="2000" dirty="0">
                <a:solidFill>
                  <a:srgbClr val="3E8B94"/>
                </a:solidFill>
              </a:rPr>
              <a:t>t</a:t>
            </a:r>
            <a:r>
              <a:rPr lang="en-US" sz="2000" dirty="0" smtClean="0">
                <a:solidFill>
                  <a:srgbClr val="3E8B94"/>
                </a:solidFill>
              </a:rPr>
              <a:t>oileting</a:t>
            </a:r>
          </a:p>
          <a:p>
            <a:pPr marL="344488" indent="-177800" defTabSz="914400">
              <a:spcBef>
                <a:spcPts val="1200"/>
              </a:spcBef>
              <a:buClr>
                <a:schemeClr val="accent1"/>
              </a:buClr>
              <a:buFont typeface="Arial" panose="020B0604020202020204" pitchFamily="34" charset="0"/>
              <a:buChar char="-"/>
              <a:tabLst>
                <a:tab pos="1943100" algn="l"/>
              </a:tabLst>
            </a:pPr>
            <a:r>
              <a:rPr lang="en-US" sz="2000" dirty="0" smtClean="0">
                <a:solidFill>
                  <a:srgbClr val="3E8B94"/>
                </a:solidFill>
              </a:rPr>
              <a:t>transferring</a:t>
            </a:r>
            <a:endParaRPr lang="en-US" sz="2000" dirty="0">
              <a:solidFill>
                <a:srgbClr val="3E8B94"/>
              </a:solidFill>
            </a:endParaRPr>
          </a:p>
          <a:p>
            <a:pPr marL="344488" indent="-177800" defTabSz="914400">
              <a:spcBef>
                <a:spcPts val="1200"/>
              </a:spcBef>
              <a:buClr>
                <a:schemeClr val="accent1"/>
              </a:buClr>
              <a:buFont typeface="Arial" panose="020B0604020202020204" pitchFamily="34" charset="0"/>
              <a:buChar char="-"/>
              <a:tabLst>
                <a:tab pos="1943100" algn="l"/>
              </a:tabLst>
            </a:pPr>
            <a:r>
              <a:rPr lang="en-US" sz="2000" dirty="0" smtClean="0">
                <a:solidFill>
                  <a:srgbClr val="3E8B94"/>
                </a:solidFill>
              </a:rPr>
              <a:t>eating</a:t>
            </a:r>
            <a:endParaRPr lang="en-US" sz="2000" dirty="0">
              <a:solidFill>
                <a:srgbClr val="3E8B94"/>
              </a:solidFill>
            </a:endParaRPr>
          </a:p>
          <a:p>
            <a:pPr marL="344488" indent="-177800" defTabSz="914400">
              <a:spcBef>
                <a:spcPts val="1200"/>
              </a:spcBef>
              <a:buClr>
                <a:schemeClr val="accent1"/>
              </a:buClr>
              <a:buFont typeface="Arial" panose="020B0604020202020204" pitchFamily="34" charset="0"/>
              <a:buChar char="-"/>
              <a:tabLst>
                <a:tab pos="1943100" algn="l"/>
              </a:tabLst>
            </a:pPr>
            <a:endParaRPr lang="en-US" sz="2000" dirty="0">
              <a:solidFill>
                <a:srgbClr val="3E8B94"/>
              </a:solidFill>
            </a:endParaRPr>
          </a:p>
        </p:txBody>
      </p:sp>
      <p:sp>
        <p:nvSpPr>
          <p:cNvPr id="8" name="Rectangle 7"/>
          <p:cNvSpPr/>
          <p:nvPr/>
        </p:nvSpPr>
        <p:spPr>
          <a:xfrm>
            <a:off x="323548" y="2782006"/>
            <a:ext cx="2366190" cy="1785104"/>
          </a:xfrm>
          <a:prstGeom prst="rect">
            <a:avLst/>
          </a:prstGeom>
        </p:spPr>
        <p:txBody>
          <a:bodyPr wrap="square">
            <a:spAutoFit/>
          </a:bodyPr>
          <a:lstStyle/>
          <a:p>
            <a:pPr marL="344488" indent="-177800">
              <a:spcBef>
                <a:spcPts val="1200"/>
              </a:spcBef>
              <a:buClr>
                <a:schemeClr val="accent1"/>
              </a:buClr>
              <a:buFont typeface="Arial" panose="020B0604020202020204" pitchFamily="34" charset="0"/>
              <a:buChar char="-"/>
              <a:tabLst>
                <a:tab pos="1943100" algn="l"/>
              </a:tabLst>
            </a:pPr>
            <a:r>
              <a:rPr lang="en-US" sz="2000" dirty="0" smtClean="0">
                <a:solidFill>
                  <a:srgbClr val="3E8B94"/>
                </a:solidFill>
              </a:rPr>
              <a:t>bathing</a:t>
            </a:r>
            <a:endParaRPr lang="en-US" sz="2000" dirty="0">
              <a:solidFill>
                <a:srgbClr val="3E8B94"/>
              </a:solidFill>
            </a:endParaRPr>
          </a:p>
          <a:p>
            <a:pPr marL="344488" indent="-177800">
              <a:spcBef>
                <a:spcPts val="1200"/>
              </a:spcBef>
              <a:buClr>
                <a:schemeClr val="accent1"/>
              </a:buClr>
              <a:buFont typeface="Arial" panose="020B0604020202020204" pitchFamily="34" charset="0"/>
              <a:buChar char="-"/>
              <a:tabLst>
                <a:tab pos="1943100" algn="l"/>
              </a:tabLst>
            </a:pPr>
            <a:r>
              <a:rPr lang="en-US" sz="2000" dirty="0" smtClean="0">
                <a:solidFill>
                  <a:srgbClr val="3E8B94"/>
                </a:solidFill>
              </a:rPr>
              <a:t>dressing</a:t>
            </a:r>
            <a:endParaRPr lang="en-US" sz="2000" dirty="0">
              <a:solidFill>
                <a:srgbClr val="3E8B94"/>
              </a:solidFill>
            </a:endParaRPr>
          </a:p>
          <a:p>
            <a:pPr marL="344488" indent="-177800">
              <a:spcBef>
                <a:spcPts val="1200"/>
              </a:spcBef>
              <a:buClr>
                <a:schemeClr val="accent1"/>
              </a:buClr>
              <a:buFont typeface="Arial" panose="020B0604020202020204" pitchFamily="34" charset="0"/>
              <a:buChar char="-"/>
              <a:tabLst>
                <a:tab pos="1943100" algn="l"/>
              </a:tabLst>
            </a:pPr>
            <a:r>
              <a:rPr lang="en-US" sz="2000" dirty="0">
                <a:solidFill>
                  <a:srgbClr val="3E8B94"/>
                </a:solidFill>
              </a:rPr>
              <a:t>continence</a:t>
            </a:r>
          </a:p>
          <a:p>
            <a:pPr marL="344488" indent="-177800" defTabSz="914400">
              <a:spcBef>
                <a:spcPts val="1200"/>
              </a:spcBef>
              <a:buClr>
                <a:schemeClr val="accent1"/>
              </a:buClr>
              <a:buFont typeface="Arial" panose="020B0604020202020204" pitchFamily="34" charset="0"/>
              <a:buChar char="-"/>
              <a:tabLst>
                <a:tab pos="1943100" algn="l"/>
              </a:tabLst>
            </a:pPr>
            <a:endParaRPr lang="en-US" sz="2000" dirty="0">
              <a:solidFill>
                <a:srgbClr val="3E8B94"/>
              </a:solidFill>
            </a:endParaRPr>
          </a:p>
        </p:txBody>
      </p:sp>
      <p:sp>
        <p:nvSpPr>
          <p:cNvPr id="3" name="TextBox 2"/>
          <p:cNvSpPr txBox="1"/>
          <p:nvPr/>
        </p:nvSpPr>
        <p:spPr>
          <a:xfrm>
            <a:off x="6083300" y="2113290"/>
            <a:ext cx="2476500" cy="3139321"/>
          </a:xfrm>
          <a:prstGeom prst="rect">
            <a:avLst/>
          </a:prstGeom>
          <a:solidFill>
            <a:schemeClr val="bg2">
              <a:lumMod val="85000"/>
            </a:schemeClr>
          </a:solidFill>
          <a:effectLst>
            <a:outerShdw blurRad="50800" dist="38100" dir="8100000" algn="tr" rotWithShape="0">
              <a:prstClr val="black">
                <a:alpha val="40000"/>
              </a:prstClr>
            </a:outerShdw>
          </a:effectLst>
        </p:spPr>
        <p:txBody>
          <a:bodyPr wrap="square" rtlCol="0">
            <a:spAutoFit/>
          </a:bodyPr>
          <a:lstStyle/>
          <a:p>
            <a:r>
              <a:rPr lang="en-US" i="1" dirty="0"/>
              <a:t>Long term care is the assistance or supervision you may need when you are unable to do some of the basic activities of daily living (ADLs) – bathing, dressing, continence, toileting, transferring and eating.  </a:t>
            </a:r>
          </a:p>
        </p:txBody>
      </p:sp>
    </p:spTree>
    <p:extLst>
      <p:ext uri="{BB962C8B-B14F-4D97-AF65-F5344CB8AC3E}">
        <p14:creationId xmlns:p14="http://schemas.microsoft.com/office/powerpoint/2010/main" val="36571582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1"/>
          </p:nvPr>
        </p:nvSpPr>
        <p:spPr>
          <a:xfrm>
            <a:off x="639407" y="1478291"/>
            <a:ext cx="4042952" cy="2305433"/>
          </a:xfrm>
        </p:spPr>
        <p:txBody>
          <a:bodyPr>
            <a:normAutofit lnSpcReduction="10000"/>
          </a:bodyPr>
          <a:lstStyle/>
          <a:p>
            <a:pPr marL="0" lvl="1" indent="0">
              <a:buClr>
                <a:schemeClr val="accent1"/>
              </a:buClr>
              <a:buNone/>
            </a:pPr>
            <a:r>
              <a:rPr lang="en-US" dirty="0"/>
              <a:t>Care or care </a:t>
            </a:r>
            <a:r>
              <a:rPr lang="en-US" dirty="0" smtClean="0"/>
              <a:t>supervision:</a:t>
            </a:r>
          </a:p>
          <a:p>
            <a:pPr marL="171450" lvl="1" indent="-171450">
              <a:buClr>
                <a:schemeClr val="accent1"/>
              </a:buClr>
              <a:buFont typeface="Arial"/>
              <a:buChar char="•"/>
            </a:pPr>
            <a:r>
              <a:rPr lang="en-US" dirty="0" smtClean="0"/>
              <a:t>Needed </a:t>
            </a:r>
            <a:r>
              <a:rPr lang="en-US" dirty="0"/>
              <a:t>for 90 days or </a:t>
            </a:r>
            <a:r>
              <a:rPr lang="en-US" dirty="0" smtClean="0"/>
              <a:t>more</a:t>
            </a:r>
          </a:p>
          <a:p>
            <a:pPr marL="171450" lvl="1" indent="-171450">
              <a:buClr>
                <a:schemeClr val="accent1"/>
              </a:buClr>
              <a:buFont typeface="Arial"/>
              <a:buChar char="•"/>
            </a:pPr>
            <a:r>
              <a:rPr lang="en-US" dirty="0" smtClean="0"/>
              <a:t>Due </a:t>
            </a:r>
            <a:r>
              <a:rPr lang="en-US" dirty="0"/>
              <a:t>to an accident, </a:t>
            </a:r>
            <a:r>
              <a:rPr lang="en-US" dirty="0" smtClean="0"/>
              <a:t>acute or chronic illness, or </a:t>
            </a:r>
            <a:r>
              <a:rPr lang="en-US" dirty="0"/>
              <a:t>severe cognitive </a:t>
            </a:r>
            <a:r>
              <a:rPr lang="en-US" dirty="0" smtClean="0"/>
              <a:t>impairment, </a:t>
            </a:r>
            <a:endParaRPr lang="en-US" dirty="0"/>
          </a:p>
          <a:p>
            <a:pPr marL="171450" lvl="1" indent="-171450">
              <a:buClr>
                <a:schemeClr val="accent1"/>
              </a:buClr>
              <a:buFont typeface="Arial"/>
              <a:buChar char="•"/>
            </a:pPr>
            <a:r>
              <a:rPr lang="en-US" dirty="0" smtClean="0"/>
              <a:t>Provided in a variety of settings</a:t>
            </a:r>
            <a:endParaRPr lang="en-US" dirty="0"/>
          </a:p>
          <a:p>
            <a:endParaRPr lang="en-US" dirty="0"/>
          </a:p>
        </p:txBody>
      </p:sp>
      <p:sp>
        <p:nvSpPr>
          <p:cNvPr id="4" name="Slide Number Placeholder 3"/>
          <p:cNvSpPr>
            <a:spLocks noGrp="1"/>
          </p:cNvSpPr>
          <p:nvPr>
            <p:ph type="sldNum" sz="quarter" idx="14"/>
          </p:nvPr>
        </p:nvSpPr>
        <p:spPr/>
        <p:txBody>
          <a:bodyPr/>
          <a:lstStyle/>
          <a:p>
            <a:fld id="{60633EBC-64B2-46BD-A6D1-30C8D5EAA11A}" type="slidenum">
              <a:rPr lang="en-US" smtClean="0"/>
              <a:pPr/>
              <a:t>7</a:t>
            </a:fld>
            <a:endParaRPr lang="en-US" dirty="0"/>
          </a:p>
        </p:txBody>
      </p:sp>
      <p:sp>
        <p:nvSpPr>
          <p:cNvPr id="9" name="Title 1"/>
          <p:cNvSpPr>
            <a:spLocks noGrp="1"/>
          </p:cNvSpPr>
          <p:nvPr>
            <p:ph type="title"/>
          </p:nvPr>
        </p:nvSpPr>
        <p:spPr>
          <a:xfrm>
            <a:off x="457200" y="347193"/>
            <a:ext cx="7325360" cy="825030"/>
          </a:xfrm>
        </p:spPr>
        <p:txBody>
          <a:bodyPr/>
          <a:lstStyle/>
          <a:p>
            <a:r>
              <a:rPr lang="en-US" dirty="0" smtClean="0"/>
              <a:t>What is long term care</a:t>
            </a:r>
            <a:r>
              <a:rPr lang="en-US" sz="3600" dirty="0"/>
              <a:t>?</a:t>
            </a:r>
            <a:endParaRPr lang="en-US" sz="3600" dirty="0">
              <a:solidFill>
                <a:srgbClr val="3E8B94"/>
              </a:solidFill>
            </a:endParaRPr>
          </a:p>
        </p:txBody>
      </p:sp>
      <p:sp>
        <p:nvSpPr>
          <p:cNvPr id="10" name="Text Placeholder 9"/>
          <p:cNvSpPr>
            <a:spLocks noGrp="1"/>
          </p:cNvSpPr>
          <p:nvPr>
            <p:ph type="body" sz="quarter" idx="15"/>
          </p:nvPr>
        </p:nvSpPr>
        <p:spPr/>
        <p:txBody>
          <a:bodyPr/>
          <a:lstStyle/>
          <a:p>
            <a:r>
              <a:rPr lang="en-US" dirty="0" smtClean="0"/>
              <a:t>3. Genworth Beyond Dollars Survey, 3/2013</a:t>
            </a:r>
            <a:endParaRPr lang="en-US" dirty="0"/>
          </a:p>
        </p:txBody>
      </p:sp>
      <p:grpSp>
        <p:nvGrpSpPr>
          <p:cNvPr id="3" name="Group 2"/>
          <p:cNvGrpSpPr/>
          <p:nvPr/>
        </p:nvGrpSpPr>
        <p:grpSpPr>
          <a:xfrm>
            <a:off x="5983917" y="1478291"/>
            <a:ext cx="2624055" cy="3436850"/>
            <a:chOff x="5983917" y="1685189"/>
            <a:chExt cx="2624055" cy="3436850"/>
          </a:xfrm>
        </p:grpSpPr>
        <p:sp>
          <p:nvSpPr>
            <p:cNvPr id="14" name="Rectangle 13"/>
            <p:cNvSpPr/>
            <p:nvPr/>
          </p:nvSpPr>
          <p:spPr bwMode="auto">
            <a:xfrm>
              <a:off x="6059321" y="2899756"/>
              <a:ext cx="2120302" cy="144769"/>
            </a:xfrm>
            <a:prstGeom prst="rect">
              <a:avLst/>
            </a:prstGeom>
            <a:solidFill>
              <a:srgbClr val="DAD3CC"/>
            </a:solidFill>
            <a:ln>
              <a:solidFill>
                <a:srgbClr val="DAD3CC"/>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dirty="0"/>
            </a:p>
          </p:txBody>
        </p:sp>
        <p:sp>
          <p:nvSpPr>
            <p:cNvPr id="15" name="Text Box 14"/>
            <p:cNvSpPr txBox="1">
              <a:spLocks noChangeArrowheads="1"/>
            </p:cNvSpPr>
            <p:nvPr/>
          </p:nvSpPr>
          <p:spPr bwMode="auto">
            <a:xfrm>
              <a:off x="5983917" y="2441618"/>
              <a:ext cx="2624055" cy="310018"/>
            </a:xfrm>
            <a:prstGeom prst="rect">
              <a:avLst/>
            </a:prstGeom>
            <a:noFill/>
            <a:ln w="9525">
              <a:noFill/>
              <a:miter lim="800000"/>
              <a:headEnd/>
              <a:tailEnd/>
            </a:ln>
          </p:spPr>
          <p:txBody>
            <a:bodyPr wrap="square">
              <a:noAutofit/>
            </a:bodyPr>
            <a:lstStyle/>
            <a:p>
              <a:pPr lvl="0">
                <a:spcBef>
                  <a:spcPct val="50000"/>
                </a:spcBef>
              </a:pPr>
              <a:r>
                <a:rPr lang="en-US" sz="1200" kern="0" spc="180" dirty="0" smtClean="0">
                  <a:solidFill>
                    <a:srgbClr val="3E8B94"/>
                  </a:solidFill>
                </a:rPr>
                <a:t>OF CARE RECIPIENTS</a:t>
              </a:r>
              <a:endParaRPr lang="en-US" sz="1200" baseline="100000" dirty="0">
                <a:solidFill>
                  <a:srgbClr val="3E8B94"/>
                </a:solidFill>
                <a:cs typeface="Arial" charset="0"/>
              </a:endParaRPr>
            </a:p>
          </p:txBody>
        </p:sp>
        <p:sp>
          <p:nvSpPr>
            <p:cNvPr id="16" name="Text Box 13"/>
            <p:cNvSpPr txBox="1">
              <a:spLocks noChangeArrowheads="1"/>
            </p:cNvSpPr>
            <p:nvPr/>
          </p:nvSpPr>
          <p:spPr bwMode="auto">
            <a:xfrm>
              <a:off x="5983917" y="1685189"/>
              <a:ext cx="2492558" cy="769442"/>
            </a:xfrm>
            <a:prstGeom prst="rect">
              <a:avLst/>
            </a:prstGeom>
            <a:noFill/>
            <a:ln w="9525">
              <a:noFill/>
              <a:miter lim="800000"/>
              <a:headEnd/>
              <a:tailEnd/>
            </a:ln>
          </p:spPr>
          <p:txBody>
            <a:bodyPr>
              <a:spAutoFit/>
            </a:bodyPr>
            <a:lstStyle/>
            <a:p>
              <a:pPr fontAlgn="auto">
                <a:spcBef>
                  <a:spcPct val="50000"/>
                </a:spcBef>
                <a:spcAft>
                  <a:spcPts val="0"/>
                </a:spcAft>
                <a:defRPr/>
              </a:pPr>
              <a:r>
                <a:rPr lang="en-US" sz="4400" b="1" spc="-150" dirty="0" smtClean="0">
                  <a:solidFill>
                    <a:schemeClr val="accent1"/>
                  </a:solidFill>
                  <a:latin typeface="Arial"/>
                  <a:ea typeface="+mn-ea"/>
                  <a:cs typeface="Arial"/>
                </a:rPr>
                <a:t>37</a:t>
              </a:r>
              <a:r>
                <a:rPr lang="en-US" sz="4400" spc="-150" dirty="0" smtClean="0">
                  <a:solidFill>
                    <a:schemeClr val="accent1"/>
                  </a:solidFill>
                  <a:latin typeface="Arial"/>
                  <a:ea typeface="+mn-ea"/>
                  <a:cs typeface="Arial"/>
                </a:rPr>
                <a:t>%</a:t>
              </a:r>
              <a:endParaRPr lang="en-US" sz="4400" spc="-150" dirty="0">
                <a:solidFill>
                  <a:schemeClr val="accent1"/>
                </a:solidFill>
                <a:latin typeface="Arial"/>
                <a:ea typeface="+mn-ea"/>
                <a:cs typeface="Arial"/>
              </a:endParaRPr>
            </a:p>
          </p:txBody>
        </p:sp>
        <p:sp>
          <p:nvSpPr>
            <p:cNvPr id="17" name="Text Box 16"/>
            <p:cNvSpPr txBox="1">
              <a:spLocks noChangeArrowheads="1"/>
            </p:cNvSpPr>
            <p:nvPr/>
          </p:nvSpPr>
          <p:spPr bwMode="auto">
            <a:xfrm>
              <a:off x="5983917" y="3368121"/>
              <a:ext cx="2624055" cy="1753918"/>
            </a:xfrm>
            <a:prstGeom prst="rect">
              <a:avLst/>
            </a:prstGeom>
            <a:noFill/>
            <a:ln w="9525">
              <a:noFill/>
              <a:miter lim="800000"/>
              <a:headEnd/>
              <a:tailEnd/>
            </a:ln>
          </p:spPr>
          <p:txBody>
            <a:bodyPr wrap="square">
              <a:noAutofit/>
            </a:bodyPr>
            <a:lstStyle/>
            <a:p>
              <a:pPr>
                <a:buNone/>
              </a:pPr>
              <a:r>
                <a:rPr lang="en-US" dirty="0" smtClean="0">
                  <a:solidFill>
                    <a:schemeClr val="tx2"/>
                  </a:solidFill>
                  <a:cs typeface="Arial" charset="0"/>
                </a:rPr>
                <a:t>receive care due to an illness.</a:t>
              </a:r>
              <a:endParaRPr lang="en-US" kern="0" spc="180" baseline="30000" dirty="0" smtClean="0">
                <a:solidFill>
                  <a:schemeClr val="tx2"/>
                </a:solidFill>
              </a:endParaRPr>
            </a:p>
            <a:p>
              <a:pPr>
                <a:buNone/>
              </a:pPr>
              <a:endParaRPr lang="en-US" kern="0" spc="180" baseline="30000" dirty="0">
                <a:solidFill>
                  <a:schemeClr val="tx2"/>
                </a:solidFill>
                <a:cs typeface="Arial" charset="0"/>
              </a:endParaRPr>
            </a:p>
            <a:p>
              <a:r>
                <a:rPr lang="en-US" dirty="0" smtClean="0">
                  <a:solidFill>
                    <a:schemeClr val="tx2"/>
                  </a:solidFill>
                  <a:cs typeface="Arial" charset="0"/>
                </a:rPr>
                <a:t>And another </a:t>
              </a:r>
              <a:r>
                <a:rPr lang="en-US" sz="2400" b="1" spc="-150" dirty="0">
                  <a:solidFill>
                    <a:schemeClr val="accent1"/>
                  </a:solidFill>
                  <a:cs typeface="Arial"/>
                </a:rPr>
                <a:t>28</a:t>
              </a:r>
              <a:r>
                <a:rPr lang="en-US" sz="2400" spc="-150" dirty="0" smtClean="0">
                  <a:solidFill>
                    <a:schemeClr val="accent1"/>
                  </a:solidFill>
                  <a:cs typeface="Arial"/>
                </a:rPr>
                <a:t>% </a:t>
              </a:r>
              <a:r>
                <a:rPr lang="en-US" dirty="0">
                  <a:solidFill>
                    <a:schemeClr val="tx2"/>
                  </a:solidFill>
                  <a:cs typeface="Arial" charset="0"/>
                </a:rPr>
                <a:t>due to an accident.</a:t>
              </a:r>
              <a:r>
                <a:rPr lang="en-US" kern="0" spc="180" baseline="30000" dirty="0">
                  <a:solidFill>
                    <a:schemeClr val="tx2"/>
                  </a:solidFill>
                </a:rPr>
                <a:t>3</a:t>
              </a:r>
              <a:r>
                <a:rPr lang="en-US" sz="2400" dirty="0">
                  <a:solidFill>
                    <a:schemeClr val="tx2"/>
                  </a:solidFill>
                  <a:cs typeface="Arial" charset="0"/>
                </a:rPr>
                <a:t> </a:t>
              </a:r>
            </a:p>
            <a:p>
              <a:endParaRPr lang="en-US" sz="2400" spc="-150" dirty="0">
                <a:solidFill>
                  <a:schemeClr val="accent1"/>
                </a:solidFill>
                <a:cs typeface="Arial"/>
              </a:endParaRPr>
            </a:p>
            <a:p>
              <a:pPr>
                <a:buNone/>
              </a:pPr>
              <a:endParaRPr lang="en-US" dirty="0" smtClean="0">
                <a:solidFill>
                  <a:schemeClr val="tx2"/>
                </a:solidFill>
                <a:cs typeface="Arial" charset="0"/>
              </a:endParaRPr>
            </a:p>
            <a:p>
              <a:pPr>
                <a:buNone/>
              </a:pPr>
              <a:endParaRPr lang="en-US" dirty="0">
                <a:solidFill>
                  <a:schemeClr val="tx2"/>
                </a:solidFill>
                <a:cs typeface="Arial" charset="0"/>
              </a:endParaRPr>
            </a:p>
          </p:txBody>
        </p:sp>
      </p:grpSp>
    </p:spTree>
    <p:extLst>
      <p:ext uri="{BB962C8B-B14F-4D97-AF65-F5344CB8AC3E}">
        <p14:creationId xmlns:p14="http://schemas.microsoft.com/office/powerpoint/2010/main" val="9497574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Consider the risk</a:t>
            </a:r>
            <a:endParaRPr lang="en-US" dirty="0"/>
          </a:p>
        </p:txBody>
      </p:sp>
      <p:sp>
        <p:nvSpPr>
          <p:cNvPr id="3" name="Content Placeholder 2"/>
          <p:cNvSpPr>
            <a:spLocks noGrp="1"/>
          </p:cNvSpPr>
          <p:nvPr>
            <p:ph sz="half" idx="15"/>
          </p:nvPr>
        </p:nvSpPr>
        <p:spPr>
          <a:xfrm>
            <a:off x="457200" y="2085013"/>
            <a:ext cx="4322120" cy="2006340"/>
          </a:xfrm>
        </p:spPr>
        <p:txBody>
          <a:bodyPr/>
          <a:lstStyle/>
          <a:p>
            <a:r>
              <a:rPr lang="en-US" sz="3600" b="1" dirty="0" smtClean="0">
                <a:solidFill>
                  <a:schemeClr val="accent1"/>
                </a:solidFill>
              </a:rPr>
              <a:t>1</a:t>
            </a:r>
            <a:r>
              <a:rPr lang="en-US" dirty="0" smtClean="0"/>
              <a:t> in </a:t>
            </a:r>
            <a:r>
              <a:rPr lang="en-US" sz="3600" b="1" dirty="0" smtClean="0">
                <a:solidFill>
                  <a:srgbClr val="3E8B94"/>
                </a:solidFill>
              </a:rPr>
              <a:t>3</a:t>
            </a:r>
            <a:r>
              <a:rPr lang="en-US" dirty="0" smtClean="0"/>
              <a:t> consumers surveyed </a:t>
            </a:r>
          </a:p>
          <a:p>
            <a:r>
              <a:rPr lang="en-US" dirty="0" smtClean="0"/>
              <a:t>had provided care to older parents </a:t>
            </a:r>
          </a:p>
          <a:p>
            <a:r>
              <a:rPr lang="en-US" dirty="0" smtClean="0"/>
              <a:t>or relatives in the past.</a:t>
            </a:r>
            <a:r>
              <a:rPr lang="en-US" baseline="30000" dirty="0" smtClean="0"/>
              <a:t>5</a:t>
            </a:r>
          </a:p>
          <a:p>
            <a:endParaRPr lang="en-US" dirty="0" smtClean="0"/>
          </a:p>
          <a:p>
            <a:endParaRPr lang="en-US" dirty="0" smtClean="0"/>
          </a:p>
          <a:p>
            <a:endParaRPr lang="en-US" dirty="0" smtClean="0"/>
          </a:p>
        </p:txBody>
      </p:sp>
      <p:sp>
        <p:nvSpPr>
          <p:cNvPr id="7" name="Text Placeholder 4"/>
          <p:cNvSpPr txBox="1">
            <a:spLocks/>
          </p:cNvSpPr>
          <p:nvPr/>
        </p:nvSpPr>
        <p:spPr>
          <a:xfrm>
            <a:off x="126333" y="6071188"/>
            <a:ext cx="8648000" cy="221662"/>
          </a:xfrm>
          <a:prstGeom prst="rect">
            <a:avLst/>
          </a:prstGeom>
        </p:spPr>
        <p:txBody>
          <a:bodyPr vert="horz" lIns="91440" tIns="45720" rIns="91440" bIns="45720" rtlCol="0" anchor="b">
            <a:noAutofit/>
          </a:bodyPr>
          <a:lstStyle>
            <a:lvl1pPr marL="0" indent="0" algn="l" defTabSz="914400" rtl="0" eaLnBrk="1" latinLnBrk="0" hangingPunct="1">
              <a:spcBef>
                <a:spcPts val="1200"/>
              </a:spcBef>
              <a:spcAft>
                <a:spcPts val="0"/>
              </a:spcAft>
              <a:buClr>
                <a:schemeClr val="accent6"/>
              </a:buClr>
              <a:buFontTx/>
              <a:buNone/>
              <a:defRPr lang="en-US" sz="1000" kern="1200" baseline="0">
                <a:solidFill>
                  <a:schemeClr val="tx1"/>
                </a:solidFill>
                <a:latin typeface="+mn-lt"/>
                <a:ea typeface="+mn-ea"/>
                <a:cs typeface="+mn-cs"/>
              </a:defRPr>
            </a:lvl1pPr>
            <a:lvl2pPr marL="0" indent="0" algn="l" defTabSz="914400" rtl="0" eaLnBrk="1" latinLnBrk="0" hangingPunct="1">
              <a:spcBef>
                <a:spcPts val="0"/>
              </a:spcBef>
              <a:spcAft>
                <a:spcPts val="0"/>
              </a:spcAft>
              <a:buClr>
                <a:schemeClr val="tx1"/>
              </a:buClr>
              <a:buFont typeface="Arial" pitchFamily="34" charset="0"/>
              <a:buNone/>
              <a:defRPr lang="en-US" sz="1000" kern="1200" baseline="0">
                <a:solidFill>
                  <a:schemeClr val="tx2"/>
                </a:solidFill>
                <a:latin typeface="+mn-lt"/>
                <a:ea typeface="+mn-ea"/>
                <a:cs typeface="+mn-cs"/>
              </a:defRPr>
            </a:lvl2pPr>
            <a:lvl3pPr marL="1143000" indent="-228600" algn="l" defTabSz="914400" rtl="0" eaLnBrk="1" latinLnBrk="0" hangingPunct="1">
              <a:spcBef>
                <a:spcPct val="20000"/>
              </a:spcBef>
              <a:buFont typeface="Arial" pitchFamily="34" charset="0"/>
              <a:buChar char="•"/>
              <a:defRPr lang="en-US" sz="1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lang="en-US" sz="1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lang="en-US" sz="1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baseline="30000" dirty="0" smtClean="0">
                <a:cs typeface="Arial"/>
              </a:rPr>
              <a:t>5. </a:t>
            </a:r>
            <a:r>
              <a:rPr lang="en-US" dirty="0" smtClean="0"/>
              <a:t>Genworth </a:t>
            </a:r>
            <a:r>
              <a:rPr lang="en-US" dirty="0"/>
              <a:t>Long Term Care Insurance Prospective Customer Study, </a:t>
            </a:r>
            <a:r>
              <a:rPr lang="en-US" dirty="0" smtClean="0"/>
              <a:t>3/2014.</a:t>
            </a:r>
            <a:endParaRPr lang="en-US" dirty="0"/>
          </a:p>
        </p:txBody>
      </p:sp>
      <p:pic>
        <p:nvPicPr>
          <p:cNvPr id="6" name="Picture 5" descr="Getty_RF_169950133_high_RT3_NoType_LoRes.jpg"/>
          <p:cNvPicPr>
            <a:picLocks noChangeAspect="1"/>
          </p:cNvPicPr>
          <p:nvPr/>
        </p:nvPicPr>
        <p:blipFill rotWithShape="1">
          <a:blip r:embed="rId3">
            <a:extLst>
              <a:ext uri="{28A0092B-C50C-407E-A947-70E740481C1C}">
                <a14:useLocalDpi xmlns:a14="http://schemas.microsoft.com/office/drawing/2010/main" val="0"/>
              </a:ext>
            </a:extLst>
          </a:blip>
          <a:srcRect t="20874" r="12032"/>
          <a:stretch/>
        </p:blipFill>
        <p:spPr>
          <a:xfrm>
            <a:off x="4818371" y="1600533"/>
            <a:ext cx="4336953" cy="3127447"/>
          </a:xfrm>
          <a:prstGeom prst="rect">
            <a:avLst/>
          </a:prstGeom>
        </p:spPr>
      </p:pic>
      <p:sp>
        <p:nvSpPr>
          <p:cNvPr id="8" name="Slide Number Placeholder 4"/>
          <p:cNvSpPr>
            <a:spLocks noGrp="1"/>
          </p:cNvSpPr>
          <p:nvPr>
            <p:ph type="sldNum" sz="quarter" idx="14"/>
          </p:nvPr>
        </p:nvSpPr>
        <p:spPr>
          <a:xfrm>
            <a:off x="4306529" y="6356350"/>
            <a:ext cx="530942" cy="365125"/>
          </a:xfrm>
        </p:spPr>
        <p:txBody>
          <a:bodyPr/>
          <a:lstStyle/>
          <a:p>
            <a:fld id="{60633EBC-64B2-46BD-A6D1-30C8D5EAA11A}" type="slidenum">
              <a:rPr lang="en-US" smtClean="0"/>
              <a:pPr/>
              <a:t>8</a:t>
            </a:fld>
            <a:endParaRPr lang="en-US" dirty="0"/>
          </a:p>
        </p:txBody>
      </p:sp>
    </p:spTree>
    <p:extLst>
      <p:ext uri="{BB962C8B-B14F-4D97-AF65-F5344CB8AC3E}">
        <p14:creationId xmlns:p14="http://schemas.microsoft.com/office/powerpoint/2010/main" val="2674479372"/>
      </p:ext>
    </p:extLst>
  </p:cSld>
  <p:clrMapOvr>
    <a:masterClrMapping/>
  </p:clrMapOvr>
  <p:timing>
    <p:tnLst>
      <p:par>
        <p:cTn id="1" dur="indefinite" restart="never" nodeType="tmRoot"/>
      </p:par>
    </p:tnLst>
  </p:timing>
</p:sld>
</file>

<file path=ppt/theme/theme1.xml><?xml version="1.0" encoding="utf-8"?>
<a:theme xmlns:a="http://schemas.openxmlformats.org/drawingml/2006/main" name="v1_COI_Template">
  <a:themeElements>
    <a:clrScheme name="Living Long Term 2">
      <a:dk1>
        <a:srgbClr val="58595B"/>
      </a:dk1>
      <a:lt1>
        <a:srgbClr val="FFFFFF"/>
      </a:lt1>
      <a:dk2>
        <a:srgbClr val="454648"/>
      </a:dk2>
      <a:lt2>
        <a:srgbClr val="FFFFFF"/>
      </a:lt2>
      <a:accent1>
        <a:srgbClr val="3E8B94"/>
      </a:accent1>
      <a:accent2>
        <a:srgbClr val="DF7A6E"/>
      </a:accent2>
      <a:accent3>
        <a:srgbClr val="543E5A"/>
      </a:accent3>
      <a:accent4>
        <a:srgbClr val="0E486D"/>
      </a:accent4>
      <a:accent5>
        <a:srgbClr val="DF7A6E"/>
      </a:accent5>
      <a:accent6>
        <a:srgbClr val="543E5A"/>
      </a:accent6>
      <a:hlink>
        <a:srgbClr val="1F67BA"/>
      </a:hlink>
      <a:folHlink>
        <a:srgbClr val="1F67BA"/>
      </a:folHlink>
    </a:clrScheme>
    <a:fontScheme name="Genworth">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v1_COI_Template.potx</Template>
  <TotalTime>10863</TotalTime>
  <Words>3901</Words>
  <Application>Microsoft Office PowerPoint</Application>
  <PresentationFormat>On-screen Show (4:3)</PresentationFormat>
  <Paragraphs>409</Paragraphs>
  <Slides>31</Slides>
  <Notes>31</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v1_COI_Template</vt:lpstr>
      <vt:lpstr>PowerPoint Presentation</vt:lpstr>
      <vt:lpstr>Contents</vt:lpstr>
      <vt:lpstr>Living long term</vt:lpstr>
      <vt:lpstr>Planning for longevity</vt:lpstr>
      <vt:lpstr>Key questions</vt:lpstr>
      <vt:lpstr>Who will need long term care?</vt:lpstr>
      <vt:lpstr>What is long term care?</vt:lpstr>
      <vt:lpstr>What is long term care?</vt:lpstr>
      <vt:lpstr>Consider the risk</vt:lpstr>
      <vt:lpstr>Paying for your choice of care  </vt:lpstr>
      <vt:lpstr>Help protect the lifestyle you choose</vt:lpstr>
      <vt:lpstr>Key questions</vt:lpstr>
      <vt:lpstr>Protect your relationships   </vt:lpstr>
      <vt:lpstr>Options to pay for care</vt:lpstr>
      <vt:lpstr>Why Long Term Care Insurance?</vt:lpstr>
      <vt:lpstr>PowerPoint Presentation</vt:lpstr>
      <vt:lpstr>Affordability + Options = Protection</vt:lpstr>
      <vt:lpstr>Who really needs to plan for long term care?</vt:lpstr>
      <vt:lpstr>Consider the costs</vt:lpstr>
      <vt:lpstr>Key questions</vt:lpstr>
      <vt:lpstr>Budget now, benefit later</vt:lpstr>
      <vt:lpstr>Just the Two of Us</vt:lpstr>
      <vt:lpstr>Care in the setting of your choice</vt:lpstr>
      <vt:lpstr>Lessons learned</vt:lpstr>
      <vt:lpstr>Customer quotes: One person’s plan</vt:lpstr>
      <vt:lpstr>Customer quotes: A sense of security</vt:lpstr>
      <vt:lpstr>Customer quotes: The benefit of hindsight</vt:lpstr>
      <vt:lpstr>Key questions</vt:lpstr>
      <vt:lpstr>What next?</vt:lpstr>
      <vt:lpstr>Important Information </vt:lpstr>
      <vt:lpstr>PowerPoint Presentation</vt:lpstr>
    </vt:vector>
  </TitlesOfParts>
  <Company>Hewlett-Packard</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0</dc:title>
  <dc:creator>Jennifer Owen</dc:creator>
  <cp:keywords>Genworth</cp:keywords>
  <cp:lastModifiedBy>Matt Venhousen</cp:lastModifiedBy>
  <cp:revision>443</cp:revision>
  <cp:lastPrinted>2015-01-14T18:22:29Z</cp:lastPrinted>
  <dcterms:created xsi:type="dcterms:W3CDTF">2013-05-20T15:14:48Z</dcterms:created>
  <dcterms:modified xsi:type="dcterms:W3CDTF">2015-10-22T23:18:14Z</dcterms:modified>
</cp:coreProperties>
</file>