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6"/>
  </p:notesMasterIdLst>
  <p:handoutMasterIdLst>
    <p:handoutMasterId r:id="rId27"/>
  </p:handoutMasterIdLst>
  <p:sldIdLst>
    <p:sldId id="259" r:id="rId2"/>
    <p:sldId id="283" r:id="rId3"/>
    <p:sldId id="261" r:id="rId4"/>
    <p:sldId id="262" r:id="rId5"/>
    <p:sldId id="279" r:id="rId6"/>
    <p:sldId id="264" r:id="rId7"/>
    <p:sldId id="265" r:id="rId8"/>
    <p:sldId id="284" r:id="rId9"/>
    <p:sldId id="282" r:id="rId10"/>
    <p:sldId id="266" r:id="rId11"/>
    <p:sldId id="267" r:id="rId12"/>
    <p:sldId id="273" r:id="rId13"/>
    <p:sldId id="275" r:id="rId14"/>
    <p:sldId id="268" r:id="rId15"/>
    <p:sldId id="274" r:id="rId16"/>
    <p:sldId id="276" r:id="rId17"/>
    <p:sldId id="277" r:id="rId18"/>
    <p:sldId id="269" r:id="rId19"/>
    <p:sldId id="270" r:id="rId20"/>
    <p:sldId id="271" r:id="rId21"/>
    <p:sldId id="281" r:id="rId22"/>
    <p:sldId id="272" r:id="rId23"/>
    <p:sldId id="278" r:id="rId24"/>
    <p:sldId id="280"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orient="horz" pos="853">
          <p15:clr>
            <a:srgbClr val="A4A3A4"/>
          </p15:clr>
        </p15:guide>
        <p15:guide id="3" orient="horz" pos="4272">
          <p15:clr>
            <a:srgbClr val="A4A3A4"/>
          </p15:clr>
        </p15:guide>
        <p15:guide id="4" orient="horz" pos="2213">
          <p15:clr>
            <a:srgbClr val="A4A3A4"/>
          </p15:clr>
        </p15:guide>
        <p15:guide id="5" orient="horz" pos="173">
          <p15:clr>
            <a:srgbClr val="A4A3A4"/>
          </p15:clr>
        </p15:guide>
        <p15:guide id="6" orient="horz" pos="2617">
          <p15:clr>
            <a:srgbClr val="A4A3A4"/>
          </p15:clr>
        </p15:guide>
        <p15:guide id="7" orient="horz" pos="3583">
          <p15:clr>
            <a:srgbClr val="A4A3A4"/>
          </p15:clr>
        </p15:guide>
        <p15:guide id="8" orient="horz" pos="3325">
          <p15:clr>
            <a:srgbClr val="A4A3A4"/>
          </p15:clr>
        </p15:guide>
        <p15:guide id="9" pos="5473">
          <p15:clr>
            <a:srgbClr val="A4A3A4"/>
          </p15:clr>
        </p15:guide>
        <p15:guide id="10" pos="2883">
          <p15:clr>
            <a:srgbClr val="A4A3A4"/>
          </p15:clr>
        </p15:guide>
        <p15:guide id="11" pos="282">
          <p15:clr>
            <a:srgbClr val="A4A3A4"/>
          </p15:clr>
        </p15:guide>
        <p15:guide id="12" orient="horz" pos="42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8" autoAdjust="0"/>
    <p:restoredTop sz="94280" autoAdjust="0"/>
  </p:normalViewPr>
  <p:slideViewPr>
    <p:cSldViewPr snapToGrid="0" snapToObjects="1" showGuides="1">
      <p:cViewPr varScale="1">
        <p:scale>
          <a:sx n="72" d="100"/>
          <a:sy n="72" d="100"/>
        </p:scale>
        <p:origin x="1374" y="72"/>
      </p:cViewPr>
      <p:guideLst>
        <p:guide orient="horz" pos="4125"/>
        <p:guide orient="horz" pos="853"/>
        <p:guide orient="horz" pos="4272"/>
        <p:guide orient="horz" pos="2213"/>
        <p:guide orient="horz" pos="173"/>
        <p:guide orient="horz" pos="2617"/>
        <p:guide orient="horz" pos="3583"/>
        <p:guide orient="horz" pos="3325"/>
        <p:guide pos="5473"/>
        <p:guide pos="2883"/>
        <p:guide pos="282"/>
        <p:guide orient="horz" pos="423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2BE68F8-E0DE-074F-99C3-B97D787A74B4}" type="datetimeFigureOut">
              <a:rPr lang="en-US" smtClean="0"/>
              <a:t>10/18/2018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7233373-ABB4-E54D-88BC-F9DBA2A5685D}" type="slidenum">
              <a:rPr lang="en-US" smtClean="0"/>
              <a:t>‹#›</a:t>
            </a:fld>
            <a:endParaRPr lang="en-US"/>
          </a:p>
        </p:txBody>
      </p:sp>
    </p:spTree>
    <p:extLst>
      <p:ext uri="{BB962C8B-B14F-4D97-AF65-F5344CB8AC3E}">
        <p14:creationId xmlns:p14="http://schemas.microsoft.com/office/powerpoint/2010/main" val="619152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BB004E1-06C4-284A-B23F-5EB7BB6F645A}" type="datetimeFigureOut">
              <a:rPr lang="en-US" smtClean="0"/>
              <a:t>10/18/2018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BC40D9B-E6FD-434F-87AC-774E95616B07}" type="slidenum">
              <a:rPr lang="en-US" smtClean="0"/>
              <a:t>‹#›</a:t>
            </a:fld>
            <a:endParaRPr lang="en-US"/>
          </a:p>
        </p:txBody>
      </p:sp>
    </p:spTree>
    <p:extLst>
      <p:ext uri="{BB962C8B-B14F-4D97-AF65-F5344CB8AC3E}">
        <p14:creationId xmlns:p14="http://schemas.microsoft.com/office/powerpoint/2010/main" val="26941594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a:t>
            </a:fld>
            <a:endParaRPr lang="en-US"/>
          </a:p>
        </p:txBody>
      </p:sp>
    </p:spTree>
    <p:extLst>
      <p:ext uri="{BB962C8B-B14F-4D97-AF65-F5344CB8AC3E}">
        <p14:creationId xmlns:p14="http://schemas.microsoft.com/office/powerpoint/2010/main" val="66501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Not for use with the general public. Emails/material</a:t>
            </a:r>
            <a:r>
              <a:rPr lang="en-US" baseline="0" dirty="0"/>
              <a:t> is intended for agent or broker use.</a:t>
            </a:r>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17</a:t>
            </a:fld>
            <a:endParaRPr lang="en-US"/>
          </a:p>
        </p:txBody>
      </p:sp>
    </p:spTree>
    <p:extLst>
      <p:ext uri="{BB962C8B-B14F-4D97-AF65-F5344CB8AC3E}">
        <p14:creationId xmlns:p14="http://schemas.microsoft.com/office/powerpoint/2010/main" val="17495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18</a:t>
            </a:fld>
            <a:endParaRPr lang="en-US"/>
          </a:p>
        </p:txBody>
      </p:sp>
    </p:spTree>
    <p:extLst>
      <p:ext uri="{BB962C8B-B14F-4D97-AF65-F5344CB8AC3E}">
        <p14:creationId xmlns:p14="http://schemas.microsoft.com/office/powerpoint/2010/main" val="365621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do not host these links without consent from Lincoln.</a:t>
            </a:r>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20</a:t>
            </a:fld>
            <a:endParaRPr lang="en-US"/>
          </a:p>
        </p:txBody>
      </p:sp>
    </p:spTree>
    <p:extLst>
      <p:ext uri="{BB962C8B-B14F-4D97-AF65-F5344CB8AC3E}">
        <p14:creationId xmlns:p14="http://schemas.microsoft.com/office/powerpoint/2010/main" val="309231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4</a:t>
            </a:fld>
            <a:endParaRPr lang="en-US"/>
          </a:p>
        </p:txBody>
      </p:sp>
    </p:spTree>
    <p:extLst>
      <p:ext uri="{BB962C8B-B14F-4D97-AF65-F5344CB8AC3E}">
        <p14:creationId xmlns:p14="http://schemas.microsoft.com/office/powerpoint/2010/main" val="177791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Not for use with the general public. Emails/material</a:t>
            </a:r>
            <a:r>
              <a:rPr lang="en-US" baseline="0" dirty="0"/>
              <a:t> is intended for agent or broker use.</a:t>
            </a:r>
            <a:endParaRPr lang="en-US" dirty="0"/>
          </a:p>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5</a:t>
            </a:fld>
            <a:endParaRPr lang="en-US"/>
          </a:p>
        </p:txBody>
      </p:sp>
    </p:spTree>
    <p:extLst>
      <p:ext uri="{BB962C8B-B14F-4D97-AF65-F5344CB8AC3E}">
        <p14:creationId xmlns:p14="http://schemas.microsoft.com/office/powerpoint/2010/main" val="181758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7</a:t>
            </a:fld>
            <a:endParaRPr lang="en-US"/>
          </a:p>
        </p:txBody>
      </p:sp>
    </p:spTree>
    <p:extLst>
      <p:ext uri="{BB962C8B-B14F-4D97-AF65-F5344CB8AC3E}">
        <p14:creationId xmlns:p14="http://schemas.microsoft.com/office/powerpoint/2010/main" val="290146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Not for use with the general public. Emails/material</a:t>
            </a:r>
            <a:r>
              <a:rPr lang="en-US" baseline="0" dirty="0"/>
              <a:t> is intended for agent or broker use.</a:t>
            </a:r>
            <a:endParaRPr lang="en-US" dirty="0"/>
          </a:p>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10</a:t>
            </a:fld>
            <a:endParaRPr lang="en-US"/>
          </a:p>
        </p:txBody>
      </p:sp>
    </p:spTree>
    <p:extLst>
      <p:ext uri="{BB962C8B-B14F-4D97-AF65-F5344CB8AC3E}">
        <p14:creationId xmlns:p14="http://schemas.microsoft.com/office/powerpoint/2010/main" val="105489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Not for use with the general public. Emails/material</a:t>
            </a:r>
            <a:r>
              <a:rPr lang="en-US" baseline="0" dirty="0"/>
              <a:t> is intended for agent or broker use.</a:t>
            </a:r>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11</a:t>
            </a:fld>
            <a:endParaRPr lang="en-US"/>
          </a:p>
        </p:txBody>
      </p:sp>
    </p:spTree>
    <p:extLst>
      <p:ext uri="{BB962C8B-B14F-4D97-AF65-F5344CB8AC3E}">
        <p14:creationId xmlns:p14="http://schemas.microsoft.com/office/powerpoint/2010/main" val="64130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13</a:t>
            </a:fld>
            <a:endParaRPr lang="en-US"/>
          </a:p>
        </p:txBody>
      </p:sp>
    </p:spTree>
    <p:extLst>
      <p:ext uri="{BB962C8B-B14F-4D97-AF65-F5344CB8AC3E}">
        <p14:creationId xmlns:p14="http://schemas.microsoft.com/office/powerpoint/2010/main" val="223035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Not for use with the general public. Emails/material</a:t>
            </a:r>
            <a:r>
              <a:rPr lang="en-US" baseline="0" dirty="0"/>
              <a:t> is intended for agent or broker use.</a:t>
            </a:r>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14</a:t>
            </a:fld>
            <a:endParaRPr lang="en-US"/>
          </a:p>
        </p:txBody>
      </p:sp>
    </p:spTree>
    <p:extLst>
      <p:ext uri="{BB962C8B-B14F-4D97-AF65-F5344CB8AC3E}">
        <p14:creationId xmlns:p14="http://schemas.microsoft.com/office/powerpoint/2010/main" val="1951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40D9B-E6FD-434F-87AC-774E95616B07}" type="slidenum">
              <a:rPr lang="en-US" smtClean="0"/>
              <a:t>16</a:t>
            </a:fld>
            <a:endParaRPr lang="en-US"/>
          </a:p>
        </p:txBody>
      </p:sp>
    </p:spTree>
    <p:extLst>
      <p:ext uri="{BB962C8B-B14F-4D97-AF65-F5344CB8AC3E}">
        <p14:creationId xmlns:p14="http://schemas.microsoft.com/office/powerpoint/2010/main" val="193920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371600"/>
            <a:ext cx="9144000" cy="2562144"/>
          </a:xfrm>
          <a:solidFill>
            <a:schemeClr val="bg2">
              <a:lumMod val="20000"/>
              <a:lumOff val="80000"/>
            </a:schemeClr>
          </a:solidFill>
          <a:ln>
            <a:noFill/>
          </a:ln>
        </p:spPr>
        <p:txBody>
          <a:bodyPr/>
          <a:lstStyle>
            <a:lvl1pPr marL="0" indent="0">
              <a:buNone/>
              <a:defRPr/>
            </a:lvl1pPr>
          </a:lstStyle>
          <a:p>
            <a:r>
              <a:rPr lang="en-US" dirty="0"/>
              <a:t>Drag picture to placeholder or click icon to add</a:t>
            </a:r>
          </a:p>
        </p:txBody>
      </p:sp>
      <p:sp>
        <p:nvSpPr>
          <p:cNvPr id="16" name="Title 1"/>
          <p:cNvSpPr>
            <a:spLocks noGrp="1"/>
          </p:cNvSpPr>
          <p:nvPr>
            <p:ph type="ctrTitle" hasCustomPrompt="1"/>
          </p:nvPr>
        </p:nvSpPr>
        <p:spPr>
          <a:xfrm>
            <a:off x="462935" y="4154489"/>
            <a:ext cx="8229063" cy="452924"/>
          </a:xfrm>
          <a:prstGeom prst="rect">
            <a:avLst/>
          </a:prstGeom>
        </p:spPr>
        <p:txBody>
          <a:bodyPr>
            <a:noAutofit/>
          </a:bodyPr>
          <a:lstStyle>
            <a:lvl1pPr algn="l">
              <a:defRPr sz="3600" b="1">
                <a:solidFill>
                  <a:schemeClr val="accent1"/>
                </a:solidFill>
              </a:defRPr>
            </a:lvl1pPr>
          </a:lstStyle>
          <a:p>
            <a:r>
              <a:rPr lang="en-US" dirty="0"/>
              <a:t>Click to edit title</a:t>
            </a:r>
          </a:p>
        </p:txBody>
      </p:sp>
      <p:sp>
        <p:nvSpPr>
          <p:cNvPr id="19" name="Subtitle 2"/>
          <p:cNvSpPr>
            <a:spLocks noGrp="1"/>
          </p:cNvSpPr>
          <p:nvPr>
            <p:ph type="subTitle" idx="1" hasCustomPrompt="1"/>
          </p:nvPr>
        </p:nvSpPr>
        <p:spPr>
          <a:xfrm>
            <a:off x="462938" y="4512784"/>
            <a:ext cx="8222869" cy="394427"/>
          </a:xfrm>
          <a:prstGeom prst="rect">
            <a:avLst/>
          </a:prstGeom>
        </p:spPr>
        <p:txBody>
          <a:bodyPr>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9" name="Rectangle 8"/>
          <p:cNvSpPr/>
          <p:nvPr userDrawn="1"/>
        </p:nvSpPr>
        <p:spPr>
          <a:xfrm>
            <a:off x="6607376" y="6614405"/>
            <a:ext cx="2077837" cy="153888"/>
          </a:xfrm>
          <a:prstGeom prst="rect">
            <a:avLst/>
          </a:prstGeom>
        </p:spPr>
        <p:txBody>
          <a:bodyPr wrap="none" tIns="0" rIns="0" bIns="0" anchor="b">
            <a:noAutofit/>
          </a:bodyPr>
          <a:lstStyle/>
          <a:p>
            <a:pPr algn="r"/>
            <a:r>
              <a:rPr lang="en-US" sz="800" kern="1200" dirty="0">
                <a:solidFill>
                  <a:schemeClr val="tx1"/>
                </a:solidFill>
                <a:latin typeface="+mn-lt"/>
                <a:ea typeface="+mn-ea"/>
                <a:cs typeface="+mn-cs"/>
              </a:rPr>
              <a:t>©2017 Lincoln National Corporation</a:t>
            </a:r>
            <a:endParaRPr lang="en-US" sz="800" dirty="0">
              <a:solidFill>
                <a:schemeClr val="tx1"/>
              </a:solidFill>
            </a:endParaRPr>
          </a:p>
        </p:txBody>
      </p:sp>
      <p:sp>
        <p:nvSpPr>
          <p:cNvPr id="11" name="Rectangle 10"/>
          <p:cNvSpPr/>
          <p:nvPr userDrawn="1"/>
        </p:nvSpPr>
        <p:spPr>
          <a:xfrm>
            <a:off x="467712" y="5926189"/>
            <a:ext cx="3008870" cy="461665"/>
          </a:xfrm>
          <a:prstGeom prst="rect">
            <a:avLst/>
          </a:prstGeom>
        </p:spPr>
        <p:txBody>
          <a:bodyPr wrap="square" lIns="0" rIns="0">
            <a:noAutofit/>
          </a:bodyPr>
          <a:lstStyle/>
          <a:p>
            <a:r>
              <a:rPr lang="en-US" sz="800" dirty="0">
                <a:solidFill>
                  <a:srgbClr val="000000"/>
                </a:solidFill>
              </a:rPr>
              <a:t>Insurance</a:t>
            </a:r>
            <a:r>
              <a:rPr lang="en-US" sz="800" baseline="0" dirty="0">
                <a:solidFill>
                  <a:srgbClr val="000000"/>
                </a:solidFill>
              </a:rPr>
              <a:t> p</a:t>
            </a:r>
            <a:r>
              <a:rPr lang="en-US" sz="800" dirty="0">
                <a:solidFill>
                  <a:srgbClr val="000000"/>
                </a:solidFill>
              </a:rPr>
              <a:t>roducts issued by:</a:t>
            </a:r>
          </a:p>
          <a:p>
            <a:r>
              <a:rPr lang="en-US" sz="800" dirty="0">
                <a:solidFill>
                  <a:srgbClr val="000000"/>
                </a:solidFill>
              </a:rPr>
              <a:t>The Lincoln National</a:t>
            </a:r>
            <a:r>
              <a:rPr lang="en-US" sz="800" baseline="0" dirty="0">
                <a:solidFill>
                  <a:srgbClr val="000000"/>
                </a:solidFill>
              </a:rPr>
              <a:t> Life Insurance Company</a:t>
            </a:r>
          </a:p>
          <a:p>
            <a:r>
              <a:rPr lang="en-US" sz="800" dirty="0">
                <a:solidFill>
                  <a:srgbClr val="000000"/>
                </a:solidFill>
              </a:rPr>
              <a:t>Lincoln Life</a:t>
            </a:r>
            <a:r>
              <a:rPr lang="en-US" sz="800" baseline="0" dirty="0">
                <a:solidFill>
                  <a:srgbClr val="000000"/>
                </a:solidFill>
              </a:rPr>
              <a:t> &amp; Annuity Company of New York</a:t>
            </a:r>
            <a:endParaRPr lang="en-US" sz="800" dirty="0">
              <a:solidFill>
                <a:srgbClr val="000000"/>
              </a:solidFill>
            </a:endParaRPr>
          </a:p>
        </p:txBody>
      </p:sp>
      <p:graphicFrame>
        <p:nvGraphicFramePr>
          <p:cNvPr id="12" name="Table 11"/>
          <p:cNvGraphicFramePr>
            <a:graphicFrameLocks noGrp="1"/>
          </p:cNvGraphicFramePr>
          <p:nvPr userDrawn="1">
            <p:extLst>
              <p:ext uri="{D42A27DB-BD31-4B8C-83A1-F6EECF244321}">
                <p14:modId xmlns:p14="http://schemas.microsoft.com/office/powerpoint/2010/main" val="2910075929"/>
              </p:ext>
            </p:extLst>
          </p:nvPr>
        </p:nvGraphicFramePr>
        <p:xfrm>
          <a:off x="6126482" y="5921545"/>
          <a:ext cx="2560319" cy="597408"/>
        </p:xfrm>
        <a:graphic>
          <a:graphicData uri="http://schemas.openxmlformats.org/drawingml/2006/table">
            <a:tbl>
              <a:tblPr>
                <a:tableStyleId>{10A1B5D5-9B99-4C35-A422-299274C87663}</a:tableStyleId>
              </a:tblPr>
              <a:tblGrid>
                <a:gridCol w="672387">
                  <a:extLst>
                    <a:ext uri="{9D8B030D-6E8A-4147-A177-3AD203B41FA5}">
                      <a16:colId xmlns:a16="http://schemas.microsoft.com/office/drawing/2014/main" val="20000"/>
                    </a:ext>
                  </a:extLst>
                </a:gridCol>
                <a:gridCol w="894966">
                  <a:extLst>
                    <a:ext uri="{9D8B030D-6E8A-4147-A177-3AD203B41FA5}">
                      <a16:colId xmlns:a16="http://schemas.microsoft.com/office/drawing/2014/main" val="20001"/>
                    </a:ext>
                  </a:extLst>
                </a:gridCol>
                <a:gridCol w="992966">
                  <a:extLst>
                    <a:ext uri="{9D8B030D-6E8A-4147-A177-3AD203B41FA5}">
                      <a16:colId xmlns:a16="http://schemas.microsoft.com/office/drawing/2014/main" val="20002"/>
                    </a:ext>
                  </a:extLst>
                </a:gridCol>
              </a:tblGrid>
              <a:tr h="158496">
                <a:tc>
                  <a:txBody>
                    <a:bodyPr/>
                    <a:lstStyle/>
                    <a:p>
                      <a:pPr algn="ctr" rtl="0">
                        <a:spcAft>
                          <a:spcPts val="0"/>
                        </a:spcAft>
                      </a:pPr>
                      <a:r>
                        <a:rPr lang="en-US" sz="800" u="none" strike="noStrike" kern="1200" baseline="0" dirty="0">
                          <a:solidFill>
                            <a:srgbClr val="000000"/>
                          </a:solidFill>
                          <a:latin typeface="Arial Narrow" panose="020B0606020202030204" pitchFamily="34" charset="0"/>
                        </a:rPr>
                        <a:t>Not a deposit </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Not FDIC-insured </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May go down in value</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0"/>
                  </a:ext>
                </a:extLst>
              </a:tr>
              <a:tr h="158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Not insured by any federal government agency</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58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Not guaranteed by any bank or savings association </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 name="Text Placeholder 5"/>
          <p:cNvSpPr>
            <a:spLocks noGrp="1"/>
          </p:cNvSpPr>
          <p:nvPr>
            <p:ph type="body" sz="quarter" idx="13" hasCustomPrompt="1"/>
          </p:nvPr>
        </p:nvSpPr>
        <p:spPr>
          <a:xfrm>
            <a:off x="5173663" y="5557335"/>
            <a:ext cx="3511550" cy="355600"/>
          </a:xfrm>
        </p:spPr>
        <p:txBody>
          <a:bodyPr rIns="0">
            <a:noAutofit/>
          </a:bodyPr>
          <a:lstStyle>
            <a:lvl1pPr marL="0" indent="0" algn="r">
              <a:buNone/>
              <a:defRPr sz="1200" cap="all" baseline="0">
                <a:solidFill>
                  <a:schemeClr val="accent1"/>
                </a:solidFill>
              </a:defRPr>
            </a:lvl1pPr>
          </a:lstStyle>
          <a:p>
            <a:pPr lvl="0"/>
            <a:r>
              <a:rPr lang="en-US" dirty="0"/>
              <a:t>Business line goes here if needed</a:t>
            </a:r>
          </a:p>
        </p:txBody>
      </p:sp>
      <p:sp>
        <p:nvSpPr>
          <p:cNvPr id="4" name="Text Placeholder 3"/>
          <p:cNvSpPr>
            <a:spLocks noGrp="1"/>
          </p:cNvSpPr>
          <p:nvPr>
            <p:ph type="body" sz="quarter" idx="14" hasCustomPrompt="1"/>
          </p:nvPr>
        </p:nvSpPr>
        <p:spPr>
          <a:xfrm>
            <a:off x="1319287" y="6525778"/>
            <a:ext cx="5868364" cy="255293"/>
          </a:xfrm>
        </p:spPr>
        <p:txBody>
          <a:bodyPr tIns="0" bIns="0" anchor="b">
            <a:noAutofit/>
          </a:bodyPr>
          <a:lstStyle>
            <a:lvl1pPr marL="0" indent="0" algn="ctr">
              <a:lnSpc>
                <a:spcPct val="90000"/>
              </a:lnSpc>
              <a:buNone/>
              <a:defRPr sz="800" b="1" baseline="0"/>
            </a:lvl1pPr>
          </a:lstStyle>
          <a:p>
            <a:pPr lvl="0"/>
            <a:r>
              <a:rPr lang="en-US" dirty="0"/>
              <a:t>For agent or broker use only.</a:t>
            </a:r>
          </a:p>
        </p:txBody>
      </p:sp>
      <p:sp>
        <p:nvSpPr>
          <p:cNvPr id="18" name="Text Placeholder 19"/>
          <p:cNvSpPr>
            <a:spLocks noGrp="1"/>
          </p:cNvSpPr>
          <p:nvPr>
            <p:ph type="body" sz="quarter" idx="15" hasCustomPrompt="1"/>
          </p:nvPr>
        </p:nvSpPr>
        <p:spPr>
          <a:xfrm>
            <a:off x="462934" y="5046334"/>
            <a:ext cx="4075282" cy="322253"/>
          </a:xfrm>
          <a:prstGeom prst="rect">
            <a:avLst/>
          </a:prstGeom>
        </p:spPr>
        <p:txBody>
          <a:bodyPr>
            <a:noAutofit/>
          </a:bodyPr>
          <a:lstStyle>
            <a:lvl1pPr marL="0" marR="0" indent="0" algn="l" defTabSz="457200" rtl="0" eaLnBrk="1" fontAlgn="auto" latinLnBrk="0" hangingPunct="1">
              <a:lnSpc>
                <a:spcPct val="100000"/>
              </a:lnSpc>
              <a:spcBef>
                <a:spcPts val="200"/>
              </a:spcBef>
              <a:spcAft>
                <a:spcPts val="0"/>
              </a:spcAft>
              <a:buClrTx/>
              <a:buSzTx/>
              <a:buFontTx/>
              <a:buNone/>
              <a:tabLst/>
              <a:defRPr sz="1200" b="1">
                <a:solidFill>
                  <a:schemeClr val="tx1"/>
                </a:solidFill>
              </a:defRPr>
            </a:lvl1pPr>
            <a:lvl2pPr marL="457200" indent="0">
              <a:buFontTx/>
              <a:buNone/>
              <a:defRPr sz="1200">
                <a:solidFill>
                  <a:srgbClr val="FFFFFF"/>
                </a:solidFill>
              </a:defRPr>
            </a:lvl2pPr>
            <a:lvl3pPr marL="914400" indent="0">
              <a:buFontTx/>
              <a:buNone/>
              <a:defRPr sz="1200">
                <a:solidFill>
                  <a:srgbClr val="FFFFFF"/>
                </a:solidFill>
              </a:defRPr>
            </a:lvl3pPr>
            <a:lvl4pPr marL="1371600" indent="0">
              <a:buFontTx/>
              <a:buNone/>
              <a:defRPr sz="1200">
                <a:solidFill>
                  <a:srgbClr val="FFFFFF"/>
                </a:solidFill>
              </a:defRPr>
            </a:lvl4pPr>
            <a:lvl5pPr marL="1828800" indent="0">
              <a:buFontTx/>
              <a:buNone/>
              <a:defRPr sz="1200">
                <a:solidFill>
                  <a:srgbClr val="FFFFFF"/>
                </a:solidFill>
              </a:defRPr>
            </a:lvl5pPr>
          </a:lstStyle>
          <a:p>
            <a:pPr lvl="0"/>
            <a:r>
              <a:rPr lang="en-US" dirty="0"/>
              <a:t>Presenter name	</a:t>
            </a:r>
          </a:p>
        </p:txBody>
      </p:sp>
      <p:sp>
        <p:nvSpPr>
          <p:cNvPr id="20" name="Text Placeholder 19"/>
          <p:cNvSpPr>
            <a:spLocks noGrp="1"/>
          </p:cNvSpPr>
          <p:nvPr>
            <p:ph type="body" sz="quarter" idx="16" hasCustomPrompt="1"/>
          </p:nvPr>
        </p:nvSpPr>
        <p:spPr>
          <a:xfrm>
            <a:off x="455614" y="5362575"/>
            <a:ext cx="4092045" cy="261751"/>
          </a:xfrm>
          <a:prstGeom prst="rect">
            <a:avLst/>
          </a:prstGeom>
        </p:spPr>
        <p:txBody>
          <a:bodyPr>
            <a:noAutofit/>
          </a:bodyPr>
          <a:lstStyle>
            <a:lvl1pPr marL="0" marR="0" indent="0" algn="l" defTabSz="457200" rtl="0" eaLnBrk="1" fontAlgn="auto" latinLnBrk="0" hangingPunct="1">
              <a:lnSpc>
                <a:spcPct val="100000"/>
              </a:lnSpc>
              <a:spcBef>
                <a:spcPts val="200"/>
              </a:spcBef>
              <a:spcAft>
                <a:spcPts val="0"/>
              </a:spcAft>
              <a:buClrTx/>
              <a:buSzTx/>
              <a:buFontTx/>
              <a:buNone/>
              <a:tabLst/>
              <a:defRPr sz="1200" b="0" i="1">
                <a:solidFill>
                  <a:schemeClr val="tx1"/>
                </a:solidFill>
              </a:defRPr>
            </a:lvl1pPr>
            <a:lvl2pPr marL="457200" indent="0">
              <a:buFontTx/>
              <a:buNone/>
              <a:defRPr sz="1200">
                <a:solidFill>
                  <a:srgbClr val="FFFFFF"/>
                </a:solidFill>
              </a:defRPr>
            </a:lvl2pPr>
            <a:lvl3pPr marL="914400" indent="0">
              <a:buFontTx/>
              <a:buNone/>
              <a:defRPr sz="1200">
                <a:solidFill>
                  <a:srgbClr val="FFFFFF"/>
                </a:solidFill>
              </a:defRPr>
            </a:lvl3pPr>
            <a:lvl4pPr marL="1371600" indent="0">
              <a:buFontTx/>
              <a:buNone/>
              <a:defRPr sz="1200">
                <a:solidFill>
                  <a:srgbClr val="FFFFFF"/>
                </a:solidFill>
              </a:defRPr>
            </a:lvl4pPr>
            <a:lvl5pPr marL="1828800" indent="0">
              <a:buFontTx/>
              <a:buNone/>
              <a:defRPr sz="1200">
                <a:solidFill>
                  <a:srgbClr val="FFFFFF"/>
                </a:solidFill>
              </a:defRPr>
            </a:lvl5pPr>
          </a:lstStyle>
          <a:p>
            <a:pPr lvl="0"/>
            <a:r>
              <a:rPr lang="en-US" dirty="0"/>
              <a:t>Presenter title</a:t>
            </a:r>
          </a:p>
        </p:txBody>
      </p:sp>
      <p:sp>
        <p:nvSpPr>
          <p:cNvPr id="21" name="Text Placeholder 19"/>
          <p:cNvSpPr>
            <a:spLocks noGrp="1"/>
          </p:cNvSpPr>
          <p:nvPr>
            <p:ph type="body" sz="quarter" idx="17" hasCustomPrompt="1"/>
          </p:nvPr>
        </p:nvSpPr>
        <p:spPr>
          <a:xfrm>
            <a:off x="455615" y="5647313"/>
            <a:ext cx="4092045" cy="297219"/>
          </a:xfrm>
          <a:prstGeom prst="rect">
            <a:avLst/>
          </a:prstGeom>
        </p:spPr>
        <p:txBody>
          <a:bodyPr tIns="0" bIns="0">
            <a:noAutofit/>
          </a:bodyPr>
          <a:lstStyle>
            <a:lvl1pPr marL="0" marR="0" indent="0" algn="l" defTabSz="457200" rtl="0" eaLnBrk="1" fontAlgn="auto" latinLnBrk="0" hangingPunct="1">
              <a:lnSpc>
                <a:spcPct val="100000"/>
              </a:lnSpc>
              <a:spcBef>
                <a:spcPts val="200"/>
              </a:spcBef>
              <a:spcAft>
                <a:spcPts val="0"/>
              </a:spcAft>
              <a:buClrTx/>
              <a:buSzTx/>
              <a:buFontTx/>
              <a:buNone/>
              <a:tabLst/>
              <a:defRPr sz="1200" b="0" i="0">
                <a:solidFill>
                  <a:schemeClr val="tx1"/>
                </a:solidFill>
              </a:defRPr>
            </a:lvl1pPr>
            <a:lvl2pPr marL="457200" indent="0">
              <a:buFontTx/>
              <a:buNone/>
              <a:defRPr sz="1200">
                <a:solidFill>
                  <a:srgbClr val="FFFFFF"/>
                </a:solidFill>
              </a:defRPr>
            </a:lvl2pPr>
            <a:lvl3pPr marL="914400" indent="0">
              <a:buFontTx/>
              <a:buNone/>
              <a:defRPr sz="1200">
                <a:solidFill>
                  <a:srgbClr val="FFFFFF"/>
                </a:solidFill>
              </a:defRPr>
            </a:lvl3pPr>
            <a:lvl4pPr marL="1371600" indent="0">
              <a:buFontTx/>
              <a:buNone/>
              <a:defRPr sz="1200">
                <a:solidFill>
                  <a:srgbClr val="FFFFFF"/>
                </a:solidFill>
              </a:defRPr>
            </a:lvl4pPr>
            <a:lvl5pPr marL="1828800" indent="0">
              <a:buFontTx/>
              <a:buNone/>
              <a:defRPr sz="1200">
                <a:solidFill>
                  <a:srgbClr val="FFFFFF"/>
                </a:solidFill>
              </a:defRPr>
            </a:lvl5pPr>
          </a:lstStyle>
          <a:p>
            <a:pPr lvl="0"/>
            <a:r>
              <a:rPr lang="en-US" dirty="0"/>
              <a:t>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712" y="261938"/>
            <a:ext cx="1208688" cy="382235"/>
          </a:xfrm>
          <a:prstGeom prst="rect">
            <a:avLst/>
          </a:prstGeom>
        </p:spPr>
      </p:pic>
      <p:sp>
        <p:nvSpPr>
          <p:cNvPr id="17" name="Rectangle 16">
            <a:extLst>
              <a:ext uri="{FF2B5EF4-FFF2-40B4-BE49-F238E27FC236}">
                <a16:creationId xmlns:a16="http://schemas.microsoft.com/office/drawing/2014/main" id="{96E23C87-4544-429F-8D12-C2DFD980E823}"/>
              </a:ext>
            </a:extLst>
          </p:cNvPr>
          <p:cNvSpPr/>
          <p:nvPr userDrawn="1"/>
        </p:nvSpPr>
        <p:spPr>
          <a:xfrm>
            <a:off x="457200" y="6614405"/>
            <a:ext cx="2286000" cy="153888"/>
          </a:xfrm>
          <a:prstGeom prst="rect">
            <a:avLst/>
          </a:prstGeom>
        </p:spPr>
        <p:txBody>
          <a:bodyPr wrap="square" lIns="0" tIns="0" rIns="0" bIns="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kern="1200" baseline="0" dirty="0">
                <a:solidFill>
                  <a:srgbClr val="000000"/>
                </a:solidFill>
                <a:latin typeface="+mn-lt"/>
                <a:ea typeface="+mn-ea"/>
                <a:cs typeface="+mn-cs"/>
              </a:rPr>
              <a:t>LCN-2025744-021218</a:t>
            </a:r>
            <a:endParaRPr lang="en-US" sz="800" baseline="0" dirty="0">
              <a:solidFill>
                <a:srgbClr val="000000"/>
              </a:solidFill>
            </a:endParaRPr>
          </a:p>
        </p:txBody>
      </p:sp>
    </p:spTree>
    <p:extLst>
      <p:ext uri="{BB962C8B-B14F-4D97-AF65-F5344CB8AC3E}">
        <p14:creationId xmlns:p14="http://schemas.microsoft.com/office/powerpoint/2010/main" val="162435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F89022F-6006-3643-BDE0-8F2E93F600F6}" type="slidenum">
              <a:rPr lang="en-US" smtClean="0"/>
              <a:t>‹#›</a:t>
            </a:fld>
            <a:endParaRPr lang="en-US"/>
          </a:p>
        </p:txBody>
      </p:sp>
      <p:sp>
        <p:nvSpPr>
          <p:cNvPr id="4" name="Table Placeholder 3"/>
          <p:cNvSpPr>
            <a:spLocks noGrp="1"/>
          </p:cNvSpPr>
          <p:nvPr>
            <p:ph type="tbl" sz="quarter" idx="13"/>
          </p:nvPr>
        </p:nvSpPr>
        <p:spPr>
          <a:xfrm>
            <a:off x="447675" y="1354138"/>
            <a:ext cx="8239125" cy="4589462"/>
          </a:xfrm>
        </p:spPr>
        <p:txBody>
          <a:bodyPr/>
          <a:lstStyle>
            <a:lvl1pPr marL="0" indent="0">
              <a:buNone/>
              <a:defRPr/>
            </a:lvl1pPr>
          </a:lstStyle>
          <a:p>
            <a:endParaRPr lang="en-US" dirty="0"/>
          </a:p>
        </p:txBody>
      </p:sp>
    </p:spTree>
    <p:extLst>
      <p:ext uri="{BB962C8B-B14F-4D97-AF65-F5344CB8AC3E}">
        <p14:creationId xmlns:p14="http://schemas.microsoft.com/office/powerpoint/2010/main" val="140771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89022F-6006-3643-BDE0-8F2E93F600F6}" type="slidenum">
              <a:rPr lang="en-US" smtClean="0"/>
              <a:t>‹#›</a:t>
            </a:fld>
            <a:endParaRPr lang="en-US"/>
          </a:p>
        </p:txBody>
      </p:sp>
    </p:spTree>
    <p:extLst>
      <p:ext uri="{BB962C8B-B14F-4D97-AF65-F5344CB8AC3E}">
        <p14:creationId xmlns:p14="http://schemas.microsoft.com/office/powerpoint/2010/main" val="334869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No Photo">
    <p:spTree>
      <p:nvGrpSpPr>
        <p:cNvPr id="1" name=""/>
        <p:cNvGrpSpPr/>
        <p:nvPr/>
      </p:nvGrpSpPr>
      <p:grpSpPr>
        <a:xfrm>
          <a:off x="0" y="0"/>
          <a:ext cx="0" cy="0"/>
          <a:chOff x="0" y="0"/>
          <a:chExt cx="0" cy="0"/>
        </a:xfrm>
      </p:grpSpPr>
      <p:sp>
        <p:nvSpPr>
          <p:cNvPr id="8" name="Rectangle 7"/>
          <p:cNvSpPr/>
          <p:nvPr userDrawn="1"/>
        </p:nvSpPr>
        <p:spPr>
          <a:xfrm>
            <a:off x="0" y="2667000"/>
            <a:ext cx="9144000" cy="1346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63240"/>
            <a:ext cx="8229600" cy="502920"/>
          </a:xfrm>
          <a:solidFill>
            <a:schemeClr val="accent1"/>
          </a:solidFill>
        </p:spPr>
        <p:txBody>
          <a:bodyPr bIns="45720" anchor="ctr"/>
          <a:lstStyle>
            <a:lvl1pPr>
              <a:defRPr sz="28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a:p>
        </p:txBody>
      </p:sp>
    </p:spTree>
    <p:extLst>
      <p:ext uri="{BB962C8B-B14F-4D97-AF65-F5344CB8AC3E}">
        <p14:creationId xmlns:p14="http://schemas.microsoft.com/office/powerpoint/2010/main" val="372219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Full Photo">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 y="0"/>
            <a:ext cx="9166225" cy="6875463"/>
          </a:xfrm>
          <a:solidFill>
            <a:schemeClr val="bg2">
              <a:lumMod val="40000"/>
              <a:lumOff val="60000"/>
            </a:schemeClr>
          </a:solidFill>
        </p:spPr>
        <p:txBody>
          <a:bodyPr/>
          <a:lstStyle>
            <a:lvl1pPr marL="0" indent="0">
              <a:buNone/>
              <a:defRPr/>
            </a:lvl1pPr>
          </a:lstStyle>
          <a:p>
            <a:r>
              <a:rPr lang="en-US" dirty="0"/>
              <a:t>Drag picture to placeholder or click icon to add</a:t>
            </a:r>
          </a:p>
        </p:txBody>
      </p:sp>
      <p:sp>
        <p:nvSpPr>
          <p:cNvPr id="2" name="Title 1"/>
          <p:cNvSpPr>
            <a:spLocks noGrp="1"/>
          </p:cNvSpPr>
          <p:nvPr>
            <p:ph type="title"/>
          </p:nvPr>
        </p:nvSpPr>
        <p:spPr>
          <a:xfrm>
            <a:off x="457200" y="4846320"/>
            <a:ext cx="8229600" cy="502920"/>
          </a:xfrm>
          <a:solidFill>
            <a:schemeClr val="accent1"/>
          </a:solidFill>
        </p:spPr>
        <p:txBody>
          <a:bodyPr lIns="91440" rIns="91440" bIns="45720" anchor="ctr"/>
          <a:lstStyle>
            <a:lvl1pPr>
              <a:defRPr sz="28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a:p>
        </p:txBody>
      </p:sp>
    </p:spTree>
    <p:extLst>
      <p:ext uri="{BB962C8B-B14F-4D97-AF65-F5344CB8AC3E}">
        <p14:creationId xmlns:p14="http://schemas.microsoft.com/office/powerpoint/2010/main" val="2935288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Partial Photo">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9138792" cy="4663440"/>
          </a:xfrm>
          <a:solidFill>
            <a:schemeClr val="bg2">
              <a:lumMod val="40000"/>
              <a:lumOff val="60000"/>
            </a:schemeClr>
          </a:solidFill>
        </p:spPr>
        <p:txBody>
          <a:bodyPr/>
          <a:lstStyle>
            <a:lvl1pPr marL="0" indent="0">
              <a:buNone/>
              <a:defRPr/>
            </a:lvl1pPr>
          </a:lstStyle>
          <a:p>
            <a:r>
              <a:rPr lang="en-US" dirty="0"/>
              <a:t>Drag picture to placeholder or click icon to add</a:t>
            </a:r>
          </a:p>
        </p:txBody>
      </p:sp>
      <p:sp>
        <p:nvSpPr>
          <p:cNvPr id="2" name="Title 1"/>
          <p:cNvSpPr>
            <a:spLocks noGrp="1"/>
          </p:cNvSpPr>
          <p:nvPr>
            <p:ph type="title"/>
          </p:nvPr>
        </p:nvSpPr>
        <p:spPr>
          <a:xfrm>
            <a:off x="457200" y="4846320"/>
            <a:ext cx="8229600" cy="502920"/>
          </a:xfrm>
          <a:noFill/>
        </p:spPr>
        <p:txBody>
          <a:bodyPr bIns="45720" anchor="ctr"/>
          <a:lstStyle>
            <a:lvl1pPr>
              <a:defRPr sz="24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a:p>
        </p:txBody>
      </p:sp>
    </p:spTree>
    <p:extLst>
      <p:ext uri="{BB962C8B-B14F-4D97-AF65-F5344CB8AC3E}">
        <p14:creationId xmlns:p14="http://schemas.microsoft.com/office/powerpoint/2010/main" val="127838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mation_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25908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lstStyle>
            <a:lvl1pPr marL="0" indent="0">
              <a:lnSpc>
                <a:spcPct val="90000"/>
              </a:lnSpc>
              <a:buNone/>
              <a:defRPr/>
            </a:lvl1pPr>
          </a:lstStyle>
          <a:p>
            <a:pPr lvl="0"/>
            <a:r>
              <a:rPr lang="en-US" dirty="0"/>
              <a:t>Click to edit Master subtitle</a:t>
            </a:r>
          </a:p>
        </p:txBody>
      </p:sp>
      <p:sp>
        <p:nvSpPr>
          <p:cNvPr id="10" name="Content Placeholder 3"/>
          <p:cNvSpPr>
            <a:spLocks noGrp="1"/>
          </p:cNvSpPr>
          <p:nvPr>
            <p:ph sz="half" idx="14"/>
          </p:nvPr>
        </p:nvSpPr>
        <p:spPr>
          <a:xfrm>
            <a:off x="47244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5"/>
          </p:nvPr>
        </p:nvSpPr>
        <p:spPr>
          <a:xfrm>
            <a:off x="68580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cxnSp>
        <p:nvCxnSpPr>
          <p:cNvPr id="12" name="Straight Connector 11"/>
          <p:cNvCxnSpPr/>
          <p:nvPr userDrawn="1"/>
        </p:nvCxnSpPr>
        <p:spPr>
          <a:xfrm>
            <a:off x="2442769" y="1554164"/>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4192" y="1554164"/>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704743" y="1554164"/>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7"/>
          <p:cNvSpPr>
            <a:spLocks noGrp="1"/>
          </p:cNvSpPr>
          <p:nvPr>
            <p:ph type="pic" sz="quarter" idx="16"/>
          </p:nvPr>
        </p:nvSpPr>
        <p:spPr>
          <a:xfrm>
            <a:off x="457200" y="1554163"/>
            <a:ext cx="1828800" cy="1826515"/>
          </a:xfrm>
          <a:solidFill>
            <a:srgbClr val="EFEFEF"/>
          </a:solidFill>
        </p:spPr>
        <p:txBody>
          <a:bodyPr/>
          <a:lstStyle>
            <a:lvl1pPr marL="0" indent="0">
              <a:buNone/>
              <a:defRPr/>
            </a:lvl1pPr>
          </a:lstStyle>
          <a:p>
            <a:r>
              <a:rPr lang="en-US" dirty="0"/>
              <a:t>Drag picture to placeholder or click icon to add</a:t>
            </a:r>
          </a:p>
        </p:txBody>
      </p:sp>
      <p:sp>
        <p:nvSpPr>
          <p:cNvPr id="16" name="Picture Placeholder 7"/>
          <p:cNvSpPr>
            <a:spLocks noGrp="1"/>
          </p:cNvSpPr>
          <p:nvPr>
            <p:ph type="pic" sz="quarter" idx="17"/>
          </p:nvPr>
        </p:nvSpPr>
        <p:spPr>
          <a:xfrm>
            <a:off x="2590800" y="1554163"/>
            <a:ext cx="1828800" cy="1826515"/>
          </a:xfrm>
          <a:solidFill>
            <a:srgbClr val="EFEFEF"/>
          </a:solidFill>
        </p:spPr>
        <p:txBody>
          <a:bodyPr/>
          <a:lstStyle>
            <a:lvl1pPr marL="0" indent="0">
              <a:buNone/>
              <a:defRPr/>
            </a:lvl1pPr>
          </a:lstStyle>
          <a:p>
            <a:r>
              <a:rPr lang="en-US" dirty="0"/>
              <a:t>Drag picture to placeholder or click icon to add</a:t>
            </a:r>
          </a:p>
        </p:txBody>
      </p:sp>
      <p:sp>
        <p:nvSpPr>
          <p:cNvPr id="17" name="Picture Placeholder 7"/>
          <p:cNvSpPr>
            <a:spLocks noGrp="1"/>
          </p:cNvSpPr>
          <p:nvPr>
            <p:ph type="pic" sz="quarter" idx="18"/>
          </p:nvPr>
        </p:nvSpPr>
        <p:spPr>
          <a:xfrm>
            <a:off x="4724400" y="1554163"/>
            <a:ext cx="1828800" cy="1826515"/>
          </a:xfrm>
          <a:solidFill>
            <a:srgbClr val="EFEFEF"/>
          </a:solidFill>
        </p:spPr>
        <p:txBody>
          <a:bodyPr/>
          <a:lstStyle>
            <a:lvl1pPr marL="0" indent="0">
              <a:buNone/>
              <a:defRPr/>
            </a:lvl1pPr>
          </a:lstStyle>
          <a:p>
            <a:r>
              <a:rPr lang="en-US" dirty="0"/>
              <a:t>Drag picture to placeholder or click icon to add</a:t>
            </a:r>
          </a:p>
        </p:txBody>
      </p:sp>
      <p:sp>
        <p:nvSpPr>
          <p:cNvPr id="18" name="Picture Placeholder 7"/>
          <p:cNvSpPr>
            <a:spLocks noGrp="1"/>
          </p:cNvSpPr>
          <p:nvPr>
            <p:ph type="pic" sz="quarter" idx="19"/>
          </p:nvPr>
        </p:nvSpPr>
        <p:spPr>
          <a:xfrm>
            <a:off x="6858000" y="1554163"/>
            <a:ext cx="1828800" cy="1826515"/>
          </a:xfrm>
          <a:solidFill>
            <a:srgbClr val="EFEFEF"/>
          </a:solidFill>
        </p:spPr>
        <p:txBody>
          <a:bodyPr/>
          <a:lstStyle>
            <a:lvl1pPr marL="0" indent="0">
              <a:buNone/>
              <a:defRPr/>
            </a:lvl1pPr>
          </a:lstStyle>
          <a:p>
            <a:r>
              <a:rPr lang="en-US" dirty="0"/>
              <a:t>Drag picture to placeholder or click icon to add</a:t>
            </a:r>
          </a:p>
        </p:txBody>
      </p:sp>
    </p:spTree>
    <p:extLst>
      <p:ext uri="{BB962C8B-B14F-4D97-AF65-F5344CB8AC3E}">
        <p14:creationId xmlns:p14="http://schemas.microsoft.com/office/powerpoint/2010/main" val="322415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rmation_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6576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lstStyle>
            <a:lvl1pPr marL="0" indent="0">
              <a:lnSpc>
                <a:spcPct val="90000"/>
              </a:lnSpc>
              <a:buNone/>
              <a:defRPr/>
            </a:lvl1pPr>
          </a:lstStyle>
          <a:p>
            <a:pPr lvl="0"/>
            <a:r>
              <a:rPr lang="en-US" dirty="0"/>
              <a:t>Click to edit Master subtitle</a:t>
            </a:r>
          </a:p>
        </p:txBody>
      </p:sp>
      <p:sp>
        <p:nvSpPr>
          <p:cNvPr id="10" name="Content Placeholder 3"/>
          <p:cNvSpPr>
            <a:spLocks noGrp="1"/>
          </p:cNvSpPr>
          <p:nvPr>
            <p:ph sz="half" idx="14"/>
          </p:nvPr>
        </p:nvSpPr>
        <p:spPr>
          <a:xfrm>
            <a:off x="6858000" y="3427275"/>
            <a:ext cx="18288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cxnSp>
        <p:nvCxnSpPr>
          <p:cNvPr id="12" name="Straight Connector 11"/>
          <p:cNvCxnSpPr/>
          <p:nvPr userDrawn="1"/>
        </p:nvCxnSpPr>
        <p:spPr>
          <a:xfrm>
            <a:off x="3026085" y="1554164"/>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06156" y="1554164"/>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7"/>
          <p:cNvSpPr>
            <a:spLocks noGrp="1"/>
          </p:cNvSpPr>
          <p:nvPr>
            <p:ph type="pic" sz="quarter" idx="16"/>
          </p:nvPr>
        </p:nvSpPr>
        <p:spPr>
          <a:xfrm>
            <a:off x="462342" y="1554163"/>
            <a:ext cx="1828800" cy="1826515"/>
          </a:xfrm>
          <a:solidFill>
            <a:srgbClr val="EFEFEF"/>
          </a:solidFill>
        </p:spPr>
        <p:txBody>
          <a:bodyPr/>
          <a:lstStyle>
            <a:lvl1pPr marL="0" indent="0">
              <a:buNone/>
              <a:defRPr/>
            </a:lvl1pPr>
          </a:lstStyle>
          <a:p>
            <a:r>
              <a:rPr lang="en-US"/>
              <a:t>Drag picture to placeholder or click icon to add</a:t>
            </a:r>
          </a:p>
        </p:txBody>
      </p:sp>
      <p:sp>
        <p:nvSpPr>
          <p:cNvPr id="16" name="Picture Placeholder 7"/>
          <p:cNvSpPr>
            <a:spLocks noGrp="1"/>
          </p:cNvSpPr>
          <p:nvPr>
            <p:ph type="pic" sz="quarter" idx="17"/>
          </p:nvPr>
        </p:nvSpPr>
        <p:spPr>
          <a:xfrm>
            <a:off x="3655822" y="1554163"/>
            <a:ext cx="1828800" cy="1826515"/>
          </a:xfrm>
          <a:solidFill>
            <a:srgbClr val="EFEFEF"/>
          </a:solidFill>
        </p:spPr>
        <p:txBody>
          <a:bodyPr/>
          <a:lstStyle>
            <a:lvl1pPr marL="0" indent="0">
              <a:buNone/>
              <a:defRPr/>
            </a:lvl1pPr>
          </a:lstStyle>
          <a:p>
            <a:r>
              <a:rPr lang="en-US"/>
              <a:t>Drag picture to placeholder or click icon to add</a:t>
            </a:r>
          </a:p>
        </p:txBody>
      </p:sp>
      <p:sp>
        <p:nvSpPr>
          <p:cNvPr id="17" name="Picture Placeholder 7"/>
          <p:cNvSpPr>
            <a:spLocks noGrp="1"/>
          </p:cNvSpPr>
          <p:nvPr>
            <p:ph type="pic" sz="quarter" idx="18"/>
          </p:nvPr>
        </p:nvSpPr>
        <p:spPr>
          <a:xfrm>
            <a:off x="6858000" y="1554163"/>
            <a:ext cx="1828800" cy="1826515"/>
          </a:xfrm>
          <a:solidFill>
            <a:srgbClr val="EFEFEF"/>
          </a:solidFill>
        </p:spPr>
        <p:txBody>
          <a:bodyPr/>
          <a:lstStyle>
            <a:lvl1pPr marL="0" indent="0">
              <a:buNone/>
              <a:defRPr/>
            </a:lvl1pPr>
          </a:lstStyle>
          <a:p>
            <a:r>
              <a:rPr lang="en-US"/>
              <a:t>Drag picture to placeholder or click icon to add</a:t>
            </a:r>
          </a:p>
        </p:txBody>
      </p:sp>
    </p:spTree>
    <p:extLst>
      <p:ext uri="{BB962C8B-B14F-4D97-AF65-F5344CB8AC3E}">
        <p14:creationId xmlns:p14="http://schemas.microsoft.com/office/powerpoint/2010/main" val="2365788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rmation_4 Box">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1779184" y="1554165"/>
            <a:ext cx="2743200" cy="1367588"/>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5943600" y="1554165"/>
            <a:ext cx="2743200" cy="1367588"/>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noAutofit/>
          </a:bodyPr>
          <a:lstStyle>
            <a:lvl1pPr marL="0" indent="0">
              <a:lnSpc>
                <a:spcPct val="90000"/>
              </a:lnSpc>
              <a:buNone/>
              <a:defRPr/>
            </a:lvl1pPr>
          </a:lstStyle>
          <a:p>
            <a:pPr lvl="0"/>
            <a:r>
              <a:rPr lang="en-US" dirty="0"/>
              <a:t>Click to edit Master subtitle</a:t>
            </a:r>
          </a:p>
        </p:txBody>
      </p:sp>
      <p:sp>
        <p:nvSpPr>
          <p:cNvPr id="10" name="Content Placeholder 3"/>
          <p:cNvSpPr>
            <a:spLocks noGrp="1"/>
          </p:cNvSpPr>
          <p:nvPr>
            <p:ph sz="half" idx="14"/>
          </p:nvPr>
        </p:nvSpPr>
        <p:spPr>
          <a:xfrm>
            <a:off x="1779184" y="3253746"/>
            <a:ext cx="2743200" cy="1367588"/>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5"/>
          </p:nvPr>
        </p:nvSpPr>
        <p:spPr>
          <a:xfrm>
            <a:off x="5943600" y="3253746"/>
            <a:ext cx="2743200" cy="1367588"/>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096350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4" name="Title"/>
          <p:cNvSpPr txBox="1">
            <a:spLocks/>
          </p:cNvSpPr>
          <p:nvPr userDrawn="1"/>
        </p:nvSpPr>
        <p:spPr>
          <a:xfrm>
            <a:off x="354753" y="349251"/>
            <a:ext cx="8221662" cy="46734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r>
              <a:rPr lang="id-ID" sz="2400" dirty="0">
                <a:solidFill>
                  <a:srgbClr val="800000"/>
                </a:solidFill>
                <a:latin typeface="+mj-lt"/>
                <a:ea typeface="Lato Medium" panose="020F0502020204030203" pitchFamily="34" charset="0"/>
                <a:cs typeface="Lato Medium" panose="020F0502020204030203" pitchFamily="34" charset="0"/>
              </a:rPr>
              <a:t>Important disclosures</a:t>
            </a:r>
            <a:endParaRPr lang="en-US" sz="2400" dirty="0">
              <a:solidFill>
                <a:srgbClr val="800000"/>
              </a:solidFill>
              <a:latin typeface="+mj-lt"/>
              <a:ea typeface="Lato Medium" panose="020F0502020204030203" pitchFamily="34" charset="0"/>
              <a:cs typeface="Lato Medium" panose="020F0502020204030203" pitchFamily="34" charset="0"/>
            </a:endParaRPr>
          </a:p>
        </p:txBody>
      </p:sp>
      <p:sp>
        <p:nvSpPr>
          <p:cNvPr id="13" name="Text Placeholder 12"/>
          <p:cNvSpPr>
            <a:spLocks noGrp="1"/>
          </p:cNvSpPr>
          <p:nvPr>
            <p:ph type="body" sz="quarter" idx="11" hasCustomPrompt="1"/>
          </p:nvPr>
        </p:nvSpPr>
        <p:spPr>
          <a:xfrm>
            <a:off x="465668" y="1008019"/>
            <a:ext cx="8204200" cy="4243495"/>
          </a:xfrm>
          <a:prstGeom prst="rect">
            <a:avLst/>
          </a:prstGeom>
        </p:spPr>
        <p:txBody>
          <a:bodyPr>
            <a:no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disclosure text</a:t>
            </a:r>
          </a:p>
        </p:txBody>
      </p:sp>
      <p:graphicFrame>
        <p:nvGraphicFramePr>
          <p:cNvPr id="14" name="Table 13"/>
          <p:cNvGraphicFramePr>
            <a:graphicFrameLocks noGrp="1"/>
          </p:cNvGraphicFramePr>
          <p:nvPr userDrawn="1">
            <p:extLst>
              <p:ext uri="{D42A27DB-BD31-4B8C-83A1-F6EECF244321}">
                <p14:modId xmlns:p14="http://schemas.microsoft.com/office/powerpoint/2010/main" val="3326033727"/>
              </p:ext>
            </p:extLst>
          </p:nvPr>
        </p:nvGraphicFramePr>
        <p:xfrm>
          <a:off x="3073402" y="5504992"/>
          <a:ext cx="2645919" cy="475488"/>
        </p:xfrm>
        <a:graphic>
          <a:graphicData uri="http://schemas.openxmlformats.org/drawingml/2006/table">
            <a:tbl>
              <a:tblPr>
                <a:tableStyleId>{10A1B5D5-9B99-4C35-A422-299274C87663}</a:tableStyleId>
              </a:tblPr>
              <a:tblGrid>
                <a:gridCol w="694867">
                  <a:extLst>
                    <a:ext uri="{9D8B030D-6E8A-4147-A177-3AD203B41FA5}">
                      <a16:colId xmlns:a16="http://schemas.microsoft.com/office/drawing/2014/main" val="20000"/>
                    </a:ext>
                  </a:extLst>
                </a:gridCol>
                <a:gridCol w="924888">
                  <a:extLst>
                    <a:ext uri="{9D8B030D-6E8A-4147-A177-3AD203B41FA5}">
                      <a16:colId xmlns:a16="http://schemas.microsoft.com/office/drawing/2014/main" val="20001"/>
                    </a:ext>
                  </a:extLst>
                </a:gridCol>
                <a:gridCol w="1026164">
                  <a:extLst>
                    <a:ext uri="{9D8B030D-6E8A-4147-A177-3AD203B41FA5}">
                      <a16:colId xmlns:a16="http://schemas.microsoft.com/office/drawing/2014/main" val="20002"/>
                    </a:ext>
                  </a:extLst>
                </a:gridCol>
              </a:tblGrid>
              <a:tr h="158496">
                <a:tc>
                  <a:txBody>
                    <a:bodyPr/>
                    <a:lstStyle/>
                    <a:p>
                      <a:pPr algn="ctr" rtl="0">
                        <a:spcAft>
                          <a:spcPts val="0"/>
                        </a:spcAft>
                      </a:pPr>
                      <a:r>
                        <a:rPr lang="en-US" sz="800" u="none" strike="noStrike" kern="1200" baseline="0" dirty="0">
                          <a:latin typeface="Arial Narrow" panose="020B0606020202030204" pitchFamily="34" charset="0"/>
                        </a:rPr>
                        <a:t>Not a deposit </a:t>
                      </a:r>
                    </a:p>
                  </a:txBody>
                  <a:tcPr marT="18288" marB="18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latin typeface="Arial Narrow" panose="020B0606020202030204" pitchFamily="34" charset="0"/>
                        </a:rPr>
                        <a:t>Not FDIC-insured </a:t>
                      </a:r>
                    </a:p>
                  </a:txBody>
                  <a:tcPr marT="18288" marB="18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latin typeface="Arial Narrow" panose="020B0606020202030204" pitchFamily="34" charset="0"/>
                        </a:rPr>
                        <a:t>May go down in value</a:t>
                      </a:r>
                    </a:p>
                  </a:txBody>
                  <a:tcPr marT="18288" marB="18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58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latin typeface="Arial Narrow" panose="020B0606020202030204" pitchFamily="34" charset="0"/>
                        </a:rPr>
                        <a:t>Not insured by any federal government agency</a:t>
                      </a:r>
                    </a:p>
                  </a:txBody>
                  <a:tcPr marT="18288" marB="18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58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latin typeface="Arial Narrow" panose="020B0606020202030204" pitchFamily="34" charset="0"/>
                        </a:rPr>
                        <a:t>Not guaranteed by any bank or savings association </a:t>
                      </a:r>
                    </a:p>
                  </a:txBody>
                  <a:tcPr marT="18288" marB="18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5" name="Rectangle 14"/>
          <p:cNvSpPr/>
          <p:nvPr userDrawn="1"/>
        </p:nvSpPr>
        <p:spPr>
          <a:xfrm>
            <a:off x="2984500" y="6118870"/>
            <a:ext cx="5740400" cy="338554"/>
          </a:xfrm>
          <a:prstGeom prst="rect">
            <a:avLst/>
          </a:prstGeom>
        </p:spPr>
        <p:txBody>
          <a:bodyPr wrap="square" anchor="b" anchorCtr="0">
            <a:noAutofit/>
          </a:bodyPr>
          <a:lstStyle/>
          <a:p>
            <a:pPr>
              <a:spcAft>
                <a:spcPts val="600"/>
              </a:spcAft>
            </a:pPr>
            <a:r>
              <a:rPr lang="en-US" sz="800" dirty="0"/>
              <a:t>Lincoln Financial Group is the marketing name for Lincoln National Corporation and its affiliates. </a:t>
            </a:r>
            <a:br>
              <a:rPr lang="en-US" sz="800" dirty="0"/>
            </a:br>
            <a:r>
              <a:rPr lang="en-US" sz="800" dirty="0"/>
              <a:t>Affiliates are separately responsible for their own financial and contractual obligations.</a:t>
            </a:r>
          </a:p>
        </p:txBody>
      </p:sp>
      <p:sp>
        <p:nvSpPr>
          <p:cNvPr id="7" name="Slide Number Placeholder 6"/>
          <p:cNvSpPr>
            <a:spLocks noGrp="1"/>
          </p:cNvSpPr>
          <p:nvPr>
            <p:ph type="sldNum" sz="quarter" idx="13"/>
          </p:nvPr>
        </p:nvSpPr>
        <p:spPr/>
        <p:txBody>
          <a:bodyPr/>
          <a:lstStyle>
            <a:lvl1pPr>
              <a:defRPr sz="800"/>
            </a:lvl1pPr>
          </a:lstStyle>
          <a:p>
            <a:fld id="{5A0129F9-F22E-A64A-A25B-7945B0BE9209}" type="slidenum">
              <a:rPr lang="en-US" smtClean="0"/>
              <a:pPr/>
              <a:t>‹#›</a:t>
            </a:fld>
            <a:endParaRPr lang="en-US" dirty="0"/>
          </a:p>
        </p:txBody>
      </p:sp>
      <p:sp>
        <p:nvSpPr>
          <p:cNvPr id="8" name="Text Placeholder 3"/>
          <p:cNvSpPr>
            <a:spLocks noGrp="1"/>
          </p:cNvSpPr>
          <p:nvPr>
            <p:ph type="body" sz="quarter" idx="14" hasCustomPrompt="1"/>
          </p:nvPr>
        </p:nvSpPr>
        <p:spPr>
          <a:xfrm>
            <a:off x="3073400" y="6428083"/>
            <a:ext cx="4956992" cy="255293"/>
          </a:xfrm>
        </p:spPr>
        <p:txBody>
          <a:bodyPr lIns="0" tIns="0" bIns="0" anchor="b">
            <a:noAutofit/>
          </a:bodyPr>
          <a:lstStyle>
            <a:lvl1pPr marL="0" indent="0" algn="l">
              <a:lnSpc>
                <a:spcPct val="90000"/>
              </a:lnSpc>
              <a:buNone/>
              <a:defRPr sz="800" b="1" baseline="0"/>
            </a:lvl1pPr>
          </a:lstStyle>
          <a:p>
            <a:pPr lvl="0"/>
            <a:r>
              <a:rPr lang="en-US" dirty="0"/>
              <a:t>Click to add audience disclosure</a:t>
            </a:r>
          </a:p>
        </p:txBody>
      </p:sp>
      <p:sp>
        <p:nvSpPr>
          <p:cNvPr id="9" name="Rectangle 8"/>
          <p:cNvSpPr/>
          <p:nvPr userDrawn="1"/>
        </p:nvSpPr>
        <p:spPr>
          <a:xfrm>
            <a:off x="457200" y="5370408"/>
            <a:ext cx="2153920" cy="184666"/>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
                <a:srgbClr val="98002E"/>
              </a:buClr>
              <a:buSzTx/>
              <a:buFont typeface="Arial" pitchFamily="34" charset="0"/>
              <a:buNone/>
              <a:tabLst/>
              <a:defRPr/>
            </a:pPr>
            <a:r>
              <a:rPr kumimoji="0" lang="en-US" sz="1200" b="0" i="0" u="none" strike="noStrike" kern="1200" cap="none" spc="0" normalizeH="0" baseline="0" noProof="0" dirty="0" err="1">
                <a:ln>
                  <a:noFill/>
                </a:ln>
                <a:solidFill>
                  <a:srgbClr val="840022"/>
                </a:solidFill>
                <a:effectLst/>
                <a:uLnTx/>
                <a:uFillTx/>
                <a:latin typeface="+mn-lt"/>
                <a:ea typeface="+mn-ea"/>
                <a:cs typeface="+mn-cs"/>
              </a:rPr>
              <a:t>LincolnFinancial.com</a:t>
            </a:r>
            <a:r>
              <a:rPr kumimoji="0" lang="en-US" sz="1200" b="0" i="0" u="none" strike="noStrike" kern="1200" cap="none" spc="0" normalizeH="0" baseline="0" noProof="0" dirty="0">
                <a:ln>
                  <a:noFill/>
                </a:ln>
                <a:solidFill>
                  <a:srgbClr val="840022"/>
                </a:solidFill>
                <a:effectLst/>
                <a:uLnTx/>
                <a:uFillTx/>
                <a:latin typeface="+mn-lt"/>
                <a:ea typeface="+mn-ea"/>
                <a:cs typeface="+mn-cs"/>
              </a:rPr>
              <a:t> </a:t>
            </a:r>
          </a:p>
        </p:txBody>
      </p:sp>
      <p:sp>
        <p:nvSpPr>
          <p:cNvPr id="3" name="Text Placeholder 2"/>
          <p:cNvSpPr>
            <a:spLocks noGrp="1"/>
          </p:cNvSpPr>
          <p:nvPr>
            <p:ph type="body" sz="quarter" idx="15" hasCustomPrompt="1"/>
          </p:nvPr>
        </p:nvSpPr>
        <p:spPr>
          <a:xfrm>
            <a:off x="457202" y="5584581"/>
            <a:ext cx="362111" cy="222347"/>
          </a:xfrm>
        </p:spPr>
        <p:txBody>
          <a:bodyPr lIns="0" tIns="0" rIns="0" bIns="0">
            <a:noAutofit/>
          </a:bodyPr>
          <a:lstStyle>
            <a:lvl1pPr marL="0" indent="0">
              <a:buNone/>
              <a:defRPr sz="800" baseline="0">
                <a:solidFill>
                  <a:schemeClr val="tx1"/>
                </a:solidFill>
              </a:defRPr>
            </a:lvl1pPr>
          </a:lstStyle>
          <a:p>
            <a:pPr lvl="0"/>
            <a:r>
              <a:rPr lang="en-US" dirty="0"/>
              <a:t>X/XX</a:t>
            </a:r>
          </a:p>
        </p:txBody>
      </p:sp>
      <p:sp>
        <p:nvSpPr>
          <p:cNvPr id="12" name="Text Placeholder 2"/>
          <p:cNvSpPr>
            <a:spLocks noGrp="1"/>
          </p:cNvSpPr>
          <p:nvPr>
            <p:ph type="body" sz="quarter" idx="16" hasCustomPrompt="1"/>
          </p:nvPr>
        </p:nvSpPr>
        <p:spPr>
          <a:xfrm>
            <a:off x="961676" y="5826573"/>
            <a:ext cx="1371600" cy="222347"/>
          </a:xfrm>
        </p:spPr>
        <p:txBody>
          <a:bodyPr lIns="0" tIns="0" rIns="0" bIns="0">
            <a:noAutofit/>
          </a:bodyPr>
          <a:lstStyle>
            <a:lvl1pPr marL="0" indent="0">
              <a:buNone/>
              <a:defRPr sz="800" b="1">
                <a:solidFill>
                  <a:schemeClr val="tx1"/>
                </a:solidFill>
              </a:defRPr>
            </a:lvl1pPr>
          </a:lstStyle>
          <a:p>
            <a:pPr lvl="0"/>
            <a:r>
              <a:rPr lang="en-US" dirty="0"/>
              <a:t>PROD-FLEX-PPTXXX</a:t>
            </a:r>
          </a:p>
        </p:txBody>
      </p:sp>
      <p:sp>
        <p:nvSpPr>
          <p:cNvPr id="16" name="Text Placeholder 2"/>
          <p:cNvSpPr>
            <a:spLocks noGrp="1"/>
          </p:cNvSpPr>
          <p:nvPr>
            <p:ph type="body" sz="quarter" idx="17" hasCustomPrompt="1"/>
          </p:nvPr>
        </p:nvSpPr>
        <p:spPr>
          <a:xfrm>
            <a:off x="860030" y="5584581"/>
            <a:ext cx="362112" cy="222347"/>
          </a:xfrm>
        </p:spPr>
        <p:txBody>
          <a:bodyPr lIns="0" tIns="0" rIns="0" bIns="0">
            <a:noAutofit/>
          </a:bodyPr>
          <a:lstStyle>
            <a:lvl1pPr marL="0" indent="0">
              <a:buNone/>
              <a:defRPr sz="800" b="1" baseline="0">
                <a:solidFill>
                  <a:schemeClr val="tx1"/>
                </a:solidFill>
              </a:defRPr>
            </a:lvl1pPr>
          </a:lstStyle>
          <a:p>
            <a:pPr lvl="0"/>
            <a:r>
              <a:rPr lang="en-US" dirty="0"/>
              <a:t>Z0X</a:t>
            </a:r>
          </a:p>
        </p:txBody>
      </p:sp>
      <p:sp>
        <p:nvSpPr>
          <p:cNvPr id="6" name="Rectangle 5"/>
          <p:cNvSpPr/>
          <p:nvPr userDrawn="1"/>
        </p:nvSpPr>
        <p:spPr>
          <a:xfrm>
            <a:off x="457202" y="5820319"/>
            <a:ext cx="694783" cy="228600"/>
          </a:xfrm>
          <a:prstGeom prst="rect">
            <a:avLst/>
          </a:prstGeom>
        </p:spPr>
        <p:txBody>
          <a:bodyPr wrap="none" lIns="0" tIns="0" rIns="0" bIns="0">
            <a:noAutofit/>
          </a:bodyPr>
          <a:lstStyle/>
          <a:p>
            <a:r>
              <a:rPr kumimoji="0" lang="en-US" sz="800" b="1" i="0" u="none" strike="noStrike" kern="1200" cap="none" spc="0" normalizeH="0" baseline="0" noProof="0" dirty="0">
                <a:ln>
                  <a:noFill/>
                </a:ln>
                <a:solidFill>
                  <a:prstClr val="black"/>
                </a:solidFill>
                <a:effectLst/>
                <a:uLnTx/>
                <a:uFillTx/>
                <a:latin typeface="+mn-lt"/>
                <a:ea typeface="+mn-ea"/>
                <a:cs typeface="+mn-cs"/>
              </a:rPr>
              <a:t>Order code: </a:t>
            </a:r>
            <a:endParaRPr lang="en-US" sz="800" b="1" dirty="0"/>
          </a:p>
        </p:txBody>
      </p:sp>
    </p:spTree>
    <p:extLst>
      <p:ext uri="{BB962C8B-B14F-4D97-AF65-F5344CB8AC3E}">
        <p14:creationId xmlns:p14="http://schemas.microsoft.com/office/powerpoint/2010/main" val="3348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_Photo">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sz="800"/>
            </a:lvl1pPr>
          </a:lstStyle>
          <a:p>
            <a:fld id="{5A0129F9-F22E-A64A-A25B-7945B0BE9209}" type="slidenum">
              <a:rPr lang="en-US" smtClean="0"/>
              <a:pPr/>
              <a:t>‹#›</a:t>
            </a:fld>
            <a:endParaRPr lang="en-US" dirty="0"/>
          </a:p>
        </p:txBody>
      </p:sp>
      <p:sp>
        <p:nvSpPr>
          <p:cNvPr id="6" name="Picture Placeholder 5"/>
          <p:cNvSpPr>
            <a:spLocks noGrp="1"/>
          </p:cNvSpPr>
          <p:nvPr>
            <p:ph type="pic" sz="quarter" idx="12"/>
          </p:nvPr>
        </p:nvSpPr>
        <p:spPr>
          <a:xfrm>
            <a:off x="0" y="0"/>
            <a:ext cx="9144000" cy="4216400"/>
          </a:xfrm>
          <a:solidFill>
            <a:schemeClr val="bg2"/>
          </a:solidFill>
        </p:spPr>
        <p:txBody>
          <a:bodyPr/>
          <a:lstStyle>
            <a:lvl1pPr marL="0" indent="0">
              <a:buNone/>
              <a:defRPr/>
            </a:lvl1pPr>
          </a:lstStyle>
          <a:p>
            <a:r>
              <a:rPr lang="en-US"/>
              <a:t>Drag picture to placeholder or click icon to add</a:t>
            </a:r>
          </a:p>
        </p:txBody>
      </p:sp>
      <p:sp>
        <p:nvSpPr>
          <p:cNvPr id="3" name="TextBox 2"/>
          <p:cNvSpPr txBox="1"/>
          <p:nvPr userDrawn="1"/>
        </p:nvSpPr>
        <p:spPr>
          <a:xfrm>
            <a:off x="-1" y="4362823"/>
            <a:ext cx="9144001" cy="584776"/>
          </a:xfrm>
          <a:prstGeom prst="rect">
            <a:avLst/>
          </a:prstGeom>
          <a:noFill/>
        </p:spPr>
        <p:txBody>
          <a:bodyPr wrap="square" rtlCol="0">
            <a:noAutofit/>
          </a:bodyPr>
          <a:lstStyle/>
          <a:p>
            <a:pPr algn="ctr"/>
            <a:r>
              <a:rPr lang="en-US" sz="3200" b="1" dirty="0"/>
              <a:t>THANK</a:t>
            </a:r>
            <a:r>
              <a:rPr lang="en-US" sz="3200" b="1" baseline="0" dirty="0"/>
              <a:t> YOU</a:t>
            </a:r>
            <a:endParaRPr lang="en-US" sz="3200" b="1" dirty="0"/>
          </a:p>
        </p:txBody>
      </p:sp>
    </p:spTree>
    <p:extLst>
      <p:ext uri="{BB962C8B-B14F-4D97-AF65-F5344CB8AC3E}">
        <p14:creationId xmlns:p14="http://schemas.microsoft.com/office/powerpoint/2010/main" val="47566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No Photo">
    <p:spTree>
      <p:nvGrpSpPr>
        <p:cNvPr id="1" name=""/>
        <p:cNvGrpSpPr/>
        <p:nvPr/>
      </p:nvGrpSpPr>
      <p:grpSpPr>
        <a:xfrm>
          <a:off x="0" y="0"/>
          <a:ext cx="0" cy="0"/>
          <a:chOff x="0" y="0"/>
          <a:chExt cx="0" cy="0"/>
        </a:xfrm>
      </p:grpSpPr>
      <p:sp>
        <p:nvSpPr>
          <p:cNvPr id="17" name="Rectangle 16"/>
          <p:cNvSpPr/>
          <p:nvPr userDrawn="1"/>
        </p:nvSpPr>
        <p:spPr>
          <a:xfrm>
            <a:off x="0" y="2125550"/>
            <a:ext cx="9144000" cy="1755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a:xfrm>
            <a:off x="462935" y="2589183"/>
            <a:ext cx="8229063" cy="452924"/>
          </a:xfrm>
          <a:prstGeom prst="rect">
            <a:avLst/>
          </a:prstGeom>
        </p:spPr>
        <p:txBody>
          <a:bodyPr>
            <a:noAutofit/>
          </a:bodyPr>
          <a:lstStyle>
            <a:lvl1pPr algn="l">
              <a:defRPr sz="3600" b="1">
                <a:solidFill>
                  <a:schemeClr val="bg1"/>
                </a:solidFill>
              </a:defRPr>
            </a:lvl1pPr>
          </a:lstStyle>
          <a:p>
            <a:r>
              <a:rPr lang="en-US" dirty="0"/>
              <a:t>Click to edit title</a:t>
            </a:r>
          </a:p>
        </p:txBody>
      </p:sp>
      <p:sp>
        <p:nvSpPr>
          <p:cNvPr id="19" name="Subtitle 2"/>
          <p:cNvSpPr>
            <a:spLocks noGrp="1"/>
          </p:cNvSpPr>
          <p:nvPr>
            <p:ph type="subTitle" idx="1" hasCustomPrompt="1"/>
          </p:nvPr>
        </p:nvSpPr>
        <p:spPr>
          <a:xfrm>
            <a:off x="462938" y="3080589"/>
            <a:ext cx="8222869" cy="358225"/>
          </a:xfrm>
          <a:prstGeom prst="rect">
            <a:avLst/>
          </a:prstGeo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37" name="Rectangle 36"/>
          <p:cNvSpPr/>
          <p:nvPr userDrawn="1"/>
        </p:nvSpPr>
        <p:spPr>
          <a:xfrm>
            <a:off x="6607376" y="6614405"/>
            <a:ext cx="2077837" cy="153888"/>
          </a:xfrm>
          <a:prstGeom prst="rect">
            <a:avLst/>
          </a:prstGeom>
        </p:spPr>
        <p:txBody>
          <a:bodyPr wrap="none" tIns="0" rIns="0" bIns="0" anchor="b">
            <a:noAutofit/>
          </a:bodyPr>
          <a:lstStyle/>
          <a:p>
            <a:pPr algn="r"/>
            <a:r>
              <a:rPr lang="en-US" sz="800" kern="1200" dirty="0">
                <a:solidFill>
                  <a:schemeClr val="tx1"/>
                </a:solidFill>
                <a:latin typeface="+mn-lt"/>
                <a:ea typeface="+mn-ea"/>
                <a:cs typeface="+mn-cs"/>
              </a:rPr>
              <a:t>©2017 Lincoln National Corporation</a:t>
            </a:r>
            <a:endParaRPr lang="en-US" sz="800" dirty="0">
              <a:solidFill>
                <a:schemeClr val="tx1"/>
              </a:solidFill>
            </a:endParaRPr>
          </a:p>
        </p:txBody>
      </p:sp>
      <p:sp>
        <p:nvSpPr>
          <p:cNvPr id="38" name="Rectangle 37"/>
          <p:cNvSpPr/>
          <p:nvPr userDrawn="1"/>
        </p:nvSpPr>
        <p:spPr>
          <a:xfrm>
            <a:off x="457200" y="6614405"/>
            <a:ext cx="2286000" cy="153888"/>
          </a:xfrm>
          <a:prstGeom prst="rect">
            <a:avLst/>
          </a:prstGeom>
        </p:spPr>
        <p:txBody>
          <a:bodyPr wrap="square" lIns="0" tIns="0" rIns="0" bIns="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kern="1200" baseline="0" dirty="0">
                <a:solidFill>
                  <a:srgbClr val="000000"/>
                </a:solidFill>
                <a:latin typeface="+mn-lt"/>
                <a:ea typeface="+mn-ea"/>
                <a:cs typeface="+mn-cs"/>
              </a:rPr>
              <a:t>LCN-2025744-021218</a:t>
            </a:r>
            <a:endParaRPr lang="en-US" sz="800" baseline="0" dirty="0">
              <a:solidFill>
                <a:srgbClr val="000000"/>
              </a:solidFill>
            </a:endParaRPr>
          </a:p>
        </p:txBody>
      </p:sp>
      <p:sp>
        <p:nvSpPr>
          <p:cNvPr id="39" name="Rectangle 38"/>
          <p:cNvSpPr/>
          <p:nvPr userDrawn="1"/>
        </p:nvSpPr>
        <p:spPr>
          <a:xfrm>
            <a:off x="467712" y="5926189"/>
            <a:ext cx="3008870" cy="461665"/>
          </a:xfrm>
          <a:prstGeom prst="rect">
            <a:avLst/>
          </a:prstGeom>
        </p:spPr>
        <p:txBody>
          <a:bodyPr wrap="square" lIns="0" rIns="0">
            <a:spAutoFit/>
          </a:bodyPr>
          <a:lstStyle/>
          <a:p>
            <a:r>
              <a:rPr lang="en-US" sz="800" dirty="0">
                <a:solidFill>
                  <a:srgbClr val="000000"/>
                </a:solidFill>
              </a:rPr>
              <a:t>Insurance</a:t>
            </a:r>
            <a:r>
              <a:rPr lang="en-US" sz="800" baseline="0" dirty="0">
                <a:solidFill>
                  <a:srgbClr val="000000"/>
                </a:solidFill>
              </a:rPr>
              <a:t> p</a:t>
            </a:r>
            <a:r>
              <a:rPr lang="en-US" sz="800" dirty="0">
                <a:solidFill>
                  <a:srgbClr val="000000"/>
                </a:solidFill>
              </a:rPr>
              <a:t>roducts issued by:</a:t>
            </a:r>
          </a:p>
          <a:p>
            <a:r>
              <a:rPr lang="en-US" sz="800" dirty="0">
                <a:solidFill>
                  <a:srgbClr val="000000"/>
                </a:solidFill>
              </a:rPr>
              <a:t>The Lincoln National</a:t>
            </a:r>
            <a:r>
              <a:rPr lang="en-US" sz="800" baseline="0" dirty="0">
                <a:solidFill>
                  <a:srgbClr val="000000"/>
                </a:solidFill>
              </a:rPr>
              <a:t> Life Insurance Company</a:t>
            </a:r>
          </a:p>
          <a:p>
            <a:r>
              <a:rPr lang="en-US" sz="800" dirty="0">
                <a:solidFill>
                  <a:srgbClr val="000000"/>
                </a:solidFill>
              </a:rPr>
              <a:t>Lincoln Life</a:t>
            </a:r>
            <a:r>
              <a:rPr lang="en-US" sz="800" baseline="0" dirty="0">
                <a:solidFill>
                  <a:srgbClr val="000000"/>
                </a:solidFill>
              </a:rPr>
              <a:t> &amp; Annuity Company of New York</a:t>
            </a:r>
            <a:endParaRPr lang="en-US" sz="800" dirty="0">
              <a:solidFill>
                <a:srgbClr val="000000"/>
              </a:solidFill>
            </a:endParaRPr>
          </a:p>
        </p:txBody>
      </p:sp>
      <p:graphicFrame>
        <p:nvGraphicFramePr>
          <p:cNvPr id="40" name="Table 39"/>
          <p:cNvGraphicFramePr>
            <a:graphicFrameLocks noGrp="1"/>
          </p:cNvGraphicFramePr>
          <p:nvPr userDrawn="1">
            <p:extLst>
              <p:ext uri="{D42A27DB-BD31-4B8C-83A1-F6EECF244321}">
                <p14:modId xmlns:p14="http://schemas.microsoft.com/office/powerpoint/2010/main" val="1593303517"/>
              </p:ext>
            </p:extLst>
          </p:nvPr>
        </p:nvGraphicFramePr>
        <p:xfrm>
          <a:off x="6126482" y="5921545"/>
          <a:ext cx="2560319" cy="597408"/>
        </p:xfrm>
        <a:graphic>
          <a:graphicData uri="http://schemas.openxmlformats.org/drawingml/2006/table">
            <a:tbl>
              <a:tblPr>
                <a:tableStyleId>{10A1B5D5-9B99-4C35-A422-299274C87663}</a:tableStyleId>
              </a:tblPr>
              <a:tblGrid>
                <a:gridCol w="672387">
                  <a:extLst>
                    <a:ext uri="{9D8B030D-6E8A-4147-A177-3AD203B41FA5}">
                      <a16:colId xmlns:a16="http://schemas.microsoft.com/office/drawing/2014/main" val="20000"/>
                    </a:ext>
                  </a:extLst>
                </a:gridCol>
                <a:gridCol w="894966">
                  <a:extLst>
                    <a:ext uri="{9D8B030D-6E8A-4147-A177-3AD203B41FA5}">
                      <a16:colId xmlns:a16="http://schemas.microsoft.com/office/drawing/2014/main" val="20001"/>
                    </a:ext>
                  </a:extLst>
                </a:gridCol>
                <a:gridCol w="992966">
                  <a:extLst>
                    <a:ext uri="{9D8B030D-6E8A-4147-A177-3AD203B41FA5}">
                      <a16:colId xmlns:a16="http://schemas.microsoft.com/office/drawing/2014/main" val="20002"/>
                    </a:ext>
                  </a:extLst>
                </a:gridCol>
              </a:tblGrid>
              <a:tr h="158496">
                <a:tc>
                  <a:txBody>
                    <a:bodyPr/>
                    <a:lstStyle/>
                    <a:p>
                      <a:pPr algn="ctr" rtl="0">
                        <a:spcAft>
                          <a:spcPts val="0"/>
                        </a:spcAft>
                      </a:pPr>
                      <a:r>
                        <a:rPr lang="en-US" sz="800" u="none" strike="noStrike" kern="1200" baseline="0" dirty="0">
                          <a:solidFill>
                            <a:srgbClr val="000000"/>
                          </a:solidFill>
                          <a:latin typeface="Arial Narrow" panose="020B0606020202030204" pitchFamily="34" charset="0"/>
                        </a:rPr>
                        <a:t>Not a deposit </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Not FDIC-insured </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May go down in value</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0"/>
                  </a:ext>
                </a:extLst>
              </a:tr>
              <a:tr h="158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Not insured by any federal government agency</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58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u="none" strike="noStrike" kern="1200" baseline="0" dirty="0">
                          <a:solidFill>
                            <a:srgbClr val="000000"/>
                          </a:solidFill>
                          <a:latin typeface="Arial Narrow" panose="020B0606020202030204" pitchFamily="34" charset="0"/>
                        </a:rPr>
                        <a:t>Not guaranteed by any bank or savings association </a:t>
                      </a:r>
                    </a:p>
                  </a:txBody>
                  <a:tcPr marT="18288" marB="18288">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41" name="Text Placeholder 5"/>
          <p:cNvSpPr>
            <a:spLocks noGrp="1"/>
          </p:cNvSpPr>
          <p:nvPr>
            <p:ph type="body" sz="quarter" idx="13" hasCustomPrompt="1"/>
          </p:nvPr>
        </p:nvSpPr>
        <p:spPr>
          <a:xfrm>
            <a:off x="5173663" y="5557335"/>
            <a:ext cx="3511550" cy="355600"/>
          </a:xfrm>
        </p:spPr>
        <p:txBody>
          <a:bodyPr rIns="0">
            <a:noAutofit/>
          </a:bodyPr>
          <a:lstStyle>
            <a:lvl1pPr marL="0" indent="0" algn="r">
              <a:buNone/>
              <a:defRPr sz="1200" cap="all" baseline="0">
                <a:solidFill>
                  <a:srgbClr val="872434"/>
                </a:solidFill>
              </a:defRPr>
            </a:lvl1pPr>
          </a:lstStyle>
          <a:p>
            <a:pPr lvl="0"/>
            <a:r>
              <a:rPr lang="en-US" dirty="0"/>
              <a:t>Business line goes here if needed</a:t>
            </a:r>
          </a:p>
        </p:txBody>
      </p:sp>
      <p:sp>
        <p:nvSpPr>
          <p:cNvPr id="42" name="Text Placeholder 3"/>
          <p:cNvSpPr>
            <a:spLocks noGrp="1"/>
          </p:cNvSpPr>
          <p:nvPr>
            <p:ph type="body" sz="quarter" idx="14" hasCustomPrompt="1"/>
          </p:nvPr>
        </p:nvSpPr>
        <p:spPr>
          <a:xfrm>
            <a:off x="1324762" y="6525778"/>
            <a:ext cx="5851941" cy="255293"/>
          </a:xfrm>
        </p:spPr>
        <p:txBody>
          <a:bodyPr tIns="0" bIns="0" anchor="b">
            <a:noAutofit/>
          </a:bodyPr>
          <a:lstStyle>
            <a:lvl1pPr marL="0" indent="0" algn="ctr">
              <a:lnSpc>
                <a:spcPct val="90000"/>
              </a:lnSpc>
              <a:buNone/>
              <a:defRPr sz="800" b="1" baseline="0"/>
            </a:lvl1pPr>
          </a:lstStyle>
          <a:p>
            <a:pPr lvl="0"/>
            <a:r>
              <a:rPr lang="en-US" dirty="0"/>
              <a:t>For agent or broker use only.</a:t>
            </a:r>
          </a:p>
        </p:txBody>
      </p:sp>
      <p:sp>
        <p:nvSpPr>
          <p:cNvPr id="43" name="Text Placeholder 19"/>
          <p:cNvSpPr>
            <a:spLocks noGrp="1"/>
          </p:cNvSpPr>
          <p:nvPr>
            <p:ph type="body" sz="quarter" idx="15" hasCustomPrompt="1"/>
          </p:nvPr>
        </p:nvSpPr>
        <p:spPr>
          <a:xfrm>
            <a:off x="462934" y="4152498"/>
            <a:ext cx="4075282" cy="322253"/>
          </a:xfrm>
          <a:prstGeom prst="rect">
            <a:avLst/>
          </a:prstGeom>
        </p:spPr>
        <p:txBody>
          <a:bodyPr>
            <a:noAutofit/>
          </a:bodyPr>
          <a:lstStyle>
            <a:lvl1pPr marL="0" marR="0" indent="0" algn="l" defTabSz="457200" rtl="0" eaLnBrk="1" fontAlgn="auto" latinLnBrk="0" hangingPunct="1">
              <a:lnSpc>
                <a:spcPct val="100000"/>
              </a:lnSpc>
              <a:spcBef>
                <a:spcPts val="200"/>
              </a:spcBef>
              <a:spcAft>
                <a:spcPts val="0"/>
              </a:spcAft>
              <a:buClrTx/>
              <a:buSzTx/>
              <a:buFontTx/>
              <a:buNone/>
              <a:tabLst/>
              <a:defRPr sz="1200" b="1">
                <a:solidFill>
                  <a:schemeClr val="tx1"/>
                </a:solidFill>
              </a:defRPr>
            </a:lvl1pPr>
            <a:lvl2pPr marL="457200" indent="0">
              <a:buFontTx/>
              <a:buNone/>
              <a:defRPr sz="1200">
                <a:solidFill>
                  <a:srgbClr val="FFFFFF"/>
                </a:solidFill>
              </a:defRPr>
            </a:lvl2pPr>
            <a:lvl3pPr marL="914400" indent="0">
              <a:buFontTx/>
              <a:buNone/>
              <a:defRPr sz="1200">
                <a:solidFill>
                  <a:srgbClr val="FFFFFF"/>
                </a:solidFill>
              </a:defRPr>
            </a:lvl3pPr>
            <a:lvl4pPr marL="1371600" indent="0">
              <a:buFontTx/>
              <a:buNone/>
              <a:defRPr sz="1200">
                <a:solidFill>
                  <a:srgbClr val="FFFFFF"/>
                </a:solidFill>
              </a:defRPr>
            </a:lvl4pPr>
            <a:lvl5pPr marL="1828800" indent="0">
              <a:buFontTx/>
              <a:buNone/>
              <a:defRPr sz="1200">
                <a:solidFill>
                  <a:srgbClr val="FFFFFF"/>
                </a:solidFill>
              </a:defRPr>
            </a:lvl5pPr>
          </a:lstStyle>
          <a:p>
            <a:pPr lvl="0"/>
            <a:r>
              <a:rPr lang="en-US" dirty="0"/>
              <a:t>Presenter name	</a:t>
            </a:r>
          </a:p>
        </p:txBody>
      </p:sp>
      <p:sp>
        <p:nvSpPr>
          <p:cNvPr id="44" name="Text Placeholder 19"/>
          <p:cNvSpPr>
            <a:spLocks noGrp="1"/>
          </p:cNvSpPr>
          <p:nvPr>
            <p:ph type="body" sz="quarter" idx="16" hasCustomPrompt="1"/>
          </p:nvPr>
        </p:nvSpPr>
        <p:spPr>
          <a:xfrm>
            <a:off x="455614" y="4468739"/>
            <a:ext cx="4092045" cy="261751"/>
          </a:xfrm>
          <a:prstGeom prst="rect">
            <a:avLst/>
          </a:prstGeom>
        </p:spPr>
        <p:txBody>
          <a:bodyPr>
            <a:noAutofit/>
          </a:bodyPr>
          <a:lstStyle>
            <a:lvl1pPr marL="0" marR="0" indent="0" algn="l" defTabSz="457200" rtl="0" eaLnBrk="1" fontAlgn="auto" latinLnBrk="0" hangingPunct="1">
              <a:lnSpc>
                <a:spcPct val="100000"/>
              </a:lnSpc>
              <a:spcBef>
                <a:spcPts val="200"/>
              </a:spcBef>
              <a:spcAft>
                <a:spcPts val="0"/>
              </a:spcAft>
              <a:buClrTx/>
              <a:buSzTx/>
              <a:buFontTx/>
              <a:buNone/>
              <a:tabLst/>
              <a:defRPr sz="1200" b="0" i="1">
                <a:solidFill>
                  <a:schemeClr val="tx1"/>
                </a:solidFill>
              </a:defRPr>
            </a:lvl1pPr>
            <a:lvl2pPr marL="457200" indent="0">
              <a:buFontTx/>
              <a:buNone/>
              <a:defRPr sz="1200">
                <a:solidFill>
                  <a:srgbClr val="FFFFFF"/>
                </a:solidFill>
              </a:defRPr>
            </a:lvl2pPr>
            <a:lvl3pPr marL="914400" indent="0">
              <a:buFontTx/>
              <a:buNone/>
              <a:defRPr sz="1200">
                <a:solidFill>
                  <a:srgbClr val="FFFFFF"/>
                </a:solidFill>
              </a:defRPr>
            </a:lvl3pPr>
            <a:lvl4pPr marL="1371600" indent="0">
              <a:buFontTx/>
              <a:buNone/>
              <a:defRPr sz="1200">
                <a:solidFill>
                  <a:srgbClr val="FFFFFF"/>
                </a:solidFill>
              </a:defRPr>
            </a:lvl4pPr>
            <a:lvl5pPr marL="1828800" indent="0">
              <a:buFontTx/>
              <a:buNone/>
              <a:defRPr sz="1200">
                <a:solidFill>
                  <a:srgbClr val="FFFFFF"/>
                </a:solidFill>
              </a:defRPr>
            </a:lvl5pPr>
          </a:lstStyle>
          <a:p>
            <a:pPr lvl="0"/>
            <a:r>
              <a:rPr lang="en-US" dirty="0"/>
              <a:t>Presenter title</a:t>
            </a:r>
          </a:p>
        </p:txBody>
      </p:sp>
      <p:sp>
        <p:nvSpPr>
          <p:cNvPr id="45" name="Text Placeholder 19"/>
          <p:cNvSpPr>
            <a:spLocks noGrp="1"/>
          </p:cNvSpPr>
          <p:nvPr>
            <p:ph type="body" sz="quarter" idx="17" hasCustomPrompt="1"/>
          </p:nvPr>
        </p:nvSpPr>
        <p:spPr>
          <a:xfrm>
            <a:off x="455615" y="4753477"/>
            <a:ext cx="4092045" cy="297219"/>
          </a:xfrm>
          <a:prstGeom prst="rect">
            <a:avLst/>
          </a:prstGeom>
        </p:spPr>
        <p:txBody>
          <a:bodyPr tIns="0" bIns="0">
            <a:noAutofit/>
          </a:bodyPr>
          <a:lstStyle>
            <a:lvl1pPr marL="0" marR="0" indent="0" algn="l" defTabSz="457200" rtl="0" eaLnBrk="1" fontAlgn="auto" latinLnBrk="0" hangingPunct="1">
              <a:lnSpc>
                <a:spcPct val="100000"/>
              </a:lnSpc>
              <a:spcBef>
                <a:spcPts val="200"/>
              </a:spcBef>
              <a:spcAft>
                <a:spcPts val="0"/>
              </a:spcAft>
              <a:buClrTx/>
              <a:buSzTx/>
              <a:buFontTx/>
              <a:buNone/>
              <a:tabLst/>
              <a:defRPr sz="1200" b="0" i="0">
                <a:solidFill>
                  <a:schemeClr val="tx1"/>
                </a:solidFill>
              </a:defRPr>
            </a:lvl1pPr>
            <a:lvl2pPr marL="457200" indent="0">
              <a:buFontTx/>
              <a:buNone/>
              <a:defRPr sz="1200">
                <a:solidFill>
                  <a:srgbClr val="FFFFFF"/>
                </a:solidFill>
              </a:defRPr>
            </a:lvl2pPr>
            <a:lvl3pPr marL="914400" indent="0">
              <a:buFontTx/>
              <a:buNone/>
              <a:defRPr sz="1200">
                <a:solidFill>
                  <a:srgbClr val="FFFFFF"/>
                </a:solidFill>
              </a:defRPr>
            </a:lvl3pPr>
            <a:lvl4pPr marL="1371600" indent="0">
              <a:buFontTx/>
              <a:buNone/>
              <a:defRPr sz="1200">
                <a:solidFill>
                  <a:srgbClr val="FFFFFF"/>
                </a:solidFill>
              </a:defRPr>
            </a:lvl4pPr>
            <a:lvl5pPr marL="1828800" indent="0">
              <a:buFontTx/>
              <a:buNone/>
              <a:defRPr sz="1200">
                <a:solidFill>
                  <a:srgbClr val="FFFFFF"/>
                </a:solidFill>
              </a:defRPr>
            </a:lvl5pPr>
          </a:lstStyle>
          <a:p>
            <a:pPr lvl="0"/>
            <a:r>
              <a:rPr lang="en-US" dirty="0"/>
              <a:t>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712" y="261938"/>
            <a:ext cx="1208688" cy="382235"/>
          </a:xfrm>
          <a:prstGeom prst="rect">
            <a:avLst/>
          </a:prstGeom>
        </p:spPr>
      </p:pic>
    </p:spTree>
    <p:extLst>
      <p:ext uri="{BB962C8B-B14F-4D97-AF65-F5344CB8AC3E}">
        <p14:creationId xmlns:p14="http://schemas.microsoft.com/office/powerpoint/2010/main" val="402380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_No Photo">
    <p:spTree>
      <p:nvGrpSpPr>
        <p:cNvPr id="1" name=""/>
        <p:cNvGrpSpPr/>
        <p:nvPr/>
      </p:nvGrpSpPr>
      <p:grpSpPr>
        <a:xfrm>
          <a:off x="0" y="0"/>
          <a:ext cx="0" cy="0"/>
          <a:chOff x="0" y="0"/>
          <a:chExt cx="0" cy="0"/>
        </a:xfrm>
      </p:grpSpPr>
      <p:sp>
        <p:nvSpPr>
          <p:cNvPr id="2" name="Rectangle 1"/>
          <p:cNvSpPr/>
          <p:nvPr userDrawn="1"/>
        </p:nvSpPr>
        <p:spPr>
          <a:xfrm>
            <a:off x="0" y="2667000"/>
            <a:ext cx="9144000" cy="1346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5A0129F9-F22E-A64A-A25B-7945B0BE9209}" type="slidenum">
              <a:rPr lang="en-US" smtClean="0"/>
              <a:pPr/>
              <a:t>‹#›</a:t>
            </a:fld>
            <a:endParaRPr lang="en-US" dirty="0"/>
          </a:p>
        </p:txBody>
      </p:sp>
      <p:sp>
        <p:nvSpPr>
          <p:cNvPr id="6" name="TextBox 5"/>
          <p:cNvSpPr txBox="1"/>
          <p:nvPr userDrawn="1"/>
        </p:nvSpPr>
        <p:spPr>
          <a:xfrm>
            <a:off x="0" y="3055399"/>
            <a:ext cx="9144000" cy="584776"/>
          </a:xfrm>
          <a:prstGeom prst="rect">
            <a:avLst/>
          </a:prstGeom>
          <a:noFill/>
        </p:spPr>
        <p:txBody>
          <a:bodyPr wrap="square" rtlCol="0">
            <a:noAutofit/>
          </a:bodyPr>
          <a:lstStyle/>
          <a:p>
            <a:pPr algn="ctr"/>
            <a:r>
              <a:rPr lang="en-US" sz="3200" b="1" dirty="0">
                <a:solidFill>
                  <a:srgbClr val="FFFFFF"/>
                </a:solidFill>
              </a:rPr>
              <a:t>THANK</a:t>
            </a:r>
            <a:r>
              <a:rPr lang="en-US" sz="3200" b="1" baseline="0" dirty="0">
                <a:solidFill>
                  <a:srgbClr val="FFFFFF"/>
                </a:solidFill>
              </a:rPr>
              <a:t> YOU</a:t>
            </a:r>
            <a:endParaRPr lang="en-US" sz="3200" b="1" dirty="0">
              <a:solidFill>
                <a:srgbClr val="FFFFFF"/>
              </a:solidFill>
            </a:endParaRPr>
          </a:p>
        </p:txBody>
      </p:sp>
    </p:spTree>
    <p:extLst>
      <p:ext uri="{BB962C8B-B14F-4D97-AF65-F5344CB8AC3E}">
        <p14:creationId xmlns:p14="http://schemas.microsoft.com/office/powerpoint/2010/main" val="3248355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_Burgundy">
    <p:spTree>
      <p:nvGrpSpPr>
        <p:cNvPr id="1" name=""/>
        <p:cNvGrpSpPr/>
        <p:nvPr/>
      </p:nvGrpSpPr>
      <p:grpSpPr>
        <a:xfrm>
          <a:off x="0" y="0"/>
          <a:ext cx="0" cy="0"/>
          <a:chOff x="0" y="0"/>
          <a:chExt cx="0" cy="0"/>
        </a:xfrm>
      </p:grpSpPr>
      <p:sp>
        <p:nvSpPr>
          <p:cNvPr id="4" name="Rectangle 3"/>
          <p:cNvSpPr/>
          <p:nvPr userDrawn="1"/>
        </p:nvSpPr>
        <p:spPr>
          <a:xfrm>
            <a:off x="-12700" y="0"/>
            <a:ext cx="9165845" cy="68671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24" y="2886987"/>
            <a:ext cx="1423569" cy="450188"/>
          </a:xfrm>
          <a:prstGeom prst="rect">
            <a:avLst/>
          </a:prstGeom>
        </p:spPr>
      </p:pic>
      <p:sp>
        <p:nvSpPr>
          <p:cNvPr id="7" name="TextBox 6"/>
          <p:cNvSpPr txBox="1"/>
          <p:nvPr userDrawn="1"/>
        </p:nvSpPr>
        <p:spPr>
          <a:xfrm>
            <a:off x="3785924" y="3558933"/>
            <a:ext cx="1549043" cy="276999"/>
          </a:xfrm>
          <a:prstGeom prst="rect">
            <a:avLst/>
          </a:prstGeom>
          <a:noFill/>
        </p:spPr>
        <p:txBody>
          <a:bodyPr wrap="square" rtlCol="0">
            <a:spAutoFit/>
          </a:bodyPr>
          <a:lstStyle/>
          <a:p>
            <a:pPr algn="ctr"/>
            <a:r>
              <a:rPr lang="en-US" sz="1200" kern="1200" dirty="0" err="1">
                <a:solidFill>
                  <a:srgbClr val="FFFFFF"/>
                </a:solidFill>
                <a:latin typeface="+mn-lt"/>
                <a:ea typeface="+mn-ea"/>
                <a:cs typeface="+mn-cs"/>
              </a:rPr>
              <a:t>LincolnFinancial.com</a:t>
            </a:r>
            <a:endParaRPr lang="en-US" sz="1200" dirty="0">
              <a:solidFill>
                <a:srgbClr val="FFFFFF"/>
              </a:solidFill>
            </a:endParaRPr>
          </a:p>
        </p:txBody>
      </p:sp>
    </p:spTree>
    <p:extLst>
      <p:ext uri="{BB962C8B-B14F-4D97-AF65-F5344CB8AC3E}">
        <p14:creationId xmlns:p14="http://schemas.microsoft.com/office/powerpoint/2010/main" val="307636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_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453" y="2937427"/>
            <a:ext cx="1423569" cy="450188"/>
          </a:xfrm>
          <a:prstGeom prst="rect">
            <a:avLst/>
          </a:prstGeom>
        </p:spPr>
      </p:pic>
      <p:sp>
        <p:nvSpPr>
          <p:cNvPr id="5" name="TextBox 4"/>
          <p:cNvSpPr txBox="1"/>
          <p:nvPr userDrawn="1"/>
        </p:nvSpPr>
        <p:spPr>
          <a:xfrm>
            <a:off x="3784719" y="3609373"/>
            <a:ext cx="1549043" cy="276999"/>
          </a:xfrm>
          <a:prstGeom prst="rect">
            <a:avLst/>
          </a:prstGeom>
          <a:noFill/>
        </p:spPr>
        <p:txBody>
          <a:bodyPr wrap="square" rtlCol="0">
            <a:spAutoFit/>
          </a:bodyPr>
          <a:lstStyle/>
          <a:p>
            <a:pPr algn="ctr"/>
            <a:r>
              <a:rPr lang="en-US" sz="1200" kern="1200" dirty="0" err="1">
                <a:solidFill>
                  <a:schemeClr val="tx1"/>
                </a:solidFill>
                <a:latin typeface="+mn-lt"/>
                <a:ea typeface="+mn-ea"/>
                <a:cs typeface="+mn-cs"/>
              </a:rPr>
              <a:t>LincolnFinancial.com</a:t>
            </a:r>
            <a:endParaRPr lang="en-US" sz="1200" dirty="0">
              <a:solidFill>
                <a:schemeClr val="tx1"/>
              </a:solidFill>
            </a:endParaRPr>
          </a:p>
        </p:txBody>
      </p:sp>
    </p:spTree>
    <p:extLst>
      <p:ext uri="{BB962C8B-B14F-4D97-AF65-F5344CB8AC3E}">
        <p14:creationId xmlns:p14="http://schemas.microsoft.com/office/powerpoint/2010/main" val="627932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3" name="Rectangle 2"/>
          <p:cNvSpPr/>
          <p:nvPr userDrawn="1"/>
        </p:nvSpPr>
        <p:spPr bwMode="ltGray">
          <a:xfrm>
            <a:off x="0" y="2332038"/>
            <a:ext cx="9144000" cy="2193925"/>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079">
              <a:defRPr/>
            </a:pPr>
            <a:endParaRPr lang="en-US" dirty="0">
              <a:solidFill>
                <a:srgbClr val="FFFFFF"/>
              </a:solidFill>
            </a:endParaRPr>
          </a:p>
        </p:txBody>
      </p:sp>
      <p:pic>
        <p:nvPicPr>
          <p:cNvPr id="4" name="Picture 7"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a:xfrm>
            <a:off x="320040" y="2651760"/>
            <a:ext cx="8503920" cy="1554480"/>
          </a:xfrm>
        </p:spPr>
        <p:txBody>
          <a:bodyPr anchor="ctr" anchorCtr="0">
            <a:noAutofit/>
          </a:bodyPr>
          <a:lstStyle>
            <a:lvl1pPr algn="ctr">
              <a:lnSpc>
                <a:spcPts val="4999"/>
              </a:lnSpc>
              <a:defRPr sz="4400" b="1">
                <a:solidFill>
                  <a:srgbClr val="FFFFFF"/>
                </a:solidFill>
              </a:defRPr>
            </a:lvl1pPr>
          </a:lstStyle>
          <a:p>
            <a:r>
              <a:rPr lang="en-US" dirty="0"/>
              <a:t>Click to edit Master title style</a:t>
            </a:r>
          </a:p>
        </p:txBody>
      </p:sp>
      <p:sp>
        <p:nvSpPr>
          <p:cNvPr id="6" name="Slide Number Placeholder 2"/>
          <p:cNvSpPr>
            <a:spLocks noGrp="1"/>
          </p:cNvSpPr>
          <p:nvPr>
            <p:ph type="sldNum" sz="quarter" idx="10"/>
          </p:nvPr>
        </p:nvSpPr>
        <p:spPr/>
        <p:txBody>
          <a:bodyPr/>
          <a:lstStyle>
            <a:lvl1pPr>
              <a:defRPr/>
            </a:lvl1pPr>
          </a:lstStyle>
          <a:p>
            <a:pPr>
              <a:defRPr/>
            </a:pPr>
            <a:fld id="{DBDD0E25-8BA7-431B-99E7-B714DF7FD2E8}" type="slidenum">
              <a:rPr lang="en-US"/>
              <a:pPr>
                <a:defRPr/>
              </a:pPr>
              <a:t>‹#›</a:t>
            </a:fld>
            <a:endParaRPr lang="en-US" dirty="0"/>
          </a:p>
        </p:txBody>
      </p:sp>
    </p:spTree>
    <p:extLst>
      <p:ext uri="{BB962C8B-B14F-4D97-AF65-F5344CB8AC3E}">
        <p14:creationId xmlns:p14="http://schemas.microsoft.com/office/powerpoint/2010/main" val="3651173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1946352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3324207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54815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2305510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204546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249329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Photo">
    <p:spTree>
      <p:nvGrpSpPr>
        <p:cNvPr id="1" name=""/>
        <p:cNvGrpSpPr/>
        <p:nvPr/>
      </p:nvGrpSpPr>
      <p:grpSpPr>
        <a:xfrm>
          <a:off x="0" y="0"/>
          <a:ext cx="0" cy="0"/>
          <a:chOff x="0" y="0"/>
          <a:chExt cx="0" cy="0"/>
        </a:xfrm>
      </p:grpSpPr>
      <p:sp>
        <p:nvSpPr>
          <p:cNvPr id="8" name="Picture Placeholder 12"/>
          <p:cNvSpPr>
            <a:spLocks noGrp="1"/>
          </p:cNvSpPr>
          <p:nvPr>
            <p:ph type="pic" sz="quarter" idx="17"/>
          </p:nvPr>
        </p:nvSpPr>
        <p:spPr>
          <a:xfrm>
            <a:off x="0" y="2"/>
            <a:ext cx="2286000" cy="6857999"/>
          </a:xfrm>
          <a:solidFill>
            <a:schemeClr val="bg2">
              <a:lumMod val="20000"/>
              <a:lumOff val="80000"/>
            </a:schemeClr>
          </a:solidFill>
        </p:spPr>
        <p:txBody>
          <a:bodyPr/>
          <a:lstStyle>
            <a:lvl1pPr marL="0" indent="0">
              <a:buNone/>
              <a:defRPr/>
            </a:lvl1pPr>
          </a:lstStyle>
          <a:p>
            <a:r>
              <a:rPr lang="en-US"/>
              <a:t>Drag picture to placeholder or click icon to add</a:t>
            </a:r>
          </a:p>
        </p:txBody>
      </p:sp>
      <p:sp>
        <p:nvSpPr>
          <p:cNvPr id="2" name="Title 1"/>
          <p:cNvSpPr>
            <a:spLocks noGrp="1"/>
          </p:cNvSpPr>
          <p:nvPr>
            <p:ph type="title"/>
          </p:nvPr>
        </p:nvSpPr>
        <p:spPr>
          <a:xfrm>
            <a:off x="2729082" y="348719"/>
            <a:ext cx="5484190" cy="457200"/>
          </a:xfrm>
        </p:spPr>
        <p:txBody>
          <a:bodyPr/>
          <a:lstStyle/>
          <a:p>
            <a:r>
              <a:rPr lang="en-US" dirty="0"/>
              <a:t>Click to edit Master title style</a:t>
            </a:r>
          </a:p>
        </p:txBody>
      </p:sp>
      <p:sp>
        <p:nvSpPr>
          <p:cNvPr id="3" name="Content Placeholder 2"/>
          <p:cNvSpPr>
            <a:spLocks noGrp="1"/>
          </p:cNvSpPr>
          <p:nvPr>
            <p:ph idx="1"/>
          </p:nvPr>
        </p:nvSpPr>
        <p:spPr>
          <a:xfrm>
            <a:off x="2729082" y="1190185"/>
            <a:ext cx="5484190" cy="4571683"/>
          </a:xfrm>
        </p:spPr>
        <p:txBody>
          <a:bodyPr/>
          <a:lstStyle>
            <a:lvl1pPr marL="342900" indent="-342900">
              <a:buClr>
                <a:schemeClr val="accent1"/>
              </a:buClr>
              <a:buFont typeface="Wingdings" charset="2"/>
              <a:buAutoNum type="arabicPlain"/>
              <a:defRPr/>
            </a:lvl1pPr>
            <a:lvl2pPr marL="579438" indent="-2286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a:p>
        </p:txBody>
      </p:sp>
    </p:spTree>
    <p:extLst>
      <p:ext uri="{BB962C8B-B14F-4D97-AF65-F5344CB8AC3E}">
        <p14:creationId xmlns:p14="http://schemas.microsoft.com/office/powerpoint/2010/main" val="4104099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3414782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1240226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253265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0" y="935038"/>
            <a:ext cx="9144000" cy="5121275"/>
          </a:xfrm>
          <a:prstGeom prst="rect">
            <a:avLst/>
          </a:prstGeom>
          <a:solidFill>
            <a:srgbClr val="FFFFFF"/>
          </a:solidFill>
          <a:ln>
            <a:noFill/>
          </a:ln>
          <a:effectLst>
            <a:outerShdw blurRad="222250" dist="114300" dir="3600004" rotWithShape="0">
              <a:srgbClr val="808080">
                <a:alpha val="40000"/>
              </a:srgbClr>
            </a:outerShdw>
          </a:effectLst>
          <a:extLst/>
        </p:spPr>
        <p:txBody>
          <a:bodyPr lIns="91407" tIns="45704" rIns="91407" bIns="45704" anchor="ctr"/>
          <a:lstStyle/>
          <a:p>
            <a:pPr algn="ctr" defTabSz="914079">
              <a:defRPr/>
            </a:pPr>
            <a:endParaRPr lang="en-US" dirty="0">
              <a:solidFill>
                <a:srgbClr val="FFFFFF"/>
              </a:solidFill>
              <a:ea typeface="MS PGothic" panose="020B0600070205080204" pitchFamily="34" charset="-128"/>
              <a:cs typeface="Arial" charset="0"/>
            </a:endParaRPr>
          </a:p>
        </p:txBody>
      </p:sp>
      <p:grpSp>
        <p:nvGrpSpPr>
          <p:cNvPr id="6" name="Group 9"/>
          <p:cNvGrpSpPr>
            <a:grpSpLocks/>
          </p:cNvGrpSpPr>
          <p:nvPr userDrawn="1"/>
        </p:nvGrpSpPr>
        <p:grpSpPr bwMode="auto">
          <a:xfrm>
            <a:off x="0" y="295278"/>
            <a:ext cx="9144000" cy="639763"/>
            <a:chOff x="0" y="295274"/>
            <a:chExt cx="9144000" cy="640080"/>
          </a:xfrm>
        </p:grpSpPr>
        <p:cxnSp>
          <p:nvCxnSpPr>
            <p:cNvPr id="7" name="Straight Connector 6"/>
            <p:cNvCxnSpPr/>
            <p:nvPr userDrawn="1"/>
          </p:nvCxnSpPr>
          <p:spPr bwMode="ltGray">
            <a:xfrm>
              <a:off x="0" y="935354"/>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ltGray">
            <a:xfrm>
              <a:off x="320675" y="295274"/>
              <a:ext cx="8502650" cy="640080"/>
            </a:xfrm>
            <a:prstGeom prst="rect">
              <a:avLst/>
            </a:prstGeom>
            <a:solidFill>
              <a:srgbClr val="84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9">
                <a:defRPr/>
              </a:pPr>
              <a:endParaRPr lang="en-US" dirty="0">
                <a:solidFill>
                  <a:srgbClr val="FFFFFF"/>
                </a:solidFill>
              </a:endParaRPr>
            </a:p>
          </p:txBody>
        </p:sp>
      </p:grpSp>
      <p:pic>
        <p:nvPicPr>
          <p:cNvPr id="9" name="Picture 3" descr="LFG+YIC-A-color.ai"/>
          <p:cNvPicPr>
            <a:picLocks noChangeAspect="1"/>
          </p:cNvPicPr>
          <p:nvPr userDrawn="1"/>
        </p:nvPicPr>
        <p:blipFill>
          <a:blip r:embed="rId2">
            <a:extLst>
              <a:ext uri="{28A0092B-C50C-407E-A947-70E740481C1C}">
                <a14:useLocalDpi xmlns:a14="http://schemas.microsoft.com/office/drawing/2010/main" val="0"/>
              </a:ext>
            </a:extLst>
          </a:blip>
          <a:srcRect t="63998"/>
          <a:stretch>
            <a:fillRect/>
          </a:stretch>
        </p:blipFill>
        <p:spPr bwMode="auto">
          <a:xfrm>
            <a:off x="3744916" y="6384928"/>
            <a:ext cx="1577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Autofit/>
          </a:bodyPr>
          <a:lstStyle>
            <a:lvl1pPr>
              <a:defRPr sz="2400" b="1"/>
            </a:lvl1pPr>
          </a:lstStyle>
          <a:p>
            <a:r>
              <a:rPr lang="en-US" dirty="0"/>
              <a:t>Click to edit Master title style</a:t>
            </a:r>
          </a:p>
        </p:txBody>
      </p:sp>
      <p:sp>
        <p:nvSpPr>
          <p:cNvPr id="11" name="Slide Number Placeholder 5"/>
          <p:cNvSpPr>
            <a:spLocks noGrp="1"/>
          </p:cNvSpPr>
          <p:nvPr>
            <p:ph type="sldNum" sz="quarter" idx="10"/>
          </p:nvPr>
        </p:nvSpPr>
        <p:spPr/>
        <p:txBody>
          <a:bodyPr/>
          <a:lstStyle>
            <a:lvl1pPr>
              <a:defRPr/>
            </a:lvl1pPr>
          </a:lstStyle>
          <a:p>
            <a:pPr>
              <a:defRPr/>
            </a:pPr>
            <a:fld id="{28FE8D4C-68EA-496F-AFAF-716A37A39AD0}" type="slidenum">
              <a:rPr lang="en-US"/>
              <a:pPr>
                <a:defRPr/>
              </a:pPr>
              <a:t>‹#›</a:t>
            </a:fld>
            <a:endParaRPr lang="en-US" dirty="0"/>
          </a:p>
        </p:txBody>
      </p:sp>
    </p:spTree>
    <p:extLst>
      <p:ext uri="{BB962C8B-B14F-4D97-AF65-F5344CB8AC3E}">
        <p14:creationId xmlns:p14="http://schemas.microsoft.com/office/powerpoint/2010/main" val="389525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No Photo">
    <p:spTree>
      <p:nvGrpSpPr>
        <p:cNvPr id="1" name=""/>
        <p:cNvGrpSpPr/>
        <p:nvPr/>
      </p:nvGrpSpPr>
      <p:grpSpPr>
        <a:xfrm>
          <a:off x="0" y="0"/>
          <a:ext cx="0" cy="0"/>
          <a:chOff x="0" y="0"/>
          <a:chExt cx="0" cy="0"/>
        </a:xfrm>
      </p:grpSpPr>
      <p:sp>
        <p:nvSpPr>
          <p:cNvPr id="2" name="Title 1"/>
          <p:cNvSpPr>
            <a:spLocks noGrp="1"/>
          </p:cNvSpPr>
          <p:nvPr>
            <p:ph type="title"/>
          </p:nvPr>
        </p:nvSpPr>
        <p:spPr>
          <a:xfrm>
            <a:off x="500233" y="348719"/>
            <a:ext cx="5484190" cy="457200"/>
          </a:xfrm>
        </p:spPr>
        <p:txBody>
          <a:bodyPr/>
          <a:lstStyle/>
          <a:p>
            <a:r>
              <a:rPr lang="en-US" dirty="0"/>
              <a:t>Click to edit Master title style</a:t>
            </a:r>
          </a:p>
        </p:txBody>
      </p:sp>
      <p:sp>
        <p:nvSpPr>
          <p:cNvPr id="3" name="Content Placeholder 2"/>
          <p:cNvSpPr>
            <a:spLocks noGrp="1"/>
          </p:cNvSpPr>
          <p:nvPr>
            <p:ph idx="1"/>
          </p:nvPr>
        </p:nvSpPr>
        <p:spPr>
          <a:xfrm>
            <a:off x="500233" y="1190185"/>
            <a:ext cx="5484190" cy="4571683"/>
          </a:xfrm>
        </p:spPr>
        <p:txBody>
          <a:bodyPr/>
          <a:lstStyle>
            <a:lvl1pPr marL="342900" indent="-342900">
              <a:buClr>
                <a:schemeClr val="accent1"/>
              </a:buClr>
              <a:buFont typeface="Wingdings" charset="2"/>
              <a:buAutoNum type="arabicPlain"/>
              <a:defRPr/>
            </a:lvl1pPr>
            <a:lvl2pPr marL="579438" indent="-2286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lstStyle>
            <a:lvl1pPr marL="0" indent="0">
              <a:lnSpc>
                <a:spcPct val="90000"/>
              </a:lnSpc>
              <a:buNone/>
              <a:defRPr/>
            </a:lvl1pPr>
          </a:lstStyle>
          <a:p>
            <a:pPr lvl="0"/>
            <a:r>
              <a:rPr lang="en-US" dirty="0"/>
              <a:t>Click to edit Master subtitle</a:t>
            </a:r>
          </a:p>
        </p:txBody>
      </p:sp>
    </p:spTree>
    <p:extLst>
      <p:ext uri="{BB962C8B-B14F-4D97-AF65-F5344CB8AC3E}">
        <p14:creationId xmlns:p14="http://schemas.microsoft.com/office/powerpoint/2010/main" val="245770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1554164"/>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4164"/>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noAutofit/>
          </a:bodyPr>
          <a:lstStyle>
            <a:lvl1pPr marL="0" indent="0">
              <a:lnSpc>
                <a:spcPct val="90000"/>
              </a:lnSpc>
              <a:buNone/>
              <a:defRPr/>
            </a:lvl1pPr>
          </a:lstStyle>
          <a:p>
            <a:pPr lvl="0"/>
            <a:r>
              <a:rPr lang="en-US" dirty="0"/>
              <a:t>Click to edit Master subtitle</a:t>
            </a:r>
          </a:p>
        </p:txBody>
      </p:sp>
    </p:spTree>
    <p:extLst>
      <p:ext uri="{BB962C8B-B14F-4D97-AF65-F5344CB8AC3E}">
        <p14:creationId xmlns:p14="http://schemas.microsoft.com/office/powerpoint/2010/main" val="139599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1554164"/>
            <a:ext cx="2643971"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54926" y="1554164"/>
            <a:ext cx="2643971"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noAutofit/>
          </a:bodyPr>
          <a:lstStyle>
            <a:lvl1pPr marL="0" indent="0">
              <a:lnSpc>
                <a:spcPct val="90000"/>
              </a:lnSpc>
              <a:buNone/>
              <a:defRPr/>
            </a:lvl1pPr>
          </a:lstStyle>
          <a:p>
            <a:pPr lvl="0"/>
            <a:r>
              <a:rPr lang="en-US" dirty="0"/>
              <a:t>Click to edit Master subtitle</a:t>
            </a:r>
          </a:p>
        </p:txBody>
      </p:sp>
      <p:sp>
        <p:nvSpPr>
          <p:cNvPr id="10" name="Content Placeholder 3"/>
          <p:cNvSpPr>
            <a:spLocks noGrp="1"/>
          </p:cNvSpPr>
          <p:nvPr>
            <p:ph sz="half" idx="14"/>
          </p:nvPr>
        </p:nvSpPr>
        <p:spPr>
          <a:xfrm>
            <a:off x="6042831" y="1554164"/>
            <a:ext cx="2643971"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8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648200" y="1554164"/>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a:p>
        </p:txBody>
      </p:sp>
      <p:sp>
        <p:nvSpPr>
          <p:cNvPr id="9" name="Text Placeholder 8"/>
          <p:cNvSpPr>
            <a:spLocks noGrp="1"/>
          </p:cNvSpPr>
          <p:nvPr>
            <p:ph type="body" sz="quarter" idx="13" hasCustomPrompt="1"/>
          </p:nvPr>
        </p:nvSpPr>
        <p:spPr>
          <a:xfrm>
            <a:off x="457200" y="806450"/>
            <a:ext cx="8229600" cy="361951"/>
          </a:xfrm>
        </p:spPr>
        <p:txBody>
          <a:bodyPr tIns="45720" bIns="0">
            <a:noAutofit/>
          </a:bodyPr>
          <a:lstStyle>
            <a:lvl1pPr marL="0" indent="0">
              <a:lnSpc>
                <a:spcPct val="90000"/>
              </a:lnSpc>
              <a:buNone/>
              <a:defRPr/>
            </a:lvl1pPr>
          </a:lstStyle>
          <a:p>
            <a:pPr lvl="0"/>
            <a:r>
              <a:rPr lang="en-US" dirty="0"/>
              <a:t>Click to edit Master subtitle</a:t>
            </a:r>
          </a:p>
        </p:txBody>
      </p:sp>
      <p:sp>
        <p:nvSpPr>
          <p:cNvPr id="10" name="Picture Placeholder 10"/>
          <p:cNvSpPr>
            <a:spLocks noGrp="1"/>
          </p:cNvSpPr>
          <p:nvPr>
            <p:ph type="pic" sz="quarter" idx="14"/>
          </p:nvPr>
        </p:nvSpPr>
        <p:spPr>
          <a:xfrm>
            <a:off x="455615" y="1554164"/>
            <a:ext cx="4031719" cy="3690133"/>
          </a:xfrm>
          <a:solidFill>
            <a:srgbClr val="EFEFEF"/>
          </a:solidFill>
        </p:spPr>
        <p:txBody>
          <a:bodyPr/>
          <a:lstStyle>
            <a:lvl1pPr marL="0" indent="0">
              <a:buNone/>
              <a:defRPr/>
            </a:lvl1pPr>
          </a:lstStyle>
          <a:p>
            <a:r>
              <a:rPr lang="en-US"/>
              <a:t>Drag picture to placeholder or click icon to add</a:t>
            </a:r>
          </a:p>
        </p:txBody>
      </p:sp>
    </p:spTree>
    <p:extLst>
      <p:ext uri="{BB962C8B-B14F-4D97-AF65-F5344CB8AC3E}">
        <p14:creationId xmlns:p14="http://schemas.microsoft.com/office/powerpoint/2010/main" val="313219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F89022F-6006-3643-BDE0-8F2E93F600F6}" type="slidenum">
              <a:rPr lang="en-US" smtClean="0"/>
              <a:t>‹#›</a:t>
            </a:fld>
            <a:endParaRPr lang="en-US"/>
          </a:p>
        </p:txBody>
      </p:sp>
    </p:spTree>
    <p:extLst>
      <p:ext uri="{BB962C8B-B14F-4D97-AF65-F5344CB8AC3E}">
        <p14:creationId xmlns:p14="http://schemas.microsoft.com/office/powerpoint/2010/main" val="28363070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474" y="6314334"/>
            <a:ext cx="9149474" cy="434185"/>
          </a:xfrm>
          <a:prstGeom prst="rect">
            <a:avLst/>
          </a:prstGeom>
          <a:noFill/>
        </p:spPr>
        <p:txBody>
          <a:bodyPr wrap="square" tIns="0" bIns="0" rtlCol="0" anchor="b" anchorCtr="0">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800" b="1" dirty="0"/>
              <a:t>For agent or broker use only.</a:t>
            </a:r>
          </a:p>
        </p:txBody>
      </p:sp>
      <p:sp>
        <p:nvSpPr>
          <p:cNvPr id="5" name="Slide Number Placeholder 5"/>
          <p:cNvSpPr>
            <a:spLocks noGrp="1"/>
          </p:cNvSpPr>
          <p:nvPr>
            <p:ph type="sldNum" sz="quarter" idx="4"/>
          </p:nvPr>
        </p:nvSpPr>
        <p:spPr>
          <a:xfrm>
            <a:off x="8747805" y="6570351"/>
            <a:ext cx="250810" cy="167747"/>
          </a:xfrm>
          <a:prstGeom prst="rect">
            <a:avLst/>
          </a:prstGeom>
        </p:spPr>
        <p:txBody>
          <a:bodyPr vert="horz" lIns="91440" tIns="45720" rIns="0" bIns="0" rtlCol="0" anchor="b" anchorCtr="0"/>
          <a:lstStyle>
            <a:lvl1pPr algn="r">
              <a:defRPr sz="800">
                <a:solidFill>
                  <a:schemeClr val="accent1"/>
                </a:solidFill>
              </a:defRPr>
            </a:lvl1pPr>
          </a:lstStyle>
          <a:p>
            <a:fld id="{5A0129F9-F22E-A64A-A25B-7945B0BE9209}" type="slidenum">
              <a:rPr lang="en-US" smtClean="0"/>
              <a:pPr/>
              <a:t>‹#›</a:t>
            </a:fld>
            <a:endParaRPr lang="en-US" dirty="0"/>
          </a:p>
        </p:txBody>
      </p:sp>
      <p:sp>
        <p:nvSpPr>
          <p:cNvPr id="2" name="Title Placeholder 1"/>
          <p:cNvSpPr>
            <a:spLocks noGrp="1"/>
          </p:cNvSpPr>
          <p:nvPr>
            <p:ph type="title"/>
          </p:nvPr>
        </p:nvSpPr>
        <p:spPr>
          <a:xfrm>
            <a:off x="457200" y="348719"/>
            <a:ext cx="8229600" cy="457200"/>
          </a:xfrm>
          <a:prstGeom prst="rect">
            <a:avLst/>
          </a:prstGeom>
        </p:spPr>
        <p:txBody>
          <a:bodyPr vert="horz" lIns="0" tIns="45720" rIns="0" bIns="0" rtlCol="0" anchor="b">
            <a:noAutofit/>
          </a:bodyPr>
          <a:lstStyle/>
          <a:p>
            <a:r>
              <a:rPr lang="en-US" dirty="0"/>
              <a:t>Click to edit title</a:t>
            </a:r>
          </a:p>
        </p:txBody>
      </p:sp>
      <p:sp>
        <p:nvSpPr>
          <p:cNvPr id="4" name="Text Placeholder 3"/>
          <p:cNvSpPr>
            <a:spLocks noGrp="1"/>
          </p:cNvSpPr>
          <p:nvPr>
            <p:ph type="body" idx="1"/>
          </p:nvPr>
        </p:nvSpPr>
        <p:spPr>
          <a:xfrm>
            <a:off x="457200" y="1554164"/>
            <a:ext cx="8229600" cy="4571683"/>
          </a:xfrm>
          <a:prstGeom prst="rect">
            <a:avLst/>
          </a:prstGeom>
        </p:spPr>
        <p:txBody>
          <a:bodyPr vert="horz" lIns="0" tIns="45720" rIns="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331464" y="6592659"/>
            <a:ext cx="1367367" cy="153888"/>
          </a:xfrm>
          <a:prstGeom prst="rect">
            <a:avLst/>
          </a:prstGeom>
        </p:spPr>
        <p:txBody>
          <a:bodyPr wrap="square" tIns="0" rIns="0" bIns="0" anchor="b">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u="none" kern="1200" baseline="0" dirty="0">
                <a:solidFill>
                  <a:srgbClr val="000000"/>
                </a:solidFill>
                <a:latin typeface="+mn-lt"/>
                <a:ea typeface="+mn-ea"/>
                <a:cs typeface="+mn-cs"/>
              </a:rPr>
              <a:t>LCN-2025744-021218</a:t>
            </a:r>
            <a:endParaRPr lang="en-US" sz="800" baseline="0" dirty="0">
              <a:solidFill>
                <a:srgbClr val="000000"/>
              </a:solidFill>
            </a:endParaRPr>
          </a:p>
        </p:txBody>
      </p:sp>
      <p:pic>
        <p:nvPicPr>
          <p:cNvPr id="9" name="Picture 8"/>
          <p:cNvPicPr>
            <a:picLocks noChangeAspect="1"/>
          </p:cNvPicPr>
          <p:nvPr userDrawn="1"/>
        </p:nvPicPr>
        <p:blipFill rotWithShape="1">
          <a:blip r:embed="rId35">
            <a:extLst>
              <a:ext uri="{28A0092B-C50C-407E-A947-70E740481C1C}">
                <a14:useLocalDpi xmlns:a14="http://schemas.microsoft.com/office/drawing/2010/main" val="0"/>
              </a:ext>
            </a:extLst>
          </a:blip>
          <a:srcRect l="-6010" t="-8042" r="70267" b="-10026"/>
          <a:stretch/>
        </p:blipFill>
        <p:spPr>
          <a:xfrm>
            <a:off x="101279" y="6481795"/>
            <a:ext cx="271558" cy="283676"/>
          </a:xfrm>
          <a:prstGeom prst="rect">
            <a:avLst/>
          </a:prstGeom>
        </p:spPr>
      </p:pic>
    </p:spTree>
    <p:extLst>
      <p:ext uri="{BB962C8B-B14F-4D97-AF65-F5344CB8AC3E}">
        <p14:creationId xmlns:p14="http://schemas.microsoft.com/office/powerpoint/2010/main" val="2351619082"/>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714" r:id="rId3"/>
    <p:sldLayoutId id="2147483722" r:id="rId4"/>
    <p:sldLayoutId id="2147483701" r:id="rId5"/>
    <p:sldLayoutId id="2147483703" r:id="rId6"/>
    <p:sldLayoutId id="2147483709" r:id="rId7"/>
    <p:sldLayoutId id="2147483710" r:id="rId8"/>
    <p:sldLayoutId id="2147483705" r:id="rId9"/>
    <p:sldLayoutId id="2147483723" r:id="rId10"/>
    <p:sldLayoutId id="2147483706" r:id="rId11"/>
    <p:sldLayoutId id="2147483713" r:id="rId12"/>
    <p:sldLayoutId id="2147483711" r:id="rId13"/>
    <p:sldLayoutId id="2147483712" r:id="rId14"/>
    <p:sldLayoutId id="2147483720" r:id="rId15"/>
    <p:sldLayoutId id="2147483721" r:id="rId16"/>
    <p:sldLayoutId id="2147483718" r:id="rId17"/>
    <p:sldLayoutId id="2147483669" r:id="rId18"/>
    <p:sldLayoutId id="2147483670" r:id="rId19"/>
    <p:sldLayoutId id="2147483693" r:id="rId20"/>
    <p:sldLayoutId id="2147483667" r:id="rId21"/>
    <p:sldLayoutId id="2147483668" r:id="rId22"/>
    <p:sldLayoutId id="2147483724" r:id="rId23"/>
    <p:sldLayoutId id="2147483725"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Lst>
  <p:hf hdr="0" dt="0"/>
  <p:txStyles>
    <p:titleStyle>
      <a:lvl1pPr algn="l" defTabSz="4572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5425" marR="0" indent="-225425" algn="l" defTabSz="457200" rtl="0" eaLnBrk="1" fontAlgn="auto" latinLnBrk="0" hangingPunct="1">
        <a:lnSpc>
          <a:spcPct val="100000"/>
        </a:lnSpc>
        <a:spcBef>
          <a:spcPct val="20000"/>
        </a:spcBef>
        <a:spcAft>
          <a:spcPts val="0"/>
        </a:spcAft>
        <a:buClr>
          <a:schemeClr val="accent1"/>
        </a:buClr>
        <a:buSzTx/>
        <a:buFont typeface="Arial"/>
        <a:buChar char="•"/>
        <a:tabLst/>
        <a:defRPr sz="2000" kern="1200">
          <a:solidFill>
            <a:schemeClr val="tx1"/>
          </a:solidFill>
          <a:latin typeface="+mn-lt"/>
          <a:ea typeface="+mn-ea"/>
          <a:cs typeface="+mn-cs"/>
        </a:defRPr>
      </a:lvl1pPr>
      <a:lvl2pPr marL="457200" indent="-228600" algn="l" defTabSz="457200" rtl="0" eaLnBrk="1" latinLnBrk="0" hangingPunct="1">
        <a:spcBef>
          <a:spcPct val="20000"/>
        </a:spcBef>
        <a:buClr>
          <a:schemeClr val="accent1"/>
        </a:buClr>
        <a:buFont typeface="Lucida Grande"/>
        <a:buChar char="–"/>
        <a:defRPr sz="2000" kern="1200">
          <a:solidFill>
            <a:srgbClr val="000000"/>
          </a:solidFill>
          <a:latin typeface="+mn-lt"/>
          <a:ea typeface="+mn-ea"/>
          <a:cs typeface="+mn-cs"/>
        </a:defRPr>
      </a:lvl2pPr>
      <a:lvl3pPr marL="804863" indent="-228600" algn="l" defTabSz="457200" rtl="0" eaLnBrk="1" latinLnBrk="0" hangingPunct="1">
        <a:spcBef>
          <a:spcPct val="20000"/>
        </a:spcBef>
        <a:buClr>
          <a:schemeClr val="accent1"/>
        </a:buClr>
        <a:buFont typeface="Wingdings" charset="2"/>
        <a:buChar char="§"/>
        <a:defRPr sz="2000" kern="1200">
          <a:solidFill>
            <a:srgbClr val="000000"/>
          </a:solidFill>
          <a:latin typeface="+mn-lt"/>
          <a:ea typeface="+mn-ea"/>
          <a:cs typeface="+mn-cs"/>
        </a:defRPr>
      </a:lvl3pPr>
      <a:lvl4pPr marL="1143000" indent="-228600" algn="l" defTabSz="457200" rtl="0" eaLnBrk="1" latinLnBrk="0" hangingPunct="1">
        <a:spcBef>
          <a:spcPct val="20000"/>
        </a:spcBef>
        <a:buClr>
          <a:schemeClr val="accent1"/>
        </a:buClr>
        <a:buFont typeface="Courier New"/>
        <a:buChar char="o"/>
        <a:defRPr sz="2000" kern="1200">
          <a:solidFill>
            <a:srgbClr val="000000"/>
          </a:solidFill>
          <a:latin typeface="+mn-lt"/>
          <a:ea typeface="+mn-ea"/>
          <a:cs typeface="+mn-cs"/>
        </a:defRPr>
      </a:lvl4pPr>
      <a:lvl5pPr marL="1490663"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lincolnfinancial.dmplocal.com/main/?p=dsc.get&amp;id=BAXwNs9ansc" TargetMode="Externa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lincolnfinancial.dmplocal.com/main/?p=dsc.get&amp;id=NrW8fCRDLyo" TargetMode="External"/><Relationship Id="rId5" Type="http://schemas.openxmlformats.org/officeDocument/2006/relationships/hyperlink" Target="https://lincolnfinancial.dmplocal.com/main/?p=dsc.get&amp;id=dr5i2pUtqBw" TargetMode="External"/><Relationship Id="rId10" Type="http://schemas.openxmlformats.org/officeDocument/2006/relationships/image" Target="../media/image14.jpeg"/><Relationship Id="rId4" Type="http://schemas.openxmlformats.org/officeDocument/2006/relationships/hyperlink" Target="https://lincolnfinancial.dmplocal.com/main/?p=dsc.get&amp;id=TLQl4NvNtRI" TargetMode="Externa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hyperlink" Target="https://lincolnfinancial.dmplocal.com/main/?p=dsc.get&amp;id=GALXYZoDGLY" TargetMode="External"/><Relationship Id="rId3" Type="http://schemas.openxmlformats.org/officeDocument/2006/relationships/image" Target="../media/image15.tmp"/><Relationship Id="rId7" Type="http://schemas.openxmlformats.org/officeDocument/2006/relationships/hyperlink" Target="https://lincolnfinancial.dmplocal.com/main/?p=dsc.get&amp;id=K4ClG2n-vRw"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tmp"/><Relationship Id="rId5" Type="http://schemas.openxmlformats.org/officeDocument/2006/relationships/image" Target="../media/image17.tmp"/><Relationship Id="rId10" Type="http://schemas.openxmlformats.org/officeDocument/2006/relationships/hyperlink" Target="https://lincolnfinancial.dmplocal.com/main/?p=dsc.get&amp;id=UJsdjLBNQqE" TargetMode="External"/><Relationship Id="rId4" Type="http://schemas.openxmlformats.org/officeDocument/2006/relationships/image" Target="../media/image16.tmp"/><Relationship Id="rId9" Type="http://schemas.openxmlformats.org/officeDocument/2006/relationships/hyperlink" Target="https://lincolnfinancial.dmplocal.com/main/?p=dsc.get&amp;id=Qjt1TV-rTN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hyperlink" Target="https://fulfillment.lfg.com/servepdf.aspx?sku=MGR-WI-PPT001" TargetMode="External"/><Relationship Id="rId13" Type="http://schemas.openxmlformats.org/officeDocument/2006/relationships/hyperlink" Target="https://fulfillment.lfg.com/servepdf.aspx?sku=mgr-wi-ppt003" TargetMode="External"/><Relationship Id="rId3" Type="http://schemas.openxmlformats.org/officeDocument/2006/relationships/hyperlink" Target="https://fulfillment.lfg.com/CF/LFG/EF/47945/MGR-INFO-FLI006_Z02_VIEW.PDF" TargetMode="External"/><Relationship Id="rId7" Type="http://schemas.openxmlformats.org/officeDocument/2006/relationships/hyperlink" Target="https://fulfillment.lfg.com/servepdf.aspx?sku=MGR-WI-WPR002" TargetMode="External"/><Relationship Id="rId12" Type="http://schemas.openxmlformats.org/officeDocument/2006/relationships/hyperlink" Target="https://fulfillment.lfg.com/servepdf.aspx?sku=MGR-PLAN-FLI001"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fulfillment.lfg.com/servepdf.aspx?sku=MGR-WI-WPR001" TargetMode="External"/><Relationship Id="rId11" Type="http://schemas.openxmlformats.org/officeDocument/2006/relationships/hyperlink" Target="https://fulfillment.lfg.com/CF/LFG/EF/52928/MGR-WI-FLI003_Z01_VIEW.PDF" TargetMode="External"/><Relationship Id="rId5" Type="http://schemas.openxmlformats.org/officeDocument/2006/relationships/hyperlink" Target="https://fulfillment.lfg.com/CF/LFG/EF/44948/LFD-QUES-FLI002_Z01_VIEW.PDF" TargetMode="External"/><Relationship Id="rId15" Type="http://schemas.openxmlformats.org/officeDocument/2006/relationships/hyperlink" Target="https://fulfillment.lfg.com/servepdf.aspx?sku=MGR-WI-FLI001" TargetMode="External"/><Relationship Id="rId10" Type="http://schemas.openxmlformats.org/officeDocument/2006/relationships/hyperlink" Target="https://fulfillment.lfg.com/servepdf.aspx?sku=MGR-WI-FLI002" TargetMode="External"/><Relationship Id="rId4" Type="http://schemas.openxmlformats.org/officeDocument/2006/relationships/hyperlink" Target="https://fulfillment.lfg.com/CF/LFG/EF/46360/LFD-QUES-FLI001_Z03_VIEW.PDF" TargetMode="External"/><Relationship Id="rId9" Type="http://schemas.openxmlformats.org/officeDocument/2006/relationships/hyperlink" Target="https://fulfillment.lfg.com/servepdf.aspx?sku=LFD-WI-WPR001" TargetMode="External"/><Relationship Id="rId14" Type="http://schemas.openxmlformats.org/officeDocument/2006/relationships/hyperlink" Target="https://fulfillment.lfg.com/servepdf.aspx?sku=MGR-WI-PPT00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hyperlink" Target="https://lincolnfinancial.dmplocal.com/main/?p=dsc.get&amp;id=Txgz-OiZfKQ" TargetMode="External"/><Relationship Id="rId7"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tmp"/><Relationship Id="rId5" Type="http://schemas.openxmlformats.org/officeDocument/2006/relationships/hyperlink" Target="https://lincolnfinancial.dmplocal.com/main/?p=dsc.get&amp;id=_IZ7cZ5EVB0" TargetMode="External"/><Relationship Id="rId4" Type="http://schemas.openxmlformats.org/officeDocument/2006/relationships/hyperlink" Target="https://lincolnfinancial.dmplocal.com/main/?p=dsc.get&amp;id=CtAMFdchiD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hyperlink" Target="https://fulfillment.lfg.com/servepdf.aspx?sku=MGR-ALZ-ARC003" TargetMode="External"/><Relationship Id="rId13" Type="http://schemas.openxmlformats.org/officeDocument/2006/relationships/hyperlink" Target="https://fulfillment.lfg.com/servepdf.aspx?sku=MGR-ALZ-PPT003" TargetMode="External"/><Relationship Id="rId3" Type="http://schemas.openxmlformats.org/officeDocument/2006/relationships/hyperlink" Target="https://fulfillment.lfg.com/servepdf.aspx?sku=MG-ALZ-FLI001" TargetMode="External"/><Relationship Id="rId7" Type="http://schemas.openxmlformats.org/officeDocument/2006/relationships/hyperlink" Target="https://fulfillment.lfg.com/servepdf.aspx?sku=MGR-ALZ-ARC001" TargetMode="External"/><Relationship Id="rId12" Type="http://schemas.openxmlformats.org/officeDocument/2006/relationships/hyperlink" Target="https://fulfillment.lfg.com/servepdf.aspx?sku=MGR-CARE-ARC003"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fulfillment.lfg.com/servepdf.aspx?sku=MGR-CARE-FLI003" TargetMode="External"/><Relationship Id="rId11" Type="http://schemas.openxmlformats.org/officeDocument/2006/relationships/hyperlink" Target="https://fulfillment.lfg.com/servepdf.aspx?sku=MGR-LTC-ARC012" TargetMode="External"/><Relationship Id="rId5" Type="http://schemas.openxmlformats.org/officeDocument/2006/relationships/hyperlink" Target="https://fulfillment.lfg.com/servepdf.aspx?sku=MGR-CARE-FLI001" TargetMode="External"/><Relationship Id="rId15" Type="http://schemas.openxmlformats.org/officeDocument/2006/relationships/hyperlink" Target="https://fulfillment.lfg.com/servepdf.aspx?sku=MGR-CARE-APH002" TargetMode="External"/><Relationship Id="rId10" Type="http://schemas.openxmlformats.org/officeDocument/2006/relationships/hyperlink" Target="https://fulfillment.lfg.com/servepdf.aspx?sku=MGR-CARE-PPT001" TargetMode="External"/><Relationship Id="rId4" Type="http://schemas.openxmlformats.org/officeDocument/2006/relationships/hyperlink" Target="https://fulfillment.lfg.com/servepdf.aspx?sku=MGR-ALZ-FLI010" TargetMode="External"/><Relationship Id="rId9" Type="http://schemas.openxmlformats.org/officeDocument/2006/relationships/hyperlink" Target="https://fulfillment.lfg.com/servepdf.aspx?sku=MGR-ALZ-PPT002" TargetMode="External"/><Relationship Id="rId14" Type="http://schemas.openxmlformats.org/officeDocument/2006/relationships/hyperlink" Target="https://fulfillment.lfg.com/servepdf.aspx?sku=MGR-ALZ-PPT004"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lincolnfinancial.dmplocal.com/main/?p=dsc.get&amp;id=VnCLsspB0iU"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lincolnfinancial.dmplocal.com/main/?p=dsc.get&amp;id=U9mYXmDnKpk" TargetMode="External"/><Relationship Id="rId5" Type="http://schemas.openxmlformats.org/officeDocument/2006/relationships/hyperlink" Target="https://lincolnfinancial.dmplocal.com/main/?p=dsc.get&amp;id=YCuEBztFIc8" TargetMode="External"/><Relationship Id="rId10" Type="http://schemas.openxmlformats.org/officeDocument/2006/relationships/image" Target="../media/image25.png"/><Relationship Id="rId4" Type="http://schemas.openxmlformats.org/officeDocument/2006/relationships/hyperlink" Target="https://lincolnfinancial.dmplocal.com/main/?p=dsc.get&amp;id=a9eh373Un-Q" TargetMode="Externa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ulfillment.lfg.com/servepdf.asp?sku=MGR-ADV2-PPT006&amp;version=Z01" TargetMode="Externa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hyperlink" Target="http://fulfillment.lfg.com/servepdf.aspx?sku=MGR-CONV-PPT003" TargetMode="External"/><Relationship Id="rId4" Type="http://schemas.openxmlformats.org/officeDocument/2006/relationships/hyperlink" Target="https://fulfillment.lfg.com/servepdf.asp?sku=MGR-LCC-PPT001&amp;version=Z0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ulfillment.lfg.com/servepdf.asp?sku=MGR-WI-PPT001&amp;version=Z01" TargetMode="External"/><Relationship Id="rId7" Type="http://schemas.openxmlformats.org/officeDocument/2006/relationships/image" Target="../media/image31.png"/><Relationship Id="rId2" Type="http://schemas.openxmlformats.org/officeDocument/2006/relationships/hyperlink" Target="https://fulfillment.lfg.com/servepdf.asp?sku=MGR-MULT-PPT003&amp;version=Z01" TargetMode="External"/><Relationship Id="rId1" Type="http://schemas.openxmlformats.org/officeDocument/2006/relationships/slideLayout" Target="../slideLayouts/slideLayout9.xml"/><Relationship Id="rId6" Type="http://schemas.openxmlformats.org/officeDocument/2006/relationships/image" Target="../media/image30.tmp"/><Relationship Id="rId5" Type="http://schemas.openxmlformats.org/officeDocument/2006/relationships/image" Target="../media/image29.png"/><Relationship Id="rId4" Type="http://schemas.openxmlformats.org/officeDocument/2006/relationships/hyperlink" Target="https://fulfillment.lfg.com/servepdf.aspx?sku=MGR-ALZ-PPT00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www.lfg.com/public/individual/contactformsclaims/longtermcare?utm_source=typed&amp;utm_medium=vanity&amp;utm_campaign=claims" TargetMode="External"/><Relationship Id="rId3" Type="http://schemas.openxmlformats.org/officeDocument/2006/relationships/hyperlink" Target="http://marketingmedia.lfg.com/lfg/DOCS/lfd/emailMarketing/2016/OMC/Videos/4764719943001.html" TargetMode="External"/><Relationship Id="rId7" Type="http://schemas.openxmlformats.org/officeDocument/2006/relationships/image" Target="../media/image32.tmp"/><Relationship Id="rId12" Type="http://schemas.openxmlformats.org/officeDocument/2006/relationships/hyperlink" Target="http://marketingmedia.lfg.com/lfg/DOCS/lfd/emailMarketing/2016/Video/4874855469001.html" TargetMode="External"/><Relationship Id="rId2" Type="http://schemas.openxmlformats.org/officeDocument/2006/relationships/notesSlide" Target="../notesSlides/notesSlide12.xml"/><Relationship Id="rId16"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hyperlink" Target="http://marketingmedia.lfg.com/lfg/DOCS/lfd/emailMarketing/2016/Video/5184605707001.html" TargetMode="External"/><Relationship Id="rId11" Type="http://schemas.openxmlformats.org/officeDocument/2006/relationships/hyperlink" Target="http://marketingmedia.lfg.com/lfg/DOCS/lfd/emailMarketing/2016/Video/4825016565001.html" TargetMode="External"/><Relationship Id="rId5" Type="http://schemas.openxmlformats.org/officeDocument/2006/relationships/hyperlink" Target="http://marketingmedia.lfg.com/lfg/DOCS/lfd/emailMarketing/2016/Video/5199770540001.html" TargetMode="External"/><Relationship Id="rId15" Type="http://schemas.openxmlformats.org/officeDocument/2006/relationships/image" Target="../media/image36.png"/><Relationship Id="rId10" Type="http://schemas.openxmlformats.org/officeDocument/2006/relationships/hyperlink" Target="http://marketingmedia.lfg.com/lfg/DOCS/lfd/emailMarketing/2016/Video/4802499794001.html" TargetMode="External"/><Relationship Id="rId4" Type="http://schemas.openxmlformats.org/officeDocument/2006/relationships/hyperlink" Target="https://ltclincoln.com/solutions/" TargetMode="External"/><Relationship Id="rId9" Type="http://schemas.openxmlformats.org/officeDocument/2006/relationships/image" Target="../media/image34.pn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whatcarecosts.com/Lincoln"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fulfillment.lfg.com/servepdf.aspx?sku=MGR-LFA-MAP001" TargetMode="External"/><Relationship Id="rId2" Type="http://schemas.openxmlformats.org/officeDocument/2006/relationships/hyperlink" Target="https://fulfillment.lfg.com/servepdf.aspx?sku=MGR-IN-MAP013" TargetMode="External"/><Relationship Id="rId1" Type="http://schemas.openxmlformats.org/officeDocument/2006/relationships/slideLayout" Target="../slideLayouts/slideLayout32.xml"/><Relationship Id="rId4" Type="http://schemas.openxmlformats.org/officeDocument/2006/relationships/hyperlink" Target="https://fulfillment.lfg.com/servepdf.aspx?sku=MGR-ABGA-MAP00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hyperlink" Target="http://www.whatcarecosts.com/Lincoln" TargetMode="External"/><Relationship Id="rId3" Type="http://schemas.openxmlformats.org/officeDocument/2006/relationships/hyperlink" Target="http://fulfillment.lfg.com/servepdf.aspx?sku=MGR-CONV-PPT003" TargetMode="External"/><Relationship Id="rId7" Type="http://schemas.openxmlformats.org/officeDocument/2006/relationships/hyperlink" Target="https://fulfillment.lfg.com/servepdf.aspx?sku=MGR-IVR-FLI001"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fulfillment.lfg.com/servepdf.aspx?sku=MG-LTHC-BRC001" TargetMode="External"/><Relationship Id="rId11" Type="http://schemas.openxmlformats.org/officeDocument/2006/relationships/hyperlink" Target="http://fulfillment.lfg.com/servepdf.aspx?sku=MGR-CONV-APH001" TargetMode="External"/><Relationship Id="rId5" Type="http://schemas.openxmlformats.org/officeDocument/2006/relationships/hyperlink" Target="http://fulfillment.lfg.com/servepdf.aspx?sku=MGR-CONV-FLI008" TargetMode="External"/><Relationship Id="rId10" Type="http://schemas.openxmlformats.org/officeDocument/2006/relationships/hyperlink" Target="http://fulfillment.lfg.com/servepdf.aspx?sku=MGR-CONV-FLI006" TargetMode="External"/><Relationship Id="rId4" Type="http://schemas.openxmlformats.org/officeDocument/2006/relationships/hyperlink" Target="http://fulfillment.lfg.com/servepdf.aspx?sku=MGR-CONV-ARC001" TargetMode="External"/><Relationship Id="rId9" Type="http://schemas.openxmlformats.org/officeDocument/2006/relationships/hyperlink" Target="http://fulfillment.lfg.com/servepdf.aspx?sku=MGR-CONV-FLI0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hyperlink" Target="https://fulfillment.lfg.com/servepdf.aspx?sku=MGR-CA-FLI056" TargetMode="External"/><Relationship Id="rId13" Type="http://schemas.openxmlformats.org/officeDocument/2006/relationships/hyperlink" Target="https://fulfillment.lfg.com/servepdf.aspx?sku=MGR-PHI2-FLI002" TargetMode="External"/><Relationship Id="rId18" Type="http://schemas.openxmlformats.org/officeDocument/2006/relationships/hyperlink" Target="https://fulfillment.lfg.com/servepdf.aspx?sku=MGR-NY-BRC007" TargetMode="External"/><Relationship Id="rId26" Type="http://schemas.openxmlformats.org/officeDocument/2006/relationships/hyperlink" Target="https://fulfillment.lfg.com/servepdf.aspx?sku=MGR-IVR-FLI001" TargetMode="External"/><Relationship Id="rId3" Type="http://schemas.openxmlformats.org/officeDocument/2006/relationships/hyperlink" Target="https://fulfillment.lfg.com/servepdf.aspx?sku=MGR-ICC-PPT007" TargetMode="External"/><Relationship Id="rId21" Type="http://schemas.openxmlformats.org/officeDocument/2006/relationships/hyperlink" Target="https://fulfillment.lfg.com/servepdf.aspx?sku=MGR-QUAD-FLI004" TargetMode="External"/><Relationship Id="rId7" Type="http://schemas.openxmlformats.org/officeDocument/2006/relationships/hyperlink" Target="https://fulfillment.lfg.com/servepdf.aspx?sku=MGR-QUA2-FLI008" TargetMode="External"/><Relationship Id="rId12" Type="http://schemas.openxmlformats.org/officeDocument/2006/relationships/hyperlink" Target="https://fulfillment.lfg.com/servepdf.aspx?sku=MGR-CLT2-BRC013" TargetMode="External"/><Relationship Id="rId17" Type="http://schemas.openxmlformats.org/officeDocument/2006/relationships/hyperlink" Target="https://fulfillment.lfg.com/servepdf.aspx?sku=MGR-NY-BRC003" TargetMode="External"/><Relationship Id="rId25" Type="http://schemas.openxmlformats.org/officeDocument/2006/relationships/hyperlink" Target="https://fulfillment.lfg.com/servepdf.aspx?sku=MGR-PLAN-FLI001" TargetMode="External"/><Relationship Id="rId2" Type="http://schemas.openxmlformats.org/officeDocument/2006/relationships/notesSlide" Target="../notesSlides/notesSlide4.xml"/><Relationship Id="rId16" Type="http://schemas.openxmlformats.org/officeDocument/2006/relationships/hyperlink" Target="https://fulfillment.lfg.com/servepdf.aspx?sku=MGR-CA-BRC026" TargetMode="External"/><Relationship Id="rId20" Type="http://schemas.openxmlformats.org/officeDocument/2006/relationships/hyperlink" Target="http://lincolnfinancial.dmplocal.com/main/index.php?action=t&amp;tag=MGR-STAR-FLI002&amp;id=103279&amp;viewers_email=janelle.roedan@lfd.com&amp;dest=https://fulfillment.lfg.com/servepdf.aspx?sku%3DMGR-STAR-FLI002" TargetMode="External"/><Relationship Id="rId1" Type="http://schemas.openxmlformats.org/officeDocument/2006/relationships/slideLayout" Target="../slideLayouts/slideLayout9.xml"/><Relationship Id="rId6" Type="http://schemas.openxmlformats.org/officeDocument/2006/relationships/hyperlink" Target="https://fulfillment.lfg.com/servepdf.aspx?sku=MGR-NY-PPT002" TargetMode="External"/><Relationship Id="rId11" Type="http://schemas.openxmlformats.org/officeDocument/2006/relationships/hyperlink" Target="https://fulfillment.lfg.com/servepdf.aspx?sku=MGR-ICC-BRC015" TargetMode="External"/><Relationship Id="rId24" Type="http://schemas.openxmlformats.org/officeDocument/2006/relationships/hyperlink" Target="https://fulfillment.lfg.com/servepdf.aspx?sku=MGR-LCC-PPT001" TargetMode="External"/><Relationship Id="rId5" Type="http://schemas.openxmlformats.org/officeDocument/2006/relationships/hyperlink" Target="https://fulfillment.lfg.com/servepdf.aspx?sku=MGR-CA-PPT025" TargetMode="External"/><Relationship Id="rId15" Type="http://schemas.openxmlformats.org/officeDocument/2006/relationships/hyperlink" Target="https://fulfillment.lfg.com/servepdf.aspx?sku=MGR-CA-BRC025" TargetMode="External"/><Relationship Id="rId23" Type="http://schemas.openxmlformats.org/officeDocument/2006/relationships/hyperlink" Target="https://fulfillment.lfg.com/servepdf.aspx?sku=MGR-ADV2-BRC004" TargetMode="External"/><Relationship Id="rId10" Type="http://schemas.openxmlformats.org/officeDocument/2006/relationships/hyperlink" Target="https://fulfillment.lfg.com/servepdf.aspx?sku=MGR-CLT2-BRC012" TargetMode="External"/><Relationship Id="rId19" Type="http://schemas.openxmlformats.org/officeDocument/2006/relationships/hyperlink" Target="http://lincolnfinancial.dmplocal.com/main/index.php?action=t&amp;tag=MGR-STAR-FLI001&amp;id=103279&amp;viewers_email=janelle.roedan@lfd.com&amp;dest=https://fulfillment.lfg.com/CF/LFG/EF/67838/MGR-STAR-FLI001_Z01_VIEW.PDF" TargetMode="External"/><Relationship Id="rId4" Type="http://schemas.openxmlformats.org/officeDocument/2006/relationships/hyperlink" Target="https://fulfillment.lfg.com/servepdf.aspx?sku=MGR-CLT2-PPT007" TargetMode="External"/><Relationship Id="rId9" Type="http://schemas.openxmlformats.org/officeDocument/2006/relationships/hyperlink" Target="https://fulfillment.lfg.com/servepdf.aspx?sku=MGR-ICC-BRC014" TargetMode="External"/><Relationship Id="rId14" Type="http://schemas.openxmlformats.org/officeDocument/2006/relationships/hyperlink" Target="https://fulfillment.lfg.com/servepdf.aspx?sku=MGR-PHIC-FLI002" TargetMode="External"/><Relationship Id="rId22" Type="http://schemas.openxmlformats.org/officeDocument/2006/relationships/hyperlink" Target="https://fulfillment.lfg.com/servepdf.aspx?sku=MGR-ADV2-PPT007" TargetMode="External"/><Relationship Id="rId27" Type="http://schemas.openxmlformats.org/officeDocument/2006/relationships/hyperlink" Target="https://fulfillment.lfg.com/servepdf.aspx?sku=MGR-PLAY-BRC00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fulfillment.lfg.com/servepdf.aspx?sku=MGR-CA-FLI058" TargetMode="External"/><Relationship Id="rId13" Type="http://schemas.openxmlformats.org/officeDocument/2006/relationships/hyperlink" Target="http://marketingmedia.lfg.com/lfg/DOCS/lfd/emailMarketing/2018/Video/5792584150001.html" TargetMode="External"/><Relationship Id="rId3" Type="http://schemas.openxmlformats.org/officeDocument/2006/relationships/hyperlink" Target="https://fulfillment.lfg.com/servepdf.aspx?sku=MGR-FAQ-FLI002" TargetMode="External"/><Relationship Id="rId7" Type="http://schemas.openxmlformats.org/officeDocument/2006/relationships/hyperlink" Target="https://fulfillment.lfg.com/servepdf.aspx?sku=MGR-QUA2-FLI009" TargetMode="External"/><Relationship Id="rId12" Type="http://schemas.openxmlformats.org/officeDocument/2006/relationships/hyperlink" Target="http://marketingmedia.lfg.com/lfg/DOCS/lfd/emailMarketing/2018/Video/5776339574001.html" TargetMode="External"/><Relationship Id="rId2" Type="http://schemas.openxmlformats.org/officeDocument/2006/relationships/hyperlink" Target="https://fulfillment.lfg.com/servepdf.aspx?sku=MGR-PROC-FLI003" TargetMode="External"/><Relationship Id="rId1" Type="http://schemas.openxmlformats.org/officeDocument/2006/relationships/slideLayout" Target="../slideLayouts/slideLayout9.xml"/><Relationship Id="rId6" Type="http://schemas.openxmlformats.org/officeDocument/2006/relationships/hyperlink" Target="http://marketingmedia.lfg.com/lfg/DOCS/lfd/emailMarketing/2018/Video/5796291407001.html" TargetMode="External"/><Relationship Id="rId11" Type="http://schemas.openxmlformats.org/officeDocument/2006/relationships/hyperlink" Target="https://fulfillment.lfg.com/servepdf.aspx?sku=MGR-PHI2-FLI002" TargetMode="External"/><Relationship Id="rId5" Type="http://schemas.openxmlformats.org/officeDocument/2006/relationships/hyperlink" Target="http://marketingmedia.lfg.com/lfg/DOCS/lfd/emailMarketing/2018/Video/5792584149001.html" TargetMode="External"/><Relationship Id="rId10" Type="http://schemas.openxmlformats.org/officeDocument/2006/relationships/hyperlink" Target="https://fulfillment.lfg.com/servepdf.aspx?sku=MGR-PHIC-FLI003" TargetMode="External"/><Relationship Id="rId4" Type="http://schemas.openxmlformats.org/officeDocument/2006/relationships/hyperlink" Target="https://fulfillment.lfg.com/servepdf.aspx?sku=MGR-MGT-BRC001" TargetMode="External"/><Relationship Id="rId9" Type="http://schemas.openxmlformats.org/officeDocument/2006/relationships/hyperlink" Target="https://fulfillment.lfg.com/servepdf.aspx?sku=MGR-PHI2-FLI003" TargetMode="External"/><Relationship Id="rId14" Type="http://schemas.openxmlformats.org/officeDocument/2006/relationships/hyperlink" Target="http://marketingmedia.lfg.com/lfg/DOCS/lfd/emailMarketing/2018/Video/5786098204001.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marketingmedia.lfg.com/lfg/DOCS/lfd/emailMarketing/2017/Video/5598938680001.html" TargetMode="External"/><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hyperlink" Target="https://fulfillment.lfg.com/servepdf.aspx?sku=MGR-CLT-FLI003"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E85E-AC20-4A9A-AE35-2748C7FA12BE}"/>
              </a:ext>
            </a:extLst>
          </p:cNvPr>
          <p:cNvSpPr>
            <a:spLocks noGrp="1"/>
          </p:cNvSpPr>
          <p:nvPr>
            <p:ph type="ctrTitle"/>
          </p:nvPr>
        </p:nvSpPr>
        <p:spPr/>
        <p:txBody>
          <a:bodyPr/>
          <a:lstStyle/>
          <a:p>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Lincoln </a:t>
            </a:r>
            <a:r>
              <a:rPr lang="en-US" i="1" dirty="0">
                <a:cs typeface="Arial" panose="020B0604020202020204" pitchFamily="34" charset="0"/>
              </a:rPr>
              <a:t>MoneyGuard® </a:t>
            </a:r>
            <a:r>
              <a:rPr lang="en-US" dirty="0">
                <a:cs typeface="Arial" panose="020B0604020202020204" pitchFamily="34" charset="0"/>
              </a:rPr>
              <a:t>Solutions</a:t>
            </a:r>
            <a:endParaRPr lang="en-US" dirty="0"/>
          </a:p>
        </p:txBody>
      </p:sp>
      <p:sp>
        <p:nvSpPr>
          <p:cNvPr id="4" name="Subtitle 3">
            <a:extLst>
              <a:ext uri="{FF2B5EF4-FFF2-40B4-BE49-F238E27FC236}">
                <a16:creationId xmlns:a16="http://schemas.microsoft.com/office/drawing/2014/main" id="{522101AB-FA56-4E49-B36A-9178E74F4BA0}"/>
              </a:ext>
            </a:extLst>
          </p:cNvPr>
          <p:cNvSpPr>
            <a:spLocks noGrp="1"/>
          </p:cNvSpPr>
          <p:nvPr>
            <p:ph type="subTitle" idx="1"/>
          </p:nvPr>
        </p:nvSpPr>
        <p:spPr/>
        <p:txBody>
          <a:bodyPr/>
          <a:lstStyle/>
          <a:p>
            <a:r>
              <a:rPr lang="en-US" i="1" dirty="0">
                <a:cs typeface="Arial" panose="020B0604020202020204" pitchFamily="34" charset="0"/>
              </a:rPr>
              <a:t>Materials &amp; Digital Cobranding Opportunities</a:t>
            </a:r>
          </a:p>
          <a:p>
            <a:endParaRPr lang="en-US" dirty="0"/>
          </a:p>
          <a:p>
            <a:endParaRPr lang="en-US" dirty="0"/>
          </a:p>
        </p:txBody>
      </p:sp>
      <p:sp>
        <p:nvSpPr>
          <p:cNvPr id="6" name="Text Placeholder 5">
            <a:extLst>
              <a:ext uri="{FF2B5EF4-FFF2-40B4-BE49-F238E27FC236}">
                <a16:creationId xmlns:a16="http://schemas.microsoft.com/office/drawing/2014/main" id="{9C0DD195-3D4D-4D88-B019-E75EBBB457BC}"/>
              </a:ext>
            </a:extLst>
          </p:cNvPr>
          <p:cNvSpPr>
            <a:spLocks noGrp="1"/>
          </p:cNvSpPr>
          <p:nvPr>
            <p:ph type="body" sz="quarter" idx="14"/>
          </p:nvPr>
        </p:nvSpPr>
        <p:spPr/>
        <p:txBody>
          <a:bodyPr/>
          <a:lstStyle/>
          <a:p>
            <a:r>
              <a:rPr lang="en-US" dirty="0"/>
              <a:t>For agent or broker use only.  </a:t>
            </a:r>
          </a:p>
        </p:txBody>
      </p:sp>
      <p:pic>
        <p:nvPicPr>
          <p:cNvPr id="10" name="Picture Placeholder 7">
            <a:extLst>
              <a:ext uri="{FF2B5EF4-FFF2-40B4-BE49-F238E27FC236}">
                <a16:creationId xmlns:a16="http://schemas.microsoft.com/office/drawing/2014/main" id="{0FDE791D-D4E2-48B6-9985-3D9E655710C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9933" b="29933"/>
          <a:stretch>
            <a:fillRect/>
          </a:stretch>
        </p:blipFill>
        <p:spPr>
          <a:xfrm>
            <a:off x="2372" y="1336606"/>
            <a:ext cx="9144000" cy="2562144"/>
          </a:xfrm>
          <a:prstGeom prst="rect">
            <a:avLst/>
          </a:prstGeom>
        </p:spPr>
      </p:pic>
    </p:spTree>
    <p:extLst>
      <p:ext uri="{BB962C8B-B14F-4D97-AF65-F5344CB8AC3E}">
        <p14:creationId xmlns:p14="http://schemas.microsoft.com/office/powerpoint/2010/main" val="336020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03" y="348719"/>
            <a:ext cx="8856111" cy="457200"/>
          </a:xfrm>
        </p:spPr>
        <p:txBody>
          <a:bodyPr/>
          <a:lstStyle/>
          <a:p>
            <a:pPr algn="ctr"/>
            <a:r>
              <a:rPr lang="en-US" b="1" dirty="0">
                <a:cs typeface="Arial" panose="020B0604020202020204" pitchFamily="34" charset="0"/>
              </a:rPr>
              <a:t>LINCOLN </a:t>
            </a:r>
            <a:r>
              <a:rPr lang="en-US" b="1" i="1" dirty="0">
                <a:cs typeface="Arial" panose="020B0604020202020204" pitchFamily="34" charset="0"/>
              </a:rPr>
              <a:t>MONEYGUARD® -  </a:t>
            </a:r>
            <a:r>
              <a:rPr lang="en-US" b="1" dirty="0">
                <a:cs typeface="Arial" panose="020B0604020202020204" pitchFamily="34" charset="0"/>
              </a:rPr>
              <a:t>GET TO KNOW THE PROCESS</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04246954"/>
              </p:ext>
            </p:extLst>
          </p:nvPr>
        </p:nvGraphicFramePr>
        <p:xfrm>
          <a:off x="246442" y="1676217"/>
          <a:ext cx="8595360" cy="3484538"/>
        </p:xfrm>
        <a:graphic>
          <a:graphicData uri="http://schemas.openxmlformats.org/drawingml/2006/table">
            <a:tbl>
              <a:tblPr firstRow="1" bandRow="1">
                <a:tableStyleId>{5C22544A-7EE6-4342-B048-85BDC9FD1C3A}</a:tableStyleId>
              </a:tblPr>
              <a:tblGrid>
                <a:gridCol w="1238449">
                  <a:extLst>
                    <a:ext uri="{9D8B030D-6E8A-4147-A177-3AD203B41FA5}">
                      <a16:colId xmlns:a16="http://schemas.microsoft.com/office/drawing/2014/main" val="20000"/>
                    </a:ext>
                  </a:extLst>
                </a:gridCol>
                <a:gridCol w="1673945">
                  <a:extLst>
                    <a:ext uri="{9D8B030D-6E8A-4147-A177-3AD203B41FA5}">
                      <a16:colId xmlns:a16="http://schemas.microsoft.com/office/drawing/2014/main" val="20001"/>
                    </a:ext>
                  </a:extLst>
                </a:gridCol>
                <a:gridCol w="1816925">
                  <a:extLst>
                    <a:ext uri="{9D8B030D-6E8A-4147-A177-3AD203B41FA5}">
                      <a16:colId xmlns:a16="http://schemas.microsoft.com/office/drawing/2014/main" val="20002"/>
                    </a:ext>
                  </a:extLst>
                </a:gridCol>
                <a:gridCol w="2125683">
                  <a:extLst>
                    <a:ext uri="{9D8B030D-6E8A-4147-A177-3AD203B41FA5}">
                      <a16:colId xmlns:a16="http://schemas.microsoft.com/office/drawing/2014/main" val="20003"/>
                    </a:ext>
                  </a:extLst>
                </a:gridCol>
                <a:gridCol w="1740358">
                  <a:extLst>
                    <a:ext uri="{9D8B030D-6E8A-4147-A177-3AD203B41FA5}">
                      <a16:colId xmlns:a16="http://schemas.microsoft.com/office/drawing/2014/main" val="20004"/>
                    </a:ext>
                  </a:extLst>
                </a:gridCol>
              </a:tblGrid>
              <a:tr h="725291">
                <a:tc>
                  <a:txBody>
                    <a:bodyPr/>
                    <a:lstStyle/>
                    <a:p>
                      <a:pPr marL="0" algn="l" defTabSz="914079" rtl="0" eaLnBrk="1" latinLnBrk="0" hangingPunct="1"/>
                      <a:r>
                        <a:rPr lang="en-US" sz="1100" kern="1200" dirty="0"/>
                        <a:t>Topic</a:t>
                      </a:r>
                      <a:endParaRPr lang="en-US" sz="1100" b="1" kern="1200" dirty="0">
                        <a:solidFill>
                          <a:schemeClr val="lt1"/>
                        </a:solidFill>
                        <a:latin typeface="Arial" pitchFamily="34" charset="0"/>
                        <a:ea typeface="+mn-ea"/>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t>Lincoln MoneyGuard®</a:t>
                      </a:r>
                      <a:r>
                        <a:rPr lang="en-US" sz="1200" b="1" baseline="0" dirty="0"/>
                        <a:t> </a:t>
                      </a:r>
                      <a:r>
                        <a:rPr lang="en-US" sz="1200" b="1" dirty="0"/>
                        <a:t>Underwriting Process</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079" rtl="0" eaLnBrk="1" fontAlgn="auto" latinLnBrk="0" hangingPunct="1">
                        <a:lnSpc>
                          <a:spcPct val="100000"/>
                        </a:lnSpc>
                        <a:spcBef>
                          <a:spcPts val="0"/>
                        </a:spcBef>
                        <a:spcAft>
                          <a:spcPts val="0"/>
                        </a:spcAft>
                        <a:buClrTx/>
                        <a:buSzTx/>
                        <a:buFontTx/>
                        <a:buNone/>
                        <a:tabLst/>
                        <a:defRPr/>
                      </a:pPr>
                      <a:r>
                        <a:rPr lang="en-US" sz="1100" b="0" dirty="0"/>
                        <a:t>Get</a:t>
                      </a:r>
                      <a:r>
                        <a:rPr lang="en-US" sz="1100" b="0" baseline="0" dirty="0"/>
                        <a:t> to know </a:t>
                      </a:r>
                      <a:r>
                        <a:rPr lang="en-US" sz="1100" b="0" dirty="0"/>
                        <a:t>our underwriting process</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b="1" dirty="0">
                        <a:solidFill>
                          <a:sysClr val="windowText" lastClr="000000"/>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t>Lincoln MoneyGuard®</a:t>
                      </a:r>
                      <a:r>
                        <a:rPr lang="en-US" sz="1200" b="1" baseline="0" dirty="0"/>
                        <a:t> C</a:t>
                      </a:r>
                      <a:r>
                        <a:rPr lang="en-US" sz="1200" b="1" dirty="0"/>
                        <a:t>laims Process</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079" rtl="0" eaLnBrk="1" fontAlgn="auto" latinLnBrk="0" hangingPunct="1">
                        <a:lnSpc>
                          <a:spcPct val="100000"/>
                        </a:lnSpc>
                        <a:spcBef>
                          <a:spcPts val="0"/>
                        </a:spcBef>
                        <a:spcAft>
                          <a:spcPts val="0"/>
                        </a:spcAft>
                        <a:buClrTx/>
                        <a:buSzTx/>
                        <a:buFontTx/>
                        <a:buNone/>
                        <a:tabLst/>
                        <a:defRPr/>
                      </a:pPr>
                      <a:r>
                        <a:rPr lang="en-US" sz="1100" b="0" dirty="0"/>
                        <a:t>Get to know our claims process</a:t>
                      </a:r>
                      <a:endParaRPr lang="en-US" sz="1100" b="0" dirty="0">
                        <a:solidFill>
                          <a:sysClr val="windowText" lastClr="000000"/>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t>Lincoln MoneyGuard®</a:t>
                      </a:r>
                      <a:r>
                        <a:rPr lang="en-US" sz="1200" b="1" baseline="0" dirty="0"/>
                        <a:t> </a:t>
                      </a:r>
                      <a:r>
                        <a:rPr lang="en-US" sz="1200" b="1" dirty="0"/>
                        <a:t>Concierge Care Coordination</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079" rtl="0" eaLnBrk="1" fontAlgn="auto" latinLnBrk="0" hangingPunct="1">
                        <a:lnSpc>
                          <a:spcPct val="100000"/>
                        </a:lnSpc>
                        <a:spcBef>
                          <a:spcPts val="0"/>
                        </a:spcBef>
                        <a:spcAft>
                          <a:spcPts val="0"/>
                        </a:spcAft>
                        <a:buClrTx/>
                        <a:buSzTx/>
                        <a:buFontTx/>
                        <a:buNone/>
                        <a:tabLst/>
                        <a:defRPr/>
                      </a:pPr>
                      <a:r>
                        <a:rPr lang="en-US" sz="1100" b="0" dirty="0"/>
                        <a:t>Get to know how</a:t>
                      </a:r>
                      <a:r>
                        <a:rPr lang="en-US" sz="1100" b="0" baseline="0" dirty="0"/>
                        <a:t> valuable Lincoln Concierge Care Coordination can be during planning</a:t>
                      </a:r>
                      <a:endParaRPr lang="en-US" sz="1100" b="0" dirty="0">
                        <a:solidFill>
                          <a:sysClr val="windowText" lastClr="000000"/>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t>Lincoln MoneyGuard®</a:t>
                      </a:r>
                      <a:r>
                        <a:rPr lang="en-US" sz="1200" b="1" baseline="0" dirty="0"/>
                        <a:t> </a:t>
                      </a:r>
                      <a:r>
                        <a:rPr lang="en-US" sz="1200" b="1" dirty="0"/>
                        <a:t>‘Who is Your Client Playbook’</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079" rtl="0" eaLnBrk="1" fontAlgn="auto" latinLnBrk="0" hangingPunct="1">
                        <a:lnSpc>
                          <a:spcPct val="100000"/>
                        </a:lnSpc>
                        <a:spcBef>
                          <a:spcPts val="0"/>
                        </a:spcBef>
                        <a:spcAft>
                          <a:spcPts val="0"/>
                        </a:spcAft>
                        <a:buClrTx/>
                        <a:buSzTx/>
                        <a:buFontTx/>
                        <a:buNone/>
                        <a:tabLst/>
                        <a:defRPr/>
                      </a:pPr>
                      <a:r>
                        <a:rPr lang="en-US" sz="1100" b="0" dirty="0"/>
                        <a:t>Find the</a:t>
                      </a:r>
                      <a:r>
                        <a:rPr lang="en-US" sz="1100" b="0" baseline="0" dirty="0"/>
                        <a:t> right client for Lincoln MoneyGuard</a:t>
                      </a:r>
                      <a:endParaRPr lang="en-US" sz="1100" b="0" dirty="0">
                        <a:solidFill>
                          <a:sysClr val="windowText" lastClr="000000"/>
                        </a:solidFill>
                        <a:latin typeface="Arial" pitchFamily="34" charset="0"/>
                        <a:cs typeface="Arial" pitchFamily="34" charset="0"/>
                      </a:endParaRPr>
                    </a:p>
                  </a:txBody>
                  <a:tcPr/>
                </a:tc>
                <a:extLst>
                  <a:ext uri="{0D108BD9-81ED-4DB2-BD59-A6C34878D82A}">
                    <a16:rowId xmlns:a16="http://schemas.microsoft.com/office/drawing/2014/main" val="10001"/>
                  </a:ext>
                </a:extLst>
              </a:tr>
              <a:tr h="680685">
                <a:tc>
                  <a:txBody>
                    <a:bodyPr/>
                    <a:lstStyle/>
                    <a:p>
                      <a:pPr algn="l"/>
                      <a:r>
                        <a:rPr lang="en-US" sz="1100" baseline="0" dirty="0"/>
                        <a:t>Order Code</a:t>
                      </a:r>
                      <a:endParaRPr lang="en-US" sz="1100" b="1" dirty="0">
                        <a:solidFill>
                          <a:schemeClr val="bg1"/>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3"/>
                        </a:rPr>
                        <a:t>MGR-PRO-OML004</a:t>
                      </a:r>
                      <a:endParaRPr lang="en-US" sz="1200" kern="1200" dirty="0">
                        <a:effectLst/>
                      </a:endParaRPr>
                    </a:p>
                    <a:p>
                      <a:pPr marL="0" algn="ctr" defTabSz="914079" rtl="0" eaLnBrk="1" latinLnBrk="0" hangingPunct="1"/>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4"/>
                        </a:rPr>
                        <a:t>MGR-PRO-OML002</a:t>
                      </a:r>
                      <a:endParaRPr lang="en-US" sz="1200" kern="1200" dirty="0">
                        <a:effectLst/>
                      </a:endParaRPr>
                    </a:p>
                    <a:p>
                      <a:pPr marL="0" algn="ctr" defTabSz="914079" rtl="0" eaLnBrk="1" latinLnBrk="0" hangingPunct="1"/>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5"/>
                        </a:rPr>
                        <a:t>MGR-PRO-OML001</a:t>
                      </a:r>
                      <a:endParaRPr lang="en-US" sz="1200" kern="1200" dirty="0">
                        <a:effectLst/>
                      </a:endParaRPr>
                    </a:p>
                    <a:p>
                      <a:pPr marL="0" marR="0" indent="0" algn="ctr" defTabSz="914079"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6"/>
                        </a:rPr>
                        <a:t>MGR-PRO-OML003</a:t>
                      </a:r>
                      <a:endParaRPr lang="en-US" sz="1200" kern="1200" dirty="0">
                        <a:effectLst/>
                      </a:endParaRPr>
                    </a:p>
                    <a:p>
                      <a:pPr marL="0" marR="0" indent="0" algn="ctr" defTabSz="914079"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1660853">
                <a:tc>
                  <a:txBody>
                    <a:bodyPr/>
                    <a:lstStyle/>
                    <a:p>
                      <a:r>
                        <a:rPr lang="en-US" sz="1100" dirty="0"/>
                        <a:t>Thumbnail</a:t>
                      </a:r>
                      <a:endParaRPr lang="en-US" sz="1100" b="1" dirty="0">
                        <a:solidFill>
                          <a:schemeClr val="bg1"/>
                        </a:solidFill>
                        <a:latin typeface="Arial" pitchFamily="34" charset="0"/>
                        <a:cs typeface="Arial" pitchFamily="34" charset="0"/>
                      </a:endParaRPr>
                    </a:p>
                  </a:txBody>
                  <a:tcPr/>
                </a:tc>
                <a:tc>
                  <a:txBody>
                    <a:bodyPr/>
                    <a:lstStyle/>
                    <a:p>
                      <a:r>
                        <a:rPr lang="en-US" sz="1100" dirty="0"/>
                        <a:t>                                                                     </a:t>
                      </a:r>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3755" y="3568429"/>
            <a:ext cx="964811" cy="1467324"/>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1501" y="3568429"/>
            <a:ext cx="1029628" cy="1467324"/>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4233" y="3563503"/>
            <a:ext cx="1097195" cy="147225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4530" y="3563503"/>
            <a:ext cx="1046325" cy="1459322"/>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11" name="TextBox 10"/>
          <p:cNvSpPr txBox="1"/>
          <p:nvPr/>
        </p:nvSpPr>
        <p:spPr>
          <a:xfrm>
            <a:off x="400536" y="805919"/>
            <a:ext cx="8536675" cy="646331"/>
          </a:xfrm>
          <a:prstGeom prst="rect">
            <a:avLst/>
          </a:prstGeom>
          <a:noFill/>
        </p:spPr>
        <p:txBody>
          <a:bodyPr wrap="square" rtlCol="0">
            <a:spAutoFit/>
          </a:bodyPr>
          <a:lstStyle/>
          <a:p>
            <a:pPr algn="ctr"/>
            <a:r>
              <a:rPr lang="en-US" dirty="0"/>
              <a:t>E-mails can be customized on your behalf.  Please share your logo and contact information with your wholesaler if you’d like a campaign to be created for you.</a:t>
            </a:r>
          </a:p>
        </p:txBody>
      </p:sp>
    </p:spTree>
    <p:extLst>
      <p:ext uri="{BB962C8B-B14F-4D97-AF65-F5344CB8AC3E}">
        <p14:creationId xmlns:p14="http://schemas.microsoft.com/office/powerpoint/2010/main" val="329886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cs typeface="Arial" panose="020B0604020202020204" pitchFamily="34" charset="0"/>
              </a:rPr>
              <a:t>LINCOLN </a:t>
            </a:r>
            <a:r>
              <a:rPr lang="en-US" b="1" i="1" dirty="0">
                <a:cs typeface="Arial" panose="020B0604020202020204" pitchFamily="34" charset="0"/>
              </a:rPr>
              <a:t>MONEYGUARD® </a:t>
            </a:r>
            <a:r>
              <a:rPr lang="en-US" b="1" dirty="0">
                <a:cs typeface="Arial" panose="020B0604020202020204" pitchFamily="34" charset="0"/>
              </a:rPr>
              <a:t> -  EXPANDED FLEX PAY</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11</a:t>
            </a:fld>
            <a:endParaRPr lang="en-US" dirty="0"/>
          </a:p>
        </p:txBody>
      </p:sp>
      <p:pic>
        <p:nvPicPr>
          <p:cNvPr id="11" name="Picture 10"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946" y="3728837"/>
            <a:ext cx="1326505" cy="1612845"/>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2" name="Picture 11"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t="22398"/>
          <a:stretch/>
        </p:blipFill>
        <p:spPr>
          <a:xfrm>
            <a:off x="3583832" y="3701797"/>
            <a:ext cx="1344427" cy="1639886"/>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3" name="Picture 12"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5279" y="3748236"/>
            <a:ext cx="1269067" cy="1593447"/>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4" name="Picture 1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609" y="3742487"/>
            <a:ext cx="1199325" cy="1599195"/>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sp>
        <p:nvSpPr>
          <p:cNvPr id="15" name="TextBox 14"/>
          <p:cNvSpPr txBox="1"/>
          <p:nvPr/>
        </p:nvSpPr>
        <p:spPr>
          <a:xfrm>
            <a:off x="320722" y="733262"/>
            <a:ext cx="8536675" cy="646331"/>
          </a:xfrm>
          <a:prstGeom prst="rect">
            <a:avLst/>
          </a:prstGeom>
          <a:noFill/>
        </p:spPr>
        <p:txBody>
          <a:bodyPr wrap="square" rtlCol="0">
            <a:spAutoFit/>
          </a:bodyPr>
          <a:lstStyle/>
          <a:p>
            <a:pPr algn="ctr"/>
            <a:r>
              <a:rPr lang="en-US" dirty="0"/>
              <a:t>E-mails can be customized on your behalf.  Please share your logo and contact information with your wholesaler if you’d like a campaign to be created for you.</a:t>
            </a:r>
          </a:p>
        </p:txBody>
      </p:sp>
      <p:graphicFrame>
        <p:nvGraphicFramePr>
          <p:cNvPr id="10" name="Table 9"/>
          <p:cNvGraphicFramePr>
            <a:graphicFrameLocks noGrp="1"/>
          </p:cNvGraphicFramePr>
          <p:nvPr>
            <p:extLst>
              <p:ext uri="{D42A27DB-BD31-4B8C-83A1-F6EECF244321}">
                <p14:modId xmlns:p14="http://schemas.microsoft.com/office/powerpoint/2010/main" val="3556045001"/>
              </p:ext>
            </p:extLst>
          </p:nvPr>
        </p:nvGraphicFramePr>
        <p:xfrm>
          <a:off x="320722" y="1544225"/>
          <a:ext cx="8560357" cy="3983248"/>
        </p:xfrm>
        <a:graphic>
          <a:graphicData uri="http://schemas.openxmlformats.org/drawingml/2006/table">
            <a:tbl>
              <a:tblPr firstRow="1" bandRow="1">
                <a:tableStyleId>{5C22544A-7EE6-4342-B048-85BDC9FD1C3A}</a:tableStyleId>
              </a:tblPr>
              <a:tblGrid>
                <a:gridCol w="914329">
                  <a:extLst>
                    <a:ext uri="{9D8B030D-6E8A-4147-A177-3AD203B41FA5}">
                      <a16:colId xmlns:a16="http://schemas.microsoft.com/office/drawing/2014/main" val="20000"/>
                    </a:ext>
                  </a:extLst>
                </a:gridCol>
                <a:gridCol w="2041763">
                  <a:extLst>
                    <a:ext uri="{9D8B030D-6E8A-4147-A177-3AD203B41FA5}">
                      <a16:colId xmlns:a16="http://schemas.microsoft.com/office/drawing/2014/main" val="20001"/>
                    </a:ext>
                  </a:extLst>
                </a:gridCol>
                <a:gridCol w="2041763">
                  <a:extLst>
                    <a:ext uri="{9D8B030D-6E8A-4147-A177-3AD203B41FA5}">
                      <a16:colId xmlns:a16="http://schemas.microsoft.com/office/drawing/2014/main" val="20002"/>
                    </a:ext>
                  </a:extLst>
                </a:gridCol>
                <a:gridCol w="1803346">
                  <a:extLst>
                    <a:ext uri="{9D8B030D-6E8A-4147-A177-3AD203B41FA5}">
                      <a16:colId xmlns:a16="http://schemas.microsoft.com/office/drawing/2014/main" val="20003"/>
                    </a:ext>
                  </a:extLst>
                </a:gridCol>
                <a:gridCol w="1759156">
                  <a:extLst>
                    <a:ext uri="{9D8B030D-6E8A-4147-A177-3AD203B41FA5}">
                      <a16:colId xmlns:a16="http://schemas.microsoft.com/office/drawing/2014/main" val="20004"/>
                    </a:ext>
                  </a:extLst>
                </a:gridCol>
              </a:tblGrid>
              <a:tr h="1170056">
                <a:tc>
                  <a:txBody>
                    <a:bodyPr/>
                    <a:lstStyle/>
                    <a:p>
                      <a:pPr marL="0" algn="l" defTabSz="914079" rtl="0" eaLnBrk="1" latinLnBrk="0" hangingPunct="1"/>
                      <a:r>
                        <a:rPr lang="en-US" sz="1100" kern="1200" dirty="0"/>
                        <a:t>Topic</a:t>
                      </a:r>
                      <a:endParaRPr lang="en-US" sz="1100" b="1" kern="1200" dirty="0">
                        <a:solidFill>
                          <a:schemeClr val="lt1"/>
                        </a:solidFill>
                        <a:latin typeface="Arial" pitchFamily="34" charset="0"/>
                        <a:ea typeface="+mn-ea"/>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t>Lincoln </a:t>
                      </a:r>
                      <a:r>
                        <a:rPr lang="en-US" sz="1200" b="1" i="1" dirty="0"/>
                        <a:t>MoneyGuard</a:t>
                      </a:r>
                      <a:r>
                        <a:rPr lang="en-US" sz="1200" b="1" dirty="0"/>
                        <a:t>®</a:t>
                      </a:r>
                      <a:r>
                        <a:rPr lang="en-US" sz="1200" b="1" baseline="0" dirty="0"/>
                        <a:t> </a:t>
                      </a:r>
                      <a:r>
                        <a:rPr lang="en-US" sz="1200" b="1" kern="1200" dirty="0"/>
                        <a:t>Expanded Flex Pay</a:t>
                      </a:r>
                    </a:p>
                    <a:p>
                      <a:pPr marL="0" marR="0" indent="0" algn="l" defTabSz="914079" rtl="0" eaLnBrk="1" fontAlgn="auto" latinLnBrk="0" hangingPunct="1">
                        <a:lnSpc>
                          <a:spcPct val="100000"/>
                        </a:lnSpc>
                        <a:spcBef>
                          <a:spcPts val="0"/>
                        </a:spcBef>
                        <a:spcAft>
                          <a:spcPts val="0"/>
                        </a:spcAft>
                        <a:buClrTx/>
                        <a:buSzTx/>
                        <a:buFontTx/>
                        <a:buNone/>
                        <a:tabLst/>
                        <a:defRPr/>
                      </a:pPr>
                      <a:endParaRPr lang="en-US" sz="1100" kern="1200" dirty="0"/>
                    </a:p>
                    <a:p>
                      <a:pPr marL="0" marR="0" indent="0" algn="ctr" defTabSz="914079" rtl="0" eaLnBrk="1" fontAlgn="auto" latinLnBrk="0" hangingPunct="1">
                        <a:lnSpc>
                          <a:spcPct val="100000"/>
                        </a:lnSpc>
                        <a:spcBef>
                          <a:spcPts val="0"/>
                        </a:spcBef>
                        <a:spcAft>
                          <a:spcPts val="0"/>
                        </a:spcAft>
                        <a:buClrTx/>
                        <a:buSzTx/>
                        <a:buFontTx/>
                        <a:buNone/>
                        <a:tabLst/>
                        <a:defRPr/>
                      </a:pPr>
                      <a:r>
                        <a:rPr lang="en-US" sz="1100" b="0" kern="1200" dirty="0"/>
                        <a:t>Plan for LTC at a younger age</a:t>
                      </a:r>
                      <a:endParaRPr lang="en-US" sz="1100" b="0" kern="1200" dirty="0">
                        <a:solidFill>
                          <a:sysClr val="windowText" lastClr="000000"/>
                        </a:solidFill>
                        <a:latin typeface="Arial" pitchFamily="34" charset="0"/>
                        <a:ea typeface="+mn-ea"/>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dirty="0"/>
                        <a:t>Lincoln </a:t>
                      </a:r>
                      <a:r>
                        <a:rPr lang="en-US" sz="1200" i="1" dirty="0"/>
                        <a:t>MoneyGuard</a:t>
                      </a:r>
                      <a:r>
                        <a:rPr lang="en-US" sz="1200" dirty="0"/>
                        <a:t>®</a:t>
                      </a:r>
                      <a:r>
                        <a:rPr lang="en-US" sz="1200" baseline="0" dirty="0"/>
                        <a:t> </a:t>
                      </a:r>
                      <a:r>
                        <a:rPr lang="en-US" sz="1200" dirty="0"/>
                        <a:t>Expanded Flex Pay</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dirty="0"/>
                    </a:p>
                    <a:p>
                      <a:pPr marL="0" marR="0" indent="0" algn="ctr" defTabSz="914079" rtl="0" eaLnBrk="1" fontAlgn="auto" latinLnBrk="0" hangingPunct="1">
                        <a:lnSpc>
                          <a:spcPct val="100000"/>
                        </a:lnSpc>
                        <a:spcBef>
                          <a:spcPts val="0"/>
                        </a:spcBef>
                        <a:spcAft>
                          <a:spcPts val="0"/>
                        </a:spcAft>
                        <a:buClrTx/>
                        <a:buSzTx/>
                        <a:buFontTx/>
                        <a:buNone/>
                        <a:tabLst/>
                        <a:defRPr/>
                      </a:pPr>
                      <a:r>
                        <a:rPr lang="en-US" sz="1100" b="0" dirty="0"/>
                        <a:t>Affordability</a:t>
                      </a:r>
                      <a:r>
                        <a:rPr lang="en-US" sz="1100" b="0" baseline="0" dirty="0"/>
                        <a:t> for couples</a:t>
                      </a:r>
                      <a:endParaRPr lang="en-US" sz="1100" b="0" dirty="0">
                        <a:solidFill>
                          <a:sysClr val="windowText" lastClr="000000"/>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t>Lincoln </a:t>
                      </a:r>
                      <a:r>
                        <a:rPr lang="en-US" sz="1200" i="1" kern="1200" dirty="0"/>
                        <a:t>MoneyGuard</a:t>
                      </a:r>
                      <a:r>
                        <a:rPr lang="en-US" sz="1200" kern="1200" dirty="0"/>
                        <a:t>® II Expanded Flex Pay</a:t>
                      </a:r>
                    </a:p>
                    <a:p>
                      <a:pPr marL="0" marR="0" indent="0" algn="l" defTabSz="914079" rtl="0" eaLnBrk="1" fontAlgn="auto" latinLnBrk="0" hangingPunct="1">
                        <a:lnSpc>
                          <a:spcPct val="100000"/>
                        </a:lnSpc>
                        <a:spcBef>
                          <a:spcPts val="0"/>
                        </a:spcBef>
                        <a:spcAft>
                          <a:spcPts val="0"/>
                        </a:spcAft>
                        <a:buClrTx/>
                        <a:buSzTx/>
                        <a:buFontTx/>
                        <a:buNone/>
                        <a:tabLst/>
                        <a:defRPr/>
                      </a:pPr>
                      <a:endParaRPr lang="en-US" sz="1100" kern="1200" dirty="0"/>
                    </a:p>
                    <a:p>
                      <a:pPr marL="0" marR="0" indent="0" algn="ctr" defTabSz="914079" rtl="0" eaLnBrk="1" fontAlgn="auto" latinLnBrk="0" hangingPunct="1">
                        <a:lnSpc>
                          <a:spcPct val="100000"/>
                        </a:lnSpc>
                        <a:spcBef>
                          <a:spcPts val="0"/>
                        </a:spcBef>
                        <a:spcAft>
                          <a:spcPts val="0"/>
                        </a:spcAft>
                        <a:buClrTx/>
                        <a:buSzTx/>
                        <a:buFontTx/>
                        <a:buNone/>
                        <a:tabLst/>
                        <a:defRPr/>
                      </a:pPr>
                      <a:r>
                        <a:rPr lang="en-US" sz="1100" b="0" kern="1200" dirty="0"/>
                        <a:t>Women and LTC</a:t>
                      </a:r>
                      <a:endParaRPr lang="en-US" sz="1100" b="0" kern="1200" dirty="0">
                        <a:solidFill>
                          <a:sysClr val="windowText" lastClr="000000"/>
                        </a:solidFill>
                        <a:latin typeface="Arial" pitchFamily="34" charset="0"/>
                        <a:ea typeface="+mn-ea"/>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t>Lincoln </a:t>
                      </a:r>
                      <a:r>
                        <a:rPr lang="en-US" sz="1200" i="1" kern="1200" dirty="0"/>
                        <a:t>MoneyGuard</a:t>
                      </a:r>
                      <a:r>
                        <a:rPr lang="en-US" sz="1200" kern="1200" dirty="0"/>
                        <a:t>® II </a:t>
                      </a:r>
                      <a:r>
                        <a:rPr lang="en-US" sz="1200" dirty="0"/>
                        <a:t>Expanded Flex Pay</a:t>
                      </a:r>
                    </a:p>
                    <a:p>
                      <a:pPr marL="0" marR="0" indent="0" algn="l" defTabSz="914079" rtl="0" eaLnBrk="1" fontAlgn="auto" latinLnBrk="0" hangingPunct="1">
                        <a:lnSpc>
                          <a:spcPct val="100000"/>
                        </a:lnSpc>
                        <a:spcBef>
                          <a:spcPts val="0"/>
                        </a:spcBef>
                        <a:spcAft>
                          <a:spcPts val="0"/>
                        </a:spcAft>
                        <a:buClrTx/>
                        <a:buSzTx/>
                        <a:buFontTx/>
                        <a:buNone/>
                        <a:tabLst/>
                        <a:defRPr/>
                      </a:pPr>
                      <a:endParaRPr lang="en-US" sz="1100" dirty="0"/>
                    </a:p>
                    <a:p>
                      <a:pPr marL="0" marR="0" indent="0" algn="ctr" defTabSz="914079" rtl="0" eaLnBrk="1" fontAlgn="auto" latinLnBrk="0" hangingPunct="1">
                        <a:lnSpc>
                          <a:spcPct val="100000"/>
                        </a:lnSpc>
                        <a:spcBef>
                          <a:spcPts val="0"/>
                        </a:spcBef>
                        <a:spcAft>
                          <a:spcPts val="0"/>
                        </a:spcAft>
                        <a:buClrTx/>
                        <a:buSzTx/>
                        <a:buFontTx/>
                        <a:buNone/>
                        <a:tabLst/>
                        <a:defRPr/>
                      </a:pPr>
                      <a:r>
                        <a:rPr lang="en-US" sz="1100" b="0" dirty="0"/>
                        <a:t>For more ideas on how to use flex pay, use the MoneyGuard playbook</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b="1" kern="1200" dirty="0">
                        <a:solidFill>
                          <a:sysClr val="windowText" lastClr="000000"/>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r h="430646">
                <a:tc>
                  <a:txBody>
                    <a:bodyPr/>
                    <a:lstStyle/>
                    <a:p>
                      <a:pPr algn="ctr"/>
                      <a:r>
                        <a:rPr lang="en-US" sz="1100" dirty="0"/>
                        <a:t>OMC</a:t>
                      </a:r>
                      <a:r>
                        <a:rPr lang="en-US" sz="1100" baseline="0" dirty="0"/>
                        <a:t> Order Code</a:t>
                      </a:r>
                      <a:endParaRPr lang="en-US" sz="1100" b="1" dirty="0">
                        <a:solidFill>
                          <a:schemeClr val="bg1"/>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7"/>
                        </a:rPr>
                        <a:t>MGR-FLEX-oML002</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8"/>
                        </a:rPr>
                        <a:t>MGR-FLEX-oML003</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9"/>
                        </a:rPr>
                        <a:t>MGR-FLEX-oML004</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kern="1200" dirty="0">
                          <a:effectLst/>
                          <a:hlinkClick r:id="rId10"/>
                        </a:rPr>
                        <a:t>MGR-FLEX-oML005</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2257202">
                <a:tc>
                  <a:txBody>
                    <a:bodyPr/>
                    <a:lstStyle/>
                    <a:p>
                      <a:r>
                        <a:rPr lang="en-US" sz="1100" dirty="0"/>
                        <a:t>Thumbnail</a:t>
                      </a:r>
                      <a:endParaRPr lang="en-US" sz="1100" b="1" dirty="0">
                        <a:solidFill>
                          <a:schemeClr val="bg1"/>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tc>
                  <a:txBody>
                    <a:bodyPr/>
                    <a:lstStyle/>
                    <a:p>
                      <a:r>
                        <a:rPr lang="en-US" sz="1100" dirty="0"/>
                        <a:t>                                                                     </a:t>
                      </a:r>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pic>
        <p:nvPicPr>
          <p:cNvPr id="16" name="Picture 1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300" y="3575523"/>
            <a:ext cx="1326505" cy="1612845"/>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7" name="Picture 16"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t="22398"/>
          <a:stretch/>
        </p:blipFill>
        <p:spPr>
          <a:xfrm>
            <a:off x="3616186" y="3548483"/>
            <a:ext cx="1344427" cy="1639886"/>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8" name="Picture 1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633" y="3594922"/>
            <a:ext cx="1269067" cy="1593447"/>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9" name="Picture 18"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1963" y="3589173"/>
            <a:ext cx="1199325" cy="1599195"/>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31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WOMEN AND LONG-TERM CARE</a:t>
            </a:r>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12</a:t>
            </a:fld>
            <a:endParaRPr lang="en-US" dirty="0"/>
          </a:p>
        </p:txBody>
      </p:sp>
    </p:spTree>
    <p:extLst>
      <p:ext uri="{BB962C8B-B14F-4D97-AF65-F5344CB8AC3E}">
        <p14:creationId xmlns:p14="http://schemas.microsoft.com/office/powerpoint/2010/main" val="62434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LINCOLN </a:t>
            </a:r>
            <a:r>
              <a:rPr lang="en-US" b="1" i="1" dirty="0"/>
              <a:t>MONEYGUARD</a:t>
            </a:r>
            <a:r>
              <a:rPr lang="en-US" b="1" dirty="0"/>
              <a:t>® - WOMEN AND LTC</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13</a:t>
            </a:fld>
            <a:endParaRPr lang="en-US" dirty="0"/>
          </a:p>
        </p:txBody>
      </p:sp>
      <p:sp>
        <p:nvSpPr>
          <p:cNvPr id="11" name="Rectangle 10"/>
          <p:cNvSpPr/>
          <p:nvPr/>
        </p:nvSpPr>
        <p:spPr>
          <a:xfrm>
            <a:off x="313899" y="759762"/>
            <a:ext cx="8510990" cy="923330"/>
          </a:xfrm>
          <a:prstGeom prst="rect">
            <a:avLst/>
          </a:prstGeom>
        </p:spPr>
        <p:txBody>
          <a:bodyPr wrap="square">
            <a:spAutoFit/>
          </a:bodyPr>
          <a:lstStyle/>
          <a:p>
            <a:pPr algn="ctr"/>
            <a:r>
              <a:rPr lang="en-US" dirty="0">
                <a:solidFill>
                  <a:schemeClr val="dk1"/>
                </a:solidFill>
              </a:rPr>
              <a:t>Expand long-term care planning penetration among female clients and prospects. Help women protect wealth from long-term care expenses by planning for themselves and family before the need arises. </a:t>
            </a:r>
          </a:p>
        </p:txBody>
      </p:sp>
      <p:sp>
        <p:nvSpPr>
          <p:cNvPr id="12" name="TextBox 11"/>
          <p:cNvSpPr txBox="1"/>
          <p:nvPr/>
        </p:nvSpPr>
        <p:spPr>
          <a:xfrm>
            <a:off x="924954" y="1708283"/>
            <a:ext cx="3179928" cy="369332"/>
          </a:xfrm>
          <a:prstGeom prst="rect">
            <a:avLst/>
          </a:prstGeom>
          <a:noFill/>
        </p:spPr>
        <p:txBody>
          <a:bodyPr wrap="square" rtlCol="0">
            <a:spAutoFit/>
          </a:bodyPr>
          <a:lstStyle/>
          <a:p>
            <a:pPr algn="ctr"/>
            <a:r>
              <a:rPr lang="en-US" b="1" dirty="0">
                <a:solidFill>
                  <a:srgbClr val="98002E"/>
                </a:solidFill>
              </a:rPr>
              <a:t>CLIENT</a:t>
            </a:r>
          </a:p>
        </p:txBody>
      </p:sp>
      <p:sp>
        <p:nvSpPr>
          <p:cNvPr id="13" name="TextBox 12"/>
          <p:cNvSpPr txBox="1"/>
          <p:nvPr/>
        </p:nvSpPr>
        <p:spPr>
          <a:xfrm>
            <a:off x="6040745" y="1698685"/>
            <a:ext cx="2784143" cy="369332"/>
          </a:xfrm>
          <a:prstGeom prst="rect">
            <a:avLst/>
          </a:prstGeom>
          <a:noFill/>
        </p:spPr>
        <p:txBody>
          <a:bodyPr wrap="square" rtlCol="0">
            <a:spAutoFit/>
          </a:bodyPr>
          <a:lstStyle/>
          <a:p>
            <a:pPr algn="ctr"/>
            <a:r>
              <a:rPr lang="en-US" b="1" dirty="0">
                <a:solidFill>
                  <a:srgbClr val="98002E"/>
                </a:solidFill>
              </a:rPr>
              <a:t>ADVISOR</a:t>
            </a:r>
          </a:p>
        </p:txBody>
      </p:sp>
      <p:cxnSp>
        <p:nvCxnSpPr>
          <p:cNvPr id="14" name="Straight Connector 13"/>
          <p:cNvCxnSpPr>
            <a:cxnSpLocks/>
          </p:cNvCxnSpPr>
          <p:nvPr/>
        </p:nvCxnSpPr>
        <p:spPr>
          <a:xfrm>
            <a:off x="5999817" y="1994130"/>
            <a:ext cx="0" cy="3600986"/>
          </a:xfrm>
          <a:prstGeom prst="line">
            <a:avLst/>
          </a:prstGeom>
          <a:ln>
            <a:solidFill>
              <a:srgbClr val="98002E"/>
            </a:solidFill>
            <a:prstDash val="sys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019219-B34B-48CF-8352-7990478924FF}"/>
              </a:ext>
            </a:extLst>
          </p:cNvPr>
          <p:cNvSpPr txBox="1"/>
          <p:nvPr/>
        </p:nvSpPr>
        <p:spPr>
          <a:xfrm>
            <a:off x="216791" y="2068017"/>
            <a:ext cx="3001552" cy="5139869"/>
          </a:xfrm>
          <a:prstGeom prst="rect">
            <a:avLst/>
          </a:prstGeom>
          <a:noFill/>
        </p:spPr>
        <p:txBody>
          <a:bodyPr wrap="square" rtlCol="0">
            <a:spAutoFit/>
          </a:bodyPr>
          <a:lstStyle/>
          <a:p>
            <a:pPr>
              <a:spcAft>
                <a:spcPts val="0"/>
              </a:spcAft>
            </a:pPr>
            <a:r>
              <a:rPr lang="en-US" sz="1400" b="1" dirty="0"/>
              <a:t>A LTC conversation with Mom Flier</a:t>
            </a:r>
          </a:p>
          <a:p>
            <a:pPr marL="171450" indent="-171450">
              <a:spcAft>
                <a:spcPts val="0"/>
              </a:spcAft>
              <a:buFont typeface="Arial" panose="020B0604020202020204" pitchFamily="34" charset="0"/>
              <a:buChar char="•"/>
            </a:pPr>
            <a:r>
              <a:rPr lang="en-US" sz="1400" dirty="0">
                <a:hlinkClick r:id="rId3"/>
              </a:rPr>
              <a:t>MGR-INFO-FLI006</a:t>
            </a:r>
            <a:endParaRPr lang="en-US" sz="1400" dirty="0"/>
          </a:p>
          <a:p>
            <a:endParaRPr lang="en-US" sz="1400" b="1" dirty="0"/>
          </a:p>
          <a:p>
            <a:pPr>
              <a:spcAft>
                <a:spcPts val="0"/>
              </a:spcAft>
            </a:pPr>
            <a:r>
              <a:rPr lang="en-US" sz="1400" b="1" dirty="0"/>
              <a:t>A LTC questionnaire</a:t>
            </a:r>
          </a:p>
          <a:p>
            <a:pPr marL="171450" indent="-171450">
              <a:spcAft>
                <a:spcPts val="0"/>
              </a:spcAft>
              <a:buFont typeface="Arial" panose="020B0604020202020204" pitchFamily="34" charset="0"/>
              <a:buChar char="•"/>
            </a:pPr>
            <a:r>
              <a:rPr lang="en-US" sz="1400" dirty="0">
                <a:hlinkClick r:id="rId4"/>
              </a:rPr>
              <a:t>LFD-QUES-FLI001</a:t>
            </a:r>
            <a:r>
              <a:rPr lang="en-US" sz="1400" dirty="0"/>
              <a:t> (ICC version)*</a:t>
            </a:r>
          </a:p>
          <a:p>
            <a:pPr marL="171450" indent="-171450">
              <a:buFont typeface="Arial" panose="020B0604020202020204" pitchFamily="34" charset="0"/>
              <a:buChar char="•"/>
            </a:pPr>
            <a:r>
              <a:rPr lang="en-US" sz="1400" dirty="0">
                <a:hlinkClick r:id="rId5"/>
              </a:rPr>
              <a:t>LFD-QUES-FLI002</a:t>
            </a:r>
            <a:r>
              <a:rPr lang="en-US" sz="1400" dirty="0"/>
              <a:t> (for use in AZ, CT, DC, DE, HI, IN, MT, NJ, NY, SD, VI)</a:t>
            </a:r>
            <a:endParaRPr lang="en-US" sz="1400" b="1" dirty="0"/>
          </a:p>
          <a:p>
            <a:endParaRPr lang="en-US" sz="1400" dirty="0"/>
          </a:p>
          <a:p>
            <a:r>
              <a:rPr lang="en-US" sz="1400" b="1" dirty="0"/>
              <a:t>Women and LTC Client Whitepaper</a:t>
            </a:r>
            <a:endParaRPr lang="en-US" sz="1400" b="1" dirty="0">
              <a:hlinkClick r:id="rId6"/>
            </a:endParaRPr>
          </a:p>
          <a:p>
            <a:pPr marL="171450" indent="-171450">
              <a:buFont typeface="Arial" panose="020B0604020202020204" pitchFamily="34" charset="0"/>
              <a:buChar char="•"/>
            </a:pPr>
            <a:r>
              <a:rPr lang="en-US" sz="1400" dirty="0">
                <a:hlinkClick r:id="rId6"/>
              </a:rPr>
              <a:t>MGR-WI-WPR001</a:t>
            </a:r>
            <a:r>
              <a:rPr lang="en-US" sz="1400" dirty="0"/>
              <a:t> (ICC version)*</a:t>
            </a:r>
          </a:p>
          <a:p>
            <a:pPr marL="171450" indent="-171450">
              <a:buFont typeface="Arial" panose="020B0604020202020204" pitchFamily="34" charset="0"/>
              <a:buChar char="•"/>
            </a:pPr>
            <a:r>
              <a:rPr lang="en-US" sz="1400" dirty="0">
                <a:hlinkClick r:id="rId7"/>
              </a:rPr>
              <a:t>MGR-WI-WPR002</a:t>
            </a:r>
            <a:r>
              <a:rPr lang="en-US" sz="1400" dirty="0"/>
              <a:t> (for use in AZ, CA, DC, DE, HI, IN, MT, ND, NY, SD)</a:t>
            </a:r>
          </a:p>
          <a:p>
            <a:pPr marL="171450" indent="-171450">
              <a:buFont typeface="Arial" panose="020B0604020202020204" pitchFamily="34" charset="0"/>
              <a:buChar char="•"/>
            </a:pPr>
            <a:endParaRPr lang="en-US" sz="1400" b="1" dirty="0"/>
          </a:p>
          <a:p>
            <a:endParaRPr lang="en-US" sz="1600" dirty="0"/>
          </a:p>
          <a:p>
            <a:r>
              <a:rPr lang="en-US" sz="900" dirty="0"/>
              <a:t>*     States other than AZ, CA, CT, DC, DE, FL, HI, IN, MT, ND, NJ, NY, SD, VI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b="1" dirty="0"/>
          </a:p>
          <a:p>
            <a:endParaRPr lang="en-US" sz="1600" b="1" dirty="0"/>
          </a:p>
          <a:p>
            <a:endParaRPr lang="en-US" sz="1600" dirty="0"/>
          </a:p>
          <a:p>
            <a:endParaRPr lang="en-US" sz="1600" dirty="0"/>
          </a:p>
          <a:p>
            <a:endParaRPr lang="en-US" sz="1600" dirty="0"/>
          </a:p>
          <a:p>
            <a:pPr marL="285750" indent="-285750">
              <a:buFont typeface="Arial" panose="020B0604020202020204" pitchFamily="34" charset="0"/>
              <a:buChar char="•"/>
            </a:pPr>
            <a:endParaRPr lang="en-US" sz="1600" dirty="0"/>
          </a:p>
        </p:txBody>
      </p:sp>
      <p:sp>
        <p:nvSpPr>
          <p:cNvPr id="19" name="TextBox 18">
            <a:extLst>
              <a:ext uri="{FF2B5EF4-FFF2-40B4-BE49-F238E27FC236}">
                <a16:creationId xmlns:a16="http://schemas.microsoft.com/office/drawing/2014/main" id="{110ADB80-5AB6-46E4-B931-250D0C7630EC}"/>
              </a:ext>
            </a:extLst>
          </p:cNvPr>
          <p:cNvSpPr txBox="1"/>
          <p:nvPr/>
        </p:nvSpPr>
        <p:spPr>
          <a:xfrm>
            <a:off x="6168651" y="2077615"/>
            <a:ext cx="2887398" cy="3323987"/>
          </a:xfrm>
          <a:prstGeom prst="rect">
            <a:avLst/>
          </a:prstGeom>
          <a:noFill/>
        </p:spPr>
        <p:txBody>
          <a:bodyPr wrap="square" rtlCol="0">
            <a:spAutoFit/>
          </a:bodyPr>
          <a:lstStyle/>
          <a:p>
            <a:r>
              <a:rPr lang="en-US" sz="1400" b="1" dirty="0"/>
              <a:t>Advisor Seminar</a:t>
            </a:r>
          </a:p>
          <a:p>
            <a:pPr marL="171450" indent="-171450">
              <a:buFont typeface="Arial" panose="020B0604020202020204" pitchFamily="34" charset="0"/>
              <a:buChar char="•"/>
            </a:pPr>
            <a:r>
              <a:rPr lang="en-US" sz="1400" dirty="0">
                <a:hlinkClick r:id="rId8"/>
              </a:rPr>
              <a:t>MGR-WI-PPT001</a:t>
            </a:r>
            <a:endParaRPr lang="en-US" sz="1400" dirty="0"/>
          </a:p>
          <a:p>
            <a:endParaRPr lang="en-US" sz="1400" dirty="0"/>
          </a:p>
          <a:p>
            <a:r>
              <a:rPr lang="en-US" sz="1400" b="1" dirty="0"/>
              <a:t>Advisor White Paper</a:t>
            </a:r>
          </a:p>
          <a:p>
            <a:pPr marL="171450" indent="-171450">
              <a:buFont typeface="Arial" panose="020B0604020202020204" pitchFamily="34" charset="0"/>
              <a:buChar char="•"/>
            </a:pPr>
            <a:r>
              <a:rPr lang="en-US" sz="1400" dirty="0">
                <a:hlinkClick r:id="rId9"/>
              </a:rPr>
              <a:t>LFD-WI-WPR001</a:t>
            </a:r>
            <a:endParaRPr lang="en-US" sz="1400" b="1" dirty="0"/>
          </a:p>
          <a:p>
            <a:pPr marL="171450" indent="-171450">
              <a:buFont typeface="Arial" panose="020B0604020202020204" pitchFamily="34" charset="0"/>
              <a:buChar char="•"/>
            </a:pPr>
            <a:endParaRPr lang="en-US" sz="1400" dirty="0"/>
          </a:p>
          <a:p>
            <a:r>
              <a:rPr lang="en-US" sz="1400" b="1" dirty="0"/>
              <a:t>Advisor Conversation Starters </a:t>
            </a:r>
          </a:p>
          <a:p>
            <a:pPr marL="171450" indent="-171450">
              <a:buFont typeface="Arial" panose="020B0604020202020204" pitchFamily="34" charset="0"/>
              <a:buChar char="•"/>
            </a:pPr>
            <a:r>
              <a:rPr lang="en-US" sz="1400" dirty="0">
                <a:hlinkClick r:id="rId10"/>
              </a:rPr>
              <a:t>MGR-WI-FLI002</a:t>
            </a:r>
            <a:endParaRPr lang="en-US" sz="1400" dirty="0"/>
          </a:p>
          <a:p>
            <a:endParaRPr lang="en-US" sz="1400" dirty="0"/>
          </a:p>
          <a:p>
            <a:r>
              <a:rPr lang="en-US" sz="1400" b="1" dirty="0"/>
              <a:t>Advisor Women &amp; LTC Toolkit </a:t>
            </a:r>
          </a:p>
          <a:p>
            <a:pPr marL="171450" indent="-171450">
              <a:buFont typeface="Arial" panose="020B0604020202020204" pitchFamily="34" charset="0"/>
              <a:buChar char="•"/>
            </a:pPr>
            <a:r>
              <a:rPr lang="en-US" sz="1400" dirty="0">
                <a:hlinkClick r:id="rId11"/>
              </a:rPr>
              <a:t>MGR-WI-FLI003</a:t>
            </a:r>
            <a:endParaRPr lang="en-US" sz="1400" dirty="0"/>
          </a:p>
          <a:p>
            <a:endParaRPr lang="en-US" sz="1400" b="1" dirty="0"/>
          </a:p>
          <a:p>
            <a:r>
              <a:rPr lang="en-US" sz="1400" b="1" dirty="0"/>
              <a:t>LTC Planning for Couples flier</a:t>
            </a:r>
          </a:p>
          <a:p>
            <a:pPr marL="171450" indent="-171450">
              <a:buFont typeface="Arial" panose="020B0604020202020204" pitchFamily="34" charset="0"/>
              <a:buChar char="•"/>
            </a:pPr>
            <a:r>
              <a:rPr lang="en-US" sz="1400" dirty="0">
                <a:hlinkClick r:id="rId12"/>
              </a:rPr>
              <a:t>MGR-PLAN-FLI001</a:t>
            </a:r>
            <a:endParaRPr lang="en-US" sz="1400" dirty="0"/>
          </a:p>
          <a:p>
            <a:endParaRPr lang="en-US" sz="1600" dirty="0"/>
          </a:p>
        </p:txBody>
      </p:sp>
      <p:sp>
        <p:nvSpPr>
          <p:cNvPr id="5" name="TextBox 4">
            <a:extLst>
              <a:ext uri="{FF2B5EF4-FFF2-40B4-BE49-F238E27FC236}">
                <a16:creationId xmlns:a16="http://schemas.microsoft.com/office/drawing/2014/main" id="{5D89A943-680C-4EC8-81D6-32A1B37B0C9A}"/>
              </a:ext>
            </a:extLst>
          </p:cNvPr>
          <p:cNvSpPr txBox="1"/>
          <p:nvPr/>
        </p:nvSpPr>
        <p:spPr>
          <a:xfrm>
            <a:off x="3305287" y="2071074"/>
            <a:ext cx="2997424" cy="2000548"/>
          </a:xfrm>
          <a:prstGeom prst="rect">
            <a:avLst/>
          </a:prstGeom>
          <a:noFill/>
        </p:spPr>
        <p:txBody>
          <a:bodyPr wrap="square" rtlCol="0">
            <a:spAutoFit/>
          </a:bodyPr>
          <a:lstStyle/>
          <a:p>
            <a:r>
              <a:rPr lang="en-US" sz="1400" b="1" dirty="0"/>
              <a:t>Women and LTC Client Seminar</a:t>
            </a:r>
          </a:p>
          <a:p>
            <a:pPr marL="171450" indent="-171450">
              <a:buFont typeface="Arial" panose="020B0604020202020204" pitchFamily="34" charset="0"/>
              <a:buChar char="•"/>
            </a:pPr>
            <a:r>
              <a:rPr lang="en-US" sz="1400" dirty="0">
                <a:hlinkClick r:id="rId13"/>
              </a:rPr>
              <a:t>MGR-WI-PPT003</a:t>
            </a:r>
            <a:r>
              <a:rPr lang="en-US" sz="1400" dirty="0"/>
              <a:t> (ICC version)*</a:t>
            </a:r>
          </a:p>
          <a:p>
            <a:pPr marL="171450" indent="-171450">
              <a:buFont typeface="Arial" panose="020B0604020202020204" pitchFamily="34" charset="0"/>
              <a:buChar char="•"/>
            </a:pPr>
            <a:r>
              <a:rPr lang="en-US" sz="1400" dirty="0">
                <a:hlinkClick r:id="rId14"/>
              </a:rPr>
              <a:t>MGR-WI-PPT004</a:t>
            </a:r>
            <a:r>
              <a:rPr lang="en-US" sz="1400" dirty="0"/>
              <a:t> </a:t>
            </a:r>
          </a:p>
          <a:p>
            <a:endParaRPr lang="en-US" sz="1400" dirty="0"/>
          </a:p>
          <a:p>
            <a:r>
              <a:rPr lang="en-US" sz="1400" b="1" dirty="0"/>
              <a:t>Women &amp; LTC Infographic</a:t>
            </a:r>
            <a:endParaRPr lang="en-US" sz="1400" dirty="0"/>
          </a:p>
          <a:p>
            <a:pPr marL="171450" indent="-171450">
              <a:buFont typeface="Arial" panose="020B0604020202020204" pitchFamily="34" charset="0"/>
              <a:buChar char="•"/>
            </a:pPr>
            <a:r>
              <a:rPr lang="en-US" sz="1400" dirty="0">
                <a:hlinkClick r:id="rId15"/>
              </a:rPr>
              <a:t>MGR-WI-FLI001</a:t>
            </a:r>
            <a:r>
              <a:rPr lang="en-US" sz="1400" dirty="0"/>
              <a:t> (ICC version)*</a:t>
            </a:r>
          </a:p>
          <a:p>
            <a:endParaRPr lang="en-US" sz="1600" b="1" dirty="0"/>
          </a:p>
          <a:p>
            <a:endParaRPr lang="en-US" sz="2400" dirty="0"/>
          </a:p>
        </p:txBody>
      </p:sp>
      <p:cxnSp>
        <p:nvCxnSpPr>
          <p:cNvPr id="15" name="Straight Connector 14">
            <a:extLst>
              <a:ext uri="{FF2B5EF4-FFF2-40B4-BE49-F238E27FC236}">
                <a16:creationId xmlns:a16="http://schemas.microsoft.com/office/drawing/2014/main" id="{689011AA-E084-480B-AC16-5A328084010E}"/>
              </a:ext>
            </a:extLst>
          </p:cNvPr>
          <p:cNvCxnSpPr/>
          <p:nvPr/>
        </p:nvCxnSpPr>
        <p:spPr>
          <a:xfrm>
            <a:off x="457200" y="1648000"/>
            <a:ext cx="82296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90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29" y="348719"/>
            <a:ext cx="8556171" cy="457200"/>
          </a:xfrm>
        </p:spPr>
        <p:txBody>
          <a:bodyPr/>
          <a:lstStyle/>
          <a:p>
            <a:pPr algn="ctr"/>
            <a:r>
              <a:rPr lang="en-US" b="1" dirty="0"/>
              <a:t>LINCOLN </a:t>
            </a:r>
            <a:r>
              <a:rPr lang="en-US" b="1" i="1" dirty="0"/>
              <a:t>MONEYGUARD</a:t>
            </a:r>
            <a:r>
              <a:rPr lang="en-US" b="1" dirty="0"/>
              <a:t>® - WOMEN AND LTC</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4916901"/>
              </p:ext>
            </p:extLst>
          </p:nvPr>
        </p:nvGraphicFramePr>
        <p:xfrm>
          <a:off x="551004" y="1697473"/>
          <a:ext cx="7987345" cy="3816758"/>
        </p:xfrm>
        <a:graphic>
          <a:graphicData uri="http://schemas.openxmlformats.org/drawingml/2006/table">
            <a:tbl>
              <a:tblPr firstRow="1" bandRow="1">
                <a:tableStyleId>{5C22544A-7EE6-4342-B048-85BDC9FD1C3A}</a:tableStyleId>
              </a:tblPr>
              <a:tblGrid>
                <a:gridCol w="1188056">
                  <a:extLst>
                    <a:ext uri="{9D8B030D-6E8A-4147-A177-3AD203B41FA5}">
                      <a16:colId xmlns:a16="http://schemas.microsoft.com/office/drawing/2014/main" val="20000"/>
                    </a:ext>
                  </a:extLst>
                </a:gridCol>
                <a:gridCol w="2124647">
                  <a:extLst>
                    <a:ext uri="{9D8B030D-6E8A-4147-A177-3AD203B41FA5}">
                      <a16:colId xmlns:a16="http://schemas.microsoft.com/office/drawing/2014/main" val="20001"/>
                    </a:ext>
                  </a:extLst>
                </a:gridCol>
                <a:gridCol w="2337321">
                  <a:extLst>
                    <a:ext uri="{9D8B030D-6E8A-4147-A177-3AD203B41FA5}">
                      <a16:colId xmlns:a16="http://schemas.microsoft.com/office/drawing/2014/main" val="20002"/>
                    </a:ext>
                  </a:extLst>
                </a:gridCol>
                <a:gridCol w="2337321">
                  <a:extLst>
                    <a:ext uri="{9D8B030D-6E8A-4147-A177-3AD203B41FA5}">
                      <a16:colId xmlns:a16="http://schemas.microsoft.com/office/drawing/2014/main" val="20003"/>
                    </a:ext>
                  </a:extLst>
                </a:gridCol>
              </a:tblGrid>
              <a:tr h="1007951">
                <a:tc>
                  <a:txBody>
                    <a:bodyPr/>
                    <a:lstStyle/>
                    <a:p>
                      <a:pPr algn="l"/>
                      <a:r>
                        <a:rPr lang="en-US" sz="1200" dirty="0">
                          <a:latin typeface="Arial" pitchFamily="34" charset="0"/>
                          <a:cs typeface="Arial" pitchFamily="34" charset="0"/>
                        </a:rPr>
                        <a:t>Email Topic</a:t>
                      </a: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kern="1200" dirty="0">
                          <a:solidFill>
                            <a:sysClr val="windowText" lastClr="000000"/>
                          </a:solidFill>
                          <a:latin typeface="Arial" pitchFamily="34" charset="0"/>
                          <a:ea typeface="+mn-ea"/>
                          <a:cs typeface="Arial" pitchFamily="34" charset="0"/>
                        </a:rPr>
                        <a:t>Women and Long-term Care Overview</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kern="1200" dirty="0">
                          <a:solidFill>
                            <a:sysClr val="windowText" lastClr="000000"/>
                          </a:solidFill>
                          <a:latin typeface="Arial" pitchFamily="34" charset="0"/>
                          <a:ea typeface="+mn-ea"/>
                          <a:cs typeface="Arial" pitchFamily="34" charset="0"/>
                        </a:rPr>
                        <a:t>Women &amp; LTC - Conversation Starter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kern="1200" dirty="0">
                          <a:solidFill>
                            <a:sysClr val="windowText" lastClr="000000"/>
                          </a:solidFill>
                          <a:latin typeface="Arial" pitchFamily="34" charset="0"/>
                          <a:ea typeface="+mn-ea"/>
                          <a:cs typeface="Arial" pitchFamily="34" charset="0"/>
                        </a:rPr>
                        <a:t>Women and Long-term Care Planning Tools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00688">
                <a:tc>
                  <a:txBody>
                    <a:bodyPr/>
                    <a:lstStyle/>
                    <a:p>
                      <a:pPr algn="l"/>
                      <a:r>
                        <a:rPr lang="en-US" sz="1200" b="1" dirty="0">
                          <a:solidFill>
                            <a:schemeClr val="bg1"/>
                          </a:solidFill>
                          <a:latin typeface="Arial" pitchFamily="34" charset="0"/>
                          <a:cs typeface="Arial" pitchFamily="34" charset="0"/>
                        </a:rPr>
                        <a:t>Order code</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hlinkClick r:id="rId3"/>
                        </a:rPr>
                        <a:t>MGR-WI-oML001</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hlinkClick r:id="rId4"/>
                        </a:rPr>
                        <a:t>MGR-WI-oML002</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hlinkClick r:id="rId5"/>
                        </a:rPr>
                        <a:t>MGR-WI-oML003</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308119">
                <a:tc>
                  <a:txBody>
                    <a:bodyPr/>
                    <a:lstStyle/>
                    <a:p>
                      <a:r>
                        <a:rPr lang="en-US" sz="1200" b="1" dirty="0">
                          <a:solidFill>
                            <a:schemeClr val="bg1"/>
                          </a:solidFill>
                          <a:latin typeface="Arial" pitchFamily="34" charset="0"/>
                          <a:cs typeface="Arial" pitchFamily="34" charset="0"/>
                        </a:rPr>
                        <a:t>Thumbnail</a:t>
                      </a:r>
                    </a:p>
                  </a:txBody>
                  <a:tcPr>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200" b="0" dirty="0">
                          <a:solidFill>
                            <a:sysClr val="windowText" lastClr="000000"/>
                          </a:solidFill>
                          <a:latin typeface="Arial" pitchFamily="34" charset="0"/>
                          <a:cs typeface="Arial" pitchFamily="34" charset="0"/>
                        </a:rPr>
                        <a:t>                                                                      </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2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12" name="Picture 1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2689" y="3465262"/>
            <a:ext cx="1628095" cy="1829579"/>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534" y="3465260"/>
            <a:ext cx="1629066" cy="1807684"/>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pic>
        <p:nvPicPr>
          <p:cNvPr id="14" name="Picture 13"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2056" y="3465260"/>
            <a:ext cx="1567543" cy="1807685"/>
          </a:xfrm>
          <a:prstGeom prst="rect">
            <a:avLst/>
          </a:prstGeom>
          <a:ln w="9525">
            <a:solidFill>
              <a:schemeClr val="tx1"/>
            </a:solidFill>
            <a:miter lim="800000"/>
            <a:headEnd/>
            <a:tailEnd/>
          </a:ln>
          <a:effectLst>
            <a:outerShdw blurRad="50800" dist="38100" dir="2700000" algn="tl" rotWithShape="0">
              <a:srgbClr val="000000">
                <a:alpha val="43000"/>
              </a:srgbClr>
            </a:outerShdw>
          </a:effectLst>
        </p:spPr>
      </p:pic>
      <p:sp>
        <p:nvSpPr>
          <p:cNvPr id="10" name="TextBox 9"/>
          <p:cNvSpPr txBox="1"/>
          <p:nvPr/>
        </p:nvSpPr>
        <p:spPr>
          <a:xfrm>
            <a:off x="320722" y="757012"/>
            <a:ext cx="8536675" cy="646331"/>
          </a:xfrm>
          <a:prstGeom prst="rect">
            <a:avLst/>
          </a:prstGeom>
          <a:noFill/>
        </p:spPr>
        <p:txBody>
          <a:bodyPr wrap="square" rtlCol="0">
            <a:spAutoFit/>
          </a:bodyPr>
          <a:lstStyle/>
          <a:p>
            <a:pPr algn="ctr"/>
            <a:r>
              <a:rPr lang="en-US" dirty="0"/>
              <a:t>E-mails can be customized on your behalf.  Please share your logo and contact information with your wholesaler if you’d like a campaign to be created for you.</a:t>
            </a:r>
          </a:p>
        </p:txBody>
      </p:sp>
    </p:spTree>
    <p:extLst>
      <p:ext uri="{BB962C8B-B14F-4D97-AF65-F5344CB8AC3E}">
        <p14:creationId xmlns:p14="http://schemas.microsoft.com/office/powerpoint/2010/main" val="226669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CAREGIVING AND ALZHEIMER’S</a:t>
            </a:r>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15</a:t>
            </a:fld>
            <a:endParaRPr lang="en-US" dirty="0"/>
          </a:p>
        </p:txBody>
      </p:sp>
    </p:spTree>
    <p:extLst>
      <p:ext uri="{BB962C8B-B14F-4D97-AF65-F5344CB8AC3E}">
        <p14:creationId xmlns:p14="http://schemas.microsoft.com/office/powerpoint/2010/main" val="325114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8094"/>
            <a:ext cx="8229600" cy="457200"/>
          </a:xfrm>
        </p:spPr>
        <p:txBody>
          <a:bodyPr/>
          <a:lstStyle/>
          <a:p>
            <a:pPr algn="ctr"/>
            <a:r>
              <a:rPr lang="en-US" b="1" dirty="0"/>
              <a:t>LINCOLN </a:t>
            </a:r>
            <a:r>
              <a:rPr lang="en-US" b="1" i="1" dirty="0"/>
              <a:t>MONEYGUARD</a:t>
            </a:r>
            <a:r>
              <a:rPr lang="en-US" b="1" dirty="0"/>
              <a:t>® - CAREGIVING AND ALZHEIMER’S</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16</a:t>
            </a:fld>
            <a:endParaRPr lang="en-US" dirty="0"/>
          </a:p>
        </p:txBody>
      </p:sp>
      <p:sp>
        <p:nvSpPr>
          <p:cNvPr id="11" name="Rectangle 10"/>
          <p:cNvSpPr/>
          <p:nvPr/>
        </p:nvSpPr>
        <p:spPr>
          <a:xfrm>
            <a:off x="354842" y="807262"/>
            <a:ext cx="8488907" cy="923330"/>
          </a:xfrm>
          <a:prstGeom prst="rect">
            <a:avLst/>
          </a:prstGeom>
        </p:spPr>
        <p:txBody>
          <a:bodyPr wrap="square">
            <a:spAutoFit/>
          </a:bodyPr>
          <a:lstStyle/>
          <a:p>
            <a:pPr algn="ctr"/>
            <a:r>
              <a:rPr lang="en-US" dirty="0">
                <a:solidFill>
                  <a:schemeClr val="dk1"/>
                </a:solidFill>
              </a:rPr>
              <a:t>Educate on the two sides of caregiving and help individuals protect wealth from long-term care expenses by planning before the need arises for cognitive impairment, dementia, and Alzheimer’s Disease. </a:t>
            </a:r>
          </a:p>
        </p:txBody>
      </p:sp>
      <p:sp>
        <p:nvSpPr>
          <p:cNvPr id="12" name="TextBox 11"/>
          <p:cNvSpPr txBox="1"/>
          <p:nvPr/>
        </p:nvSpPr>
        <p:spPr>
          <a:xfrm>
            <a:off x="924954" y="1779533"/>
            <a:ext cx="3179928" cy="369332"/>
          </a:xfrm>
          <a:prstGeom prst="rect">
            <a:avLst/>
          </a:prstGeom>
          <a:noFill/>
        </p:spPr>
        <p:txBody>
          <a:bodyPr wrap="square" rtlCol="0">
            <a:spAutoFit/>
          </a:bodyPr>
          <a:lstStyle/>
          <a:p>
            <a:pPr algn="ctr"/>
            <a:r>
              <a:rPr lang="en-US" b="1" dirty="0">
                <a:solidFill>
                  <a:srgbClr val="98002E"/>
                </a:solidFill>
              </a:rPr>
              <a:t>CLIENT</a:t>
            </a:r>
          </a:p>
        </p:txBody>
      </p:sp>
      <p:sp>
        <p:nvSpPr>
          <p:cNvPr id="13" name="TextBox 12"/>
          <p:cNvSpPr txBox="1"/>
          <p:nvPr/>
        </p:nvSpPr>
        <p:spPr>
          <a:xfrm>
            <a:off x="5216892" y="1735506"/>
            <a:ext cx="2784143" cy="369332"/>
          </a:xfrm>
          <a:prstGeom prst="rect">
            <a:avLst/>
          </a:prstGeom>
          <a:noFill/>
        </p:spPr>
        <p:txBody>
          <a:bodyPr wrap="square" rtlCol="0">
            <a:spAutoFit/>
          </a:bodyPr>
          <a:lstStyle/>
          <a:p>
            <a:pPr algn="ctr"/>
            <a:r>
              <a:rPr lang="en-US" b="1" dirty="0">
                <a:solidFill>
                  <a:srgbClr val="98002E"/>
                </a:solidFill>
              </a:rPr>
              <a:t>ADVISOR</a:t>
            </a:r>
          </a:p>
        </p:txBody>
      </p:sp>
      <p:cxnSp>
        <p:nvCxnSpPr>
          <p:cNvPr id="14" name="Straight Connector 13"/>
          <p:cNvCxnSpPr>
            <a:cxnSpLocks/>
          </p:cNvCxnSpPr>
          <p:nvPr/>
        </p:nvCxnSpPr>
        <p:spPr>
          <a:xfrm>
            <a:off x="5690283" y="2241198"/>
            <a:ext cx="0" cy="3600986"/>
          </a:xfrm>
          <a:prstGeom prst="line">
            <a:avLst/>
          </a:prstGeom>
          <a:ln>
            <a:solidFill>
              <a:srgbClr val="98002E"/>
            </a:solidFill>
            <a:prstDash val="sys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019219-B34B-48CF-8352-7990478924FF}"/>
              </a:ext>
            </a:extLst>
          </p:cNvPr>
          <p:cNvSpPr txBox="1"/>
          <p:nvPr/>
        </p:nvSpPr>
        <p:spPr>
          <a:xfrm>
            <a:off x="216790" y="2148865"/>
            <a:ext cx="3271127" cy="5047536"/>
          </a:xfrm>
          <a:prstGeom prst="rect">
            <a:avLst/>
          </a:prstGeom>
          <a:noFill/>
        </p:spPr>
        <p:txBody>
          <a:bodyPr wrap="square" rtlCol="0">
            <a:spAutoFit/>
          </a:bodyPr>
          <a:lstStyle/>
          <a:p>
            <a:r>
              <a:rPr lang="en-US" sz="1400" b="1" dirty="0"/>
              <a:t>Alzheimer's Awareness Flier</a:t>
            </a:r>
          </a:p>
          <a:p>
            <a:pPr marL="171450" indent="-171450">
              <a:buFont typeface="Arial" panose="020B0604020202020204" pitchFamily="34" charset="0"/>
              <a:buChar char="•"/>
            </a:pPr>
            <a:r>
              <a:rPr lang="en-US" sz="1400" dirty="0">
                <a:hlinkClick r:id="rId3"/>
              </a:rPr>
              <a:t>MG-ALZ-FLI001</a:t>
            </a:r>
            <a:endParaRPr lang="en-US" sz="1400" dirty="0"/>
          </a:p>
          <a:p>
            <a:endParaRPr lang="en-US" sz="1400" b="1" dirty="0"/>
          </a:p>
          <a:p>
            <a:r>
              <a:rPr lang="en-US" sz="1400" b="1" dirty="0"/>
              <a:t>Alzheimer’s Infographic</a:t>
            </a:r>
          </a:p>
          <a:p>
            <a:pPr marL="171450" indent="-171450">
              <a:buFont typeface="Arial" panose="020B0604020202020204" pitchFamily="34" charset="0"/>
              <a:buChar char="•"/>
            </a:pPr>
            <a:r>
              <a:rPr lang="en-US" sz="1400" dirty="0">
                <a:hlinkClick r:id="rId4"/>
              </a:rPr>
              <a:t>MGR-ALZ-FLI010</a:t>
            </a:r>
            <a:endParaRPr lang="en-US" sz="1400" dirty="0"/>
          </a:p>
          <a:p>
            <a:endParaRPr lang="en-US" sz="1400" dirty="0"/>
          </a:p>
          <a:p>
            <a:r>
              <a:rPr lang="en-US" sz="1400" b="1" dirty="0"/>
              <a:t>Health and Wealth Checklist</a:t>
            </a:r>
          </a:p>
          <a:p>
            <a:pPr marL="171450" indent="-171450">
              <a:buFont typeface="Arial" panose="020B0604020202020204" pitchFamily="34" charset="0"/>
              <a:buChar char="•"/>
            </a:pPr>
            <a:r>
              <a:rPr lang="en-US" sz="1400" dirty="0">
                <a:hlinkClick r:id="rId5"/>
              </a:rPr>
              <a:t>MGR-CARE-FLI001</a:t>
            </a:r>
            <a:endParaRPr lang="en-US" sz="1400" dirty="0"/>
          </a:p>
          <a:p>
            <a:endParaRPr lang="en-US" sz="1400" dirty="0"/>
          </a:p>
          <a:p>
            <a:r>
              <a:rPr lang="en-US" sz="1400" b="1" dirty="0"/>
              <a:t>Tips for Caregivers</a:t>
            </a:r>
          </a:p>
          <a:p>
            <a:pPr marL="171450" indent="-171450">
              <a:buFont typeface="Arial" panose="020B0604020202020204" pitchFamily="34" charset="0"/>
              <a:buChar char="•"/>
            </a:pPr>
            <a:r>
              <a:rPr lang="en-US" sz="1400" dirty="0">
                <a:hlinkClick r:id="rId6"/>
              </a:rPr>
              <a:t>MGR-CARE-FLI003</a:t>
            </a:r>
            <a:endParaRPr lang="en-US" sz="1400" dirty="0"/>
          </a:p>
          <a:p>
            <a:pPr marL="171450" indent="-171450">
              <a:buFont typeface="Arial" panose="020B0604020202020204" pitchFamily="34" charset="0"/>
              <a:buChar char="•"/>
            </a:pPr>
            <a:endParaRPr lang="en-US" sz="1400" dirty="0"/>
          </a:p>
          <a:p>
            <a:r>
              <a:rPr lang="en-US" sz="1400" b="1" dirty="0"/>
              <a:t>Living-well longer Article</a:t>
            </a:r>
          </a:p>
          <a:p>
            <a:pPr marL="171450" indent="-171450">
              <a:buFont typeface="Arial" panose="020B0604020202020204" pitchFamily="34" charset="0"/>
              <a:buChar char="•"/>
            </a:pPr>
            <a:r>
              <a:rPr lang="en-US" sz="1400" dirty="0">
                <a:hlinkClick r:id="rId7"/>
              </a:rPr>
              <a:t>MGR-ALZ-ARC001</a:t>
            </a:r>
            <a:endParaRPr lang="en-US" sz="1400" dirty="0"/>
          </a:p>
          <a:p>
            <a:endParaRPr lang="en-US" sz="1400" dirty="0"/>
          </a:p>
          <a:p>
            <a:r>
              <a:rPr lang="en-US" sz="1400" b="1" dirty="0"/>
              <a:t>Creating lasting memories Article</a:t>
            </a:r>
          </a:p>
          <a:p>
            <a:pPr marL="171450" indent="-171450">
              <a:buFont typeface="Arial" panose="020B0604020202020204" pitchFamily="34" charset="0"/>
              <a:buChar char="•"/>
            </a:pPr>
            <a:r>
              <a:rPr lang="en-US" sz="1400" dirty="0">
                <a:hlinkClick r:id="rId8"/>
              </a:rPr>
              <a:t>MGR-ALZ-ARC003</a:t>
            </a:r>
            <a:endParaRPr lang="en-US" sz="1400" dirty="0"/>
          </a:p>
          <a:p>
            <a:pPr marL="171450" indent="-171450">
              <a:buFont typeface="Arial" panose="020B0604020202020204" pitchFamily="34" charset="0"/>
              <a:buChar char="•"/>
            </a:pPr>
            <a:endParaRPr lang="en-US" sz="1400" dirty="0"/>
          </a:p>
          <a:p>
            <a:r>
              <a:rPr lang="en-US" sz="1400" dirty="0"/>
              <a:t>*     States other than AZ, CA, CT, DC, DE, FL, HI, IN, MT, ND, NJ, NY, SD, VI </a:t>
            </a:r>
          </a:p>
          <a:p>
            <a:pPr marL="171450" indent="-171450">
              <a:buFont typeface="Arial" panose="020B0604020202020204" pitchFamily="34" charset="0"/>
              <a:buChar char="•"/>
            </a:pPr>
            <a:endParaRPr lang="en-US" sz="1400" dirty="0"/>
          </a:p>
          <a:p>
            <a:endParaRPr lang="en-US" sz="1400" dirty="0"/>
          </a:p>
          <a:p>
            <a:pPr marL="171450" indent="-171450">
              <a:buFont typeface="Arial" panose="020B0604020202020204" pitchFamily="34" charset="0"/>
              <a:buChar char="•"/>
            </a:pPr>
            <a:endParaRPr lang="en-US" sz="1400" dirty="0"/>
          </a:p>
        </p:txBody>
      </p:sp>
      <p:sp>
        <p:nvSpPr>
          <p:cNvPr id="19" name="TextBox 18">
            <a:extLst>
              <a:ext uri="{FF2B5EF4-FFF2-40B4-BE49-F238E27FC236}">
                <a16:creationId xmlns:a16="http://schemas.microsoft.com/office/drawing/2014/main" id="{110ADB80-5AB6-46E4-B931-250D0C7630EC}"/>
              </a:ext>
            </a:extLst>
          </p:cNvPr>
          <p:cNvSpPr txBox="1"/>
          <p:nvPr/>
        </p:nvSpPr>
        <p:spPr>
          <a:xfrm>
            <a:off x="5799402" y="2148865"/>
            <a:ext cx="2887398" cy="3108543"/>
          </a:xfrm>
          <a:prstGeom prst="rect">
            <a:avLst/>
          </a:prstGeom>
          <a:noFill/>
        </p:spPr>
        <p:txBody>
          <a:bodyPr wrap="square" rtlCol="0">
            <a:spAutoFit/>
          </a:bodyPr>
          <a:lstStyle/>
          <a:p>
            <a:r>
              <a:rPr lang="en-US" sz="1400" b="1" dirty="0"/>
              <a:t>Alzheimer’s Advisor Seminar</a:t>
            </a:r>
          </a:p>
          <a:p>
            <a:pPr marL="171450" indent="-171450">
              <a:buFont typeface="Arial" panose="020B0604020202020204" pitchFamily="34" charset="0"/>
              <a:buChar char="•"/>
            </a:pPr>
            <a:r>
              <a:rPr lang="en-US" sz="1400" dirty="0">
                <a:hlinkClick r:id="rId9"/>
              </a:rPr>
              <a:t>MGR-ALZ-PPT002</a:t>
            </a:r>
            <a:endParaRPr lang="en-US" sz="1400" dirty="0"/>
          </a:p>
          <a:p>
            <a:pPr marL="171450" indent="-171450">
              <a:buFont typeface="Arial" panose="020B0604020202020204" pitchFamily="34" charset="0"/>
              <a:buChar char="•"/>
            </a:pPr>
            <a:endParaRPr lang="en-US" sz="1400" dirty="0"/>
          </a:p>
          <a:p>
            <a:r>
              <a:rPr lang="en-US" sz="1400" b="1" dirty="0"/>
              <a:t>Caregiving Advisor Seminar</a:t>
            </a:r>
          </a:p>
          <a:p>
            <a:pPr marL="171450" indent="-171450">
              <a:buFont typeface="Arial" panose="020B0604020202020204" pitchFamily="34" charset="0"/>
              <a:buChar char="•"/>
            </a:pPr>
            <a:r>
              <a:rPr lang="en-US" sz="1400" dirty="0">
                <a:hlinkClick r:id="rId10"/>
              </a:rPr>
              <a:t>MGR-CARE-PPT001</a:t>
            </a:r>
            <a:endParaRPr lang="en-US" sz="1400" dirty="0"/>
          </a:p>
          <a:p>
            <a:pPr marL="171450" indent="-171450">
              <a:buFont typeface="Arial" panose="020B0604020202020204" pitchFamily="34" charset="0"/>
              <a:buChar char="•"/>
            </a:pPr>
            <a:endParaRPr lang="en-US" sz="1400" dirty="0"/>
          </a:p>
          <a:p>
            <a:r>
              <a:rPr lang="en-US" sz="1400" b="1" dirty="0"/>
              <a:t>Article Reprints:</a:t>
            </a:r>
          </a:p>
          <a:p>
            <a:pPr marL="285750" indent="-285750">
              <a:buFont typeface="Arial" panose="020B0604020202020204" pitchFamily="34" charset="0"/>
              <a:buChar char="•"/>
            </a:pPr>
            <a:r>
              <a:rPr lang="en-US" sz="1400" dirty="0"/>
              <a:t>3 New Findings About LTC Planning Prospects’ Emotions: </a:t>
            </a:r>
          </a:p>
          <a:p>
            <a:pPr marL="742950" lvl="1" indent="-285750">
              <a:buFont typeface="Arial" panose="020B0604020202020204" pitchFamily="34" charset="0"/>
              <a:buChar char="•"/>
            </a:pPr>
            <a:r>
              <a:rPr lang="en-US" sz="1400" dirty="0">
                <a:hlinkClick r:id="rId11"/>
              </a:rPr>
              <a:t>MGR-LTC-ARC012</a:t>
            </a:r>
            <a:endParaRPr lang="en-US" sz="1400" dirty="0"/>
          </a:p>
          <a:p>
            <a:pPr marL="285750" indent="-285750">
              <a:buFont typeface="Arial" panose="020B0604020202020204" pitchFamily="34" charset="0"/>
              <a:buChar char="•"/>
            </a:pPr>
            <a:r>
              <a:rPr lang="en-US" sz="1400" dirty="0"/>
              <a:t>IRI Winter Insight Magazine article</a:t>
            </a:r>
          </a:p>
          <a:p>
            <a:pPr marL="742950" lvl="1" indent="-285750">
              <a:buFont typeface="Arial" panose="020B0604020202020204" pitchFamily="34" charset="0"/>
              <a:buChar char="•"/>
            </a:pPr>
            <a:r>
              <a:rPr lang="en-US" sz="1400" dirty="0">
                <a:hlinkClick r:id="rId12"/>
              </a:rPr>
              <a:t>MGR-CARE-ARC003</a:t>
            </a:r>
            <a:endParaRPr lang="en-US" sz="1400" dirty="0"/>
          </a:p>
          <a:p>
            <a:pPr marL="171450" indent="-171450">
              <a:buFont typeface="Arial" panose="020B0604020202020204" pitchFamily="34" charset="0"/>
              <a:buChar char="•"/>
            </a:pPr>
            <a:endParaRPr lang="en-US" sz="1400" dirty="0"/>
          </a:p>
        </p:txBody>
      </p:sp>
      <p:sp>
        <p:nvSpPr>
          <p:cNvPr id="15" name="TextBox 14">
            <a:extLst>
              <a:ext uri="{FF2B5EF4-FFF2-40B4-BE49-F238E27FC236}">
                <a16:creationId xmlns:a16="http://schemas.microsoft.com/office/drawing/2014/main" id="{C7748180-4541-475B-8DBF-8C5C8F2286CA}"/>
              </a:ext>
            </a:extLst>
          </p:cNvPr>
          <p:cNvSpPr txBox="1"/>
          <p:nvPr/>
        </p:nvSpPr>
        <p:spPr>
          <a:xfrm>
            <a:off x="2668067" y="2148865"/>
            <a:ext cx="3076776" cy="1815882"/>
          </a:xfrm>
          <a:prstGeom prst="rect">
            <a:avLst/>
          </a:prstGeom>
          <a:noFill/>
        </p:spPr>
        <p:txBody>
          <a:bodyPr wrap="square" rtlCol="0">
            <a:spAutoFit/>
          </a:bodyPr>
          <a:lstStyle/>
          <a:p>
            <a:r>
              <a:rPr lang="en-US" sz="1400" b="1" dirty="0"/>
              <a:t>Alzheimer’s Client Seminar</a:t>
            </a:r>
          </a:p>
          <a:p>
            <a:pPr marL="171450" indent="-171450">
              <a:buFont typeface="Arial" panose="020B0604020202020204" pitchFamily="34" charset="0"/>
              <a:buChar char="•"/>
            </a:pPr>
            <a:r>
              <a:rPr lang="en-US" sz="1400" dirty="0">
                <a:hlinkClick r:id="rId13"/>
              </a:rPr>
              <a:t>MGR-ALZ-PPT003</a:t>
            </a:r>
            <a:r>
              <a:rPr lang="en-US" sz="1400" dirty="0"/>
              <a:t> (ICC version)*</a:t>
            </a:r>
          </a:p>
          <a:p>
            <a:pPr marL="171450" indent="-171450">
              <a:buFont typeface="Arial" panose="020B0604020202020204" pitchFamily="34" charset="0"/>
              <a:buChar char="•"/>
            </a:pPr>
            <a:r>
              <a:rPr lang="en-US" sz="1400" dirty="0">
                <a:hlinkClick r:id="rId14"/>
              </a:rPr>
              <a:t>MGR-ALZ-PPT004</a:t>
            </a:r>
            <a:r>
              <a:rPr lang="en-US" sz="1400" dirty="0"/>
              <a:t> (for use in AZ, DC, DE, FL, HI, IN, MT, ND, SD)</a:t>
            </a:r>
            <a:endParaRPr lang="en-US" sz="1400" b="1"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r>
              <a:rPr lang="en-US" sz="1400" b="1" dirty="0"/>
              <a:t>Caregiving Infographic</a:t>
            </a:r>
          </a:p>
          <a:p>
            <a:pPr marL="171450" indent="-171450">
              <a:buFont typeface="Arial" panose="020B0604020202020204" pitchFamily="34" charset="0"/>
              <a:buChar char="•"/>
            </a:pPr>
            <a:r>
              <a:rPr lang="en-US" sz="1400" dirty="0">
                <a:hlinkClick r:id="rId15"/>
              </a:rPr>
              <a:t>MGR-CARE-APH002</a:t>
            </a:r>
            <a:endParaRPr lang="en-US" sz="1400" dirty="0"/>
          </a:p>
        </p:txBody>
      </p:sp>
      <p:cxnSp>
        <p:nvCxnSpPr>
          <p:cNvPr id="16" name="Straight Connector 15">
            <a:extLst>
              <a:ext uri="{FF2B5EF4-FFF2-40B4-BE49-F238E27FC236}">
                <a16:creationId xmlns:a16="http://schemas.microsoft.com/office/drawing/2014/main" id="{09B8EE05-2B75-4CB8-AEC0-E0455FEB6C4F}"/>
              </a:ext>
            </a:extLst>
          </p:cNvPr>
          <p:cNvCxnSpPr/>
          <p:nvPr/>
        </p:nvCxnSpPr>
        <p:spPr>
          <a:xfrm>
            <a:off x="354842" y="1729422"/>
            <a:ext cx="82296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87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cs typeface="Arial" panose="020B0604020202020204" pitchFamily="34" charset="0"/>
              </a:rPr>
              <a:t>LINCOLN </a:t>
            </a:r>
            <a:r>
              <a:rPr lang="en-US" b="1" i="1" dirty="0"/>
              <a:t>MONEYGUARD</a:t>
            </a:r>
            <a:r>
              <a:rPr lang="en-US" b="1" dirty="0"/>
              <a:t>® -</a:t>
            </a:r>
            <a:r>
              <a:rPr lang="en-US" b="1" i="1" dirty="0">
                <a:cs typeface="Arial" panose="020B0604020202020204" pitchFamily="34" charset="0"/>
              </a:rPr>
              <a:t> </a:t>
            </a:r>
            <a:r>
              <a:rPr lang="en-US" b="1" dirty="0">
                <a:cs typeface="Arial" panose="020B0604020202020204" pitchFamily="34" charset="0"/>
              </a:rPr>
              <a:t>CAREGIVING</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9995359"/>
              </p:ext>
            </p:extLst>
          </p:nvPr>
        </p:nvGraphicFramePr>
        <p:xfrm>
          <a:off x="292271" y="1846814"/>
          <a:ext cx="8388590" cy="3066829"/>
        </p:xfrm>
        <a:graphic>
          <a:graphicData uri="http://schemas.openxmlformats.org/drawingml/2006/table">
            <a:tbl>
              <a:tblPr firstRow="1" bandRow="1">
                <a:tableStyleId>{5C22544A-7EE6-4342-B048-85BDC9FD1C3A}</a:tableStyleId>
              </a:tblPr>
              <a:tblGrid>
                <a:gridCol w="1193084">
                  <a:extLst>
                    <a:ext uri="{9D8B030D-6E8A-4147-A177-3AD203B41FA5}">
                      <a16:colId xmlns:a16="http://schemas.microsoft.com/office/drawing/2014/main" val="20000"/>
                    </a:ext>
                  </a:extLst>
                </a:gridCol>
                <a:gridCol w="1738472">
                  <a:extLst>
                    <a:ext uri="{9D8B030D-6E8A-4147-A177-3AD203B41FA5}">
                      <a16:colId xmlns:a16="http://schemas.microsoft.com/office/drawing/2014/main" val="20001"/>
                    </a:ext>
                  </a:extLst>
                </a:gridCol>
                <a:gridCol w="1887654">
                  <a:extLst>
                    <a:ext uri="{9D8B030D-6E8A-4147-A177-3AD203B41FA5}">
                      <a16:colId xmlns:a16="http://schemas.microsoft.com/office/drawing/2014/main" val="20002"/>
                    </a:ext>
                  </a:extLst>
                </a:gridCol>
                <a:gridCol w="1784690">
                  <a:extLst>
                    <a:ext uri="{9D8B030D-6E8A-4147-A177-3AD203B41FA5}">
                      <a16:colId xmlns:a16="http://schemas.microsoft.com/office/drawing/2014/main" val="20003"/>
                    </a:ext>
                  </a:extLst>
                </a:gridCol>
                <a:gridCol w="1784690">
                  <a:extLst>
                    <a:ext uri="{9D8B030D-6E8A-4147-A177-3AD203B41FA5}">
                      <a16:colId xmlns:a16="http://schemas.microsoft.com/office/drawing/2014/main" val="20004"/>
                    </a:ext>
                  </a:extLst>
                </a:gridCol>
              </a:tblGrid>
              <a:tr h="725291">
                <a:tc>
                  <a:txBody>
                    <a:bodyPr/>
                    <a:lstStyle/>
                    <a:p>
                      <a:pPr marL="0" algn="l" defTabSz="914079" rtl="0" eaLnBrk="1" latinLnBrk="0" hangingPunct="1"/>
                      <a:r>
                        <a:rPr lang="en-US" sz="1100" b="1" kern="1200" dirty="0">
                          <a:solidFill>
                            <a:schemeClr val="lt1"/>
                          </a:solidFill>
                          <a:latin typeface="Arial" pitchFamily="34" charset="0"/>
                          <a:ea typeface="+mn-ea"/>
                          <a:cs typeface="Arial" pitchFamily="34" charset="0"/>
                        </a:rPr>
                        <a:t>Material</a:t>
                      </a:r>
                    </a:p>
                  </a:txBody>
                  <a:tcPr>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Arial" pitchFamily="34" charset="0"/>
                          <a:cs typeface="Arial" pitchFamily="34" charset="0"/>
                        </a:rPr>
                        <a:t>Women &amp; Caregiving</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b="1" dirty="0">
                        <a:solidFill>
                          <a:sysClr val="windowText" lastClr="000000"/>
                        </a:solidFill>
                        <a:latin typeface="Arial" pitchFamily="34" charset="0"/>
                        <a:cs typeface="Arial"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Arial" pitchFamily="34" charset="0"/>
                          <a:cs typeface="Arial" pitchFamily="34" charset="0"/>
                        </a:rPr>
                        <a:t>Alzheimer’s Awareness</a:t>
                      </a:r>
                      <a:r>
                        <a:rPr lang="en-US" sz="1200" b="1" baseline="0" dirty="0">
                          <a:solidFill>
                            <a:sysClr val="windowText" lastClr="000000"/>
                          </a:solidFill>
                          <a:latin typeface="Arial" pitchFamily="34" charset="0"/>
                          <a:cs typeface="Arial" pitchFamily="34" charset="0"/>
                        </a:rPr>
                        <a:t>   E-mail</a:t>
                      </a:r>
                      <a:endParaRPr lang="en-US" sz="1200" b="1"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Arial" pitchFamily="34" charset="0"/>
                          <a:cs typeface="Arial" pitchFamily="34" charset="0"/>
                        </a:rPr>
                        <a:t>The link</a:t>
                      </a:r>
                      <a:r>
                        <a:rPr lang="en-US" sz="1200" b="1" baseline="0" dirty="0">
                          <a:solidFill>
                            <a:sysClr val="windowText" lastClr="000000"/>
                          </a:solidFill>
                          <a:latin typeface="Arial" pitchFamily="34" charset="0"/>
                          <a:cs typeface="Arial" pitchFamily="34" charset="0"/>
                        </a:rPr>
                        <a:t> between Alzheimer’s &amp; LTC</a:t>
                      </a:r>
                      <a:endParaRPr lang="en-US" sz="1200" b="1"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Arial" pitchFamily="34" charset="0"/>
                          <a:cs typeface="Arial" pitchFamily="34" charset="0"/>
                        </a:rPr>
                        <a:t>LTC Planning as a family</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80685">
                <a:tc>
                  <a:txBody>
                    <a:bodyPr/>
                    <a:lstStyle/>
                    <a:p>
                      <a:pPr algn="l"/>
                      <a:r>
                        <a:rPr lang="en-US" sz="1100" b="1" i="0" baseline="0" dirty="0">
                          <a:solidFill>
                            <a:schemeClr val="bg1"/>
                          </a:solidFill>
                          <a:latin typeface="Arial" pitchFamily="34" charset="0"/>
                          <a:cs typeface="Arial" pitchFamily="34" charset="0"/>
                        </a:rPr>
                        <a:t>Order Code</a:t>
                      </a:r>
                      <a:endParaRPr lang="en-US" sz="1100" b="1" i="0" dirty="0">
                        <a:solidFill>
                          <a:schemeClr val="bg1"/>
                        </a:solidFill>
                        <a:latin typeface="Arial" pitchFamily="34" charset="0"/>
                        <a:cs typeface="Arial" pitchFamily="34" charset="0"/>
                      </a:endParaRP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079" rtl="0" eaLnBrk="1" latinLnBrk="0" hangingPunct="1"/>
                      <a:r>
                        <a:rPr lang="en-US" sz="1500" b="1" i="0" kern="1200" dirty="0">
                          <a:solidFill>
                            <a:schemeClr val="dk1"/>
                          </a:solidFill>
                          <a:effectLst/>
                          <a:latin typeface="+mn-lt"/>
                          <a:ea typeface="+mn-ea"/>
                          <a:cs typeface="Times New Roman" panose="02020603050405020304" pitchFamily="18" charset="0"/>
                          <a:hlinkClick r:id="rId3"/>
                        </a:rPr>
                        <a:t>MGR-FALL-oML001</a:t>
                      </a:r>
                      <a:endParaRPr lang="en-US" sz="1500" b="1" i="0" kern="1200" dirty="0">
                        <a:solidFill>
                          <a:schemeClr val="dk1"/>
                        </a:solidFill>
                        <a:effectLst/>
                        <a:latin typeface="+mn-lt"/>
                        <a:ea typeface="+mn-ea"/>
                        <a:cs typeface="Times New Roman" panose="02020603050405020304" pitchFamily="18"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079" rtl="0" eaLnBrk="1" latinLnBrk="0" hangingPunct="1"/>
                      <a:r>
                        <a:rPr lang="en-US" sz="1500" b="1" i="0" kern="1200" dirty="0">
                          <a:solidFill>
                            <a:schemeClr val="dk1"/>
                          </a:solidFill>
                          <a:effectLst/>
                          <a:latin typeface="+mn-lt"/>
                          <a:ea typeface="+mn-ea"/>
                          <a:cs typeface="Times New Roman" panose="02020603050405020304" pitchFamily="18" charset="0"/>
                          <a:hlinkClick r:id="rId4"/>
                        </a:rPr>
                        <a:t>MGR-FALL-oML002</a:t>
                      </a:r>
                      <a:endParaRPr lang="en-US" sz="1500" b="1" i="0" kern="1200" dirty="0">
                        <a:solidFill>
                          <a:schemeClr val="dk1"/>
                        </a:solidFill>
                        <a:effectLst/>
                        <a:latin typeface="+mn-lt"/>
                        <a:ea typeface="+mn-ea"/>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500" b="1" i="0" kern="1200" dirty="0">
                          <a:solidFill>
                            <a:schemeClr val="dk1"/>
                          </a:solidFill>
                          <a:effectLst/>
                          <a:latin typeface="+mn-lt"/>
                          <a:ea typeface="+mn-ea"/>
                          <a:cs typeface="Times New Roman" panose="02020603050405020304" pitchFamily="18" charset="0"/>
                          <a:hlinkClick r:id="rId5"/>
                        </a:rPr>
                        <a:t>MGR-FALL-oML003</a:t>
                      </a:r>
                      <a:endParaRPr lang="en-US" sz="1500" b="1" i="0" kern="1200" dirty="0">
                        <a:solidFill>
                          <a:schemeClr val="dk1"/>
                        </a:solidFill>
                        <a:effectLst/>
                        <a:latin typeface="+mn-lt"/>
                        <a:ea typeface="+mn-ea"/>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500" b="1" i="0" kern="1200" dirty="0">
                          <a:solidFill>
                            <a:schemeClr val="dk1"/>
                          </a:solidFill>
                          <a:effectLst/>
                          <a:latin typeface="+mn-lt"/>
                          <a:ea typeface="+mn-ea"/>
                          <a:cs typeface="Times New Roman" panose="02020603050405020304" pitchFamily="18" charset="0"/>
                          <a:hlinkClick r:id="rId6"/>
                        </a:rPr>
                        <a:t>MGR-FALL-oML004</a:t>
                      </a:r>
                      <a:endParaRPr lang="en-US" sz="1500" b="1" i="0" kern="1200" dirty="0">
                        <a:solidFill>
                          <a:schemeClr val="dk1"/>
                        </a:solidFill>
                        <a:effectLst/>
                        <a:latin typeface="+mn-lt"/>
                        <a:ea typeface="+mn-ea"/>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660853">
                <a:tc>
                  <a:txBody>
                    <a:bodyPr/>
                    <a:lstStyle/>
                    <a:p>
                      <a:r>
                        <a:rPr lang="en-US" sz="1100" b="1" dirty="0">
                          <a:solidFill>
                            <a:schemeClr val="bg1"/>
                          </a:solidFill>
                          <a:latin typeface="Arial" pitchFamily="34" charset="0"/>
                          <a:cs typeface="Arial" pitchFamily="34" charset="0"/>
                        </a:rPr>
                        <a:t>Thumbnail</a:t>
                      </a:r>
                    </a:p>
                  </a:txBody>
                  <a:tcPr>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100" b="0" dirty="0">
                          <a:solidFill>
                            <a:sysClr val="windowText" lastClr="000000"/>
                          </a:solidFill>
                          <a:latin typeface="Arial" pitchFamily="34" charset="0"/>
                          <a:cs typeface="Arial" pitchFamily="34" charset="0"/>
                        </a:rPr>
                        <a:t>                                                                     </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8172" y="3338400"/>
            <a:ext cx="1282534" cy="14220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0298" y="3338400"/>
            <a:ext cx="1332958" cy="14220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8223" y="3339859"/>
            <a:ext cx="1368882" cy="14220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0679" y="3338399"/>
            <a:ext cx="1368882" cy="14220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20722" y="780762"/>
            <a:ext cx="8536675" cy="646331"/>
          </a:xfrm>
          <a:prstGeom prst="rect">
            <a:avLst/>
          </a:prstGeom>
          <a:noFill/>
        </p:spPr>
        <p:txBody>
          <a:bodyPr wrap="square" rtlCol="0">
            <a:spAutoFit/>
          </a:bodyPr>
          <a:lstStyle/>
          <a:p>
            <a:pPr algn="ctr"/>
            <a:r>
              <a:rPr lang="en-US" dirty="0"/>
              <a:t>E-mails can be customized on your behalf.  Please share your logo and contact information with your wholesaler if you’d like a campaign to be created for you.</a:t>
            </a:r>
          </a:p>
        </p:txBody>
      </p:sp>
    </p:spTree>
    <p:extLst>
      <p:ext uri="{BB962C8B-B14F-4D97-AF65-F5344CB8AC3E}">
        <p14:creationId xmlns:p14="http://schemas.microsoft.com/office/powerpoint/2010/main" val="288644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WEBINAR OPPORTUNITIES</a:t>
            </a:r>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8410882"/>
              </p:ext>
            </p:extLst>
          </p:nvPr>
        </p:nvGraphicFramePr>
        <p:xfrm>
          <a:off x="307028" y="1102059"/>
          <a:ext cx="8579228" cy="4767473"/>
        </p:xfrm>
        <a:graphic>
          <a:graphicData uri="http://schemas.openxmlformats.org/drawingml/2006/table">
            <a:tbl>
              <a:tblPr firstRow="1" bandRow="1">
                <a:tableStyleId>{5C22544A-7EE6-4342-B048-85BDC9FD1C3A}</a:tableStyleId>
              </a:tblPr>
              <a:tblGrid>
                <a:gridCol w="1298700">
                  <a:extLst>
                    <a:ext uri="{9D8B030D-6E8A-4147-A177-3AD203B41FA5}">
                      <a16:colId xmlns:a16="http://schemas.microsoft.com/office/drawing/2014/main" val="20000"/>
                    </a:ext>
                  </a:extLst>
                </a:gridCol>
                <a:gridCol w="2341611">
                  <a:extLst>
                    <a:ext uri="{9D8B030D-6E8A-4147-A177-3AD203B41FA5}">
                      <a16:colId xmlns:a16="http://schemas.microsoft.com/office/drawing/2014/main" val="20001"/>
                    </a:ext>
                  </a:extLst>
                </a:gridCol>
                <a:gridCol w="2535348">
                  <a:extLst>
                    <a:ext uri="{9D8B030D-6E8A-4147-A177-3AD203B41FA5}">
                      <a16:colId xmlns:a16="http://schemas.microsoft.com/office/drawing/2014/main" val="20002"/>
                    </a:ext>
                  </a:extLst>
                </a:gridCol>
                <a:gridCol w="2403569">
                  <a:extLst>
                    <a:ext uri="{9D8B030D-6E8A-4147-A177-3AD203B41FA5}">
                      <a16:colId xmlns:a16="http://schemas.microsoft.com/office/drawing/2014/main" val="20003"/>
                    </a:ext>
                  </a:extLst>
                </a:gridCol>
              </a:tblGrid>
              <a:tr h="532485">
                <a:tc>
                  <a:txBody>
                    <a:bodyPr/>
                    <a:lstStyle/>
                    <a:p>
                      <a:r>
                        <a:rPr lang="en-US" sz="1050" b="1" dirty="0">
                          <a:solidFill>
                            <a:schemeClr val="bg1"/>
                          </a:solidFill>
                          <a:latin typeface="Arial" pitchFamily="34" charset="0"/>
                          <a:cs typeface="Arial" pitchFamily="34" charset="0"/>
                        </a:rPr>
                        <a:t>Topic</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dk1"/>
                          </a:solidFill>
                          <a:effectLst/>
                          <a:latin typeface="Arial" panose="020B0604020202020204" pitchFamily="34" charset="0"/>
                          <a:ea typeface="+mn-ea"/>
                          <a:cs typeface="Arial" panose="020B0604020202020204" pitchFamily="34" charset="0"/>
                        </a:rPr>
                        <a:t>2017 MoneyGuard II Advisor PPT</a:t>
                      </a:r>
                    </a:p>
                  </a:txBody>
                  <a:tcPr marL="0" marR="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dk1"/>
                          </a:solidFill>
                          <a:effectLst/>
                          <a:latin typeface="Arial" panose="020B0604020202020204" pitchFamily="34" charset="0"/>
                          <a:ea typeface="+mn-ea"/>
                          <a:cs typeface="Arial" panose="020B0604020202020204" pitchFamily="34" charset="0"/>
                        </a:rPr>
                        <a:t>Lincoln Concierge Care Coordination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effectLst/>
                          <a:latin typeface="Arial" panose="020B0604020202020204" pitchFamily="34" charset="0"/>
                          <a:ea typeface="+mn-ea"/>
                          <a:cs typeface="Arial" panose="020B0604020202020204" pitchFamily="34" charset="0"/>
                        </a:rPr>
                        <a:t>LTC Conversation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extLst>
                  <a:ext uri="{0D108BD9-81ED-4DB2-BD59-A6C34878D82A}">
                    <a16:rowId xmlns:a16="http://schemas.microsoft.com/office/drawing/2014/main" val="10000"/>
                  </a:ext>
                </a:extLst>
              </a:tr>
              <a:tr h="329677">
                <a:tc>
                  <a:txBody>
                    <a:bodyPr/>
                    <a:lstStyle/>
                    <a:p>
                      <a:r>
                        <a:rPr lang="en-US" sz="1050" b="1" dirty="0">
                          <a:solidFill>
                            <a:schemeClr val="bg1"/>
                          </a:solidFill>
                          <a:latin typeface="Arial" pitchFamily="34" charset="0"/>
                          <a:cs typeface="Arial" pitchFamily="34" charset="0"/>
                        </a:rPr>
                        <a:t>Advisor/Client Facing</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Advisor</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Advisor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Advisor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650930">
                <a:tc>
                  <a:txBody>
                    <a:bodyPr/>
                    <a:lstStyle/>
                    <a:p>
                      <a:r>
                        <a:rPr lang="en-US" sz="1050" b="1" dirty="0">
                          <a:solidFill>
                            <a:schemeClr val="bg1"/>
                          </a:solidFill>
                          <a:latin typeface="Arial" pitchFamily="34" charset="0"/>
                          <a:cs typeface="Arial" pitchFamily="34" charset="0"/>
                        </a:rPr>
                        <a:t>Description</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altLang="ja-JP" sz="1200" b="0" i="0" kern="1200" baseline="0" dirty="0">
                          <a:solidFill>
                            <a:schemeClr val="dk1"/>
                          </a:solidFill>
                          <a:effectLst/>
                          <a:latin typeface="Arial" panose="020B0604020202020204" pitchFamily="34" charset="0"/>
                          <a:ea typeface="+mn-ea"/>
                          <a:cs typeface="Arial" panose="020B0604020202020204" pitchFamily="34" charset="0"/>
                        </a:rPr>
                        <a:t>This seminar talks about planning for long-term care expenses and the </a:t>
                      </a:r>
                      <a:r>
                        <a:rPr lang="en-US" altLang="en-US" sz="1200" b="0" i="0" kern="1200" baseline="0" dirty="0">
                          <a:solidFill>
                            <a:schemeClr val="dk1"/>
                          </a:solidFill>
                          <a:effectLst/>
                          <a:latin typeface="Arial" panose="020B0604020202020204" pitchFamily="34" charset="0"/>
                          <a:ea typeface="+mn-ea"/>
                          <a:cs typeface="Arial" panose="020B0604020202020204" pitchFamily="34" charset="0"/>
                        </a:rPr>
                        <a:t>importance of helping to protect the clients' wealth and their loved ones.</a:t>
                      </a:r>
                    </a:p>
                    <a:p>
                      <a:pPr algn="ctr"/>
                      <a:endParaRPr lang="en-US" sz="1200" dirty="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This seminar shows the value</a:t>
                      </a:r>
                      <a:r>
                        <a:rPr lang="en-US" sz="1200" b="0" i="0" kern="1200" baseline="0" dirty="0">
                          <a:solidFill>
                            <a:schemeClr val="dk1"/>
                          </a:solidFill>
                          <a:effectLst/>
                          <a:latin typeface="Arial" panose="020B0604020202020204" pitchFamily="34" charset="0"/>
                          <a:ea typeface="+mn-ea"/>
                          <a:cs typeface="Arial" panose="020B0604020202020204" pitchFamily="34" charset="0"/>
                        </a:rPr>
                        <a:t> of Lincoln Care Coordination, the access to resources, and how to file a long term care claim.</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lvl="1" algn="ctr"/>
                      <a:r>
                        <a:rPr lang="en-US" sz="1300" dirty="0"/>
                        <a:t>Show agents how to incorporate long-term care planning into their practice.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extLst>
                  <a:ext uri="{0D108BD9-81ED-4DB2-BD59-A6C34878D82A}">
                    <a16:rowId xmlns:a16="http://schemas.microsoft.com/office/drawing/2014/main" val="10002"/>
                  </a:ext>
                </a:extLst>
              </a:tr>
              <a:tr h="337297">
                <a:tc>
                  <a:txBody>
                    <a:bodyPr/>
                    <a:lstStyle/>
                    <a:p>
                      <a:r>
                        <a:rPr lang="en-US" sz="1050" b="1" dirty="0">
                          <a:solidFill>
                            <a:schemeClr val="bg1"/>
                          </a:solidFill>
                          <a:latin typeface="Arial" pitchFamily="34" charset="0"/>
                          <a:cs typeface="Arial" pitchFamily="34" charset="0"/>
                        </a:rPr>
                        <a:t>OMC</a:t>
                      </a:r>
                      <a:r>
                        <a:rPr lang="en-US" sz="1050" b="1" baseline="0" dirty="0">
                          <a:solidFill>
                            <a:schemeClr val="bg1"/>
                          </a:solidFill>
                          <a:latin typeface="Arial" pitchFamily="34" charset="0"/>
                          <a:cs typeface="Arial" pitchFamily="34" charset="0"/>
                        </a:rPr>
                        <a:t> Order Code (click to preview)</a:t>
                      </a:r>
                      <a:endParaRPr lang="en-US" sz="1050" b="1" dirty="0">
                        <a:solidFill>
                          <a:schemeClr val="bg1"/>
                        </a:solidFill>
                        <a:latin typeface="Arial" pitchFamily="34" charset="0"/>
                        <a:cs typeface="Arial" pitchFamily="34" charset="0"/>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200" b="0" i="0" kern="1200" dirty="0">
                          <a:solidFill>
                            <a:schemeClr val="dk1"/>
                          </a:solidFill>
                          <a:effectLst/>
                          <a:latin typeface="Arial" panose="020B0604020202020204" pitchFamily="34" charset="0"/>
                          <a:ea typeface="+mn-ea"/>
                          <a:cs typeface="Arial" panose="020B0604020202020204" pitchFamily="34" charset="0"/>
                          <a:hlinkClick r:id="rId3"/>
                        </a:rPr>
                        <a:t>MGR-ADV2-PPT006</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algn="l" defTabSz="914079" rtl="0" eaLnBrk="1" latinLnBrk="0" hangingPunct="1"/>
                      <a:r>
                        <a:rPr lang="en-US" sz="1200" b="1" i="1" kern="1200" dirty="0">
                          <a:solidFill>
                            <a:schemeClr val="dk1"/>
                          </a:solidFill>
                          <a:effectLst/>
                          <a:latin typeface="Arial" panose="020B0604020202020204" pitchFamily="34" charset="0"/>
                          <a:ea typeface="+mn-ea"/>
                          <a:cs typeface="Arial" panose="020B0604020202020204" pitchFamily="34" charset="0"/>
                          <a:hlinkClick r:id="rId4"/>
                        </a:rPr>
                        <a:t> </a:t>
                      </a:r>
                      <a:r>
                        <a:rPr lang="en-US" sz="1200" b="0" i="0" kern="1200" dirty="0">
                          <a:solidFill>
                            <a:schemeClr val="dk1"/>
                          </a:solidFill>
                          <a:effectLst/>
                          <a:latin typeface="Arial" panose="020B0604020202020204" pitchFamily="34" charset="0"/>
                          <a:ea typeface="+mn-ea"/>
                          <a:cs typeface="Arial" panose="020B0604020202020204" pitchFamily="34" charset="0"/>
                          <a:hlinkClick r:id="rId4"/>
                        </a:rPr>
                        <a:t>MGR-LCC-PPT001</a:t>
                      </a: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indent="0">
                        <a:buFont typeface="Arial" panose="020B0604020202020204" pitchFamily="34" charset="0"/>
                        <a:buNone/>
                      </a:pPr>
                      <a:r>
                        <a:rPr lang="en-US" sz="1200" b="1" u="sng" dirty="0">
                          <a:solidFill>
                            <a:srgbClr val="205D9F"/>
                          </a:solidFill>
                          <a:latin typeface="DINPro-CondBold"/>
                          <a:hlinkClick r:id="rId5"/>
                        </a:rPr>
                        <a:t>MGR-CONV-PPT003 </a:t>
                      </a:r>
                      <a:endParaRPr lang="en-US" sz="12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extLst>
                  <a:ext uri="{0D108BD9-81ED-4DB2-BD59-A6C34878D82A}">
                    <a16:rowId xmlns:a16="http://schemas.microsoft.com/office/drawing/2014/main" val="10003"/>
                  </a:ext>
                </a:extLst>
              </a:tr>
              <a:tr h="1761098">
                <a:tc>
                  <a:txBody>
                    <a:bodyPr/>
                    <a:lstStyle/>
                    <a:p>
                      <a:r>
                        <a:rPr lang="en-US" sz="900" b="1" dirty="0">
                          <a:solidFill>
                            <a:schemeClr val="bg1"/>
                          </a:solidFill>
                          <a:latin typeface="Arial" pitchFamily="34" charset="0"/>
                          <a:cs typeface="Arial" pitchFamily="34" charset="0"/>
                        </a:rPr>
                        <a:t>Thumbnail</a:t>
                      </a:r>
                    </a:p>
                  </a:txBody>
                  <a:tcPr>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sz="900" b="0" dirty="0">
                        <a:solidFill>
                          <a:sysClr val="windowText" lastClr="000000"/>
                        </a:solidFill>
                        <a:latin typeface="Arial" pitchFamily="34" charset="0"/>
                        <a:cs typeface="Arial" pitchFamily="34" charset="0"/>
                      </a:endParaRP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endParaRPr lang="en-US" sz="1200" b="1" i="0" kern="1200" dirty="0">
                        <a:solidFill>
                          <a:schemeClr val="dk1"/>
                        </a:solidFill>
                        <a:effectLst/>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9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pic>
        <p:nvPicPr>
          <p:cNvPr id="6" name="Picture 5"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9813" y="4176252"/>
            <a:ext cx="2159231" cy="1618226"/>
          </a:xfrm>
          <a:prstGeom prst="rect">
            <a:avLst/>
          </a:prstGeom>
          <a:ln w="3175">
            <a:solidFill>
              <a:schemeClr val="tx1"/>
            </a:solidFill>
          </a:ln>
        </p:spPr>
      </p:pic>
      <p:pic>
        <p:nvPicPr>
          <p:cNvPr id="8" name="Picture 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4631" y="4176185"/>
            <a:ext cx="2166023" cy="1618293"/>
          </a:xfrm>
          <a:prstGeom prst="rect">
            <a:avLst/>
          </a:prstGeom>
          <a:ln w="3175">
            <a:solidFill>
              <a:schemeClr val="tx1"/>
            </a:solidFill>
          </a:ln>
        </p:spPr>
      </p:pic>
      <p:pic>
        <p:nvPicPr>
          <p:cNvPr id="10" name="Picture 9">
            <a:extLst>
              <a:ext uri="{FF2B5EF4-FFF2-40B4-BE49-F238E27FC236}">
                <a16:creationId xmlns:a16="http://schemas.microsoft.com/office/drawing/2014/main" id="{9DC6F9CA-804E-4172-8008-6B2FF0A626AA}"/>
              </a:ext>
            </a:extLst>
          </p:cNvPr>
          <p:cNvPicPr>
            <a:picLocks noChangeAspect="1"/>
          </p:cNvPicPr>
          <p:nvPr/>
        </p:nvPicPr>
        <p:blipFill>
          <a:blip r:embed="rId8"/>
          <a:stretch>
            <a:fillRect/>
          </a:stretch>
        </p:blipFill>
        <p:spPr>
          <a:xfrm>
            <a:off x="6636667" y="4176185"/>
            <a:ext cx="2111137" cy="1618226"/>
          </a:xfrm>
          <a:prstGeom prst="rect">
            <a:avLst/>
          </a:prstGeom>
        </p:spPr>
      </p:pic>
    </p:spTree>
    <p:extLst>
      <p:ext uri="{BB962C8B-B14F-4D97-AF65-F5344CB8AC3E}">
        <p14:creationId xmlns:p14="http://schemas.microsoft.com/office/powerpoint/2010/main" val="390969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WEBINAR OPPORTUNITIES CONT’D</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8048827"/>
              </p:ext>
            </p:extLst>
          </p:nvPr>
        </p:nvGraphicFramePr>
        <p:xfrm>
          <a:off x="307028" y="1074763"/>
          <a:ext cx="8564018" cy="4873470"/>
        </p:xfrm>
        <a:graphic>
          <a:graphicData uri="http://schemas.openxmlformats.org/drawingml/2006/table">
            <a:tbl>
              <a:tblPr firstRow="1" bandRow="1">
                <a:tableStyleId>{5C22544A-7EE6-4342-B048-85BDC9FD1C3A}</a:tableStyleId>
              </a:tblPr>
              <a:tblGrid>
                <a:gridCol w="1175050">
                  <a:extLst>
                    <a:ext uri="{9D8B030D-6E8A-4147-A177-3AD203B41FA5}">
                      <a16:colId xmlns:a16="http://schemas.microsoft.com/office/drawing/2014/main" val="20000"/>
                    </a:ext>
                  </a:extLst>
                </a:gridCol>
                <a:gridCol w="2754286">
                  <a:extLst>
                    <a:ext uri="{9D8B030D-6E8A-4147-A177-3AD203B41FA5}">
                      <a16:colId xmlns:a16="http://schemas.microsoft.com/office/drawing/2014/main" val="20001"/>
                    </a:ext>
                  </a:extLst>
                </a:gridCol>
                <a:gridCol w="2327733">
                  <a:extLst>
                    <a:ext uri="{9D8B030D-6E8A-4147-A177-3AD203B41FA5}">
                      <a16:colId xmlns:a16="http://schemas.microsoft.com/office/drawing/2014/main" val="20002"/>
                    </a:ext>
                  </a:extLst>
                </a:gridCol>
                <a:gridCol w="2306949">
                  <a:extLst>
                    <a:ext uri="{9D8B030D-6E8A-4147-A177-3AD203B41FA5}">
                      <a16:colId xmlns:a16="http://schemas.microsoft.com/office/drawing/2014/main" val="20003"/>
                    </a:ext>
                  </a:extLst>
                </a:gridCol>
              </a:tblGrid>
              <a:tr h="152400">
                <a:tc>
                  <a:txBody>
                    <a:bodyPr/>
                    <a:lstStyle/>
                    <a:p>
                      <a:r>
                        <a:rPr lang="en-US" sz="900" b="1" dirty="0">
                          <a:solidFill>
                            <a:schemeClr val="bg1"/>
                          </a:solidFill>
                          <a:latin typeface="Arial" pitchFamily="34" charset="0"/>
                          <a:cs typeface="Arial" pitchFamily="34" charset="0"/>
                        </a:rPr>
                        <a:t>Topic</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r>
                        <a:rPr lang="en-US" sz="1200" b="1" i="0" kern="1200" dirty="0">
                          <a:solidFill>
                            <a:schemeClr val="dk1"/>
                          </a:solidFill>
                          <a:effectLst/>
                          <a:latin typeface="Arial" panose="020B0604020202020204" pitchFamily="34" charset="0"/>
                          <a:ea typeface="+mn-ea"/>
                          <a:cs typeface="Arial" panose="020B0604020202020204" pitchFamily="34" charset="0"/>
                        </a:rPr>
                        <a:t>Who’s talking to the kids?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r>
                        <a:rPr lang="en-US" sz="1200" b="1" i="0" kern="1200" dirty="0">
                          <a:solidFill>
                            <a:schemeClr val="dk1"/>
                          </a:solidFill>
                          <a:effectLst/>
                          <a:latin typeface="Arial" panose="020B0604020202020204" pitchFamily="34" charset="0"/>
                          <a:ea typeface="+mn-ea"/>
                          <a:cs typeface="Arial" panose="020B0604020202020204" pitchFamily="34" charset="0"/>
                        </a:rPr>
                        <a:t>Women and Long Term Care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r>
                        <a:rPr lang="en-US" sz="1200" b="1" i="0" kern="1200" dirty="0">
                          <a:solidFill>
                            <a:schemeClr val="dk1"/>
                          </a:solidFill>
                          <a:effectLst/>
                          <a:latin typeface="Arial" panose="020B0604020202020204" pitchFamily="34" charset="0"/>
                          <a:ea typeface="+mn-ea"/>
                          <a:cs typeface="Arial" panose="020B0604020202020204" pitchFamily="34" charset="0"/>
                        </a:rPr>
                        <a:t>Alzheimer’s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extLst>
                  <a:ext uri="{0D108BD9-81ED-4DB2-BD59-A6C34878D82A}">
                    <a16:rowId xmlns:a16="http://schemas.microsoft.com/office/drawing/2014/main" val="10000"/>
                  </a:ext>
                </a:extLst>
              </a:tr>
              <a:tr h="329677">
                <a:tc>
                  <a:txBody>
                    <a:bodyPr/>
                    <a:lstStyle/>
                    <a:p>
                      <a:r>
                        <a:rPr lang="en-US" sz="900" b="1" dirty="0">
                          <a:solidFill>
                            <a:schemeClr val="bg1"/>
                          </a:solidFill>
                          <a:latin typeface="Arial" pitchFamily="34" charset="0"/>
                          <a:cs typeface="Arial" pitchFamily="34" charset="0"/>
                        </a:rPr>
                        <a:t>Advisor/Client Facing</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Advisor</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Advisor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Advisor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106532">
                <a:tc>
                  <a:txBody>
                    <a:bodyPr/>
                    <a:lstStyle/>
                    <a:p>
                      <a:r>
                        <a:rPr lang="en-US" sz="900" b="1" dirty="0">
                          <a:solidFill>
                            <a:schemeClr val="bg1"/>
                          </a:solidFill>
                          <a:latin typeface="Arial" pitchFamily="34" charset="0"/>
                          <a:cs typeface="Arial" pitchFamily="34" charset="0"/>
                        </a:rPr>
                        <a:t>Description</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To maintain a healthy practice in an era of aging clients you want to look at</a:t>
                      </a:r>
                    </a:p>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multigenerational strategies that fit your unique skills and strengths. This presentation</a:t>
                      </a:r>
                    </a:p>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and companion Brainshark is full of engagement ideas and best practices to position your</a:t>
                      </a:r>
                    </a:p>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business for the future.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This seminar explores why women are ideal candidates for long-term care planning. It sheds light on the factors that make women more at risk for long term care than men and the financial sacrifices of not having a plan in place.  </a:t>
                      </a:r>
                    </a:p>
                    <a:p>
                      <a:pPr marL="0" algn="l" defTabSz="914079" rtl="0" eaLnBrk="1" latinLnBrk="0" hangingPunct="1"/>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algn="l" defTabSz="914079" rtl="0" eaLnBrk="1" latinLnBrk="0" hangingPunct="1"/>
                      <a:r>
                        <a:rPr lang="en-US" sz="1200" b="0" i="0" kern="1200" dirty="0">
                          <a:solidFill>
                            <a:schemeClr val="dk1"/>
                          </a:solidFill>
                          <a:effectLst/>
                          <a:latin typeface="Arial" panose="020B0604020202020204" pitchFamily="34" charset="0"/>
                          <a:ea typeface="+mn-ea"/>
                          <a:cs typeface="Arial" panose="020B0604020202020204" pitchFamily="34" charset="0"/>
                        </a:rPr>
                        <a:t>We’ll take a look at the prevalence, disease process, funding for care and services as  well as the resources available.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extLst>
                  <a:ext uri="{0D108BD9-81ED-4DB2-BD59-A6C34878D82A}">
                    <a16:rowId xmlns:a16="http://schemas.microsoft.com/office/drawing/2014/main" val="10002"/>
                  </a:ext>
                </a:extLst>
              </a:tr>
              <a:tr h="337297">
                <a:tc>
                  <a:txBody>
                    <a:bodyPr/>
                    <a:lstStyle/>
                    <a:p>
                      <a:r>
                        <a:rPr lang="en-US" sz="900" b="1" dirty="0">
                          <a:solidFill>
                            <a:schemeClr val="bg1"/>
                          </a:solidFill>
                          <a:latin typeface="Arial" pitchFamily="34" charset="0"/>
                          <a:cs typeface="Arial" pitchFamily="34" charset="0"/>
                        </a:rPr>
                        <a:t>OMC</a:t>
                      </a:r>
                      <a:r>
                        <a:rPr lang="en-US" sz="900" b="1" baseline="0" dirty="0">
                          <a:solidFill>
                            <a:schemeClr val="bg1"/>
                          </a:solidFill>
                          <a:latin typeface="Arial" pitchFamily="34" charset="0"/>
                          <a:cs typeface="Arial" pitchFamily="34" charset="0"/>
                        </a:rPr>
                        <a:t> Order Code (click to preview)</a:t>
                      </a:r>
                      <a:endParaRPr lang="en-US" sz="900" b="1" dirty="0">
                        <a:solidFill>
                          <a:schemeClr val="bg1"/>
                        </a:solidFill>
                        <a:latin typeface="Arial" pitchFamily="34" charset="0"/>
                        <a:cs typeface="Arial" pitchFamily="34" charset="0"/>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l" defTabSz="914079" rtl="0" eaLnBrk="1" latinLnBrk="0" hangingPunct="1"/>
                      <a:r>
                        <a:rPr lang="en-US" sz="1050" b="0" i="0" kern="1200" dirty="0">
                          <a:solidFill>
                            <a:schemeClr val="dk1"/>
                          </a:solidFill>
                          <a:effectLst/>
                          <a:latin typeface="Arial" panose="020B0604020202020204" pitchFamily="34" charset="0"/>
                          <a:ea typeface="+mn-ea"/>
                          <a:cs typeface="Arial" panose="020B0604020202020204" pitchFamily="34" charset="0"/>
                          <a:hlinkClick r:id="rId2"/>
                        </a:rPr>
                        <a:t>MGR-MULT-PPT003</a:t>
                      </a:r>
                      <a:endParaRPr lang="en-US" sz="1050" b="0" i="0" kern="1200" dirty="0">
                        <a:solidFill>
                          <a:schemeClr val="dk1"/>
                        </a:solidFill>
                        <a:effectLst/>
                        <a:latin typeface="Arial" panose="020B0604020202020204" pitchFamily="34" charset="0"/>
                        <a:ea typeface="+mn-ea"/>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algn="l" defTabSz="914079" rtl="0" eaLnBrk="1" latinLnBrk="0" hangingPunct="1"/>
                      <a:r>
                        <a:rPr lang="en-US" sz="1050" b="0" i="0" kern="1200" dirty="0">
                          <a:solidFill>
                            <a:schemeClr val="dk1"/>
                          </a:solidFill>
                          <a:effectLst/>
                          <a:latin typeface="Arial" panose="020B0604020202020204" pitchFamily="34" charset="0"/>
                          <a:ea typeface="+mn-ea"/>
                          <a:cs typeface="Arial" panose="020B0604020202020204" pitchFamily="34" charset="0"/>
                          <a:hlinkClick r:id="rId3"/>
                        </a:rPr>
                        <a:t>MGR-WI-PPT001</a:t>
                      </a:r>
                      <a:endParaRPr lang="en-US" sz="105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tc>
                  <a:txBody>
                    <a:bodyPr/>
                    <a:lstStyle/>
                    <a:p>
                      <a:pPr marL="0" algn="l" defTabSz="914079" rtl="0" eaLnBrk="1" latinLnBrk="0" hangingPunct="1"/>
                      <a:r>
                        <a:rPr lang="en-US" sz="1050" b="0" i="0" kern="1200" dirty="0">
                          <a:solidFill>
                            <a:schemeClr val="dk1"/>
                          </a:solidFill>
                          <a:effectLst/>
                          <a:latin typeface="Arial" panose="020B0604020202020204" pitchFamily="34" charset="0"/>
                          <a:ea typeface="+mn-ea"/>
                          <a:cs typeface="Arial" panose="020B0604020202020204" pitchFamily="34" charset="0"/>
                          <a:hlinkClick r:id="rId4"/>
                        </a:rPr>
                        <a:t>MGR-ALZ-PPT002</a:t>
                      </a:r>
                      <a:endParaRPr lang="en-US" sz="105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D4D5"/>
                    </a:solidFill>
                  </a:tcPr>
                </a:tc>
                <a:extLst>
                  <a:ext uri="{0D108BD9-81ED-4DB2-BD59-A6C34878D82A}">
                    <a16:rowId xmlns:a16="http://schemas.microsoft.com/office/drawing/2014/main" val="10003"/>
                  </a:ext>
                </a:extLst>
              </a:tr>
              <a:tr h="1761098">
                <a:tc>
                  <a:txBody>
                    <a:bodyPr/>
                    <a:lstStyle/>
                    <a:p>
                      <a:r>
                        <a:rPr lang="en-US" sz="900" b="1" dirty="0">
                          <a:solidFill>
                            <a:schemeClr val="bg1"/>
                          </a:solidFill>
                          <a:latin typeface="Arial" pitchFamily="34" charset="0"/>
                          <a:cs typeface="Arial" pitchFamily="34" charset="0"/>
                        </a:rPr>
                        <a:t>Thumbnail</a:t>
                      </a:r>
                    </a:p>
                  </a:txBody>
                  <a:tcPr>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endParaRPr lang="en-US" sz="1200" b="1" i="0" kern="1200" dirty="0">
                        <a:solidFill>
                          <a:schemeClr val="dk1"/>
                        </a:solidFill>
                        <a:effectLst/>
                        <a:latin typeface="+mn-lt"/>
                        <a:ea typeface="+mn-ea"/>
                        <a:cs typeface="+mn-cs"/>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endParaRPr lang="en-US" sz="1200" b="1" i="0" kern="1200" dirty="0">
                        <a:solidFill>
                          <a:schemeClr val="dk1"/>
                        </a:solidFill>
                        <a:effectLst/>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endParaRPr lang="en-US" sz="1200" b="1" i="0" kern="1200" dirty="0">
                        <a:solidFill>
                          <a:schemeClr val="dk1"/>
                        </a:solidFill>
                        <a:effectLst/>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1013" y="4278515"/>
            <a:ext cx="2081303" cy="1415854"/>
          </a:xfrm>
          <a:prstGeom prst="rect">
            <a:avLst/>
          </a:prstGeom>
          <a:ln w="3175">
            <a:solidFill>
              <a:schemeClr val="tx1"/>
            </a:solidFill>
          </a:ln>
        </p:spPr>
      </p:pic>
      <p:pic>
        <p:nvPicPr>
          <p:cNvPr id="8" name="Picture 7"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0170" y="4278514"/>
            <a:ext cx="1966039" cy="1472473"/>
          </a:xfrm>
          <a:prstGeom prst="rect">
            <a:avLst/>
          </a:prstGeom>
          <a:ln w="3175">
            <a:solidFill>
              <a:schemeClr val="tx1"/>
            </a:solidFill>
          </a:ln>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3062" y="4288789"/>
            <a:ext cx="1963738" cy="1451922"/>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550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7DC6-F47F-4D8D-8F90-805E97834C9C}"/>
              </a:ext>
            </a:extLst>
          </p:cNvPr>
          <p:cNvSpPr>
            <a:spLocks noGrp="1"/>
          </p:cNvSpPr>
          <p:nvPr>
            <p:ph type="title"/>
          </p:nvPr>
        </p:nvSpPr>
        <p:spPr/>
        <p:txBody>
          <a:bodyPr/>
          <a:lstStyle/>
          <a:p>
            <a:r>
              <a:rPr lang="en-US" dirty="0"/>
              <a:t>Agenda </a:t>
            </a:r>
          </a:p>
        </p:txBody>
      </p:sp>
      <p:sp>
        <p:nvSpPr>
          <p:cNvPr id="3" name="Slide Number Placeholder 2">
            <a:extLst>
              <a:ext uri="{FF2B5EF4-FFF2-40B4-BE49-F238E27FC236}">
                <a16:creationId xmlns:a16="http://schemas.microsoft.com/office/drawing/2014/main" id="{1F6D02D6-BD84-40E3-8232-8C4289F6C45C}"/>
              </a:ext>
            </a:extLst>
          </p:cNvPr>
          <p:cNvSpPr>
            <a:spLocks noGrp="1"/>
          </p:cNvSpPr>
          <p:nvPr>
            <p:ph type="sldNum" sz="quarter" idx="12"/>
          </p:nvPr>
        </p:nvSpPr>
        <p:spPr/>
        <p:txBody>
          <a:bodyPr/>
          <a:lstStyle/>
          <a:p>
            <a:fld id="{4F89022F-6006-3643-BDE0-8F2E93F600F6}" type="slidenum">
              <a:rPr lang="en-US" smtClean="0"/>
              <a:t>2</a:t>
            </a:fld>
            <a:endParaRPr lang="en-US"/>
          </a:p>
        </p:txBody>
      </p:sp>
      <p:sp>
        <p:nvSpPr>
          <p:cNvPr id="4" name="TextBox 3">
            <a:extLst>
              <a:ext uri="{FF2B5EF4-FFF2-40B4-BE49-F238E27FC236}">
                <a16:creationId xmlns:a16="http://schemas.microsoft.com/office/drawing/2014/main" id="{B4DB3B5D-57AD-4F61-AA9A-330F5DBBE9FD}"/>
              </a:ext>
            </a:extLst>
          </p:cNvPr>
          <p:cNvSpPr txBox="1"/>
          <p:nvPr/>
        </p:nvSpPr>
        <p:spPr>
          <a:xfrm>
            <a:off x="457199" y="1058886"/>
            <a:ext cx="4230303" cy="4524315"/>
          </a:xfrm>
          <a:prstGeom prst="rect">
            <a:avLst/>
          </a:prstGeom>
          <a:noFill/>
        </p:spPr>
        <p:txBody>
          <a:bodyPr wrap="square" rtlCol="0">
            <a:spAutoFit/>
          </a:bodyPr>
          <a:lstStyle/>
          <a:p>
            <a:r>
              <a:rPr lang="en-US" sz="1200" b="1" dirty="0"/>
              <a:t>Long-Term Care Awareness (3-5)</a:t>
            </a:r>
          </a:p>
          <a:p>
            <a:pPr marL="285750" indent="-285750">
              <a:buFont typeface="Arial" panose="020B0604020202020204" pitchFamily="34" charset="0"/>
              <a:buChar char="•"/>
            </a:pPr>
            <a:r>
              <a:rPr lang="en-US" sz="1200" dirty="0"/>
              <a:t>Available Marketing Material  </a:t>
            </a:r>
          </a:p>
          <a:p>
            <a:pPr marL="285750" indent="-285750">
              <a:buFont typeface="Arial" panose="020B0604020202020204" pitchFamily="34" charset="0"/>
              <a:buChar char="•"/>
            </a:pPr>
            <a:r>
              <a:rPr lang="en-US" sz="1200" dirty="0"/>
              <a:t>Email &amp; Cobranding Campaigns</a:t>
            </a:r>
          </a:p>
          <a:p>
            <a:endParaRPr lang="en-US" sz="1200" dirty="0"/>
          </a:p>
          <a:p>
            <a:r>
              <a:rPr lang="en-US" sz="1200" b="1" dirty="0"/>
              <a:t>Lincoln </a:t>
            </a:r>
            <a:r>
              <a:rPr lang="en-US" sz="1200" b="1" i="1" dirty="0"/>
              <a:t>MoneyGuard</a:t>
            </a:r>
            <a:r>
              <a:rPr lang="en-US" sz="1200" b="1" dirty="0"/>
              <a:t>® Solutions Core Material (6-10)</a:t>
            </a:r>
          </a:p>
          <a:p>
            <a:pPr marL="285750" indent="-285750">
              <a:buFont typeface="Arial" panose="020B0604020202020204" pitchFamily="34" charset="0"/>
              <a:buChar char="•"/>
            </a:pPr>
            <a:r>
              <a:rPr lang="en-US" sz="1200" dirty="0"/>
              <a:t>Available Marketing Material </a:t>
            </a:r>
          </a:p>
          <a:p>
            <a:pPr marL="285750" indent="-285750">
              <a:buFont typeface="Arial" panose="020B0604020202020204" pitchFamily="34" charset="0"/>
              <a:buChar char="•"/>
            </a:pPr>
            <a:r>
              <a:rPr lang="en-US" sz="1200" dirty="0"/>
              <a:t>MoneyGuard Transformation Enhanced Submission Process</a:t>
            </a:r>
          </a:p>
          <a:p>
            <a:pPr marL="285750" indent="-285750">
              <a:buFont typeface="Arial" panose="020B0604020202020204" pitchFamily="34" charset="0"/>
              <a:buChar char="•"/>
            </a:pPr>
            <a:r>
              <a:rPr lang="en-US" sz="1200" dirty="0"/>
              <a:t>Lincoln Concierge Care </a:t>
            </a:r>
          </a:p>
          <a:p>
            <a:pPr marL="285750" indent="-285750">
              <a:buFont typeface="Arial" panose="020B0604020202020204" pitchFamily="34" charset="0"/>
              <a:buChar char="•"/>
            </a:pPr>
            <a:r>
              <a:rPr lang="en-US" sz="1200" dirty="0"/>
              <a:t>Get to Know the Process </a:t>
            </a:r>
          </a:p>
          <a:p>
            <a:pPr marL="285750" indent="-285750">
              <a:buFont typeface="Arial" panose="020B0604020202020204" pitchFamily="34" charset="0"/>
              <a:buChar char="•"/>
            </a:pPr>
            <a:r>
              <a:rPr lang="en-US" sz="1200" dirty="0"/>
              <a:t>Expanded Flex Pay</a:t>
            </a:r>
          </a:p>
          <a:p>
            <a:endParaRPr lang="en-US" sz="1200" b="1" dirty="0"/>
          </a:p>
          <a:p>
            <a:r>
              <a:rPr lang="en-US" sz="1200" b="1" dirty="0"/>
              <a:t>Women and Long-Term Care (11-13)</a:t>
            </a:r>
          </a:p>
          <a:p>
            <a:pPr marL="285750" indent="-285750">
              <a:buFont typeface="Arial" panose="020B0604020202020204" pitchFamily="34" charset="0"/>
              <a:buChar char="•"/>
            </a:pPr>
            <a:r>
              <a:rPr lang="en-US" sz="1200" dirty="0"/>
              <a:t>Available Marketing Material </a:t>
            </a:r>
          </a:p>
          <a:p>
            <a:pPr marL="285750" indent="-285750">
              <a:buFont typeface="Arial" panose="020B0604020202020204" pitchFamily="34" charset="0"/>
              <a:buChar char="•"/>
            </a:pPr>
            <a:r>
              <a:rPr lang="en-US" sz="1200" dirty="0"/>
              <a:t>Email Campaign</a:t>
            </a:r>
          </a:p>
          <a:p>
            <a:endParaRPr lang="en-US" sz="1200" dirty="0"/>
          </a:p>
          <a:p>
            <a:r>
              <a:rPr lang="en-US" sz="1200" b="1" dirty="0"/>
              <a:t>Caregiving and Alzheimer’s (14-16)</a:t>
            </a:r>
          </a:p>
          <a:p>
            <a:pPr marL="285750" indent="-285750">
              <a:buFont typeface="Arial" panose="020B0604020202020204" pitchFamily="34" charset="0"/>
              <a:buChar char="•"/>
            </a:pPr>
            <a:r>
              <a:rPr lang="en-US" sz="1200" dirty="0"/>
              <a:t>Available Marketing Material </a:t>
            </a:r>
          </a:p>
          <a:p>
            <a:pPr marL="285750" indent="-285750">
              <a:buFont typeface="Arial" panose="020B0604020202020204" pitchFamily="34" charset="0"/>
              <a:buChar char="•"/>
            </a:pPr>
            <a:r>
              <a:rPr lang="en-US" sz="1200" dirty="0"/>
              <a:t>Email Campaign</a:t>
            </a:r>
          </a:p>
          <a:p>
            <a:endParaRPr lang="en-US" sz="1200" b="1" dirty="0"/>
          </a:p>
          <a:p>
            <a:r>
              <a:rPr lang="en-US" sz="1200" b="1" dirty="0"/>
              <a:t>Webinar Opportunities (17-18)</a:t>
            </a:r>
            <a:endParaRPr lang="en-US" sz="1200" dirty="0"/>
          </a:p>
          <a:p>
            <a:endParaRPr lang="en-US" sz="1200" dirty="0"/>
          </a:p>
          <a:p>
            <a:r>
              <a:rPr lang="en-US" sz="1200" b="1" dirty="0"/>
              <a:t>Digital Tools (19-20)</a:t>
            </a:r>
          </a:p>
          <a:p>
            <a:endParaRPr lang="en-US" sz="1200" b="1" dirty="0"/>
          </a:p>
          <a:p>
            <a:r>
              <a:rPr lang="en-US" sz="1200" b="1" dirty="0"/>
              <a:t>Wholesaler Maps (21)</a:t>
            </a:r>
            <a:endParaRPr lang="en-US" sz="1200" dirty="0"/>
          </a:p>
        </p:txBody>
      </p:sp>
      <p:pic>
        <p:nvPicPr>
          <p:cNvPr id="6" name="Picture 5">
            <a:extLst>
              <a:ext uri="{FF2B5EF4-FFF2-40B4-BE49-F238E27FC236}">
                <a16:creationId xmlns:a16="http://schemas.microsoft.com/office/drawing/2014/main" id="{9DB833E9-C9F1-45BC-97B2-0D865511A141}"/>
              </a:ext>
            </a:extLst>
          </p:cNvPr>
          <p:cNvPicPr>
            <a:picLocks noChangeAspect="1"/>
          </p:cNvPicPr>
          <p:nvPr/>
        </p:nvPicPr>
        <p:blipFill>
          <a:blip r:embed="rId2"/>
          <a:stretch>
            <a:fillRect/>
          </a:stretch>
        </p:blipFill>
        <p:spPr>
          <a:xfrm>
            <a:off x="4636601" y="805919"/>
            <a:ext cx="4256138" cy="3082687"/>
          </a:xfrm>
          <a:prstGeom prst="rect">
            <a:avLst/>
          </a:prstGeom>
        </p:spPr>
      </p:pic>
    </p:spTree>
    <p:extLst>
      <p:ext uri="{BB962C8B-B14F-4D97-AF65-F5344CB8AC3E}">
        <p14:creationId xmlns:p14="http://schemas.microsoft.com/office/powerpoint/2010/main" val="391573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DIGITAL TOOLS TO HOST ON YOUR WEBSITE</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20</a:t>
            </a:fld>
            <a:endParaRPr lang="en-US" dirty="0"/>
          </a:p>
        </p:txBody>
      </p:sp>
      <p:graphicFrame>
        <p:nvGraphicFramePr>
          <p:cNvPr id="5" name="Table 4"/>
          <p:cNvGraphicFramePr>
            <a:graphicFrameLocks noGrp="1"/>
          </p:cNvGraphicFramePr>
          <p:nvPr>
            <p:extLst/>
          </p:nvPr>
        </p:nvGraphicFramePr>
        <p:xfrm>
          <a:off x="172160" y="1044564"/>
          <a:ext cx="8791732" cy="2126148"/>
        </p:xfrm>
        <a:graphic>
          <a:graphicData uri="http://schemas.openxmlformats.org/drawingml/2006/table">
            <a:tbl>
              <a:tblPr firstRow="1" bandRow="1">
                <a:tableStyleId>{5C22544A-7EE6-4342-B048-85BDC9FD1C3A}</a:tableStyleId>
              </a:tblPr>
              <a:tblGrid>
                <a:gridCol w="958467">
                  <a:extLst>
                    <a:ext uri="{9D8B030D-6E8A-4147-A177-3AD203B41FA5}">
                      <a16:colId xmlns:a16="http://schemas.microsoft.com/office/drawing/2014/main" val="20000"/>
                    </a:ext>
                  </a:extLst>
                </a:gridCol>
                <a:gridCol w="2653539">
                  <a:extLst>
                    <a:ext uri="{9D8B030D-6E8A-4147-A177-3AD203B41FA5}">
                      <a16:colId xmlns:a16="http://schemas.microsoft.com/office/drawing/2014/main" val="20001"/>
                    </a:ext>
                  </a:extLst>
                </a:gridCol>
                <a:gridCol w="2814169">
                  <a:extLst>
                    <a:ext uri="{9D8B030D-6E8A-4147-A177-3AD203B41FA5}">
                      <a16:colId xmlns:a16="http://schemas.microsoft.com/office/drawing/2014/main" val="20002"/>
                    </a:ext>
                  </a:extLst>
                </a:gridCol>
                <a:gridCol w="2365557">
                  <a:extLst>
                    <a:ext uri="{9D8B030D-6E8A-4147-A177-3AD203B41FA5}">
                      <a16:colId xmlns:a16="http://schemas.microsoft.com/office/drawing/2014/main" val="20003"/>
                    </a:ext>
                  </a:extLst>
                </a:gridCol>
              </a:tblGrid>
              <a:tr h="263903">
                <a:tc>
                  <a:txBody>
                    <a:bodyPr/>
                    <a:lstStyle/>
                    <a:p>
                      <a:pPr marL="0" algn="l" defTabSz="914079" rtl="0" eaLnBrk="1" latinLnBrk="0" hangingPunct="1"/>
                      <a:r>
                        <a:rPr lang="en-US" sz="1100" b="1" kern="1200" dirty="0">
                          <a:solidFill>
                            <a:schemeClr val="lt1"/>
                          </a:solidFill>
                          <a:latin typeface="Arial" pitchFamily="34" charset="0"/>
                          <a:ea typeface="+mn-ea"/>
                          <a:cs typeface="Arial" pitchFamily="34" charset="0"/>
                        </a:rPr>
                        <a:t>Topic</a:t>
                      </a:r>
                    </a:p>
                  </a:txBody>
                  <a:tcPr>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latin typeface="Arial" pitchFamily="34" charset="0"/>
                          <a:cs typeface="Arial" pitchFamily="34" charset="0"/>
                        </a:rPr>
                        <a:t>Pre submission</a:t>
                      </a:r>
                      <a:r>
                        <a:rPr lang="en-US" sz="1100" b="1" baseline="0" dirty="0">
                          <a:solidFill>
                            <a:sysClr val="windowText" lastClr="000000"/>
                          </a:solidFill>
                          <a:latin typeface="Arial" pitchFamily="34" charset="0"/>
                          <a:cs typeface="Arial" pitchFamily="34" charset="0"/>
                        </a:rPr>
                        <a:t> video</a:t>
                      </a:r>
                      <a:endParaRPr lang="en-US" sz="1100" b="1" dirty="0">
                        <a:solidFill>
                          <a:sysClr val="windowText" lastClr="000000"/>
                        </a:solidFill>
                        <a:latin typeface="Arial" pitchFamily="34" charset="0"/>
                        <a:cs typeface="Arial"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latin typeface="Arial" pitchFamily="34" charset="0"/>
                          <a:cs typeface="Arial" pitchFamily="34" charset="0"/>
                        </a:rPr>
                        <a:t>LTC</a:t>
                      </a:r>
                      <a:r>
                        <a:rPr lang="en-US" sz="1100" b="1" baseline="0" dirty="0">
                          <a:solidFill>
                            <a:sysClr val="windowText" lastClr="000000"/>
                          </a:solidFill>
                          <a:latin typeface="Arial" pitchFamily="34" charset="0"/>
                          <a:cs typeface="Arial" pitchFamily="34" charset="0"/>
                        </a:rPr>
                        <a:t> Digital Experience</a:t>
                      </a:r>
                      <a:endParaRPr lang="en-US" sz="1100" b="1"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kern="1200" dirty="0">
                          <a:solidFill>
                            <a:sysClr val="windowText" lastClr="000000"/>
                          </a:solidFill>
                          <a:latin typeface="Arial" pitchFamily="34" charset="0"/>
                          <a:ea typeface="+mn-ea"/>
                          <a:cs typeface="Arial" pitchFamily="34" charset="0"/>
                        </a:rPr>
                        <a:t>Timing is everything (LTC)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82270">
                <a:tc>
                  <a:txBody>
                    <a:bodyPr/>
                    <a:lstStyle/>
                    <a:p>
                      <a:pPr algn="l"/>
                      <a:r>
                        <a:rPr lang="en-US" sz="1100" b="1" dirty="0">
                          <a:solidFill>
                            <a:schemeClr val="bg1"/>
                          </a:solidFill>
                          <a:latin typeface="Arial" pitchFamily="34" charset="0"/>
                          <a:cs typeface="Arial" pitchFamily="34" charset="0"/>
                        </a:rPr>
                        <a:t>Link to view</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079" rtl="0" eaLnBrk="1" latinLnBrk="0" hangingPunct="1"/>
                      <a:r>
                        <a:rPr lang="en-US" sz="1100" b="0" i="0" kern="1200" dirty="0">
                          <a:solidFill>
                            <a:schemeClr val="dk1"/>
                          </a:solidFill>
                          <a:effectLst/>
                          <a:latin typeface="Arial" panose="020B0604020202020204" pitchFamily="34" charset="0"/>
                          <a:ea typeface="+mn-ea"/>
                          <a:cs typeface="Arial" panose="020B0604020202020204" pitchFamily="34" charset="0"/>
                          <a:hlinkClick r:id="rId3"/>
                        </a:rPr>
                        <a:t>View Here</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079" rtl="0" eaLnBrk="1" latinLnBrk="0" hangingPunct="1"/>
                      <a:r>
                        <a:rPr lang="en-US" sz="1100" b="0" i="0" kern="1200" dirty="0">
                          <a:solidFill>
                            <a:schemeClr val="dk1"/>
                          </a:solidFill>
                          <a:effectLst/>
                          <a:latin typeface="Arial" panose="020B0604020202020204" pitchFamily="34" charset="0"/>
                          <a:ea typeface="+mn-ea"/>
                          <a:cs typeface="Arial" panose="020B0604020202020204" pitchFamily="34" charset="0"/>
                          <a:hlinkClick r:id="rId4"/>
                        </a:rPr>
                        <a:t>View Here</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Arial" panose="020B0604020202020204" pitchFamily="34" charset="0"/>
                          <a:ea typeface="+mn-ea"/>
                          <a:cs typeface="Arial" panose="020B0604020202020204" pitchFamily="34" charset="0"/>
                          <a:hlinkClick r:id="rId5"/>
                        </a:rPr>
                        <a:t>ICC Link</a:t>
                      </a:r>
                      <a:r>
                        <a:rPr lang="en-US" sz="1100" b="0" i="0" kern="1200" dirty="0">
                          <a:solidFill>
                            <a:schemeClr val="dk1"/>
                          </a:solidFill>
                          <a:effectLst/>
                          <a:latin typeface="Arial" panose="020B0604020202020204" pitchFamily="34" charset="0"/>
                          <a:ea typeface="+mn-ea"/>
                          <a:cs typeface="Arial" panose="020B0604020202020204" pitchFamily="34" charset="0"/>
                        </a:rPr>
                        <a:t>          </a:t>
                      </a:r>
                      <a:r>
                        <a:rPr lang="en-US" sz="1100" b="0" i="0" kern="1200" dirty="0">
                          <a:solidFill>
                            <a:schemeClr val="dk1"/>
                          </a:solidFill>
                          <a:effectLst/>
                          <a:latin typeface="Arial" panose="020B0604020202020204" pitchFamily="34" charset="0"/>
                          <a:ea typeface="+mn-ea"/>
                          <a:cs typeface="Arial" panose="020B0604020202020204" pitchFamily="34" charset="0"/>
                          <a:hlinkClick r:id="rId6"/>
                        </a:rPr>
                        <a:t>Non ICC Link</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35525">
                <a:tc>
                  <a:txBody>
                    <a:bodyPr/>
                    <a:lstStyle/>
                    <a:p>
                      <a:r>
                        <a:rPr lang="en-US" sz="1100" b="1" dirty="0">
                          <a:solidFill>
                            <a:schemeClr val="bg1"/>
                          </a:solidFill>
                          <a:latin typeface="Arial" pitchFamily="34" charset="0"/>
                          <a:cs typeface="Arial" pitchFamily="34" charset="0"/>
                        </a:rPr>
                        <a:t>Thumbnail</a:t>
                      </a:r>
                    </a:p>
                  </a:txBody>
                  <a:tcPr>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100" b="0" dirty="0">
                          <a:solidFill>
                            <a:sysClr val="windowText" lastClr="000000"/>
                          </a:solidFill>
                          <a:latin typeface="Arial" pitchFamily="34" charset="0"/>
                          <a:cs typeface="Arial" pitchFamily="34" charset="0"/>
                        </a:rPr>
                        <a:t>                                                                      </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827" y="1780657"/>
            <a:ext cx="2354392" cy="1242486"/>
          </a:xfrm>
          <a:prstGeom prst="rect">
            <a:avLst/>
          </a:prstGeom>
          <a:ln w="3175">
            <a:solidFill>
              <a:schemeClr val="tx1"/>
            </a:solidFill>
          </a:ln>
        </p:spPr>
      </p:pic>
      <p:pic>
        <p:nvPicPr>
          <p:cNvPr id="8" name="Picture 7" descr="Screen Clipping"/>
          <p:cNvPicPr>
            <a:picLocks noChangeAspect="1"/>
          </p:cNvPicPr>
          <p:nvPr/>
        </p:nvPicPr>
        <p:blipFill rotWithShape="1">
          <a:blip r:embed="rId8" cstate="print">
            <a:extLst>
              <a:ext uri="{28A0092B-C50C-407E-A947-70E740481C1C}">
                <a14:useLocalDpi xmlns:a14="http://schemas.microsoft.com/office/drawing/2010/main" val="0"/>
              </a:ext>
            </a:extLst>
          </a:blip>
          <a:srcRect r="27266"/>
          <a:stretch/>
        </p:blipFill>
        <p:spPr>
          <a:xfrm>
            <a:off x="3943979" y="1780657"/>
            <a:ext cx="2254102" cy="1242485"/>
          </a:xfrm>
          <a:prstGeom prst="rect">
            <a:avLst/>
          </a:prstGeom>
          <a:ln w="3175">
            <a:solidFill>
              <a:schemeClr val="tx1"/>
            </a:solidFill>
          </a:ln>
        </p:spPr>
      </p:pic>
      <p:pic>
        <p:nvPicPr>
          <p:cNvPr id="9" name="Picture 8" descr="Screen Clipping"/>
          <p:cNvPicPr>
            <a:picLocks noChangeAspect="1"/>
          </p:cNvPicPr>
          <p:nvPr/>
        </p:nvPicPr>
        <p:blipFill rotWithShape="1">
          <a:blip r:embed="rId9" cstate="print">
            <a:extLst>
              <a:ext uri="{28A0092B-C50C-407E-A947-70E740481C1C}">
                <a14:useLocalDpi xmlns:a14="http://schemas.microsoft.com/office/drawing/2010/main" val="0"/>
              </a:ext>
            </a:extLst>
          </a:blip>
          <a:srcRect b="9713"/>
          <a:stretch/>
        </p:blipFill>
        <p:spPr>
          <a:xfrm>
            <a:off x="6698510" y="1848199"/>
            <a:ext cx="2198117" cy="1174944"/>
          </a:xfrm>
          <a:prstGeom prst="rect">
            <a:avLst/>
          </a:prstGeom>
          <a:ln w="3175">
            <a:solidFill>
              <a:schemeClr val="tx1"/>
            </a:solidFill>
          </a:ln>
        </p:spPr>
      </p:pic>
      <p:graphicFrame>
        <p:nvGraphicFramePr>
          <p:cNvPr id="10" name="Table 9"/>
          <p:cNvGraphicFramePr>
            <a:graphicFrameLocks noGrp="1"/>
          </p:cNvGraphicFramePr>
          <p:nvPr>
            <p:extLst>
              <p:ext uri="{D42A27DB-BD31-4B8C-83A1-F6EECF244321}">
                <p14:modId xmlns:p14="http://schemas.microsoft.com/office/powerpoint/2010/main" val="545210558"/>
              </p:ext>
            </p:extLst>
          </p:nvPr>
        </p:nvGraphicFramePr>
        <p:xfrm>
          <a:off x="211222" y="3243196"/>
          <a:ext cx="8685405" cy="2361957"/>
        </p:xfrm>
        <a:graphic>
          <a:graphicData uri="http://schemas.openxmlformats.org/drawingml/2006/table">
            <a:tbl>
              <a:tblPr firstRow="1" bandRow="1">
                <a:tableStyleId>{5C22544A-7EE6-4342-B048-85BDC9FD1C3A}</a:tableStyleId>
              </a:tblPr>
              <a:tblGrid>
                <a:gridCol w="900906">
                  <a:extLst>
                    <a:ext uri="{9D8B030D-6E8A-4147-A177-3AD203B41FA5}">
                      <a16:colId xmlns:a16="http://schemas.microsoft.com/office/drawing/2014/main" val="20000"/>
                    </a:ext>
                  </a:extLst>
                </a:gridCol>
                <a:gridCol w="2494177">
                  <a:extLst>
                    <a:ext uri="{9D8B030D-6E8A-4147-A177-3AD203B41FA5}">
                      <a16:colId xmlns:a16="http://schemas.microsoft.com/office/drawing/2014/main" val="20001"/>
                    </a:ext>
                  </a:extLst>
                </a:gridCol>
                <a:gridCol w="2645161">
                  <a:extLst>
                    <a:ext uri="{9D8B030D-6E8A-4147-A177-3AD203B41FA5}">
                      <a16:colId xmlns:a16="http://schemas.microsoft.com/office/drawing/2014/main" val="20002"/>
                    </a:ext>
                  </a:extLst>
                </a:gridCol>
                <a:gridCol w="2645161">
                  <a:extLst>
                    <a:ext uri="{9D8B030D-6E8A-4147-A177-3AD203B41FA5}">
                      <a16:colId xmlns:a16="http://schemas.microsoft.com/office/drawing/2014/main" val="20003"/>
                    </a:ext>
                  </a:extLst>
                </a:gridCol>
              </a:tblGrid>
              <a:tr h="511172">
                <a:tc>
                  <a:txBody>
                    <a:bodyPr/>
                    <a:lstStyle/>
                    <a:p>
                      <a:pPr marL="0" algn="l" defTabSz="914079" rtl="0" eaLnBrk="1" latinLnBrk="0" hangingPunct="1"/>
                      <a:r>
                        <a:rPr lang="en-US" sz="1100" b="1" kern="1200" dirty="0">
                          <a:solidFill>
                            <a:schemeClr val="lt1"/>
                          </a:solidFill>
                          <a:latin typeface="Arial" pitchFamily="34" charset="0"/>
                          <a:ea typeface="+mn-ea"/>
                          <a:cs typeface="Arial" pitchFamily="34" charset="0"/>
                        </a:rPr>
                        <a:t>Topic</a:t>
                      </a:r>
                    </a:p>
                  </a:txBody>
                  <a:tcPr>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kern="1200" dirty="0">
                          <a:solidFill>
                            <a:sysClr val="windowText" lastClr="000000"/>
                          </a:solidFill>
                          <a:latin typeface="Arial" pitchFamily="34" charset="0"/>
                          <a:ea typeface="+mn-ea"/>
                          <a:cs typeface="Arial" pitchFamily="34" charset="0"/>
                        </a:rPr>
                        <a:t>Why LTC</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kern="1200" dirty="0">
                          <a:solidFill>
                            <a:sysClr val="windowText" lastClr="000000"/>
                          </a:solidFill>
                          <a:latin typeface="Arial" pitchFamily="34" charset="0"/>
                          <a:ea typeface="+mn-ea"/>
                          <a:cs typeface="Arial" pitchFamily="34" charset="0"/>
                        </a:rPr>
                        <a:t>Bill Nash – Digital Experience Video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1" kern="1200" dirty="0">
                          <a:solidFill>
                            <a:sysClr val="windowText" lastClr="000000"/>
                          </a:solidFill>
                          <a:latin typeface="Arial" pitchFamily="34" charset="0"/>
                          <a:ea typeface="+mn-ea"/>
                          <a:cs typeface="Arial" pitchFamily="34" charset="0"/>
                        </a:rPr>
                        <a:t>Claims Video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39683">
                <a:tc>
                  <a:txBody>
                    <a:bodyPr/>
                    <a:lstStyle/>
                    <a:p>
                      <a:pPr algn="l"/>
                      <a:r>
                        <a:rPr lang="en-US" sz="1100" b="1" dirty="0">
                          <a:solidFill>
                            <a:schemeClr val="bg1"/>
                          </a:solidFill>
                          <a:latin typeface="Arial" pitchFamily="34" charset="0"/>
                          <a:cs typeface="Arial" pitchFamily="34" charset="0"/>
                        </a:rPr>
                        <a:t>Link to view</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Arial" panose="020B0604020202020204" pitchFamily="34" charset="0"/>
                          <a:ea typeface="+mn-ea"/>
                          <a:cs typeface="Arial" panose="020B0604020202020204" pitchFamily="34" charset="0"/>
                          <a:hlinkClick r:id="rId10"/>
                        </a:rPr>
                        <a:t>ICC</a:t>
                      </a:r>
                      <a:r>
                        <a:rPr lang="en-US" sz="1100" b="0" i="0" kern="1200" baseline="0" dirty="0">
                          <a:solidFill>
                            <a:schemeClr val="dk1"/>
                          </a:solidFill>
                          <a:effectLst/>
                          <a:latin typeface="Arial" panose="020B0604020202020204" pitchFamily="34" charset="0"/>
                          <a:ea typeface="+mn-ea"/>
                          <a:cs typeface="Arial" panose="020B0604020202020204" pitchFamily="34" charset="0"/>
                          <a:hlinkClick r:id="rId10"/>
                        </a:rPr>
                        <a:t> Link</a:t>
                      </a:r>
                      <a:r>
                        <a:rPr lang="en-US" sz="1100" b="0" i="0" kern="1200" baseline="0" dirty="0">
                          <a:solidFill>
                            <a:schemeClr val="dk1"/>
                          </a:solidFill>
                          <a:effectLst/>
                          <a:latin typeface="Arial" panose="020B0604020202020204" pitchFamily="34" charset="0"/>
                          <a:ea typeface="+mn-ea"/>
                          <a:cs typeface="Arial" panose="020B0604020202020204" pitchFamily="34" charset="0"/>
                        </a:rPr>
                        <a:t>               </a:t>
                      </a:r>
                      <a:r>
                        <a:rPr lang="en-US" sz="1100" b="0" i="0" kern="1200" baseline="0" dirty="0">
                          <a:solidFill>
                            <a:schemeClr val="dk1"/>
                          </a:solidFill>
                          <a:effectLst/>
                          <a:latin typeface="Arial" panose="020B0604020202020204" pitchFamily="34" charset="0"/>
                          <a:ea typeface="+mn-ea"/>
                          <a:cs typeface="Arial" panose="020B0604020202020204" pitchFamily="34" charset="0"/>
                          <a:hlinkClick r:id="rId11"/>
                        </a:rPr>
                        <a:t>Non ICC Link</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079" rtl="0" eaLnBrk="1" latinLnBrk="0" hangingPunct="1"/>
                      <a:r>
                        <a:rPr lang="en-US" sz="1100" b="0" i="0" kern="1200" dirty="0">
                          <a:solidFill>
                            <a:schemeClr val="dk1"/>
                          </a:solidFill>
                          <a:effectLst/>
                          <a:latin typeface="Arial" panose="020B0604020202020204" pitchFamily="34" charset="0"/>
                          <a:ea typeface="+mn-ea"/>
                          <a:cs typeface="Arial" panose="020B0604020202020204" pitchFamily="34" charset="0"/>
                          <a:hlinkClick r:id="rId12"/>
                        </a:rPr>
                        <a:t>View Here</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079" rtl="0" eaLnBrk="1" latinLnBrk="0" hangingPunct="1"/>
                      <a:r>
                        <a:rPr lang="en-US" sz="1100" b="0" i="0" kern="1200" dirty="0">
                          <a:solidFill>
                            <a:schemeClr val="dk1"/>
                          </a:solidFill>
                          <a:effectLst/>
                          <a:latin typeface="Arial" panose="020B0604020202020204" pitchFamily="34" charset="0"/>
                          <a:ea typeface="+mn-ea"/>
                          <a:cs typeface="Arial" panose="020B0604020202020204" pitchFamily="34" charset="0"/>
                          <a:hlinkClick r:id="rId13"/>
                        </a:rPr>
                        <a:t>View Here</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311102">
                <a:tc>
                  <a:txBody>
                    <a:bodyPr/>
                    <a:lstStyle/>
                    <a:p>
                      <a:r>
                        <a:rPr lang="en-US" sz="1100" b="1" dirty="0">
                          <a:solidFill>
                            <a:schemeClr val="bg1"/>
                          </a:solidFill>
                          <a:latin typeface="Arial" pitchFamily="34" charset="0"/>
                          <a:cs typeface="Arial" pitchFamily="34" charset="0"/>
                        </a:rPr>
                        <a:t>Thumbnail</a:t>
                      </a:r>
                    </a:p>
                  </a:txBody>
                  <a:tcPr>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100" b="0" dirty="0">
                          <a:solidFill>
                            <a:sysClr val="windowText" lastClr="000000"/>
                          </a:solidFill>
                          <a:latin typeface="Arial" pitchFamily="34" charset="0"/>
                          <a:cs typeface="Arial" pitchFamily="34" charset="0"/>
                        </a:rPr>
                        <a:t>                                                                      </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100" b="0" dirty="0">
                        <a:solidFill>
                          <a:sysClr val="windowText" lastClr="000000"/>
                        </a:solidFill>
                        <a:latin typeface="Arial" pitchFamily="34" charset="0"/>
                        <a:cs typeface="Arial"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11" name="Picture 10"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14410" y="4303230"/>
            <a:ext cx="2093226" cy="1182558"/>
          </a:xfrm>
          <a:prstGeom prst="rect">
            <a:avLst/>
          </a:prstGeom>
          <a:ln w="3175">
            <a:solidFill>
              <a:schemeClr val="tx1"/>
            </a:solidFill>
          </a:ln>
        </p:spPr>
      </p:pic>
      <p:pic>
        <p:nvPicPr>
          <p:cNvPr id="12" name="Picture 11"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23440" y="4303230"/>
            <a:ext cx="2210173" cy="1239275"/>
          </a:xfrm>
          <a:prstGeom prst="rect">
            <a:avLst/>
          </a:prstGeom>
          <a:ln w="3175">
            <a:solidFill>
              <a:schemeClr val="tx1"/>
            </a:solidFill>
          </a:ln>
        </p:spPr>
      </p:pic>
      <p:pic>
        <p:nvPicPr>
          <p:cNvPr id="2" name="Picture 1" descr="Screen Clipping"/>
          <p:cNvPicPr>
            <a:picLocks noChangeAspect="1"/>
          </p:cNvPicPr>
          <p:nvPr/>
        </p:nvPicPr>
        <p:blipFill rotWithShape="1">
          <a:blip r:embed="rId16" cstate="print">
            <a:extLst>
              <a:ext uri="{28A0092B-C50C-407E-A947-70E740481C1C}">
                <a14:useLocalDpi xmlns:a14="http://schemas.microsoft.com/office/drawing/2010/main" val="0"/>
              </a:ext>
            </a:extLst>
          </a:blip>
          <a:srcRect l="4724" r="7930" b="9649"/>
          <a:stretch/>
        </p:blipFill>
        <p:spPr>
          <a:xfrm>
            <a:off x="6366078" y="4303230"/>
            <a:ext cx="2409787" cy="1239275"/>
          </a:xfrm>
          <a:prstGeom prst="rect">
            <a:avLst/>
          </a:prstGeom>
          <a:ln w="3175">
            <a:solidFill>
              <a:schemeClr val="tx1"/>
            </a:solidFill>
          </a:ln>
        </p:spPr>
      </p:pic>
    </p:spTree>
    <p:extLst>
      <p:ext uri="{BB962C8B-B14F-4D97-AF65-F5344CB8AC3E}">
        <p14:creationId xmlns:p14="http://schemas.microsoft.com/office/powerpoint/2010/main" val="387479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Lincoln’s What Care Costs Website</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21</a:t>
            </a:fld>
            <a:endParaRPr lang="en-US" dirty="0"/>
          </a:p>
        </p:txBody>
      </p:sp>
      <p:pic>
        <p:nvPicPr>
          <p:cNvPr id="6" name="Picture 6">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87"/>
          <a:stretch/>
        </p:blipFill>
        <p:spPr bwMode="auto">
          <a:xfrm>
            <a:off x="457200" y="1401287"/>
            <a:ext cx="4114800" cy="3546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5047013" y="1401287"/>
            <a:ext cx="3700792" cy="3539430"/>
          </a:xfrm>
          <a:prstGeom prst="rect">
            <a:avLst/>
          </a:prstGeom>
          <a:noFill/>
        </p:spPr>
        <p:txBody>
          <a:bodyPr wrap="square" rtlCol="0">
            <a:spAutoFit/>
          </a:bodyPr>
          <a:lstStyle/>
          <a:p>
            <a:r>
              <a:rPr lang="en-US" sz="3200" b="1" dirty="0"/>
              <a:t>Visit our what care costs website: </a:t>
            </a:r>
          </a:p>
          <a:p>
            <a:r>
              <a:rPr lang="en-US" sz="3200" dirty="0">
                <a:hlinkClick r:id="rId2"/>
              </a:rPr>
              <a:t>www.whatcarecosts.com/Lincoln</a:t>
            </a:r>
            <a:endParaRPr lang="en-US" sz="3200" dirty="0"/>
          </a:p>
          <a:p>
            <a:endParaRPr lang="en-US" sz="3200" dirty="0"/>
          </a:p>
          <a:p>
            <a:r>
              <a:rPr lang="en-US" sz="3200" b="1" dirty="0">
                <a:solidFill>
                  <a:schemeClr val="accent1"/>
                </a:solidFill>
              </a:rPr>
              <a:t>Use sponsor code: </a:t>
            </a:r>
            <a:r>
              <a:rPr lang="en-US" sz="3200" dirty="0"/>
              <a:t>Lincoln </a:t>
            </a:r>
          </a:p>
        </p:txBody>
      </p:sp>
    </p:spTree>
    <p:extLst>
      <p:ext uri="{BB962C8B-B14F-4D97-AF65-F5344CB8AC3E}">
        <p14:creationId xmlns:p14="http://schemas.microsoft.com/office/powerpoint/2010/main" val="934735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841" y="1240266"/>
            <a:ext cx="8392963" cy="4571683"/>
          </a:xfrm>
        </p:spPr>
        <p:txBody>
          <a:bodyPr/>
          <a:lstStyle/>
          <a:p>
            <a:pPr marL="0" indent="0">
              <a:buNone/>
            </a:pPr>
            <a:r>
              <a:rPr lang="en-US" sz="2800" dirty="0"/>
              <a:t>For more information regarding Lincoln MoneyGuard® Marketing opportunities, please reach out to your Lincoln </a:t>
            </a:r>
            <a:r>
              <a:rPr lang="en-US" sz="2800" i="1" dirty="0"/>
              <a:t>MoneyGuard</a:t>
            </a:r>
            <a:r>
              <a:rPr lang="en-US" sz="2800" dirty="0"/>
              <a:t>® representative</a:t>
            </a:r>
            <a:r>
              <a:rPr lang="en-US" sz="2400" dirty="0"/>
              <a:t>. </a:t>
            </a:r>
          </a:p>
          <a:p>
            <a:pPr marL="0" indent="0">
              <a:buNone/>
            </a:pPr>
            <a:endParaRPr lang="en-US" b="0" dirty="0"/>
          </a:p>
          <a:p>
            <a:pPr marL="0" indent="0">
              <a:buNone/>
            </a:pPr>
            <a:r>
              <a:rPr lang="en-US" sz="2400" b="1" dirty="0"/>
              <a:t>Sales desk number: </a:t>
            </a:r>
            <a:r>
              <a:rPr lang="en-US" sz="2400" b="0" dirty="0"/>
              <a:t>877-533-0114 </a:t>
            </a:r>
          </a:p>
          <a:p>
            <a:pPr marL="0" indent="0">
              <a:buNone/>
            </a:pPr>
            <a:r>
              <a:rPr lang="en-US" sz="2400" b="1" dirty="0"/>
              <a:t>MGA Territory: </a:t>
            </a:r>
            <a:r>
              <a:rPr lang="en-US" sz="2400" dirty="0">
                <a:hlinkClick r:id="rId2"/>
              </a:rPr>
              <a:t>MAP </a:t>
            </a:r>
            <a:endParaRPr lang="en-US" sz="2400" dirty="0"/>
          </a:p>
          <a:p>
            <a:pPr marL="0" indent="0">
              <a:buNone/>
            </a:pPr>
            <a:r>
              <a:rPr lang="en-US" sz="2400" b="1" dirty="0"/>
              <a:t>LFA Territory:</a:t>
            </a:r>
            <a:r>
              <a:rPr lang="en-US" sz="2400" dirty="0"/>
              <a:t> </a:t>
            </a:r>
            <a:r>
              <a:rPr lang="en-US" sz="2400" dirty="0">
                <a:hlinkClick r:id="rId3"/>
              </a:rPr>
              <a:t>MAP</a:t>
            </a:r>
            <a:endParaRPr lang="en-US" sz="2400" dirty="0"/>
          </a:p>
          <a:p>
            <a:pPr marL="0" indent="0">
              <a:buNone/>
            </a:pPr>
            <a:r>
              <a:rPr lang="en-US" sz="2400" b="1" dirty="0"/>
              <a:t>AGBA-GA Territory: </a:t>
            </a:r>
            <a:r>
              <a:rPr lang="en-US" sz="2400" dirty="0">
                <a:hlinkClick r:id="rId4"/>
              </a:rPr>
              <a:t>MAP</a:t>
            </a:r>
            <a:endParaRPr lang="en-US" sz="2400" dirty="0"/>
          </a:p>
        </p:txBody>
      </p:sp>
      <p:sp>
        <p:nvSpPr>
          <p:cNvPr id="3" name="Title 2"/>
          <p:cNvSpPr>
            <a:spLocks noGrp="1"/>
          </p:cNvSpPr>
          <p:nvPr>
            <p:ph type="title"/>
          </p:nvPr>
        </p:nvSpPr>
        <p:spPr/>
        <p:txBody>
          <a:bodyPr/>
          <a:lstStyle/>
          <a:p>
            <a:r>
              <a:rPr lang="en-US" dirty="0">
                <a:solidFill>
                  <a:schemeClr val="bg1"/>
                </a:solidFill>
              </a:rPr>
              <a:t>THANK YOU!</a:t>
            </a:r>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22</a:t>
            </a:fld>
            <a:endParaRPr lang="en-US" dirty="0"/>
          </a:p>
        </p:txBody>
      </p:sp>
    </p:spTree>
    <p:extLst>
      <p:ext uri="{BB962C8B-B14F-4D97-AF65-F5344CB8AC3E}">
        <p14:creationId xmlns:p14="http://schemas.microsoft.com/office/powerpoint/2010/main" val="406970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841" y="1240266"/>
            <a:ext cx="8392963" cy="4571683"/>
          </a:xfrm>
        </p:spPr>
        <p:txBody>
          <a:bodyPr/>
          <a:lstStyle/>
          <a:p>
            <a:pPr marL="0" indent="0">
              <a:buNone/>
            </a:pPr>
            <a:r>
              <a:rPr lang="en-US" altLang="en-US" sz="1100" dirty="0"/>
              <a:t>Lincoln Financial Group® affiliates, their distributors, and their respective employees, representatives and/or insurance agents do not provide tax, accounting or legal advice. Please consult an independent advisor as to any tax, accounting or legal statements made herein.</a:t>
            </a:r>
          </a:p>
          <a:p>
            <a:pPr marL="0" indent="0">
              <a:buNone/>
            </a:pPr>
            <a:r>
              <a:rPr lang="en-US" altLang="en-US" sz="1100" b="1" dirty="0"/>
              <a:t>This material is provided by the insurance company that issues the product[s] described herein; it is intended for use with the general public. The issuing insurance company is not undertaking to provide investment advice for any individual or any individual situation, and you should not look to this material for any investment advice. The issuing insurance company, as well as affiliated companies, have financial interests that are served by the sale of these products. Ask your financial advisor for assistance with your situation.</a:t>
            </a:r>
          </a:p>
          <a:p>
            <a:pPr marL="0" indent="0">
              <a:buNone/>
            </a:pPr>
            <a:endParaRPr lang="en-US" altLang="en-US" sz="1100" dirty="0"/>
          </a:p>
          <a:p>
            <a:pPr marL="0" indent="0">
              <a:buNone/>
            </a:pPr>
            <a:r>
              <a:rPr lang="en-US" altLang="en-US" sz="1100" dirty="0"/>
              <a:t>Lincoln </a:t>
            </a:r>
            <a:r>
              <a:rPr lang="en-US" altLang="en-US" sz="1100" i="1" dirty="0"/>
              <a:t>MoneyGuard</a:t>
            </a:r>
            <a:r>
              <a:rPr lang="en-US" altLang="en-US" sz="1100" dirty="0"/>
              <a:t>® II is a universal life insurance policy with a Long-Term Care Acceleration of Benefits Rider (LABR) that accelerates the specified amount of death benefit to pay for covered long-term care expenses. Long-Term Care Extension of Benefits Rider (LEBR) is available to continue long-term care benefit payments after the entire specified amount of death benefit has been paid. The return of premium options are offered through the Value Protection Rider (VPR) available at issue; Base option (1) is included in the policy cost; Graded option (2) is available at an additional cost. Any additional surrender benefit provided will be adjusted by any loans/loan interest/loan repayments, withdrawals taken, and claim payments made; and may have tax implications. </a:t>
            </a:r>
            <a:r>
              <a:rPr lang="en-US" altLang="en-US" sz="1100" b="1" dirty="0"/>
              <a:t>Accelerated death benefits may be taxable and may affect public assistance eligibility. </a:t>
            </a:r>
            <a:r>
              <a:rPr lang="en-US" altLang="en-US" sz="1100" dirty="0"/>
              <a:t>The cost of riders will be deducted monthly from the policy cash value. The insurance policy and riders have limitations, exclusions and/or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a:t>
            </a:r>
            <a:endParaRPr lang="en-US" altLang="en-US" sz="1100" b="1" dirty="0"/>
          </a:p>
          <a:p>
            <a:pPr marL="0" indent="0">
              <a:buNone/>
            </a:pPr>
            <a:endParaRPr lang="en-US" altLang="en-US" sz="1100" b="1" dirty="0"/>
          </a:p>
          <a:p>
            <a:pPr marL="0" indent="0">
              <a:buNone/>
            </a:pPr>
            <a:r>
              <a:rPr lang="en-US" altLang="en-US" sz="1100" b="1" dirty="0"/>
              <a:t>Issued by The Lincoln National Life Insurance Company, Fort Wayne, IN, on Policy Form LN880/ICC13LN880 with the following riders: Value Protection Rider (VPR) on form LR880 and state variations/ICC15LR880 Rev; Long-Term Care Acceleration of Benefits Rider (LABR) on form LR881/ICC13LR881; optional Long-Term Care Extension of Benefits Rider (LEBR) on form LR882/ICC13LR882.</a:t>
            </a:r>
          </a:p>
          <a:p>
            <a:pPr marL="0" indent="0">
              <a:buNone/>
            </a:pPr>
            <a:endParaRPr lang="en-US" sz="1100" dirty="0"/>
          </a:p>
          <a:p>
            <a:pPr marL="0" indent="0">
              <a:buNone/>
            </a:pPr>
            <a:endParaRPr lang="en-US" sz="1100" dirty="0"/>
          </a:p>
        </p:txBody>
      </p:sp>
      <p:sp>
        <p:nvSpPr>
          <p:cNvPr id="3" name="Title 2"/>
          <p:cNvSpPr>
            <a:spLocks noGrp="1"/>
          </p:cNvSpPr>
          <p:nvPr>
            <p:ph type="title"/>
          </p:nvPr>
        </p:nvSpPr>
        <p:spPr/>
        <p:txBody>
          <a:bodyPr/>
          <a:lstStyle/>
          <a:p>
            <a:r>
              <a:rPr lang="en-US" dirty="0">
                <a:solidFill>
                  <a:schemeClr val="bg1"/>
                </a:solidFill>
              </a:rPr>
              <a:t>IMPORTANT DISCLOSURES</a:t>
            </a:r>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23</a:t>
            </a:fld>
            <a:endParaRPr lang="en-US" dirty="0"/>
          </a:p>
        </p:txBody>
      </p:sp>
    </p:spTree>
    <p:extLst>
      <p:ext uri="{BB962C8B-B14F-4D97-AF65-F5344CB8AC3E}">
        <p14:creationId xmlns:p14="http://schemas.microsoft.com/office/powerpoint/2010/main" val="209088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100" dirty="0"/>
              <a:t>Lincoln </a:t>
            </a:r>
            <a:r>
              <a:rPr lang="en-US" sz="1100" i="1" dirty="0"/>
              <a:t>MoneyGuard</a:t>
            </a:r>
            <a:r>
              <a:rPr lang="en-US" sz="1100" dirty="0"/>
              <a:t>® Reserve universal life policies  are issued by Lincoln Life &amp; Annuity Company of New York, Syracuse, NY, on Policy Form LN850 (8/05) with a Convalescent Care Benefits Rider on Rider Form LR851 (8/05), a Terminal Illness Accelerated Death Benefit Rider on Rider Form LR853 (8/05), a Right to Purchase a Long-Term Care Policy on Endorsement Form LR856 (8/05), and a </a:t>
            </a:r>
            <a:r>
              <a:rPr lang="en-US" sz="1100" dirty="0" err="1"/>
              <a:t>Nonforfeiture</a:t>
            </a:r>
            <a:r>
              <a:rPr lang="en-US" sz="1100" dirty="0"/>
              <a:t> Benefit Rider on Rider Form LR855 (8/05).</a:t>
            </a:r>
          </a:p>
          <a:p>
            <a:pPr marL="0" indent="0">
              <a:buNone/>
            </a:pPr>
            <a:endParaRPr lang="en-US" altLang="en-US" sz="1100" b="1" dirty="0"/>
          </a:p>
          <a:p>
            <a:pPr marL="0" indent="0">
              <a:buNone/>
            </a:pPr>
            <a:r>
              <a:rPr lang="en-US" altLang="en-US" sz="1100" b="1" dirty="0"/>
              <a:t>All guarantees and benefits of the insurance policy are subject to the claims-paying ability of the issuing insurance company. </a:t>
            </a:r>
            <a:r>
              <a:rPr lang="en-US" altLang="en-US" sz="1100" dirty="0"/>
              <a:t>They are not backed by the broker-dealer and/or insurance agency selling the policy, or any affiliates of those entities other than the issuing company affiliates, and none makes any representations or guarantees regarding the claims-paying ability of the issuer.</a:t>
            </a:r>
            <a:endParaRPr lang="en-US" altLang="en-US" sz="1100" b="1" dirty="0"/>
          </a:p>
          <a:p>
            <a:pPr marL="0" indent="0">
              <a:buNone/>
            </a:pPr>
            <a:endParaRPr lang="en-US" altLang="en-US" sz="1100" dirty="0"/>
          </a:p>
          <a:p>
            <a:pPr marL="0" indent="0">
              <a:buNone/>
            </a:pPr>
            <a:r>
              <a:rPr lang="en-US" altLang="en-US" sz="1100" dirty="0"/>
              <a:t>Products and features, including benefits, terms, and definitions, may vary by state.</a:t>
            </a:r>
            <a:endParaRPr lang="en-US" altLang="en-US" sz="1100" b="1" dirty="0"/>
          </a:p>
          <a:p>
            <a:endParaRPr lang="en-US" sz="1100" dirty="0"/>
          </a:p>
        </p:txBody>
      </p:sp>
      <p:sp>
        <p:nvSpPr>
          <p:cNvPr id="3" name="Title 2"/>
          <p:cNvSpPr>
            <a:spLocks noGrp="1"/>
          </p:cNvSpPr>
          <p:nvPr>
            <p:ph type="title"/>
          </p:nvPr>
        </p:nvSpPr>
        <p:spPr/>
        <p:txBody>
          <a:bodyPr/>
          <a:lstStyle/>
          <a:p>
            <a:r>
              <a:rPr lang="en-US" dirty="0">
                <a:solidFill>
                  <a:schemeClr val="bg1"/>
                </a:solidFill>
              </a:rPr>
              <a:t>IMPORTANT DISCLOSURES</a:t>
            </a:r>
            <a:endParaRPr lang="en-US" dirty="0"/>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24</a:t>
            </a:fld>
            <a:endParaRPr lang="en-US" dirty="0"/>
          </a:p>
        </p:txBody>
      </p:sp>
    </p:spTree>
    <p:extLst>
      <p:ext uri="{BB962C8B-B14F-4D97-AF65-F5344CB8AC3E}">
        <p14:creationId xmlns:p14="http://schemas.microsoft.com/office/powerpoint/2010/main" val="155706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LONG-TERM CARE AWARENESS</a:t>
            </a:r>
          </a:p>
        </p:txBody>
      </p:sp>
      <p:sp>
        <p:nvSpPr>
          <p:cNvPr id="4" name="Slide Number Placeholder 3"/>
          <p:cNvSpPr>
            <a:spLocks noGrp="1"/>
          </p:cNvSpPr>
          <p:nvPr>
            <p:ph type="sldNum" sz="quarter" idx="10"/>
          </p:nvPr>
        </p:nvSpPr>
        <p:spPr/>
        <p:txBody>
          <a:bodyPr/>
          <a:lstStyle/>
          <a:p>
            <a:pPr>
              <a:defRPr/>
            </a:pPr>
            <a:fld id="{AB1F2887-2AB7-4200-9A51-5E0CEDC3955B}" type="slidenum">
              <a:rPr lang="en-US" smtClean="0"/>
              <a:pPr>
                <a:defRPr/>
              </a:pPr>
              <a:t>3</a:t>
            </a:fld>
            <a:endParaRPr lang="en-US" dirty="0"/>
          </a:p>
        </p:txBody>
      </p:sp>
    </p:spTree>
    <p:extLst>
      <p:ext uri="{BB962C8B-B14F-4D97-AF65-F5344CB8AC3E}">
        <p14:creationId xmlns:p14="http://schemas.microsoft.com/office/powerpoint/2010/main" val="188705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LONG-TERM CARE AWARENESS</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4</a:t>
            </a:fld>
            <a:endParaRPr lang="en-US" dirty="0"/>
          </a:p>
        </p:txBody>
      </p:sp>
      <p:sp>
        <p:nvSpPr>
          <p:cNvPr id="2" name="Content Placeholder 1"/>
          <p:cNvSpPr>
            <a:spLocks noGrp="1"/>
          </p:cNvSpPr>
          <p:nvPr>
            <p:ph idx="4294967295"/>
          </p:nvPr>
        </p:nvSpPr>
        <p:spPr>
          <a:xfrm>
            <a:off x="285000" y="751450"/>
            <a:ext cx="8432800" cy="4800600"/>
          </a:xfrm>
        </p:spPr>
        <p:txBody>
          <a:bodyPr/>
          <a:lstStyle/>
          <a:p>
            <a:pPr marL="0" indent="0" algn="ctr">
              <a:buNone/>
            </a:pPr>
            <a:r>
              <a:rPr lang="en-US" sz="1800" b="1" dirty="0"/>
              <a:t>Making the long-term care conversation an integral part of retirement planning</a:t>
            </a:r>
          </a:p>
          <a:p>
            <a:pPr marL="0" indent="0" algn="ctr">
              <a:buNone/>
            </a:pPr>
            <a:r>
              <a:rPr lang="en-US" sz="1600" dirty="0"/>
              <a:t>As more Americans are living longer, long-term care planning is increasing in importance. Being</a:t>
            </a:r>
          </a:p>
          <a:p>
            <a:pPr marL="0" indent="0" algn="ctr">
              <a:buNone/>
            </a:pPr>
            <a:r>
              <a:rPr lang="en-US" sz="1600" dirty="0"/>
              <a:t>proactive before care is needed can make a lasting impact on a client’s quality of care, ability to</a:t>
            </a:r>
          </a:p>
          <a:p>
            <a:pPr marL="0" indent="0" algn="ctr">
              <a:buNone/>
            </a:pPr>
            <a:r>
              <a:rPr lang="en-US" sz="1600" dirty="0"/>
              <a:t>maintain dignity and their family’s financial security.</a:t>
            </a:r>
            <a:endParaRPr lang="en-US" sz="1600" b="0" dirty="0"/>
          </a:p>
        </p:txBody>
      </p:sp>
      <p:sp>
        <p:nvSpPr>
          <p:cNvPr id="5" name="TextBox 4"/>
          <p:cNvSpPr txBox="1"/>
          <p:nvPr/>
        </p:nvSpPr>
        <p:spPr>
          <a:xfrm>
            <a:off x="395786" y="1980017"/>
            <a:ext cx="3179928" cy="369332"/>
          </a:xfrm>
          <a:prstGeom prst="rect">
            <a:avLst/>
          </a:prstGeom>
          <a:noFill/>
        </p:spPr>
        <p:txBody>
          <a:bodyPr wrap="square" rtlCol="0">
            <a:spAutoFit/>
          </a:bodyPr>
          <a:lstStyle/>
          <a:p>
            <a:pPr algn="ctr"/>
            <a:r>
              <a:rPr lang="en-US" b="1" dirty="0">
                <a:solidFill>
                  <a:srgbClr val="98002E"/>
                </a:solidFill>
              </a:rPr>
              <a:t>CLIENT</a:t>
            </a:r>
          </a:p>
        </p:txBody>
      </p:sp>
      <p:sp>
        <p:nvSpPr>
          <p:cNvPr id="6" name="TextBox 5"/>
          <p:cNvSpPr txBox="1"/>
          <p:nvPr/>
        </p:nvSpPr>
        <p:spPr>
          <a:xfrm>
            <a:off x="5295325" y="1993665"/>
            <a:ext cx="2784143" cy="369332"/>
          </a:xfrm>
          <a:prstGeom prst="rect">
            <a:avLst/>
          </a:prstGeom>
          <a:noFill/>
        </p:spPr>
        <p:txBody>
          <a:bodyPr wrap="square" rtlCol="0">
            <a:spAutoFit/>
          </a:bodyPr>
          <a:lstStyle/>
          <a:p>
            <a:pPr algn="ctr"/>
            <a:r>
              <a:rPr lang="en-US" b="1" dirty="0">
                <a:solidFill>
                  <a:srgbClr val="98002E"/>
                </a:solidFill>
              </a:rPr>
              <a:t>ADVISOR</a:t>
            </a:r>
          </a:p>
        </p:txBody>
      </p:sp>
      <p:sp>
        <p:nvSpPr>
          <p:cNvPr id="8" name="TextBox 7"/>
          <p:cNvSpPr txBox="1"/>
          <p:nvPr/>
        </p:nvSpPr>
        <p:spPr>
          <a:xfrm>
            <a:off x="4899143" y="2164683"/>
            <a:ext cx="3848662" cy="4493538"/>
          </a:xfrm>
          <a:prstGeom prst="rect">
            <a:avLst/>
          </a:prstGeom>
          <a:noFill/>
        </p:spPr>
        <p:txBody>
          <a:bodyPr wrap="square" rtlCol="0">
            <a:spAutoFit/>
          </a:bodyPr>
          <a:lstStyle/>
          <a:p>
            <a:endParaRPr lang="en-US" sz="1300" b="1" dirty="0"/>
          </a:p>
          <a:p>
            <a:pPr marL="285750" indent="-285750">
              <a:buFont typeface="Arial" panose="020B0604020202020204" pitchFamily="34" charset="0"/>
              <a:buChar char="•"/>
            </a:pPr>
            <a:r>
              <a:rPr lang="en-US" sz="1300" b="1" dirty="0"/>
              <a:t>Training Seminar: </a:t>
            </a:r>
            <a:r>
              <a:rPr lang="en-US" sz="1300" u="sng" dirty="0">
                <a:solidFill>
                  <a:srgbClr val="205D9F"/>
                </a:solidFill>
                <a:latin typeface="DINPro-CondBold"/>
                <a:hlinkClick r:id="rId3"/>
              </a:rPr>
              <a:t>MGR-CONV-PPT003 </a:t>
            </a:r>
            <a:endParaRPr lang="en-US" sz="1300" dirty="0"/>
          </a:p>
          <a:p>
            <a:pPr lvl="1"/>
            <a:r>
              <a:rPr lang="en-US" sz="1300" dirty="0"/>
              <a:t>Show agents how to incorporate long-term care planning into their practice.</a:t>
            </a:r>
          </a:p>
          <a:p>
            <a:endParaRPr lang="en-US" sz="1300" dirty="0">
              <a:solidFill>
                <a:srgbClr val="000000"/>
              </a:solidFill>
              <a:latin typeface="DINPro-CondBold"/>
            </a:endParaRPr>
          </a:p>
          <a:p>
            <a:pPr marL="285750" indent="-285750">
              <a:buFont typeface="Arial" panose="020B0604020202020204" pitchFamily="34" charset="0"/>
              <a:buChar char="•"/>
            </a:pPr>
            <a:r>
              <a:rPr lang="en-US" sz="1300" b="1" dirty="0">
                <a:solidFill>
                  <a:srgbClr val="000000"/>
                </a:solidFill>
                <a:latin typeface="DINPro-CondBold"/>
              </a:rPr>
              <a:t>LTC Article:  </a:t>
            </a:r>
            <a:r>
              <a:rPr lang="en-US" sz="1300" u="sng" dirty="0">
                <a:solidFill>
                  <a:srgbClr val="205D9F"/>
                </a:solidFill>
                <a:latin typeface="DINPro-CondBold"/>
                <a:hlinkClick r:id="rId4"/>
              </a:rPr>
              <a:t>MGR-CONV-ARC001</a:t>
            </a:r>
            <a:endParaRPr lang="en-US" sz="1300" dirty="0">
              <a:solidFill>
                <a:srgbClr val="221E1F"/>
              </a:solidFill>
              <a:latin typeface="DINPro-CondBold"/>
            </a:endParaRPr>
          </a:p>
          <a:p>
            <a:r>
              <a:rPr lang="en-US" sz="1300" dirty="0">
                <a:solidFill>
                  <a:srgbClr val="221E1F"/>
                </a:solidFill>
                <a:latin typeface="DINPro-Cond"/>
              </a:rPr>
              <a:t>	Learn why having discussions is one of the best 	ways clients can prepare for long-term care. </a:t>
            </a:r>
          </a:p>
          <a:p>
            <a:endParaRPr lang="en-US" sz="1300" b="1" dirty="0">
              <a:solidFill>
                <a:srgbClr val="221E1F"/>
              </a:solidFill>
              <a:latin typeface="DINPro-Cond"/>
            </a:endParaRPr>
          </a:p>
          <a:p>
            <a:pPr marL="285750" indent="-285750">
              <a:buFont typeface="Arial" panose="020B0604020202020204" pitchFamily="34" charset="0"/>
              <a:buChar char="•"/>
            </a:pPr>
            <a:r>
              <a:rPr lang="en-US" sz="1300" b="1" dirty="0">
                <a:solidFill>
                  <a:srgbClr val="221E1F"/>
                </a:solidFill>
                <a:latin typeface="DINPro-CondBold"/>
              </a:rPr>
              <a:t>10 reasons advisor flier</a:t>
            </a:r>
            <a:r>
              <a:rPr lang="en-US" sz="1300" dirty="0">
                <a:solidFill>
                  <a:srgbClr val="000000"/>
                </a:solidFill>
                <a:latin typeface="DINPro-CondBold"/>
              </a:rPr>
              <a:t>: </a:t>
            </a:r>
            <a:r>
              <a:rPr lang="en-US" sz="1300" u="sng" dirty="0">
                <a:solidFill>
                  <a:srgbClr val="205D9F"/>
                </a:solidFill>
                <a:latin typeface="DINPro-CondBold"/>
                <a:hlinkClick r:id="rId5"/>
              </a:rPr>
              <a:t>MGR-CONV-FLI008 </a:t>
            </a:r>
            <a:endParaRPr lang="en-US" sz="1300" u="sng" dirty="0">
              <a:solidFill>
                <a:srgbClr val="205D9F"/>
              </a:solidFill>
              <a:latin typeface="DINPro-CondBold"/>
            </a:endParaRPr>
          </a:p>
          <a:p>
            <a:r>
              <a:rPr lang="en-US" sz="1300" dirty="0">
                <a:solidFill>
                  <a:srgbClr val="221E1F"/>
                </a:solidFill>
                <a:latin typeface="DINPro-Cond"/>
              </a:rPr>
              <a:t>	See 10 reasons why you should be talking with 	your clients about long-term care. </a:t>
            </a:r>
            <a:endParaRPr lang="en-US" sz="1300" b="1" dirty="0"/>
          </a:p>
          <a:p>
            <a:endParaRPr lang="en-US" sz="1300" b="1" dirty="0"/>
          </a:p>
          <a:p>
            <a:pPr marL="285750" indent="-285750">
              <a:buFont typeface="Arial" panose="020B0604020202020204" pitchFamily="34" charset="0"/>
              <a:buChar char="•"/>
            </a:pPr>
            <a:r>
              <a:rPr lang="en-US" sz="1300" b="1" dirty="0"/>
              <a:t>LTCE Decision Tree: </a:t>
            </a:r>
          </a:p>
          <a:p>
            <a:r>
              <a:rPr lang="en-US" sz="1300" dirty="0"/>
              <a:t>	 </a:t>
            </a:r>
            <a:r>
              <a:rPr lang="en-US" sz="1300" dirty="0">
                <a:hlinkClick r:id="rId6"/>
              </a:rPr>
              <a:t>MG-LTHC-BRC001</a:t>
            </a:r>
            <a:endParaRPr lang="en-US" sz="1300" dirty="0"/>
          </a:p>
          <a:p>
            <a:endParaRPr lang="en-US" sz="1300" dirty="0"/>
          </a:p>
          <a:p>
            <a:pPr marL="285750" indent="-285750">
              <a:buFont typeface="Arial" panose="020B0604020202020204" pitchFamily="34" charset="0"/>
              <a:buChar char="•"/>
            </a:pPr>
            <a:r>
              <a:rPr lang="en-US" sz="1300" b="1" dirty="0"/>
              <a:t>Indemnity vs. Reimbursement flier:</a:t>
            </a:r>
          </a:p>
          <a:p>
            <a:pPr lvl="1"/>
            <a:r>
              <a:rPr lang="en-US" sz="1300" dirty="0">
                <a:hlinkClick r:id="rId7"/>
              </a:rPr>
              <a:t>MGR-IVR-FLI001</a:t>
            </a:r>
            <a:endParaRPr lang="en-US" sz="1300" dirty="0"/>
          </a:p>
          <a:p>
            <a:pPr marL="285750" indent="-285750">
              <a:buFont typeface="Arial" panose="020B0604020202020204" pitchFamily="34" charset="0"/>
              <a:buChar char="•"/>
            </a:pPr>
            <a:endParaRPr lang="en-US" sz="1300" dirty="0"/>
          </a:p>
          <a:p>
            <a:endParaRPr lang="en-US" sz="1300" dirty="0"/>
          </a:p>
          <a:p>
            <a:endParaRPr lang="en-US" sz="1300" dirty="0"/>
          </a:p>
          <a:p>
            <a:endParaRPr lang="en-US" sz="1300" dirty="0"/>
          </a:p>
        </p:txBody>
      </p:sp>
      <p:cxnSp>
        <p:nvCxnSpPr>
          <p:cNvPr id="9" name="Straight Connector 8"/>
          <p:cNvCxnSpPr/>
          <p:nvPr/>
        </p:nvCxnSpPr>
        <p:spPr>
          <a:xfrm>
            <a:off x="4613911" y="2453641"/>
            <a:ext cx="0" cy="3201775"/>
          </a:xfrm>
          <a:prstGeom prst="line">
            <a:avLst/>
          </a:prstGeom>
          <a:ln w="317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7200" y="1988172"/>
            <a:ext cx="82296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35977" y="6025986"/>
            <a:ext cx="700474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Visit our what care costs website: </a:t>
            </a:r>
            <a:r>
              <a:rPr lang="en-US" sz="1400" b="1" dirty="0">
                <a:hlinkClick r:id="rId8"/>
              </a:rPr>
              <a:t>www.whatcarecosts.com/Lincoln</a:t>
            </a:r>
            <a:r>
              <a:rPr lang="en-US" sz="1400" b="1" dirty="0"/>
              <a:t>    </a:t>
            </a:r>
            <a:r>
              <a:rPr lang="en-US" sz="1400" b="1" dirty="0">
                <a:solidFill>
                  <a:srgbClr val="C00000"/>
                </a:solidFill>
              </a:rPr>
              <a:t>Sponsor code: </a:t>
            </a:r>
            <a:r>
              <a:rPr lang="en-US" sz="1400" b="1" dirty="0"/>
              <a:t>Lincoln</a:t>
            </a:r>
          </a:p>
        </p:txBody>
      </p:sp>
      <p:sp>
        <p:nvSpPr>
          <p:cNvPr id="12" name="Rectangle 11">
            <a:extLst>
              <a:ext uri="{FF2B5EF4-FFF2-40B4-BE49-F238E27FC236}">
                <a16:creationId xmlns:a16="http://schemas.microsoft.com/office/drawing/2014/main" id="{1A30C5C9-89F9-47A5-A151-B9A87F96EB17}"/>
              </a:ext>
            </a:extLst>
          </p:cNvPr>
          <p:cNvSpPr/>
          <p:nvPr/>
        </p:nvSpPr>
        <p:spPr>
          <a:xfrm>
            <a:off x="425791" y="2146590"/>
            <a:ext cx="4188120" cy="3247043"/>
          </a:xfrm>
          <a:prstGeom prst="rect">
            <a:avLst/>
          </a:prstGeom>
        </p:spPr>
        <p:txBody>
          <a:bodyPr wrap="square">
            <a:spAutoFit/>
          </a:bodyPr>
          <a:lstStyle/>
          <a:p>
            <a:endParaRPr lang="en-US" sz="1300" dirty="0">
              <a:solidFill>
                <a:srgbClr val="000000"/>
              </a:solidFill>
            </a:endParaRPr>
          </a:p>
          <a:p>
            <a:pPr marL="285750" indent="-285750">
              <a:buFont typeface="Arial" panose="020B0604020202020204" pitchFamily="34" charset="0"/>
              <a:buChar char="•"/>
            </a:pPr>
            <a:r>
              <a:rPr lang="en-US" sz="1300" b="1" dirty="0">
                <a:solidFill>
                  <a:srgbClr val="221E1F"/>
                </a:solidFill>
              </a:rPr>
              <a:t>Client workbook* </a:t>
            </a:r>
            <a:r>
              <a:rPr lang="en-US" sz="1300" dirty="0">
                <a:solidFill>
                  <a:srgbClr val="221E1F"/>
                </a:solidFill>
              </a:rPr>
              <a:t>: </a:t>
            </a:r>
            <a:r>
              <a:rPr lang="en-US" sz="1300" u="sng" dirty="0">
                <a:solidFill>
                  <a:srgbClr val="205D9F"/>
                </a:solidFill>
                <a:hlinkClick r:id="rId9"/>
              </a:rPr>
              <a:t>MGR-CONV-FLI005 </a:t>
            </a:r>
            <a:endParaRPr lang="en-US" sz="1300" u="sng" dirty="0">
              <a:solidFill>
                <a:srgbClr val="205D9F"/>
              </a:solidFill>
            </a:endParaRPr>
          </a:p>
          <a:p>
            <a:r>
              <a:rPr lang="en-US" sz="1300" dirty="0">
                <a:solidFill>
                  <a:srgbClr val="221E1F"/>
                </a:solidFill>
              </a:rPr>
              <a:t>	Give this fillable workbook to your clients before 	you meet so they can be ready to discuss their 	plans. </a:t>
            </a:r>
            <a:endParaRPr lang="en-US" sz="1300" dirty="0">
              <a:solidFill>
                <a:srgbClr val="000000"/>
              </a:solidFill>
              <a:latin typeface="DINPro-CondBold"/>
            </a:endParaRPr>
          </a:p>
          <a:p>
            <a:pPr marL="285750" indent="-285750">
              <a:buFont typeface="Arial" panose="020B0604020202020204" pitchFamily="34" charset="0"/>
              <a:buChar char="•"/>
            </a:pPr>
            <a:r>
              <a:rPr lang="en-US" sz="1300" b="1" dirty="0">
                <a:solidFill>
                  <a:srgbClr val="221E1F"/>
                </a:solidFill>
                <a:latin typeface="DINPro-CondBold"/>
              </a:rPr>
              <a:t>10 reasons client flier*: </a:t>
            </a:r>
            <a:r>
              <a:rPr lang="en-US" sz="1300" u="sng" dirty="0">
                <a:solidFill>
                  <a:srgbClr val="205D9F"/>
                </a:solidFill>
                <a:latin typeface="DINPro-CondBold"/>
                <a:hlinkClick r:id="rId10"/>
              </a:rPr>
              <a:t>MGR-CONV-FLI006 </a:t>
            </a:r>
            <a:endParaRPr lang="en-US" sz="1300" u="sng" dirty="0">
              <a:solidFill>
                <a:srgbClr val="205D9F"/>
              </a:solidFill>
              <a:latin typeface="DINPro-CondBold"/>
            </a:endParaRPr>
          </a:p>
          <a:p>
            <a:pPr lvl="1"/>
            <a:r>
              <a:rPr lang="en-US" sz="1300" dirty="0">
                <a:solidFill>
                  <a:srgbClr val="221E1F"/>
                </a:solidFill>
                <a:latin typeface="DINPro-Cond"/>
              </a:rPr>
              <a:t>Make your clients aware that they should be talking about long-term care with you and their loved ones now. </a:t>
            </a:r>
          </a:p>
          <a:p>
            <a:pPr marL="285750" indent="-285750">
              <a:buFont typeface="Arial" panose="020B0604020202020204" pitchFamily="34" charset="0"/>
              <a:buChar char="•"/>
            </a:pPr>
            <a:r>
              <a:rPr lang="en-US" sz="1300" b="1" dirty="0">
                <a:solidFill>
                  <a:srgbClr val="221E1F"/>
                </a:solidFill>
              </a:rPr>
              <a:t>Infographic*:</a:t>
            </a:r>
            <a:r>
              <a:rPr lang="en-US" sz="1300" u="sng" dirty="0">
                <a:solidFill>
                  <a:srgbClr val="205D9F"/>
                </a:solidFill>
                <a:hlinkClick r:id="rId11"/>
              </a:rPr>
              <a:t>MGR-CONV-APH001</a:t>
            </a:r>
            <a:r>
              <a:rPr lang="en-US" sz="1300" u="sng" dirty="0">
                <a:solidFill>
                  <a:srgbClr val="205D9F"/>
                </a:solidFill>
              </a:rPr>
              <a:t> </a:t>
            </a:r>
          </a:p>
          <a:p>
            <a:pPr lvl="1"/>
            <a:r>
              <a:rPr lang="en-US" sz="1300" dirty="0">
                <a:solidFill>
                  <a:srgbClr val="221E1F"/>
                </a:solidFill>
              </a:rPr>
              <a:t>Show clients this information about sharing their thoughts about long-term care with their families.</a:t>
            </a:r>
          </a:p>
          <a:p>
            <a:pPr lvl="1"/>
            <a:endParaRPr lang="en-US" sz="1300" dirty="0">
              <a:solidFill>
                <a:srgbClr val="221E1F"/>
              </a:solidFill>
            </a:endParaRPr>
          </a:p>
          <a:p>
            <a:endParaRPr lang="en-US" dirty="0"/>
          </a:p>
          <a:p>
            <a:r>
              <a:rPr lang="en-US" sz="900" dirty="0"/>
              <a:t> *Available for use in all states except AZ, CA, CT, DC, DE, FL, HI, IN, MT, ND, NJ, NY, SD, VI. </a:t>
            </a:r>
            <a:r>
              <a:rPr lang="en-US" sz="900" dirty="0">
                <a:solidFill>
                  <a:srgbClr val="221E1F"/>
                </a:solidFill>
              </a:rPr>
              <a:t> </a:t>
            </a:r>
            <a:endParaRPr lang="en-US" sz="900" dirty="0"/>
          </a:p>
        </p:txBody>
      </p:sp>
    </p:spTree>
    <p:extLst>
      <p:ext uri="{BB962C8B-B14F-4D97-AF65-F5344CB8AC3E}">
        <p14:creationId xmlns:p14="http://schemas.microsoft.com/office/powerpoint/2010/main" val="262838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cs typeface="Arial" panose="020B0604020202020204" pitchFamily="34" charset="0"/>
              </a:rPr>
              <a:t>LONG-TERM CARE AWARENESS: COBRANDING</a:t>
            </a:r>
            <a:endParaRPr lang="en-US" b="1" dirty="0"/>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8123005"/>
              </p:ext>
            </p:extLst>
          </p:nvPr>
        </p:nvGraphicFramePr>
        <p:xfrm>
          <a:off x="303662" y="1856634"/>
          <a:ext cx="8536675" cy="3575175"/>
        </p:xfrm>
        <a:graphic>
          <a:graphicData uri="http://schemas.openxmlformats.org/drawingml/2006/table">
            <a:tbl>
              <a:tblPr firstRow="1" bandRow="1">
                <a:tableStyleId>{69CF1AB2-1976-4502-BF36-3FF5EA218861}</a:tableStyleId>
              </a:tblPr>
              <a:tblGrid>
                <a:gridCol w="880280">
                  <a:extLst>
                    <a:ext uri="{9D8B030D-6E8A-4147-A177-3AD203B41FA5}">
                      <a16:colId xmlns:a16="http://schemas.microsoft.com/office/drawing/2014/main" val="20000"/>
                    </a:ext>
                  </a:extLst>
                </a:gridCol>
                <a:gridCol w="1769722">
                  <a:extLst>
                    <a:ext uri="{9D8B030D-6E8A-4147-A177-3AD203B41FA5}">
                      <a16:colId xmlns:a16="http://schemas.microsoft.com/office/drawing/2014/main" val="20001"/>
                    </a:ext>
                  </a:extLst>
                </a:gridCol>
                <a:gridCol w="1784905">
                  <a:extLst>
                    <a:ext uri="{9D8B030D-6E8A-4147-A177-3AD203B41FA5}">
                      <a16:colId xmlns:a16="http://schemas.microsoft.com/office/drawing/2014/main" val="20002"/>
                    </a:ext>
                  </a:extLst>
                </a:gridCol>
                <a:gridCol w="2040474">
                  <a:extLst>
                    <a:ext uri="{9D8B030D-6E8A-4147-A177-3AD203B41FA5}">
                      <a16:colId xmlns:a16="http://schemas.microsoft.com/office/drawing/2014/main" val="20003"/>
                    </a:ext>
                  </a:extLst>
                </a:gridCol>
                <a:gridCol w="2061294">
                  <a:extLst>
                    <a:ext uri="{9D8B030D-6E8A-4147-A177-3AD203B41FA5}">
                      <a16:colId xmlns:a16="http://schemas.microsoft.com/office/drawing/2014/main" val="20004"/>
                    </a:ext>
                  </a:extLst>
                </a:gridCol>
              </a:tblGrid>
              <a:tr h="681345">
                <a:tc>
                  <a:txBody>
                    <a:bodyPr/>
                    <a:lstStyle/>
                    <a:p>
                      <a:pPr marL="0" algn="l" defTabSz="914079" rtl="0" eaLnBrk="1" latinLnBrk="0" hangingPunct="1"/>
                      <a:r>
                        <a:rPr lang="en-US" sz="1100" kern="1200" dirty="0"/>
                        <a:t>Topic</a:t>
                      </a:r>
                      <a:endParaRPr lang="en-US" sz="1100" b="1" kern="1200" dirty="0">
                        <a:solidFill>
                          <a:schemeClr val="lt1"/>
                        </a:solidFill>
                        <a:latin typeface="Arial" pitchFamily="34" charset="0"/>
                        <a:ea typeface="+mn-ea"/>
                        <a:cs typeface="Arial" pitchFamily="34" charset="0"/>
                      </a:endParaRPr>
                    </a:p>
                  </a:txBody>
                  <a:tcPr/>
                </a:tc>
                <a:tc>
                  <a:txBody>
                    <a:bodyPr/>
                    <a:lstStyle/>
                    <a:p>
                      <a:pPr marL="0" marR="0" lvl="0" indent="0" algn="ctr" defTabSz="914079" rtl="0" eaLnBrk="1" fontAlgn="auto" latinLnBrk="0" hangingPunct="1">
                        <a:lnSpc>
                          <a:spcPct val="100000"/>
                        </a:lnSpc>
                        <a:spcBef>
                          <a:spcPts val="0"/>
                        </a:spcBef>
                        <a:spcAft>
                          <a:spcPts val="0"/>
                        </a:spcAft>
                        <a:buClrTx/>
                        <a:buSzTx/>
                        <a:buFontTx/>
                        <a:buNone/>
                        <a:tabLst/>
                        <a:defRPr/>
                      </a:pPr>
                      <a:r>
                        <a:rPr lang="en-US" sz="1100" b="1" dirty="0"/>
                        <a:t>Women &amp; Caregiving</a:t>
                      </a:r>
                    </a:p>
                    <a:p>
                      <a:pPr marL="0" marR="0" indent="0" algn="ctr" defTabSz="914079" rtl="0" eaLnBrk="1" fontAlgn="auto" latinLnBrk="0" hangingPunct="1">
                        <a:lnSpc>
                          <a:spcPct val="100000"/>
                        </a:lnSpc>
                        <a:spcBef>
                          <a:spcPts val="0"/>
                        </a:spcBef>
                        <a:spcAft>
                          <a:spcPts val="0"/>
                        </a:spcAft>
                        <a:buClrTx/>
                        <a:buSzTx/>
                        <a:buFontTx/>
                        <a:buNone/>
                        <a:tabLst/>
                        <a:defRPr/>
                      </a:pPr>
                      <a:endParaRPr lang="en-US" sz="1100" b="1" dirty="0">
                        <a:solidFill>
                          <a:sysClr val="windowText" lastClr="000000"/>
                        </a:solidFill>
                        <a:latin typeface="Arial" pitchFamily="34" charset="0"/>
                        <a:cs typeface="Arial"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t>Alzheimer's &amp; Women</a:t>
                      </a:r>
                    </a:p>
                    <a:p>
                      <a:pPr algn="l"/>
                      <a:endParaRPr lang="en-US" sz="1100" dirty="0"/>
                    </a:p>
                    <a:p>
                      <a:pPr marL="0" marR="0" indent="0" algn="l" defTabSz="914079" rtl="0" eaLnBrk="1" fontAlgn="auto" latinLnBrk="0" hangingPunct="1">
                        <a:lnSpc>
                          <a:spcPct val="100000"/>
                        </a:lnSpc>
                        <a:spcBef>
                          <a:spcPts val="0"/>
                        </a:spcBef>
                        <a:spcAft>
                          <a:spcPts val="0"/>
                        </a:spcAft>
                        <a:buClrTx/>
                        <a:buSzTx/>
                        <a:buFontTx/>
                        <a:buNone/>
                        <a:tabLst/>
                        <a:defRPr/>
                      </a:pPr>
                      <a:endParaRPr lang="en-US" sz="1100" b="1" dirty="0">
                        <a:solidFill>
                          <a:sysClr val="windowText" lastClr="000000"/>
                        </a:solidFill>
                        <a:latin typeface="Arial" pitchFamily="34" charset="0"/>
                        <a:cs typeface="Arial" pitchFamily="34" charset="0"/>
                      </a:endParaRPr>
                    </a:p>
                  </a:txBody>
                  <a:tcPr/>
                </a:tc>
                <a:tc>
                  <a:txBody>
                    <a:bodyPr/>
                    <a:lstStyle/>
                    <a:p>
                      <a:pPr marL="0" marR="0" lvl="0" indent="0" algn="ctr" defTabSz="914079" rtl="0" eaLnBrk="1" fontAlgn="auto" latinLnBrk="0" hangingPunct="1">
                        <a:lnSpc>
                          <a:spcPct val="100000"/>
                        </a:lnSpc>
                        <a:spcBef>
                          <a:spcPts val="0"/>
                        </a:spcBef>
                        <a:spcAft>
                          <a:spcPts val="0"/>
                        </a:spcAft>
                        <a:buClrTx/>
                        <a:buSzTx/>
                        <a:buFontTx/>
                        <a:buNone/>
                        <a:tabLst/>
                        <a:defRPr/>
                      </a:pPr>
                      <a:r>
                        <a:rPr lang="en-US" sz="1100" b="1" dirty="0"/>
                        <a:t>Alzheimer’s Disease and LTC</a:t>
                      </a:r>
                    </a:p>
                    <a:p>
                      <a:pPr marL="0" marR="0" indent="0" algn="l" defTabSz="914079" rtl="0" eaLnBrk="1" fontAlgn="auto" latinLnBrk="0" hangingPunct="1">
                        <a:lnSpc>
                          <a:spcPct val="100000"/>
                        </a:lnSpc>
                        <a:spcBef>
                          <a:spcPts val="0"/>
                        </a:spcBef>
                        <a:spcAft>
                          <a:spcPts val="0"/>
                        </a:spcAft>
                        <a:buClrTx/>
                        <a:buSzTx/>
                        <a:buFontTx/>
                        <a:buNone/>
                        <a:tabLst/>
                        <a:defRPr/>
                      </a:pPr>
                      <a:endParaRPr lang="en-US" sz="1100" b="1" dirty="0">
                        <a:solidFill>
                          <a:sysClr val="windowText" lastClr="000000"/>
                        </a:solidFill>
                        <a:latin typeface="Arial" pitchFamily="34" charset="0"/>
                        <a:cs typeface="Arial" pitchFamily="34" charset="0"/>
                      </a:endParaRPr>
                    </a:p>
                  </a:txBody>
                  <a:tcPr/>
                </a:tc>
                <a:tc>
                  <a:txBody>
                    <a:bodyPr/>
                    <a:lstStyle/>
                    <a:p>
                      <a:pPr marL="0" marR="0" indent="0" algn="l" defTabSz="914079"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latin typeface="Arial" pitchFamily="34" charset="0"/>
                          <a:cs typeface="Arial" pitchFamily="34" charset="0"/>
                        </a:rPr>
                        <a:t>LTC Planning as a family</a:t>
                      </a:r>
                    </a:p>
                  </a:txBody>
                  <a:tcPr/>
                </a:tc>
                <a:extLst>
                  <a:ext uri="{0D108BD9-81ED-4DB2-BD59-A6C34878D82A}">
                    <a16:rowId xmlns:a16="http://schemas.microsoft.com/office/drawing/2014/main" val="10000"/>
                  </a:ext>
                </a:extLst>
              </a:tr>
              <a:tr h="813341">
                <a:tc>
                  <a:txBody>
                    <a:bodyPr/>
                    <a:lstStyle/>
                    <a:p>
                      <a:pPr algn="l"/>
                      <a:r>
                        <a:rPr lang="en-US" sz="1100" baseline="0" dirty="0"/>
                        <a:t>Order Code</a:t>
                      </a:r>
                      <a:endParaRPr lang="en-US" sz="1100" b="1" dirty="0">
                        <a:solidFill>
                          <a:schemeClr val="bg1"/>
                        </a:solidFill>
                        <a:latin typeface="Arial" pitchFamily="34" charset="0"/>
                        <a:cs typeface="Arial" pitchFamily="34" charset="0"/>
                      </a:endParaRPr>
                    </a:p>
                  </a:txBody>
                  <a:tcPr/>
                </a:tc>
                <a:tc>
                  <a:txBody>
                    <a:bodyPr/>
                    <a:lstStyle/>
                    <a:p>
                      <a:pPr marL="0" marR="0" indent="0" algn="ctr" defTabSz="914079" rtl="0" eaLnBrk="1" fontAlgn="auto" latinLnBrk="0" hangingPunct="1">
                        <a:lnSpc>
                          <a:spcPct val="100000"/>
                        </a:lnSpc>
                        <a:spcBef>
                          <a:spcPts val="0"/>
                        </a:spcBef>
                        <a:spcAft>
                          <a:spcPts val="0"/>
                        </a:spcAft>
                        <a:buClrTx/>
                        <a:buSzTx/>
                        <a:buFontTx/>
                        <a:buNone/>
                        <a:tabLst/>
                        <a:defRPr/>
                      </a:pPr>
                      <a:r>
                        <a:rPr lang="en-US" sz="1100" kern="1200" dirty="0">
                          <a:effectLst/>
                        </a:rPr>
                        <a:t>MGR-FALL-oML001</a:t>
                      </a:r>
                    </a:p>
                    <a:p>
                      <a:pPr marL="0" algn="ctr" defTabSz="914079" rtl="0" eaLnBrk="1" latinLnBrk="0" hangingPunct="1"/>
                      <a:endParaRPr lang="en-US" sz="1100" kern="1200" dirty="0">
                        <a:effectLst/>
                      </a:endParaRPr>
                    </a:p>
                  </a:txBody>
                  <a:tcPr/>
                </a:tc>
                <a:tc>
                  <a:txBody>
                    <a:bodyPr/>
                    <a:lstStyle/>
                    <a:p>
                      <a:pPr marL="0" algn="ctr" defTabSz="914079" rtl="0" eaLnBrk="1" latinLnBrk="0" hangingPunct="1"/>
                      <a:r>
                        <a:rPr lang="en-US" sz="1100" kern="1200" dirty="0">
                          <a:effectLst/>
                        </a:rPr>
                        <a:t>MGR-FALL-oML002</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ctr" defTabSz="914079" rtl="0" eaLnBrk="1" latinLnBrk="0" hangingPunct="1"/>
                      <a:r>
                        <a:rPr lang="en-US" sz="1100" kern="1200" dirty="0">
                          <a:effectLst/>
                        </a:rPr>
                        <a:t>MGR-FALL-oML003</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ctr" defTabSz="914079" rtl="0" eaLnBrk="1" latinLnBrk="0" hangingPunct="1"/>
                      <a:r>
                        <a:rPr lang="en-US" sz="1100" kern="1200" dirty="0">
                          <a:effectLst/>
                        </a:rPr>
                        <a:t>MGR-FALL-oML004</a:t>
                      </a:r>
                      <a:endParaRPr lang="en-US" sz="11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2080489">
                <a:tc>
                  <a:txBody>
                    <a:bodyPr/>
                    <a:lstStyle/>
                    <a:p>
                      <a:pPr algn="l"/>
                      <a:r>
                        <a:rPr lang="en-US" sz="1100" dirty="0"/>
                        <a:t>Thumbnail</a:t>
                      </a:r>
                      <a:endParaRPr lang="en-US" sz="1100" b="1" dirty="0">
                        <a:solidFill>
                          <a:schemeClr val="bg1"/>
                        </a:solidFill>
                        <a:latin typeface="Arial" pitchFamily="34" charset="0"/>
                        <a:cs typeface="Arial" pitchFamily="34" charset="0"/>
                      </a:endParaRPr>
                    </a:p>
                  </a:txBody>
                  <a:tcPr/>
                </a:tc>
                <a:tc>
                  <a:txBody>
                    <a:bodyPr/>
                    <a:lstStyle/>
                    <a:p>
                      <a:r>
                        <a:rPr lang="en-US" sz="1100" dirty="0"/>
                        <a:t>                                                                      </a:t>
                      </a:r>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tc>
                  <a:txBody>
                    <a:bodyPr/>
                    <a:lstStyle/>
                    <a:p>
                      <a:endParaRPr lang="en-US" sz="1100" b="0" dirty="0">
                        <a:solidFill>
                          <a:sysClr val="windowText" lastClr="000000"/>
                        </a:solidFill>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320722" y="792637"/>
            <a:ext cx="8536675" cy="646331"/>
          </a:xfrm>
          <a:prstGeom prst="rect">
            <a:avLst/>
          </a:prstGeom>
          <a:noFill/>
        </p:spPr>
        <p:txBody>
          <a:bodyPr wrap="square" rtlCol="0">
            <a:spAutoFit/>
          </a:bodyPr>
          <a:lstStyle/>
          <a:p>
            <a:pPr algn="ctr"/>
            <a:r>
              <a:rPr lang="en-US" dirty="0"/>
              <a:t>E-mails can be customized on your behalf.  Please share your logo and contact information with your wholesaler if you’d like a campaign to be created for you.</a:t>
            </a:r>
          </a:p>
        </p:txBody>
      </p:sp>
      <p:pic>
        <p:nvPicPr>
          <p:cNvPr id="12" name="Picture 11">
            <a:extLst>
              <a:ext uri="{FF2B5EF4-FFF2-40B4-BE49-F238E27FC236}">
                <a16:creationId xmlns:a16="http://schemas.microsoft.com/office/drawing/2014/main" id="{E8FA3323-6F3A-4B41-B992-290BD7355863}"/>
              </a:ext>
            </a:extLst>
          </p:cNvPr>
          <p:cNvPicPr>
            <a:picLocks noChangeAspect="1"/>
          </p:cNvPicPr>
          <p:nvPr/>
        </p:nvPicPr>
        <p:blipFill>
          <a:blip r:embed="rId3"/>
          <a:stretch>
            <a:fillRect/>
          </a:stretch>
        </p:blipFill>
        <p:spPr>
          <a:xfrm>
            <a:off x="1459444" y="3517438"/>
            <a:ext cx="1152525" cy="1485900"/>
          </a:xfrm>
          <a:prstGeom prst="rect">
            <a:avLst/>
          </a:prstGeom>
          <a:ln w="3175"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BFF0085B-B9E6-49EB-9F86-AB53AF955153}"/>
              </a:ext>
            </a:extLst>
          </p:cNvPr>
          <p:cNvPicPr>
            <a:picLocks noChangeAspect="1"/>
          </p:cNvPicPr>
          <p:nvPr/>
        </p:nvPicPr>
        <p:blipFill>
          <a:blip r:embed="rId4"/>
          <a:stretch>
            <a:fillRect/>
          </a:stretch>
        </p:blipFill>
        <p:spPr>
          <a:xfrm>
            <a:off x="3352371" y="3517438"/>
            <a:ext cx="1152525" cy="1495425"/>
          </a:xfrm>
          <a:prstGeom prst="rect">
            <a:avLst/>
          </a:prstGeom>
          <a:ln w="3175"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4A19A146-CBAB-49BB-B3E6-07BA50BF3639}"/>
              </a:ext>
            </a:extLst>
          </p:cNvPr>
          <p:cNvPicPr>
            <a:picLocks noChangeAspect="1"/>
          </p:cNvPicPr>
          <p:nvPr/>
        </p:nvPicPr>
        <p:blipFill>
          <a:blip r:embed="rId3"/>
          <a:stretch>
            <a:fillRect/>
          </a:stretch>
        </p:blipFill>
        <p:spPr>
          <a:xfrm>
            <a:off x="7243841" y="3536488"/>
            <a:ext cx="1152525" cy="1485900"/>
          </a:xfrm>
          <a:prstGeom prst="rect">
            <a:avLst/>
          </a:prstGeom>
          <a:ln w="3175" cap="sq" cmpd="thickThin">
            <a:solidFill>
              <a:srgbClr val="000000"/>
            </a:solidFill>
            <a:prstDash val="solid"/>
            <a:miter lim="800000"/>
          </a:ln>
          <a:effectLst>
            <a:innerShdw blurRad="76200">
              <a:srgbClr val="000000"/>
            </a:innerShdw>
          </a:effectLst>
        </p:spPr>
      </p:pic>
      <p:pic>
        <p:nvPicPr>
          <p:cNvPr id="2" name="Picture 1">
            <a:extLst>
              <a:ext uri="{FF2B5EF4-FFF2-40B4-BE49-F238E27FC236}">
                <a16:creationId xmlns:a16="http://schemas.microsoft.com/office/drawing/2014/main" id="{0B42EF71-804E-4B50-A4A5-5FFB5BBAA0B6}"/>
              </a:ext>
            </a:extLst>
          </p:cNvPr>
          <p:cNvPicPr>
            <a:picLocks noChangeAspect="1"/>
          </p:cNvPicPr>
          <p:nvPr/>
        </p:nvPicPr>
        <p:blipFill>
          <a:blip r:embed="rId5"/>
          <a:stretch>
            <a:fillRect/>
          </a:stretch>
        </p:blipFill>
        <p:spPr>
          <a:xfrm>
            <a:off x="5235061" y="3536488"/>
            <a:ext cx="1104900" cy="1476375"/>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716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LINCOLN MONEYGUARD SOLUTIONS</a:t>
            </a:r>
          </a:p>
        </p:txBody>
      </p:sp>
      <p:sp>
        <p:nvSpPr>
          <p:cNvPr id="4" name="Slide Number Placeholder 3"/>
          <p:cNvSpPr>
            <a:spLocks noGrp="1"/>
          </p:cNvSpPr>
          <p:nvPr>
            <p:ph type="sldNum" sz="quarter" idx="10"/>
          </p:nvPr>
        </p:nvSpPr>
        <p:spPr/>
        <p:txBody>
          <a:bodyPr/>
          <a:lstStyle/>
          <a:p>
            <a:pPr>
              <a:defRPr/>
            </a:pPr>
            <a:fld id="{28FE8D4C-68EA-496F-AFAF-716A37A39AD0}" type="slidenum">
              <a:rPr lang="en-US" smtClean="0"/>
              <a:pPr>
                <a:defRPr/>
              </a:pPr>
              <a:t>6</a:t>
            </a:fld>
            <a:endParaRPr lang="en-US" dirty="0"/>
          </a:p>
        </p:txBody>
      </p:sp>
    </p:spTree>
    <p:extLst>
      <p:ext uri="{BB962C8B-B14F-4D97-AF65-F5344CB8AC3E}">
        <p14:creationId xmlns:p14="http://schemas.microsoft.com/office/powerpoint/2010/main" val="295446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LINCOLN MONEYGUARD SOLUTIONS</a:t>
            </a:r>
          </a:p>
        </p:txBody>
      </p:sp>
      <p:sp>
        <p:nvSpPr>
          <p:cNvPr id="4" name="Slide Number Placeholder 3"/>
          <p:cNvSpPr>
            <a:spLocks noGrp="1"/>
          </p:cNvSpPr>
          <p:nvPr>
            <p:ph type="sldNum" sz="quarter" idx="12"/>
          </p:nvPr>
        </p:nvSpPr>
        <p:spPr/>
        <p:txBody>
          <a:bodyPr/>
          <a:lstStyle/>
          <a:p>
            <a:pPr>
              <a:defRPr/>
            </a:pPr>
            <a:fld id="{28FE8D4C-68EA-496F-AFAF-716A37A39AD0}" type="slidenum">
              <a:rPr lang="en-US" smtClean="0"/>
              <a:pPr>
                <a:defRPr/>
              </a:pPr>
              <a:t>7</a:t>
            </a:fld>
            <a:endParaRPr lang="en-US" dirty="0"/>
          </a:p>
        </p:txBody>
      </p:sp>
      <p:sp>
        <p:nvSpPr>
          <p:cNvPr id="11" name="Rectangle 10"/>
          <p:cNvSpPr/>
          <p:nvPr/>
        </p:nvSpPr>
        <p:spPr>
          <a:xfrm>
            <a:off x="300251" y="730609"/>
            <a:ext cx="8509426" cy="646331"/>
          </a:xfrm>
          <a:prstGeom prst="rect">
            <a:avLst/>
          </a:prstGeom>
        </p:spPr>
        <p:txBody>
          <a:bodyPr wrap="square">
            <a:spAutoFit/>
          </a:bodyPr>
          <a:lstStyle/>
          <a:p>
            <a:pPr marL="228600" lvl="1" indent="0" algn="ctr">
              <a:spcAft>
                <a:spcPts val="0"/>
              </a:spcAft>
              <a:buNone/>
            </a:pPr>
            <a:r>
              <a:rPr lang="en-US" dirty="0"/>
              <a:t>Lincoln MoneyGuard Solutions can help you protect your clients’ retirement from long-term care expenses with affordable, flexible options beginning at age 40.</a:t>
            </a:r>
          </a:p>
        </p:txBody>
      </p:sp>
      <p:sp>
        <p:nvSpPr>
          <p:cNvPr id="12" name="TextBox 11"/>
          <p:cNvSpPr txBox="1"/>
          <p:nvPr/>
        </p:nvSpPr>
        <p:spPr>
          <a:xfrm>
            <a:off x="924954" y="1387098"/>
            <a:ext cx="3179928" cy="369332"/>
          </a:xfrm>
          <a:prstGeom prst="rect">
            <a:avLst/>
          </a:prstGeom>
          <a:noFill/>
        </p:spPr>
        <p:txBody>
          <a:bodyPr wrap="square" rtlCol="0">
            <a:spAutoFit/>
          </a:bodyPr>
          <a:lstStyle/>
          <a:p>
            <a:pPr algn="ctr"/>
            <a:r>
              <a:rPr lang="en-US" b="1" dirty="0">
                <a:solidFill>
                  <a:srgbClr val="98002E"/>
                </a:solidFill>
              </a:rPr>
              <a:t>CLIENT</a:t>
            </a:r>
          </a:p>
        </p:txBody>
      </p:sp>
      <p:sp>
        <p:nvSpPr>
          <p:cNvPr id="13" name="TextBox 12"/>
          <p:cNvSpPr txBox="1"/>
          <p:nvPr/>
        </p:nvSpPr>
        <p:spPr>
          <a:xfrm>
            <a:off x="6039182" y="1412565"/>
            <a:ext cx="2784143" cy="369332"/>
          </a:xfrm>
          <a:prstGeom prst="rect">
            <a:avLst/>
          </a:prstGeom>
          <a:noFill/>
        </p:spPr>
        <p:txBody>
          <a:bodyPr wrap="square" rtlCol="0">
            <a:spAutoFit/>
          </a:bodyPr>
          <a:lstStyle/>
          <a:p>
            <a:pPr algn="ctr"/>
            <a:r>
              <a:rPr lang="en-US" b="1" dirty="0">
                <a:solidFill>
                  <a:srgbClr val="98002E"/>
                </a:solidFill>
              </a:rPr>
              <a:t>ADVISOR</a:t>
            </a:r>
          </a:p>
        </p:txBody>
      </p:sp>
      <p:cxnSp>
        <p:nvCxnSpPr>
          <p:cNvPr id="14" name="Straight Connector 13"/>
          <p:cNvCxnSpPr>
            <a:cxnSpLocks/>
          </p:cNvCxnSpPr>
          <p:nvPr/>
        </p:nvCxnSpPr>
        <p:spPr>
          <a:xfrm>
            <a:off x="6006758" y="1657673"/>
            <a:ext cx="32424" cy="4043216"/>
          </a:xfrm>
          <a:prstGeom prst="line">
            <a:avLst/>
          </a:prstGeom>
          <a:ln>
            <a:solidFill>
              <a:srgbClr val="98002E"/>
            </a:solidFill>
            <a:prstDash val="sys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019219-B34B-48CF-8352-7990478924FF}"/>
              </a:ext>
            </a:extLst>
          </p:cNvPr>
          <p:cNvSpPr txBox="1"/>
          <p:nvPr/>
        </p:nvSpPr>
        <p:spPr>
          <a:xfrm>
            <a:off x="216790" y="1586578"/>
            <a:ext cx="3299407" cy="5570756"/>
          </a:xfrm>
          <a:prstGeom prst="rect">
            <a:avLst/>
          </a:prstGeom>
          <a:noFill/>
        </p:spPr>
        <p:txBody>
          <a:bodyPr wrap="square" rtlCol="0">
            <a:spAutoFit/>
          </a:bodyPr>
          <a:lstStyle/>
          <a:p>
            <a:r>
              <a:rPr lang="en-US" sz="1200" b="1" dirty="0"/>
              <a:t>MoneyGuard Client Seminar</a:t>
            </a:r>
          </a:p>
          <a:p>
            <a:pPr marL="171450" indent="-171450">
              <a:buFont typeface="Arial" panose="020B0604020202020204" pitchFamily="34" charset="0"/>
              <a:buChar char="•"/>
            </a:pPr>
            <a:r>
              <a:rPr lang="en-US" sz="1200" dirty="0">
                <a:hlinkClick r:id="rId3"/>
              </a:rPr>
              <a:t>MGR-ICC-PPT007</a:t>
            </a:r>
            <a:r>
              <a:rPr lang="en-US" sz="1200" dirty="0"/>
              <a:t> (ICC version)*</a:t>
            </a:r>
          </a:p>
          <a:p>
            <a:pPr marL="171450" indent="-171450">
              <a:buFont typeface="Arial" panose="020B0604020202020204" pitchFamily="34" charset="0"/>
              <a:buChar char="•"/>
            </a:pPr>
            <a:r>
              <a:rPr lang="en-US" sz="1200" dirty="0">
                <a:hlinkClick r:id="rId4"/>
              </a:rPr>
              <a:t>MGR-CLT2-PPT007</a:t>
            </a:r>
            <a:r>
              <a:rPr lang="en-US" sz="1200" dirty="0"/>
              <a:t> (for use in AZ, CT, DC, DE, FL, HI, IN, MT, ND, NJ, SD, VI) </a:t>
            </a:r>
          </a:p>
          <a:p>
            <a:pPr marL="171450" indent="-171450">
              <a:buFont typeface="Arial" panose="020B0604020202020204" pitchFamily="34" charset="0"/>
              <a:buChar char="•"/>
            </a:pPr>
            <a:r>
              <a:rPr lang="en-US" sz="1200" dirty="0">
                <a:hlinkClick r:id="rId5"/>
              </a:rPr>
              <a:t>MGR-CA-PPT025</a:t>
            </a:r>
            <a:r>
              <a:rPr lang="en-US" sz="1200" dirty="0"/>
              <a:t> (CA version)</a:t>
            </a:r>
          </a:p>
          <a:p>
            <a:endParaRPr lang="en-US" sz="1200" dirty="0"/>
          </a:p>
          <a:p>
            <a:r>
              <a:rPr lang="en-US" sz="1200" b="1" dirty="0"/>
              <a:t>MoneyGuard Reserve Client Seminar</a:t>
            </a:r>
          </a:p>
          <a:p>
            <a:pPr marL="171450" indent="-171450">
              <a:buFont typeface="Arial" panose="020B0604020202020204" pitchFamily="34" charset="0"/>
              <a:buChar char="•"/>
            </a:pPr>
            <a:r>
              <a:rPr lang="en-US" sz="1200" dirty="0">
                <a:hlinkClick r:id="rId6"/>
              </a:rPr>
              <a:t>MGR-NY-PPT002</a:t>
            </a:r>
            <a:r>
              <a:rPr lang="en-US" sz="1200" dirty="0"/>
              <a:t> (NY version)</a:t>
            </a:r>
          </a:p>
          <a:p>
            <a:endParaRPr lang="en-US" sz="1200" b="1" dirty="0"/>
          </a:p>
          <a:p>
            <a:r>
              <a:rPr lang="en-US" sz="1200" b="1" dirty="0"/>
              <a:t>MoneyGuard </a:t>
            </a:r>
            <a:r>
              <a:rPr lang="en-US" sz="1200" b="1" dirty="0" err="1"/>
              <a:t>presubmission</a:t>
            </a:r>
            <a:r>
              <a:rPr lang="en-US" sz="1200" b="1" dirty="0"/>
              <a:t> qualification guide</a:t>
            </a:r>
          </a:p>
          <a:p>
            <a:pPr marL="171450" indent="-171450">
              <a:buFont typeface="Arial" panose="020B0604020202020204" pitchFamily="34" charset="0"/>
              <a:buChar char="•"/>
            </a:pPr>
            <a:r>
              <a:rPr lang="en-US" sz="1200" dirty="0">
                <a:hlinkClick r:id="rId7"/>
              </a:rPr>
              <a:t>MGR-QUA2-FLI008</a:t>
            </a:r>
            <a:endParaRPr lang="en-US" sz="1200" dirty="0"/>
          </a:p>
          <a:p>
            <a:pPr marL="171450" indent="-171450">
              <a:buFont typeface="Arial" panose="020B0604020202020204" pitchFamily="34" charset="0"/>
              <a:buChar char="•"/>
            </a:pPr>
            <a:r>
              <a:rPr lang="en-US" sz="1200" dirty="0">
                <a:hlinkClick r:id="rId8"/>
              </a:rPr>
              <a:t>MGR-CA-FLI056</a:t>
            </a:r>
            <a:r>
              <a:rPr lang="en-US" sz="1200" dirty="0"/>
              <a:t> (CA version)</a:t>
            </a:r>
          </a:p>
          <a:p>
            <a:endParaRPr lang="en-US" sz="1200" b="1" dirty="0"/>
          </a:p>
          <a:p>
            <a:r>
              <a:rPr lang="en-US" sz="1200" b="1" dirty="0"/>
              <a:t>MoneyGuard II Client Product Guide:</a:t>
            </a:r>
          </a:p>
          <a:p>
            <a:pPr marL="171450" indent="-171450">
              <a:buFont typeface="Arial" panose="020B0604020202020204" pitchFamily="34" charset="0"/>
              <a:buChar char="•"/>
            </a:pPr>
            <a:r>
              <a:rPr lang="en-US" sz="1200" dirty="0">
                <a:hlinkClick r:id="rId9"/>
              </a:rPr>
              <a:t>MGR-ICC-BRC014</a:t>
            </a:r>
            <a:r>
              <a:rPr lang="en-US" sz="1200" dirty="0"/>
              <a:t> (ICC version)*</a:t>
            </a:r>
          </a:p>
          <a:p>
            <a:pPr marL="171450" indent="-171450">
              <a:buFont typeface="Arial" panose="020B0604020202020204" pitchFamily="34" charset="0"/>
              <a:buChar char="•"/>
            </a:pPr>
            <a:r>
              <a:rPr lang="en-US" sz="1200" dirty="0">
                <a:hlinkClick r:id="rId10"/>
              </a:rPr>
              <a:t>MGR-CLT2-BRC012</a:t>
            </a:r>
            <a:r>
              <a:rPr lang="en-US" sz="1200" dirty="0"/>
              <a:t> (for use in AZ, CT, DC, DE, FL, HI, IN, MT, ND, NJ, SD, VI)</a:t>
            </a:r>
            <a:endParaRPr lang="en-US" sz="1200" b="1" dirty="0"/>
          </a:p>
          <a:p>
            <a:endParaRPr lang="en-US" sz="1200" b="1" dirty="0"/>
          </a:p>
          <a:p>
            <a:r>
              <a:rPr lang="en-US" sz="1200" b="1" dirty="0"/>
              <a:t>MoneyGuard II Client Trifold:</a:t>
            </a:r>
          </a:p>
          <a:p>
            <a:pPr marL="171450" indent="-171450">
              <a:buFont typeface="Arial" panose="020B0604020202020204" pitchFamily="34" charset="0"/>
              <a:buChar char="•"/>
            </a:pPr>
            <a:r>
              <a:rPr lang="en-US" sz="1200" dirty="0">
                <a:hlinkClick r:id="rId11"/>
              </a:rPr>
              <a:t>MGR-ICC-BRC015</a:t>
            </a:r>
            <a:r>
              <a:rPr lang="en-US" sz="1200" dirty="0"/>
              <a:t> (ICC version)*</a:t>
            </a:r>
          </a:p>
          <a:p>
            <a:pPr marL="171450" indent="-171450">
              <a:buFont typeface="Arial" panose="020B0604020202020204" pitchFamily="34" charset="0"/>
              <a:buChar char="•"/>
            </a:pPr>
            <a:r>
              <a:rPr lang="en-US" sz="1200" dirty="0">
                <a:hlinkClick r:id="rId12"/>
              </a:rPr>
              <a:t>MGR-CLT2-BRC013</a:t>
            </a:r>
            <a:r>
              <a:rPr lang="en-US" sz="1200" dirty="0"/>
              <a:t> (for use in AZ, CT, DC, DE, FL, HI, IN, MT, ND, NJ, SD, VI)</a:t>
            </a:r>
            <a:endParaRPr lang="en-US" sz="1200" b="1" dirty="0"/>
          </a:p>
          <a:p>
            <a:endParaRPr lang="en-US" sz="1300" dirty="0"/>
          </a:p>
          <a:p>
            <a:endParaRPr lang="en-US" sz="1300" dirty="0"/>
          </a:p>
          <a:p>
            <a:pPr marL="171450" indent="-171450">
              <a:buFont typeface="Arial" charset="0"/>
              <a:buChar char="•"/>
            </a:pPr>
            <a:r>
              <a:rPr lang="en-US" sz="900" dirty="0"/>
              <a:t>States other than AZ, CA, CT, DC, DE, FL, HI, IN, MT, ND, NJ, NY, SD, VI </a:t>
            </a:r>
          </a:p>
          <a:p>
            <a:pPr marL="171450" indent="-171450">
              <a:buFont typeface="Arial" charset="0"/>
              <a:buChar char="•"/>
            </a:pPr>
            <a:endParaRPr lang="en-US" sz="900" dirty="0"/>
          </a:p>
          <a:p>
            <a:endParaRPr lang="en-US" sz="1400" dirty="0"/>
          </a:p>
          <a:p>
            <a:endParaRPr lang="en-US" sz="1300" dirty="0"/>
          </a:p>
          <a:p>
            <a:pPr marL="285750" indent="-285750">
              <a:buFont typeface="Arial" panose="020B0604020202020204" pitchFamily="34" charset="0"/>
              <a:buChar char="•"/>
            </a:pPr>
            <a:endParaRPr lang="en-US" sz="1300" dirty="0"/>
          </a:p>
        </p:txBody>
      </p:sp>
      <p:sp>
        <p:nvSpPr>
          <p:cNvPr id="18" name="TextBox 17">
            <a:extLst>
              <a:ext uri="{FF2B5EF4-FFF2-40B4-BE49-F238E27FC236}">
                <a16:creationId xmlns:a16="http://schemas.microsoft.com/office/drawing/2014/main" id="{71F98A25-425D-4C7F-9C2B-845372A0454F}"/>
              </a:ext>
            </a:extLst>
          </p:cNvPr>
          <p:cNvSpPr txBox="1"/>
          <p:nvPr/>
        </p:nvSpPr>
        <p:spPr>
          <a:xfrm>
            <a:off x="3390463" y="1622654"/>
            <a:ext cx="2590449" cy="5339923"/>
          </a:xfrm>
          <a:prstGeom prst="rect">
            <a:avLst/>
          </a:prstGeom>
          <a:noFill/>
        </p:spPr>
        <p:txBody>
          <a:bodyPr wrap="square" rtlCol="0">
            <a:spAutoFit/>
          </a:bodyPr>
          <a:lstStyle/>
          <a:p>
            <a:r>
              <a:rPr lang="en-US" sz="1200" b="1" dirty="0"/>
              <a:t>PHI Tool for MoneyGuard solutions</a:t>
            </a:r>
          </a:p>
          <a:p>
            <a:pPr marL="171450" indent="-171450">
              <a:buFont typeface="Arial" panose="020B0604020202020204" pitchFamily="34" charset="0"/>
              <a:buChar char="•"/>
            </a:pPr>
            <a:r>
              <a:rPr lang="en-US" sz="1200" dirty="0">
                <a:hlinkClick r:id="rId13"/>
              </a:rPr>
              <a:t>MGR-PHI2-FLI002</a:t>
            </a:r>
            <a:r>
              <a:rPr lang="en-US" sz="1200" dirty="0"/>
              <a:t> </a:t>
            </a:r>
          </a:p>
          <a:p>
            <a:pPr marL="171450" indent="-171450">
              <a:buFont typeface="Arial" panose="020B0604020202020204" pitchFamily="34" charset="0"/>
              <a:buChar char="•"/>
            </a:pPr>
            <a:r>
              <a:rPr lang="en-US" sz="1200" dirty="0">
                <a:hlinkClick r:id="rId14"/>
              </a:rPr>
              <a:t>MGR-PHIC-FLI002</a:t>
            </a:r>
            <a:r>
              <a:rPr lang="en-US" sz="1200" dirty="0"/>
              <a:t> (CA version)</a:t>
            </a:r>
          </a:p>
          <a:p>
            <a:pPr marL="171450" indent="-171450">
              <a:buFont typeface="Arial" panose="020B0604020202020204" pitchFamily="34" charset="0"/>
              <a:buChar char="•"/>
            </a:pPr>
            <a:endParaRPr lang="en-US" sz="1200" dirty="0"/>
          </a:p>
          <a:p>
            <a:r>
              <a:rPr lang="en-US" sz="1200" b="1" dirty="0"/>
              <a:t>MoneyGuard II California Trifold</a:t>
            </a:r>
          </a:p>
          <a:p>
            <a:pPr marL="171450" indent="-171450">
              <a:buFont typeface="Arial" panose="020B0604020202020204" pitchFamily="34" charset="0"/>
              <a:buChar char="•"/>
            </a:pPr>
            <a:r>
              <a:rPr lang="en-US" sz="1200" dirty="0">
                <a:hlinkClick r:id="rId15"/>
              </a:rPr>
              <a:t>MGR-CA-BRC025</a:t>
            </a:r>
            <a:endParaRPr lang="en-US" sz="1200" dirty="0"/>
          </a:p>
          <a:p>
            <a:endParaRPr lang="en-US" sz="1200" b="1" dirty="0"/>
          </a:p>
          <a:p>
            <a:r>
              <a:rPr lang="en-US" sz="1200" b="1" dirty="0"/>
              <a:t>MoneyGuard II CA Product Guide</a:t>
            </a:r>
          </a:p>
          <a:p>
            <a:pPr marL="171450" indent="-171450">
              <a:buFont typeface="Arial" panose="020B0604020202020204" pitchFamily="34" charset="0"/>
              <a:buChar char="•"/>
            </a:pPr>
            <a:r>
              <a:rPr lang="en-US" sz="1200" dirty="0">
                <a:hlinkClick r:id="rId16"/>
              </a:rPr>
              <a:t>MGR-CA-BRC026</a:t>
            </a:r>
            <a:endParaRPr lang="en-US" sz="1200" dirty="0"/>
          </a:p>
          <a:p>
            <a:endParaRPr lang="en-US" sz="1200" b="1" dirty="0"/>
          </a:p>
          <a:p>
            <a:r>
              <a:rPr lang="en-US" sz="1200" b="1" dirty="0"/>
              <a:t>MG Reserve Trifold</a:t>
            </a:r>
          </a:p>
          <a:p>
            <a:pPr marL="171450" indent="-171450">
              <a:buFont typeface="Arial" panose="020B0604020202020204" pitchFamily="34" charset="0"/>
              <a:buChar char="•"/>
            </a:pPr>
            <a:r>
              <a:rPr lang="en-US" sz="1200" dirty="0">
                <a:hlinkClick r:id="rId17"/>
              </a:rPr>
              <a:t>MGR-NY-BRC003</a:t>
            </a:r>
            <a:endParaRPr lang="en-US" sz="1200" dirty="0"/>
          </a:p>
          <a:p>
            <a:endParaRPr lang="en-US" sz="1200" b="1" dirty="0"/>
          </a:p>
          <a:p>
            <a:r>
              <a:rPr lang="en-US" sz="1200" b="1" dirty="0"/>
              <a:t>MoneyGuard Reserve Client Guide</a:t>
            </a:r>
          </a:p>
          <a:p>
            <a:pPr marL="171450" indent="-171450">
              <a:buFont typeface="Arial" panose="020B0604020202020204" pitchFamily="34" charset="0"/>
              <a:buChar char="•"/>
            </a:pPr>
            <a:r>
              <a:rPr lang="en-US" sz="1200" dirty="0">
                <a:hlinkClick r:id="rId18"/>
              </a:rPr>
              <a:t>MGR-NY-BRC007</a:t>
            </a:r>
            <a:r>
              <a:rPr lang="en-US" sz="1200" dirty="0"/>
              <a:t> (NY only)</a:t>
            </a:r>
          </a:p>
          <a:p>
            <a:endParaRPr lang="en-US" sz="1200" dirty="0"/>
          </a:p>
          <a:p>
            <a:r>
              <a:rPr lang="en-US" sz="1200" b="1" dirty="0"/>
              <a:t>The Power of Starting Early Flier:</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ICC Version: </a:t>
            </a:r>
            <a:r>
              <a:rPr lang="en-US" sz="1200" dirty="0">
                <a:solidFill>
                  <a:srgbClr val="0D5D82"/>
                </a:solidFill>
                <a:latin typeface="Calibri" panose="020F0502020204030204" pitchFamily="34" charset="0"/>
                <a:ea typeface="Calibri" panose="020F0502020204030204" pitchFamily="34" charset="0"/>
                <a:cs typeface="Calibri" panose="020F0502020204030204" pitchFamily="34" charset="0"/>
                <a:hlinkClick r:id="rId19"/>
              </a:rPr>
              <a:t>MGR-STAR-FLI001</a:t>
            </a:r>
            <a:endParaRPr lang="en-US" sz="1200" dirty="0">
              <a:solidFill>
                <a:srgbClr val="0D5D8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Non-ICC Version: </a:t>
            </a:r>
            <a:r>
              <a:rPr lang="en-US" sz="1200" dirty="0">
                <a:solidFill>
                  <a:srgbClr val="0D5D82"/>
                </a:solidFill>
                <a:latin typeface="Calibri" panose="020F0502020204030204" pitchFamily="34" charset="0"/>
                <a:ea typeface="Calibri" panose="020F0502020204030204" pitchFamily="34" charset="0"/>
                <a:cs typeface="Calibri" panose="020F0502020204030204" pitchFamily="34" charset="0"/>
                <a:hlinkClick r:id="rId20"/>
              </a:rPr>
              <a:t>MGR-STAR-FLI002</a:t>
            </a:r>
            <a:endParaRPr lang="en-US" sz="1200" b="1" dirty="0"/>
          </a:p>
          <a:p>
            <a:endParaRPr lang="en-US" sz="1200" dirty="0"/>
          </a:p>
          <a:p>
            <a:r>
              <a:rPr lang="en-US" sz="1200" dirty="0"/>
              <a:t> </a:t>
            </a:r>
          </a:p>
          <a:p>
            <a:endParaRPr lang="en-US" sz="1300" dirty="0"/>
          </a:p>
          <a:p>
            <a:pPr marL="171450" indent="-171450">
              <a:buFont typeface="Arial" panose="020B0604020202020204" pitchFamily="34" charset="0"/>
              <a:buChar char="•"/>
            </a:pPr>
            <a:endParaRPr lang="en-US" sz="1300" dirty="0"/>
          </a:p>
          <a:p>
            <a:endParaRPr lang="en-US" sz="1300" dirty="0"/>
          </a:p>
          <a:p>
            <a:endParaRPr lang="en-US" sz="1300" dirty="0"/>
          </a:p>
          <a:p>
            <a:endParaRPr lang="en-US" sz="1300" dirty="0"/>
          </a:p>
          <a:p>
            <a:endParaRPr lang="en-US" sz="1300" dirty="0"/>
          </a:p>
          <a:p>
            <a:pPr marL="285750" indent="-285750">
              <a:buFont typeface="Arial" panose="020B0604020202020204" pitchFamily="34" charset="0"/>
              <a:buChar char="•"/>
            </a:pPr>
            <a:endParaRPr lang="en-US" sz="1300" dirty="0"/>
          </a:p>
        </p:txBody>
      </p:sp>
      <p:sp>
        <p:nvSpPr>
          <p:cNvPr id="19" name="TextBox 18">
            <a:extLst>
              <a:ext uri="{FF2B5EF4-FFF2-40B4-BE49-F238E27FC236}">
                <a16:creationId xmlns:a16="http://schemas.microsoft.com/office/drawing/2014/main" id="{110ADB80-5AB6-46E4-B931-250D0C7630EC}"/>
              </a:ext>
            </a:extLst>
          </p:cNvPr>
          <p:cNvSpPr txBox="1"/>
          <p:nvPr/>
        </p:nvSpPr>
        <p:spPr>
          <a:xfrm>
            <a:off x="6168651" y="1686111"/>
            <a:ext cx="2887398" cy="4154984"/>
          </a:xfrm>
          <a:prstGeom prst="rect">
            <a:avLst/>
          </a:prstGeom>
          <a:noFill/>
        </p:spPr>
        <p:txBody>
          <a:bodyPr wrap="square" rtlCol="0">
            <a:spAutoFit/>
          </a:bodyPr>
          <a:lstStyle/>
          <a:p>
            <a:r>
              <a:rPr lang="en-US" sz="1200" b="1" dirty="0"/>
              <a:t>MoneyGuard Quadrant Flier</a:t>
            </a:r>
          </a:p>
          <a:p>
            <a:pPr marL="171450" indent="-171450">
              <a:buFont typeface="Arial" panose="020B0604020202020204" pitchFamily="34" charset="0"/>
              <a:buChar char="•"/>
            </a:pPr>
            <a:r>
              <a:rPr lang="en-US" sz="1200" dirty="0">
                <a:hlinkClick r:id="rId21"/>
              </a:rPr>
              <a:t>MGR-QUAD-FLI004</a:t>
            </a:r>
            <a:endParaRPr lang="en-US" sz="1200" dirty="0"/>
          </a:p>
          <a:p>
            <a:endParaRPr lang="en-US" sz="1200" b="1" dirty="0"/>
          </a:p>
          <a:p>
            <a:r>
              <a:rPr lang="en-US" sz="1200" b="1" dirty="0"/>
              <a:t>MoneyGuard II Advisor Seminar</a:t>
            </a:r>
          </a:p>
          <a:p>
            <a:pPr marL="171450" indent="-171450">
              <a:buFont typeface="Arial" panose="020B0604020202020204" pitchFamily="34" charset="0"/>
              <a:buChar char="•"/>
            </a:pPr>
            <a:r>
              <a:rPr lang="en-US" sz="1200" dirty="0">
                <a:hlinkClick r:id="rId22"/>
              </a:rPr>
              <a:t>MGR-ADV2-PPT007</a:t>
            </a:r>
            <a:r>
              <a:rPr lang="en-US" sz="1200" dirty="0"/>
              <a:t> </a:t>
            </a:r>
          </a:p>
          <a:p>
            <a:pPr marL="171450" indent="-171450">
              <a:buFont typeface="Arial" panose="020B0604020202020204" pitchFamily="34" charset="0"/>
              <a:buChar char="•"/>
            </a:pPr>
            <a:endParaRPr lang="en-US" sz="1200" dirty="0"/>
          </a:p>
          <a:p>
            <a:r>
              <a:rPr lang="en-US" sz="1200" b="1" dirty="0"/>
              <a:t>MoneyGuard Underwriting at a Glance Guidelines Brochure</a:t>
            </a:r>
          </a:p>
          <a:p>
            <a:pPr marL="171450" indent="-171450">
              <a:buFont typeface="Arial" panose="020B0604020202020204" pitchFamily="34" charset="0"/>
              <a:buChar char="•"/>
            </a:pPr>
            <a:r>
              <a:rPr lang="en-US" sz="1200" dirty="0">
                <a:hlinkClick r:id="rId23"/>
              </a:rPr>
              <a:t>MGR-ADV2-BRC004</a:t>
            </a:r>
            <a:endParaRPr lang="en-US" sz="1200" dirty="0"/>
          </a:p>
          <a:p>
            <a:endParaRPr lang="en-US" sz="1200" dirty="0"/>
          </a:p>
          <a:p>
            <a:r>
              <a:rPr lang="en-US" sz="1200" b="1" dirty="0"/>
              <a:t>Lincoln Concierge Care Coordination Seminar</a:t>
            </a:r>
          </a:p>
          <a:p>
            <a:pPr marL="171450" indent="-171450">
              <a:buFont typeface="Arial" panose="020B0604020202020204" pitchFamily="34" charset="0"/>
              <a:buChar char="•"/>
            </a:pPr>
            <a:r>
              <a:rPr lang="en-US" sz="1200" dirty="0">
                <a:hlinkClick r:id="rId24"/>
              </a:rPr>
              <a:t>MGR-LCC-PPT001</a:t>
            </a:r>
            <a:endParaRPr lang="en-US" sz="1200" dirty="0"/>
          </a:p>
          <a:p>
            <a:endParaRPr lang="en-US" sz="1200" b="1" dirty="0"/>
          </a:p>
          <a:p>
            <a:r>
              <a:rPr lang="en-US" sz="1200" b="1" dirty="0"/>
              <a:t>LTC Planning for Couples flier</a:t>
            </a:r>
          </a:p>
          <a:p>
            <a:pPr marL="171450" indent="-171450">
              <a:buFont typeface="Arial" panose="020B0604020202020204" pitchFamily="34" charset="0"/>
              <a:buChar char="•"/>
            </a:pPr>
            <a:r>
              <a:rPr lang="en-US" sz="1200" dirty="0">
                <a:hlinkClick r:id="rId25"/>
              </a:rPr>
              <a:t>MGR-PLAN-FLI001</a:t>
            </a:r>
            <a:endParaRPr lang="en-US" sz="1200" dirty="0"/>
          </a:p>
          <a:p>
            <a:endParaRPr lang="en-US" sz="1200" dirty="0"/>
          </a:p>
          <a:p>
            <a:r>
              <a:rPr lang="en-US" sz="1200" b="1" dirty="0"/>
              <a:t>Indemnity vs. Reimbursement Flier</a:t>
            </a:r>
          </a:p>
          <a:p>
            <a:pPr marL="171450" indent="-171450">
              <a:buFont typeface="Arial" panose="020B0604020202020204" pitchFamily="34" charset="0"/>
              <a:buChar char="•"/>
            </a:pPr>
            <a:r>
              <a:rPr lang="en-US" sz="1200" dirty="0">
                <a:hlinkClick r:id="rId26"/>
              </a:rPr>
              <a:t>MGR-IVR-FLI001</a:t>
            </a:r>
            <a:endParaRPr lang="en-US" sz="1200" dirty="0"/>
          </a:p>
          <a:p>
            <a:pPr marL="171450" indent="-171450">
              <a:buFont typeface="Arial" panose="020B0604020202020204" pitchFamily="34" charset="0"/>
              <a:buChar char="•"/>
            </a:pPr>
            <a:endParaRPr lang="en-US" sz="1200" dirty="0"/>
          </a:p>
          <a:p>
            <a:r>
              <a:rPr lang="en-US" sz="1200" b="1" dirty="0"/>
              <a:t>MoneyGuard Playbook</a:t>
            </a:r>
          </a:p>
          <a:p>
            <a:pPr marL="171450" indent="-171450">
              <a:buFont typeface="Arial" panose="020B0604020202020204" pitchFamily="34" charset="0"/>
              <a:buChar char="•"/>
            </a:pPr>
            <a:r>
              <a:rPr lang="en-US" sz="1200" dirty="0">
                <a:hlinkClick r:id="rId27"/>
              </a:rPr>
              <a:t>MGR-PLAY-BRC002</a:t>
            </a:r>
            <a:endParaRPr lang="en-US" sz="1200" dirty="0"/>
          </a:p>
        </p:txBody>
      </p:sp>
      <p:cxnSp>
        <p:nvCxnSpPr>
          <p:cNvPr id="15" name="Straight Connector 14">
            <a:extLst>
              <a:ext uri="{FF2B5EF4-FFF2-40B4-BE49-F238E27FC236}">
                <a16:creationId xmlns:a16="http://schemas.microsoft.com/office/drawing/2014/main" id="{CB44968D-57DF-40D8-A5A5-B616DCBF1376}"/>
              </a:ext>
            </a:extLst>
          </p:cNvPr>
          <p:cNvCxnSpPr/>
          <p:nvPr/>
        </p:nvCxnSpPr>
        <p:spPr>
          <a:xfrm>
            <a:off x="518205" y="1387098"/>
            <a:ext cx="82296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0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53FB-EC50-4BCA-B7DB-D4C110271BBD}"/>
              </a:ext>
            </a:extLst>
          </p:cNvPr>
          <p:cNvSpPr>
            <a:spLocks noGrp="1"/>
          </p:cNvSpPr>
          <p:nvPr>
            <p:ph type="title"/>
          </p:nvPr>
        </p:nvSpPr>
        <p:spPr/>
        <p:txBody>
          <a:bodyPr/>
          <a:lstStyle/>
          <a:p>
            <a:pPr algn="ctr"/>
            <a:r>
              <a:rPr lang="en-US" sz="2000" i="1" dirty="0"/>
              <a:t>MONEYGUARD</a:t>
            </a:r>
            <a:r>
              <a:rPr lang="en-US" sz="2000" dirty="0"/>
              <a:t> TRANSFORMATION - ENHANCED SUBMISSION PROCESS</a:t>
            </a:r>
          </a:p>
        </p:txBody>
      </p:sp>
      <p:sp>
        <p:nvSpPr>
          <p:cNvPr id="3" name="Slide Number Placeholder 2">
            <a:extLst>
              <a:ext uri="{FF2B5EF4-FFF2-40B4-BE49-F238E27FC236}">
                <a16:creationId xmlns:a16="http://schemas.microsoft.com/office/drawing/2014/main" id="{DB15B3A8-80B5-4BDC-AE43-E8E9A5F8BB8A}"/>
              </a:ext>
            </a:extLst>
          </p:cNvPr>
          <p:cNvSpPr>
            <a:spLocks noGrp="1"/>
          </p:cNvSpPr>
          <p:nvPr>
            <p:ph type="sldNum" sz="quarter" idx="12"/>
          </p:nvPr>
        </p:nvSpPr>
        <p:spPr/>
        <p:txBody>
          <a:bodyPr/>
          <a:lstStyle/>
          <a:p>
            <a:fld id="{4F89022F-6006-3643-BDE0-8F2E93F600F6}" type="slidenum">
              <a:rPr lang="en-US" smtClean="0"/>
              <a:t>8</a:t>
            </a:fld>
            <a:endParaRPr lang="en-US"/>
          </a:p>
        </p:txBody>
      </p:sp>
      <p:cxnSp>
        <p:nvCxnSpPr>
          <p:cNvPr id="5" name="Straight Connector 4">
            <a:extLst>
              <a:ext uri="{FF2B5EF4-FFF2-40B4-BE49-F238E27FC236}">
                <a16:creationId xmlns:a16="http://schemas.microsoft.com/office/drawing/2014/main" id="{9152066B-3A0D-4070-BAAC-9FAF57EFB186}"/>
              </a:ext>
            </a:extLst>
          </p:cNvPr>
          <p:cNvCxnSpPr/>
          <p:nvPr/>
        </p:nvCxnSpPr>
        <p:spPr>
          <a:xfrm>
            <a:off x="518205" y="1387098"/>
            <a:ext cx="82296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23DFD8E-7145-47FA-B6B2-DC1BF80D38C8}"/>
              </a:ext>
            </a:extLst>
          </p:cNvPr>
          <p:cNvSpPr/>
          <p:nvPr/>
        </p:nvSpPr>
        <p:spPr>
          <a:xfrm>
            <a:off x="4911638" y="1411385"/>
            <a:ext cx="4086977" cy="3354765"/>
          </a:xfrm>
          <a:prstGeom prst="rect">
            <a:avLst/>
          </a:prstGeom>
        </p:spPr>
        <p:txBody>
          <a:bodyPr wrap="square">
            <a:spAutoFit/>
          </a:bodyPr>
          <a:lstStyle/>
          <a:p>
            <a:pPr algn="ctr">
              <a:spcAft>
                <a:spcPts val="0"/>
              </a:spcAft>
            </a:pPr>
            <a:r>
              <a:rPr lang="en-US" b="1" dirty="0">
                <a:solidFill>
                  <a:srgbClr val="98002E"/>
                </a:solidFill>
              </a:rPr>
              <a:t>ADVISOR</a:t>
            </a:r>
          </a:p>
          <a:p>
            <a:r>
              <a:rPr lang="en-US" sz="1200" b="1" dirty="0"/>
              <a:t>Overview Flier</a:t>
            </a:r>
          </a:p>
          <a:p>
            <a:pPr marL="171450" indent="-171450">
              <a:buFont typeface="Arial" panose="020B0604020202020204" pitchFamily="34" charset="0"/>
              <a:buChar char="•"/>
            </a:pPr>
            <a:r>
              <a:rPr lang="en-US" sz="1200" dirty="0">
                <a:hlinkClick r:id="rId2"/>
              </a:rPr>
              <a:t>MGR-PROC-FLI003</a:t>
            </a:r>
            <a:endParaRPr lang="en-US" sz="1200" dirty="0"/>
          </a:p>
          <a:p>
            <a:endParaRPr lang="en-US" sz="1200" dirty="0"/>
          </a:p>
          <a:p>
            <a:r>
              <a:rPr lang="en-US" sz="1200" b="1" dirty="0"/>
              <a:t>Advisor FAQ</a:t>
            </a:r>
          </a:p>
          <a:p>
            <a:pPr marL="171450" indent="-171450">
              <a:buFont typeface="Arial" panose="020B0604020202020204" pitchFamily="34" charset="0"/>
              <a:buChar char="•"/>
            </a:pPr>
            <a:r>
              <a:rPr lang="en-US" sz="1200" dirty="0">
                <a:hlinkClick r:id="rId3"/>
              </a:rPr>
              <a:t>MGR-FAQ-FLI002</a:t>
            </a:r>
            <a:endParaRPr lang="en-US" sz="1200" dirty="0"/>
          </a:p>
          <a:p>
            <a:pPr marL="171450" indent="-171450">
              <a:buFont typeface="Arial" panose="020B0604020202020204" pitchFamily="34" charset="0"/>
              <a:buChar char="•"/>
            </a:pPr>
            <a:endParaRPr lang="en-US" sz="1200" dirty="0"/>
          </a:p>
          <a:p>
            <a:r>
              <a:rPr lang="en-US" sz="1200" b="1" dirty="0"/>
              <a:t>Advisor User Guide </a:t>
            </a:r>
          </a:p>
          <a:p>
            <a:pPr marL="171450" indent="-171450">
              <a:buFont typeface="Arial" panose="020B0604020202020204" pitchFamily="34" charset="0"/>
              <a:buChar char="•"/>
            </a:pPr>
            <a:r>
              <a:rPr lang="en-US" sz="1200" dirty="0">
                <a:hlinkClick r:id="rId4"/>
              </a:rPr>
              <a:t>MGR-MGT-BRC001</a:t>
            </a:r>
            <a:endParaRPr lang="en-US" sz="1200" dirty="0"/>
          </a:p>
          <a:p>
            <a:endParaRPr lang="en-US" sz="1200" dirty="0"/>
          </a:p>
          <a:p>
            <a:r>
              <a:rPr lang="en-US" sz="1200" b="1" dirty="0"/>
              <a:t>Bucklee/Milligan Video</a:t>
            </a:r>
          </a:p>
          <a:p>
            <a:pPr marL="171450" indent="-171450">
              <a:buFont typeface="Arial" panose="020B0604020202020204" pitchFamily="34" charset="0"/>
              <a:buChar char="•"/>
            </a:pPr>
            <a:r>
              <a:rPr lang="en-US" sz="1200" dirty="0">
                <a:hlinkClick r:id="rId5"/>
              </a:rPr>
              <a:t>MGR-PROC-VID001 </a:t>
            </a:r>
            <a:endParaRPr lang="en-US" sz="1200" dirty="0"/>
          </a:p>
          <a:p>
            <a:endParaRPr lang="en-US" sz="1200" dirty="0"/>
          </a:p>
          <a:p>
            <a:r>
              <a:rPr lang="en-US" sz="1200" b="1" dirty="0"/>
              <a:t>Nash Video</a:t>
            </a:r>
          </a:p>
          <a:p>
            <a:pPr marL="171450" indent="-171450">
              <a:buFont typeface="Arial" panose="020B0604020202020204" pitchFamily="34" charset="0"/>
              <a:buChar char="•"/>
            </a:pPr>
            <a:r>
              <a:rPr lang="en-US" sz="1200" dirty="0">
                <a:hlinkClick r:id="rId6"/>
              </a:rPr>
              <a:t>MGR-PROC-VID002</a:t>
            </a:r>
            <a:endParaRPr lang="en-US" sz="1200" dirty="0"/>
          </a:p>
          <a:p>
            <a:endParaRPr lang="en-US" sz="1200" dirty="0"/>
          </a:p>
          <a:p>
            <a:pPr algn="ctr"/>
            <a:endParaRPr lang="en-US" sz="1400" b="1" dirty="0"/>
          </a:p>
        </p:txBody>
      </p:sp>
      <p:sp>
        <p:nvSpPr>
          <p:cNvPr id="4" name="TextBox 3">
            <a:extLst>
              <a:ext uri="{FF2B5EF4-FFF2-40B4-BE49-F238E27FC236}">
                <a16:creationId xmlns:a16="http://schemas.microsoft.com/office/drawing/2014/main" id="{6C7EBA2B-5222-4A29-B27F-7A9B976D2026}"/>
              </a:ext>
            </a:extLst>
          </p:cNvPr>
          <p:cNvSpPr txBox="1"/>
          <p:nvPr/>
        </p:nvSpPr>
        <p:spPr>
          <a:xfrm>
            <a:off x="518205" y="1397257"/>
            <a:ext cx="3680084" cy="5755422"/>
          </a:xfrm>
          <a:prstGeom prst="rect">
            <a:avLst/>
          </a:prstGeom>
          <a:noFill/>
        </p:spPr>
        <p:txBody>
          <a:bodyPr wrap="square" rtlCol="0">
            <a:spAutoFit/>
          </a:bodyPr>
          <a:lstStyle/>
          <a:p>
            <a:pPr algn="ctr"/>
            <a:r>
              <a:rPr lang="en-US" b="1" dirty="0">
                <a:solidFill>
                  <a:srgbClr val="98002E"/>
                </a:solidFill>
              </a:rPr>
              <a:t>CLIENT</a:t>
            </a:r>
          </a:p>
          <a:p>
            <a:r>
              <a:rPr lang="en-US" sz="1200" b="1" dirty="0"/>
              <a:t>Pre-submission flier </a:t>
            </a:r>
            <a:r>
              <a:rPr lang="en-US" sz="1200" dirty="0"/>
              <a:t>(For us in all states except CA)</a:t>
            </a:r>
          </a:p>
          <a:p>
            <a:pPr marL="171450" indent="-171450">
              <a:buFont typeface="Arial" panose="020B0604020202020204" pitchFamily="34" charset="0"/>
              <a:buChar char="•"/>
            </a:pPr>
            <a:r>
              <a:rPr lang="en-US" sz="1200" dirty="0">
                <a:hlinkClick r:id="rId7"/>
              </a:rPr>
              <a:t>MGR-QUA2-FLI009</a:t>
            </a:r>
            <a:endParaRPr lang="en-US" sz="1200" dirty="0"/>
          </a:p>
          <a:p>
            <a:endParaRPr lang="en-US" sz="1200" dirty="0"/>
          </a:p>
          <a:p>
            <a:r>
              <a:rPr lang="en-US" sz="1200" b="1" dirty="0"/>
              <a:t>CA Pre-submission flier </a:t>
            </a:r>
            <a:r>
              <a:rPr lang="en-US" sz="1200" dirty="0"/>
              <a:t>(For use in CA only)</a:t>
            </a:r>
          </a:p>
          <a:p>
            <a:pPr marL="171450" indent="-171450">
              <a:buFont typeface="Arial" panose="020B0604020202020204" pitchFamily="34" charset="0"/>
              <a:buChar char="•"/>
            </a:pPr>
            <a:r>
              <a:rPr lang="en-US" sz="1200" dirty="0">
                <a:hlinkClick r:id="rId8"/>
              </a:rPr>
              <a:t>MGR-CA-FLI058</a:t>
            </a:r>
            <a:endParaRPr lang="en-US" sz="1200" dirty="0"/>
          </a:p>
          <a:p>
            <a:r>
              <a:rPr lang="en-US" sz="1200" dirty="0"/>
              <a:t> </a:t>
            </a:r>
            <a:endParaRPr lang="en-US" sz="1200" b="1" dirty="0"/>
          </a:p>
          <a:p>
            <a:r>
              <a:rPr lang="en-US" sz="1200" b="1" dirty="0"/>
              <a:t>PHI Worksheet </a:t>
            </a:r>
            <a:r>
              <a:rPr lang="en-US" sz="1200" dirty="0"/>
              <a:t>(For use in all states except CA, NY &amp; VI)</a:t>
            </a:r>
          </a:p>
          <a:p>
            <a:pPr marL="171450" indent="-171450">
              <a:buFont typeface="Arial" panose="020B0604020202020204" pitchFamily="34" charset="0"/>
              <a:buChar char="•"/>
            </a:pPr>
            <a:r>
              <a:rPr lang="en-US" sz="1200" dirty="0">
                <a:hlinkClick r:id="rId9"/>
              </a:rPr>
              <a:t>MGR-PHI2-FLI003</a:t>
            </a:r>
            <a:endParaRPr lang="en-US" sz="1200" dirty="0"/>
          </a:p>
          <a:p>
            <a:endParaRPr lang="en-US" sz="1200" dirty="0"/>
          </a:p>
          <a:p>
            <a:r>
              <a:rPr lang="en-US" sz="1200" b="1" dirty="0"/>
              <a:t>CA PHI Worksheet </a:t>
            </a:r>
            <a:r>
              <a:rPr lang="en-US" sz="1200" dirty="0"/>
              <a:t>(For use in CA only)</a:t>
            </a:r>
            <a:endParaRPr lang="en-US" sz="1200" b="1" dirty="0"/>
          </a:p>
          <a:p>
            <a:pPr marL="171450" indent="-171450">
              <a:buFont typeface="Arial" panose="020B0604020202020204" pitchFamily="34" charset="0"/>
              <a:buChar char="•"/>
            </a:pPr>
            <a:r>
              <a:rPr lang="en-US" sz="1200" dirty="0">
                <a:hlinkClick r:id="rId10"/>
              </a:rPr>
              <a:t>MGR-PHIC-FLI003 </a:t>
            </a:r>
            <a:endParaRPr lang="en-US" sz="1200" dirty="0"/>
          </a:p>
          <a:p>
            <a:endParaRPr lang="en-US" sz="1200" dirty="0"/>
          </a:p>
          <a:p>
            <a:r>
              <a:rPr lang="en-US" sz="1200" b="1" dirty="0"/>
              <a:t>NY &amp; VI PHI Worksheet </a:t>
            </a:r>
            <a:r>
              <a:rPr lang="en-US" sz="1200" dirty="0"/>
              <a:t>(For use in NY &amp; VI only)</a:t>
            </a:r>
            <a:endParaRPr lang="en-US" sz="1200" b="1" dirty="0"/>
          </a:p>
          <a:p>
            <a:pPr marL="171450" indent="-171450">
              <a:buFont typeface="Arial" panose="020B0604020202020204" pitchFamily="34" charset="0"/>
              <a:buChar char="•"/>
            </a:pPr>
            <a:r>
              <a:rPr lang="en-US" sz="1200" dirty="0">
                <a:hlinkClick r:id="rId11"/>
              </a:rPr>
              <a:t>MGR-PHI2-FLI002</a:t>
            </a:r>
            <a:endParaRPr lang="en-US" sz="1200" dirty="0"/>
          </a:p>
          <a:p>
            <a:r>
              <a:rPr lang="en-US" sz="1200" dirty="0"/>
              <a:t> </a:t>
            </a:r>
            <a:endParaRPr lang="en-US" sz="1200" b="1" u="sng" dirty="0"/>
          </a:p>
          <a:p>
            <a:r>
              <a:rPr lang="en-US" sz="1200" b="1" dirty="0"/>
              <a:t>Pre-submission Video </a:t>
            </a:r>
            <a:r>
              <a:rPr lang="en-US" sz="1200" dirty="0"/>
              <a:t>(For use in all states)</a:t>
            </a:r>
            <a:endParaRPr lang="en-US" sz="1200" b="1" dirty="0"/>
          </a:p>
          <a:p>
            <a:pPr marL="171450" indent="-171450">
              <a:buFont typeface="Arial" panose="020B0604020202020204" pitchFamily="34" charset="0"/>
              <a:buChar char="•"/>
            </a:pPr>
            <a:r>
              <a:rPr lang="en-US" sz="1200" dirty="0">
                <a:hlinkClick r:id="rId12"/>
              </a:rPr>
              <a:t>MGR-PRE-VID002</a:t>
            </a:r>
            <a:endParaRPr lang="en-US" sz="1200" dirty="0"/>
          </a:p>
          <a:p>
            <a:endParaRPr lang="en-US" sz="1200" dirty="0"/>
          </a:p>
          <a:p>
            <a:r>
              <a:rPr lang="en-US" sz="1200" b="1" dirty="0"/>
              <a:t>PHI Video </a:t>
            </a:r>
            <a:r>
              <a:rPr lang="en-US" sz="1200" dirty="0"/>
              <a:t>(For use in all states except CA)</a:t>
            </a:r>
            <a:endParaRPr lang="en-US" sz="1200" b="1" dirty="0"/>
          </a:p>
          <a:p>
            <a:pPr marL="171450" indent="-171450">
              <a:buFont typeface="Arial" panose="020B0604020202020204" pitchFamily="34" charset="0"/>
              <a:buChar char="•"/>
            </a:pPr>
            <a:r>
              <a:rPr lang="en-US" sz="1200" dirty="0">
                <a:hlinkClick r:id="rId13"/>
              </a:rPr>
              <a:t>MGR-PHI-VID004</a:t>
            </a:r>
            <a:endParaRPr lang="en-US" sz="1200" dirty="0"/>
          </a:p>
          <a:p>
            <a:endParaRPr lang="en-US" sz="1200" dirty="0"/>
          </a:p>
          <a:p>
            <a:r>
              <a:rPr lang="en-US" sz="1200" b="1" dirty="0"/>
              <a:t>CA PHI Video </a:t>
            </a:r>
            <a:r>
              <a:rPr lang="en-US" sz="1200" dirty="0"/>
              <a:t>(For us in CA only)</a:t>
            </a:r>
            <a:endParaRPr lang="en-US" sz="1200" b="1" dirty="0"/>
          </a:p>
          <a:p>
            <a:pPr marL="171450" indent="-171450">
              <a:buFont typeface="Arial" panose="020B0604020202020204" pitchFamily="34" charset="0"/>
              <a:buChar char="•"/>
            </a:pPr>
            <a:r>
              <a:rPr lang="en-US" sz="1200" dirty="0">
                <a:hlinkClick r:id="rId14"/>
              </a:rPr>
              <a:t>MGR-PHIC-VID001 </a:t>
            </a:r>
            <a:endParaRPr lang="en-US" sz="1200" dirty="0"/>
          </a:p>
          <a:p>
            <a:pPr>
              <a:spcAft>
                <a:spcPts val="0"/>
              </a:spcAft>
            </a:pPr>
            <a:endParaRPr lang="en-US" dirty="0"/>
          </a:p>
          <a:p>
            <a:pPr>
              <a:spcAft>
                <a:spcPts val="0"/>
              </a:spcAft>
            </a:pPr>
            <a:endParaRPr lang="en-US" dirty="0"/>
          </a:p>
          <a:p>
            <a:pPr marL="285750" indent="-285750">
              <a:spcAft>
                <a:spcPts val="0"/>
              </a:spcAft>
              <a:buFont typeface="Arial" panose="020B0604020202020204" pitchFamily="34" charset="0"/>
              <a:buChar char="•"/>
            </a:pPr>
            <a:endParaRPr lang="en-US" sz="2000" b="1" dirty="0"/>
          </a:p>
          <a:p>
            <a:endParaRPr lang="en-US" dirty="0"/>
          </a:p>
        </p:txBody>
      </p:sp>
      <p:sp>
        <p:nvSpPr>
          <p:cNvPr id="7" name="Rectangle 6">
            <a:extLst>
              <a:ext uri="{FF2B5EF4-FFF2-40B4-BE49-F238E27FC236}">
                <a16:creationId xmlns:a16="http://schemas.microsoft.com/office/drawing/2014/main" id="{4CCFFA3A-DE63-495C-95D6-018D69164538}"/>
              </a:ext>
            </a:extLst>
          </p:cNvPr>
          <p:cNvSpPr/>
          <p:nvPr/>
        </p:nvSpPr>
        <p:spPr>
          <a:xfrm>
            <a:off x="300251" y="730609"/>
            <a:ext cx="8509426" cy="646331"/>
          </a:xfrm>
          <a:prstGeom prst="rect">
            <a:avLst/>
          </a:prstGeom>
        </p:spPr>
        <p:txBody>
          <a:bodyPr wrap="square">
            <a:spAutoFit/>
          </a:bodyPr>
          <a:lstStyle/>
          <a:p>
            <a:pPr algn="ctr"/>
            <a:r>
              <a:rPr lang="en-US" dirty="0"/>
              <a:t>Have greater control of the total Lincoln MoneyGuard experience </a:t>
            </a:r>
          </a:p>
          <a:p>
            <a:pPr algn="ctr"/>
            <a:r>
              <a:rPr lang="en-US" dirty="0"/>
              <a:t>with our enhanced submission process.</a:t>
            </a:r>
          </a:p>
        </p:txBody>
      </p:sp>
      <p:cxnSp>
        <p:nvCxnSpPr>
          <p:cNvPr id="8" name="Straight Connector 7">
            <a:extLst>
              <a:ext uri="{FF2B5EF4-FFF2-40B4-BE49-F238E27FC236}">
                <a16:creationId xmlns:a16="http://schemas.microsoft.com/office/drawing/2014/main" id="{CAD72423-9CB7-4A7D-A362-361B1786AE05}"/>
              </a:ext>
            </a:extLst>
          </p:cNvPr>
          <p:cNvCxnSpPr>
            <a:cxnSpLocks/>
          </p:cNvCxnSpPr>
          <p:nvPr/>
        </p:nvCxnSpPr>
        <p:spPr>
          <a:xfrm>
            <a:off x="4538752" y="1758830"/>
            <a:ext cx="32424" cy="4043216"/>
          </a:xfrm>
          <a:prstGeom prst="line">
            <a:avLst/>
          </a:prstGeom>
          <a:ln>
            <a:solidFill>
              <a:srgbClr val="98002E"/>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87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Lincoln Concierge Care Coordination</a:t>
            </a:r>
          </a:p>
        </p:txBody>
      </p:sp>
      <p:sp>
        <p:nvSpPr>
          <p:cNvPr id="3" name="Slide Number Placeholder 2"/>
          <p:cNvSpPr>
            <a:spLocks noGrp="1"/>
          </p:cNvSpPr>
          <p:nvPr>
            <p:ph type="sldNum" sz="quarter" idx="12"/>
          </p:nvPr>
        </p:nvSpPr>
        <p:spPr/>
        <p:txBody>
          <a:bodyPr/>
          <a:lstStyle/>
          <a:p>
            <a:fld id="{4F89022F-6006-3643-BDE0-8F2E93F600F6}" type="slidenum">
              <a:rPr lang="en-US" smtClean="0"/>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75" y="1518224"/>
            <a:ext cx="3909948" cy="2213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295894" y="3858776"/>
            <a:ext cx="3230089" cy="1569660"/>
          </a:xfrm>
          <a:prstGeom prst="rect">
            <a:avLst/>
          </a:prstGeom>
          <a:noFill/>
        </p:spPr>
        <p:txBody>
          <a:bodyPr wrap="square" rtlCol="0">
            <a:spAutoFit/>
          </a:bodyPr>
          <a:lstStyle/>
          <a:p>
            <a:pPr algn="ctr"/>
            <a:r>
              <a:rPr lang="en-US" sz="2400" b="1" dirty="0"/>
              <a:t> Click </a:t>
            </a:r>
            <a:r>
              <a:rPr lang="en-US" sz="2400" b="1" dirty="0">
                <a:hlinkClick r:id="rId3"/>
              </a:rPr>
              <a:t>HERE</a:t>
            </a:r>
            <a:r>
              <a:rPr lang="en-US" sz="2400" b="1" dirty="0"/>
              <a:t> to view our welcome video</a:t>
            </a:r>
          </a:p>
          <a:p>
            <a:pPr algn="ctr"/>
            <a:endParaRPr lang="en-US" sz="2400" b="1" dirty="0"/>
          </a:p>
          <a:p>
            <a:pPr algn="ctr"/>
            <a:endParaRPr lang="en-US" sz="24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572" y="1518225"/>
            <a:ext cx="2405710" cy="2844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836223" y="4469287"/>
            <a:ext cx="3752603" cy="707886"/>
          </a:xfrm>
          <a:prstGeom prst="rect">
            <a:avLst/>
          </a:prstGeom>
          <a:noFill/>
        </p:spPr>
        <p:txBody>
          <a:bodyPr wrap="square" rtlCol="0">
            <a:spAutoFit/>
          </a:bodyPr>
          <a:lstStyle/>
          <a:p>
            <a:pPr algn="ctr"/>
            <a:r>
              <a:rPr lang="en-US" sz="2000" b="1" dirty="0"/>
              <a:t>New Welcome Flyer:</a:t>
            </a:r>
            <a:r>
              <a:rPr lang="en-US" sz="2000" dirty="0"/>
              <a:t> </a:t>
            </a:r>
          </a:p>
          <a:p>
            <a:pPr algn="ctr"/>
            <a:r>
              <a:rPr lang="en-US" sz="2000" dirty="0">
                <a:hlinkClick r:id="rId5"/>
              </a:rPr>
              <a:t>MGR-CLT-FLI003</a:t>
            </a:r>
            <a:endParaRPr lang="en-US" sz="2000" dirty="0"/>
          </a:p>
        </p:txBody>
      </p:sp>
      <p:sp>
        <p:nvSpPr>
          <p:cNvPr id="7" name="Rectangle 6"/>
          <p:cNvSpPr/>
          <p:nvPr/>
        </p:nvSpPr>
        <p:spPr>
          <a:xfrm>
            <a:off x="926275" y="5988079"/>
            <a:ext cx="7913833" cy="400110"/>
          </a:xfrm>
          <a:prstGeom prst="rect">
            <a:avLst/>
          </a:prstGeom>
        </p:spPr>
        <p:txBody>
          <a:bodyPr wrap="none">
            <a:spAutoFit/>
          </a:bodyPr>
          <a:lstStyle/>
          <a:p>
            <a:r>
              <a:rPr lang="en-US" sz="2000" b="1" dirty="0"/>
              <a:t>For advisors and policy holders only. Not for use with the general public. </a:t>
            </a:r>
          </a:p>
        </p:txBody>
      </p:sp>
    </p:spTree>
    <p:extLst>
      <p:ext uri="{BB962C8B-B14F-4D97-AF65-F5344CB8AC3E}">
        <p14:creationId xmlns:p14="http://schemas.microsoft.com/office/powerpoint/2010/main" val="458142841"/>
      </p:ext>
    </p:extLst>
  </p:cSld>
  <p:clrMapOvr>
    <a:masterClrMapping/>
  </p:clrMapOvr>
</p:sld>
</file>

<file path=ppt/theme/theme1.xml><?xml version="1.0" encoding="utf-8"?>
<a:theme xmlns:a="http://schemas.openxmlformats.org/drawingml/2006/main" name="4x3_Bas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LFG-GEN-17-0020_LFG-4x3-PPT001_Z01_BUSINESS.potx</Template>
  <TotalTime>0</TotalTime>
  <Words>2396</Words>
  <Application>Microsoft Office PowerPoint</Application>
  <PresentationFormat>On-screen Show (4:3)</PresentationFormat>
  <Paragraphs>484</Paragraphs>
  <Slides>24</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MS PGothic</vt:lpstr>
      <vt:lpstr>Arial</vt:lpstr>
      <vt:lpstr>Arial Narrow</vt:lpstr>
      <vt:lpstr>Calibri</vt:lpstr>
      <vt:lpstr>Calibri Light</vt:lpstr>
      <vt:lpstr>Courier New</vt:lpstr>
      <vt:lpstr>DINPro-Cond</vt:lpstr>
      <vt:lpstr>DINPro-CondBold</vt:lpstr>
      <vt:lpstr>Lato Medium</vt:lpstr>
      <vt:lpstr>Lucida Grande</vt:lpstr>
      <vt:lpstr>Times New Roman</vt:lpstr>
      <vt:lpstr>Wingdings</vt:lpstr>
      <vt:lpstr>游ゴシック</vt:lpstr>
      <vt:lpstr>4x3_Base Template</vt:lpstr>
      <vt:lpstr>    Lincoln MoneyGuard® Solutions</vt:lpstr>
      <vt:lpstr>Agenda </vt:lpstr>
      <vt:lpstr>LONG-TERM CARE AWARENESS</vt:lpstr>
      <vt:lpstr>LONG-TERM CARE AWARENESS</vt:lpstr>
      <vt:lpstr>LONG-TERM CARE AWARENESS: COBRANDING</vt:lpstr>
      <vt:lpstr>LINCOLN MONEYGUARD SOLUTIONS</vt:lpstr>
      <vt:lpstr>LINCOLN MONEYGUARD SOLUTIONS</vt:lpstr>
      <vt:lpstr>MONEYGUARD TRANSFORMATION - ENHANCED SUBMISSION PROCESS</vt:lpstr>
      <vt:lpstr>Lincoln Concierge Care Coordination</vt:lpstr>
      <vt:lpstr>LINCOLN MONEYGUARD® -  GET TO KNOW THE PROCESS</vt:lpstr>
      <vt:lpstr>LINCOLN MONEYGUARD®  -  EXPANDED FLEX PAY</vt:lpstr>
      <vt:lpstr>WOMEN AND LONG-TERM CARE</vt:lpstr>
      <vt:lpstr>LINCOLN MONEYGUARD® - WOMEN AND LTC</vt:lpstr>
      <vt:lpstr>LINCOLN MONEYGUARD® - WOMEN AND LTC</vt:lpstr>
      <vt:lpstr>CAREGIVING AND ALZHEIMER’S</vt:lpstr>
      <vt:lpstr>LINCOLN MONEYGUARD® - CAREGIVING AND ALZHEIMER’S</vt:lpstr>
      <vt:lpstr>LINCOLN MONEYGUARD® - CAREGIVING</vt:lpstr>
      <vt:lpstr>WEBINAR OPPORTUNITIES</vt:lpstr>
      <vt:lpstr>WEBINAR OPPORTUNITIES CONT’D</vt:lpstr>
      <vt:lpstr>DIGITAL TOOLS TO HOST ON YOUR WEBSITE</vt:lpstr>
      <vt:lpstr>Lincoln’s What Care Costs Website</vt:lpstr>
      <vt:lpstr>THANK YOU!</vt:lpstr>
      <vt:lpstr>IMPORTANT DISCLOSURES</vt:lpstr>
      <vt:lpstr>IMPORTANT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2017-11-10T21:29:37Z</dcterms:created>
  <dcterms:modified xsi:type="dcterms:W3CDTF">2018-10-19T11:58:02Z</dcterms:modified>
</cp:coreProperties>
</file>