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325"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t>11/11/2014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dirty="0">
              <a:solidFill>
                <a:schemeClr val="tx2">
                  <a:shade val="90000"/>
                </a:scheme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t>11/11/2014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t>11/11/2014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t>11/11/2014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t>11/11/2014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D92626-37D2-4832-BF7A-BC283494A20D}" type="datetimeFigureOut">
              <a:rPr lang="en-US" smtClean="0"/>
              <a:t>11/11/2014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t>‹#›</a:t>
            </a:fld>
            <a:endParaRPr kumimoji="0"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D92626-37D2-4832-BF7A-BC283494A20D}" type="datetimeFigureOut">
              <a:rPr lang="en-US" smtClean="0"/>
              <a:t>11/11/2014</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8D92626-37D2-4832-BF7A-BC283494A20D}" type="datetimeFigureOut">
              <a:rPr lang="en-US" smtClean="0"/>
              <a:t>11/11/2014</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8D92626-37D2-4832-BF7A-BC283494A20D}" type="datetimeFigureOut">
              <a:rPr lang="en-US" smtClean="0"/>
              <a:t>11/11/2014</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t>11/11/2014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t>11/11/2014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300" dirty="0">
              <a:solidFill>
                <a:schemeClr val="bg2">
                  <a:tint val="60000"/>
                  <a:satMod val="155000"/>
                </a:scheme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l" eaLnBrk="1" latinLnBrk="0" hangingPunct="1"/>
            <a:fld id="{48D92626-37D2-4832-BF7A-BC283494A20D}" type="datetimeFigureOut">
              <a:rPr lang="en-US" smtClean="0"/>
              <a:t>11/11/2014</a:t>
            </a:fld>
            <a:endParaRPr lang="en-US" sz="1300" dirty="0">
              <a:solidFill>
                <a:schemeClr val="bg2">
                  <a:tint val="60000"/>
                  <a:satMod val="155000"/>
                </a:scheme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lgn="r" eaLnBrk="1" latinLnBrk="0" hangingPunct="1"/>
            <a:fld id="{8C592886-E571-45D5-8B56-343DC94F8FA6}" type="slidenum">
              <a:rPr kumimoji="0" lang="en-US" smtClean="0"/>
              <a:t>‹#›</a:t>
            </a:fld>
            <a:endParaRPr kumimoji="0" lang="en-US" sz="1600" b="1" dirty="0">
              <a:solidFill>
                <a:schemeClr val="tx2">
                  <a:shade val="90000"/>
                </a:schemeClr>
              </a:solidFill>
              <a:effectLst/>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8229600" cy="2971799"/>
          </a:xfrm>
        </p:spPr>
        <p:txBody>
          <a:bodyPr>
            <a:normAutofit/>
          </a:bodyPr>
          <a:lstStyle/>
          <a:p>
            <a:pPr algn="ctr"/>
            <a:r>
              <a:rPr lang="en-US" sz="4000" dirty="0" smtClean="0"/>
              <a:t>LTC premium rate increases - the essential facts policyholders and advisors need to know</a:t>
            </a:r>
            <a:endParaRPr lang="en-US" sz="4000" dirty="0"/>
          </a:p>
        </p:txBody>
      </p:sp>
      <p:sp>
        <p:nvSpPr>
          <p:cNvPr id="3" name="Subtitle 2"/>
          <p:cNvSpPr>
            <a:spLocks noGrp="1"/>
          </p:cNvSpPr>
          <p:nvPr>
            <p:ph type="subTitle" idx="1"/>
          </p:nvPr>
        </p:nvSpPr>
        <p:spPr>
          <a:xfrm>
            <a:off x="1676400" y="4343400"/>
            <a:ext cx="6560234" cy="1752600"/>
          </a:xfrm>
        </p:spPr>
        <p:txBody>
          <a:bodyPr/>
          <a:lstStyle/>
          <a:p>
            <a:r>
              <a:rPr lang="en-US" dirty="0" smtClean="0"/>
              <a:t>www.ltcipartners.com</a:t>
            </a:r>
            <a:endParaRPr lang="en-US" dirty="0"/>
          </a:p>
        </p:txBody>
      </p:sp>
    </p:spTree>
    <p:extLst>
      <p:ext uri="{BB962C8B-B14F-4D97-AF65-F5344CB8AC3E}">
        <p14:creationId xmlns:p14="http://schemas.microsoft.com/office/powerpoint/2010/main" val="914146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Interest Rate Assumptions – mistake 4</a:t>
            </a:r>
            <a:endParaRPr lang="en-US" dirty="0"/>
          </a:p>
        </p:txBody>
      </p:sp>
      <p:sp>
        <p:nvSpPr>
          <p:cNvPr id="3" name="Content Placeholder 2"/>
          <p:cNvSpPr>
            <a:spLocks noGrp="1"/>
          </p:cNvSpPr>
          <p:nvPr>
            <p:ph idx="1"/>
          </p:nvPr>
        </p:nvSpPr>
        <p:spPr>
          <a:xfrm>
            <a:off x="457200" y="1646236"/>
            <a:ext cx="4267200" cy="4678363"/>
          </a:xfrm>
        </p:spPr>
        <p:txBody>
          <a:bodyPr>
            <a:normAutofit fontScale="92500" lnSpcReduction="20000"/>
          </a:bodyPr>
          <a:lstStyle/>
          <a:p>
            <a:pPr marL="0" indent="0">
              <a:buNone/>
            </a:pPr>
            <a:r>
              <a:rPr lang="en-US" sz="2400" dirty="0" smtClean="0"/>
              <a:t>On January 1</a:t>
            </a:r>
            <a:r>
              <a:rPr lang="en-US" sz="2400" baseline="30000" dirty="0" smtClean="0"/>
              <a:t>st</a:t>
            </a:r>
            <a:r>
              <a:rPr lang="en-US" sz="2400" dirty="0" smtClean="0"/>
              <a:t>, 2000 the 10-year U.S. Treasury rate was 6.66%.  The January 1</a:t>
            </a:r>
            <a:r>
              <a:rPr lang="en-US" sz="2400" baseline="30000" dirty="0" smtClean="0"/>
              <a:t>st</a:t>
            </a:r>
            <a:r>
              <a:rPr lang="en-US" sz="2400" dirty="0" smtClean="0"/>
              <a:t> – 2014 rate was 2.38%.</a:t>
            </a:r>
          </a:p>
          <a:p>
            <a:pPr marL="0" indent="0">
              <a:buNone/>
            </a:pPr>
            <a:endParaRPr lang="en-US" sz="2400" dirty="0"/>
          </a:p>
          <a:p>
            <a:pPr marL="0" indent="0">
              <a:buNone/>
            </a:pPr>
            <a:r>
              <a:rPr lang="en-US" sz="2400" dirty="0" smtClean="0"/>
              <a:t>We all know what happened in between – a financial crisis and an extended period of low interest rates.  Older policies had higher rate assumptions and relied on those assumptions to keep policy reserves health and profitable.</a:t>
            </a:r>
          </a:p>
          <a:p>
            <a:pPr marL="0" indent="0">
              <a:buNone/>
            </a:pPr>
            <a:endParaRPr lang="en-US" sz="2400" dirty="0"/>
          </a:p>
          <a:p>
            <a:pPr marL="0" indent="0">
              <a:buNone/>
            </a:pPr>
            <a:r>
              <a:rPr lang="en-US" sz="2400" b="1" dirty="0" smtClean="0"/>
              <a:t>Newer LTC plans use very conservative pricing that require as low as  a 2% rate.</a:t>
            </a:r>
            <a:endParaRPr lang="en-US" sz="24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438400"/>
            <a:ext cx="3724275" cy="343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5694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Mistakes add up!</a:t>
            </a:r>
            <a:endParaRPr lang="en-US" dirty="0"/>
          </a:p>
        </p:txBody>
      </p:sp>
      <p:sp>
        <p:nvSpPr>
          <p:cNvPr id="3" name="Content Placeholder 2"/>
          <p:cNvSpPr>
            <a:spLocks noGrp="1"/>
          </p:cNvSpPr>
          <p:nvPr>
            <p:ph idx="1"/>
          </p:nvPr>
        </p:nvSpPr>
        <p:spPr>
          <a:xfrm>
            <a:off x="4419600" y="1600200"/>
            <a:ext cx="4267200" cy="4572317"/>
          </a:xfrm>
        </p:spPr>
        <p:txBody>
          <a:bodyPr>
            <a:normAutofit/>
          </a:bodyPr>
          <a:lstStyle/>
          <a:p>
            <a:pPr marL="0" indent="0">
              <a:buNone/>
            </a:pPr>
            <a:r>
              <a:rPr lang="en-US" sz="2400" dirty="0" smtClean="0"/>
              <a:t>Each pricing mistake is magnified by the number of years LTC Insurance is in force – meaning more mistakes early can have a larger impact later.</a:t>
            </a:r>
          </a:p>
          <a:p>
            <a:pPr marL="0" indent="0">
              <a:buNone/>
            </a:pPr>
            <a:endParaRPr lang="en-US" sz="2400" dirty="0"/>
          </a:p>
          <a:p>
            <a:pPr marL="0" indent="0">
              <a:buNone/>
            </a:pPr>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3768132"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4518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3600" dirty="0" smtClean="0"/>
              <a:t>You can’t really determine total premium paid until many years later</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53130248"/>
              </p:ext>
            </p:extLst>
          </p:nvPr>
        </p:nvGraphicFramePr>
        <p:xfrm>
          <a:off x="1295400" y="3352800"/>
          <a:ext cx="6583680" cy="3210560"/>
        </p:xfrm>
        <a:graphic>
          <a:graphicData uri="http://schemas.openxmlformats.org/drawingml/2006/table">
            <a:tbl>
              <a:tblPr firstRow="1" bandRow="1">
                <a:tableStyleId>{5C22544A-7EE6-4342-B048-85BDC9FD1C3A}</a:tableStyleId>
              </a:tblPr>
              <a:tblGrid>
                <a:gridCol w="2362200"/>
                <a:gridCol w="1447800"/>
                <a:gridCol w="1127760"/>
                <a:gridCol w="1645920"/>
              </a:tblGrid>
              <a:tr h="370840">
                <a:tc>
                  <a:txBody>
                    <a:bodyPr/>
                    <a:lstStyle/>
                    <a:p>
                      <a:endParaRPr lang="en-US" dirty="0"/>
                    </a:p>
                  </a:txBody>
                  <a:tcPr/>
                </a:tc>
                <a:tc>
                  <a:txBody>
                    <a:bodyPr/>
                    <a:lstStyle/>
                    <a:p>
                      <a:r>
                        <a:rPr lang="en-US" dirty="0" smtClean="0"/>
                        <a:t>Initial Premium Age 60</a:t>
                      </a:r>
                      <a:endParaRPr lang="en-US" dirty="0"/>
                    </a:p>
                  </a:txBody>
                  <a:tcPr/>
                </a:tc>
                <a:tc>
                  <a:txBody>
                    <a:bodyPr/>
                    <a:lstStyle/>
                    <a:p>
                      <a:r>
                        <a:rPr lang="en-US" dirty="0" smtClean="0"/>
                        <a:t>Age</a:t>
                      </a:r>
                      <a:r>
                        <a:rPr lang="en-US" baseline="0" dirty="0" smtClean="0"/>
                        <a:t> 70</a:t>
                      </a:r>
                      <a:endParaRPr lang="en-US" dirty="0"/>
                    </a:p>
                  </a:txBody>
                  <a:tcPr/>
                </a:tc>
                <a:tc>
                  <a:txBody>
                    <a:bodyPr/>
                    <a:lstStyle/>
                    <a:p>
                      <a:r>
                        <a:rPr lang="en-US" dirty="0" smtClean="0"/>
                        <a:t>Age</a:t>
                      </a:r>
                      <a:r>
                        <a:rPr lang="en-US" baseline="0" dirty="0" smtClean="0"/>
                        <a:t> 80</a:t>
                      </a:r>
                      <a:endParaRPr lang="en-US" dirty="0"/>
                    </a:p>
                  </a:txBody>
                  <a:tcPr/>
                </a:tc>
              </a:tr>
              <a:tr h="370840">
                <a:tc>
                  <a:txBody>
                    <a:bodyPr/>
                    <a:lstStyle/>
                    <a:p>
                      <a:r>
                        <a:rPr lang="en-US" dirty="0" smtClean="0"/>
                        <a:t>Carrier</a:t>
                      </a:r>
                      <a:r>
                        <a:rPr lang="en-US" baseline="0" dirty="0" smtClean="0"/>
                        <a:t> “Spreadsheet”</a:t>
                      </a:r>
                      <a:endParaRPr lang="en-US" dirty="0"/>
                    </a:p>
                  </a:txBody>
                  <a:tcPr/>
                </a:tc>
                <a:tc>
                  <a:txBody>
                    <a:bodyPr/>
                    <a:lstStyle/>
                    <a:p>
                      <a:r>
                        <a:rPr lang="en-US" dirty="0" smtClean="0"/>
                        <a:t>$1,000</a:t>
                      </a:r>
                      <a:endParaRPr lang="en-US" dirty="0"/>
                    </a:p>
                  </a:txBody>
                  <a:tcPr/>
                </a:tc>
                <a:tc>
                  <a:txBody>
                    <a:bodyPr/>
                    <a:lstStyle/>
                    <a:p>
                      <a:r>
                        <a:rPr lang="en-US" dirty="0" smtClean="0"/>
                        <a:t>$2,000</a:t>
                      </a:r>
                      <a:endParaRPr lang="en-US" dirty="0"/>
                    </a:p>
                  </a:txBody>
                  <a:tcPr/>
                </a:tc>
                <a:tc>
                  <a:txBody>
                    <a:bodyPr/>
                    <a:lstStyle/>
                    <a:p>
                      <a:r>
                        <a:rPr lang="en-US" dirty="0" smtClean="0"/>
                        <a:t>$3,000</a:t>
                      </a:r>
                      <a:endParaRPr lang="en-US" dirty="0"/>
                    </a:p>
                  </a:txBody>
                  <a:tcPr/>
                </a:tc>
              </a:tr>
              <a:tr h="370840">
                <a:tc>
                  <a:txBody>
                    <a:bodyPr/>
                    <a:lstStyle/>
                    <a:p>
                      <a:r>
                        <a:rPr lang="en-US" dirty="0" smtClean="0"/>
                        <a:t>Carrier “Average”</a:t>
                      </a:r>
                      <a:endParaRPr lang="en-US" dirty="0"/>
                    </a:p>
                  </a:txBody>
                  <a:tcPr/>
                </a:tc>
                <a:tc>
                  <a:txBody>
                    <a:bodyPr/>
                    <a:lstStyle/>
                    <a:p>
                      <a:r>
                        <a:rPr lang="en-US" dirty="0" smtClean="0"/>
                        <a:t>$1,500</a:t>
                      </a:r>
                      <a:endParaRPr lang="en-US" dirty="0"/>
                    </a:p>
                  </a:txBody>
                  <a:tcPr/>
                </a:tc>
                <a:tc>
                  <a:txBody>
                    <a:bodyPr/>
                    <a:lstStyle/>
                    <a:p>
                      <a:r>
                        <a:rPr lang="en-US" dirty="0" smtClean="0"/>
                        <a:t>$2,000</a:t>
                      </a:r>
                      <a:endParaRPr lang="en-US" dirty="0"/>
                    </a:p>
                  </a:txBody>
                  <a:tcPr/>
                </a:tc>
                <a:tc>
                  <a:txBody>
                    <a:bodyPr/>
                    <a:lstStyle/>
                    <a:p>
                      <a:r>
                        <a:rPr lang="en-US" dirty="0" smtClean="0"/>
                        <a:t>$2,500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Carrier</a:t>
                      </a:r>
                    </a:p>
                    <a:p>
                      <a:r>
                        <a:rPr lang="en-US" dirty="0" smtClean="0"/>
                        <a:t>“Conservative Mutual”</a:t>
                      </a:r>
                      <a:endParaRPr lang="en-US" dirty="0"/>
                    </a:p>
                  </a:txBody>
                  <a:tcPr/>
                </a:tc>
                <a:tc>
                  <a:txBody>
                    <a:bodyPr/>
                    <a:lstStyle/>
                    <a:p>
                      <a:r>
                        <a:rPr lang="en-US" dirty="0" smtClean="0"/>
                        <a:t>$2,000</a:t>
                      </a:r>
                      <a:endParaRPr lang="en-US" dirty="0"/>
                    </a:p>
                  </a:txBody>
                  <a:tcPr/>
                </a:tc>
                <a:tc>
                  <a:txBody>
                    <a:bodyPr/>
                    <a:lstStyle/>
                    <a:p>
                      <a:r>
                        <a:rPr lang="en-US" dirty="0" smtClean="0"/>
                        <a:t>$2,000</a:t>
                      </a:r>
                      <a:endParaRPr lang="en-US" dirty="0"/>
                    </a:p>
                  </a:txBody>
                  <a:tcPr/>
                </a:tc>
                <a:tc>
                  <a:txBody>
                    <a:bodyPr/>
                    <a:lstStyle/>
                    <a:p>
                      <a:r>
                        <a:rPr lang="en-US" dirty="0" smtClean="0"/>
                        <a:t>$2,000</a:t>
                      </a:r>
                      <a:endParaRPr lang="en-US" dirty="0"/>
                    </a:p>
                  </a:txBody>
                  <a:tcPr/>
                </a:tc>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7" name="TextBox 6"/>
          <p:cNvSpPr txBox="1"/>
          <p:nvPr/>
        </p:nvSpPr>
        <p:spPr>
          <a:xfrm>
            <a:off x="1371600" y="1676400"/>
            <a:ext cx="6705600" cy="1477328"/>
          </a:xfrm>
          <a:prstGeom prst="rect">
            <a:avLst/>
          </a:prstGeom>
          <a:noFill/>
        </p:spPr>
        <p:txBody>
          <a:bodyPr wrap="square" rtlCol="0">
            <a:spAutoFit/>
          </a:bodyPr>
          <a:lstStyle/>
          <a:p>
            <a:r>
              <a:rPr lang="en-US" dirty="0" smtClean="0"/>
              <a:t>For similar plan designs and underwriting, premiums should be similar over a long time horizon.  However, consumers and advisors frequently select the lowest initial premium.  Many consumers would prefer the stability of the conservative carrier.</a:t>
            </a:r>
            <a:endParaRPr lang="en-US" dirty="0"/>
          </a:p>
        </p:txBody>
      </p:sp>
    </p:spTree>
    <p:extLst>
      <p:ext uri="{BB962C8B-B14F-4D97-AF65-F5344CB8AC3E}">
        <p14:creationId xmlns:p14="http://schemas.microsoft.com/office/powerpoint/2010/main" val="2506514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You’ve received a rate increase notice– now what?</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19800" y="2057400"/>
            <a:ext cx="2602523" cy="3798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1676400"/>
            <a:ext cx="4572000" cy="4524315"/>
          </a:xfrm>
          <a:prstGeom prst="rect">
            <a:avLst/>
          </a:prstGeom>
          <a:noFill/>
        </p:spPr>
        <p:txBody>
          <a:bodyPr wrap="square" rtlCol="0">
            <a:spAutoFit/>
          </a:bodyPr>
          <a:lstStyle/>
          <a:p>
            <a:pPr marL="342900" indent="-342900">
              <a:buAutoNum type="arabicPeriod"/>
            </a:pPr>
            <a:r>
              <a:rPr lang="en-US" dirty="0" smtClean="0"/>
              <a:t>Take a deep breath and don’t make any rash decisions (such as dropping coverage) without careful consideration</a:t>
            </a:r>
          </a:p>
          <a:p>
            <a:pPr marL="342900" indent="-342900">
              <a:buAutoNum type="arabicPeriod"/>
            </a:pPr>
            <a:r>
              <a:rPr lang="en-US" dirty="0" smtClean="0"/>
              <a:t>Compare the premium increase received with current coverage rates – you’ll be pleased you bought when you did!</a:t>
            </a:r>
          </a:p>
          <a:p>
            <a:pPr marL="342900" indent="-342900">
              <a:buAutoNum type="arabicPeriod"/>
            </a:pPr>
            <a:r>
              <a:rPr lang="en-US" dirty="0" smtClean="0"/>
              <a:t>Look at the current benefit levels – many plans included a 5% compound inflation rider which has more than kept up with recent LTC inflation.  Often people can adjust that and keep the current premium.</a:t>
            </a:r>
          </a:p>
          <a:p>
            <a:pPr marL="342900" indent="-342900">
              <a:buAutoNum type="arabicPeriod"/>
            </a:pPr>
            <a:r>
              <a:rPr lang="en-US" dirty="0" smtClean="0"/>
              <a:t>If you can afford it, consider paying the increase </a:t>
            </a:r>
            <a:endParaRPr lang="en-US" dirty="0"/>
          </a:p>
        </p:txBody>
      </p:sp>
    </p:spTree>
    <p:extLst>
      <p:ext uri="{BB962C8B-B14F-4D97-AF65-F5344CB8AC3E}">
        <p14:creationId xmlns:p14="http://schemas.microsoft.com/office/powerpoint/2010/main" val="1972435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I don’t own a plan and are interested in a new LTC policy?</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3305242"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0" y="2209800"/>
            <a:ext cx="3962400" cy="3693319"/>
          </a:xfrm>
          <a:prstGeom prst="rect">
            <a:avLst/>
          </a:prstGeom>
          <a:noFill/>
        </p:spPr>
        <p:txBody>
          <a:bodyPr wrap="square" rtlCol="0">
            <a:spAutoFit/>
          </a:bodyPr>
          <a:lstStyle/>
          <a:p>
            <a:pPr marL="342900" indent="-342900">
              <a:buAutoNum type="arabicPeriod"/>
            </a:pPr>
            <a:r>
              <a:rPr lang="en-US" dirty="0" smtClean="0"/>
              <a:t>Remember, newer plans have been built with up to date conservative assumptions so are less likely to need rate increases</a:t>
            </a:r>
          </a:p>
          <a:p>
            <a:pPr marL="342900" indent="-342900">
              <a:buAutoNum type="arabicPeriod"/>
            </a:pPr>
            <a:r>
              <a:rPr lang="en-US" dirty="0" smtClean="0"/>
              <a:t>Consider buying a big benefit pool upfront instead of automatic inflation coverage – it may be a better value</a:t>
            </a:r>
          </a:p>
          <a:p>
            <a:pPr marL="342900" indent="-342900">
              <a:buAutoNum type="arabicPeriod"/>
            </a:pPr>
            <a:r>
              <a:rPr lang="en-US" dirty="0" smtClean="0"/>
              <a:t>If you want guaranteed premiums there are life/ltc combination products that offer them – for a price</a:t>
            </a:r>
          </a:p>
          <a:p>
            <a:pPr marL="342900" indent="-342900">
              <a:buAutoNum type="arabicPeriod"/>
            </a:pPr>
            <a:endParaRPr lang="en-US" dirty="0"/>
          </a:p>
        </p:txBody>
      </p:sp>
    </p:spTree>
    <p:extLst>
      <p:ext uri="{BB962C8B-B14F-4D97-AF65-F5344CB8AC3E}">
        <p14:creationId xmlns:p14="http://schemas.microsoft.com/office/powerpoint/2010/main" val="3458080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Feel Better?</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362200"/>
            <a:ext cx="3580228" cy="3439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29200" y="2209800"/>
            <a:ext cx="3429000" cy="3693319"/>
          </a:xfrm>
          <a:prstGeom prst="rect">
            <a:avLst/>
          </a:prstGeom>
          <a:noFill/>
        </p:spPr>
        <p:txBody>
          <a:bodyPr wrap="square" rtlCol="0">
            <a:spAutoFit/>
          </a:bodyPr>
          <a:lstStyle/>
          <a:p>
            <a:r>
              <a:rPr lang="en-US" dirty="0" smtClean="0"/>
              <a:t>Although getting a rate increase is no fun, learning a little about the reasons why can help ease the pain.</a:t>
            </a:r>
          </a:p>
          <a:p>
            <a:endParaRPr lang="en-US" dirty="0"/>
          </a:p>
          <a:p>
            <a:r>
              <a:rPr lang="en-US" dirty="0" smtClean="0"/>
              <a:t>LTC coverage is there “in case” and more than insurers pay over $20 million in benefits </a:t>
            </a:r>
            <a:r>
              <a:rPr lang="en-US" i="1" dirty="0" smtClean="0"/>
              <a:t>every day</a:t>
            </a:r>
            <a:r>
              <a:rPr lang="en-US" dirty="0" smtClean="0"/>
              <a:t>, or over 7.5 billion a year.  </a:t>
            </a:r>
          </a:p>
          <a:p>
            <a:endParaRPr lang="en-US" dirty="0"/>
          </a:p>
          <a:p>
            <a:r>
              <a:rPr lang="en-US" dirty="0" smtClean="0"/>
              <a:t>LTC coverage – it could </a:t>
            </a:r>
            <a:r>
              <a:rPr lang="en-US" smtClean="0"/>
              <a:t>help keep you and home.</a:t>
            </a:r>
            <a:endParaRPr lang="en-US" dirty="0"/>
          </a:p>
        </p:txBody>
      </p:sp>
    </p:spTree>
    <p:extLst>
      <p:ext uri="{BB962C8B-B14F-4D97-AF65-F5344CB8AC3E}">
        <p14:creationId xmlns:p14="http://schemas.microsoft.com/office/powerpoint/2010/main" val="2358604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Didn’t see that coming</a:t>
            </a:r>
            <a:endParaRPr lang="en-US" dirty="0"/>
          </a:p>
        </p:txBody>
      </p:sp>
      <p:sp>
        <p:nvSpPr>
          <p:cNvPr id="3" name="Content Placeholder 2"/>
          <p:cNvSpPr>
            <a:spLocks noGrp="1"/>
          </p:cNvSpPr>
          <p:nvPr>
            <p:ph idx="1"/>
          </p:nvPr>
        </p:nvSpPr>
        <p:spPr/>
        <p:txBody>
          <a:bodyPr/>
          <a:lstStyle/>
          <a:p>
            <a:pPr marL="0" indent="0">
              <a:buNone/>
            </a:pPr>
            <a:r>
              <a:rPr lang="en-US" dirty="0" smtClean="0"/>
              <a:t>Are you dealing with a long-term care insurance rate increase and didn’t anticipate it when the policy was purchased?  </a:t>
            </a:r>
          </a:p>
          <a:p>
            <a:endParaRPr lang="en-US" dirty="0"/>
          </a:p>
          <a:p>
            <a:pPr marL="0" indent="0">
              <a:buNone/>
            </a:pPr>
            <a:r>
              <a:rPr lang="en-US" dirty="0" smtClean="0"/>
              <a:t>Here are some things that are important to consider.  They may not make you feel better, but may help understand the reasons behind the increase.</a:t>
            </a:r>
            <a:endParaRPr lang="en-US" dirty="0"/>
          </a:p>
        </p:txBody>
      </p:sp>
    </p:spTree>
    <p:extLst>
      <p:ext uri="{BB962C8B-B14F-4D97-AF65-F5344CB8AC3E}">
        <p14:creationId xmlns:p14="http://schemas.microsoft.com/office/powerpoint/2010/main" val="3935455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You’re not alone!</a:t>
            </a:r>
            <a:endParaRPr lang="en-US" dirty="0"/>
          </a:p>
        </p:txBody>
      </p:sp>
      <p:sp>
        <p:nvSpPr>
          <p:cNvPr id="3" name="Content Placeholder 2"/>
          <p:cNvSpPr>
            <a:spLocks noGrp="1"/>
          </p:cNvSpPr>
          <p:nvPr>
            <p:ph idx="1"/>
          </p:nvPr>
        </p:nvSpPr>
        <p:spPr>
          <a:xfrm>
            <a:off x="457200" y="1600200"/>
            <a:ext cx="8229600" cy="4526280"/>
          </a:xfrm>
        </p:spPr>
        <p:txBody>
          <a:bodyPr>
            <a:normAutofit/>
          </a:bodyPr>
          <a:lstStyle/>
          <a:p>
            <a:pPr marL="0" indent="0">
              <a:buNone/>
            </a:pPr>
            <a:r>
              <a:rPr lang="en-US" sz="2800" dirty="0" smtClean="0"/>
              <a:t>Almost every long-term care insurance carrier has increased premiums for their policyholders – but no </a:t>
            </a:r>
            <a:r>
              <a:rPr lang="en-US" sz="2800" b="1" dirty="0" smtClean="0"/>
              <a:t>one</a:t>
            </a:r>
            <a:r>
              <a:rPr lang="en-US" sz="2800" dirty="0" smtClean="0"/>
              <a:t> person can be singled out due to their own health</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206" y="3352800"/>
            <a:ext cx="4950345" cy="3273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7598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rmAutofit fontScale="90000"/>
          </a:bodyPr>
          <a:lstStyle/>
          <a:p>
            <a:pPr algn="l"/>
            <a:r>
              <a:rPr lang="en-US" dirty="0" smtClean="0"/>
              <a:t>Carriers can’t increase premiums without the approval of the state the policy is issued in.</a:t>
            </a:r>
            <a:endParaRPr lang="en-US" dirty="0"/>
          </a:p>
        </p:txBody>
      </p:sp>
      <p:sp>
        <p:nvSpPr>
          <p:cNvPr id="3" name="Content Placeholder 2"/>
          <p:cNvSpPr>
            <a:spLocks noGrp="1"/>
          </p:cNvSpPr>
          <p:nvPr>
            <p:ph idx="1"/>
          </p:nvPr>
        </p:nvSpPr>
        <p:spPr>
          <a:xfrm>
            <a:off x="5334000" y="2514600"/>
            <a:ext cx="3352800" cy="4145280"/>
          </a:xfrm>
        </p:spPr>
        <p:txBody>
          <a:bodyPr>
            <a:normAutofit/>
          </a:bodyPr>
          <a:lstStyle/>
          <a:p>
            <a:pPr marL="0" indent="0">
              <a:buNone/>
            </a:pPr>
            <a:r>
              <a:rPr lang="en-US" sz="2800" dirty="0" smtClean="0"/>
              <a:t>Carriers can request increases but states must approve them based on the performance policy block</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0"/>
            <a:ext cx="4572000" cy="250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204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295400"/>
          </a:xfrm>
        </p:spPr>
        <p:txBody>
          <a:bodyPr>
            <a:normAutofit fontScale="90000"/>
          </a:bodyPr>
          <a:lstStyle/>
          <a:p>
            <a:pPr algn="ctr"/>
            <a:r>
              <a:rPr lang="en-US" dirty="0" smtClean="0"/>
              <a:t> Carriers aren’t looking to profit from rate increases</a:t>
            </a:r>
            <a:endParaRPr lang="en-US" dirty="0"/>
          </a:p>
        </p:txBody>
      </p:sp>
      <p:sp>
        <p:nvSpPr>
          <p:cNvPr id="3" name="Content Placeholder 2"/>
          <p:cNvSpPr>
            <a:spLocks noGrp="1"/>
          </p:cNvSpPr>
          <p:nvPr>
            <p:ph idx="1"/>
          </p:nvPr>
        </p:nvSpPr>
        <p:spPr>
          <a:xfrm>
            <a:off x="457200" y="2590800"/>
            <a:ext cx="2743200" cy="3734116"/>
          </a:xfrm>
        </p:spPr>
        <p:txBody>
          <a:bodyPr>
            <a:normAutofit fontScale="92500" lnSpcReduction="10000"/>
          </a:bodyPr>
          <a:lstStyle/>
          <a:p>
            <a:pPr marL="0" indent="0">
              <a:buNone/>
            </a:pPr>
            <a:r>
              <a:rPr lang="en-US" sz="2800" dirty="0" smtClean="0"/>
              <a:t>A lot of insurers have lost a lot of money selling LTC Insurance – they need the premium increases to break even and meet future claim needs</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286000"/>
            <a:ext cx="5415062" cy="368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6432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7620000" cy="5055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Actuaries priced older LTC policies wrong</a:t>
            </a:r>
            <a:endParaRPr lang="en-US" dirty="0"/>
          </a:p>
        </p:txBody>
      </p:sp>
      <p:sp>
        <p:nvSpPr>
          <p:cNvPr id="3" name="Content Placeholder 2"/>
          <p:cNvSpPr>
            <a:spLocks noGrp="1"/>
          </p:cNvSpPr>
          <p:nvPr>
            <p:ph idx="1"/>
          </p:nvPr>
        </p:nvSpPr>
        <p:spPr>
          <a:xfrm>
            <a:off x="762000" y="1461049"/>
            <a:ext cx="4038600" cy="5181600"/>
          </a:xfrm>
        </p:spPr>
        <p:txBody>
          <a:bodyPr>
            <a:normAutofit/>
          </a:bodyPr>
          <a:lstStyle/>
          <a:p>
            <a:pPr marL="0" indent="0">
              <a:buNone/>
            </a:pPr>
            <a:r>
              <a:rPr lang="en-US" sz="2800" dirty="0" smtClean="0"/>
              <a:t>Yes, sometimes the smartest kid in math class gets in wrong, but it was not intentional – premium were designed to remain level.  </a:t>
            </a:r>
          </a:p>
          <a:p>
            <a:pPr marL="0" indent="0">
              <a:buNone/>
            </a:pPr>
            <a:endParaRPr lang="en-US" sz="2800" dirty="0"/>
          </a:p>
          <a:p>
            <a:pPr marL="0" indent="0">
              <a:buNone/>
            </a:pPr>
            <a:r>
              <a:rPr lang="en-US" sz="2800" dirty="0" smtClean="0"/>
              <a:t>Here are the four parts of pricing LTC Insurance:</a:t>
            </a:r>
            <a:endParaRPr lang="en-US" sz="2800" dirty="0"/>
          </a:p>
        </p:txBody>
      </p:sp>
    </p:spTree>
    <p:extLst>
      <p:ext uri="{BB962C8B-B14F-4D97-AF65-F5344CB8AC3E}">
        <p14:creationId xmlns:p14="http://schemas.microsoft.com/office/powerpoint/2010/main" val="1833930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Lapse Rates – mistake #1</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457758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57800" y="1600200"/>
            <a:ext cx="3486150" cy="4801314"/>
          </a:xfrm>
          <a:prstGeom prst="rect">
            <a:avLst/>
          </a:prstGeom>
          <a:noFill/>
        </p:spPr>
        <p:txBody>
          <a:bodyPr wrap="square" rtlCol="0">
            <a:spAutoFit/>
          </a:bodyPr>
          <a:lstStyle/>
          <a:p>
            <a:r>
              <a:rPr lang="en-US" dirty="0" smtClean="0"/>
              <a:t>Insurers priced older LTC policies with the thought that many buyers would pay policies for a number of years and then stop paying premiums (and thus never go on claim).  </a:t>
            </a:r>
            <a:endParaRPr lang="en-US" dirty="0"/>
          </a:p>
          <a:p>
            <a:endParaRPr lang="en-US" dirty="0" smtClean="0"/>
          </a:p>
          <a:p>
            <a:r>
              <a:rPr lang="en-US" dirty="0" smtClean="0"/>
              <a:t>Ends up that the people who bought LTC plans love their coverage and retain it – even with increases.  </a:t>
            </a:r>
          </a:p>
          <a:p>
            <a:endParaRPr lang="en-US" b="1" dirty="0"/>
          </a:p>
          <a:p>
            <a:r>
              <a:rPr lang="en-US" b="1" dirty="0" smtClean="0"/>
              <a:t>Newer policies are priced with low </a:t>
            </a:r>
            <a:r>
              <a:rPr lang="en-US" b="1" dirty="0" err="1" smtClean="0"/>
              <a:t>low</a:t>
            </a:r>
            <a:r>
              <a:rPr lang="en-US" b="1" dirty="0" smtClean="0"/>
              <a:t> annual lapse rates – under 1% in many cases.</a:t>
            </a:r>
            <a:endParaRPr lang="en-US" b="1" dirty="0"/>
          </a:p>
        </p:txBody>
      </p:sp>
    </p:spTree>
    <p:extLst>
      <p:ext uri="{BB962C8B-B14F-4D97-AF65-F5344CB8AC3E}">
        <p14:creationId xmlns:p14="http://schemas.microsoft.com/office/powerpoint/2010/main" val="2522302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Morbidity assumption – </a:t>
            </a:r>
            <a:br>
              <a:rPr lang="en-US" dirty="0" smtClean="0"/>
            </a:br>
            <a:r>
              <a:rPr lang="en-US" dirty="0" smtClean="0"/>
              <a:t>mistake #2</a:t>
            </a:r>
            <a:endParaRPr lang="en-US" dirty="0"/>
          </a:p>
        </p:txBody>
      </p:sp>
      <p:sp>
        <p:nvSpPr>
          <p:cNvPr id="3" name="Content Placeholder 2"/>
          <p:cNvSpPr>
            <a:spLocks noGrp="1"/>
          </p:cNvSpPr>
          <p:nvPr>
            <p:ph idx="1"/>
          </p:nvPr>
        </p:nvSpPr>
        <p:spPr>
          <a:xfrm>
            <a:off x="457200" y="1646236"/>
            <a:ext cx="3505200" cy="4754563"/>
          </a:xfrm>
        </p:spPr>
        <p:txBody>
          <a:bodyPr>
            <a:normAutofit lnSpcReduction="10000"/>
          </a:bodyPr>
          <a:lstStyle/>
          <a:p>
            <a:pPr marL="0" indent="0">
              <a:buNone/>
            </a:pPr>
            <a:r>
              <a:rPr lang="en-US" sz="2000" dirty="0" smtClean="0"/>
              <a:t>The longer someone lives, the more likely they will claim for LTC coverage.  Many older policies used general population mortality tables – but long term care buyers tend to be female, healthy and wealthy, thus living longer and more likely to claim.  </a:t>
            </a:r>
          </a:p>
          <a:p>
            <a:pPr marL="0" indent="0">
              <a:buNone/>
            </a:pPr>
            <a:endParaRPr lang="en-US" sz="2000" dirty="0"/>
          </a:p>
          <a:p>
            <a:pPr marL="0" indent="0">
              <a:buNone/>
            </a:pPr>
            <a:r>
              <a:rPr lang="en-US" sz="2000" dirty="0" smtClean="0"/>
              <a:t>Carriers are using this experience to price </a:t>
            </a:r>
            <a:r>
              <a:rPr lang="en-US" sz="2000" b="1" dirty="0" smtClean="0"/>
              <a:t>new</a:t>
            </a:r>
            <a:r>
              <a:rPr lang="en-US" sz="2000" dirty="0" smtClean="0"/>
              <a:t> products more accurately, but the impact on old plans was substantial.</a:t>
            </a:r>
            <a:endParaRPr lang="en-US"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354" y="1981200"/>
            <a:ext cx="4783866"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6927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Morbidity assumptions </a:t>
            </a:r>
            <a:br>
              <a:rPr lang="en-US" dirty="0" smtClean="0"/>
            </a:br>
            <a:r>
              <a:rPr lang="en-US" dirty="0" smtClean="0"/>
              <a:t>– mistake 3</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This is a less common reason for in-force premium increases because most LTC policies were carefully underwritten.  However, some carriers offered easier health underwriting and their policies could be affected, especially in the group marketplace.  Carriers are very careful in their screening now.</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273291"/>
            <a:ext cx="3911650" cy="2279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36843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447</TotalTime>
  <Words>844</Words>
  <Application>Microsoft Office PowerPoint</Application>
  <PresentationFormat>On-screen Show (4:3)</PresentationFormat>
  <Paragraphs>69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Foundry</vt:lpstr>
      <vt:lpstr>LTC premium rate increases - the essential facts policyholders and advisors need to know</vt:lpstr>
      <vt:lpstr>Didn’t see that coming</vt:lpstr>
      <vt:lpstr>You’re not alone!</vt:lpstr>
      <vt:lpstr>Carriers can’t increase premiums without the approval of the state the policy is issued in.</vt:lpstr>
      <vt:lpstr> Carriers aren’t looking to profit from rate increases</vt:lpstr>
      <vt:lpstr>Actuaries priced older LTC policies wrong</vt:lpstr>
      <vt:lpstr>Lapse Rates – mistake #1</vt:lpstr>
      <vt:lpstr>Morbidity assumption –  mistake #2</vt:lpstr>
      <vt:lpstr>Morbidity assumptions  – mistake 3</vt:lpstr>
      <vt:lpstr>Interest Rate Assumptions – mistake 4</vt:lpstr>
      <vt:lpstr>Mistakes add up!</vt:lpstr>
      <vt:lpstr> You can’t really determine total premium paid until many years later</vt:lpstr>
      <vt:lpstr>You’ve received a rate increase notice– now what?</vt:lpstr>
      <vt:lpstr>What if I don’t own a plan and are interested in a new LTC policy?</vt:lpstr>
      <vt:lpstr>Feel Better?</vt:lpstr>
    </vt:vector>
  </TitlesOfParts>
  <Company>LTCI Partners,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policyholders and their advisors need to know about LTC premium rate increases</dc:title>
  <dc:creator>Tom Riekse Jr.</dc:creator>
  <cp:lastModifiedBy>Tom Riekse Jr.</cp:lastModifiedBy>
  <cp:revision>24</cp:revision>
  <dcterms:created xsi:type="dcterms:W3CDTF">2014-11-11T17:02:57Z</dcterms:created>
  <dcterms:modified xsi:type="dcterms:W3CDTF">2014-11-12T00:30:53Z</dcterms:modified>
</cp:coreProperties>
</file>