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7b8273dd61f5437a" Type="http://schemas.microsoft.com/office/2007/relationships/ui/extensibility" Target="customUI/customUI14.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5" r:id="rId1"/>
    <p:sldMasterId id="2147483700" r:id="rId2"/>
  </p:sldMasterIdLst>
  <p:notesMasterIdLst>
    <p:notesMasterId r:id="rId16"/>
  </p:notesMasterIdLst>
  <p:handoutMasterIdLst>
    <p:handoutMasterId r:id="rId17"/>
  </p:handoutMasterIdLst>
  <p:sldIdLst>
    <p:sldId id="424" r:id="rId3"/>
    <p:sldId id="408" r:id="rId4"/>
    <p:sldId id="423" r:id="rId5"/>
    <p:sldId id="418" r:id="rId6"/>
    <p:sldId id="395" r:id="rId7"/>
    <p:sldId id="419" r:id="rId8"/>
    <p:sldId id="410" r:id="rId9"/>
    <p:sldId id="407" r:id="rId10"/>
    <p:sldId id="422" r:id="rId11"/>
    <p:sldId id="412" r:id="rId12"/>
    <p:sldId id="421" r:id="rId13"/>
    <p:sldId id="411" r:id="rId14"/>
    <p:sldId id="425" r:id="rId15"/>
  </p:sldIdLst>
  <p:sldSz cx="12192000" cy="6858000"/>
  <p:notesSz cx="7010400" cy="9296400"/>
  <p:custDataLst>
    <p:tags r:id="rId18"/>
  </p:custDataLst>
  <p:defaultTextStyle>
    <a:defPPr>
      <a:defRPr lang="en-GB"/>
    </a:defPPr>
    <a:lvl1pPr algn="ctr" rtl="0" fontAlgn="base">
      <a:lnSpc>
        <a:spcPct val="86000"/>
      </a:lnSpc>
      <a:spcBef>
        <a:spcPct val="0"/>
      </a:spcBef>
      <a:spcAft>
        <a:spcPct val="0"/>
      </a:spcAft>
      <a:defRPr sz="1000" kern="1200">
        <a:solidFill>
          <a:schemeClr val="tx1"/>
        </a:solidFill>
        <a:latin typeface="Arial" charset="0"/>
        <a:ea typeface="+mn-ea"/>
        <a:cs typeface="+mn-cs"/>
      </a:defRPr>
    </a:lvl1pPr>
    <a:lvl2pPr marL="457200" algn="ctr" rtl="0" fontAlgn="base">
      <a:lnSpc>
        <a:spcPct val="86000"/>
      </a:lnSpc>
      <a:spcBef>
        <a:spcPct val="0"/>
      </a:spcBef>
      <a:spcAft>
        <a:spcPct val="0"/>
      </a:spcAft>
      <a:defRPr sz="1000" kern="1200">
        <a:solidFill>
          <a:schemeClr val="tx1"/>
        </a:solidFill>
        <a:latin typeface="Arial" charset="0"/>
        <a:ea typeface="+mn-ea"/>
        <a:cs typeface="+mn-cs"/>
      </a:defRPr>
    </a:lvl2pPr>
    <a:lvl3pPr marL="914400" algn="ctr" rtl="0" fontAlgn="base">
      <a:lnSpc>
        <a:spcPct val="86000"/>
      </a:lnSpc>
      <a:spcBef>
        <a:spcPct val="0"/>
      </a:spcBef>
      <a:spcAft>
        <a:spcPct val="0"/>
      </a:spcAft>
      <a:defRPr sz="1000" kern="1200">
        <a:solidFill>
          <a:schemeClr val="tx1"/>
        </a:solidFill>
        <a:latin typeface="Arial" charset="0"/>
        <a:ea typeface="+mn-ea"/>
        <a:cs typeface="+mn-cs"/>
      </a:defRPr>
    </a:lvl3pPr>
    <a:lvl4pPr marL="1371600" algn="ctr" rtl="0" fontAlgn="base">
      <a:lnSpc>
        <a:spcPct val="86000"/>
      </a:lnSpc>
      <a:spcBef>
        <a:spcPct val="0"/>
      </a:spcBef>
      <a:spcAft>
        <a:spcPct val="0"/>
      </a:spcAft>
      <a:defRPr sz="1000" kern="1200">
        <a:solidFill>
          <a:schemeClr val="tx1"/>
        </a:solidFill>
        <a:latin typeface="Arial" charset="0"/>
        <a:ea typeface="+mn-ea"/>
        <a:cs typeface="+mn-cs"/>
      </a:defRPr>
    </a:lvl4pPr>
    <a:lvl5pPr marL="1828800" algn="ctr" rtl="0" fontAlgn="base">
      <a:lnSpc>
        <a:spcPct val="86000"/>
      </a:lnSpc>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F35CF139-63E0-46C7-9536-79D0B70D9ED1}">
          <p14:sldIdLst>
            <p14:sldId id="424"/>
            <p14:sldId id="408"/>
            <p14:sldId id="423"/>
            <p14:sldId id="418"/>
            <p14:sldId id="395"/>
            <p14:sldId id="419"/>
            <p14:sldId id="410"/>
            <p14:sldId id="407"/>
            <p14:sldId id="422"/>
            <p14:sldId id="412"/>
            <p14:sldId id="421"/>
            <p14:sldId id="411"/>
            <p14:sldId id="425"/>
          </p14:sldIdLst>
        </p14:section>
      </p14:sectionLst>
    </p:ext>
    <p:ext uri="{EFAFB233-063F-42B5-8137-9DF3F51BA10A}">
      <p15:sldGuideLst xmlns:p15="http://schemas.microsoft.com/office/powerpoint/2012/main">
        <p15:guide id="1" orient="horz" pos="243" userDrawn="1">
          <p15:clr>
            <a:srgbClr val="A4A3A4"/>
          </p15:clr>
        </p15:guide>
        <p15:guide id="2" orient="horz" pos="894" userDrawn="1">
          <p15:clr>
            <a:srgbClr val="A4A3A4"/>
          </p15:clr>
        </p15:guide>
        <p15:guide id="3" orient="horz" pos="4006" userDrawn="1">
          <p15:clr>
            <a:srgbClr val="A4A3A4"/>
          </p15:clr>
        </p15:guide>
        <p15:guide id="4" orient="horz" userDrawn="1">
          <p15:clr>
            <a:srgbClr val="A4A3A4"/>
          </p15:clr>
        </p15:guide>
        <p15:guide id="5" pos="364" userDrawn="1">
          <p15:clr>
            <a:srgbClr val="A4A3A4"/>
          </p15:clr>
        </p15:guide>
        <p15:guide id="6" pos="7312" userDrawn="1">
          <p15:clr>
            <a:srgbClr val="A4A3A4"/>
          </p15:clr>
        </p15:guide>
        <p15:guide id="7" pos="3472" userDrawn="1">
          <p15:clr>
            <a:srgbClr val="A4A3A4"/>
          </p15:clr>
        </p15:guide>
        <p15:guide id="8" pos="42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adya Shmavonian" initials="NS [7]" lastIdx="1" clrIdx="6">
    <p:extLst/>
  </p:cmAuthor>
  <p:cmAuthor id="1" name="Nadya Shmavonian" initials="NS" lastIdx="6" clrIdx="0">
    <p:extLst/>
  </p:cmAuthor>
  <p:cmAuthor id="8" name="Nadya Shmavonian" initials="NS [8]" lastIdx="1" clrIdx="7">
    <p:extLst/>
  </p:cmAuthor>
  <p:cmAuthor id="2" name="Nadya Shmavonian" initials="NS [2]" lastIdx="1" clrIdx="1">
    <p:extLst/>
  </p:cmAuthor>
  <p:cmAuthor id="3" name="Nadya Shmavonian" initials="NS [3]" lastIdx="1" clrIdx="2">
    <p:extLst/>
  </p:cmAuthor>
  <p:cmAuthor id="4" name="Nadya Shmavonian" initials="NS [4]" lastIdx="1" clrIdx="3">
    <p:extLst/>
  </p:cmAuthor>
  <p:cmAuthor id="5" name="Nadya Shmavonian" initials="NS [5]" lastIdx="1" clrIdx="4">
    <p:extLst/>
  </p:cmAuthor>
  <p:cmAuthor id="6" name="Nadya Shmavonian" initials="NS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AFF"/>
    <a:srgbClr val="E8E8E8"/>
    <a:srgbClr val="FFEED5"/>
    <a:srgbClr val="FFFFFF"/>
    <a:srgbClr val="FF0000"/>
    <a:srgbClr val="002C77"/>
    <a:srgbClr val="A6E2EF"/>
    <a:srgbClr val="00A8C8"/>
    <a:srgbClr val="016D9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9DD9DD-9E6C-4910-8AC0-68ADFF6A6AFC}">
  <a:tblStyle styleId="{839DD9DD-9E6C-4910-8AC0-68ADFF6A6AFC}" styleName="Oliver Wyman - default">
    <a:wholeTbl>
      <a:tcTxStyle>
        <a:fontRef idx="minor">
          <a:scrgbClr r="0" g="0" b="0"/>
        </a:fontRef>
        <a:schemeClr val="tx1"/>
      </a:tcTxStyle>
      <a:tcStyle>
        <a:tcBdr>
          <a:left>
            <a:ln>
              <a:noFill/>
            </a:ln>
          </a:left>
          <a:right>
            <a:ln>
              <a:noFill/>
            </a:ln>
          </a:right>
          <a:top>
            <a:ln>
              <a:noFill/>
            </a:ln>
          </a:top>
          <a:bottom>
            <a:ln w="9525" cap="flat" cmpd="sng" algn="ctr">
              <a:solidFill>
                <a:schemeClr val="accent3"/>
              </a:solidFill>
            </a:ln>
          </a:bottom>
          <a:insideH>
            <a:ln w="9525" cap="flat" cmpd="sng" algn="ctr">
              <a:solidFill>
                <a:schemeClr val="accent3"/>
              </a:solidFill>
            </a:ln>
          </a:insideH>
          <a:insideV>
            <a:ln>
              <a:noFill/>
            </a:ln>
          </a:insideV>
        </a:tcBdr>
        <a:fill>
          <a:noFill/>
        </a:fill>
      </a:tcStyle>
    </a:wholeTbl>
    <a:band1H>
      <a:tcStyle>
        <a:tcBdr/>
        <a:fill>
          <a:noFill/>
        </a:fill>
      </a:tcStyle>
    </a:band1H>
    <a:band2H>
      <a:tcStyle>
        <a:tcBdr/>
      </a:tcStyle>
    </a:band2H>
    <a:band1V>
      <a:tcStyle>
        <a:tcBdr/>
        <a:fill>
          <a:no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9525" cap="flat" cmpd="sng" algn="ctr">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55" autoAdjust="0"/>
    <p:restoredTop sz="85270" autoAdjust="0"/>
  </p:normalViewPr>
  <p:slideViewPr>
    <p:cSldViewPr snapToGrid="0" showGuides="1">
      <p:cViewPr varScale="1">
        <p:scale>
          <a:sx n="59" d="100"/>
          <a:sy n="59" d="100"/>
        </p:scale>
        <p:origin x="77" y="91"/>
      </p:cViewPr>
      <p:guideLst>
        <p:guide orient="horz" pos="243"/>
        <p:guide orient="horz" pos="894"/>
        <p:guide orient="horz" pos="4006"/>
        <p:guide orient="horz"/>
        <p:guide pos="364"/>
        <p:guide pos="7312"/>
        <p:guide pos="3472"/>
        <p:guide pos="4204"/>
      </p:guideLst>
    </p:cSldViewPr>
  </p:slideViewPr>
  <p:notesTextViewPr>
    <p:cViewPr>
      <p:scale>
        <a:sx n="100" d="100"/>
        <a:sy n="100" d="100"/>
      </p:scale>
      <p:origin x="0" y="0"/>
    </p:cViewPr>
  </p:notesTextViewPr>
  <p:sorterViewPr>
    <p:cViewPr>
      <p:scale>
        <a:sx n="100" d="100"/>
        <a:sy n="100" d="100"/>
      </p:scale>
      <p:origin x="0" y="31014"/>
    </p:cViewPr>
  </p:sorterViewPr>
  <p:notesViewPr>
    <p:cSldViewPr snapToGrid="0" showGuides="1">
      <p:cViewPr varScale="1">
        <p:scale>
          <a:sx n="66" d="100"/>
          <a:sy n="66" d="100"/>
        </p:scale>
        <p:origin x="2251"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7735" cy="46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l" defTabSz="933450">
              <a:lnSpc>
                <a:spcPct val="100000"/>
              </a:lnSpc>
              <a:defRPr sz="1200"/>
            </a:lvl1pPr>
          </a:lstStyle>
          <a:p>
            <a:endParaRPr lang="en-GB" dirty="0">
              <a:sym typeface="Arial"/>
            </a:endParaRPr>
          </a:p>
        </p:txBody>
      </p:sp>
      <p:sp>
        <p:nvSpPr>
          <p:cNvPr id="19459" name="Rectangle 3"/>
          <p:cNvSpPr>
            <a:spLocks noGrp="1" noChangeArrowheads="1"/>
          </p:cNvSpPr>
          <p:nvPr>
            <p:ph type="dt" sz="quarter" idx="1"/>
          </p:nvPr>
        </p:nvSpPr>
        <p:spPr bwMode="auto">
          <a:xfrm>
            <a:off x="3971082" y="0"/>
            <a:ext cx="3037735" cy="46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defTabSz="933450">
              <a:lnSpc>
                <a:spcPct val="100000"/>
              </a:lnSpc>
              <a:defRPr sz="1200"/>
            </a:lvl1pPr>
          </a:lstStyle>
          <a:p>
            <a:endParaRPr lang="en-GB" dirty="0">
              <a:sym typeface="Arial"/>
            </a:endParaRPr>
          </a:p>
        </p:txBody>
      </p:sp>
      <p:sp>
        <p:nvSpPr>
          <p:cNvPr id="19460" name="Rectangle 4"/>
          <p:cNvSpPr>
            <a:spLocks noGrp="1" noChangeArrowheads="1"/>
          </p:cNvSpPr>
          <p:nvPr>
            <p:ph type="ftr" sz="quarter" idx="2"/>
          </p:nvPr>
        </p:nvSpPr>
        <p:spPr bwMode="auto">
          <a:xfrm>
            <a:off x="0" y="8830312"/>
            <a:ext cx="3037735" cy="46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l" defTabSz="933450">
              <a:lnSpc>
                <a:spcPct val="100000"/>
              </a:lnSpc>
              <a:defRPr sz="1200"/>
            </a:lvl1pPr>
          </a:lstStyle>
          <a:p>
            <a:endParaRPr lang="en-GB" dirty="0">
              <a:sym typeface="Arial"/>
            </a:endParaRPr>
          </a:p>
        </p:txBody>
      </p:sp>
      <p:sp>
        <p:nvSpPr>
          <p:cNvPr id="19461" name="Rectangle 5"/>
          <p:cNvSpPr>
            <a:spLocks noGrp="1" noChangeArrowheads="1"/>
          </p:cNvSpPr>
          <p:nvPr>
            <p:ph type="sldNum" sz="quarter" idx="3"/>
          </p:nvPr>
        </p:nvSpPr>
        <p:spPr bwMode="auto">
          <a:xfrm>
            <a:off x="3971082" y="8830312"/>
            <a:ext cx="3037735" cy="46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defTabSz="933450">
              <a:lnSpc>
                <a:spcPct val="100000"/>
              </a:lnSpc>
              <a:defRPr sz="1200"/>
            </a:lvl1pPr>
          </a:lstStyle>
          <a:p>
            <a:fld id="{9BBE641A-A38A-4199-A515-2A762F6E34D5}" type="slidenum">
              <a:rPr lang="en-GB" smtClean="0">
                <a:sym typeface="Arial"/>
              </a:rPr>
              <a:pPr/>
              <a:t>‹#›</a:t>
            </a:fld>
            <a:endParaRPr lang="en-GB" dirty="0">
              <a:sym typeface="Arial"/>
            </a:endParaRPr>
          </a:p>
        </p:txBody>
      </p:sp>
    </p:spTree>
    <p:extLst>
      <p:ext uri="{BB962C8B-B14F-4D97-AF65-F5344CB8AC3E}">
        <p14:creationId xmlns:p14="http://schemas.microsoft.com/office/powerpoint/2010/main" val="2783503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735" cy="46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l" defTabSz="933450">
              <a:lnSpc>
                <a:spcPct val="100000"/>
              </a:lnSpc>
              <a:defRPr sz="1200">
                <a:sym typeface="Arial"/>
              </a:defRPr>
            </a:lvl1pPr>
          </a:lstStyle>
          <a:p>
            <a:endParaRPr lang="en-GB" dirty="0"/>
          </a:p>
        </p:txBody>
      </p:sp>
      <p:sp>
        <p:nvSpPr>
          <p:cNvPr id="3075" name="Rectangle 3"/>
          <p:cNvSpPr>
            <a:spLocks noGrp="1" noChangeArrowheads="1"/>
          </p:cNvSpPr>
          <p:nvPr>
            <p:ph type="dt" idx="1"/>
          </p:nvPr>
        </p:nvSpPr>
        <p:spPr bwMode="auto">
          <a:xfrm>
            <a:off x="3971082" y="0"/>
            <a:ext cx="3037735" cy="46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defTabSz="933450">
              <a:lnSpc>
                <a:spcPct val="100000"/>
              </a:lnSpc>
              <a:defRPr sz="1200">
                <a:sym typeface="Arial"/>
              </a:defRPr>
            </a:lvl1pPr>
          </a:lstStyle>
          <a:p>
            <a:endParaRPr lang="en-GB" dirty="0"/>
          </a:p>
        </p:txBody>
      </p:sp>
      <p:sp>
        <p:nvSpPr>
          <p:cNvPr id="3076" name="Rectangle 4"/>
          <p:cNvSpPr>
            <a:spLocks noGrp="1" noRot="1" noChangeAspect="1" noChangeArrowheads="1" noTextEdit="1"/>
          </p:cNvSpPr>
          <p:nvPr>
            <p:ph type="sldImg" idx="2"/>
          </p:nvPr>
        </p:nvSpPr>
        <p:spPr bwMode="auto">
          <a:xfrm>
            <a:off x="407988" y="698500"/>
            <a:ext cx="6196012"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0408" y="4415157"/>
            <a:ext cx="5609588" cy="418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078" name="Rectangle 6"/>
          <p:cNvSpPr>
            <a:spLocks noGrp="1" noChangeArrowheads="1"/>
          </p:cNvSpPr>
          <p:nvPr>
            <p:ph type="ftr" sz="quarter" idx="4"/>
          </p:nvPr>
        </p:nvSpPr>
        <p:spPr bwMode="auto">
          <a:xfrm>
            <a:off x="0" y="8830312"/>
            <a:ext cx="3037735" cy="46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l" defTabSz="933450">
              <a:lnSpc>
                <a:spcPct val="100000"/>
              </a:lnSpc>
              <a:defRPr sz="1200">
                <a:sym typeface="Arial"/>
              </a:defRPr>
            </a:lvl1pPr>
          </a:lstStyle>
          <a:p>
            <a:endParaRPr lang="en-GB" dirty="0"/>
          </a:p>
        </p:txBody>
      </p:sp>
      <p:sp>
        <p:nvSpPr>
          <p:cNvPr id="3079" name="Rectangle 7"/>
          <p:cNvSpPr>
            <a:spLocks noGrp="1" noChangeArrowheads="1"/>
          </p:cNvSpPr>
          <p:nvPr>
            <p:ph type="sldNum" sz="quarter" idx="5"/>
          </p:nvPr>
        </p:nvSpPr>
        <p:spPr bwMode="auto">
          <a:xfrm>
            <a:off x="3971082" y="8830312"/>
            <a:ext cx="3037735" cy="46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defTabSz="933450">
              <a:lnSpc>
                <a:spcPct val="100000"/>
              </a:lnSpc>
              <a:defRPr sz="1200">
                <a:sym typeface="Arial"/>
              </a:defRPr>
            </a:lvl1pPr>
          </a:lstStyle>
          <a:p>
            <a:fld id="{26BEA98B-8E54-4CD0-82BB-B61F2ACC55F5}" type="slidenum">
              <a:rPr lang="en-GB" smtClean="0"/>
              <a:pPr/>
              <a:t>‹#›</a:t>
            </a:fld>
            <a:endParaRPr lang="en-GB" dirty="0"/>
          </a:p>
        </p:txBody>
      </p:sp>
    </p:spTree>
    <p:extLst>
      <p:ext uri="{BB962C8B-B14F-4D97-AF65-F5344CB8AC3E}">
        <p14:creationId xmlns:p14="http://schemas.microsoft.com/office/powerpoint/2010/main" val="11712697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sym typeface="Arial"/>
      </a:defRPr>
    </a:lvl1pPr>
    <a:lvl2pPr marL="457200" algn="l" rtl="0" fontAlgn="base">
      <a:spcBef>
        <a:spcPct val="30000"/>
      </a:spcBef>
      <a:spcAft>
        <a:spcPct val="0"/>
      </a:spcAft>
      <a:defRPr sz="1200" kern="1200">
        <a:solidFill>
          <a:schemeClr val="tx1"/>
        </a:solidFill>
        <a:latin typeface="Arial" charset="0"/>
        <a:ea typeface="+mn-ea"/>
        <a:cs typeface="Arial" charset="0"/>
        <a:sym typeface="Arial"/>
      </a:defRPr>
    </a:lvl2pPr>
    <a:lvl3pPr marL="914400" algn="l" rtl="0" fontAlgn="base">
      <a:spcBef>
        <a:spcPct val="30000"/>
      </a:spcBef>
      <a:spcAft>
        <a:spcPct val="0"/>
      </a:spcAft>
      <a:defRPr sz="1200" kern="1200">
        <a:solidFill>
          <a:schemeClr val="tx1"/>
        </a:solidFill>
        <a:latin typeface="Arial" charset="0"/>
        <a:ea typeface="+mn-ea"/>
        <a:cs typeface="Arial" charset="0"/>
        <a:sym typeface="Arial"/>
      </a:defRPr>
    </a:lvl3pPr>
    <a:lvl4pPr marL="1371600" algn="l" rtl="0" fontAlgn="base">
      <a:spcBef>
        <a:spcPct val="30000"/>
      </a:spcBef>
      <a:spcAft>
        <a:spcPct val="0"/>
      </a:spcAft>
      <a:defRPr sz="1200" kern="1200">
        <a:solidFill>
          <a:schemeClr val="tx1"/>
        </a:solidFill>
        <a:latin typeface="Arial" charset="0"/>
        <a:ea typeface="+mn-ea"/>
        <a:cs typeface="Arial" charset="0"/>
        <a:sym typeface="Arial"/>
      </a:defRPr>
    </a:lvl4pPr>
    <a:lvl5pPr marL="1828800" algn="l" rtl="0" fontAlgn="base">
      <a:spcBef>
        <a:spcPct val="30000"/>
      </a:spcBef>
      <a:spcAft>
        <a:spcPct val="0"/>
      </a:spcAft>
      <a:defRPr sz="1200" kern="1200">
        <a:solidFill>
          <a:schemeClr val="tx1"/>
        </a:solidFill>
        <a:latin typeface="Arial" charset="0"/>
        <a:ea typeface="+mn-ea"/>
        <a:cs typeface="Arial" charset="0"/>
        <a:sym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BEA98B-8E54-4CD0-82BB-B61F2ACC55F5}" type="slidenum">
              <a:rPr lang="en-GB" smtClean="0"/>
              <a:pPr/>
              <a:t>0</a:t>
            </a:fld>
            <a:endParaRPr lang="en-GB" dirty="0"/>
          </a:p>
        </p:txBody>
      </p:sp>
    </p:spTree>
    <p:extLst>
      <p:ext uri="{BB962C8B-B14F-4D97-AF65-F5344CB8AC3E}">
        <p14:creationId xmlns:p14="http://schemas.microsoft.com/office/powerpoint/2010/main" val="3868702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BEA98B-8E54-4CD0-82BB-B61F2ACC55F5}" type="slidenum">
              <a:rPr lang="en-GB" smtClean="0"/>
              <a:pPr/>
              <a:t>9</a:t>
            </a:fld>
            <a:endParaRPr lang="en-GB" dirty="0"/>
          </a:p>
        </p:txBody>
      </p:sp>
    </p:spTree>
    <p:extLst>
      <p:ext uri="{BB962C8B-B14F-4D97-AF65-F5344CB8AC3E}">
        <p14:creationId xmlns:p14="http://schemas.microsoft.com/office/powerpoint/2010/main" val="3027477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BEA98B-8E54-4CD0-82BB-B61F2ACC55F5}" type="slidenum">
              <a:rPr lang="en-GB" smtClean="0"/>
              <a:pPr/>
              <a:t>10</a:t>
            </a:fld>
            <a:endParaRPr lang="en-GB" dirty="0"/>
          </a:p>
        </p:txBody>
      </p:sp>
    </p:spTree>
    <p:extLst>
      <p:ext uri="{BB962C8B-B14F-4D97-AF65-F5344CB8AC3E}">
        <p14:creationId xmlns:p14="http://schemas.microsoft.com/office/powerpoint/2010/main" val="1297724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BEA98B-8E54-4CD0-82BB-B61F2ACC55F5}" type="slidenum">
              <a:rPr lang="en-GB" smtClean="0"/>
              <a:pPr/>
              <a:t>11</a:t>
            </a:fld>
            <a:endParaRPr lang="en-GB" dirty="0"/>
          </a:p>
        </p:txBody>
      </p:sp>
    </p:spTree>
    <p:extLst>
      <p:ext uri="{BB962C8B-B14F-4D97-AF65-F5344CB8AC3E}">
        <p14:creationId xmlns:p14="http://schemas.microsoft.com/office/powerpoint/2010/main" val="3123511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BEA98B-8E54-4CD0-82BB-B61F2ACC55F5}" type="slidenum">
              <a:rPr lang="en-GB" smtClean="0"/>
              <a:pPr/>
              <a:t>12</a:t>
            </a:fld>
            <a:endParaRPr lang="en-GB" dirty="0"/>
          </a:p>
        </p:txBody>
      </p:sp>
    </p:spTree>
    <p:extLst>
      <p:ext uri="{BB962C8B-B14F-4D97-AF65-F5344CB8AC3E}">
        <p14:creationId xmlns:p14="http://schemas.microsoft.com/office/powerpoint/2010/main" val="3499408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BEA98B-8E54-4CD0-82BB-B61F2ACC55F5}" type="slidenum">
              <a:rPr lang="en-GB" smtClean="0"/>
              <a:pPr/>
              <a:t>1</a:t>
            </a:fld>
            <a:endParaRPr lang="en-GB" dirty="0"/>
          </a:p>
        </p:txBody>
      </p:sp>
    </p:spTree>
    <p:extLst>
      <p:ext uri="{BB962C8B-B14F-4D97-AF65-F5344CB8AC3E}">
        <p14:creationId xmlns:p14="http://schemas.microsoft.com/office/powerpoint/2010/main" val="81427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7FFE2C-F230-4FE1-8967-E5C2D0586C3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5482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BEA98B-8E54-4CD0-82BB-B61F2ACC55F5}" type="slidenum">
              <a:rPr lang="en-GB" smtClean="0"/>
              <a:pPr/>
              <a:t>3</a:t>
            </a:fld>
            <a:endParaRPr lang="en-GB" dirty="0"/>
          </a:p>
        </p:txBody>
      </p:sp>
    </p:spTree>
    <p:extLst>
      <p:ext uri="{BB962C8B-B14F-4D97-AF65-F5344CB8AC3E}">
        <p14:creationId xmlns:p14="http://schemas.microsoft.com/office/powerpoint/2010/main" val="407298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BEA98B-8E54-4CD0-82BB-B61F2ACC55F5}" type="slidenum">
              <a:rPr lang="en-GB" smtClean="0"/>
              <a:pPr/>
              <a:t>4</a:t>
            </a:fld>
            <a:endParaRPr lang="en-GB" dirty="0"/>
          </a:p>
        </p:txBody>
      </p:sp>
    </p:spTree>
    <p:extLst>
      <p:ext uri="{BB962C8B-B14F-4D97-AF65-F5344CB8AC3E}">
        <p14:creationId xmlns:p14="http://schemas.microsoft.com/office/powerpoint/2010/main" val="2698208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BEA98B-8E54-4CD0-82BB-B61F2ACC55F5}" type="slidenum">
              <a:rPr lang="en-GB" smtClean="0"/>
              <a:pPr/>
              <a:t>5</a:t>
            </a:fld>
            <a:endParaRPr lang="en-GB" dirty="0"/>
          </a:p>
        </p:txBody>
      </p:sp>
    </p:spTree>
    <p:extLst>
      <p:ext uri="{BB962C8B-B14F-4D97-AF65-F5344CB8AC3E}">
        <p14:creationId xmlns:p14="http://schemas.microsoft.com/office/powerpoint/2010/main" val="1292805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BEA98B-8E54-4CD0-82BB-B61F2ACC55F5}" type="slidenum">
              <a:rPr lang="en-GB" smtClean="0"/>
              <a:pPr/>
              <a:t>6</a:t>
            </a:fld>
            <a:endParaRPr lang="en-GB" dirty="0"/>
          </a:p>
        </p:txBody>
      </p:sp>
    </p:spTree>
    <p:extLst>
      <p:ext uri="{BB962C8B-B14F-4D97-AF65-F5344CB8AC3E}">
        <p14:creationId xmlns:p14="http://schemas.microsoft.com/office/powerpoint/2010/main" val="4224797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BEA98B-8E54-4CD0-82BB-B61F2ACC55F5}" type="slidenum">
              <a:rPr lang="en-GB" smtClean="0"/>
              <a:pPr/>
              <a:t>7</a:t>
            </a:fld>
            <a:endParaRPr lang="en-GB" dirty="0"/>
          </a:p>
        </p:txBody>
      </p:sp>
    </p:spTree>
    <p:extLst>
      <p:ext uri="{BB962C8B-B14F-4D97-AF65-F5344CB8AC3E}">
        <p14:creationId xmlns:p14="http://schemas.microsoft.com/office/powerpoint/2010/main" val="2698208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BEA98B-8E54-4CD0-82BB-B61F2ACC55F5}" type="slidenum">
              <a:rPr lang="en-GB" smtClean="0"/>
              <a:pPr/>
              <a:t>8</a:t>
            </a:fld>
            <a:endParaRPr lang="en-GB" dirty="0"/>
          </a:p>
        </p:txBody>
      </p:sp>
    </p:spTree>
    <p:extLst>
      <p:ext uri="{BB962C8B-B14F-4D97-AF65-F5344CB8AC3E}">
        <p14:creationId xmlns:p14="http://schemas.microsoft.com/office/powerpoint/2010/main" val="1236521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146844" y="1249998"/>
            <a:ext cx="10458635" cy="731202"/>
          </a:xfrm>
          <a:ln>
            <a:noFill/>
          </a:ln>
        </p:spPr>
        <p:txBody>
          <a:bodyPr/>
          <a:lstStyle>
            <a:lvl1pPr marL="0" indent="0">
              <a:lnSpc>
                <a:spcPct val="86000"/>
              </a:lnSpc>
              <a:spcBef>
                <a:spcPts val="0"/>
              </a:spcBef>
              <a:buNone/>
              <a:defRPr sz="2800">
                <a:solidFill>
                  <a:schemeClr val="tx2"/>
                </a:solidFill>
              </a:defRPr>
            </a:lvl1pPr>
            <a:lvl2pPr marL="0" indent="0">
              <a:lnSpc>
                <a:spcPct val="86000"/>
              </a:lnSpc>
              <a:spcBef>
                <a:spcPts val="0"/>
              </a:spcBef>
              <a:buNone/>
              <a:defRPr sz="2800">
                <a:solidFill>
                  <a:schemeClr val="accent1"/>
                </a:solidFill>
              </a:defRPr>
            </a:lvl2pPr>
          </a:lstStyle>
          <a:p>
            <a:pPr lvl="0"/>
            <a:r>
              <a:rPr lang="en-US" dirty="0"/>
              <a:t>TITLE</a:t>
            </a:r>
          </a:p>
          <a:p>
            <a:pPr lvl="1"/>
            <a:r>
              <a:rPr lang="en-US" dirty="0"/>
              <a:t>SUBTITLE</a:t>
            </a:r>
          </a:p>
        </p:txBody>
      </p:sp>
      <p:sp>
        <p:nvSpPr>
          <p:cNvPr id="5" name="Text Placeholder 4"/>
          <p:cNvSpPr>
            <a:spLocks noGrp="1"/>
          </p:cNvSpPr>
          <p:nvPr>
            <p:ph type="body" sz="quarter" idx="11" hasCustomPrompt="1"/>
          </p:nvPr>
        </p:nvSpPr>
        <p:spPr>
          <a:xfrm>
            <a:off x="1160951" y="2395220"/>
            <a:ext cx="6162714" cy="241300"/>
          </a:xfrm>
        </p:spPr>
        <p:txBody>
          <a:bodyPr/>
          <a:lstStyle>
            <a:lvl1pPr marL="0" indent="0">
              <a:buNone/>
              <a:defRPr sz="1800">
                <a:solidFill>
                  <a:schemeClr val="accent1"/>
                </a:solidFill>
              </a:defRPr>
            </a:lvl1pPr>
          </a:lstStyle>
          <a:p>
            <a:pPr lvl="0"/>
            <a:r>
              <a:rPr lang="en-US" dirty="0"/>
              <a:t>DATE</a:t>
            </a:r>
          </a:p>
        </p:txBody>
      </p:sp>
      <p:sp>
        <p:nvSpPr>
          <p:cNvPr id="9" name="Picture Placeholder 8"/>
          <p:cNvSpPr>
            <a:spLocks noGrp="1"/>
          </p:cNvSpPr>
          <p:nvPr>
            <p:ph type="pic" sz="quarter" idx="12" hasCustomPrompt="1"/>
          </p:nvPr>
        </p:nvSpPr>
        <p:spPr>
          <a:xfrm>
            <a:off x="8410848" y="479425"/>
            <a:ext cx="3194630" cy="685800"/>
          </a:xfrm>
          <a:ln>
            <a:noFill/>
          </a:ln>
        </p:spPr>
        <p:txBody>
          <a:bodyPr anchor="ctr" anchorCtr="0"/>
          <a:lstStyle>
            <a:lvl1pPr marL="0" indent="0" algn="ctr">
              <a:spcBef>
                <a:spcPts val="0"/>
              </a:spcBef>
              <a:buNone/>
              <a:defRPr sz="1000" b="1" baseline="0">
                <a:solidFill>
                  <a:srgbClr val="808080"/>
                </a:solidFill>
              </a:defRPr>
            </a:lvl1pPr>
          </a:lstStyle>
          <a:p>
            <a:r>
              <a:rPr lang="de-DE" dirty="0"/>
              <a:t>CLIENT LOGO PLACEHOLDER</a:t>
            </a:r>
          </a:p>
          <a:p>
            <a:r>
              <a:rPr lang="de-DE" dirty="0"/>
              <a:t>Delete box if no client logo is used</a:t>
            </a:r>
            <a:endParaRPr lang="en-GB" dirty="0"/>
          </a:p>
        </p:txBody>
      </p:sp>
      <p:sp>
        <p:nvSpPr>
          <p:cNvPr id="11" name="Text Placeholder 10"/>
          <p:cNvSpPr>
            <a:spLocks noGrp="1"/>
          </p:cNvSpPr>
          <p:nvPr>
            <p:ph type="body" sz="quarter" idx="13" hasCustomPrompt="1"/>
          </p:nvPr>
        </p:nvSpPr>
        <p:spPr>
          <a:xfrm>
            <a:off x="1146843" y="4892675"/>
            <a:ext cx="6312670" cy="977900"/>
          </a:xfrm>
        </p:spPr>
        <p:txBody>
          <a:bodyPr/>
          <a:lstStyle>
            <a:lvl1pPr marL="0" indent="0">
              <a:spcBef>
                <a:spcPts val="0"/>
              </a:spcBef>
              <a:buNone/>
              <a:defRPr b="1">
                <a:solidFill>
                  <a:srgbClr val="FFFFFF"/>
                </a:solidFill>
              </a:defRPr>
            </a:lvl1pPr>
            <a:lvl2pPr marL="0" indent="0">
              <a:spcBef>
                <a:spcPts val="0"/>
              </a:spcBef>
              <a:buNone/>
              <a:defRPr baseline="0">
                <a:solidFill>
                  <a:srgbClr val="FFFFFF"/>
                </a:solidFill>
              </a:defRPr>
            </a:lvl2pPr>
            <a:lvl4pPr marL="0" indent="0">
              <a:spcBef>
                <a:spcPts val="0"/>
              </a:spcBef>
              <a:buNone/>
              <a:defRPr baseline="0">
                <a:solidFill>
                  <a:srgbClr val="FFFFFF"/>
                </a:solidFill>
              </a:defRPr>
            </a:lvl4pPr>
            <a:lvl5pPr marL="685757" indent="0">
              <a:buNone/>
              <a:defRPr/>
            </a:lvl5pPr>
          </a:lstStyle>
          <a:p>
            <a:pPr lvl="0"/>
            <a:r>
              <a:rPr lang="en-US" dirty="0"/>
              <a:t>Presenter (optional)</a:t>
            </a:r>
          </a:p>
          <a:p>
            <a:pPr lvl="1"/>
            <a:r>
              <a:rPr lang="en-US" dirty="0"/>
              <a:t>Presenter Title (optional)</a:t>
            </a:r>
          </a:p>
          <a:p>
            <a:pPr lvl="3"/>
            <a:endParaRPr lang="en-US" dirty="0"/>
          </a:p>
          <a:p>
            <a:pPr lvl="3"/>
            <a:r>
              <a:rPr lang="en-US" dirty="0"/>
              <a:t>Location (optional)</a:t>
            </a:r>
          </a:p>
        </p:txBody>
      </p:sp>
      <p:sp>
        <p:nvSpPr>
          <p:cNvPr id="2" name="Subnomenclature"/>
          <p:cNvSpPr txBox="1"/>
          <p:nvPr/>
        </p:nvSpPr>
        <p:spPr>
          <a:xfrm>
            <a:off x="1146846" y="6458957"/>
            <a:ext cx="65" cy="132344"/>
          </a:xfrm>
          <a:prstGeom prst="rect">
            <a:avLst/>
          </a:prstGeom>
          <a:noFill/>
        </p:spPr>
        <p:txBody>
          <a:bodyPr vert="horz" wrap="none" lIns="0" tIns="0" rIns="0" bIns="0" rtlCol="0" anchor="b">
            <a:spAutoFit/>
          </a:bodyPr>
          <a:lstStyle/>
          <a:p>
            <a:pPr algn="l"/>
            <a:endParaRPr kumimoji="0" lang="it-IT" sz="1000" b="1" i="0" u="none" baseline="0" dirty="0">
              <a:solidFill>
                <a:schemeClr val="accent3"/>
              </a:solidFill>
            </a:endParaRPr>
          </a:p>
        </p:txBody>
      </p:sp>
      <p:sp>
        <p:nvSpPr>
          <p:cNvPr id="15" name="Subnomenclature"/>
          <p:cNvSpPr txBox="1"/>
          <p:nvPr userDrawn="1"/>
        </p:nvSpPr>
        <p:spPr>
          <a:xfrm>
            <a:off x="1146846" y="6458957"/>
            <a:ext cx="65" cy="132344"/>
          </a:xfrm>
          <a:prstGeom prst="rect">
            <a:avLst/>
          </a:prstGeom>
          <a:noFill/>
        </p:spPr>
        <p:txBody>
          <a:bodyPr vert="horz" wrap="none" lIns="0" tIns="0" rIns="0" bIns="0" rtlCol="0" anchor="b">
            <a:spAutoFit/>
          </a:bodyPr>
          <a:lstStyle/>
          <a:p>
            <a:pPr algn="l"/>
            <a:endParaRPr kumimoji="0" lang="it-IT" sz="1000" b="1" i="0" u="none" baseline="0" dirty="0">
              <a:solidFill>
                <a:schemeClr val="accent3"/>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text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2" name="Rectangle 15"/>
          <p:cNvSpPr>
            <a:spLocks noChangeArrowheads="1"/>
          </p:cNvSpPr>
          <p:nvPr/>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14" name="Content Placeholder 2"/>
          <p:cNvSpPr>
            <a:spLocks noGrp="1"/>
          </p:cNvSpPr>
          <p:nvPr>
            <p:ph idx="1"/>
          </p:nvPr>
        </p:nvSpPr>
        <p:spPr>
          <a:xfrm>
            <a:off x="574429" y="1406525"/>
            <a:ext cx="4940087" cy="2126284"/>
          </a:xfrm>
        </p:spPr>
        <p:txBody>
          <a:bodyPr/>
          <a:lstStyle>
            <a:lvl1pPr marL="119055" indent="-119055">
              <a:defRPr sz="1000"/>
            </a:lvl1pPr>
            <a:lvl2pPr marL="228586" indent="-109531">
              <a:defRPr sz="1000"/>
            </a:lvl2pPr>
            <a:lvl3pPr marL="347641" indent="-119055">
              <a:defRPr sz="1000"/>
            </a:lvl3pPr>
            <a:lvl4pPr marL="457171" indent="-109531">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2"/>
          <p:cNvSpPr>
            <a:spLocks noGrp="1"/>
          </p:cNvSpPr>
          <p:nvPr>
            <p:ph idx="23"/>
          </p:nvPr>
        </p:nvSpPr>
        <p:spPr>
          <a:xfrm>
            <a:off x="6659344" y="1406525"/>
            <a:ext cx="4940087" cy="2126284"/>
          </a:xfrm>
        </p:spPr>
        <p:txBody>
          <a:bodyPr/>
          <a:lstStyle>
            <a:lvl1pPr marL="119055" indent="-119055">
              <a:defRPr sz="1000"/>
            </a:lvl1pPr>
            <a:lvl2pPr marL="228586" indent="-109531">
              <a:defRPr sz="1000"/>
            </a:lvl2pPr>
            <a:lvl3pPr marL="347641" indent="-119055">
              <a:defRPr sz="1000"/>
            </a:lvl3pPr>
            <a:lvl4pPr marL="457171" indent="-109531">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2"/>
          <p:cNvSpPr>
            <a:spLocks noGrp="1"/>
          </p:cNvSpPr>
          <p:nvPr>
            <p:ph idx="24"/>
          </p:nvPr>
        </p:nvSpPr>
        <p:spPr>
          <a:xfrm>
            <a:off x="574429" y="3904629"/>
            <a:ext cx="4940087" cy="2126284"/>
          </a:xfrm>
        </p:spPr>
        <p:txBody>
          <a:bodyPr/>
          <a:lstStyle>
            <a:lvl1pPr marL="119055" indent="-119055">
              <a:defRPr sz="1000"/>
            </a:lvl1pPr>
            <a:lvl2pPr marL="228586" indent="-109531">
              <a:defRPr sz="1000"/>
            </a:lvl2pPr>
            <a:lvl3pPr marL="347641" indent="-119055">
              <a:defRPr sz="1000"/>
            </a:lvl3pPr>
            <a:lvl4pPr marL="457171" indent="-109531">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p:cNvSpPr>
            <a:spLocks noGrp="1"/>
          </p:cNvSpPr>
          <p:nvPr>
            <p:ph idx="25"/>
          </p:nvPr>
        </p:nvSpPr>
        <p:spPr>
          <a:xfrm>
            <a:off x="6659344" y="3904629"/>
            <a:ext cx="4940087" cy="2126284"/>
          </a:xfrm>
        </p:spPr>
        <p:txBody>
          <a:bodyPr/>
          <a:lstStyle>
            <a:lvl1pPr marL="119055" indent="-119055">
              <a:defRPr sz="1000"/>
            </a:lvl1pPr>
            <a:lvl2pPr marL="228586" indent="-109531">
              <a:defRPr sz="1000"/>
            </a:lvl2pPr>
            <a:lvl3pPr marL="347641" indent="-119055">
              <a:defRPr sz="1000"/>
            </a:lvl3pPr>
            <a:lvl4pPr marL="457171" indent="-109531">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15"/>
          <p:cNvSpPr>
            <a:spLocks noChangeArrowheads="1"/>
          </p:cNvSpPr>
          <p:nvPr userDrawn="1"/>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18" name="Copyright"/>
          <p:cNvSpPr txBox="1">
            <a:spLocks noChangeArrowheads="1"/>
          </p:cNvSpPr>
          <p:nvPr userDrawn="1"/>
        </p:nvSpPr>
        <p:spPr bwMode="gray">
          <a:xfrm>
            <a:off x="584509"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00000"/>
              </a:lnSpc>
              <a:spcBef>
                <a:spcPct val="50000"/>
              </a:spcBef>
            </a:pPr>
            <a:r>
              <a:rPr lang="en-GB" sz="700" dirty="0">
                <a:solidFill>
                  <a:schemeClr val="accent3"/>
                </a:solidFill>
                <a:cs typeface="Arial" charset="0"/>
              </a:rPr>
              <a:t>© Oliver Wyman </a:t>
            </a:r>
          </a:p>
        </p:txBody>
      </p:sp>
    </p:spTree>
    <p:extLst>
      <p:ext uri="{BB962C8B-B14F-4D97-AF65-F5344CB8AC3E}">
        <p14:creationId xmlns:p14="http://schemas.microsoft.com/office/powerpoint/2010/main" val="871613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textboxes with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7" name="Rectangle 15"/>
          <p:cNvSpPr>
            <a:spLocks noChangeArrowheads="1"/>
          </p:cNvSpPr>
          <p:nvPr/>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16" name="Content Placeholder 2"/>
          <p:cNvSpPr>
            <a:spLocks noGrp="1"/>
          </p:cNvSpPr>
          <p:nvPr>
            <p:ph idx="25"/>
          </p:nvPr>
        </p:nvSpPr>
        <p:spPr>
          <a:xfrm>
            <a:off x="574429" y="1871134"/>
            <a:ext cx="4934041" cy="1672024"/>
          </a:xfrm>
        </p:spPr>
        <p:txBody>
          <a:bodyPr/>
          <a:lstStyle>
            <a:lvl1pPr marL="119055" indent="-119055">
              <a:defRPr sz="1000"/>
            </a:lvl1pPr>
            <a:lvl2pPr marL="228586" indent="-109531">
              <a:defRPr sz="1000"/>
            </a:lvl2pPr>
            <a:lvl3pPr marL="347641" indent="-119055">
              <a:defRPr sz="1000"/>
            </a:lvl3pPr>
            <a:lvl4pPr marL="457171" indent="-109531">
              <a:tabLst/>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9"/>
          <p:cNvSpPr>
            <a:spLocks noGrp="1"/>
          </p:cNvSpPr>
          <p:nvPr>
            <p:ph type="body" sz="quarter" idx="15" hasCustomPrompt="1"/>
          </p:nvPr>
        </p:nvSpPr>
        <p:spPr>
          <a:xfrm>
            <a:off x="574429" y="1407584"/>
            <a:ext cx="4934041"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8" name="Text Placeholder 19"/>
          <p:cNvSpPr>
            <a:spLocks noGrp="1"/>
          </p:cNvSpPr>
          <p:nvPr>
            <p:ph type="body" sz="quarter" idx="16" hasCustomPrompt="1"/>
          </p:nvPr>
        </p:nvSpPr>
        <p:spPr>
          <a:xfrm>
            <a:off x="6667407" y="1407584"/>
            <a:ext cx="4938072"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4" name="Text Placeholder 19"/>
          <p:cNvSpPr>
            <a:spLocks noGrp="1"/>
          </p:cNvSpPr>
          <p:nvPr>
            <p:ph type="body" sz="quarter" idx="18" hasCustomPrompt="1"/>
          </p:nvPr>
        </p:nvSpPr>
        <p:spPr>
          <a:xfrm>
            <a:off x="6669422" y="3894810"/>
            <a:ext cx="4938072"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5" name="Text Placeholder 19"/>
          <p:cNvSpPr>
            <a:spLocks noGrp="1"/>
          </p:cNvSpPr>
          <p:nvPr>
            <p:ph type="body" sz="quarter" idx="20" hasCustomPrompt="1"/>
          </p:nvPr>
        </p:nvSpPr>
        <p:spPr>
          <a:xfrm>
            <a:off x="574429" y="3894810"/>
            <a:ext cx="4934041"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6" name="Content Placeholder 2"/>
          <p:cNvSpPr>
            <a:spLocks noGrp="1"/>
          </p:cNvSpPr>
          <p:nvPr>
            <p:ph idx="26"/>
          </p:nvPr>
        </p:nvSpPr>
        <p:spPr>
          <a:xfrm>
            <a:off x="6665390" y="1871134"/>
            <a:ext cx="4934041" cy="1672024"/>
          </a:xfrm>
        </p:spPr>
        <p:txBody>
          <a:bodyPr/>
          <a:lstStyle>
            <a:lvl1pPr marL="119055" indent="-119055">
              <a:defRPr sz="1000"/>
            </a:lvl1pPr>
            <a:lvl2pPr marL="228586" indent="-109531">
              <a:defRPr sz="1000"/>
            </a:lvl2pPr>
            <a:lvl3pPr marL="347641" indent="-119055">
              <a:defRPr sz="1000"/>
            </a:lvl3pPr>
            <a:lvl4pPr marL="457171" indent="-109531">
              <a:tabLst/>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2"/>
          <p:cNvSpPr>
            <a:spLocks noGrp="1"/>
          </p:cNvSpPr>
          <p:nvPr>
            <p:ph idx="27"/>
          </p:nvPr>
        </p:nvSpPr>
        <p:spPr>
          <a:xfrm>
            <a:off x="574429" y="4358360"/>
            <a:ext cx="4934041" cy="1672024"/>
          </a:xfrm>
        </p:spPr>
        <p:txBody>
          <a:bodyPr/>
          <a:lstStyle>
            <a:lvl1pPr marL="119055" indent="-119055">
              <a:defRPr sz="1000"/>
            </a:lvl1pPr>
            <a:lvl2pPr marL="228586" indent="-109531">
              <a:defRPr sz="1000"/>
            </a:lvl2pPr>
            <a:lvl3pPr marL="347641" indent="-119055">
              <a:defRPr sz="1000"/>
            </a:lvl3pPr>
            <a:lvl4pPr marL="457171" indent="-109531">
              <a:tabLst/>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2"/>
          <p:cNvSpPr>
            <a:spLocks noGrp="1"/>
          </p:cNvSpPr>
          <p:nvPr>
            <p:ph idx="28"/>
          </p:nvPr>
        </p:nvSpPr>
        <p:spPr>
          <a:xfrm>
            <a:off x="6665390" y="4358360"/>
            <a:ext cx="4934041" cy="1672024"/>
          </a:xfrm>
        </p:spPr>
        <p:txBody>
          <a:bodyPr/>
          <a:lstStyle>
            <a:lvl1pPr marL="119055" indent="-119055">
              <a:defRPr sz="1000"/>
            </a:lvl1pPr>
            <a:lvl2pPr marL="228586" indent="-109531">
              <a:defRPr sz="1000"/>
            </a:lvl2pPr>
            <a:lvl3pPr marL="347641" indent="-119055">
              <a:defRPr sz="1000"/>
            </a:lvl3pPr>
            <a:lvl4pPr marL="457171" indent="-109531">
              <a:tabLst/>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Rectangle 15"/>
          <p:cNvSpPr>
            <a:spLocks noChangeArrowheads="1"/>
          </p:cNvSpPr>
          <p:nvPr userDrawn="1"/>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21" name="Copyright"/>
          <p:cNvSpPr txBox="1">
            <a:spLocks noChangeArrowheads="1"/>
          </p:cNvSpPr>
          <p:nvPr userDrawn="1"/>
        </p:nvSpPr>
        <p:spPr bwMode="gray">
          <a:xfrm>
            <a:off x="584509"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00000"/>
              </a:lnSpc>
              <a:spcBef>
                <a:spcPct val="50000"/>
              </a:spcBef>
            </a:pPr>
            <a:r>
              <a:rPr lang="en-GB" sz="700" dirty="0">
                <a:solidFill>
                  <a:schemeClr val="accent3"/>
                </a:solidFill>
                <a:cs typeface="Arial" charset="0"/>
              </a:rPr>
              <a:t>© Oliver Wyman </a:t>
            </a:r>
          </a:p>
        </p:txBody>
      </p:sp>
    </p:spTree>
    <p:extLst>
      <p:ext uri="{BB962C8B-B14F-4D97-AF65-F5344CB8AC3E}">
        <p14:creationId xmlns:p14="http://schemas.microsoft.com/office/powerpoint/2010/main" val="2457174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13" name="Content Placeholder 2"/>
          <p:cNvSpPr>
            <a:spLocks noGrp="1"/>
          </p:cNvSpPr>
          <p:nvPr>
            <p:ph idx="25"/>
          </p:nvPr>
        </p:nvSpPr>
        <p:spPr>
          <a:xfrm>
            <a:off x="574429" y="1406525"/>
            <a:ext cx="3192615" cy="4624388"/>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578463" y="382593"/>
            <a:ext cx="11029033" cy="758825"/>
          </a:xfrm>
        </p:spPr>
        <p:txBody>
          <a:bodyPr/>
          <a:lstStyle/>
          <a:p>
            <a:r>
              <a:rPr lang="en-US"/>
              <a:t>Click to edit Master title style</a:t>
            </a:r>
            <a:endParaRPr lang="en-GB"/>
          </a:p>
        </p:txBody>
      </p:sp>
      <p:sp>
        <p:nvSpPr>
          <p:cNvPr id="7" name="Rectangle 15"/>
          <p:cNvSpPr>
            <a:spLocks noChangeArrowheads="1"/>
          </p:cNvSpPr>
          <p:nvPr/>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14" name="Content Placeholder 2"/>
          <p:cNvSpPr>
            <a:spLocks noGrp="1"/>
          </p:cNvSpPr>
          <p:nvPr>
            <p:ph idx="26"/>
          </p:nvPr>
        </p:nvSpPr>
        <p:spPr>
          <a:xfrm>
            <a:off x="4494656" y="1406525"/>
            <a:ext cx="3192615" cy="4624388"/>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2"/>
          <p:cNvSpPr>
            <a:spLocks noGrp="1"/>
          </p:cNvSpPr>
          <p:nvPr>
            <p:ph idx="27"/>
          </p:nvPr>
        </p:nvSpPr>
        <p:spPr>
          <a:xfrm>
            <a:off x="8414881" y="1406525"/>
            <a:ext cx="3192615" cy="4624388"/>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15"/>
          <p:cNvSpPr>
            <a:spLocks noChangeArrowheads="1"/>
          </p:cNvSpPr>
          <p:nvPr userDrawn="1"/>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16" name="Copyright"/>
          <p:cNvSpPr txBox="1">
            <a:spLocks noChangeArrowheads="1"/>
          </p:cNvSpPr>
          <p:nvPr userDrawn="1"/>
        </p:nvSpPr>
        <p:spPr bwMode="gray">
          <a:xfrm>
            <a:off x="584509"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00000"/>
              </a:lnSpc>
              <a:spcBef>
                <a:spcPct val="50000"/>
              </a:spcBef>
            </a:pPr>
            <a:r>
              <a:rPr lang="en-GB" sz="700" dirty="0">
                <a:solidFill>
                  <a:schemeClr val="accent3"/>
                </a:solidFill>
                <a:cs typeface="Arial" charset="0"/>
              </a:rPr>
              <a:t>© Oliver Wyman </a:t>
            </a:r>
          </a:p>
        </p:txBody>
      </p:sp>
    </p:spTree>
    <p:extLst>
      <p:ext uri="{BB962C8B-B14F-4D97-AF65-F5344CB8AC3E}">
        <p14:creationId xmlns:p14="http://schemas.microsoft.com/office/powerpoint/2010/main" val="1391666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s with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9" name="Rectangle 15"/>
          <p:cNvSpPr>
            <a:spLocks noChangeArrowheads="1"/>
          </p:cNvSpPr>
          <p:nvPr/>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16" name="Content Placeholder 2"/>
          <p:cNvSpPr>
            <a:spLocks noGrp="1"/>
          </p:cNvSpPr>
          <p:nvPr>
            <p:ph idx="25"/>
          </p:nvPr>
        </p:nvSpPr>
        <p:spPr>
          <a:xfrm>
            <a:off x="574429" y="1937020"/>
            <a:ext cx="3192615" cy="410236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p:cNvSpPr>
            <a:spLocks noGrp="1"/>
          </p:cNvSpPr>
          <p:nvPr>
            <p:ph idx="26"/>
          </p:nvPr>
        </p:nvSpPr>
        <p:spPr>
          <a:xfrm>
            <a:off x="4494656" y="1937020"/>
            <a:ext cx="3192615" cy="410236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idx="27"/>
          </p:nvPr>
        </p:nvSpPr>
        <p:spPr>
          <a:xfrm>
            <a:off x="8414881" y="1937020"/>
            <a:ext cx="3192615" cy="410236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7"/>
          <p:cNvSpPr>
            <a:spLocks noGrp="1"/>
          </p:cNvSpPr>
          <p:nvPr>
            <p:ph type="body" sz="quarter" idx="11" hasCustomPrompt="1"/>
          </p:nvPr>
        </p:nvSpPr>
        <p:spPr>
          <a:xfrm>
            <a:off x="576444" y="1407584"/>
            <a:ext cx="3192615" cy="342900"/>
          </a:xfrm>
        </p:spPr>
        <p:txBody>
          <a:bodyPr/>
          <a:lstStyle>
            <a:lvl1pPr marL="0" indent="0">
              <a:spcBef>
                <a:spcPts val="0"/>
              </a:spcBef>
              <a:buNone/>
              <a:defRPr sz="1200" b="1">
                <a:solidFill>
                  <a:schemeClr val="accent1"/>
                </a:solidFill>
                <a:latin typeface="+mj-lt"/>
              </a:defRPr>
            </a:lvl1pPr>
            <a:lvl2pPr marL="0" indent="0">
              <a:spcBef>
                <a:spcPts val="0"/>
              </a:spcBef>
              <a:buNone/>
              <a:defRPr sz="1200" b="0" baseline="0">
                <a:solidFill>
                  <a:schemeClr val="accent1"/>
                </a:solidFill>
                <a:latin typeface="+mj-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21" name="Text Placeholder 7"/>
          <p:cNvSpPr>
            <a:spLocks noGrp="1"/>
          </p:cNvSpPr>
          <p:nvPr>
            <p:ph type="body" sz="quarter" idx="12" hasCustomPrompt="1"/>
          </p:nvPr>
        </p:nvSpPr>
        <p:spPr>
          <a:xfrm>
            <a:off x="8412862" y="1407584"/>
            <a:ext cx="3192615" cy="342900"/>
          </a:xfrm>
        </p:spPr>
        <p:txBody>
          <a:bodyPr/>
          <a:lstStyle>
            <a:lvl1pPr marL="0" indent="0">
              <a:spcBef>
                <a:spcPts val="0"/>
              </a:spcBef>
              <a:buNone/>
              <a:defRPr sz="1200" b="1">
                <a:solidFill>
                  <a:schemeClr val="accent1"/>
                </a:solidFill>
                <a:latin typeface="+mj-lt"/>
              </a:defRPr>
            </a:lvl1pPr>
            <a:lvl2pPr marL="0" indent="0">
              <a:spcBef>
                <a:spcPts val="0"/>
              </a:spcBef>
              <a:buNone/>
              <a:defRPr sz="1200" b="0" baseline="0">
                <a:solidFill>
                  <a:schemeClr val="accent1"/>
                </a:solidFill>
                <a:latin typeface="+mj-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22" name="Text Placeholder 7"/>
          <p:cNvSpPr>
            <a:spLocks noGrp="1"/>
          </p:cNvSpPr>
          <p:nvPr>
            <p:ph type="body" sz="quarter" idx="13" hasCustomPrompt="1"/>
          </p:nvPr>
        </p:nvSpPr>
        <p:spPr>
          <a:xfrm>
            <a:off x="4498684" y="1407584"/>
            <a:ext cx="3192615" cy="342900"/>
          </a:xfrm>
        </p:spPr>
        <p:txBody>
          <a:bodyPr/>
          <a:lstStyle>
            <a:lvl1pPr marL="0" indent="0">
              <a:spcBef>
                <a:spcPts val="0"/>
              </a:spcBef>
              <a:buNone/>
              <a:defRPr sz="1200" b="1">
                <a:solidFill>
                  <a:schemeClr val="accent1"/>
                </a:solidFill>
                <a:latin typeface="+mj-lt"/>
              </a:defRPr>
            </a:lvl1pPr>
            <a:lvl2pPr marL="0" indent="0">
              <a:spcBef>
                <a:spcPts val="0"/>
              </a:spcBef>
              <a:buNone/>
              <a:defRPr sz="1200" b="0" baseline="0">
                <a:solidFill>
                  <a:schemeClr val="accent1"/>
                </a:solidFill>
                <a:latin typeface="+mj-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2" name="Rectangle 15"/>
          <p:cNvSpPr>
            <a:spLocks noChangeArrowheads="1"/>
          </p:cNvSpPr>
          <p:nvPr userDrawn="1"/>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23" name="Copyright"/>
          <p:cNvSpPr txBox="1">
            <a:spLocks noChangeArrowheads="1"/>
          </p:cNvSpPr>
          <p:nvPr userDrawn="1"/>
        </p:nvSpPr>
        <p:spPr bwMode="gray">
          <a:xfrm>
            <a:off x="584509"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00000"/>
              </a:lnSpc>
              <a:spcBef>
                <a:spcPct val="50000"/>
              </a:spcBef>
            </a:pPr>
            <a:r>
              <a:rPr lang="en-GB" sz="700" dirty="0">
                <a:solidFill>
                  <a:schemeClr val="accent3"/>
                </a:solidFill>
                <a:cs typeface="Arial" charset="0"/>
              </a:rPr>
              <a:t>© Oliver Wyman </a:t>
            </a:r>
          </a:p>
        </p:txBody>
      </p:sp>
    </p:spTree>
    <p:extLst>
      <p:ext uri="{BB962C8B-B14F-4D97-AF65-F5344CB8AC3E}">
        <p14:creationId xmlns:p14="http://schemas.microsoft.com/office/powerpoint/2010/main" val="38116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text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6" name="Rectangle 15"/>
          <p:cNvSpPr>
            <a:spLocks noChangeArrowheads="1"/>
          </p:cNvSpPr>
          <p:nvPr/>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14" name="Content Placeholder 2"/>
          <p:cNvSpPr>
            <a:spLocks noGrp="1"/>
          </p:cNvSpPr>
          <p:nvPr>
            <p:ph idx="26"/>
          </p:nvPr>
        </p:nvSpPr>
        <p:spPr>
          <a:xfrm>
            <a:off x="574429" y="1406530"/>
            <a:ext cx="3192615" cy="2139423"/>
          </a:xfrm>
        </p:spPr>
        <p:txBody>
          <a:bodyPr/>
          <a:lstStyle>
            <a:lvl1pPr marL="119055" indent="-119055">
              <a:tabLst/>
              <a:defRPr sz="1000"/>
            </a:lvl1pPr>
            <a:lvl2pPr marL="228586" indent="-109531">
              <a:defRPr sz="1000"/>
            </a:lvl2pPr>
            <a:lvl3pPr marL="347641" indent="-119055">
              <a:defRPr sz="1000"/>
            </a:lvl3pPr>
            <a:lvl4pPr marL="457171" indent="-109531">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idx="33"/>
          </p:nvPr>
        </p:nvSpPr>
        <p:spPr>
          <a:xfrm>
            <a:off x="4494656" y="1406530"/>
            <a:ext cx="3192615" cy="2139423"/>
          </a:xfrm>
        </p:spPr>
        <p:txBody>
          <a:bodyPr/>
          <a:lstStyle>
            <a:lvl1pPr marL="119055" indent="-119055">
              <a:tabLst/>
              <a:defRPr sz="1000"/>
            </a:lvl1pPr>
            <a:lvl2pPr marL="228586" indent="-109531">
              <a:defRPr sz="1000"/>
            </a:lvl2pPr>
            <a:lvl3pPr marL="347641" indent="-119055">
              <a:defRPr sz="1000"/>
            </a:lvl3pPr>
            <a:lvl4pPr marL="457171" indent="-109531">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p:cNvSpPr>
            <a:spLocks noGrp="1"/>
          </p:cNvSpPr>
          <p:nvPr>
            <p:ph idx="34"/>
          </p:nvPr>
        </p:nvSpPr>
        <p:spPr>
          <a:xfrm>
            <a:off x="8414881" y="1406530"/>
            <a:ext cx="3192615" cy="2139423"/>
          </a:xfrm>
        </p:spPr>
        <p:txBody>
          <a:bodyPr/>
          <a:lstStyle>
            <a:lvl1pPr marL="119055" indent="-119055">
              <a:tabLst/>
              <a:defRPr sz="1000"/>
            </a:lvl1pPr>
            <a:lvl2pPr marL="228586" indent="-109531">
              <a:defRPr sz="1000"/>
            </a:lvl2pPr>
            <a:lvl3pPr marL="347641" indent="-119055">
              <a:defRPr sz="1000"/>
            </a:lvl3pPr>
            <a:lvl4pPr marL="457171" indent="-109531">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p:cNvSpPr>
            <a:spLocks noGrp="1"/>
          </p:cNvSpPr>
          <p:nvPr>
            <p:ph idx="35"/>
          </p:nvPr>
        </p:nvSpPr>
        <p:spPr>
          <a:xfrm>
            <a:off x="574429" y="3886733"/>
            <a:ext cx="3192615" cy="2139423"/>
          </a:xfrm>
        </p:spPr>
        <p:txBody>
          <a:bodyPr/>
          <a:lstStyle>
            <a:lvl1pPr marL="119055" indent="-119055">
              <a:tabLst/>
              <a:defRPr sz="1000"/>
            </a:lvl1pPr>
            <a:lvl2pPr marL="228586" indent="-109531">
              <a:defRPr sz="1000"/>
            </a:lvl2pPr>
            <a:lvl3pPr marL="347641" indent="-119055">
              <a:defRPr sz="1000"/>
            </a:lvl3pPr>
            <a:lvl4pPr marL="457171" indent="-109531">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p:cNvSpPr>
            <a:spLocks noGrp="1"/>
          </p:cNvSpPr>
          <p:nvPr>
            <p:ph idx="36"/>
          </p:nvPr>
        </p:nvSpPr>
        <p:spPr>
          <a:xfrm>
            <a:off x="4494656" y="3886733"/>
            <a:ext cx="3192615" cy="2139423"/>
          </a:xfrm>
        </p:spPr>
        <p:txBody>
          <a:bodyPr/>
          <a:lstStyle>
            <a:lvl1pPr marL="119055" indent="-119055">
              <a:tabLst/>
              <a:defRPr sz="1000"/>
            </a:lvl1pPr>
            <a:lvl2pPr marL="228586" indent="-109531">
              <a:defRPr sz="1000"/>
            </a:lvl2pPr>
            <a:lvl3pPr marL="347641" indent="-119055">
              <a:defRPr sz="1000"/>
            </a:lvl3pPr>
            <a:lvl4pPr marL="457171" indent="-109531">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2"/>
          <p:cNvSpPr>
            <a:spLocks noGrp="1"/>
          </p:cNvSpPr>
          <p:nvPr>
            <p:ph idx="37"/>
          </p:nvPr>
        </p:nvSpPr>
        <p:spPr>
          <a:xfrm>
            <a:off x="8414881" y="3886733"/>
            <a:ext cx="3192615" cy="2139423"/>
          </a:xfrm>
        </p:spPr>
        <p:txBody>
          <a:bodyPr/>
          <a:lstStyle>
            <a:lvl1pPr marL="119055" indent="-119055">
              <a:tabLst/>
              <a:defRPr sz="1000"/>
            </a:lvl1pPr>
            <a:lvl2pPr marL="228586" indent="-109531">
              <a:defRPr sz="1000"/>
            </a:lvl2pPr>
            <a:lvl3pPr marL="347641" indent="-119055">
              <a:defRPr sz="1000"/>
            </a:lvl3pPr>
            <a:lvl4pPr marL="457171" indent="-109531">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a:spLocks noChangeArrowheads="1"/>
          </p:cNvSpPr>
          <p:nvPr userDrawn="1"/>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19" name="Copyright"/>
          <p:cNvSpPr txBox="1">
            <a:spLocks noChangeArrowheads="1"/>
          </p:cNvSpPr>
          <p:nvPr userDrawn="1"/>
        </p:nvSpPr>
        <p:spPr bwMode="gray">
          <a:xfrm>
            <a:off x="584509"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00000"/>
              </a:lnSpc>
              <a:spcBef>
                <a:spcPct val="50000"/>
              </a:spcBef>
            </a:pPr>
            <a:r>
              <a:rPr lang="en-GB" sz="700" dirty="0">
                <a:solidFill>
                  <a:schemeClr val="accent3"/>
                </a:solidFill>
                <a:cs typeface="Arial" charset="0"/>
              </a:rPr>
              <a:t>© Oliver Wyman </a:t>
            </a:r>
          </a:p>
        </p:txBody>
      </p:sp>
    </p:spTree>
    <p:extLst>
      <p:ext uri="{BB962C8B-B14F-4D97-AF65-F5344CB8AC3E}">
        <p14:creationId xmlns:p14="http://schemas.microsoft.com/office/powerpoint/2010/main" val="3809579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 textboxes with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21" name="Rectangle 15"/>
          <p:cNvSpPr>
            <a:spLocks noChangeArrowheads="1"/>
          </p:cNvSpPr>
          <p:nvPr/>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25" name="Text Placeholder 19"/>
          <p:cNvSpPr>
            <a:spLocks noGrp="1"/>
          </p:cNvSpPr>
          <p:nvPr>
            <p:ph type="body" sz="quarter" idx="15" hasCustomPrompt="1"/>
          </p:nvPr>
        </p:nvSpPr>
        <p:spPr>
          <a:xfrm>
            <a:off x="576444" y="1406525"/>
            <a:ext cx="3192615"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6" name="Text Placeholder 19"/>
          <p:cNvSpPr>
            <a:spLocks noGrp="1"/>
          </p:cNvSpPr>
          <p:nvPr>
            <p:ph type="body" sz="quarter" idx="16" hasCustomPrompt="1"/>
          </p:nvPr>
        </p:nvSpPr>
        <p:spPr>
          <a:xfrm>
            <a:off x="8412862" y="1406525"/>
            <a:ext cx="3192615"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7" name="Text Placeholder 19"/>
          <p:cNvSpPr>
            <a:spLocks noGrp="1"/>
          </p:cNvSpPr>
          <p:nvPr>
            <p:ph type="body" sz="quarter" idx="17" hasCustomPrompt="1"/>
          </p:nvPr>
        </p:nvSpPr>
        <p:spPr>
          <a:xfrm>
            <a:off x="4498684" y="1406525"/>
            <a:ext cx="3192615"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8" name="Text Placeholder 19"/>
          <p:cNvSpPr>
            <a:spLocks noGrp="1"/>
          </p:cNvSpPr>
          <p:nvPr>
            <p:ph type="body" sz="quarter" idx="22" hasCustomPrompt="1"/>
          </p:nvPr>
        </p:nvSpPr>
        <p:spPr>
          <a:xfrm>
            <a:off x="8412862" y="3902218"/>
            <a:ext cx="3192615"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9" name="Text Placeholder 19"/>
          <p:cNvSpPr>
            <a:spLocks noGrp="1"/>
          </p:cNvSpPr>
          <p:nvPr>
            <p:ph type="body" sz="quarter" idx="24" hasCustomPrompt="1"/>
          </p:nvPr>
        </p:nvSpPr>
        <p:spPr>
          <a:xfrm>
            <a:off x="576444" y="3902218"/>
            <a:ext cx="3192615"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32" name="Text Placeholder 19"/>
          <p:cNvSpPr>
            <a:spLocks noGrp="1"/>
          </p:cNvSpPr>
          <p:nvPr>
            <p:ph type="body" sz="quarter" idx="26" hasCustomPrompt="1"/>
          </p:nvPr>
        </p:nvSpPr>
        <p:spPr>
          <a:xfrm>
            <a:off x="4498684" y="3902218"/>
            <a:ext cx="3192615"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33" name="Content Placeholder 2"/>
          <p:cNvSpPr>
            <a:spLocks noGrp="1"/>
          </p:cNvSpPr>
          <p:nvPr>
            <p:ph idx="27"/>
          </p:nvPr>
        </p:nvSpPr>
        <p:spPr>
          <a:xfrm>
            <a:off x="574429" y="1870075"/>
            <a:ext cx="3192615" cy="1660382"/>
          </a:xfrm>
        </p:spPr>
        <p:txBody>
          <a:bodyPr/>
          <a:lstStyle>
            <a:lvl1pPr marL="119055" indent="-119055">
              <a:defRPr sz="1000"/>
            </a:lvl1pPr>
            <a:lvl2pPr marL="228586" indent="-109531">
              <a:defRPr sz="1000"/>
            </a:lvl2pPr>
            <a:lvl3pPr marL="287320" indent="-58734">
              <a:defRPr sz="1000"/>
            </a:lvl3pPr>
            <a:lvl4pPr marL="457171" indent="-109531">
              <a:defRPr sz="1000"/>
            </a:lvl4pPr>
            <a:lvl5pPr marL="576227" indent="-119055">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Content Placeholder 2"/>
          <p:cNvSpPr>
            <a:spLocks noGrp="1"/>
          </p:cNvSpPr>
          <p:nvPr>
            <p:ph idx="33"/>
          </p:nvPr>
        </p:nvSpPr>
        <p:spPr>
          <a:xfrm>
            <a:off x="4494656" y="1870075"/>
            <a:ext cx="3192615" cy="1660382"/>
          </a:xfrm>
        </p:spPr>
        <p:txBody>
          <a:bodyPr/>
          <a:lstStyle>
            <a:lvl1pPr marL="119055" indent="-119055">
              <a:defRPr sz="1000"/>
            </a:lvl1pPr>
            <a:lvl2pPr marL="228586" indent="-109531">
              <a:defRPr sz="1000"/>
            </a:lvl2pPr>
            <a:lvl3pPr marL="287320" indent="-58734">
              <a:defRPr sz="1000"/>
            </a:lvl3pPr>
            <a:lvl4pPr marL="457171" indent="-109531">
              <a:defRPr sz="1000"/>
            </a:lvl4pPr>
            <a:lvl5pPr marL="576227" indent="-119055">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Content Placeholder 2"/>
          <p:cNvSpPr>
            <a:spLocks noGrp="1"/>
          </p:cNvSpPr>
          <p:nvPr>
            <p:ph idx="34"/>
          </p:nvPr>
        </p:nvSpPr>
        <p:spPr>
          <a:xfrm>
            <a:off x="8414881" y="1870075"/>
            <a:ext cx="3192615" cy="1660382"/>
          </a:xfrm>
        </p:spPr>
        <p:txBody>
          <a:bodyPr/>
          <a:lstStyle>
            <a:lvl1pPr marL="119055" indent="-119055">
              <a:defRPr sz="1000"/>
            </a:lvl1pPr>
            <a:lvl2pPr marL="228586" indent="-109531">
              <a:defRPr sz="1000"/>
            </a:lvl2pPr>
            <a:lvl3pPr marL="287320" indent="-58734">
              <a:defRPr sz="1000"/>
            </a:lvl3pPr>
            <a:lvl4pPr marL="457171" indent="-109531">
              <a:defRPr sz="1000"/>
            </a:lvl4pPr>
            <a:lvl5pPr marL="576227" indent="-119055">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Content Placeholder 2"/>
          <p:cNvSpPr>
            <a:spLocks noGrp="1"/>
          </p:cNvSpPr>
          <p:nvPr>
            <p:ph idx="35"/>
          </p:nvPr>
        </p:nvSpPr>
        <p:spPr>
          <a:xfrm>
            <a:off x="574429" y="4365768"/>
            <a:ext cx="3192615" cy="1660382"/>
          </a:xfrm>
        </p:spPr>
        <p:txBody>
          <a:bodyPr/>
          <a:lstStyle>
            <a:lvl1pPr marL="119055" indent="-119055">
              <a:defRPr sz="1000"/>
            </a:lvl1pPr>
            <a:lvl2pPr marL="228586" indent="-109531">
              <a:defRPr sz="1000"/>
            </a:lvl2pPr>
            <a:lvl3pPr marL="287320" indent="-58734">
              <a:defRPr sz="1000"/>
            </a:lvl3pPr>
            <a:lvl4pPr marL="457171" indent="-109531">
              <a:defRPr sz="1000"/>
            </a:lvl4pPr>
            <a:lvl5pPr marL="576227" indent="-119055">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7" name="Content Placeholder 2"/>
          <p:cNvSpPr>
            <a:spLocks noGrp="1"/>
          </p:cNvSpPr>
          <p:nvPr>
            <p:ph idx="36"/>
          </p:nvPr>
        </p:nvSpPr>
        <p:spPr>
          <a:xfrm>
            <a:off x="4494656" y="4365768"/>
            <a:ext cx="3192615" cy="1660382"/>
          </a:xfrm>
        </p:spPr>
        <p:txBody>
          <a:bodyPr/>
          <a:lstStyle>
            <a:lvl1pPr marL="119055" indent="-119055">
              <a:defRPr sz="1000"/>
            </a:lvl1pPr>
            <a:lvl2pPr marL="228586" indent="-109531">
              <a:defRPr sz="1000"/>
            </a:lvl2pPr>
            <a:lvl3pPr marL="287320" indent="-58734">
              <a:defRPr sz="1000"/>
            </a:lvl3pPr>
            <a:lvl4pPr marL="457171" indent="-109531">
              <a:defRPr sz="1000"/>
            </a:lvl4pPr>
            <a:lvl5pPr marL="576227" indent="-119055">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Content Placeholder 2"/>
          <p:cNvSpPr>
            <a:spLocks noGrp="1"/>
          </p:cNvSpPr>
          <p:nvPr>
            <p:ph idx="37"/>
          </p:nvPr>
        </p:nvSpPr>
        <p:spPr>
          <a:xfrm>
            <a:off x="8414881" y="4365768"/>
            <a:ext cx="3192615" cy="1660382"/>
          </a:xfrm>
        </p:spPr>
        <p:txBody>
          <a:bodyPr/>
          <a:lstStyle>
            <a:lvl1pPr marL="119055" indent="-119055">
              <a:defRPr sz="1000"/>
            </a:lvl1pPr>
            <a:lvl2pPr marL="228586" indent="-109531">
              <a:defRPr sz="1000"/>
            </a:lvl2pPr>
            <a:lvl3pPr marL="287320" indent="-58734">
              <a:defRPr sz="1000"/>
            </a:lvl3pPr>
            <a:lvl4pPr marL="457171" indent="-109531">
              <a:defRPr sz="1000"/>
            </a:lvl4pPr>
            <a:lvl5pPr marL="576227" indent="-119055">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Rectangle 15"/>
          <p:cNvSpPr>
            <a:spLocks noChangeArrowheads="1"/>
          </p:cNvSpPr>
          <p:nvPr userDrawn="1"/>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23" name="Copyright"/>
          <p:cNvSpPr txBox="1">
            <a:spLocks noChangeArrowheads="1"/>
          </p:cNvSpPr>
          <p:nvPr userDrawn="1"/>
        </p:nvSpPr>
        <p:spPr bwMode="gray">
          <a:xfrm>
            <a:off x="584509"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00000"/>
              </a:lnSpc>
              <a:spcBef>
                <a:spcPct val="50000"/>
              </a:spcBef>
            </a:pPr>
            <a:r>
              <a:rPr lang="en-GB" sz="700" dirty="0">
                <a:solidFill>
                  <a:schemeClr val="accent3"/>
                </a:solidFill>
                <a:cs typeface="Arial" charset="0"/>
              </a:rPr>
              <a:t>© Oliver Wyman </a:t>
            </a:r>
          </a:p>
        </p:txBody>
      </p:sp>
    </p:spTree>
    <p:extLst>
      <p:ext uri="{BB962C8B-B14F-4D97-AF65-F5344CB8AC3E}">
        <p14:creationId xmlns:p14="http://schemas.microsoft.com/office/powerpoint/2010/main" val="1322993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 text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25" name="Rectangle 15"/>
          <p:cNvSpPr>
            <a:spLocks noChangeArrowheads="1"/>
          </p:cNvSpPr>
          <p:nvPr/>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14" name="Content Placeholder 2"/>
          <p:cNvSpPr>
            <a:spLocks noGrp="1"/>
          </p:cNvSpPr>
          <p:nvPr>
            <p:ph idx="34"/>
          </p:nvPr>
        </p:nvSpPr>
        <p:spPr>
          <a:xfrm>
            <a:off x="574429" y="1406530"/>
            <a:ext cx="2386399" cy="2114645"/>
          </a:xfrm>
        </p:spPr>
        <p:txBody>
          <a:bodyPr/>
          <a:lstStyle>
            <a:lvl1pPr marL="119055" indent="-119055">
              <a:defRPr sz="1000"/>
            </a:lvl1pPr>
            <a:lvl2pPr marL="228586" indent="-109531">
              <a:defRPr sz="1000"/>
            </a:lvl2pPr>
            <a:lvl3pPr marL="347641" indent="-119055">
              <a:defRPr sz="1000"/>
            </a:lvl3pPr>
            <a:lvl4pPr marL="457171" indent="-109531">
              <a:tabLst/>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2"/>
          <p:cNvSpPr>
            <a:spLocks noGrp="1"/>
          </p:cNvSpPr>
          <p:nvPr>
            <p:ph idx="43"/>
          </p:nvPr>
        </p:nvSpPr>
        <p:spPr>
          <a:xfrm>
            <a:off x="3453963" y="1406530"/>
            <a:ext cx="2386399" cy="2114645"/>
          </a:xfrm>
        </p:spPr>
        <p:txBody>
          <a:bodyPr/>
          <a:lstStyle>
            <a:lvl1pPr marL="119055" indent="-119055">
              <a:defRPr sz="1000"/>
            </a:lvl1pPr>
            <a:lvl2pPr marL="228586" indent="-109531">
              <a:defRPr sz="1000"/>
            </a:lvl2pPr>
            <a:lvl3pPr marL="347641" indent="-119055">
              <a:defRPr sz="1000"/>
            </a:lvl3pPr>
            <a:lvl4pPr marL="457171" indent="-109531">
              <a:tabLst/>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idx="44"/>
          </p:nvPr>
        </p:nvSpPr>
        <p:spPr>
          <a:xfrm>
            <a:off x="6333497" y="1406530"/>
            <a:ext cx="2386399" cy="2114645"/>
          </a:xfrm>
        </p:spPr>
        <p:txBody>
          <a:bodyPr/>
          <a:lstStyle>
            <a:lvl1pPr marL="119055" indent="-119055">
              <a:defRPr sz="1000"/>
            </a:lvl1pPr>
            <a:lvl2pPr marL="228586" indent="-109531">
              <a:defRPr sz="1000"/>
            </a:lvl2pPr>
            <a:lvl3pPr marL="347641" indent="-119055">
              <a:defRPr sz="1000"/>
            </a:lvl3pPr>
            <a:lvl4pPr marL="457171" indent="-109531">
              <a:tabLst/>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p:cNvSpPr>
            <a:spLocks noGrp="1"/>
          </p:cNvSpPr>
          <p:nvPr>
            <p:ph idx="45"/>
          </p:nvPr>
        </p:nvSpPr>
        <p:spPr>
          <a:xfrm>
            <a:off x="9213032" y="1406530"/>
            <a:ext cx="2386399" cy="2114645"/>
          </a:xfrm>
        </p:spPr>
        <p:txBody>
          <a:bodyPr/>
          <a:lstStyle>
            <a:lvl1pPr marL="119055" indent="-119055">
              <a:defRPr sz="1000"/>
            </a:lvl1pPr>
            <a:lvl2pPr marL="228586" indent="-109531">
              <a:defRPr sz="1000"/>
            </a:lvl2pPr>
            <a:lvl3pPr marL="347641" indent="-119055">
              <a:defRPr sz="1000"/>
            </a:lvl3pPr>
            <a:lvl4pPr marL="457171" indent="-109531">
              <a:tabLst/>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p:cNvSpPr>
            <a:spLocks noGrp="1"/>
          </p:cNvSpPr>
          <p:nvPr>
            <p:ph idx="46"/>
          </p:nvPr>
        </p:nvSpPr>
        <p:spPr>
          <a:xfrm>
            <a:off x="574429" y="3911510"/>
            <a:ext cx="2386399" cy="2114645"/>
          </a:xfrm>
        </p:spPr>
        <p:txBody>
          <a:bodyPr/>
          <a:lstStyle>
            <a:lvl1pPr marL="119055" indent="-119055">
              <a:defRPr sz="1000"/>
            </a:lvl1pPr>
            <a:lvl2pPr marL="228586" indent="-109531">
              <a:defRPr sz="1000"/>
            </a:lvl2pPr>
            <a:lvl3pPr marL="347641" indent="-119055">
              <a:defRPr sz="1000"/>
            </a:lvl3pPr>
            <a:lvl4pPr marL="457171" indent="-109531">
              <a:tabLst/>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p:cNvSpPr>
            <a:spLocks noGrp="1"/>
          </p:cNvSpPr>
          <p:nvPr>
            <p:ph idx="47"/>
          </p:nvPr>
        </p:nvSpPr>
        <p:spPr>
          <a:xfrm>
            <a:off x="3453963" y="3911510"/>
            <a:ext cx="2386399" cy="2114645"/>
          </a:xfrm>
        </p:spPr>
        <p:txBody>
          <a:bodyPr/>
          <a:lstStyle>
            <a:lvl1pPr marL="119055" indent="-119055">
              <a:defRPr sz="1000"/>
            </a:lvl1pPr>
            <a:lvl2pPr marL="228586" indent="-109531">
              <a:defRPr sz="1000"/>
            </a:lvl2pPr>
            <a:lvl3pPr marL="347641" indent="-119055">
              <a:defRPr sz="1000"/>
            </a:lvl3pPr>
            <a:lvl4pPr marL="457171" indent="-109531">
              <a:tabLst/>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ontent Placeholder 2"/>
          <p:cNvSpPr>
            <a:spLocks noGrp="1"/>
          </p:cNvSpPr>
          <p:nvPr>
            <p:ph idx="48"/>
          </p:nvPr>
        </p:nvSpPr>
        <p:spPr>
          <a:xfrm>
            <a:off x="6333497" y="3911510"/>
            <a:ext cx="2386399" cy="2114645"/>
          </a:xfrm>
        </p:spPr>
        <p:txBody>
          <a:bodyPr/>
          <a:lstStyle>
            <a:lvl1pPr marL="119055" indent="-119055">
              <a:defRPr sz="1000"/>
            </a:lvl1pPr>
            <a:lvl2pPr marL="228586" indent="-109531">
              <a:defRPr sz="1000"/>
            </a:lvl2pPr>
            <a:lvl3pPr marL="347641" indent="-119055">
              <a:defRPr sz="1000"/>
            </a:lvl3pPr>
            <a:lvl4pPr marL="457171" indent="-109531">
              <a:tabLst/>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Content Placeholder 2"/>
          <p:cNvSpPr>
            <a:spLocks noGrp="1"/>
          </p:cNvSpPr>
          <p:nvPr>
            <p:ph idx="49"/>
          </p:nvPr>
        </p:nvSpPr>
        <p:spPr>
          <a:xfrm>
            <a:off x="9213032" y="3911510"/>
            <a:ext cx="2386399" cy="2114645"/>
          </a:xfrm>
        </p:spPr>
        <p:txBody>
          <a:bodyPr/>
          <a:lstStyle>
            <a:lvl1pPr marL="119055" indent="-119055">
              <a:defRPr sz="1000"/>
            </a:lvl1pPr>
            <a:lvl2pPr marL="228586" indent="-109531">
              <a:defRPr sz="1000"/>
            </a:lvl2pPr>
            <a:lvl3pPr marL="347641" indent="-119055">
              <a:defRPr sz="1000"/>
            </a:lvl3pPr>
            <a:lvl4pPr marL="457171" indent="-109531">
              <a:tabLst/>
              <a:defRPr sz="1000"/>
            </a:lvl4pPr>
            <a:lvl5pPr marL="576227" indent="-11905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Rectangle 15"/>
          <p:cNvSpPr>
            <a:spLocks noChangeArrowheads="1"/>
          </p:cNvSpPr>
          <p:nvPr userDrawn="1"/>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26" name="Copyright"/>
          <p:cNvSpPr txBox="1">
            <a:spLocks noChangeArrowheads="1"/>
          </p:cNvSpPr>
          <p:nvPr userDrawn="1"/>
        </p:nvSpPr>
        <p:spPr bwMode="gray">
          <a:xfrm>
            <a:off x="584509"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00000"/>
              </a:lnSpc>
              <a:spcBef>
                <a:spcPct val="50000"/>
              </a:spcBef>
            </a:pPr>
            <a:r>
              <a:rPr lang="en-GB" sz="700" dirty="0">
                <a:solidFill>
                  <a:schemeClr val="accent3"/>
                </a:solidFill>
                <a:cs typeface="Arial" charset="0"/>
              </a:rPr>
              <a:t>© Oliver Wyman </a:t>
            </a:r>
          </a:p>
        </p:txBody>
      </p:sp>
    </p:spTree>
    <p:extLst>
      <p:ext uri="{BB962C8B-B14F-4D97-AF65-F5344CB8AC3E}">
        <p14:creationId xmlns:p14="http://schemas.microsoft.com/office/powerpoint/2010/main" val="3719782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8 textboxes with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Rectangle 15"/>
          <p:cNvSpPr>
            <a:spLocks noChangeArrowheads="1"/>
          </p:cNvSpPr>
          <p:nvPr/>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24" name="Text Placeholder 19"/>
          <p:cNvSpPr>
            <a:spLocks noGrp="1"/>
          </p:cNvSpPr>
          <p:nvPr>
            <p:ph type="body" sz="quarter" idx="34" hasCustomPrompt="1"/>
          </p:nvPr>
        </p:nvSpPr>
        <p:spPr>
          <a:xfrm>
            <a:off x="584508" y="1406525"/>
            <a:ext cx="2382671"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5" name="Text Placeholder 19"/>
          <p:cNvSpPr>
            <a:spLocks noGrp="1"/>
          </p:cNvSpPr>
          <p:nvPr>
            <p:ph type="body" sz="quarter" idx="35" hasCustomPrompt="1"/>
          </p:nvPr>
        </p:nvSpPr>
        <p:spPr>
          <a:xfrm>
            <a:off x="3472777" y="1406525"/>
            <a:ext cx="2382671"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6" name="Text Placeholder 19"/>
          <p:cNvSpPr>
            <a:spLocks noGrp="1"/>
          </p:cNvSpPr>
          <p:nvPr>
            <p:ph type="body" sz="quarter" idx="36" hasCustomPrompt="1"/>
          </p:nvPr>
        </p:nvSpPr>
        <p:spPr>
          <a:xfrm>
            <a:off x="6357012" y="1406525"/>
            <a:ext cx="2382671"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33" name="Text Placeholder 19"/>
          <p:cNvSpPr>
            <a:spLocks noGrp="1"/>
          </p:cNvSpPr>
          <p:nvPr>
            <p:ph type="body" sz="quarter" idx="37" hasCustomPrompt="1"/>
          </p:nvPr>
        </p:nvSpPr>
        <p:spPr>
          <a:xfrm>
            <a:off x="9224822" y="1406525"/>
            <a:ext cx="2382671"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34" name="Text Placeholder 19"/>
          <p:cNvSpPr>
            <a:spLocks noGrp="1"/>
          </p:cNvSpPr>
          <p:nvPr>
            <p:ph type="body" sz="quarter" idx="38" hasCustomPrompt="1"/>
          </p:nvPr>
        </p:nvSpPr>
        <p:spPr>
          <a:xfrm>
            <a:off x="584508" y="3910239"/>
            <a:ext cx="2382671"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43" name="Text Placeholder 19"/>
          <p:cNvSpPr>
            <a:spLocks noGrp="1"/>
          </p:cNvSpPr>
          <p:nvPr>
            <p:ph type="body" sz="quarter" idx="39" hasCustomPrompt="1"/>
          </p:nvPr>
        </p:nvSpPr>
        <p:spPr>
          <a:xfrm>
            <a:off x="3472777" y="3910239"/>
            <a:ext cx="2382671"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44" name="Text Placeholder 19"/>
          <p:cNvSpPr>
            <a:spLocks noGrp="1"/>
          </p:cNvSpPr>
          <p:nvPr>
            <p:ph type="body" sz="quarter" idx="40" hasCustomPrompt="1"/>
          </p:nvPr>
        </p:nvSpPr>
        <p:spPr>
          <a:xfrm>
            <a:off x="6357012" y="3910239"/>
            <a:ext cx="2382671"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45" name="Text Placeholder 19"/>
          <p:cNvSpPr>
            <a:spLocks noGrp="1"/>
          </p:cNvSpPr>
          <p:nvPr>
            <p:ph type="body" sz="quarter" idx="41" hasCustomPrompt="1"/>
          </p:nvPr>
        </p:nvSpPr>
        <p:spPr>
          <a:xfrm>
            <a:off x="9224822" y="3910239"/>
            <a:ext cx="2382671"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46" name="Content Placeholder 6"/>
          <p:cNvSpPr>
            <a:spLocks noGrp="1"/>
          </p:cNvSpPr>
          <p:nvPr>
            <p:ph sz="quarter" idx="42"/>
          </p:nvPr>
        </p:nvSpPr>
        <p:spPr>
          <a:xfrm>
            <a:off x="584508" y="1867385"/>
            <a:ext cx="2379949"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55" indent="-119055">
              <a:defRPr lang="en-US" sz="1000" dirty="0" smtClean="0"/>
            </a:lvl1pPr>
            <a:lvl2pPr marL="228586" indent="-109531">
              <a:defRPr lang="en-US" sz="1000" dirty="0" smtClean="0"/>
            </a:lvl2pPr>
            <a:lvl3pPr marL="347641" indent="-119055">
              <a:defRPr lang="en-US" sz="1000" dirty="0" smtClean="0"/>
            </a:lvl3pPr>
            <a:lvl4pPr marL="457171" indent="-109531">
              <a:defRPr lang="en-US" sz="1000" dirty="0" smtClean="0"/>
            </a:lvl4pPr>
            <a:lvl5pPr marL="576227" indent="-119055">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Content Placeholder 6"/>
          <p:cNvSpPr>
            <a:spLocks noGrp="1"/>
          </p:cNvSpPr>
          <p:nvPr>
            <p:ph sz="quarter" idx="56"/>
          </p:nvPr>
        </p:nvSpPr>
        <p:spPr>
          <a:xfrm>
            <a:off x="3471567" y="1867385"/>
            <a:ext cx="2379949"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55" indent="-119055">
              <a:defRPr lang="en-US" sz="1000" dirty="0" smtClean="0"/>
            </a:lvl1pPr>
            <a:lvl2pPr marL="228586" indent="-109531">
              <a:defRPr lang="en-US" sz="1000" dirty="0" smtClean="0"/>
            </a:lvl2pPr>
            <a:lvl3pPr marL="347641" indent="-119055">
              <a:defRPr lang="en-US" sz="1000" dirty="0" smtClean="0"/>
            </a:lvl3pPr>
            <a:lvl4pPr marL="457171" indent="-109531">
              <a:defRPr lang="en-US" sz="1000" dirty="0" smtClean="0"/>
            </a:lvl4pPr>
            <a:lvl5pPr marL="576227" indent="-119055">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Content Placeholder 6"/>
          <p:cNvSpPr>
            <a:spLocks noGrp="1"/>
          </p:cNvSpPr>
          <p:nvPr>
            <p:ph sz="quarter" idx="57"/>
          </p:nvPr>
        </p:nvSpPr>
        <p:spPr>
          <a:xfrm>
            <a:off x="6352580" y="1867385"/>
            <a:ext cx="2379949"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55" indent="-119055">
              <a:defRPr lang="en-US" sz="1000" dirty="0" smtClean="0"/>
            </a:lvl1pPr>
            <a:lvl2pPr marL="228586" indent="-109531">
              <a:defRPr lang="en-US" sz="1000" dirty="0" smtClean="0"/>
            </a:lvl2pPr>
            <a:lvl3pPr marL="347641" indent="-119055">
              <a:defRPr lang="en-US" sz="1000" dirty="0" smtClean="0"/>
            </a:lvl3pPr>
            <a:lvl4pPr marL="457171" indent="-109531">
              <a:defRPr lang="en-US" sz="1000" dirty="0" smtClean="0"/>
            </a:lvl4pPr>
            <a:lvl5pPr marL="576227" indent="-119055">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Content Placeholder 6"/>
          <p:cNvSpPr>
            <a:spLocks noGrp="1"/>
          </p:cNvSpPr>
          <p:nvPr>
            <p:ph sz="quarter" idx="58"/>
          </p:nvPr>
        </p:nvSpPr>
        <p:spPr>
          <a:xfrm>
            <a:off x="9233590" y="1858918"/>
            <a:ext cx="2379949"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55" indent="-119055">
              <a:defRPr lang="en-US" sz="1000" dirty="0" smtClean="0"/>
            </a:lvl1pPr>
            <a:lvl2pPr marL="228586" indent="-109531">
              <a:defRPr lang="en-US" sz="1000" dirty="0" smtClean="0"/>
            </a:lvl2pPr>
            <a:lvl3pPr marL="347641" indent="-119055">
              <a:defRPr lang="en-US" sz="1000" dirty="0" smtClean="0"/>
            </a:lvl3pPr>
            <a:lvl4pPr marL="457171" indent="-109531">
              <a:defRPr lang="en-US" sz="1000" dirty="0" smtClean="0"/>
            </a:lvl4pPr>
            <a:lvl5pPr marL="576227" indent="-119055">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0" name="Content Placeholder 6"/>
          <p:cNvSpPr>
            <a:spLocks noGrp="1"/>
          </p:cNvSpPr>
          <p:nvPr>
            <p:ph sz="quarter" idx="59"/>
          </p:nvPr>
        </p:nvSpPr>
        <p:spPr>
          <a:xfrm>
            <a:off x="584508" y="4355757"/>
            <a:ext cx="2379949"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55" indent="-119055">
              <a:defRPr lang="en-US" sz="1000" dirty="0" smtClean="0"/>
            </a:lvl1pPr>
            <a:lvl2pPr marL="228586" indent="-109531">
              <a:defRPr lang="en-US" sz="1000" dirty="0" smtClean="0"/>
            </a:lvl2pPr>
            <a:lvl3pPr marL="347641" indent="-119055">
              <a:defRPr lang="en-US" sz="1000" dirty="0" smtClean="0"/>
            </a:lvl3pPr>
            <a:lvl4pPr marL="457171" indent="-109531">
              <a:defRPr lang="en-US" sz="1000" dirty="0" smtClean="0"/>
            </a:lvl4pPr>
            <a:lvl5pPr marL="576227" indent="-119055">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1" name="Content Placeholder 6"/>
          <p:cNvSpPr>
            <a:spLocks noGrp="1"/>
          </p:cNvSpPr>
          <p:nvPr>
            <p:ph sz="quarter" idx="60"/>
          </p:nvPr>
        </p:nvSpPr>
        <p:spPr>
          <a:xfrm>
            <a:off x="3471567" y="4355757"/>
            <a:ext cx="2379949"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55" indent="-119055">
              <a:defRPr lang="en-US" sz="1000" dirty="0" smtClean="0"/>
            </a:lvl1pPr>
            <a:lvl2pPr marL="228586" indent="-109531">
              <a:defRPr lang="en-US" sz="1000" dirty="0" smtClean="0"/>
            </a:lvl2pPr>
            <a:lvl3pPr marL="347641" indent="-119055">
              <a:defRPr lang="en-US" sz="1000" dirty="0" smtClean="0"/>
            </a:lvl3pPr>
            <a:lvl4pPr marL="457171" indent="-109531">
              <a:defRPr lang="en-US" sz="1000" dirty="0" smtClean="0"/>
            </a:lvl4pPr>
            <a:lvl5pPr marL="576227" indent="-119055">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2" name="Content Placeholder 6"/>
          <p:cNvSpPr>
            <a:spLocks noGrp="1"/>
          </p:cNvSpPr>
          <p:nvPr>
            <p:ph sz="quarter" idx="61"/>
          </p:nvPr>
        </p:nvSpPr>
        <p:spPr>
          <a:xfrm>
            <a:off x="6352580" y="4355757"/>
            <a:ext cx="2379949"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55" indent="-119055">
              <a:defRPr lang="en-US" sz="1000" dirty="0" smtClean="0"/>
            </a:lvl1pPr>
            <a:lvl2pPr marL="228586" indent="-109531">
              <a:defRPr lang="en-US" sz="1000" dirty="0" smtClean="0"/>
            </a:lvl2pPr>
            <a:lvl3pPr marL="347641" indent="-119055">
              <a:defRPr lang="en-US" sz="1000" dirty="0" smtClean="0"/>
            </a:lvl3pPr>
            <a:lvl4pPr marL="457171" indent="-109531">
              <a:defRPr lang="en-US" sz="1000" dirty="0" smtClean="0"/>
            </a:lvl4pPr>
            <a:lvl5pPr marL="576227" indent="-119055">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6"/>
          <p:cNvSpPr>
            <a:spLocks noGrp="1"/>
          </p:cNvSpPr>
          <p:nvPr>
            <p:ph sz="quarter" idx="62"/>
          </p:nvPr>
        </p:nvSpPr>
        <p:spPr>
          <a:xfrm>
            <a:off x="9233590" y="4355757"/>
            <a:ext cx="2379949"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55" indent="-119055">
              <a:defRPr lang="en-US" sz="1000" dirty="0" smtClean="0"/>
            </a:lvl1pPr>
            <a:lvl2pPr marL="228586" indent="-109531">
              <a:defRPr lang="en-US" sz="1000" dirty="0" smtClean="0"/>
            </a:lvl2pPr>
            <a:lvl3pPr marL="347641" indent="-119055">
              <a:defRPr lang="en-US" sz="1000" dirty="0" smtClean="0"/>
            </a:lvl3pPr>
            <a:lvl4pPr marL="457171" indent="-109531">
              <a:defRPr lang="en-US" sz="1000" dirty="0" smtClean="0"/>
            </a:lvl4pPr>
            <a:lvl5pPr marL="576227" indent="-119055">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15"/>
          <p:cNvSpPr>
            <a:spLocks noChangeArrowheads="1"/>
          </p:cNvSpPr>
          <p:nvPr userDrawn="1"/>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29" name="Copyright"/>
          <p:cNvSpPr txBox="1">
            <a:spLocks noChangeArrowheads="1"/>
          </p:cNvSpPr>
          <p:nvPr userDrawn="1"/>
        </p:nvSpPr>
        <p:spPr bwMode="gray">
          <a:xfrm>
            <a:off x="584509"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00000"/>
              </a:lnSpc>
              <a:spcBef>
                <a:spcPct val="50000"/>
              </a:spcBef>
            </a:pPr>
            <a:r>
              <a:rPr lang="en-GB" sz="700" dirty="0">
                <a:solidFill>
                  <a:schemeClr val="accent3"/>
                </a:solidFill>
                <a:cs typeface="Arial" charset="0"/>
              </a:rPr>
              <a:t>© Oliver Wyman </a:t>
            </a:r>
          </a:p>
        </p:txBody>
      </p:sp>
    </p:spTree>
    <p:extLst>
      <p:ext uri="{BB962C8B-B14F-4D97-AF65-F5344CB8AC3E}">
        <p14:creationId xmlns:p14="http://schemas.microsoft.com/office/powerpoint/2010/main" val="4087547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1/3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8" name="Rectangle 15"/>
          <p:cNvSpPr>
            <a:spLocks noChangeArrowheads="1"/>
          </p:cNvSpPr>
          <p:nvPr/>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15" name="Content Placeholder 2"/>
          <p:cNvSpPr>
            <a:spLocks noGrp="1"/>
          </p:cNvSpPr>
          <p:nvPr>
            <p:ph idx="28"/>
          </p:nvPr>
        </p:nvSpPr>
        <p:spPr>
          <a:xfrm>
            <a:off x="4494655" y="1925641"/>
            <a:ext cx="7110824" cy="4100513"/>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2"/>
          <p:cNvSpPr>
            <a:spLocks noGrp="1"/>
          </p:cNvSpPr>
          <p:nvPr>
            <p:ph idx="27"/>
          </p:nvPr>
        </p:nvSpPr>
        <p:spPr>
          <a:xfrm>
            <a:off x="574429" y="1925641"/>
            <a:ext cx="3192615" cy="4100513"/>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9"/>
          <p:cNvSpPr>
            <a:spLocks noGrp="1"/>
          </p:cNvSpPr>
          <p:nvPr>
            <p:ph type="body" sz="quarter" idx="15" hasCustomPrompt="1"/>
          </p:nvPr>
        </p:nvSpPr>
        <p:spPr>
          <a:xfrm>
            <a:off x="576444" y="1406525"/>
            <a:ext cx="3192615" cy="336550"/>
          </a:xfrm>
        </p:spPr>
        <p:txBody>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9" name="Text Placeholder 19"/>
          <p:cNvSpPr>
            <a:spLocks noGrp="1"/>
          </p:cNvSpPr>
          <p:nvPr>
            <p:ph type="body" sz="quarter" idx="17" hasCustomPrompt="1"/>
          </p:nvPr>
        </p:nvSpPr>
        <p:spPr>
          <a:xfrm>
            <a:off x="4498684" y="1406525"/>
            <a:ext cx="7110824" cy="336550"/>
          </a:xfrm>
        </p:spPr>
        <p:txBody>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0" name="Rectangle 15"/>
          <p:cNvSpPr>
            <a:spLocks noChangeArrowheads="1"/>
          </p:cNvSpPr>
          <p:nvPr userDrawn="1"/>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13" name="Copyright"/>
          <p:cNvSpPr txBox="1">
            <a:spLocks noChangeArrowheads="1"/>
          </p:cNvSpPr>
          <p:nvPr userDrawn="1"/>
        </p:nvSpPr>
        <p:spPr bwMode="gray">
          <a:xfrm>
            <a:off x="584509"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00000"/>
              </a:lnSpc>
              <a:spcBef>
                <a:spcPct val="50000"/>
              </a:spcBef>
            </a:pPr>
            <a:r>
              <a:rPr lang="en-GB" sz="700" dirty="0">
                <a:solidFill>
                  <a:schemeClr val="accent3"/>
                </a:solidFill>
                <a:cs typeface="Arial" charset="0"/>
              </a:rPr>
              <a:t>© Oliver Wyman </a:t>
            </a:r>
          </a:p>
        </p:txBody>
      </p:sp>
    </p:spTree>
    <p:extLst>
      <p:ext uri="{BB962C8B-B14F-4D97-AF65-F5344CB8AC3E}">
        <p14:creationId xmlns:p14="http://schemas.microsoft.com/office/powerpoint/2010/main" val="746887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columns 2/3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10" name="Rectangle 15"/>
          <p:cNvSpPr>
            <a:spLocks noChangeArrowheads="1"/>
          </p:cNvSpPr>
          <p:nvPr/>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11" name="Text Placeholder 19"/>
          <p:cNvSpPr>
            <a:spLocks noGrp="1"/>
          </p:cNvSpPr>
          <p:nvPr>
            <p:ph type="body" sz="quarter" idx="15" hasCustomPrompt="1"/>
          </p:nvPr>
        </p:nvSpPr>
        <p:spPr>
          <a:xfrm>
            <a:off x="576444" y="1406525"/>
            <a:ext cx="7110824" cy="336550"/>
          </a:xfrm>
        </p:spPr>
        <p:txBody>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7" name="Text Placeholder 19"/>
          <p:cNvSpPr>
            <a:spLocks noGrp="1"/>
          </p:cNvSpPr>
          <p:nvPr>
            <p:ph type="body" sz="quarter" idx="17" hasCustomPrompt="1"/>
          </p:nvPr>
        </p:nvSpPr>
        <p:spPr>
          <a:xfrm>
            <a:off x="8412861" y="1406525"/>
            <a:ext cx="3192615" cy="336550"/>
          </a:xfrm>
        </p:spPr>
        <p:txBody>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8" name="Content Placeholder 2"/>
          <p:cNvSpPr>
            <a:spLocks noGrp="1"/>
          </p:cNvSpPr>
          <p:nvPr>
            <p:ph idx="28"/>
          </p:nvPr>
        </p:nvSpPr>
        <p:spPr>
          <a:xfrm>
            <a:off x="8412861" y="1925641"/>
            <a:ext cx="3192615" cy="4100513"/>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p:cNvSpPr>
            <a:spLocks noGrp="1"/>
          </p:cNvSpPr>
          <p:nvPr>
            <p:ph idx="27"/>
          </p:nvPr>
        </p:nvSpPr>
        <p:spPr>
          <a:xfrm>
            <a:off x="574429" y="1925641"/>
            <a:ext cx="7110824" cy="4100513"/>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5"/>
          <p:cNvSpPr>
            <a:spLocks noChangeArrowheads="1"/>
          </p:cNvSpPr>
          <p:nvPr userDrawn="1"/>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15" name="Copyright"/>
          <p:cNvSpPr txBox="1">
            <a:spLocks noChangeArrowheads="1"/>
          </p:cNvSpPr>
          <p:nvPr userDrawn="1"/>
        </p:nvSpPr>
        <p:spPr bwMode="gray">
          <a:xfrm>
            <a:off x="584509"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00000"/>
              </a:lnSpc>
              <a:spcBef>
                <a:spcPct val="50000"/>
              </a:spcBef>
            </a:pPr>
            <a:r>
              <a:rPr lang="en-GB" sz="700" dirty="0">
                <a:solidFill>
                  <a:schemeClr val="accent3"/>
                </a:solidFill>
                <a:cs typeface="Arial" charset="0"/>
              </a:rPr>
              <a:t>© Oliver Wyman </a:t>
            </a:r>
          </a:p>
        </p:txBody>
      </p:sp>
    </p:spTree>
    <p:extLst>
      <p:ext uri="{BB962C8B-B14F-4D97-AF65-F5344CB8AC3E}">
        <p14:creationId xmlns:p14="http://schemas.microsoft.com/office/powerpoint/2010/main" val="25263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4506" y="385768"/>
            <a:ext cx="11014925" cy="758825"/>
          </a:xfrm>
        </p:spPr>
        <p:txBody>
          <a:bodyPr/>
          <a:lstStyle/>
          <a:p>
            <a:r>
              <a:rPr lang="en-US"/>
              <a:t>Click to edit Master title style</a:t>
            </a:r>
            <a:endParaRPr lang="en-GB" dirty="0"/>
          </a:p>
        </p:txBody>
      </p:sp>
      <p:sp>
        <p:nvSpPr>
          <p:cNvPr id="3" name="Content Placeholder 2"/>
          <p:cNvSpPr>
            <a:spLocks noGrp="1"/>
          </p:cNvSpPr>
          <p:nvPr>
            <p:ph idx="1"/>
          </p:nvPr>
        </p:nvSpPr>
        <p:spPr>
          <a:xfrm>
            <a:off x="574428" y="1406529"/>
            <a:ext cx="11033065" cy="4932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15"/>
          <p:cNvSpPr>
            <a:spLocks noChangeArrowheads="1"/>
          </p:cNvSpPr>
          <p:nvPr/>
        </p:nvSpPr>
        <p:spPr bwMode="gray">
          <a:xfrm>
            <a:off x="10837559" y="6477591"/>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4" name="DocID"/>
          <p:cNvSpPr txBox="1"/>
          <p:nvPr/>
        </p:nvSpPr>
        <p:spPr>
          <a:xfrm>
            <a:off x="1609178" y="6547860"/>
            <a:ext cx="65" cy="92654"/>
          </a:xfrm>
          <a:prstGeom prst="rect">
            <a:avLst/>
          </a:prstGeom>
          <a:noFill/>
        </p:spPr>
        <p:txBody>
          <a:bodyPr vert="horz" wrap="none" lIns="0" tIns="0" rIns="0" bIns="0" rtlCol="0" anchor="b">
            <a:spAutoFit/>
          </a:bodyPr>
          <a:lstStyle/>
          <a:p>
            <a:pPr algn="l"/>
            <a:endParaRPr kumimoji="0" lang="de-DE" sz="700" b="0" i="0" u="none" baseline="0">
              <a:solidFill>
                <a:schemeClr val="accent3"/>
              </a:solidFill>
            </a:endParaRPr>
          </a:p>
        </p:txBody>
      </p:sp>
      <p:sp>
        <p:nvSpPr>
          <p:cNvPr id="7" name="Rectangle 15"/>
          <p:cNvSpPr>
            <a:spLocks noChangeArrowheads="1"/>
          </p:cNvSpPr>
          <p:nvPr userDrawn="1"/>
        </p:nvSpPr>
        <p:spPr bwMode="gray">
          <a:xfrm>
            <a:off x="10837559" y="6477591"/>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9" name="DocID"/>
          <p:cNvSpPr txBox="1"/>
          <p:nvPr userDrawn="1"/>
        </p:nvSpPr>
        <p:spPr>
          <a:xfrm>
            <a:off x="1609178" y="6547860"/>
            <a:ext cx="65" cy="92654"/>
          </a:xfrm>
          <a:prstGeom prst="rect">
            <a:avLst/>
          </a:prstGeom>
          <a:noFill/>
        </p:spPr>
        <p:txBody>
          <a:bodyPr vert="horz" wrap="none" lIns="0" tIns="0" rIns="0" bIns="0" rtlCol="0" anchor="b">
            <a:spAutoFit/>
          </a:bodyPr>
          <a:lstStyle/>
          <a:p>
            <a:pPr algn="l"/>
            <a:endParaRPr kumimoji="0" lang="de-DE" sz="700" b="0" i="0" u="none" baseline="0">
              <a:solidFill>
                <a:schemeClr val="accent3"/>
              </a:solidFill>
            </a:endParaRPr>
          </a:p>
        </p:txBody>
      </p:sp>
    </p:spTree>
    <p:extLst>
      <p:ext uri="{BB962C8B-B14F-4D97-AF65-F5344CB8AC3E}">
        <p14:creationId xmlns:p14="http://schemas.microsoft.com/office/powerpoint/2010/main" val="3815204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V - small portrai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0734764" y="385763"/>
            <a:ext cx="870713" cy="914400"/>
          </a:xfrm>
          <a:noFill/>
          <a:ln>
            <a:noFill/>
          </a:ln>
        </p:spPr>
        <p:txBody>
          <a:bodyPr anchor="ctr" anchorCtr="0"/>
          <a:lstStyle>
            <a:lvl1pPr marL="0" indent="0" algn="ctr">
              <a:buFontTx/>
              <a:buNone/>
              <a:defRPr sz="1000" b="1">
                <a:solidFill>
                  <a:srgbClr val="808080"/>
                </a:solidFill>
              </a:defRPr>
            </a:lvl1pPr>
          </a:lstStyle>
          <a:p>
            <a:r>
              <a:rPr lang="en-US" dirty="0"/>
              <a:t>Click icon to add picture</a:t>
            </a:r>
            <a:endParaRPr lang="en-GB" dirty="0"/>
          </a:p>
        </p:txBody>
      </p:sp>
      <p:sp>
        <p:nvSpPr>
          <p:cNvPr id="9" name="Text Placeholder 8"/>
          <p:cNvSpPr>
            <a:spLocks noGrp="1"/>
          </p:cNvSpPr>
          <p:nvPr>
            <p:ph type="body" sz="quarter" idx="12"/>
          </p:nvPr>
        </p:nvSpPr>
        <p:spPr>
          <a:xfrm>
            <a:off x="570398" y="1406527"/>
            <a:ext cx="11029033" cy="4930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15"/>
          <p:cNvSpPr>
            <a:spLocks noChangeArrowheads="1"/>
          </p:cNvSpPr>
          <p:nvPr/>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12" name="Rectangle 15"/>
          <p:cNvSpPr>
            <a:spLocks noChangeArrowheads="1"/>
          </p:cNvSpPr>
          <p:nvPr userDrawn="1"/>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15" name="Title 1"/>
          <p:cNvSpPr>
            <a:spLocks noGrp="1"/>
          </p:cNvSpPr>
          <p:nvPr>
            <p:ph type="title"/>
          </p:nvPr>
        </p:nvSpPr>
        <p:spPr>
          <a:xfrm>
            <a:off x="578461" y="382593"/>
            <a:ext cx="10031340" cy="758825"/>
          </a:xfrm>
        </p:spPr>
        <p:txBody>
          <a:bodyPr/>
          <a:lstStyle/>
          <a:p>
            <a:r>
              <a:rPr lang="en-US"/>
              <a:t>Click to edit Master title style</a:t>
            </a:r>
            <a:endParaRPr lang="en-GB" dirty="0"/>
          </a:p>
        </p:txBody>
      </p:sp>
      <p:sp>
        <p:nvSpPr>
          <p:cNvPr id="11" name="Copyright"/>
          <p:cNvSpPr txBox="1">
            <a:spLocks noChangeArrowheads="1"/>
          </p:cNvSpPr>
          <p:nvPr userDrawn="1"/>
        </p:nvSpPr>
        <p:spPr bwMode="gray">
          <a:xfrm>
            <a:off x="584509"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00000"/>
              </a:lnSpc>
              <a:spcBef>
                <a:spcPct val="50000"/>
              </a:spcBef>
            </a:pPr>
            <a:r>
              <a:rPr lang="en-GB" sz="700" dirty="0">
                <a:solidFill>
                  <a:schemeClr val="accent3"/>
                </a:solidFill>
                <a:cs typeface="Arial" charset="0"/>
              </a:rPr>
              <a:t>© Oliver Wyman </a:t>
            </a:r>
          </a:p>
        </p:txBody>
      </p:sp>
    </p:spTree>
    <p:extLst>
      <p:ext uri="{BB962C8B-B14F-4D97-AF65-F5344CB8AC3E}">
        <p14:creationId xmlns:p14="http://schemas.microsoft.com/office/powerpoint/2010/main" val="1954126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V - large portrai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571730" y="1406530"/>
            <a:ext cx="3474143" cy="3838575"/>
          </a:xfrm>
        </p:spPr>
        <p:txBody>
          <a:bodyPr anchor="ctr" anchorCtr="0"/>
          <a:lstStyle>
            <a:lvl1pPr marL="0" indent="0" algn="ctr">
              <a:buFontTx/>
              <a:buNone/>
              <a:defRPr sz="1200" b="1">
                <a:solidFill>
                  <a:srgbClr val="808080"/>
                </a:solidFill>
              </a:defRPr>
            </a:lvl1pPr>
          </a:lstStyle>
          <a:p>
            <a:r>
              <a:rPr lang="en-US" dirty="0"/>
              <a:t>Click icon to add picture</a:t>
            </a:r>
            <a:endParaRPr lang="en-GB" dirty="0"/>
          </a:p>
        </p:txBody>
      </p:sp>
      <p:sp>
        <p:nvSpPr>
          <p:cNvPr id="13" name="Text Placeholder 12"/>
          <p:cNvSpPr>
            <a:spLocks noGrp="1"/>
          </p:cNvSpPr>
          <p:nvPr>
            <p:ph type="body" sz="quarter" idx="12"/>
          </p:nvPr>
        </p:nvSpPr>
        <p:spPr>
          <a:xfrm>
            <a:off x="4827218" y="1406525"/>
            <a:ext cx="6772213" cy="4624388"/>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Rectangle 15"/>
          <p:cNvSpPr>
            <a:spLocks noChangeArrowheads="1"/>
          </p:cNvSpPr>
          <p:nvPr/>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11" name="Rectangle 15"/>
          <p:cNvSpPr>
            <a:spLocks noChangeArrowheads="1"/>
          </p:cNvSpPr>
          <p:nvPr userDrawn="1"/>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16" name="Title 1"/>
          <p:cNvSpPr>
            <a:spLocks noGrp="1"/>
          </p:cNvSpPr>
          <p:nvPr>
            <p:ph type="title"/>
          </p:nvPr>
        </p:nvSpPr>
        <p:spPr>
          <a:xfrm>
            <a:off x="578463" y="382593"/>
            <a:ext cx="11029033" cy="758825"/>
          </a:xfrm>
        </p:spPr>
        <p:txBody>
          <a:bodyPr/>
          <a:lstStyle/>
          <a:p>
            <a:r>
              <a:rPr lang="en-US"/>
              <a:t>Click to edit Master title style</a:t>
            </a:r>
            <a:endParaRPr lang="en-GB" dirty="0"/>
          </a:p>
        </p:txBody>
      </p:sp>
      <p:sp>
        <p:nvSpPr>
          <p:cNvPr id="17" name="Copyright"/>
          <p:cNvSpPr txBox="1">
            <a:spLocks noChangeArrowheads="1"/>
          </p:cNvSpPr>
          <p:nvPr userDrawn="1"/>
        </p:nvSpPr>
        <p:spPr bwMode="gray">
          <a:xfrm>
            <a:off x="584509"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00000"/>
              </a:lnSpc>
              <a:spcBef>
                <a:spcPct val="50000"/>
              </a:spcBef>
            </a:pPr>
            <a:r>
              <a:rPr lang="en-GB" sz="700" dirty="0">
                <a:solidFill>
                  <a:schemeClr val="accent3"/>
                </a:solidFill>
                <a:cs typeface="Arial" charset="0"/>
              </a:rPr>
              <a:t>© Oliver Wyman </a:t>
            </a:r>
          </a:p>
        </p:txBody>
      </p:sp>
    </p:spTree>
    <p:extLst>
      <p:ext uri="{BB962C8B-B14F-4D97-AF65-F5344CB8AC3E}">
        <p14:creationId xmlns:p14="http://schemas.microsoft.com/office/powerpoint/2010/main" val="109443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ckcover">
    <p:spTree>
      <p:nvGrpSpPr>
        <p:cNvPr id="1" name=""/>
        <p:cNvGrpSpPr/>
        <p:nvPr/>
      </p:nvGrpSpPr>
      <p:grpSpPr>
        <a:xfrm>
          <a:off x="0" y="0"/>
          <a:ext cx="0" cy="0"/>
          <a:chOff x="0" y="0"/>
          <a:chExt cx="0" cy="0"/>
        </a:xfrm>
      </p:grpSpPr>
      <p:pic>
        <p:nvPicPr>
          <p:cNvPr id="3" name="OW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527" y="3257545"/>
            <a:ext cx="5184951" cy="342917"/>
          </a:xfrm>
          <a:prstGeom prst="rect">
            <a:avLst/>
          </a:prstGeom>
        </p:spPr>
      </p:pic>
    </p:spTree>
    <p:extLst>
      <p:ext uri="{BB962C8B-B14F-4D97-AF65-F5344CB8AC3E}">
        <p14:creationId xmlns:p14="http://schemas.microsoft.com/office/powerpoint/2010/main" val="2993155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825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8E5B50-DA95-4884-A553-C800CA1D15C6}" type="datetimeFigureOut">
              <a:rPr lang="en-US" smtClean="0">
                <a:solidFill>
                  <a:prstClr val="black">
                    <a:tint val="75000"/>
                  </a:prstClr>
                </a:solidFill>
              </a:rPr>
              <a:pPr/>
              <a:t>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D8302-C18B-4076-9897-E6A529F7CB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388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8E5B50-DA95-4884-A553-C800CA1D15C6}" type="datetimeFigureOut">
              <a:rPr lang="en-US" smtClean="0">
                <a:solidFill>
                  <a:prstClr val="black">
                    <a:tint val="75000"/>
                  </a:prstClr>
                </a:solidFill>
              </a:rPr>
              <a:pPr/>
              <a:t>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D8302-C18B-4076-9897-E6A529F7CB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114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E5B50-DA95-4884-A553-C800CA1D15C6}" type="datetimeFigureOut">
              <a:rPr lang="en-US" smtClean="0">
                <a:solidFill>
                  <a:prstClr val="black">
                    <a:tint val="75000"/>
                  </a:prstClr>
                </a:solidFill>
              </a:rPr>
              <a:pPr/>
              <a:t>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D8302-C18B-4076-9897-E6A529F7CB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502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8E5B50-DA95-4884-A553-C800CA1D15C6}" type="datetimeFigureOut">
              <a:rPr lang="en-US" smtClean="0">
                <a:solidFill>
                  <a:prstClr val="black">
                    <a:tint val="75000"/>
                  </a:prstClr>
                </a:solidFill>
              </a:rPr>
              <a:pPr/>
              <a:t>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8D8302-C18B-4076-9897-E6A529F7CB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573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8E5B50-DA95-4884-A553-C800CA1D15C6}" type="datetimeFigureOut">
              <a:rPr lang="en-US" smtClean="0">
                <a:solidFill>
                  <a:prstClr val="black">
                    <a:tint val="75000"/>
                  </a:prstClr>
                </a:solidFill>
              </a:rPr>
              <a:pPr/>
              <a:t>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68D8302-C18B-4076-9897-E6A529F7CB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331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8E5B50-DA95-4884-A553-C800CA1D15C6}" type="datetimeFigureOut">
              <a:rPr lang="en-US" smtClean="0">
                <a:solidFill>
                  <a:prstClr val="black">
                    <a:tint val="75000"/>
                  </a:prstClr>
                </a:solidFill>
              </a:rPr>
              <a:pPr/>
              <a:t>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68D8302-C18B-4076-9897-E6A529F7CB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86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Rectangle 15"/>
          <p:cNvSpPr>
            <a:spLocks noChangeArrowheads="1"/>
          </p:cNvSpPr>
          <p:nvPr/>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6" name="Rectangle 15"/>
          <p:cNvSpPr>
            <a:spLocks noChangeArrowheads="1"/>
          </p:cNvSpPr>
          <p:nvPr userDrawn="1"/>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Tree>
    <p:extLst>
      <p:ext uri="{BB962C8B-B14F-4D97-AF65-F5344CB8AC3E}">
        <p14:creationId xmlns:p14="http://schemas.microsoft.com/office/powerpoint/2010/main" val="36073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E5B50-DA95-4884-A553-C800CA1D15C6}" type="datetimeFigureOut">
              <a:rPr lang="en-US" smtClean="0">
                <a:solidFill>
                  <a:prstClr val="black">
                    <a:tint val="75000"/>
                  </a:prstClr>
                </a:solidFill>
              </a:rPr>
              <a:pPr/>
              <a:t>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68D8302-C18B-4076-9897-E6A529F7CB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659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8E5B50-DA95-4884-A553-C800CA1D15C6}" type="datetimeFigureOut">
              <a:rPr lang="en-US" smtClean="0">
                <a:solidFill>
                  <a:prstClr val="black">
                    <a:tint val="75000"/>
                  </a:prstClr>
                </a:solidFill>
              </a:rPr>
              <a:pPr/>
              <a:t>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8D8302-C18B-4076-9897-E6A529F7CB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868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8E5B50-DA95-4884-A553-C800CA1D15C6}" type="datetimeFigureOut">
              <a:rPr lang="en-US" smtClean="0">
                <a:solidFill>
                  <a:prstClr val="black">
                    <a:tint val="75000"/>
                  </a:prstClr>
                </a:solidFill>
              </a:rPr>
              <a:pPr/>
              <a:t>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8D8302-C18B-4076-9897-E6A529F7CB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44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8E5B50-DA95-4884-A553-C800CA1D15C6}" type="datetimeFigureOut">
              <a:rPr lang="en-US" smtClean="0">
                <a:solidFill>
                  <a:prstClr val="black">
                    <a:tint val="75000"/>
                  </a:prstClr>
                </a:solidFill>
              </a:rPr>
              <a:pPr/>
              <a:t>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D8302-C18B-4076-9897-E6A529F7CB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443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8E5B50-DA95-4884-A553-C800CA1D15C6}" type="datetimeFigureOut">
              <a:rPr lang="en-US" smtClean="0">
                <a:solidFill>
                  <a:prstClr val="black">
                    <a:tint val="75000"/>
                  </a:prstClr>
                </a:solidFill>
              </a:rPr>
              <a:pPr/>
              <a:t>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D8302-C18B-4076-9897-E6A529F7CB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12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alification">
    <p:spTree>
      <p:nvGrpSpPr>
        <p:cNvPr id="1" name=""/>
        <p:cNvGrpSpPr/>
        <p:nvPr/>
      </p:nvGrpSpPr>
      <p:grpSpPr>
        <a:xfrm>
          <a:off x="0" y="0"/>
          <a:ext cx="0" cy="0"/>
          <a:chOff x="0" y="0"/>
          <a:chExt cx="0" cy="0"/>
        </a:xfrm>
      </p:grpSpPr>
      <p:graphicFrame>
        <p:nvGraphicFramePr>
          <p:cNvPr id="7" name="TextConfOW-S-TEST[D]DATA"/>
          <p:cNvGraphicFramePr>
            <a:graphicFrameLocks noGrp="1"/>
          </p:cNvGraphicFramePr>
          <p:nvPr userDrawn="1">
            <p:extLst>
              <p:ext uri="{D42A27DB-BD31-4B8C-83A1-F6EECF244321}">
                <p14:modId xmlns:p14="http://schemas.microsoft.com/office/powerpoint/2010/main" val="3237841577"/>
              </p:ext>
            </p:extLst>
          </p:nvPr>
        </p:nvGraphicFramePr>
        <p:xfrm>
          <a:off x="576447" y="2508504"/>
          <a:ext cx="11029033" cy="1597152"/>
        </p:xfrm>
        <a:graphic>
          <a:graphicData uri="http://schemas.openxmlformats.org/drawingml/2006/table">
            <a:tbl>
              <a:tblPr/>
              <a:tblGrid>
                <a:gridCol w="3522921">
                  <a:extLst>
                    <a:ext uri="{9D8B030D-6E8A-4147-A177-3AD203B41FA5}">
                      <a16:colId xmlns:a16="http://schemas.microsoft.com/office/drawing/2014/main" val="20000"/>
                    </a:ext>
                  </a:extLst>
                </a:gridCol>
                <a:gridCol w="7506112">
                  <a:extLst>
                    <a:ext uri="{9D8B030D-6E8A-4147-A177-3AD203B41FA5}">
                      <a16:colId xmlns:a16="http://schemas.microsoft.com/office/drawing/2014/main" val="20001"/>
                    </a:ext>
                  </a:extLst>
                </a:gridCol>
              </a:tblGrid>
              <a:tr h="256137">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a:ln>
                            <a:noFill/>
                          </a:ln>
                          <a:solidFill>
                            <a:srgbClr val="002C77"/>
                          </a:solidFill>
                          <a:effectLst/>
                          <a:latin typeface="Arial" charset="0"/>
                          <a:cs typeface="Arial" charset="0"/>
                        </a:rPr>
                        <a:t>QUALIFICATIONS, ASSUMPTIONS AND LIMITING CONDITIONS</a:t>
                      </a:r>
                      <a:endParaRPr kumimoji="0" lang="en-GB" sz="1400" b="0" i="0" u="none" strike="noStrike" cap="none" normalizeH="0" baseline="0" dirty="0">
                        <a:ln>
                          <a:noFill/>
                        </a:ln>
                        <a:solidFill>
                          <a:srgbClr val="002C77"/>
                        </a:solidFill>
                        <a:effectLst/>
                        <a:latin typeface="Arial" charset="0"/>
                        <a:cs typeface="Arial" charset="0"/>
                      </a:endParaRPr>
                    </a:p>
                  </a:txBody>
                  <a:tcPr marL="0" marR="290238" marT="18288" marB="18288"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This report is for the exclusive use of the Oliver Wyman client named herein. This report is not intended for general circulation or publication, nor is it to be reproduced, quoted or distributed for any purpose without the prior written permission of Oliver Wyman. There are no third party beneficiaries with respect to this report, and Oliver Wyman does not accept any liability to any third party. 
Information furnished by others, upon which all or portions of this report are based, is believed to be reliable but has not been independently verified, unless otherwise expressly indicated. Public information and industry and statistical data are from sources we deem to be reliable; however, we make no representation as to the accuracy or completeness of such information. The findings contained in this report may contain predictions based on current data and historical trends. Any such predictions are subject to inherent risks and uncertainties. Oliver Wyman accepts no responsibility for actual results or future events.
The opinions expressed in this report are valid only for the purpose stated herein and as of the date of this report. No obligation is assumed to revise this report to reflect changes, events or conditions, which occur subsequent to the date hereof. 
All decisions in connection with the implementation or use of advice or recommendations contained in this report are the sole responsibility of the client. This report does not represent investment advice nor does it provide an opinion regarding the fairness of any transaction to any and all parties. </a:t>
                      </a:r>
                    </a:p>
                  </a:txBody>
                  <a:tcPr marL="46438" marR="46438" marT="18288" marB="18288"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DocID"/>
          <p:cNvSpPr txBox="1"/>
          <p:nvPr/>
        </p:nvSpPr>
        <p:spPr>
          <a:xfrm>
            <a:off x="1609178" y="6547860"/>
            <a:ext cx="65" cy="92654"/>
          </a:xfrm>
          <a:prstGeom prst="rect">
            <a:avLst/>
          </a:prstGeom>
          <a:noFill/>
        </p:spPr>
        <p:txBody>
          <a:bodyPr vert="horz" wrap="none" lIns="0" tIns="0" rIns="0" bIns="0" rtlCol="0" anchor="b">
            <a:spAutoFit/>
          </a:bodyPr>
          <a:lstStyle/>
          <a:p>
            <a:pPr algn="l"/>
            <a:endParaRPr kumimoji="0" lang="de-DE" sz="700" b="0" i="0" u="none" baseline="0">
              <a:solidFill>
                <a:schemeClr val="hlink"/>
              </a:solidFill>
            </a:endParaRPr>
          </a:p>
        </p:txBody>
      </p:sp>
      <p:sp>
        <p:nvSpPr>
          <p:cNvPr id="4" name="DocID"/>
          <p:cNvSpPr txBox="1"/>
          <p:nvPr userDrawn="1"/>
        </p:nvSpPr>
        <p:spPr>
          <a:xfrm>
            <a:off x="1609178" y="6547860"/>
            <a:ext cx="65" cy="92654"/>
          </a:xfrm>
          <a:prstGeom prst="rect">
            <a:avLst/>
          </a:prstGeom>
          <a:noFill/>
        </p:spPr>
        <p:txBody>
          <a:bodyPr vert="horz" wrap="none" lIns="0" tIns="0" rIns="0" bIns="0" rtlCol="0" anchor="b">
            <a:spAutoFit/>
          </a:bodyPr>
          <a:lstStyle/>
          <a:p>
            <a:pPr algn="l"/>
            <a:endParaRPr kumimoji="0" lang="de-DE" sz="700" b="0" i="0" u="none" baseline="0">
              <a:solidFill>
                <a:schemeClr val="hlink"/>
              </a:solidFill>
            </a:endParaRPr>
          </a:p>
        </p:txBody>
      </p:sp>
    </p:spTree>
    <p:extLst>
      <p:ext uri="{BB962C8B-B14F-4D97-AF65-F5344CB8AC3E}">
        <p14:creationId xmlns:p14="http://schemas.microsoft.com/office/powerpoint/2010/main" val="2066594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identiality">
    <p:spTree>
      <p:nvGrpSpPr>
        <p:cNvPr id="1" name=""/>
        <p:cNvGrpSpPr/>
        <p:nvPr/>
      </p:nvGrpSpPr>
      <p:grpSpPr>
        <a:xfrm>
          <a:off x="0" y="0"/>
          <a:ext cx="0" cy="0"/>
          <a:chOff x="0" y="0"/>
          <a:chExt cx="0" cy="0"/>
        </a:xfrm>
      </p:grpSpPr>
      <p:graphicFrame>
        <p:nvGraphicFramePr>
          <p:cNvPr id="7" name="TextCopyWriOW"/>
          <p:cNvGraphicFramePr>
            <a:graphicFrameLocks noGrp="1"/>
          </p:cNvGraphicFramePr>
          <p:nvPr userDrawn="1">
            <p:extLst>
              <p:ext uri="{D42A27DB-BD31-4B8C-83A1-F6EECF244321}">
                <p14:modId xmlns:p14="http://schemas.microsoft.com/office/powerpoint/2010/main" val="1142849762"/>
              </p:ext>
            </p:extLst>
          </p:nvPr>
        </p:nvGraphicFramePr>
        <p:xfrm>
          <a:off x="576447" y="2889504"/>
          <a:ext cx="11029033" cy="1078992"/>
        </p:xfrm>
        <a:graphic>
          <a:graphicData uri="http://schemas.openxmlformats.org/drawingml/2006/table">
            <a:tbl>
              <a:tblPr/>
              <a:tblGrid>
                <a:gridCol w="3522921">
                  <a:extLst>
                    <a:ext uri="{9D8B030D-6E8A-4147-A177-3AD203B41FA5}">
                      <a16:colId xmlns:a16="http://schemas.microsoft.com/office/drawing/2014/main" val="20000"/>
                    </a:ext>
                  </a:extLst>
                </a:gridCol>
                <a:gridCol w="7506112">
                  <a:extLst>
                    <a:ext uri="{9D8B030D-6E8A-4147-A177-3AD203B41FA5}">
                      <a16:colId xmlns:a16="http://schemas.microsoft.com/office/drawing/2014/main" val="20001"/>
                    </a:ext>
                  </a:extLst>
                </a:gridCol>
              </a:tblGrid>
              <a:tr h="630157">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a:ln>
                            <a:noFill/>
                          </a:ln>
                          <a:solidFill>
                            <a:schemeClr val="tx2"/>
                          </a:solidFill>
                          <a:effectLst/>
                          <a:latin typeface="Arial" charset="0"/>
                          <a:cs typeface="Arial" charset="0"/>
                        </a:rPr>
                        <a:t>CONFIDENTIALITY
</a:t>
                      </a:r>
                      <a:endParaRPr kumimoji="0" lang="en-GB" sz="1400" b="0" i="0" u="none" strike="noStrike" cap="none" normalizeH="0" baseline="0" dirty="0">
                        <a:ln>
                          <a:noFill/>
                        </a:ln>
                        <a:solidFill>
                          <a:schemeClr val="tx2"/>
                        </a:solidFill>
                        <a:effectLst/>
                        <a:latin typeface="Arial" charset="0"/>
                        <a:cs typeface="Arial" charset="0"/>
                      </a:endParaRPr>
                    </a:p>
                  </a:txBody>
                  <a:tcPr marL="0" marR="290238" marT="18288" marB="18288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Our clients’ industries are extremely competitive. The confidentiality of companies’ plans and data is obviously critical. </a:t>
                      </a:r>
                      <a:br>
                        <a:rPr kumimoji="0" lang="en-US" sz="800" b="0" i="0" u="none" strike="noStrike" cap="none" normalizeH="0" baseline="0" dirty="0">
                          <a:ln>
                            <a:noFill/>
                          </a:ln>
                          <a:solidFill>
                            <a:schemeClr val="tx1"/>
                          </a:solidFill>
                          <a:effectLst/>
                          <a:latin typeface="Arial" charset="0"/>
                          <a:cs typeface="Arial" charset="0"/>
                        </a:rPr>
                      </a:br>
                      <a:r>
                        <a:rPr kumimoji="0" lang="en-US" sz="800" b="0" i="0" u="none" strike="noStrike" cap="none" normalizeH="0" baseline="0" dirty="0">
                          <a:ln>
                            <a:noFill/>
                          </a:ln>
                          <a:solidFill>
                            <a:schemeClr val="tx1"/>
                          </a:solidFill>
                          <a:effectLst/>
                          <a:latin typeface="Arial" charset="0"/>
                          <a:cs typeface="Arial" charset="0"/>
                        </a:rPr>
                        <a:t>Oliver Wyman will protect the confidentiality of all such client information.
Similarly, management consulting is a competitive business. We view our approaches and insights as proprietary and therefore look to our clients to protect Oliver Wyman’s interests in our proposals, presentations, methodologies and analytical techniques. Under no circumstances should this material be shared with any third party without the written consent of Oliver Wyman.
Copyright © Oliver Wyman</a:t>
                      </a:r>
                    </a:p>
                  </a:txBody>
                  <a:tcPr marL="46438" marR="46438" marT="18288" marB="18288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DocID"/>
          <p:cNvSpPr txBox="1"/>
          <p:nvPr/>
        </p:nvSpPr>
        <p:spPr>
          <a:xfrm>
            <a:off x="1609178" y="6547860"/>
            <a:ext cx="65" cy="92654"/>
          </a:xfrm>
          <a:prstGeom prst="rect">
            <a:avLst/>
          </a:prstGeom>
          <a:noFill/>
        </p:spPr>
        <p:txBody>
          <a:bodyPr vert="horz" wrap="none" lIns="0" tIns="0" rIns="0" bIns="0" rtlCol="0" anchor="b">
            <a:spAutoFit/>
          </a:bodyPr>
          <a:lstStyle/>
          <a:p>
            <a:pPr algn="l"/>
            <a:endParaRPr kumimoji="0" lang="de-DE" sz="700" b="0" i="0" u="none" baseline="0">
              <a:solidFill>
                <a:schemeClr val="hlink"/>
              </a:solidFill>
            </a:endParaRPr>
          </a:p>
        </p:txBody>
      </p:sp>
      <p:sp>
        <p:nvSpPr>
          <p:cNvPr id="4" name="DocID"/>
          <p:cNvSpPr txBox="1"/>
          <p:nvPr userDrawn="1"/>
        </p:nvSpPr>
        <p:spPr>
          <a:xfrm>
            <a:off x="1609178" y="6547860"/>
            <a:ext cx="65" cy="92654"/>
          </a:xfrm>
          <a:prstGeom prst="rect">
            <a:avLst/>
          </a:prstGeom>
          <a:noFill/>
        </p:spPr>
        <p:txBody>
          <a:bodyPr vert="horz" wrap="none" lIns="0" tIns="0" rIns="0" bIns="0" rtlCol="0" anchor="b">
            <a:spAutoFit/>
          </a:bodyPr>
          <a:lstStyle/>
          <a:p>
            <a:pPr algn="l"/>
            <a:endParaRPr kumimoji="0" lang="de-DE" sz="700" b="0" i="0" u="none" baseline="0">
              <a:solidFill>
                <a:schemeClr val="hlink"/>
              </a:solidFill>
            </a:endParaRPr>
          </a:p>
        </p:txBody>
      </p:sp>
    </p:spTree>
    <p:extLst>
      <p:ext uri="{BB962C8B-B14F-4D97-AF65-F5344CB8AC3E}">
        <p14:creationId xmlns:p14="http://schemas.microsoft.com/office/powerpoint/2010/main" val="124815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78463" y="382593"/>
            <a:ext cx="11029033" cy="758825"/>
          </a:xfrm>
        </p:spPr>
        <p:txBody>
          <a:bodyPr/>
          <a:lstStyle>
            <a:lvl1pPr>
              <a:defRPr/>
            </a:lvl1pPr>
          </a:lstStyle>
          <a:p>
            <a:r>
              <a:rPr lang="en-US" dirty="0"/>
              <a:t>Table of Contents</a:t>
            </a:r>
            <a:endParaRPr lang="en-GB" dirty="0"/>
          </a:p>
        </p:txBody>
      </p:sp>
    </p:spTree>
    <p:extLst>
      <p:ext uri="{BB962C8B-B14F-4D97-AF65-F5344CB8AC3E}">
        <p14:creationId xmlns:p14="http://schemas.microsoft.com/office/powerpoint/2010/main" val="389208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13" name="SectionTitle"/>
          <p:cNvSpPr>
            <a:spLocks noGrp="1"/>
          </p:cNvSpPr>
          <p:nvPr>
            <p:ph type="body" sz="quarter" idx="11"/>
          </p:nvPr>
        </p:nvSpPr>
        <p:spPr>
          <a:xfrm>
            <a:off x="4052778" y="2934392"/>
            <a:ext cx="7552703" cy="914400"/>
          </a:xfrm>
        </p:spPr>
        <p:txBody>
          <a:bodyPr/>
          <a:lstStyle>
            <a:lvl1pPr marL="0" indent="0">
              <a:spcBef>
                <a:spcPts val="0"/>
              </a:spcBef>
              <a:buNone/>
              <a:defRPr sz="2800">
                <a:solidFill>
                  <a:schemeClr val="tx2"/>
                </a:solidFill>
              </a:defRPr>
            </a:lvl1pPr>
            <a:lvl2pPr marL="0" indent="0">
              <a:spcBef>
                <a:spcPts val="0"/>
              </a:spcBef>
              <a:buNone/>
              <a:defRPr sz="2800">
                <a:solidFill>
                  <a:schemeClr val="accent1"/>
                </a:solidFill>
              </a:defRPr>
            </a:lvl2pPr>
          </a:lstStyle>
          <a:p>
            <a:pPr lvl="0"/>
            <a:r>
              <a:rPr lang="en-US"/>
              <a:t>Click to edit Master text styles</a:t>
            </a:r>
          </a:p>
          <a:p>
            <a:pPr lvl="1"/>
            <a:r>
              <a:rPr lang="en-US"/>
              <a:t>Second level</a:t>
            </a:r>
          </a:p>
        </p:txBody>
      </p:sp>
      <p:sp>
        <p:nvSpPr>
          <p:cNvPr id="15" name="SectionNumber"/>
          <p:cNvSpPr>
            <a:spLocks noGrp="1"/>
          </p:cNvSpPr>
          <p:nvPr>
            <p:ph type="body" sz="quarter" idx="12" hasCustomPrompt="1"/>
          </p:nvPr>
        </p:nvSpPr>
        <p:spPr>
          <a:xfrm>
            <a:off x="576445" y="2934392"/>
            <a:ext cx="3075274" cy="914400"/>
          </a:xfrm>
        </p:spPr>
        <p:txBody>
          <a:bodyPr/>
          <a:lstStyle>
            <a:lvl1pPr marL="0" indent="0" algn="r">
              <a:buNone/>
              <a:defRPr sz="2800">
                <a:solidFill>
                  <a:schemeClr val="accent3"/>
                </a:solidFill>
              </a:defRPr>
            </a:lvl1pPr>
          </a:lstStyle>
          <a:p>
            <a:pPr lvl="0"/>
            <a:r>
              <a:rPr lang="en-US" dirty="0"/>
              <a:t>Section #</a:t>
            </a:r>
          </a:p>
        </p:txBody>
      </p:sp>
      <p:cxnSp>
        <p:nvCxnSpPr>
          <p:cNvPr id="10" name="Straight Connector 9"/>
          <p:cNvCxnSpPr/>
          <p:nvPr/>
        </p:nvCxnSpPr>
        <p:spPr bwMode="auto">
          <a:xfrm>
            <a:off x="3852247" y="2859583"/>
            <a:ext cx="0" cy="1064029"/>
          </a:xfrm>
          <a:prstGeom prst="line">
            <a:avLst/>
          </a:prstGeom>
          <a:noFill/>
          <a:ln w="9525" cap="flat" cmpd="sng" algn="ctr">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userDrawn="1"/>
        </p:nvCxnSpPr>
        <p:spPr bwMode="auto">
          <a:xfrm>
            <a:off x="3852247" y="2859583"/>
            <a:ext cx="0" cy="1064029"/>
          </a:xfrm>
          <a:prstGeom prst="line">
            <a:avLst/>
          </a:prstGeom>
          <a:noFill/>
          <a:ln w="9525" cap="flat" cmpd="sng" algn="ctr">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49338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Content Placeholder 2"/>
          <p:cNvSpPr>
            <a:spLocks noGrp="1"/>
          </p:cNvSpPr>
          <p:nvPr>
            <p:ph idx="1"/>
          </p:nvPr>
        </p:nvSpPr>
        <p:spPr>
          <a:xfrm>
            <a:off x="574429" y="1406526"/>
            <a:ext cx="4940087" cy="4624388"/>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2"/>
          <p:cNvSpPr>
            <a:spLocks noGrp="1"/>
          </p:cNvSpPr>
          <p:nvPr>
            <p:ph idx="11"/>
          </p:nvPr>
        </p:nvSpPr>
        <p:spPr>
          <a:xfrm>
            <a:off x="6665390" y="1406526"/>
            <a:ext cx="4940087" cy="4624388"/>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15"/>
          <p:cNvSpPr>
            <a:spLocks noChangeArrowheads="1"/>
          </p:cNvSpPr>
          <p:nvPr/>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8" name="Rectangle 15"/>
          <p:cNvSpPr>
            <a:spLocks noChangeArrowheads="1"/>
          </p:cNvSpPr>
          <p:nvPr userDrawn="1"/>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12" name="Copyright"/>
          <p:cNvSpPr txBox="1">
            <a:spLocks noChangeArrowheads="1"/>
          </p:cNvSpPr>
          <p:nvPr userDrawn="1"/>
        </p:nvSpPr>
        <p:spPr bwMode="gray">
          <a:xfrm>
            <a:off x="584509"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00000"/>
              </a:lnSpc>
              <a:spcBef>
                <a:spcPct val="50000"/>
              </a:spcBef>
            </a:pPr>
            <a:r>
              <a:rPr lang="en-GB" sz="700" dirty="0">
                <a:solidFill>
                  <a:schemeClr val="accent3"/>
                </a:solidFill>
                <a:cs typeface="Arial" charset="0"/>
              </a:rPr>
              <a:t>© Oliver Wyman </a:t>
            </a:r>
          </a:p>
        </p:txBody>
      </p:sp>
    </p:spTree>
    <p:extLst>
      <p:ext uri="{BB962C8B-B14F-4D97-AF65-F5344CB8AC3E}">
        <p14:creationId xmlns:p14="http://schemas.microsoft.com/office/powerpoint/2010/main" val="269925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lumns with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22" name="Rectangle 15"/>
          <p:cNvSpPr>
            <a:spLocks noChangeArrowheads="1"/>
          </p:cNvSpPr>
          <p:nvPr/>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13" name="Text Placeholder 19"/>
          <p:cNvSpPr>
            <a:spLocks noGrp="1"/>
          </p:cNvSpPr>
          <p:nvPr>
            <p:ph type="body" sz="quarter" idx="15" hasCustomPrompt="1"/>
          </p:nvPr>
        </p:nvSpPr>
        <p:spPr>
          <a:xfrm>
            <a:off x="576445" y="1406525"/>
            <a:ext cx="4938072" cy="336550"/>
          </a:xfrm>
        </p:spPr>
        <p:txBody>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4" name="Text Placeholder 19"/>
          <p:cNvSpPr>
            <a:spLocks noGrp="1"/>
          </p:cNvSpPr>
          <p:nvPr>
            <p:ph type="body" sz="quarter" idx="16" hasCustomPrompt="1"/>
          </p:nvPr>
        </p:nvSpPr>
        <p:spPr>
          <a:xfrm>
            <a:off x="6667407" y="1406525"/>
            <a:ext cx="4938072" cy="336550"/>
          </a:xfrm>
        </p:spPr>
        <p:txBody>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5" name="Content Placeholder 2"/>
          <p:cNvSpPr>
            <a:spLocks noGrp="1"/>
          </p:cNvSpPr>
          <p:nvPr>
            <p:ph idx="1"/>
          </p:nvPr>
        </p:nvSpPr>
        <p:spPr>
          <a:xfrm>
            <a:off x="574429" y="1930404"/>
            <a:ext cx="4940087" cy="4100513"/>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2"/>
          <p:cNvSpPr>
            <a:spLocks noGrp="1"/>
          </p:cNvSpPr>
          <p:nvPr>
            <p:ph idx="11"/>
          </p:nvPr>
        </p:nvSpPr>
        <p:spPr>
          <a:xfrm>
            <a:off x="6665390" y="1930404"/>
            <a:ext cx="4940087" cy="4100513"/>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15"/>
          <p:cNvSpPr>
            <a:spLocks noChangeArrowheads="1"/>
          </p:cNvSpPr>
          <p:nvPr userDrawn="1"/>
        </p:nvSpPr>
        <p:spPr bwMode="gray">
          <a:xfrm>
            <a:off x="10837559" y="6476003"/>
            <a:ext cx="761874" cy="16927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100" smtClean="0">
                <a:solidFill>
                  <a:schemeClr val="accent3"/>
                </a:solidFill>
                <a:cs typeface="Arial" charset="0"/>
              </a:rPr>
              <a:pPr algn="r" eaLnBrk="0" hangingPunct="0">
                <a:lnSpc>
                  <a:spcPct val="100000"/>
                </a:lnSpc>
              </a:pPr>
              <a:t>‹#›</a:t>
            </a:fld>
            <a:endParaRPr lang="en-GB" sz="1100" dirty="0">
              <a:solidFill>
                <a:schemeClr val="accent3"/>
              </a:solidFill>
              <a:cs typeface="Arial" charset="0"/>
            </a:endParaRPr>
          </a:p>
        </p:txBody>
      </p:sp>
      <p:sp>
        <p:nvSpPr>
          <p:cNvPr id="18" name="Copyright"/>
          <p:cNvSpPr txBox="1">
            <a:spLocks noChangeArrowheads="1"/>
          </p:cNvSpPr>
          <p:nvPr userDrawn="1"/>
        </p:nvSpPr>
        <p:spPr bwMode="gray">
          <a:xfrm>
            <a:off x="584509"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00000"/>
              </a:lnSpc>
              <a:spcBef>
                <a:spcPct val="50000"/>
              </a:spcBef>
            </a:pPr>
            <a:r>
              <a:rPr lang="en-GB" sz="700" dirty="0">
                <a:solidFill>
                  <a:schemeClr val="accent3"/>
                </a:solidFill>
                <a:cs typeface="Arial" charset="0"/>
              </a:rPr>
              <a:t>© Oliver Wyman </a:t>
            </a:r>
          </a:p>
        </p:txBody>
      </p:sp>
    </p:spTree>
    <p:extLst>
      <p:ext uri="{BB962C8B-B14F-4D97-AF65-F5344CB8AC3E}">
        <p14:creationId xmlns:p14="http://schemas.microsoft.com/office/powerpoint/2010/main" val="64348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6"/>
            </p:custDataLst>
            <p:extLst>
              <p:ext uri="{D42A27DB-BD31-4B8C-83A1-F6EECF244321}">
                <p14:modId xmlns:p14="http://schemas.microsoft.com/office/powerpoint/2010/main" val="1867658110"/>
              </p:ext>
            </p:extLst>
          </p:nvPr>
        </p:nvGraphicFramePr>
        <p:xfrm>
          <a:off x="2019" y="1593"/>
          <a:ext cx="2015" cy="1587"/>
        </p:xfrm>
        <a:graphic>
          <a:graphicData uri="http://schemas.openxmlformats.org/presentationml/2006/ole">
            <mc:AlternateContent xmlns:mc="http://schemas.openxmlformats.org/markup-compatibility/2006">
              <mc:Choice xmlns:v="urn:schemas-microsoft-com:vml" Requires="v">
                <p:oleObj spid="_x0000_s26802" name="think-cell Slide" r:id="rId31" imgW="360" imgH="360" progId="">
                  <p:embed/>
                </p:oleObj>
              </mc:Choice>
              <mc:Fallback>
                <p:oleObj name="think-cell Slide" r:id="rId31" imgW="360" imgH="360" progId="">
                  <p:embed/>
                  <p:pic>
                    <p:nvPicPr>
                      <p:cNvPr id="0" name="Picture 16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019" y="1593"/>
                        <a:ext cx="20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Title"/>
          <p:cNvSpPr>
            <a:spLocks noGrp="1" noChangeArrowheads="1"/>
          </p:cNvSpPr>
          <p:nvPr>
            <p:ph type="title"/>
            <p:custDataLst>
              <p:tags r:id="rId27"/>
            </p:custDataLst>
          </p:nvPr>
        </p:nvSpPr>
        <p:spPr bwMode="gray">
          <a:xfrm>
            <a:off x="578463" y="382593"/>
            <a:ext cx="11029033"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title style</a:t>
            </a:r>
          </a:p>
        </p:txBody>
      </p:sp>
      <p:sp>
        <p:nvSpPr>
          <p:cNvPr id="1027" name="BodyText"/>
          <p:cNvSpPr>
            <a:spLocks noGrp="1" noChangeArrowheads="1"/>
          </p:cNvSpPr>
          <p:nvPr>
            <p:ph type="body" idx="1"/>
            <p:custDataLst>
              <p:tags r:id="rId28"/>
            </p:custDataLst>
          </p:nvPr>
        </p:nvSpPr>
        <p:spPr bwMode="gray">
          <a:xfrm>
            <a:off x="574430" y="1406529"/>
            <a:ext cx="11033064" cy="493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45" name="Copyright" hidden="1"/>
          <p:cNvSpPr txBox="1">
            <a:spLocks noChangeArrowheads="1"/>
          </p:cNvSpPr>
          <p:nvPr>
            <p:custDataLst>
              <p:tags r:id="rId29"/>
            </p:custDataLst>
          </p:nvPr>
        </p:nvSpPr>
        <p:spPr bwMode="gray">
          <a:xfrm>
            <a:off x="606681" y="6534150"/>
            <a:ext cx="3678359"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sz="700" dirty="0">
                <a:solidFill>
                  <a:srgbClr val="7C848A"/>
                </a:solidFill>
                <a:cs typeface="Arial" charset="0"/>
                <a:sym typeface="Arial"/>
              </a:rPr>
              <a:t>© OLI Scenario 386</a:t>
            </a:r>
          </a:p>
        </p:txBody>
      </p:sp>
      <p:sp>
        <p:nvSpPr>
          <p:cNvPr id="1052" name="Date" hidden="1"/>
          <p:cNvSpPr>
            <a:spLocks noGrp="1" noChangeArrowheads="1"/>
          </p:cNvSpPr>
          <p:nvPr>
            <p:ph type="dt" sz="half" idx="2"/>
            <p:custDataLst>
              <p:tags r:id="rId30"/>
            </p:custDataLst>
          </p:nvPr>
        </p:nvSpPr>
        <p:spPr bwMode="gray">
          <a:xfrm>
            <a:off x="5411727" y="6532791"/>
            <a:ext cx="137056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mn-cs"/>
                <a:sym typeface="Arial"/>
              </a:defRPr>
            </a:lvl1pPr>
          </a:lstStyle>
          <a:p>
            <a:fld id="{78DCCF3D-6F53-4BF5-8CEB-A9CBE917FDF8}" type="datetime4">
              <a:rPr lang="en-GB" smtClean="0"/>
              <a:pPr/>
              <a:t>02 February 2018</a:t>
            </a:fld>
            <a:endParaRPr lang="en-GB"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98"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Lst>
  <p:hf sldNum="0" hdr="0" ftr="0"/>
  <p:txStyles>
    <p:titleStyle>
      <a:lvl1pPr algn="l" rtl="0" eaLnBrk="1" fontAlgn="base" hangingPunct="1">
        <a:lnSpc>
          <a:spcPct val="88000"/>
        </a:lnSpc>
        <a:spcBef>
          <a:spcPct val="0"/>
        </a:spcBef>
        <a:spcAft>
          <a:spcPct val="0"/>
        </a:spcAft>
        <a:defRPr sz="2000">
          <a:solidFill>
            <a:schemeClr val="tx2"/>
          </a:solidFill>
          <a:latin typeface="+mj-lt"/>
          <a:ea typeface="+mj-ea"/>
          <a:cs typeface="+mj-cs"/>
          <a:sym typeface="Arial"/>
        </a:defRPr>
      </a:lvl1pPr>
      <a:lvl2pPr algn="l" rtl="0" eaLnBrk="1" fontAlgn="base" hangingPunct="1">
        <a:lnSpc>
          <a:spcPct val="88000"/>
        </a:lnSpc>
        <a:spcBef>
          <a:spcPct val="0"/>
        </a:spcBef>
        <a:spcAft>
          <a:spcPct val="0"/>
        </a:spcAft>
        <a:defRPr>
          <a:solidFill>
            <a:srgbClr val="002C77"/>
          </a:solidFill>
          <a:latin typeface="Arial" charset="0"/>
          <a:cs typeface="Arial" charset="0"/>
        </a:defRPr>
      </a:lvl2pPr>
      <a:lvl3pPr algn="l" rtl="0" eaLnBrk="1" fontAlgn="base" hangingPunct="1">
        <a:lnSpc>
          <a:spcPct val="88000"/>
        </a:lnSpc>
        <a:spcBef>
          <a:spcPct val="0"/>
        </a:spcBef>
        <a:spcAft>
          <a:spcPct val="0"/>
        </a:spcAft>
        <a:defRPr>
          <a:solidFill>
            <a:srgbClr val="002C77"/>
          </a:solidFill>
          <a:latin typeface="Arial" charset="0"/>
          <a:cs typeface="Arial" charset="0"/>
        </a:defRPr>
      </a:lvl3pPr>
      <a:lvl4pPr algn="l" rtl="0" eaLnBrk="1" fontAlgn="base" hangingPunct="1">
        <a:lnSpc>
          <a:spcPct val="88000"/>
        </a:lnSpc>
        <a:spcBef>
          <a:spcPct val="0"/>
        </a:spcBef>
        <a:spcAft>
          <a:spcPct val="0"/>
        </a:spcAft>
        <a:defRPr>
          <a:solidFill>
            <a:srgbClr val="002C77"/>
          </a:solidFill>
          <a:latin typeface="Arial" charset="0"/>
          <a:cs typeface="Arial" charset="0"/>
        </a:defRPr>
      </a:lvl4pPr>
      <a:lvl5pPr algn="l" rtl="0" eaLnBrk="1" fontAlgn="base" hangingPunct="1">
        <a:lnSpc>
          <a:spcPct val="88000"/>
        </a:lnSpc>
        <a:spcBef>
          <a:spcPct val="0"/>
        </a:spcBef>
        <a:spcAft>
          <a:spcPct val="0"/>
        </a:spcAft>
        <a:defRPr>
          <a:solidFill>
            <a:srgbClr val="002C77"/>
          </a:solidFill>
          <a:latin typeface="Arial" charset="0"/>
          <a:cs typeface="Arial" charset="0"/>
        </a:defRPr>
      </a:lvl5pPr>
      <a:lvl6pPr marL="457171" algn="l" rtl="0" eaLnBrk="1" fontAlgn="base" hangingPunct="1">
        <a:lnSpc>
          <a:spcPct val="88000"/>
        </a:lnSpc>
        <a:spcBef>
          <a:spcPct val="0"/>
        </a:spcBef>
        <a:spcAft>
          <a:spcPct val="0"/>
        </a:spcAft>
        <a:defRPr>
          <a:solidFill>
            <a:srgbClr val="002C77"/>
          </a:solidFill>
          <a:latin typeface="Arial" charset="0"/>
          <a:cs typeface="Arial" charset="0"/>
        </a:defRPr>
      </a:lvl6pPr>
      <a:lvl7pPr marL="914342" algn="l" rtl="0" eaLnBrk="1" fontAlgn="base" hangingPunct="1">
        <a:lnSpc>
          <a:spcPct val="88000"/>
        </a:lnSpc>
        <a:spcBef>
          <a:spcPct val="0"/>
        </a:spcBef>
        <a:spcAft>
          <a:spcPct val="0"/>
        </a:spcAft>
        <a:defRPr>
          <a:solidFill>
            <a:srgbClr val="002C77"/>
          </a:solidFill>
          <a:latin typeface="Arial" charset="0"/>
          <a:cs typeface="Arial" charset="0"/>
        </a:defRPr>
      </a:lvl7pPr>
      <a:lvl8pPr marL="1371513" algn="l" rtl="0" eaLnBrk="1" fontAlgn="base" hangingPunct="1">
        <a:lnSpc>
          <a:spcPct val="88000"/>
        </a:lnSpc>
        <a:spcBef>
          <a:spcPct val="0"/>
        </a:spcBef>
        <a:spcAft>
          <a:spcPct val="0"/>
        </a:spcAft>
        <a:defRPr>
          <a:solidFill>
            <a:srgbClr val="002C77"/>
          </a:solidFill>
          <a:latin typeface="Arial" charset="0"/>
          <a:cs typeface="Arial" charset="0"/>
        </a:defRPr>
      </a:lvl8pPr>
      <a:lvl9pPr marL="1828684" algn="l" rtl="0" eaLnBrk="1" fontAlgn="base" hangingPunct="1">
        <a:lnSpc>
          <a:spcPct val="88000"/>
        </a:lnSpc>
        <a:spcBef>
          <a:spcPct val="0"/>
        </a:spcBef>
        <a:spcAft>
          <a:spcPct val="0"/>
        </a:spcAft>
        <a:defRPr>
          <a:solidFill>
            <a:srgbClr val="002C77"/>
          </a:solidFill>
          <a:latin typeface="Arial" charset="0"/>
          <a:cs typeface="Arial" charset="0"/>
        </a:defRPr>
      </a:lvl9pPr>
    </p:titleStyle>
    <p:bodyStyle>
      <a:lvl1pPr marL="174614" indent="-174614" algn="l" rtl="0" eaLnBrk="1" fontAlgn="base" hangingPunct="1">
        <a:spcBef>
          <a:spcPct val="60000"/>
        </a:spcBef>
        <a:spcAft>
          <a:spcPct val="0"/>
        </a:spcAft>
        <a:buChar char="•"/>
        <a:defRPr sz="1600">
          <a:solidFill>
            <a:schemeClr val="tx1"/>
          </a:solidFill>
          <a:latin typeface="+mn-lt"/>
          <a:ea typeface="+mn-ea"/>
          <a:cs typeface="+mn-cs"/>
          <a:sym typeface="Arial"/>
        </a:defRPr>
      </a:lvl1pPr>
      <a:lvl2pPr marL="342879" indent="-166677" algn="l" rtl="0" eaLnBrk="1" fontAlgn="base" hangingPunct="1">
        <a:spcBef>
          <a:spcPct val="20000"/>
        </a:spcBef>
        <a:spcAft>
          <a:spcPct val="0"/>
        </a:spcAft>
        <a:buFont typeface="Arial" charset="0"/>
        <a:buChar char="–"/>
        <a:defRPr sz="1600">
          <a:solidFill>
            <a:schemeClr val="tx1"/>
          </a:solidFill>
          <a:latin typeface="+mn-lt"/>
          <a:cs typeface="+mn-cs"/>
          <a:sym typeface="Arial"/>
        </a:defRPr>
      </a:lvl2pPr>
      <a:lvl3pPr marL="515906" indent="-171439" algn="l" rtl="0" eaLnBrk="1" fontAlgn="base" hangingPunct="1">
        <a:spcBef>
          <a:spcPct val="20000"/>
        </a:spcBef>
        <a:spcAft>
          <a:spcPct val="0"/>
        </a:spcAft>
        <a:buFont typeface="Arial" charset="0"/>
        <a:buChar char="-"/>
        <a:defRPr sz="1600">
          <a:solidFill>
            <a:schemeClr val="tx1"/>
          </a:solidFill>
          <a:latin typeface="+mn-lt"/>
          <a:cs typeface="+mn-cs"/>
          <a:sym typeface="Arial"/>
        </a:defRPr>
      </a:lvl3pPr>
      <a:lvl4pPr marL="684170" indent="-166677" algn="l" rtl="0" eaLnBrk="1" fontAlgn="base" hangingPunct="1">
        <a:spcBef>
          <a:spcPct val="20000"/>
        </a:spcBef>
        <a:spcAft>
          <a:spcPct val="0"/>
        </a:spcAft>
        <a:buFont typeface="Arial" charset="0"/>
        <a:buChar char="-"/>
        <a:defRPr sz="1600">
          <a:solidFill>
            <a:schemeClr val="tx1"/>
          </a:solidFill>
          <a:latin typeface="+mn-lt"/>
          <a:cs typeface="+mn-cs"/>
          <a:sym typeface="Arial"/>
        </a:defRPr>
      </a:lvl4pPr>
      <a:lvl5pPr marL="858784" indent="-173027" algn="l" rtl="0" eaLnBrk="1" fontAlgn="base" hangingPunct="1">
        <a:spcBef>
          <a:spcPct val="20000"/>
        </a:spcBef>
        <a:spcAft>
          <a:spcPct val="0"/>
        </a:spcAft>
        <a:buFont typeface="Arial" charset="0"/>
        <a:buChar char="-"/>
        <a:defRPr sz="1600">
          <a:solidFill>
            <a:schemeClr val="tx1"/>
          </a:solidFill>
          <a:latin typeface="+mn-lt"/>
          <a:cs typeface="+mn-cs"/>
          <a:sym typeface="Arial"/>
        </a:defRPr>
      </a:lvl5pPr>
      <a:lvl6pPr marL="1315955" indent="-173027" algn="l" rtl="0" eaLnBrk="1" fontAlgn="base" hangingPunct="1">
        <a:spcBef>
          <a:spcPct val="20000"/>
        </a:spcBef>
        <a:spcAft>
          <a:spcPct val="0"/>
        </a:spcAft>
        <a:buFont typeface="Arial" charset="0"/>
        <a:buChar char="-"/>
        <a:defRPr sz="1600">
          <a:solidFill>
            <a:schemeClr val="tx1"/>
          </a:solidFill>
          <a:latin typeface="+mn-lt"/>
          <a:cs typeface="+mn-cs"/>
        </a:defRPr>
      </a:lvl6pPr>
      <a:lvl7pPr marL="1773126" indent="-173027" algn="l" rtl="0" eaLnBrk="1" fontAlgn="base" hangingPunct="1">
        <a:spcBef>
          <a:spcPct val="20000"/>
        </a:spcBef>
        <a:spcAft>
          <a:spcPct val="0"/>
        </a:spcAft>
        <a:buFont typeface="Arial" charset="0"/>
        <a:buChar char="-"/>
        <a:defRPr sz="1600">
          <a:solidFill>
            <a:schemeClr val="tx1"/>
          </a:solidFill>
          <a:latin typeface="+mn-lt"/>
          <a:cs typeface="+mn-cs"/>
        </a:defRPr>
      </a:lvl7pPr>
      <a:lvl8pPr marL="2230297" indent="-173027" algn="l" rtl="0" eaLnBrk="1" fontAlgn="base" hangingPunct="1">
        <a:spcBef>
          <a:spcPct val="20000"/>
        </a:spcBef>
        <a:spcAft>
          <a:spcPct val="0"/>
        </a:spcAft>
        <a:buFont typeface="Arial" charset="0"/>
        <a:buChar char="-"/>
        <a:defRPr sz="1600">
          <a:solidFill>
            <a:schemeClr val="tx1"/>
          </a:solidFill>
          <a:latin typeface="+mn-lt"/>
          <a:cs typeface="+mn-cs"/>
        </a:defRPr>
      </a:lvl8pPr>
      <a:lvl9pPr marL="2687468" indent="-173027" algn="l" rtl="0" eaLnBrk="1" fontAlgn="base" hangingPunct="1">
        <a:spcBef>
          <a:spcPct val="20000"/>
        </a:spcBef>
        <a:spcAft>
          <a:spcPct val="0"/>
        </a:spcAft>
        <a:buFont typeface="Arial" charset="0"/>
        <a:buChar char="-"/>
        <a:defRPr sz="1600">
          <a:solidFill>
            <a:schemeClr val="tx1"/>
          </a:solidFill>
          <a:latin typeface="+mn-lt"/>
          <a:cs typeface="+mn-cs"/>
        </a:defRPr>
      </a:lvl9pPr>
    </p:bodyStyle>
    <p:otherStyle>
      <a:defPPr>
        <a:defRPr lang="en-US"/>
      </a:defPPr>
      <a:lvl1pPr marL="0" algn="l" defTabSz="914342" rtl="0" eaLnBrk="1" latinLnBrk="0" hangingPunct="1">
        <a:defRPr sz="1200" kern="1200">
          <a:solidFill>
            <a:schemeClr val="tx1"/>
          </a:solidFill>
          <a:latin typeface="+mn-lt"/>
          <a:ea typeface="+mn-ea"/>
          <a:cs typeface="+mn-cs"/>
        </a:defRPr>
      </a:lvl1pPr>
      <a:lvl2pPr marL="457171" algn="l" defTabSz="914342" rtl="0" eaLnBrk="1" latinLnBrk="0" hangingPunct="1">
        <a:defRPr sz="1200" kern="1200">
          <a:solidFill>
            <a:schemeClr val="tx1"/>
          </a:solidFill>
          <a:latin typeface="+mn-lt"/>
          <a:ea typeface="+mn-ea"/>
          <a:cs typeface="+mn-cs"/>
        </a:defRPr>
      </a:lvl2pPr>
      <a:lvl3pPr marL="914342" algn="l" defTabSz="914342" rtl="0" eaLnBrk="1" latinLnBrk="0" hangingPunct="1">
        <a:defRPr sz="1200" kern="1200">
          <a:solidFill>
            <a:schemeClr val="tx1"/>
          </a:solidFill>
          <a:latin typeface="+mn-lt"/>
          <a:ea typeface="+mn-ea"/>
          <a:cs typeface="+mn-cs"/>
        </a:defRPr>
      </a:lvl3pPr>
      <a:lvl4pPr marL="1371513" algn="l" defTabSz="914342" rtl="0" eaLnBrk="1" latinLnBrk="0" hangingPunct="1">
        <a:defRPr sz="1200" kern="1200">
          <a:solidFill>
            <a:schemeClr val="tx1"/>
          </a:solidFill>
          <a:latin typeface="+mn-lt"/>
          <a:ea typeface="+mn-ea"/>
          <a:cs typeface="+mn-cs"/>
        </a:defRPr>
      </a:lvl4pPr>
      <a:lvl5pPr marL="1828684" algn="l" defTabSz="914342" rtl="0" eaLnBrk="1" latinLnBrk="0" hangingPunct="1">
        <a:defRPr sz="1200" kern="1200">
          <a:solidFill>
            <a:schemeClr val="tx1"/>
          </a:solidFill>
          <a:latin typeface="+mn-lt"/>
          <a:ea typeface="+mn-ea"/>
          <a:cs typeface="+mn-cs"/>
        </a:defRPr>
      </a:lvl5pPr>
      <a:lvl6pPr marL="2285856" algn="l" defTabSz="914342" rtl="0" eaLnBrk="1" latinLnBrk="0" hangingPunct="1">
        <a:defRPr sz="1200" kern="1200">
          <a:solidFill>
            <a:schemeClr val="tx1"/>
          </a:solidFill>
          <a:latin typeface="+mn-lt"/>
          <a:ea typeface="+mn-ea"/>
          <a:cs typeface="+mn-cs"/>
        </a:defRPr>
      </a:lvl6pPr>
      <a:lvl7pPr marL="2743027" algn="l" defTabSz="914342" rtl="0" eaLnBrk="1" latinLnBrk="0" hangingPunct="1">
        <a:defRPr sz="1200" kern="1200">
          <a:solidFill>
            <a:schemeClr val="tx1"/>
          </a:solidFill>
          <a:latin typeface="+mn-lt"/>
          <a:ea typeface="+mn-ea"/>
          <a:cs typeface="+mn-cs"/>
        </a:defRPr>
      </a:lvl7pPr>
      <a:lvl8pPr marL="3200198" algn="l" defTabSz="914342" rtl="0" eaLnBrk="1" latinLnBrk="0" hangingPunct="1">
        <a:defRPr sz="12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lnSpc>
                <a:spcPct val="100000"/>
              </a:lnSpc>
              <a:spcBef>
                <a:spcPts val="0"/>
              </a:spcBef>
              <a:spcAft>
                <a:spcPts val="0"/>
              </a:spcAft>
            </a:pPr>
            <a:fld id="{1E8E5B50-DA95-4884-A553-C800CA1D15C6}" type="datetimeFigureOut">
              <a:rPr lang="en-US" smtClean="0">
                <a:solidFill>
                  <a:prstClr val="black">
                    <a:tint val="75000"/>
                  </a:prstClr>
                </a:solidFill>
                <a:latin typeface="Calibri" panose="020F0502020204030204"/>
              </a:rPr>
              <a:pPr fontAlgn="auto">
                <a:lnSpc>
                  <a:spcPct val="100000"/>
                </a:lnSpc>
                <a:spcBef>
                  <a:spcPts val="0"/>
                </a:spcBef>
                <a:spcAft>
                  <a:spcPts val="0"/>
                </a:spcAft>
              </a:pPr>
              <a:t>2/2/2018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lnSpc>
                <a:spcPct val="100000"/>
              </a:lnSpc>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lnSpc>
                <a:spcPct val="100000"/>
              </a:lnSpc>
              <a:spcBef>
                <a:spcPts val="0"/>
              </a:spcBef>
              <a:spcAft>
                <a:spcPts val="0"/>
              </a:spcAft>
            </a:pPr>
            <a:fld id="{768D8302-C18B-4076-9897-E6A529F7CB22}" type="slidenum">
              <a:rPr lang="en-US" smtClean="0">
                <a:solidFill>
                  <a:prstClr val="black">
                    <a:tint val="75000"/>
                  </a:prstClr>
                </a:solidFill>
                <a:latin typeface="Calibri" panose="020F0502020204030204"/>
              </a:rPr>
              <a:pPr fontAlgn="auto">
                <a:lnSpc>
                  <a:spcPct val="100000"/>
                </a:lnSpc>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23147797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8.emf"/><Relationship Id="rId5" Type="http://schemas.openxmlformats.org/officeDocument/2006/relationships/oleObject" Target="../embeddings/oleObject9.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8.emf"/><Relationship Id="rId5" Type="http://schemas.openxmlformats.org/officeDocument/2006/relationships/oleObject" Target="../embeddings/oleObject10.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image" Target="../media/image8.emf"/><Relationship Id="rId5" Type="http://schemas.openxmlformats.org/officeDocument/2006/relationships/oleObject" Target="../embeddings/oleObject11.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nonprofitquarterly.networkforgood.com/" TargetMode="External"/><Relationship Id="rId7"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8.emf"/><Relationship Id="rId5" Type="http://schemas.openxmlformats.org/officeDocument/2006/relationships/oleObject" Target="../embeddings/oleObject7.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8.emf"/><Relationship Id="rId5" Type="http://schemas.openxmlformats.org/officeDocument/2006/relationships/oleObject" Target="../embeddings/oleObject8.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22861" y="1877144"/>
            <a:ext cx="10351384" cy="564606"/>
          </a:xfrm>
        </p:spPr>
        <p:txBody>
          <a:bodyPr/>
          <a:lstStyle/>
          <a:p>
            <a:pPr algn="ctr"/>
            <a:r>
              <a:rPr lang="en-US" sz="4000" b="1" dirty="0">
                <a:latin typeface="Calibri" panose="020F0502020204030204" pitchFamily="34" charset="0"/>
              </a:rPr>
              <a:t>The Financial Risks of US Nonprofits</a:t>
            </a:r>
          </a:p>
          <a:p>
            <a:pPr algn="ctr"/>
            <a:r>
              <a:rPr lang="en-US" sz="4000" b="1" dirty="0">
                <a:latin typeface="Calibri" panose="020F0502020204030204" pitchFamily="34" charset="0"/>
              </a:rPr>
              <a:t>and How to Manage Them</a:t>
            </a:r>
          </a:p>
        </p:txBody>
      </p:sp>
      <p:sp>
        <p:nvSpPr>
          <p:cNvPr id="3" name="Text Placeholder 2"/>
          <p:cNvSpPr>
            <a:spLocks noGrp="1"/>
          </p:cNvSpPr>
          <p:nvPr>
            <p:ph type="body" sz="quarter" idx="11"/>
          </p:nvPr>
        </p:nvSpPr>
        <p:spPr>
          <a:xfrm>
            <a:off x="3004485" y="3666661"/>
            <a:ext cx="6162714" cy="241300"/>
          </a:xfrm>
        </p:spPr>
        <p:txBody>
          <a:bodyPr/>
          <a:lstStyle/>
          <a:p>
            <a:pPr algn="ctr"/>
            <a:r>
              <a:rPr lang="en-GB" sz="2800" i="1" dirty="0">
                <a:latin typeface="Calibri" panose="020F0502020204030204" pitchFamily="34" charset="0"/>
              </a:rPr>
              <a:t>February 2018</a:t>
            </a:r>
          </a:p>
        </p:txBody>
      </p:sp>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6710" y="5281097"/>
            <a:ext cx="2202575" cy="685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6572" y="5203851"/>
            <a:ext cx="2216688" cy="685856"/>
          </a:xfrm>
          <a:prstGeom prst="rect">
            <a:avLst/>
          </a:prstGeom>
        </p:spPr>
      </p:pic>
      <p:pic>
        <p:nvPicPr>
          <p:cNvPr id="6" name="OW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6086" y="5473053"/>
            <a:ext cx="2873663" cy="2413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801" y="5214451"/>
            <a:ext cx="1843086" cy="819149"/>
          </a:xfrm>
          <a:prstGeom prst="rect">
            <a:avLst/>
          </a:prstGeom>
        </p:spPr>
      </p:pic>
      <p:sp>
        <p:nvSpPr>
          <p:cNvPr id="8" name="Rectangle 11"/>
          <p:cNvSpPr/>
          <p:nvPr/>
        </p:nvSpPr>
        <p:spPr>
          <a:xfrm>
            <a:off x="0" y="0"/>
            <a:ext cx="12192000" cy="6858000"/>
          </a:xfrm>
          <a:prstGeom prst="rect">
            <a:avLst/>
          </a:prstGeom>
          <a:ln w="120650">
            <a:solidFill>
              <a:schemeClr val="accent1"/>
            </a:solidFill>
            <a:miter/>
          </a:ln>
        </p:spPr>
        <p:txBody>
          <a:bodyPr lIns="60959" rIns="60959" anchor="ctr"/>
          <a:lstStyle/>
          <a:p>
            <a:pPr algn="ctr" defTabSz="914377">
              <a:defRPr>
                <a:solidFill>
                  <a:srgbClr val="FFFFFF"/>
                </a:solidFill>
              </a:defRPr>
            </a:pPr>
            <a:endParaRPr sz="1867" dirty="0">
              <a:solidFill>
                <a:srgbClr val="FFFFFF"/>
              </a:solidFill>
            </a:endParaRPr>
          </a:p>
        </p:txBody>
      </p:sp>
      <p:pic>
        <p:nvPicPr>
          <p:cNvPr id="11" name="Picture 10" descr="A close up of a sign&#10;&#10;Description generated with high confidence">
            <a:extLst>
              <a:ext uri="{FF2B5EF4-FFF2-40B4-BE49-F238E27FC236}">
                <a16:creationId xmlns:a16="http://schemas.microsoft.com/office/drawing/2014/main" id="{4FCD8C99-E9E4-487D-86B3-73B3216ACF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0605" y="5286980"/>
            <a:ext cx="1399910" cy="746619"/>
          </a:xfrm>
          <a:prstGeom prst="rect">
            <a:avLst/>
          </a:prstGeom>
        </p:spPr>
      </p:pic>
    </p:spTree>
    <p:extLst>
      <p:ext uri="{BB962C8B-B14F-4D97-AF65-F5344CB8AC3E}">
        <p14:creationId xmlns:p14="http://schemas.microsoft.com/office/powerpoint/2010/main" val="3731174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597406290"/>
              </p:ext>
            </p:extLst>
          </p:nvPr>
        </p:nvGraphicFramePr>
        <p:xfrm>
          <a:off x="1296197" y="1591"/>
          <a:ext cx="1587" cy="1587"/>
        </p:xfrm>
        <a:graphic>
          <a:graphicData uri="http://schemas.openxmlformats.org/presentationml/2006/ole">
            <mc:AlternateContent xmlns:mc="http://schemas.openxmlformats.org/markup-compatibility/2006">
              <mc:Choice xmlns:v="urn:schemas-microsoft-com:vml" Requires="v">
                <p:oleObj spid="_x0000_s60470" name="think-cell Slide" r:id="rId5" imgW="360" imgH="360" progId="">
                  <p:embed/>
                </p:oleObj>
              </mc:Choice>
              <mc:Fallback>
                <p:oleObj name="think-cell Slide" r:id="rId5" imgW="360" imgH="360" progId="">
                  <p:embed/>
                  <p:pic>
                    <p:nvPicPr>
                      <p:cNvPr id="0"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197" y="1591"/>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691481" y="828528"/>
            <a:ext cx="8675688" cy="758825"/>
          </a:xfrm>
        </p:spPr>
        <p:txBody>
          <a:bodyPr/>
          <a:lstStyle/>
          <a:p>
            <a:pPr algn="ctr"/>
            <a:r>
              <a:rPr lang="en-GB" sz="2800" dirty="0"/>
              <a:t>What should nonprofits do?</a:t>
            </a:r>
          </a:p>
        </p:txBody>
      </p:sp>
      <p:sp>
        <p:nvSpPr>
          <p:cNvPr id="19" name="Content Placeholder 2"/>
          <p:cNvSpPr txBox="1">
            <a:spLocks/>
          </p:cNvSpPr>
          <p:nvPr/>
        </p:nvSpPr>
        <p:spPr bwMode="gray">
          <a:xfrm>
            <a:off x="2100262" y="1299123"/>
            <a:ext cx="7748588"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74625" indent="-174625" algn="l" rtl="0" eaLnBrk="1" fontAlgn="base" hangingPunct="1">
              <a:spcBef>
                <a:spcPct val="60000"/>
              </a:spcBef>
              <a:spcAft>
                <a:spcPct val="0"/>
              </a:spcAft>
              <a:buChar char="•"/>
              <a:defRPr sz="1600">
                <a:solidFill>
                  <a:schemeClr val="tx1"/>
                </a:solidFill>
                <a:latin typeface="+mn-lt"/>
                <a:ea typeface="+mn-ea"/>
                <a:cs typeface="+mn-cs"/>
                <a:sym typeface="Arial"/>
              </a:defRPr>
            </a:lvl1pPr>
            <a:lvl2pPr marL="342900"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2pPr>
            <a:lvl3pPr marL="515938" indent="-171450" algn="l" rtl="0" eaLnBrk="1" fontAlgn="base" hangingPunct="1">
              <a:spcBef>
                <a:spcPct val="20000"/>
              </a:spcBef>
              <a:spcAft>
                <a:spcPct val="0"/>
              </a:spcAft>
              <a:buFont typeface="Arial" charset="0"/>
              <a:buChar char="-"/>
              <a:defRPr sz="1600">
                <a:solidFill>
                  <a:schemeClr val="tx1"/>
                </a:solidFill>
                <a:latin typeface="+mn-lt"/>
                <a:cs typeface="+mn-cs"/>
                <a:sym typeface="Arial"/>
              </a:defRPr>
            </a:lvl3pPr>
            <a:lvl4pPr marL="684213"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4pPr>
            <a:lvl5pPr marL="858838" indent="-173038" algn="l" rtl="0" eaLnBrk="1" fontAlgn="base" hangingPunct="1">
              <a:spcBef>
                <a:spcPct val="20000"/>
              </a:spcBef>
              <a:spcAft>
                <a:spcPct val="0"/>
              </a:spcAft>
              <a:buFont typeface="Arial" charset="0"/>
              <a:buChar char="-"/>
              <a:defRPr sz="1600">
                <a:solidFill>
                  <a:schemeClr val="tx1"/>
                </a:solidFill>
                <a:latin typeface="+mn-lt"/>
                <a:cs typeface="+mn-cs"/>
                <a:sym typeface="Arial"/>
              </a:defRPr>
            </a:lvl5pPr>
            <a:lvl6pPr marL="1316038" indent="-173038" algn="l" rtl="0" eaLnBrk="1" fontAlgn="base" hangingPunct="1">
              <a:spcBef>
                <a:spcPct val="20000"/>
              </a:spcBef>
              <a:spcAft>
                <a:spcPct val="0"/>
              </a:spcAft>
              <a:buFont typeface="Arial" charset="0"/>
              <a:buChar char="-"/>
              <a:defRPr sz="1600">
                <a:solidFill>
                  <a:schemeClr val="tx1"/>
                </a:solidFill>
                <a:latin typeface="+mn-lt"/>
                <a:cs typeface="+mn-cs"/>
              </a:defRPr>
            </a:lvl6pPr>
            <a:lvl7pPr marL="1773238" indent="-173038" algn="l" rtl="0" eaLnBrk="1" fontAlgn="base" hangingPunct="1">
              <a:spcBef>
                <a:spcPct val="20000"/>
              </a:spcBef>
              <a:spcAft>
                <a:spcPct val="0"/>
              </a:spcAft>
              <a:buFont typeface="Arial" charset="0"/>
              <a:buChar char="-"/>
              <a:defRPr sz="1600">
                <a:solidFill>
                  <a:schemeClr val="tx1"/>
                </a:solidFill>
                <a:latin typeface="+mn-lt"/>
                <a:cs typeface="+mn-cs"/>
              </a:defRPr>
            </a:lvl7pPr>
            <a:lvl8pPr marL="2230438" indent="-173038" algn="l" rtl="0" eaLnBrk="1" fontAlgn="base" hangingPunct="1">
              <a:spcBef>
                <a:spcPct val="20000"/>
              </a:spcBef>
              <a:spcAft>
                <a:spcPct val="0"/>
              </a:spcAft>
              <a:buFont typeface="Arial" charset="0"/>
              <a:buChar char="-"/>
              <a:defRPr sz="1600">
                <a:solidFill>
                  <a:schemeClr val="tx1"/>
                </a:solidFill>
                <a:latin typeface="+mn-lt"/>
                <a:cs typeface="+mn-cs"/>
              </a:defRPr>
            </a:lvl8pPr>
            <a:lvl9pPr marL="2687638" indent="-173038" algn="l" rtl="0" eaLnBrk="1" fontAlgn="base" hangingPunct="1">
              <a:spcBef>
                <a:spcPct val="20000"/>
              </a:spcBef>
              <a:spcAft>
                <a:spcPct val="0"/>
              </a:spcAft>
              <a:buFont typeface="Arial" charset="0"/>
              <a:buChar char="-"/>
              <a:defRPr sz="1600">
                <a:solidFill>
                  <a:schemeClr val="tx1"/>
                </a:solidFill>
                <a:latin typeface="+mn-lt"/>
                <a:cs typeface="+mn-cs"/>
              </a:defRPr>
            </a:lvl9pPr>
          </a:lstStyle>
          <a:p>
            <a:pPr>
              <a:lnSpc>
                <a:spcPct val="100000"/>
              </a:lnSpc>
            </a:pPr>
            <a:r>
              <a:rPr lang="en-GB" sz="2000" kern="0" dirty="0"/>
              <a:t>Review our data (or better data if you can find it) and see where you fit among your peers in terms of size, margin, reserves, etc. </a:t>
            </a:r>
          </a:p>
          <a:p>
            <a:pPr>
              <a:lnSpc>
                <a:spcPct val="100000"/>
              </a:lnSpc>
            </a:pPr>
            <a:r>
              <a:rPr lang="en-GB" sz="2000" kern="0" dirty="0"/>
              <a:t>Develop a plan to adopt the other risk management processes:</a:t>
            </a:r>
          </a:p>
          <a:p>
            <a:pPr marL="457171" lvl="1" indent="-280970">
              <a:lnSpc>
                <a:spcPct val="100000"/>
              </a:lnSpc>
            </a:pPr>
            <a:r>
              <a:rPr lang="en-GB" sz="2000" kern="0" dirty="0"/>
              <a:t>Assign explicit governance responsibility for risk management</a:t>
            </a:r>
          </a:p>
          <a:p>
            <a:pPr marL="457171" lvl="1" indent="-280970">
              <a:lnSpc>
                <a:spcPct val="100000"/>
              </a:lnSpc>
            </a:pPr>
            <a:r>
              <a:rPr lang="en-GB" sz="2000" kern="0" dirty="0"/>
              <a:t>Board composition</a:t>
            </a:r>
          </a:p>
          <a:p>
            <a:pPr marL="457171" lvl="1" indent="-280970">
              <a:lnSpc>
                <a:spcPct val="100000"/>
              </a:lnSpc>
            </a:pPr>
            <a:r>
              <a:rPr lang="en-GB" sz="2000" kern="0" dirty="0"/>
              <a:t>Environment scan, benchmarking, self-rating</a:t>
            </a:r>
          </a:p>
          <a:p>
            <a:pPr marL="457171" lvl="1" indent="-280970">
              <a:lnSpc>
                <a:spcPct val="100000"/>
              </a:lnSpc>
            </a:pPr>
            <a:r>
              <a:rPr lang="en-GB" sz="2000" kern="0" dirty="0"/>
              <a:t>Reporting and disclosure</a:t>
            </a:r>
          </a:p>
          <a:p>
            <a:pPr marL="457171" lvl="1" indent="-280970">
              <a:lnSpc>
                <a:spcPct val="100000"/>
              </a:lnSpc>
            </a:pPr>
            <a:r>
              <a:rPr lang="en-GB" sz="2000" kern="0" dirty="0"/>
              <a:t>Scenario and continuity planning </a:t>
            </a:r>
          </a:p>
          <a:p>
            <a:pPr marL="457171" lvl="1" indent="-280970">
              <a:lnSpc>
                <a:spcPct val="100000"/>
              </a:lnSpc>
            </a:pPr>
            <a:r>
              <a:rPr lang="en-GB" sz="2000" kern="0" dirty="0"/>
              <a:t>Culture and a willingness to say “No”</a:t>
            </a:r>
          </a:p>
          <a:p>
            <a:pPr marL="288896" indent="-280970">
              <a:lnSpc>
                <a:spcPct val="100000"/>
              </a:lnSpc>
            </a:pPr>
            <a:r>
              <a:rPr lang="en-GB" sz="2000" kern="0" dirty="0"/>
              <a:t>Recognize that partnerships, consolidations, divestments, even orderly wind-downs are part of a vibrant non-profit sector </a:t>
            </a:r>
          </a:p>
          <a:p>
            <a:pPr marL="457171" lvl="1" indent="-280970">
              <a:lnSpc>
                <a:spcPct val="100000"/>
              </a:lnSpc>
            </a:pPr>
            <a:endParaRPr lang="en-GB" sz="2000" kern="0" dirty="0"/>
          </a:p>
        </p:txBody>
      </p:sp>
      <p:sp>
        <p:nvSpPr>
          <p:cNvPr id="7" name="Rectangle 11"/>
          <p:cNvSpPr/>
          <p:nvPr/>
        </p:nvSpPr>
        <p:spPr>
          <a:xfrm>
            <a:off x="0" y="0"/>
            <a:ext cx="12192000" cy="6858000"/>
          </a:xfrm>
          <a:prstGeom prst="rect">
            <a:avLst/>
          </a:prstGeom>
          <a:ln w="120650">
            <a:solidFill>
              <a:schemeClr val="accent1"/>
            </a:solidFill>
            <a:miter/>
          </a:ln>
        </p:spPr>
        <p:txBody>
          <a:bodyPr lIns="60959" rIns="60959" anchor="ctr"/>
          <a:lstStyle/>
          <a:p>
            <a:pPr algn="ctr" defTabSz="914377">
              <a:defRPr>
                <a:solidFill>
                  <a:srgbClr val="FFFFFF"/>
                </a:solidFill>
              </a:defRPr>
            </a:pPr>
            <a:endParaRPr sz="1867" dirty="0">
              <a:solidFill>
                <a:srgbClr val="FFFFFF"/>
              </a:solidFill>
            </a:endParaRPr>
          </a:p>
        </p:txBody>
      </p:sp>
    </p:spTree>
    <p:extLst>
      <p:ext uri="{BB962C8B-B14F-4D97-AF65-F5344CB8AC3E}">
        <p14:creationId xmlns:p14="http://schemas.microsoft.com/office/powerpoint/2010/main" val="621492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296197" y="1591"/>
          <a:ext cx="1587" cy="1587"/>
        </p:xfrm>
        <a:graphic>
          <a:graphicData uri="http://schemas.openxmlformats.org/presentationml/2006/ole">
            <mc:AlternateContent xmlns:mc="http://schemas.openxmlformats.org/markup-compatibility/2006">
              <mc:Choice xmlns:v="urn:schemas-microsoft-com:vml" Requires="v">
                <p:oleObj spid="_x0000_s62497" name="think-cell Slide" r:id="rId5" imgW="360" imgH="360" progId="">
                  <p:embed/>
                </p:oleObj>
              </mc:Choice>
              <mc:Fallback>
                <p:oleObj name="think-cell Slide" r:id="rId5" imgW="360" imgH="360" progId="">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197" y="1591"/>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86627" y="682383"/>
            <a:ext cx="12031579" cy="758825"/>
          </a:xfrm>
        </p:spPr>
        <p:txBody>
          <a:bodyPr/>
          <a:lstStyle/>
          <a:p>
            <a:pPr algn="ctr"/>
            <a:r>
              <a:rPr lang="en-GB" sz="2800" dirty="0"/>
              <a:t>What can funders do?</a:t>
            </a:r>
          </a:p>
        </p:txBody>
      </p:sp>
      <p:sp>
        <p:nvSpPr>
          <p:cNvPr id="19" name="Content Placeholder 2"/>
          <p:cNvSpPr txBox="1">
            <a:spLocks/>
          </p:cNvSpPr>
          <p:nvPr/>
        </p:nvSpPr>
        <p:spPr bwMode="gray">
          <a:xfrm>
            <a:off x="2082006" y="1203328"/>
            <a:ext cx="7848600" cy="524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74625" indent="-174625" algn="l" rtl="0" eaLnBrk="1" fontAlgn="base" hangingPunct="1">
              <a:spcBef>
                <a:spcPct val="60000"/>
              </a:spcBef>
              <a:spcAft>
                <a:spcPct val="0"/>
              </a:spcAft>
              <a:buChar char="•"/>
              <a:defRPr sz="1600">
                <a:solidFill>
                  <a:schemeClr val="tx1"/>
                </a:solidFill>
                <a:latin typeface="+mn-lt"/>
                <a:ea typeface="+mn-ea"/>
                <a:cs typeface="+mn-cs"/>
                <a:sym typeface="Arial"/>
              </a:defRPr>
            </a:lvl1pPr>
            <a:lvl2pPr marL="342900"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2pPr>
            <a:lvl3pPr marL="515938" indent="-171450" algn="l" rtl="0" eaLnBrk="1" fontAlgn="base" hangingPunct="1">
              <a:spcBef>
                <a:spcPct val="20000"/>
              </a:spcBef>
              <a:spcAft>
                <a:spcPct val="0"/>
              </a:spcAft>
              <a:buFont typeface="Arial" charset="0"/>
              <a:buChar char="-"/>
              <a:defRPr sz="1600">
                <a:solidFill>
                  <a:schemeClr val="tx1"/>
                </a:solidFill>
                <a:latin typeface="+mn-lt"/>
                <a:cs typeface="+mn-cs"/>
                <a:sym typeface="Arial"/>
              </a:defRPr>
            </a:lvl3pPr>
            <a:lvl4pPr marL="684213"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4pPr>
            <a:lvl5pPr marL="858838" indent="-173038" algn="l" rtl="0" eaLnBrk="1" fontAlgn="base" hangingPunct="1">
              <a:spcBef>
                <a:spcPct val="20000"/>
              </a:spcBef>
              <a:spcAft>
                <a:spcPct val="0"/>
              </a:spcAft>
              <a:buFont typeface="Arial" charset="0"/>
              <a:buChar char="-"/>
              <a:defRPr sz="1600">
                <a:solidFill>
                  <a:schemeClr val="tx1"/>
                </a:solidFill>
                <a:latin typeface="+mn-lt"/>
                <a:cs typeface="+mn-cs"/>
                <a:sym typeface="Arial"/>
              </a:defRPr>
            </a:lvl5pPr>
            <a:lvl6pPr marL="1316038" indent="-173038" algn="l" rtl="0" eaLnBrk="1" fontAlgn="base" hangingPunct="1">
              <a:spcBef>
                <a:spcPct val="20000"/>
              </a:spcBef>
              <a:spcAft>
                <a:spcPct val="0"/>
              </a:spcAft>
              <a:buFont typeface="Arial" charset="0"/>
              <a:buChar char="-"/>
              <a:defRPr sz="1600">
                <a:solidFill>
                  <a:schemeClr val="tx1"/>
                </a:solidFill>
                <a:latin typeface="+mn-lt"/>
                <a:cs typeface="+mn-cs"/>
              </a:defRPr>
            </a:lvl6pPr>
            <a:lvl7pPr marL="1773238" indent="-173038" algn="l" rtl="0" eaLnBrk="1" fontAlgn="base" hangingPunct="1">
              <a:spcBef>
                <a:spcPct val="20000"/>
              </a:spcBef>
              <a:spcAft>
                <a:spcPct val="0"/>
              </a:spcAft>
              <a:buFont typeface="Arial" charset="0"/>
              <a:buChar char="-"/>
              <a:defRPr sz="1600">
                <a:solidFill>
                  <a:schemeClr val="tx1"/>
                </a:solidFill>
                <a:latin typeface="+mn-lt"/>
                <a:cs typeface="+mn-cs"/>
              </a:defRPr>
            </a:lvl7pPr>
            <a:lvl8pPr marL="2230438" indent="-173038" algn="l" rtl="0" eaLnBrk="1" fontAlgn="base" hangingPunct="1">
              <a:spcBef>
                <a:spcPct val="20000"/>
              </a:spcBef>
              <a:spcAft>
                <a:spcPct val="0"/>
              </a:spcAft>
              <a:buFont typeface="Arial" charset="0"/>
              <a:buChar char="-"/>
              <a:defRPr sz="1600">
                <a:solidFill>
                  <a:schemeClr val="tx1"/>
                </a:solidFill>
                <a:latin typeface="+mn-lt"/>
                <a:cs typeface="+mn-cs"/>
              </a:defRPr>
            </a:lvl8pPr>
            <a:lvl9pPr marL="2687638" indent="-173038" algn="l" rtl="0" eaLnBrk="1" fontAlgn="base" hangingPunct="1">
              <a:spcBef>
                <a:spcPct val="20000"/>
              </a:spcBef>
              <a:spcAft>
                <a:spcPct val="0"/>
              </a:spcAft>
              <a:buFont typeface="Arial" charset="0"/>
              <a:buChar char="-"/>
              <a:defRPr sz="1600">
                <a:solidFill>
                  <a:schemeClr val="tx1"/>
                </a:solidFill>
                <a:latin typeface="+mn-lt"/>
                <a:cs typeface="+mn-cs"/>
              </a:defRPr>
            </a:lvl9pPr>
          </a:lstStyle>
          <a:p>
            <a:pPr>
              <a:lnSpc>
                <a:spcPct val="100000"/>
              </a:lnSpc>
            </a:pPr>
            <a:r>
              <a:rPr lang="en-US" sz="2000" kern="0" dirty="0"/>
              <a:t>Encourage grantees to take a risk management approach</a:t>
            </a:r>
          </a:p>
          <a:p>
            <a:pPr>
              <a:lnSpc>
                <a:spcPct val="100000"/>
              </a:lnSpc>
            </a:pPr>
            <a:r>
              <a:rPr lang="en-US" sz="2000" kern="0" dirty="0"/>
              <a:t>Support the full cost of operations</a:t>
            </a:r>
          </a:p>
          <a:p>
            <a:pPr>
              <a:lnSpc>
                <a:spcPct val="100000"/>
              </a:lnSpc>
            </a:pPr>
            <a:r>
              <a:rPr lang="en-US" sz="2000" kern="0" dirty="0"/>
              <a:t>Offer advice and flexible funding</a:t>
            </a:r>
          </a:p>
          <a:p>
            <a:pPr>
              <a:lnSpc>
                <a:spcPct val="100000"/>
              </a:lnSpc>
            </a:pPr>
            <a:r>
              <a:rPr lang="en-US" sz="2000" kern="0" dirty="0"/>
              <a:t>Consider pooled and/or nontraditional (i.e. non-grant) forms of support</a:t>
            </a:r>
          </a:p>
          <a:p>
            <a:pPr>
              <a:lnSpc>
                <a:spcPct val="100000"/>
              </a:lnSpc>
            </a:pPr>
            <a:r>
              <a:rPr lang="en-US" sz="2000" kern="0" dirty="0"/>
              <a:t>“Normalize” the discussion of outsourcing, shared services, collaborations and even orderly wind-downs</a:t>
            </a:r>
          </a:p>
          <a:p>
            <a:pPr>
              <a:lnSpc>
                <a:spcPct val="100000"/>
              </a:lnSpc>
            </a:pPr>
            <a:r>
              <a:rPr lang="en-US" sz="2000" kern="0" dirty="0"/>
              <a:t>Look at grantees’ boards of directors</a:t>
            </a:r>
          </a:p>
          <a:p>
            <a:pPr>
              <a:lnSpc>
                <a:spcPct val="100000"/>
              </a:lnSpc>
            </a:pPr>
            <a:r>
              <a:rPr lang="en-US" sz="2000" kern="0" dirty="0"/>
              <a:t>Use multiple approaches to assess nonprofit health</a:t>
            </a:r>
          </a:p>
          <a:p>
            <a:pPr>
              <a:lnSpc>
                <a:spcPct val="100000"/>
              </a:lnSpc>
            </a:pPr>
            <a:endParaRPr lang="en-GB" sz="2000" kern="0" dirty="0"/>
          </a:p>
          <a:p>
            <a:pPr marL="457171" indent="-457171">
              <a:lnSpc>
                <a:spcPct val="100000"/>
              </a:lnSpc>
              <a:buFont typeface="+mj-lt"/>
              <a:buAutoNum type="arabicPeriod"/>
            </a:pPr>
            <a:endParaRPr lang="en-GB" sz="2000" kern="0" dirty="0"/>
          </a:p>
          <a:p>
            <a:pPr marL="457171" indent="-457171">
              <a:lnSpc>
                <a:spcPct val="100000"/>
              </a:lnSpc>
              <a:buFont typeface="+mj-lt"/>
              <a:buAutoNum type="arabicPeriod"/>
            </a:pPr>
            <a:endParaRPr lang="en-GB" sz="2000" kern="0" dirty="0"/>
          </a:p>
          <a:p>
            <a:pPr marL="457171" indent="-457171">
              <a:lnSpc>
                <a:spcPct val="100000"/>
              </a:lnSpc>
              <a:buFont typeface="+mj-lt"/>
              <a:buAutoNum type="arabicPeriod"/>
            </a:pPr>
            <a:endParaRPr lang="en-GB" sz="2000" kern="0" dirty="0"/>
          </a:p>
        </p:txBody>
      </p:sp>
      <p:sp>
        <p:nvSpPr>
          <p:cNvPr id="5" name="Rectangle 11"/>
          <p:cNvSpPr/>
          <p:nvPr/>
        </p:nvSpPr>
        <p:spPr>
          <a:xfrm>
            <a:off x="0" y="0"/>
            <a:ext cx="12192000" cy="6858000"/>
          </a:xfrm>
          <a:prstGeom prst="rect">
            <a:avLst/>
          </a:prstGeom>
          <a:ln w="120650">
            <a:solidFill>
              <a:schemeClr val="accent1"/>
            </a:solidFill>
            <a:miter/>
          </a:ln>
        </p:spPr>
        <p:txBody>
          <a:bodyPr lIns="60959" rIns="60959" anchor="ctr"/>
          <a:lstStyle/>
          <a:p>
            <a:pPr algn="ctr" defTabSz="914377">
              <a:defRPr>
                <a:solidFill>
                  <a:srgbClr val="FFFFFF"/>
                </a:solidFill>
              </a:defRPr>
            </a:pPr>
            <a:endParaRPr sz="1867" dirty="0">
              <a:solidFill>
                <a:srgbClr val="FFFFFF"/>
              </a:solidFill>
            </a:endParaRPr>
          </a:p>
        </p:txBody>
      </p:sp>
    </p:spTree>
    <p:extLst>
      <p:ext uri="{BB962C8B-B14F-4D97-AF65-F5344CB8AC3E}">
        <p14:creationId xmlns:p14="http://schemas.microsoft.com/office/powerpoint/2010/main" val="9220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728036305"/>
              </p:ext>
            </p:extLst>
          </p:nvPr>
        </p:nvGraphicFramePr>
        <p:xfrm>
          <a:off x="1296197" y="1591"/>
          <a:ext cx="1587" cy="1587"/>
        </p:xfrm>
        <a:graphic>
          <a:graphicData uri="http://schemas.openxmlformats.org/presentationml/2006/ole">
            <mc:AlternateContent xmlns:mc="http://schemas.openxmlformats.org/markup-compatibility/2006">
              <mc:Choice xmlns:v="urn:schemas-microsoft-com:vml" Requires="v">
                <p:oleObj spid="_x0000_s59455" name="think-cell Slide" r:id="rId5" imgW="360" imgH="360" progId="">
                  <p:embed/>
                </p:oleObj>
              </mc:Choice>
              <mc:Fallback>
                <p:oleObj name="think-cell Slide" r:id="rId5" imgW="360" imgH="360" progId="">
                  <p:embed/>
                  <p:pic>
                    <p:nvPicPr>
                      <p:cNvPr id="0" name="Picture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197" y="1591"/>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0" y="2935547"/>
            <a:ext cx="12192000" cy="452549"/>
          </a:xfrm>
        </p:spPr>
        <p:txBody>
          <a:bodyPr/>
          <a:lstStyle/>
          <a:p>
            <a:pPr algn="ctr"/>
            <a:r>
              <a:rPr lang="en-GB" sz="2800" dirty="0"/>
              <a:t>Discussion</a:t>
            </a:r>
          </a:p>
        </p:txBody>
      </p:sp>
    </p:spTree>
    <p:extLst>
      <p:ext uri="{BB962C8B-B14F-4D97-AF65-F5344CB8AC3E}">
        <p14:creationId xmlns:p14="http://schemas.microsoft.com/office/powerpoint/2010/main" val="285691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27225" y="861344"/>
            <a:ext cx="10351384" cy="564606"/>
          </a:xfrm>
        </p:spPr>
        <p:txBody>
          <a:bodyPr/>
          <a:lstStyle/>
          <a:p>
            <a:pPr algn="ctr"/>
            <a:br>
              <a:rPr lang="en-US" sz="6000" b="1" dirty="0">
                <a:latin typeface="Calibri" panose="020F0502020204030204" pitchFamily="34" charset="0"/>
              </a:rPr>
            </a:br>
            <a:r>
              <a:rPr lang="en-US" sz="6000" b="1" dirty="0">
                <a:latin typeface="Calibri" panose="020F0502020204030204" pitchFamily="34" charset="0"/>
              </a:rPr>
              <a:t>Thank you!</a:t>
            </a:r>
          </a:p>
          <a:p>
            <a:pPr algn="ctr"/>
            <a:endParaRPr lang="en-US" sz="3200" b="1" dirty="0">
              <a:latin typeface="Calibri" panose="020F0502020204030204" pitchFamily="34" charset="0"/>
            </a:endParaRPr>
          </a:p>
          <a:p>
            <a:pPr algn="ctr"/>
            <a:r>
              <a:rPr lang="en-US" sz="3200" b="1" i="1" dirty="0">
                <a:latin typeface="Calibri" panose="020F0502020204030204" pitchFamily="34" charset="0"/>
              </a:rPr>
              <a:t>Nonprofit Quarterly provides these webinars free to our community; please consider going to </a:t>
            </a:r>
          </a:p>
          <a:p>
            <a:pPr algn="ctr"/>
            <a:r>
              <a:rPr lang="en-US" sz="3200" b="1" i="1" dirty="0">
                <a:solidFill>
                  <a:srgbClr val="FF0000"/>
                </a:solidFill>
                <a:latin typeface="Calibri" panose="020F0502020204030204" pitchFamily="34" charset="0"/>
                <a:hlinkClick r:id="rId3"/>
              </a:rPr>
              <a:t>https://nonprofitquarterly.networkforgood.com/</a:t>
            </a:r>
            <a:endParaRPr lang="en-US" sz="3200" b="1" i="1" dirty="0">
              <a:solidFill>
                <a:srgbClr val="FF0000"/>
              </a:solidFill>
              <a:latin typeface="Calibri" panose="020F0502020204030204" pitchFamily="34" charset="0"/>
            </a:endParaRPr>
          </a:p>
          <a:p>
            <a:pPr algn="ctr"/>
            <a:r>
              <a:rPr lang="en-US" sz="3200" b="1" i="1" dirty="0">
                <a:latin typeface="Calibri" panose="020F0502020204030204" pitchFamily="34" charset="0"/>
              </a:rPr>
              <a:t>to support us!</a:t>
            </a:r>
          </a:p>
          <a:p>
            <a:pPr algn="ctr"/>
            <a:endParaRPr lang="en-US" sz="4000" b="1" dirty="0">
              <a:latin typeface="Calibri" panose="020F0502020204030204" pitchFamily="34" charset="0"/>
            </a:endParaRPr>
          </a:p>
        </p:txBody>
      </p:sp>
      <p:pic>
        <p:nvPicPr>
          <p:cNvPr id="276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6710" y="5281097"/>
            <a:ext cx="2202575" cy="685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572" y="5203851"/>
            <a:ext cx="2216688" cy="685856"/>
          </a:xfrm>
          <a:prstGeom prst="rect">
            <a:avLst/>
          </a:prstGeom>
        </p:spPr>
      </p:pic>
      <p:pic>
        <p:nvPicPr>
          <p:cNvPr id="6" name="OW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6086" y="5473053"/>
            <a:ext cx="2873663" cy="2413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6801" y="5214451"/>
            <a:ext cx="1843086" cy="819149"/>
          </a:xfrm>
          <a:prstGeom prst="rect">
            <a:avLst/>
          </a:prstGeom>
        </p:spPr>
      </p:pic>
      <p:sp>
        <p:nvSpPr>
          <p:cNvPr id="8" name="Rectangle 11"/>
          <p:cNvSpPr/>
          <p:nvPr/>
        </p:nvSpPr>
        <p:spPr>
          <a:xfrm>
            <a:off x="0" y="0"/>
            <a:ext cx="12192000" cy="6858000"/>
          </a:xfrm>
          <a:prstGeom prst="rect">
            <a:avLst/>
          </a:prstGeom>
          <a:ln w="120650">
            <a:solidFill>
              <a:schemeClr val="accent1"/>
            </a:solidFill>
            <a:miter/>
          </a:ln>
        </p:spPr>
        <p:txBody>
          <a:bodyPr lIns="60959" rIns="60959" anchor="ctr"/>
          <a:lstStyle/>
          <a:p>
            <a:pPr algn="ctr" defTabSz="914377">
              <a:defRPr>
                <a:solidFill>
                  <a:srgbClr val="FFFFFF"/>
                </a:solidFill>
              </a:defRPr>
            </a:pPr>
            <a:endParaRPr sz="1867" dirty="0">
              <a:solidFill>
                <a:srgbClr val="FFFFFF"/>
              </a:solidFill>
            </a:endParaRPr>
          </a:p>
        </p:txBody>
      </p:sp>
      <p:pic>
        <p:nvPicPr>
          <p:cNvPr id="11" name="Picture 10" descr="A close up of a sign&#10;&#10;Description generated with high confidence">
            <a:extLst>
              <a:ext uri="{FF2B5EF4-FFF2-40B4-BE49-F238E27FC236}">
                <a16:creationId xmlns:a16="http://schemas.microsoft.com/office/drawing/2014/main" id="{4FCD8C99-E9E4-487D-86B3-73B3216ACF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15290" y="5286980"/>
            <a:ext cx="1399910" cy="746619"/>
          </a:xfrm>
          <a:prstGeom prst="rect">
            <a:avLst/>
          </a:prstGeom>
        </p:spPr>
      </p:pic>
    </p:spTree>
    <p:extLst>
      <p:ext uri="{BB962C8B-B14F-4D97-AF65-F5344CB8AC3E}">
        <p14:creationId xmlns:p14="http://schemas.microsoft.com/office/powerpoint/2010/main" val="387435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296197" y="1591"/>
          <a:ext cx="1587" cy="1587"/>
        </p:xfrm>
        <a:graphic>
          <a:graphicData uri="http://schemas.openxmlformats.org/presentationml/2006/ole">
            <mc:AlternateContent xmlns:mc="http://schemas.openxmlformats.org/markup-compatibility/2006">
              <mc:Choice xmlns:v="urn:schemas-microsoft-com:vml" Requires="v">
                <p:oleObj spid="_x0000_s56392" name="think-cell Slide" r:id="rId5" imgW="360" imgH="360" progId="">
                  <p:embed/>
                </p:oleObj>
              </mc:Choice>
              <mc:Fallback>
                <p:oleObj name="think-cell Slide" r:id="rId5" imgW="360" imgH="360" progId="">
                  <p:embed/>
                  <p:pic>
                    <p:nvPicPr>
                      <p:cNvPr id="0" name="Picture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197" y="1591"/>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96252" y="568648"/>
            <a:ext cx="12095747" cy="422756"/>
          </a:xfrm>
        </p:spPr>
        <p:txBody>
          <a:bodyPr/>
          <a:lstStyle/>
          <a:p>
            <a:pPr algn="ctr"/>
            <a:r>
              <a:rPr lang="en-GB" sz="2800" dirty="0"/>
              <a:t>Why is “risk management” a hot topic right now?</a:t>
            </a:r>
          </a:p>
        </p:txBody>
      </p:sp>
      <p:sp>
        <p:nvSpPr>
          <p:cNvPr id="19" name="Content Placeholder 2"/>
          <p:cNvSpPr txBox="1">
            <a:spLocks/>
          </p:cNvSpPr>
          <p:nvPr/>
        </p:nvSpPr>
        <p:spPr bwMode="gray">
          <a:xfrm>
            <a:off x="1982804" y="1045030"/>
            <a:ext cx="9007249" cy="540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74625" indent="-174625" algn="l" rtl="0" eaLnBrk="1" fontAlgn="base" hangingPunct="1">
              <a:spcBef>
                <a:spcPct val="60000"/>
              </a:spcBef>
              <a:spcAft>
                <a:spcPct val="0"/>
              </a:spcAft>
              <a:buChar char="•"/>
              <a:defRPr sz="1600">
                <a:solidFill>
                  <a:schemeClr val="tx1"/>
                </a:solidFill>
                <a:latin typeface="+mn-lt"/>
                <a:ea typeface="+mn-ea"/>
                <a:cs typeface="+mn-cs"/>
                <a:sym typeface="Arial"/>
              </a:defRPr>
            </a:lvl1pPr>
            <a:lvl2pPr marL="342900"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2pPr>
            <a:lvl3pPr marL="515938" indent="-171450" algn="l" rtl="0" eaLnBrk="1" fontAlgn="base" hangingPunct="1">
              <a:spcBef>
                <a:spcPct val="20000"/>
              </a:spcBef>
              <a:spcAft>
                <a:spcPct val="0"/>
              </a:spcAft>
              <a:buFont typeface="Arial" charset="0"/>
              <a:buChar char="-"/>
              <a:defRPr sz="1600">
                <a:solidFill>
                  <a:schemeClr val="tx1"/>
                </a:solidFill>
                <a:latin typeface="+mn-lt"/>
                <a:cs typeface="+mn-cs"/>
                <a:sym typeface="Arial"/>
              </a:defRPr>
            </a:lvl3pPr>
            <a:lvl4pPr marL="684213"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4pPr>
            <a:lvl5pPr marL="858838" indent="-173038" algn="l" rtl="0" eaLnBrk="1" fontAlgn="base" hangingPunct="1">
              <a:spcBef>
                <a:spcPct val="20000"/>
              </a:spcBef>
              <a:spcAft>
                <a:spcPct val="0"/>
              </a:spcAft>
              <a:buFont typeface="Arial" charset="0"/>
              <a:buChar char="-"/>
              <a:defRPr sz="1600">
                <a:solidFill>
                  <a:schemeClr val="tx1"/>
                </a:solidFill>
                <a:latin typeface="+mn-lt"/>
                <a:cs typeface="+mn-cs"/>
                <a:sym typeface="Arial"/>
              </a:defRPr>
            </a:lvl5pPr>
            <a:lvl6pPr marL="1316038" indent="-173038" algn="l" rtl="0" eaLnBrk="1" fontAlgn="base" hangingPunct="1">
              <a:spcBef>
                <a:spcPct val="20000"/>
              </a:spcBef>
              <a:spcAft>
                <a:spcPct val="0"/>
              </a:spcAft>
              <a:buFont typeface="Arial" charset="0"/>
              <a:buChar char="-"/>
              <a:defRPr sz="1600">
                <a:solidFill>
                  <a:schemeClr val="tx1"/>
                </a:solidFill>
                <a:latin typeface="+mn-lt"/>
                <a:cs typeface="+mn-cs"/>
              </a:defRPr>
            </a:lvl6pPr>
            <a:lvl7pPr marL="1773238" indent="-173038" algn="l" rtl="0" eaLnBrk="1" fontAlgn="base" hangingPunct="1">
              <a:spcBef>
                <a:spcPct val="20000"/>
              </a:spcBef>
              <a:spcAft>
                <a:spcPct val="0"/>
              </a:spcAft>
              <a:buFont typeface="Arial" charset="0"/>
              <a:buChar char="-"/>
              <a:defRPr sz="1600">
                <a:solidFill>
                  <a:schemeClr val="tx1"/>
                </a:solidFill>
                <a:latin typeface="+mn-lt"/>
                <a:cs typeface="+mn-cs"/>
              </a:defRPr>
            </a:lvl7pPr>
            <a:lvl8pPr marL="2230438" indent="-173038" algn="l" rtl="0" eaLnBrk="1" fontAlgn="base" hangingPunct="1">
              <a:spcBef>
                <a:spcPct val="20000"/>
              </a:spcBef>
              <a:spcAft>
                <a:spcPct val="0"/>
              </a:spcAft>
              <a:buFont typeface="Arial" charset="0"/>
              <a:buChar char="-"/>
              <a:defRPr sz="1600">
                <a:solidFill>
                  <a:schemeClr val="tx1"/>
                </a:solidFill>
                <a:latin typeface="+mn-lt"/>
                <a:cs typeface="+mn-cs"/>
              </a:defRPr>
            </a:lvl8pPr>
            <a:lvl9pPr marL="2687638" indent="-173038" algn="l" rtl="0" eaLnBrk="1" fontAlgn="base" hangingPunct="1">
              <a:spcBef>
                <a:spcPct val="20000"/>
              </a:spcBef>
              <a:spcAft>
                <a:spcPct val="0"/>
              </a:spcAft>
              <a:buFont typeface="Arial" charset="0"/>
              <a:buChar char="-"/>
              <a:defRPr sz="1600">
                <a:solidFill>
                  <a:schemeClr val="tx1"/>
                </a:solidFill>
                <a:latin typeface="+mn-lt"/>
                <a:cs typeface="+mn-cs"/>
              </a:defRPr>
            </a:lvl9pPr>
          </a:lstStyle>
          <a:p>
            <a:pPr>
              <a:lnSpc>
                <a:spcPct val="100000"/>
              </a:lnSpc>
            </a:pPr>
            <a:r>
              <a:rPr lang="en-GB" sz="2000" kern="0" dirty="0"/>
              <a:t>Board members, executive directors, funders and policy makers are increasingly focused on financial risk, but there is little to guide them</a:t>
            </a:r>
          </a:p>
          <a:p>
            <a:pPr>
              <a:lnSpc>
                <a:spcPct val="100000"/>
              </a:lnSpc>
            </a:pPr>
            <a:r>
              <a:rPr lang="en-GB" sz="2000" kern="0" dirty="0"/>
              <a:t>A sense that the status-quo is unsustainable and the environment isn’t getting any easier (tax cuts, opioids, managed care, inequality, aging, etc.)</a:t>
            </a:r>
            <a:r>
              <a:rPr lang="en-GB" sz="2000" b="1" kern="0" dirty="0"/>
              <a:t> </a:t>
            </a:r>
            <a:endParaRPr lang="en-GB" sz="2000" kern="0" dirty="0"/>
          </a:p>
          <a:p>
            <a:pPr>
              <a:lnSpc>
                <a:spcPct val="100000"/>
              </a:lnSpc>
            </a:pPr>
            <a:r>
              <a:rPr lang="en-GB" sz="2000" kern="0" dirty="0"/>
              <a:t>In response, we have done a series of analyses varying by depth, geography and sector:</a:t>
            </a:r>
          </a:p>
          <a:p>
            <a:pPr lvl="1">
              <a:lnSpc>
                <a:spcPct val="100000"/>
              </a:lnSpc>
            </a:pPr>
            <a:r>
              <a:rPr lang="en-GB" sz="2000" kern="0" dirty="0"/>
              <a:t> </a:t>
            </a:r>
            <a:r>
              <a:rPr lang="en-GB" sz="2000" i="1" kern="0" dirty="0"/>
              <a:t>Risk Management for Nonprofits </a:t>
            </a:r>
            <a:r>
              <a:rPr lang="en-GB" sz="2000" kern="0" dirty="0"/>
              <a:t>(2016)</a:t>
            </a:r>
          </a:p>
          <a:p>
            <a:pPr lvl="1">
              <a:lnSpc>
                <a:spcPct val="100000"/>
              </a:lnSpc>
            </a:pPr>
            <a:r>
              <a:rPr lang="en-GB" sz="2000" kern="0" dirty="0"/>
              <a:t> </a:t>
            </a:r>
            <a:r>
              <a:rPr lang="en-GB" sz="2000" i="1" kern="0" dirty="0"/>
              <a:t>The Financial Health of Philadelphia-Area Nonprofits </a:t>
            </a:r>
            <a:r>
              <a:rPr lang="en-GB" sz="2000" kern="0" dirty="0"/>
              <a:t>(2017)</a:t>
            </a:r>
          </a:p>
          <a:p>
            <a:pPr lvl="1">
              <a:lnSpc>
                <a:spcPct val="100000"/>
              </a:lnSpc>
            </a:pPr>
            <a:r>
              <a:rPr lang="en-GB" sz="2000" i="1" kern="0" dirty="0"/>
              <a:t>The Financial Heath of the United States Nonprofit Sector </a:t>
            </a:r>
            <a:r>
              <a:rPr lang="en-GB" sz="2000" kern="0" dirty="0"/>
              <a:t>(2018)</a:t>
            </a:r>
          </a:p>
          <a:p>
            <a:pPr lvl="1">
              <a:lnSpc>
                <a:spcPct val="100000"/>
              </a:lnSpc>
            </a:pPr>
            <a:r>
              <a:rPr lang="en-GB" sz="2000" kern="0" dirty="0"/>
              <a:t> </a:t>
            </a:r>
            <a:r>
              <a:rPr lang="en-GB" sz="2000" i="1" kern="0" dirty="0"/>
              <a:t>A National Imperative: Joining Forces to Strengthen Human Services in America </a:t>
            </a:r>
            <a:r>
              <a:rPr lang="en-GB" sz="2000" kern="0" dirty="0"/>
              <a:t>(2018)</a:t>
            </a:r>
          </a:p>
          <a:p>
            <a:pPr>
              <a:lnSpc>
                <a:spcPct val="100000"/>
              </a:lnSpc>
            </a:pPr>
            <a:r>
              <a:rPr lang="en-GB" sz="2000" kern="0" dirty="0"/>
              <a:t>Our goals:</a:t>
            </a:r>
          </a:p>
          <a:p>
            <a:pPr lvl="1">
              <a:lnSpc>
                <a:spcPct val="100000"/>
              </a:lnSpc>
            </a:pPr>
            <a:r>
              <a:rPr lang="en-GB" sz="2000" kern="0" dirty="0"/>
              <a:t> Fact-based baseline for discussion</a:t>
            </a:r>
          </a:p>
          <a:p>
            <a:pPr lvl="1">
              <a:lnSpc>
                <a:spcPct val="100000"/>
              </a:lnSpc>
            </a:pPr>
            <a:r>
              <a:rPr lang="en-GB" sz="2000" kern="0" dirty="0"/>
              <a:t> Actionable recommendations</a:t>
            </a:r>
          </a:p>
          <a:p>
            <a:pPr lvl="1">
              <a:lnSpc>
                <a:spcPct val="100000"/>
              </a:lnSpc>
            </a:pPr>
            <a:r>
              <a:rPr lang="en-GB" sz="2000" kern="0" dirty="0"/>
              <a:t> A call to action for organizations and funders</a:t>
            </a:r>
          </a:p>
        </p:txBody>
      </p:sp>
      <p:sp>
        <p:nvSpPr>
          <p:cNvPr id="6" name="Rectangle 11"/>
          <p:cNvSpPr/>
          <p:nvPr/>
        </p:nvSpPr>
        <p:spPr>
          <a:xfrm>
            <a:off x="0" y="0"/>
            <a:ext cx="12192000" cy="6858000"/>
          </a:xfrm>
          <a:prstGeom prst="rect">
            <a:avLst/>
          </a:prstGeom>
          <a:ln w="120650">
            <a:solidFill>
              <a:schemeClr val="accent1"/>
            </a:solidFill>
            <a:miter/>
          </a:ln>
        </p:spPr>
        <p:txBody>
          <a:bodyPr lIns="60959" rIns="60959" anchor="ctr"/>
          <a:lstStyle/>
          <a:p>
            <a:pPr algn="ctr" defTabSz="914377">
              <a:defRPr>
                <a:solidFill>
                  <a:srgbClr val="FFFFFF"/>
                </a:solidFill>
              </a:defRPr>
            </a:pPr>
            <a:endParaRPr sz="1867" dirty="0">
              <a:solidFill>
                <a:srgbClr val="FFFFFF"/>
              </a:solidFill>
            </a:endParaRPr>
          </a:p>
        </p:txBody>
      </p:sp>
    </p:spTree>
    <p:extLst>
      <p:ext uri="{BB962C8B-B14F-4D97-AF65-F5344CB8AC3E}">
        <p14:creationId xmlns:p14="http://schemas.microsoft.com/office/powerpoint/2010/main" val="340447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Rectangle 23"/>
          <p:cNvSpPr/>
          <p:nvPr/>
        </p:nvSpPr>
        <p:spPr>
          <a:xfrm>
            <a:off x="363502" y="522111"/>
            <a:ext cx="2455335" cy="3372555"/>
          </a:xfrm>
          <a:prstGeom prst="rect">
            <a:avLst/>
          </a:prstGeom>
          <a:solidFill>
            <a:schemeClr val="accent2"/>
          </a:solidFill>
          <a:ln w="12700">
            <a:miter lim="400000"/>
          </a:ln>
        </p:spPr>
        <p:txBody>
          <a:bodyPr lIns="60959" rIns="60959" anchor="ctr"/>
          <a:lstStyle/>
          <a:p>
            <a:pPr fontAlgn="auto">
              <a:lnSpc>
                <a:spcPct val="100000"/>
              </a:lnSpc>
              <a:spcBef>
                <a:spcPts val="0"/>
              </a:spcBef>
              <a:spcAft>
                <a:spcPts val="0"/>
              </a:spcAft>
              <a:defRPr>
                <a:solidFill>
                  <a:srgbClr val="FFFFFF"/>
                </a:solidFill>
              </a:defRPr>
            </a:pPr>
            <a:endParaRPr sz="2400">
              <a:solidFill>
                <a:srgbClr val="FFFFFF"/>
              </a:solidFill>
              <a:latin typeface="Calibri" panose="020F0502020204030204"/>
            </a:endParaRPr>
          </a:p>
        </p:txBody>
      </p:sp>
      <p:sp>
        <p:nvSpPr>
          <p:cNvPr id="305" name="Rectangle 5"/>
          <p:cNvSpPr/>
          <p:nvPr/>
        </p:nvSpPr>
        <p:spPr>
          <a:xfrm>
            <a:off x="4628971" y="514256"/>
            <a:ext cx="3572685" cy="2879689"/>
          </a:xfrm>
          <a:prstGeom prst="rect">
            <a:avLst/>
          </a:prstGeom>
          <a:solidFill>
            <a:schemeClr val="accent5"/>
          </a:solidFill>
          <a:ln w="12700">
            <a:miter lim="400000"/>
          </a:ln>
        </p:spPr>
        <p:txBody>
          <a:bodyPr lIns="60959" rIns="60959" anchor="ctr"/>
          <a:lstStyle/>
          <a:p>
            <a:pPr fontAlgn="auto">
              <a:lnSpc>
                <a:spcPct val="100000"/>
              </a:lnSpc>
              <a:spcBef>
                <a:spcPts val="0"/>
              </a:spcBef>
              <a:spcAft>
                <a:spcPts val="0"/>
              </a:spcAft>
              <a:defRPr>
                <a:solidFill>
                  <a:srgbClr val="FFFFFF"/>
                </a:solidFill>
              </a:defRPr>
            </a:pPr>
            <a:endParaRPr sz="2400">
              <a:solidFill>
                <a:srgbClr val="FFFFFF"/>
              </a:solidFill>
              <a:latin typeface="Calibri" panose="020F0502020204030204"/>
            </a:endParaRPr>
          </a:p>
        </p:txBody>
      </p:sp>
      <p:sp>
        <p:nvSpPr>
          <p:cNvPr id="306" name="Rectangle 6"/>
          <p:cNvSpPr/>
          <p:nvPr/>
        </p:nvSpPr>
        <p:spPr>
          <a:xfrm>
            <a:off x="4621210" y="3466848"/>
            <a:ext cx="3572685" cy="2879688"/>
          </a:xfrm>
          <a:prstGeom prst="rect">
            <a:avLst/>
          </a:prstGeom>
          <a:solidFill>
            <a:schemeClr val="accent2"/>
          </a:solidFill>
          <a:ln w="12700">
            <a:miter lim="400000"/>
          </a:ln>
        </p:spPr>
        <p:txBody>
          <a:bodyPr lIns="60959" rIns="60959" anchor="ctr"/>
          <a:lstStyle/>
          <a:p>
            <a:pPr fontAlgn="auto">
              <a:lnSpc>
                <a:spcPct val="100000"/>
              </a:lnSpc>
              <a:spcBef>
                <a:spcPts val="0"/>
              </a:spcBef>
              <a:spcAft>
                <a:spcPts val="0"/>
              </a:spcAft>
              <a:defRPr>
                <a:solidFill>
                  <a:srgbClr val="FFFFFF"/>
                </a:solidFill>
              </a:defRPr>
            </a:pPr>
            <a:endParaRPr sz="2400">
              <a:solidFill>
                <a:srgbClr val="FFFFFF"/>
              </a:solidFill>
              <a:latin typeface="Calibri" panose="020F0502020204030204"/>
            </a:endParaRPr>
          </a:p>
        </p:txBody>
      </p:sp>
      <p:sp>
        <p:nvSpPr>
          <p:cNvPr id="307" name="Rectangle 7"/>
          <p:cNvSpPr/>
          <p:nvPr/>
        </p:nvSpPr>
        <p:spPr>
          <a:xfrm>
            <a:off x="8275886" y="514256"/>
            <a:ext cx="3572685" cy="2879689"/>
          </a:xfrm>
          <a:prstGeom prst="rect">
            <a:avLst/>
          </a:prstGeom>
          <a:solidFill>
            <a:schemeClr val="accent1"/>
          </a:solidFill>
          <a:ln w="12700">
            <a:miter lim="400000"/>
          </a:ln>
        </p:spPr>
        <p:txBody>
          <a:bodyPr lIns="60959" rIns="60959" anchor="ctr"/>
          <a:lstStyle/>
          <a:p>
            <a:pPr fontAlgn="auto">
              <a:lnSpc>
                <a:spcPct val="100000"/>
              </a:lnSpc>
              <a:spcBef>
                <a:spcPts val="0"/>
              </a:spcBef>
              <a:spcAft>
                <a:spcPts val="0"/>
              </a:spcAft>
              <a:defRPr>
                <a:solidFill>
                  <a:srgbClr val="FFFFFF"/>
                </a:solidFill>
              </a:defRPr>
            </a:pPr>
            <a:endParaRPr sz="2400">
              <a:solidFill>
                <a:srgbClr val="FFFFFF"/>
              </a:solidFill>
              <a:latin typeface="Calibri" panose="020F0502020204030204"/>
            </a:endParaRPr>
          </a:p>
        </p:txBody>
      </p:sp>
      <p:sp>
        <p:nvSpPr>
          <p:cNvPr id="308" name="Rectangle 8"/>
          <p:cNvSpPr/>
          <p:nvPr/>
        </p:nvSpPr>
        <p:spPr>
          <a:xfrm>
            <a:off x="8278604" y="3469119"/>
            <a:ext cx="3572685" cy="2879688"/>
          </a:xfrm>
          <a:prstGeom prst="rect">
            <a:avLst/>
          </a:prstGeom>
          <a:solidFill>
            <a:srgbClr val="AFABAB"/>
          </a:solidFill>
          <a:ln w="12700">
            <a:miter lim="400000"/>
          </a:ln>
        </p:spPr>
        <p:txBody>
          <a:bodyPr lIns="60959" rIns="60959" anchor="ctr"/>
          <a:lstStyle/>
          <a:p>
            <a:pPr fontAlgn="auto">
              <a:lnSpc>
                <a:spcPct val="100000"/>
              </a:lnSpc>
              <a:spcBef>
                <a:spcPts val="0"/>
              </a:spcBef>
              <a:spcAft>
                <a:spcPts val="0"/>
              </a:spcAft>
              <a:defRPr>
                <a:solidFill>
                  <a:srgbClr val="FFFFFF"/>
                </a:solidFill>
              </a:defRPr>
            </a:pPr>
            <a:endParaRPr sz="2400">
              <a:solidFill>
                <a:srgbClr val="FFFFFF"/>
              </a:solidFill>
              <a:latin typeface="Calibri" panose="020F0502020204030204"/>
            </a:endParaRPr>
          </a:p>
        </p:txBody>
      </p:sp>
      <p:sp>
        <p:nvSpPr>
          <p:cNvPr id="309" name="TextBox 14"/>
          <p:cNvSpPr txBox="1"/>
          <p:nvPr/>
        </p:nvSpPr>
        <p:spPr>
          <a:xfrm>
            <a:off x="4753257" y="1645914"/>
            <a:ext cx="3457572" cy="913199"/>
          </a:xfrm>
          <a:prstGeom prst="rect">
            <a:avLst/>
          </a:prstGeom>
          <a:ln w="12700">
            <a:miter lim="400000"/>
          </a:ln>
          <a:extLst>
            <a:ext uri="{C572A759-6A51-4108-AA02-DFA0A04FC94B}">
              <ma14:wrappingTextBoxFlag xmlns="" xmlns:ma14="http://schemas.microsoft.com/office/mac/drawingml/2011/main" val="1"/>
            </a:ext>
          </a:extLst>
        </p:spPr>
        <p:txBody>
          <a:bodyPr lIns="45720" tIns="45720" rIns="45720" bIns="45720">
            <a:spAutoFit/>
          </a:bodyPr>
          <a:lstStyle/>
          <a:p>
            <a:pPr algn="l" fontAlgn="auto">
              <a:lnSpc>
                <a:spcPct val="100000"/>
              </a:lnSpc>
              <a:spcBef>
                <a:spcPts val="0"/>
              </a:spcBef>
              <a:spcAft>
                <a:spcPts val="0"/>
              </a:spcAft>
              <a:defRPr sz="2000">
                <a:solidFill>
                  <a:srgbClr val="FFFFFF"/>
                </a:solidFill>
                <a:latin typeface="Arial"/>
                <a:ea typeface="Arial"/>
                <a:cs typeface="Arial"/>
                <a:sym typeface="Arial"/>
              </a:defRPr>
            </a:pPr>
            <a:r>
              <a:rPr sz="2667">
                <a:solidFill>
                  <a:srgbClr val="FFFFFF"/>
                </a:solidFill>
                <a:latin typeface="Arial"/>
                <a:ea typeface="Arial"/>
                <a:cs typeface="Arial"/>
                <a:sym typeface="Arial"/>
              </a:rPr>
              <a:t>Turn-to Resource</a:t>
            </a:r>
          </a:p>
          <a:p>
            <a:pPr algn="l" fontAlgn="auto">
              <a:lnSpc>
                <a:spcPct val="100000"/>
              </a:lnSpc>
              <a:spcBef>
                <a:spcPts val="0"/>
              </a:spcBef>
              <a:spcAft>
                <a:spcPts val="0"/>
              </a:spcAft>
              <a:defRPr sz="2000">
                <a:solidFill>
                  <a:srgbClr val="FFFFFF"/>
                </a:solidFill>
                <a:latin typeface="Arial"/>
                <a:ea typeface="Arial"/>
                <a:cs typeface="Arial"/>
                <a:sym typeface="Arial"/>
              </a:defRPr>
            </a:pPr>
            <a:r>
              <a:rPr sz="2667">
                <a:solidFill>
                  <a:srgbClr val="FFFFFF"/>
                </a:solidFill>
                <a:latin typeface="Arial"/>
                <a:ea typeface="Arial"/>
                <a:cs typeface="Arial"/>
                <a:sym typeface="Arial"/>
              </a:rPr>
              <a:t> </a:t>
            </a:r>
          </a:p>
        </p:txBody>
      </p:sp>
      <p:sp>
        <p:nvSpPr>
          <p:cNvPr id="310" name="TextBox 15"/>
          <p:cNvSpPr txBox="1"/>
          <p:nvPr/>
        </p:nvSpPr>
        <p:spPr>
          <a:xfrm>
            <a:off x="4758827" y="4582854"/>
            <a:ext cx="3457572" cy="502766"/>
          </a:xfrm>
          <a:prstGeom prst="rect">
            <a:avLst/>
          </a:prstGeom>
          <a:ln w="12700">
            <a:miter lim="400000"/>
          </a:ln>
          <a:extLst>
            <a:ext uri="{C572A759-6A51-4108-AA02-DFA0A04FC94B}">
              <ma14:wrappingTextBoxFlag xmlns="" xmlns:ma14="http://schemas.microsoft.com/office/mac/drawingml/2011/main" val="1"/>
            </a:ext>
          </a:extLst>
        </p:spPr>
        <p:txBody>
          <a:bodyPr lIns="45720" tIns="45720" rIns="45720" bIns="45720">
            <a:spAutoFit/>
          </a:bodyPr>
          <a:lstStyle>
            <a:lvl1pPr>
              <a:defRPr sz="2000">
                <a:solidFill>
                  <a:srgbClr val="FFFFFF"/>
                </a:solidFill>
                <a:latin typeface="Arial"/>
                <a:ea typeface="Arial"/>
                <a:cs typeface="Arial"/>
                <a:sym typeface="Arial"/>
              </a:defRPr>
            </a:lvl1pPr>
          </a:lstStyle>
          <a:p>
            <a:pPr algn="l" fontAlgn="auto">
              <a:lnSpc>
                <a:spcPct val="100000"/>
              </a:lnSpc>
              <a:spcBef>
                <a:spcPts val="0"/>
              </a:spcBef>
              <a:spcAft>
                <a:spcPts val="0"/>
              </a:spcAft>
            </a:pPr>
            <a:r>
              <a:rPr sz="2667"/>
              <a:t>Civic Leadership</a:t>
            </a:r>
          </a:p>
        </p:txBody>
      </p:sp>
      <p:sp>
        <p:nvSpPr>
          <p:cNvPr id="311" name="TextBox 16"/>
          <p:cNvSpPr txBox="1"/>
          <p:nvPr/>
        </p:nvSpPr>
        <p:spPr>
          <a:xfrm>
            <a:off x="8392985" y="1240921"/>
            <a:ext cx="3499048" cy="913199"/>
          </a:xfrm>
          <a:prstGeom prst="rect">
            <a:avLst/>
          </a:prstGeom>
          <a:ln w="12700">
            <a:miter lim="400000"/>
          </a:ln>
          <a:extLst>
            <a:ext uri="{C572A759-6A51-4108-AA02-DFA0A04FC94B}">
              <ma14:wrappingTextBoxFlag xmlns="" xmlns:ma14="http://schemas.microsoft.com/office/mac/drawingml/2011/main" val="1"/>
            </a:ext>
          </a:extLst>
        </p:spPr>
        <p:txBody>
          <a:bodyPr lIns="45720" tIns="45720" rIns="45720" bIns="45720">
            <a:spAutoFit/>
          </a:bodyPr>
          <a:lstStyle/>
          <a:p>
            <a:pPr algn="l" fontAlgn="auto">
              <a:lnSpc>
                <a:spcPct val="100000"/>
              </a:lnSpc>
              <a:spcBef>
                <a:spcPts val="0"/>
              </a:spcBef>
              <a:spcAft>
                <a:spcPts val="0"/>
              </a:spcAft>
              <a:defRPr sz="2000">
                <a:solidFill>
                  <a:srgbClr val="FFFFFF"/>
                </a:solidFill>
                <a:latin typeface="Arial"/>
                <a:ea typeface="Arial"/>
                <a:cs typeface="Arial"/>
                <a:sym typeface="Arial"/>
              </a:defRPr>
            </a:pPr>
            <a:endParaRPr sz="2667">
              <a:solidFill>
                <a:srgbClr val="FFFFFF"/>
              </a:solidFill>
              <a:latin typeface="Arial"/>
              <a:ea typeface="Arial"/>
              <a:cs typeface="Arial"/>
              <a:sym typeface="Arial"/>
            </a:endParaRPr>
          </a:p>
          <a:p>
            <a:pPr algn="l" fontAlgn="auto">
              <a:lnSpc>
                <a:spcPct val="100000"/>
              </a:lnSpc>
              <a:spcBef>
                <a:spcPts val="0"/>
              </a:spcBef>
              <a:spcAft>
                <a:spcPts val="0"/>
              </a:spcAft>
              <a:defRPr sz="2000">
                <a:solidFill>
                  <a:srgbClr val="FFFFFF"/>
                </a:solidFill>
                <a:latin typeface="Arial"/>
                <a:ea typeface="Arial"/>
                <a:cs typeface="Arial"/>
                <a:sym typeface="Arial"/>
              </a:defRPr>
            </a:pPr>
            <a:r>
              <a:rPr sz="2667">
                <a:solidFill>
                  <a:srgbClr val="FFFFFF"/>
                </a:solidFill>
                <a:latin typeface="Arial"/>
                <a:ea typeface="Arial"/>
                <a:cs typeface="Arial"/>
                <a:sym typeface="Arial"/>
              </a:rPr>
              <a:t>Impact/Asset Growth</a:t>
            </a:r>
          </a:p>
        </p:txBody>
      </p:sp>
      <p:sp>
        <p:nvSpPr>
          <p:cNvPr id="312" name="TextBox 17"/>
          <p:cNvSpPr txBox="1"/>
          <p:nvPr/>
        </p:nvSpPr>
        <p:spPr>
          <a:xfrm>
            <a:off x="8384369" y="4188275"/>
            <a:ext cx="3457571" cy="1323632"/>
          </a:xfrm>
          <a:prstGeom prst="rect">
            <a:avLst/>
          </a:prstGeom>
          <a:ln w="12700">
            <a:miter lim="400000"/>
          </a:ln>
          <a:extLst>
            <a:ext uri="{C572A759-6A51-4108-AA02-DFA0A04FC94B}">
              <ma14:wrappingTextBoxFlag xmlns="" xmlns:ma14="http://schemas.microsoft.com/office/mac/drawingml/2011/main" val="1"/>
            </a:ext>
          </a:extLst>
        </p:spPr>
        <p:txBody>
          <a:bodyPr lIns="45720" tIns="45720" rIns="45720" bIns="45720">
            <a:spAutoFit/>
          </a:bodyPr>
          <a:lstStyle/>
          <a:p>
            <a:pPr algn="l" fontAlgn="auto">
              <a:lnSpc>
                <a:spcPct val="100000"/>
              </a:lnSpc>
              <a:spcBef>
                <a:spcPts val="0"/>
              </a:spcBef>
              <a:spcAft>
                <a:spcPts val="0"/>
              </a:spcAft>
              <a:defRPr sz="2000">
                <a:solidFill>
                  <a:srgbClr val="FFFFFF"/>
                </a:solidFill>
                <a:latin typeface="Arial"/>
                <a:ea typeface="Arial"/>
                <a:cs typeface="Arial"/>
                <a:sym typeface="Arial"/>
              </a:defRPr>
            </a:pPr>
            <a:endParaRPr sz="2667">
              <a:solidFill>
                <a:srgbClr val="FFFFFF"/>
              </a:solidFill>
              <a:latin typeface="Arial"/>
              <a:ea typeface="Arial"/>
              <a:cs typeface="Arial"/>
              <a:sym typeface="Arial"/>
            </a:endParaRPr>
          </a:p>
          <a:p>
            <a:pPr algn="l" fontAlgn="auto">
              <a:lnSpc>
                <a:spcPct val="100000"/>
              </a:lnSpc>
              <a:spcBef>
                <a:spcPts val="0"/>
              </a:spcBef>
              <a:spcAft>
                <a:spcPts val="0"/>
              </a:spcAft>
              <a:defRPr sz="2000">
                <a:solidFill>
                  <a:srgbClr val="FFFFFF"/>
                </a:solidFill>
                <a:latin typeface="Arial"/>
                <a:ea typeface="Arial"/>
                <a:cs typeface="Arial"/>
                <a:sym typeface="Arial"/>
              </a:defRPr>
            </a:pPr>
            <a:r>
              <a:rPr sz="2667">
                <a:solidFill>
                  <a:srgbClr val="FFFFFF"/>
                </a:solidFill>
                <a:latin typeface="Arial"/>
                <a:ea typeface="Arial"/>
                <a:cs typeface="Arial"/>
                <a:sym typeface="Arial"/>
              </a:rPr>
              <a:t>Our Organization</a:t>
            </a:r>
          </a:p>
          <a:p>
            <a:pPr algn="l" fontAlgn="auto">
              <a:lnSpc>
                <a:spcPct val="100000"/>
              </a:lnSpc>
              <a:spcBef>
                <a:spcPts val="0"/>
              </a:spcBef>
              <a:spcAft>
                <a:spcPts val="0"/>
              </a:spcAft>
              <a:defRPr sz="2000">
                <a:solidFill>
                  <a:srgbClr val="FFFFFF"/>
                </a:solidFill>
                <a:latin typeface="Arial"/>
                <a:ea typeface="Arial"/>
                <a:cs typeface="Arial"/>
                <a:sym typeface="Arial"/>
              </a:defRPr>
            </a:pPr>
            <a:endParaRPr sz="2667">
              <a:solidFill>
                <a:srgbClr val="FFFFFF"/>
              </a:solidFill>
              <a:latin typeface="Arial"/>
              <a:ea typeface="Arial"/>
              <a:cs typeface="Arial"/>
              <a:sym typeface="Arial"/>
            </a:endParaRPr>
          </a:p>
        </p:txBody>
      </p:sp>
      <p:pic>
        <p:nvPicPr>
          <p:cNvPr id="313" name="Picture 21" descr="Picture 21"/>
          <p:cNvPicPr>
            <a:picLocks noChangeAspect="1"/>
          </p:cNvPicPr>
          <p:nvPr/>
        </p:nvPicPr>
        <p:blipFill>
          <a:blip r:embed="rId3">
            <a:alphaModFix amt="20000"/>
            <a:extLst/>
          </a:blip>
          <a:stretch>
            <a:fillRect/>
          </a:stretch>
        </p:blipFill>
        <p:spPr>
          <a:xfrm>
            <a:off x="3382131" y="1293919"/>
            <a:ext cx="7380087" cy="9007192"/>
          </a:xfrm>
          <a:prstGeom prst="rect">
            <a:avLst/>
          </a:prstGeom>
          <a:ln w="12700">
            <a:miter lim="400000"/>
          </a:ln>
        </p:spPr>
      </p:pic>
      <p:pic>
        <p:nvPicPr>
          <p:cNvPr id="314" name="Picture 19" descr="Picture 19"/>
          <p:cNvPicPr>
            <a:picLocks noChangeAspect="1"/>
          </p:cNvPicPr>
          <p:nvPr/>
        </p:nvPicPr>
        <p:blipFill>
          <a:blip r:embed="rId4">
            <a:alphaModFix amt="18000"/>
            <a:extLst/>
          </a:blip>
          <a:stretch>
            <a:fillRect/>
          </a:stretch>
        </p:blipFill>
        <p:spPr>
          <a:xfrm>
            <a:off x="6863438" y="1825060"/>
            <a:ext cx="6569799" cy="8018259"/>
          </a:xfrm>
          <a:prstGeom prst="rect">
            <a:avLst/>
          </a:prstGeom>
          <a:ln w="12700">
            <a:miter lim="400000"/>
          </a:ln>
        </p:spPr>
      </p:pic>
      <p:pic>
        <p:nvPicPr>
          <p:cNvPr id="315" name="Picture 20" descr="Picture 20"/>
          <p:cNvPicPr>
            <a:picLocks noChangeAspect="1"/>
          </p:cNvPicPr>
          <p:nvPr/>
        </p:nvPicPr>
        <p:blipFill>
          <a:blip r:embed="rId5">
            <a:alphaModFix amt="13000"/>
            <a:extLst/>
          </a:blip>
          <a:stretch>
            <a:fillRect/>
          </a:stretch>
        </p:blipFill>
        <p:spPr>
          <a:xfrm>
            <a:off x="6903456" y="-973234"/>
            <a:ext cx="7090149" cy="8653332"/>
          </a:xfrm>
          <a:prstGeom prst="rect">
            <a:avLst/>
          </a:prstGeom>
          <a:ln w="12700">
            <a:miter lim="400000"/>
          </a:ln>
        </p:spPr>
      </p:pic>
      <p:sp>
        <p:nvSpPr>
          <p:cNvPr id="316" name="Rectangle 11"/>
          <p:cNvSpPr/>
          <p:nvPr/>
        </p:nvSpPr>
        <p:spPr>
          <a:xfrm>
            <a:off x="0" y="0"/>
            <a:ext cx="12192000" cy="6858000"/>
          </a:xfrm>
          <a:prstGeom prst="rect">
            <a:avLst/>
          </a:prstGeom>
          <a:ln w="120650">
            <a:solidFill>
              <a:schemeClr val="accent1"/>
            </a:solidFill>
            <a:miter/>
          </a:ln>
        </p:spPr>
        <p:txBody>
          <a:bodyPr lIns="60959" rIns="60959" anchor="ctr"/>
          <a:lstStyle/>
          <a:p>
            <a:pPr fontAlgn="auto">
              <a:lnSpc>
                <a:spcPct val="100000"/>
              </a:lnSpc>
              <a:spcBef>
                <a:spcPts val="0"/>
              </a:spcBef>
              <a:spcAft>
                <a:spcPts val="0"/>
              </a:spcAft>
              <a:defRPr>
                <a:solidFill>
                  <a:srgbClr val="FFFFFF"/>
                </a:solidFill>
              </a:defRPr>
            </a:pPr>
            <a:endParaRPr sz="2400">
              <a:solidFill>
                <a:srgbClr val="FFFFFF"/>
              </a:solidFill>
              <a:latin typeface="Calibri" panose="020F0502020204030204"/>
            </a:endParaRPr>
          </a:p>
        </p:txBody>
      </p:sp>
      <p:pic>
        <p:nvPicPr>
          <p:cNvPr id="317" name="Picture 12" descr="Picture 12"/>
          <p:cNvPicPr>
            <a:picLocks noChangeAspect="1"/>
          </p:cNvPicPr>
          <p:nvPr/>
        </p:nvPicPr>
        <p:blipFill>
          <a:blip r:embed="rId6">
            <a:extLst/>
          </a:blip>
          <a:stretch>
            <a:fillRect/>
          </a:stretch>
        </p:blipFill>
        <p:spPr>
          <a:xfrm>
            <a:off x="363501" y="928175"/>
            <a:ext cx="4191000" cy="5423643"/>
          </a:xfrm>
          <a:prstGeom prst="rect">
            <a:avLst/>
          </a:prstGeom>
          <a:ln w="12700">
            <a:miter lim="400000"/>
          </a:ln>
        </p:spPr>
      </p:pic>
      <p:sp>
        <p:nvSpPr>
          <p:cNvPr id="318" name="Rectangle 1"/>
          <p:cNvSpPr/>
          <p:nvPr/>
        </p:nvSpPr>
        <p:spPr>
          <a:xfrm>
            <a:off x="363501" y="519288"/>
            <a:ext cx="4188180" cy="5830713"/>
          </a:xfrm>
          <a:prstGeom prst="rect">
            <a:avLst/>
          </a:prstGeom>
          <a:ln w="3175">
            <a:solidFill>
              <a:schemeClr val="accent1"/>
            </a:solidFill>
            <a:miter/>
          </a:ln>
        </p:spPr>
        <p:txBody>
          <a:bodyPr lIns="60959" rIns="60959" anchor="ctr"/>
          <a:lstStyle/>
          <a:p>
            <a:pPr fontAlgn="auto">
              <a:lnSpc>
                <a:spcPct val="100000"/>
              </a:lnSpc>
              <a:spcBef>
                <a:spcPts val="0"/>
              </a:spcBef>
              <a:spcAft>
                <a:spcPts val="0"/>
              </a:spcAft>
              <a:defRPr>
                <a:solidFill>
                  <a:srgbClr val="FFFFFF"/>
                </a:solidFill>
              </a:defRPr>
            </a:pPr>
            <a:endParaRPr sz="2400">
              <a:solidFill>
                <a:srgbClr val="FFFFFF"/>
              </a:solidFill>
              <a:latin typeface="Calibri" panose="020F0502020204030204"/>
            </a:endParaRPr>
          </a:p>
        </p:txBody>
      </p:sp>
      <p:pic>
        <p:nvPicPr>
          <p:cNvPr id="319" name="Picture 4" descr="Picture 4"/>
          <p:cNvPicPr>
            <a:picLocks noChangeAspect="1"/>
          </p:cNvPicPr>
          <p:nvPr/>
        </p:nvPicPr>
        <p:blipFill>
          <a:blip r:embed="rId7">
            <a:extLst/>
          </a:blip>
          <a:stretch>
            <a:fillRect/>
          </a:stretch>
        </p:blipFill>
        <p:spPr>
          <a:xfrm>
            <a:off x="858890" y="-1723078"/>
            <a:ext cx="8388825" cy="10234041"/>
          </a:xfrm>
          <a:prstGeom prst="rect">
            <a:avLst/>
          </a:prstGeom>
          <a:ln w="12700">
            <a:miter lim="400000"/>
          </a:ln>
        </p:spPr>
      </p:pic>
    </p:spTree>
    <p:extLst>
      <p:ext uri="{BB962C8B-B14F-4D97-AF65-F5344CB8AC3E}">
        <p14:creationId xmlns:p14="http://schemas.microsoft.com/office/powerpoint/2010/main" val="92534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296197" y="1591"/>
          <a:ext cx="1587" cy="1587"/>
        </p:xfrm>
        <a:graphic>
          <a:graphicData uri="http://schemas.openxmlformats.org/presentationml/2006/ole">
            <mc:AlternateContent xmlns:mc="http://schemas.openxmlformats.org/markup-compatibility/2006">
              <mc:Choice xmlns:v="urn:schemas-microsoft-com:vml" Requires="v">
                <p:oleObj spid="_x0000_s61482" name="think-cell Slide" r:id="rId5" imgW="360" imgH="360" progId="">
                  <p:embed/>
                </p:oleObj>
              </mc:Choice>
              <mc:Fallback>
                <p:oleObj name="think-cell Slide" r:id="rId5" imgW="360" imgH="360" progId="">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197" y="1591"/>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05878" y="597522"/>
            <a:ext cx="12086122" cy="758825"/>
          </a:xfrm>
        </p:spPr>
        <p:txBody>
          <a:bodyPr/>
          <a:lstStyle/>
          <a:p>
            <a:pPr algn="ctr"/>
            <a:r>
              <a:rPr lang="en-GB" sz="2800" dirty="0"/>
              <a:t>The Philadelphia Context</a:t>
            </a:r>
          </a:p>
        </p:txBody>
      </p:sp>
      <p:sp>
        <p:nvSpPr>
          <p:cNvPr id="19" name="Content Placeholder 2"/>
          <p:cNvSpPr txBox="1">
            <a:spLocks/>
          </p:cNvSpPr>
          <p:nvPr/>
        </p:nvSpPr>
        <p:spPr bwMode="gray">
          <a:xfrm>
            <a:off x="2100261" y="1045030"/>
            <a:ext cx="8132309" cy="1266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74625" indent="-174625" algn="l" rtl="0" eaLnBrk="1" fontAlgn="base" hangingPunct="1">
              <a:spcBef>
                <a:spcPct val="60000"/>
              </a:spcBef>
              <a:spcAft>
                <a:spcPct val="0"/>
              </a:spcAft>
              <a:buChar char="•"/>
              <a:defRPr sz="1600">
                <a:solidFill>
                  <a:schemeClr val="tx1"/>
                </a:solidFill>
                <a:latin typeface="+mn-lt"/>
                <a:ea typeface="+mn-ea"/>
                <a:cs typeface="+mn-cs"/>
                <a:sym typeface="Arial"/>
              </a:defRPr>
            </a:lvl1pPr>
            <a:lvl2pPr marL="342900"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2pPr>
            <a:lvl3pPr marL="515938" indent="-171450" algn="l" rtl="0" eaLnBrk="1" fontAlgn="base" hangingPunct="1">
              <a:spcBef>
                <a:spcPct val="20000"/>
              </a:spcBef>
              <a:spcAft>
                <a:spcPct val="0"/>
              </a:spcAft>
              <a:buFont typeface="Arial" charset="0"/>
              <a:buChar char="-"/>
              <a:defRPr sz="1600">
                <a:solidFill>
                  <a:schemeClr val="tx1"/>
                </a:solidFill>
                <a:latin typeface="+mn-lt"/>
                <a:cs typeface="+mn-cs"/>
                <a:sym typeface="Arial"/>
              </a:defRPr>
            </a:lvl3pPr>
            <a:lvl4pPr marL="684213"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4pPr>
            <a:lvl5pPr marL="858838" indent="-173038" algn="l" rtl="0" eaLnBrk="1" fontAlgn="base" hangingPunct="1">
              <a:spcBef>
                <a:spcPct val="20000"/>
              </a:spcBef>
              <a:spcAft>
                <a:spcPct val="0"/>
              </a:spcAft>
              <a:buFont typeface="Arial" charset="0"/>
              <a:buChar char="-"/>
              <a:defRPr sz="1600">
                <a:solidFill>
                  <a:schemeClr val="tx1"/>
                </a:solidFill>
                <a:latin typeface="+mn-lt"/>
                <a:cs typeface="+mn-cs"/>
                <a:sym typeface="Arial"/>
              </a:defRPr>
            </a:lvl5pPr>
            <a:lvl6pPr marL="1316038" indent="-173038" algn="l" rtl="0" eaLnBrk="1" fontAlgn="base" hangingPunct="1">
              <a:spcBef>
                <a:spcPct val="20000"/>
              </a:spcBef>
              <a:spcAft>
                <a:spcPct val="0"/>
              </a:spcAft>
              <a:buFont typeface="Arial" charset="0"/>
              <a:buChar char="-"/>
              <a:defRPr sz="1600">
                <a:solidFill>
                  <a:schemeClr val="tx1"/>
                </a:solidFill>
                <a:latin typeface="+mn-lt"/>
                <a:cs typeface="+mn-cs"/>
              </a:defRPr>
            </a:lvl6pPr>
            <a:lvl7pPr marL="1773238" indent="-173038" algn="l" rtl="0" eaLnBrk="1" fontAlgn="base" hangingPunct="1">
              <a:spcBef>
                <a:spcPct val="20000"/>
              </a:spcBef>
              <a:spcAft>
                <a:spcPct val="0"/>
              </a:spcAft>
              <a:buFont typeface="Arial" charset="0"/>
              <a:buChar char="-"/>
              <a:defRPr sz="1600">
                <a:solidFill>
                  <a:schemeClr val="tx1"/>
                </a:solidFill>
                <a:latin typeface="+mn-lt"/>
                <a:cs typeface="+mn-cs"/>
              </a:defRPr>
            </a:lvl7pPr>
            <a:lvl8pPr marL="2230438" indent="-173038" algn="l" rtl="0" eaLnBrk="1" fontAlgn="base" hangingPunct="1">
              <a:spcBef>
                <a:spcPct val="20000"/>
              </a:spcBef>
              <a:spcAft>
                <a:spcPct val="0"/>
              </a:spcAft>
              <a:buFont typeface="Arial" charset="0"/>
              <a:buChar char="-"/>
              <a:defRPr sz="1600">
                <a:solidFill>
                  <a:schemeClr val="tx1"/>
                </a:solidFill>
                <a:latin typeface="+mn-lt"/>
                <a:cs typeface="+mn-cs"/>
              </a:defRPr>
            </a:lvl8pPr>
            <a:lvl9pPr marL="2687638" indent="-173038" algn="l" rtl="0" eaLnBrk="1" fontAlgn="base" hangingPunct="1">
              <a:spcBef>
                <a:spcPct val="20000"/>
              </a:spcBef>
              <a:spcAft>
                <a:spcPct val="0"/>
              </a:spcAft>
              <a:buFont typeface="Arial" charset="0"/>
              <a:buChar char="-"/>
              <a:defRPr sz="1600">
                <a:solidFill>
                  <a:schemeClr val="tx1"/>
                </a:solidFill>
                <a:latin typeface="+mn-lt"/>
                <a:cs typeface="+mn-cs"/>
              </a:defRPr>
            </a:lvl9pPr>
          </a:lstStyle>
          <a:p>
            <a:pPr>
              <a:lnSpc>
                <a:spcPct val="100000"/>
              </a:lnSpc>
            </a:pPr>
            <a:r>
              <a:rPr lang="en-GB" sz="2000" kern="0" dirty="0"/>
              <a:t>The Philadelphia Foundation has 10 years of capacity building </a:t>
            </a:r>
            <a:r>
              <a:rPr lang="en-GB" sz="2000" kern="0" dirty="0" err="1"/>
              <a:t>grantmaking</a:t>
            </a:r>
            <a:r>
              <a:rPr lang="en-GB" sz="2000" kern="0" dirty="0"/>
              <a:t> experience</a:t>
            </a:r>
          </a:p>
          <a:p>
            <a:pPr>
              <a:lnSpc>
                <a:spcPct val="100000"/>
              </a:lnSpc>
            </a:pPr>
            <a:r>
              <a:rPr lang="en-GB" sz="2000" kern="0" dirty="0"/>
              <a:t>Strong belief that good governance + strong leadership + solid financials = bigger impact and better outcomes</a:t>
            </a:r>
          </a:p>
          <a:p>
            <a:pPr>
              <a:lnSpc>
                <a:spcPct val="100000"/>
              </a:lnSpc>
            </a:pPr>
            <a:r>
              <a:rPr lang="en-GB" sz="2000" kern="0" dirty="0"/>
              <a:t>Committed to a “Rising Tide </a:t>
            </a:r>
            <a:r>
              <a:rPr lang="mr-IN" sz="2000" kern="0" dirty="0"/>
              <a:t>…</a:t>
            </a:r>
            <a:r>
              <a:rPr lang="en-US" sz="2000" kern="0" dirty="0"/>
              <a:t>” and Diversity, Equity and Inclusion</a:t>
            </a:r>
            <a:endParaRPr lang="en-GB" sz="2000" kern="0" dirty="0"/>
          </a:p>
          <a:p>
            <a:pPr>
              <a:lnSpc>
                <a:spcPct val="100000"/>
              </a:lnSpc>
            </a:pPr>
            <a:r>
              <a:rPr lang="en-GB" sz="2000" kern="0" dirty="0"/>
              <a:t>Philadelphia has not had hard data on the financial health of its nonprofits that are crucial to the quality of life</a:t>
            </a:r>
          </a:p>
          <a:p>
            <a:pPr>
              <a:lnSpc>
                <a:spcPct val="100000"/>
              </a:lnSpc>
            </a:pPr>
            <a:r>
              <a:rPr lang="en-GB" sz="2000" kern="0" dirty="0"/>
              <a:t>The environment isn’t getting any easier with a precarious social safety net and fragile government funding</a:t>
            </a:r>
          </a:p>
          <a:p>
            <a:pPr>
              <a:lnSpc>
                <a:spcPct val="100000"/>
              </a:lnSpc>
            </a:pPr>
            <a:r>
              <a:rPr lang="en-GB" sz="2000" kern="0" dirty="0"/>
              <a:t>New York report report was a good base but needed to be made locally relevant through data, language and local sponsorship</a:t>
            </a:r>
          </a:p>
          <a:p>
            <a:pPr>
              <a:lnSpc>
                <a:spcPct val="100000"/>
              </a:lnSpc>
            </a:pPr>
            <a:r>
              <a:rPr lang="en-GB" sz="2000" kern="0" dirty="0"/>
              <a:t>The report was well received and has been generating discussion at the country and city level where much of the real action is</a:t>
            </a:r>
          </a:p>
        </p:txBody>
      </p:sp>
      <p:sp>
        <p:nvSpPr>
          <p:cNvPr id="5" name="Rectangle 11"/>
          <p:cNvSpPr/>
          <p:nvPr/>
        </p:nvSpPr>
        <p:spPr>
          <a:xfrm>
            <a:off x="0" y="0"/>
            <a:ext cx="12192000" cy="6858000"/>
          </a:xfrm>
          <a:prstGeom prst="rect">
            <a:avLst/>
          </a:prstGeom>
          <a:ln w="120650">
            <a:solidFill>
              <a:schemeClr val="accent1"/>
            </a:solidFill>
            <a:miter/>
          </a:ln>
        </p:spPr>
        <p:txBody>
          <a:bodyPr lIns="60959" rIns="60959" anchor="ctr"/>
          <a:lstStyle/>
          <a:p>
            <a:pPr algn="ctr" defTabSz="914377">
              <a:defRPr>
                <a:solidFill>
                  <a:srgbClr val="FFFFFF"/>
                </a:solidFill>
              </a:defRPr>
            </a:pPr>
            <a:endParaRPr sz="1867" dirty="0">
              <a:solidFill>
                <a:srgbClr val="FFFFFF"/>
              </a:solidFill>
            </a:endParaRPr>
          </a:p>
        </p:txBody>
      </p:sp>
    </p:spTree>
    <p:extLst>
      <p:ext uri="{BB962C8B-B14F-4D97-AF65-F5344CB8AC3E}">
        <p14:creationId xmlns:p14="http://schemas.microsoft.com/office/powerpoint/2010/main" val="151911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187817661"/>
              </p:ext>
            </p:extLst>
          </p:nvPr>
        </p:nvGraphicFramePr>
        <p:xfrm>
          <a:off x="1296197" y="1591"/>
          <a:ext cx="1587" cy="1587"/>
        </p:xfrm>
        <a:graphic>
          <a:graphicData uri="http://schemas.openxmlformats.org/presentationml/2006/ole">
            <mc:AlternateContent xmlns:mc="http://schemas.openxmlformats.org/markup-compatibility/2006">
              <mc:Choice xmlns:v="urn:schemas-microsoft-com:vml" Requires="v">
                <p:oleObj spid="_x0000_s43091" name="think-cell Slide" r:id="rId5" imgW="360" imgH="360" progId="">
                  <p:embed/>
                </p:oleObj>
              </mc:Choice>
              <mc:Fallback>
                <p:oleObj name="think-cell Slide" r:id="rId5" imgW="360" imgH="360" progId="">
                  <p:embed/>
                  <p:pic>
                    <p:nvPicPr>
                      <p:cNvPr id="0" name="Picture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197" y="1591"/>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67378" y="828528"/>
            <a:ext cx="12050828" cy="758825"/>
          </a:xfrm>
        </p:spPr>
        <p:txBody>
          <a:bodyPr/>
          <a:lstStyle/>
          <a:p>
            <a:pPr algn="ctr"/>
            <a:r>
              <a:rPr lang="en-GB" sz="2800" dirty="0"/>
              <a:t>US nonprofits </a:t>
            </a:r>
            <a:r>
              <a:rPr lang="mr-IN" sz="2800" dirty="0"/>
              <a:t>–</a:t>
            </a:r>
            <a:r>
              <a:rPr lang="en-GB" sz="2800" dirty="0"/>
              <a:t> central to society, providing vital services and employing ~10% of workers </a:t>
            </a:r>
            <a:r>
              <a:rPr lang="mr-IN" sz="2800" dirty="0"/>
              <a:t>–</a:t>
            </a:r>
            <a:r>
              <a:rPr lang="en-GB" sz="2800" dirty="0"/>
              <a:t> are in a precarious position</a:t>
            </a:r>
            <a:r>
              <a:rPr lang="en-GB" sz="2800" baseline="30000" dirty="0"/>
              <a:t>1</a:t>
            </a:r>
            <a:br>
              <a:rPr lang="en-GB" sz="2800" dirty="0"/>
            </a:br>
            <a:br>
              <a:rPr lang="en-GB" sz="2800" dirty="0"/>
            </a:br>
            <a:br>
              <a:rPr lang="en-GB" sz="2800" dirty="0"/>
            </a:br>
            <a:br>
              <a:rPr lang="en-GB" sz="2800" dirty="0"/>
            </a:br>
            <a:endParaRPr lang="en-GB" sz="2800" dirty="0"/>
          </a:p>
        </p:txBody>
      </p:sp>
      <p:sp>
        <p:nvSpPr>
          <p:cNvPr id="19" name="Content Placeholder 2"/>
          <p:cNvSpPr txBox="1">
            <a:spLocks/>
          </p:cNvSpPr>
          <p:nvPr/>
        </p:nvSpPr>
        <p:spPr bwMode="gray">
          <a:xfrm>
            <a:off x="2868328" y="1660525"/>
            <a:ext cx="6980522" cy="416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74625" indent="-174625" algn="l" rtl="0" eaLnBrk="1" fontAlgn="base" hangingPunct="1">
              <a:spcBef>
                <a:spcPct val="60000"/>
              </a:spcBef>
              <a:spcAft>
                <a:spcPct val="0"/>
              </a:spcAft>
              <a:buChar char="•"/>
              <a:defRPr sz="1600">
                <a:solidFill>
                  <a:schemeClr val="tx1"/>
                </a:solidFill>
                <a:latin typeface="+mn-lt"/>
                <a:ea typeface="+mn-ea"/>
                <a:cs typeface="+mn-cs"/>
                <a:sym typeface="Arial"/>
              </a:defRPr>
            </a:lvl1pPr>
            <a:lvl2pPr marL="342900"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2pPr>
            <a:lvl3pPr marL="515938" indent="-171450" algn="l" rtl="0" eaLnBrk="1" fontAlgn="base" hangingPunct="1">
              <a:spcBef>
                <a:spcPct val="20000"/>
              </a:spcBef>
              <a:spcAft>
                <a:spcPct val="0"/>
              </a:spcAft>
              <a:buFont typeface="Arial" charset="0"/>
              <a:buChar char="-"/>
              <a:defRPr sz="1600">
                <a:solidFill>
                  <a:schemeClr val="tx1"/>
                </a:solidFill>
                <a:latin typeface="+mn-lt"/>
                <a:cs typeface="+mn-cs"/>
                <a:sym typeface="Arial"/>
              </a:defRPr>
            </a:lvl3pPr>
            <a:lvl4pPr marL="684213"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4pPr>
            <a:lvl5pPr marL="858838" indent="-173038" algn="l" rtl="0" eaLnBrk="1" fontAlgn="base" hangingPunct="1">
              <a:spcBef>
                <a:spcPct val="20000"/>
              </a:spcBef>
              <a:spcAft>
                <a:spcPct val="0"/>
              </a:spcAft>
              <a:buFont typeface="Arial" charset="0"/>
              <a:buChar char="-"/>
              <a:defRPr sz="1600">
                <a:solidFill>
                  <a:schemeClr val="tx1"/>
                </a:solidFill>
                <a:latin typeface="+mn-lt"/>
                <a:cs typeface="+mn-cs"/>
                <a:sym typeface="Arial"/>
              </a:defRPr>
            </a:lvl5pPr>
            <a:lvl6pPr marL="1316038" indent="-173038" algn="l" rtl="0" eaLnBrk="1" fontAlgn="base" hangingPunct="1">
              <a:spcBef>
                <a:spcPct val="20000"/>
              </a:spcBef>
              <a:spcAft>
                <a:spcPct val="0"/>
              </a:spcAft>
              <a:buFont typeface="Arial" charset="0"/>
              <a:buChar char="-"/>
              <a:defRPr sz="1600">
                <a:solidFill>
                  <a:schemeClr val="tx1"/>
                </a:solidFill>
                <a:latin typeface="+mn-lt"/>
                <a:cs typeface="+mn-cs"/>
              </a:defRPr>
            </a:lvl6pPr>
            <a:lvl7pPr marL="1773238" indent="-173038" algn="l" rtl="0" eaLnBrk="1" fontAlgn="base" hangingPunct="1">
              <a:spcBef>
                <a:spcPct val="20000"/>
              </a:spcBef>
              <a:spcAft>
                <a:spcPct val="0"/>
              </a:spcAft>
              <a:buFont typeface="Arial" charset="0"/>
              <a:buChar char="-"/>
              <a:defRPr sz="1600">
                <a:solidFill>
                  <a:schemeClr val="tx1"/>
                </a:solidFill>
                <a:latin typeface="+mn-lt"/>
                <a:cs typeface="+mn-cs"/>
              </a:defRPr>
            </a:lvl7pPr>
            <a:lvl8pPr marL="2230438" indent="-173038" algn="l" rtl="0" eaLnBrk="1" fontAlgn="base" hangingPunct="1">
              <a:spcBef>
                <a:spcPct val="20000"/>
              </a:spcBef>
              <a:spcAft>
                <a:spcPct val="0"/>
              </a:spcAft>
              <a:buFont typeface="Arial" charset="0"/>
              <a:buChar char="-"/>
              <a:defRPr sz="1600">
                <a:solidFill>
                  <a:schemeClr val="tx1"/>
                </a:solidFill>
                <a:latin typeface="+mn-lt"/>
                <a:cs typeface="+mn-cs"/>
              </a:defRPr>
            </a:lvl8pPr>
            <a:lvl9pPr marL="2687638" indent="-173038" algn="l" rtl="0" eaLnBrk="1" fontAlgn="base" hangingPunct="1">
              <a:spcBef>
                <a:spcPct val="20000"/>
              </a:spcBef>
              <a:spcAft>
                <a:spcPct val="0"/>
              </a:spcAft>
              <a:buFont typeface="Arial" charset="0"/>
              <a:buChar char="-"/>
              <a:defRPr sz="1600">
                <a:solidFill>
                  <a:schemeClr val="tx1"/>
                </a:solidFill>
                <a:latin typeface="+mn-lt"/>
                <a:cs typeface="+mn-cs"/>
              </a:defRPr>
            </a:lvl9pPr>
          </a:lstStyle>
          <a:p>
            <a:pPr>
              <a:lnSpc>
                <a:spcPct val="100000"/>
              </a:lnSpc>
            </a:pPr>
            <a:r>
              <a:rPr lang="en-GB" sz="2000" kern="0" dirty="0"/>
              <a:t>While the median nonprofit is “okay”:</a:t>
            </a:r>
          </a:p>
          <a:p>
            <a:pPr lvl="1">
              <a:lnSpc>
                <a:spcPct val="100000"/>
              </a:lnSpc>
            </a:pPr>
            <a:r>
              <a:rPr lang="en-GB" sz="2000" kern="0" dirty="0"/>
              <a:t>3-year margins of 2.2%, </a:t>
            </a:r>
          </a:p>
          <a:p>
            <a:pPr lvl="1">
              <a:lnSpc>
                <a:spcPct val="100000"/>
              </a:lnSpc>
            </a:pPr>
            <a:r>
              <a:rPr lang="en-GB" sz="2000" kern="0" dirty="0"/>
              <a:t>4.4 months of expenses in cash and investments</a:t>
            </a:r>
          </a:p>
          <a:p>
            <a:pPr lvl="1">
              <a:lnSpc>
                <a:spcPct val="100000"/>
              </a:lnSpc>
            </a:pPr>
            <a:r>
              <a:rPr lang="en-GB" sz="2000" kern="0" dirty="0"/>
              <a:t>A healthy balance of public and private (~25%) funding</a:t>
            </a:r>
          </a:p>
          <a:p>
            <a:pPr>
              <a:lnSpc>
                <a:spcPct val="100000"/>
              </a:lnSpc>
            </a:pPr>
            <a:r>
              <a:rPr lang="en-GB" sz="2000" kern="0" dirty="0"/>
              <a:t> This masks considerable weakness:</a:t>
            </a:r>
          </a:p>
          <a:p>
            <a:pPr lvl="1">
              <a:lnSpc>
                <a:spcPct val="100000"/>
              </a:lnSpc>
            </a:pPr>
            <a:r>
              <a:rPr lang="en-GB" sz="2000" kern="0" dirty="0"/>
              <a:t> 7-8% are technically insolvent (i.e. liabilities exceed assets)</a:t>
            </a:r>
          </a:p>
          <a:p>
            <a:pPr lvl="1">
              <a:lnSpc>
                <a:spcPct val="100000"/>
              </a:lnSpc>
            </a:pPr>
            <a:r>
              <a:rPr lang="en-GB" sz="2000" kern="0" dirty="0"/>
              <a:t>30% have lost money over the last three years</a:t>
            </a:r>
          </a:p>
          <a:p>
            <a:pPr lvl="1">
              <a:lnSpc>
                <a:spcPct val="100000"/>
              </a:lnSpc>
            </a:pPr>
            <a:r>
              <a:rPr lang="en-GB" sz="2000" kern="0" dirty="0"/>
              <a:t>30% have less than two months of cash</a:t>
            </a:r>
          </a:p>
          <a:p>
            <a:pPr lvl="1">
              <a:lnSpc>
                <a:spcPct val="100000"/>
              </a:lnSpc>
            </a:pPr>
            <a:r>
              <a:rPr lang="en-GB" sz="2000" kern="0" dirty="0"/>
              <a:t>50% have less than one month of operating reserves</a:t>
            </a:r>
          </a:p>
          <a:p>
            <a:pPr>
              <a:lnSpc>
                <a:spcPct val="100000"/>
              </a:lnSpc>
            </a:pPr>
            <a:r>
              <a:rPr lang="en-GB" sz="2000" kern="0" dirty="0"/>
              <a:t>Restoring the solvency gap would require $40-$50 billion</a:t>
            </a:r>
          </a:p>
          <a:p>
            <a:pPr lvl="1">
              <a:lnSpc>
                <a:spcPct val="100000"/>
              </a:lnSpc>
            </a:pPr>
            <a:endParaRPr lang="en-GB" sz="2000" kern="0" dirty="0"/>
          </a:p>
          <a:p>
            <a:pPr lvl="1">
              <a:lnSpc>
                <a:spcPct val="100000"/>
              </a:lnSpc>
            </a:pPr>
            <a:endParaRPr lang="en-GB" sz="2000" kern="0" dirty="0"/>
          </a:p>
          <a:p>
            <a:pPr>
              <a:lnSpc>
                <a:spcPct val="100000"/>
              </a:lnSpc>
            </a:pPr>
            <a:endParaRPr lang="en-GB" sz="2000" kern="0" dirty="0"/>
          </a:p>
        </p:txBody>
      </p:sp>
      <p:sp>
        <p:nvSpPr>
          <p:cNvPr id="3" name="TextBox 2"/>
          <p:cNvSpPr txBox="1"/>
          <p:nvPr/>
        </p:nvSpPr>
        <p:spPr>
          <a:xfrm>
            <a:off x="67378" y="6189044"/>
            <a:ext cx="12050828" cy="153888"/>
          </a:xfrm>
          <a:prstGeom prst="rect">
            <a:avLst/>
          </a:prstGeom>
          <a:noFill/>
        </p:spPr>
        <p:txBody>
          <a:bodyPr wrap="square" lIns="0" tIns="0" rIns="0" bIns="0" rtlCol="0">
            <a:spAutoFit/>
          </a:bodyPr>
          <a:lstStyle/>
          <a:p>
            <a:pPr>
              <a:lnSpc>
                <a:spcPct val="100000"/>
              </a:lnSpc>
            </a:pPr>
            <a:r>
              <a:rPr lang="en-US" dirty="0"/>
              <a:t>1 Based on Form 990s for 219,987 organizations with $2.45 trillion of expenses collected and maintained by GuideStar</a:t>
            </a:r>
          </a:p>
        </p:txBody>
      </p:sp>
      <p:sp>
        <p:nvSpPr>
          <p:cNvPr id="6" name="Rectangle 11"/>
          <p:cNvSpPr/>
          <p:nvPr/>
        </p:nvSpPr>
        <p:spPr>
          <a:xfrm>
            <a:off x="0" y="0"/>
            <a:ext cx="12192000" cy="6858000"/>
          </a:xfrm>
          <a:prstGeom prst="rect">
            <a:avLst/>
          </a:prstGeom>
          <a:ln w="120650">
            <a:solidFill>
              <a:schemeClr val="accent1"/>
            </a:solidFill>
            <a:miter/>
          </a:ln>
        </p:spPr>
        <p:txBody>
          <a:bodyPr lIns="60959" rIns="60959" anchor="ctr"/>
          <a:lstStyle/>
          <a:p>
            <a:pPr algn="ctr" defTabSz="914377">
              <a:defRPr>
                <a:solidFill>
                  <a:srgbClr val="FFFFFF"/>
                </a:solidFill>
              </a:defRPr>
            </a:pPr>
            <a:endParaRPr sz="1867" dirty="0">
              <a:solidFill>
                <a:srgbClr val="FFFFFF"/>
              </a:solidFill>
            </a:endParaRPr>
          </a:p>
        </p:txBody>
      </p:sp>
    </p:spTree>
    <p:extLst>
      <p:ext uri="{BB962C8B-B14F-4D97-AF65-F5344CB8AC3E}">
        <p14:creationId xmlns:p14="http://schemas.microsoft.com/office/powerpoint/2010/main" val="125810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296197" y="1591"/>
          <a:ext cx="1587" cy="1587"/>
        </p:xfrm>
        <a:graphic>
          <a:graphicData uri="http://schemas.openxmlformats.org/presentationml/2006/ole">
            <mc:AlternateContent xmlns:mc="http://schemas.openxmlformats.org/markup-compatibility/2006">
              <mc:Choice xmlns:v="urn:schemas-microsoft-com:vml" Requires="v">
                <p:oleObj spid="_x0000_s1060" name="think-cell Slide" r:id="rId5" imgW="360" imgH="360" progId="">
                  <p:embed/>
                </p:oleObj>
              </mc:Choice>
              <mc:Fallback>
                <p:oleObj name="think-cell Slide" r:id="rId5" imgW="360" imgH="360" progId="">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197" y="1591"/>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86627" y="905532"/>
            <a:ext cx="12021953" cy="758825"/>
          </a:xfrm>
        </p:spPr>
        <p:txBody>
          <a:bodyPr/>
          <a:lstStyle/>
          <a:p>
            <a:pPr algn="ctr"/>
            <a:r>
              <a:rPr lang="en-GB" sz="2800" dirty="0"/>
              <a:t>But it is largely meaningless to talk broadly about the “nonprofit sector” given the diversity of the organizations within it . . .</a:t>
            </a:r>
          </a:p>
        </p:txBody>
      </p:sp>
      <p:sp>
        <p:nvSpPr>
          <p:cNvPr id="19" name="Content Placeholder 2"/>
          <p:cNvSpPr txBox="1">
            <a:spLocks/>
          </p:cNvSpPr>
          <p:nvPr/>
        </p:nvSpPr>
        <p:spPr bwMode="gray">
          <a:xfrm>
            <a:off x="2100261" y="1675555"/>
            <a:ext cx="8706283" cy="389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74625" indent="-174625" algn="l" rtl="0" eaLnBrk="1" fontAlgn="base" hangingPunct="1">
              <a:spcBef>
                <a:spcPct val="60000"/>
              </a:spcBef>
              <a:spcAft>
                <a:spcPct val="0"/>
              </a:spcAft>
              <a:buChar char="•"/>
              <a:defRPr sz="1600">
                <a:solidFill>
                  <a:schemeClr val="tx1"/>
                </a:solidFill>
                <a:latin typeface="+mn-lt"/>
                <a:ea typeface="+mn-ea"/>
                <a:cs typeface="+mn-cs"/>
                <a:sym typeface="Arial"/>
              </a:defRPr>
            </a:lvl1pPr>
            <a:lvl2pPr marL="342900"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2pPr>
            <a:lvl3pPr marL="515938" indent="-171450" algn="l" rtl="0" eaLnBrk="1" fontAlgn="base" hangingPunct="1">
              <a:spcBef>
                <a:spcPct val="20000"/>
              </a:spcBef>
              <a:spcAft>
                <a:spcPct val="0"/>
              </a:spcAft>
              <a:buFont typeface="Arial" charset="0"/>
              <a:buChar char="-"/>
              <a:defRPr sz="1600">
                <a:solidFill>
                  <a:schemeClr val="tx1"/>
                </a:solidFill>
                <a:latin typeface="+mn-lt"/>
                <a:cs typeface="+mn-cs"/>
                <a:sym typeface="Arial"/>
              </a:defRPr>
            </a:lvl3pPr>
            <a:lvl4pPr marL="684213"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4pPr>
            <a:lvl5pPr marL="858838" indent="-173038" algn="l" rtl="0" eaLnBrk="1" fontAlgn="base" hangingPunct="1">
              <a:spcBef>
                <a:spcPct val="20000"/>
              </a:spcBef>
              <a:spcAft>
                <a:spcPct val="0"/>
              </a:spcAft>
              <a:buFont typeface="Arial" charset="0"/>
              <a:buChar char="-"/>
              <a:defRPr sz="1600">
                <a:solidFill>
                  <a:schemeClr val="tx1"/>
                </a:solidFill>
                <a:latin typeface="+mn-lt"/>
                <a:cs typeface="+mn-cs"/>
                <a:sym typeface="Arial"/>
              </a:defRPr>
            </a:lvl5pPr>
            <a:lvl6pPr marL="1316038" indent="-173038" algn="l" rtl="0" eaLnBrk="1" fontAlgn="base" hangingPunct="1">
              <a:spcBef>
                <a:spcPct val="20000"/>
              </a:spcBef>
              <a:spcAft>
                <a:spcPct val="0"/>
              </a:spcAft>
              <a:buFont typeface="Arial" charset="0"/>
              <a:buChar char="-"/>
              <a:defRPr sz="1600">
                <a:solidFill>
                  <a:schemeClr val="tx1"/>
                </a:solidFill>
                <a:latin typeface="+mn-lt"/>
                <a:cs typeface="+mn-cs"/>
              </a:defRPr>
            </a:lvl6pPr>
            <a:lvl7pPr marL="1773238" indent="-173038" algn="l" rtl="0" eaLnBrk="1" fontAlgn="base" hangingPunct="1">
              <a:spcBef>
                <a:spcPct val="20000"/>
              </a:spcBef>
              <a:spcAft>
                <a:spcPct val="0"/>
              </a:spcAft>
              <a:buFont typeface="Arial" charset="0"/>
              <a:buChar char="-"/>
              <a:defRPr sz="1600">
                <a:solidFill>
                  <a:schemeClr val="tx1"/>
                </a:solidFill>
                <a:latin typeface="+mn-lt"/>
                <a:cs typeface="+mn-cs"/>
              </a:defRPr>
            </a:lvl7pPr>
            <a:lvl8pPr marL="2230438" indent="-173038" algn="l" rtl="0" eaLnBrk="1" fontAlgn="base" hangingPunct="1">
              <a:spcBef>
                <a:spcPct val="20000"/>
              </a:spcBef>
              <a:spcAft>
                <a:spcPct val="0"/>
              </a:spcAft>
              <a:buFont typeface="Arial" charset="0"/>
              <a:buChar char="-"/>
              <a:defRPr sz="1600">
                <a:solidFill>
                  <a:schemeClr val="tx1"/>
                </a:solidFill>
                <a:latin typeface="+mn-lt"/>
                <a:cs typeface="+mn-cs"/>
              </a:defRPr>
            </a:lvl8pPr>
            <a:lvl9pPr marL="2687638" indent="-173038" algn="l" rtl="0" eaLnBrk="1" fontAlgn="base" hangingPunct="1">
              <a:spcBef>
                <a:spcPct val="20000"/>
              </a:spcBef>
              <a:spcAft>
                <a:spcPct val="0"/>
              </a:spcAft>
              <a:buFont typeface="Arial" charset="0"/>
              <a:buChar char="-"/>
              <a:defRPr sz="1600">
                <a:solidFill>
                  <a:schemeClr val="tx1"/>
                </a:solidFill>
                <a:latin typeface="+mn-lt"/>
                <a:cs typeface="+mn-cs"/>
              </a:defRPr>
            </a:lvl9pPr>
          </a:lstStyle>
          <a:p>
            <a:pPr>
              <a:lnSpc>
                <a:spcPct val="100000"/>
              </a:lnSpc>
            </a:pPr>
            <a:r>
              <a:rPr lang="en-GB" sz="2000" kern="0" dirty="0"/>
              <a:t>Scale and concentration:</a:t>
            </a:r>
          </a:p>
          <a:p>
            <a:pPr lvl="1">
              <a:lnSpc>
                <a:spcPct val="100000"/>
              </a:lnSpc>
            </a:pPr>
            <a:r>
              <a:rPr lang="en-GB" sz="2000" kern="0" dirty="0"/>
              <a:t> Very Small (&lt;$1 million, 66% of orgs., 2% of spend)</a:t>
            </a:r>
          </a:p>
          <a:p>
            <a:pPr lvl="1">
              <a:lnSpc>
                <a:spcPct val="100000"/>
              </a:lnSpc>
            </a:pPr>
            <a:r>
              <a:rPr lang="en-GB" sz="2000" kern="0" dirty="0"/>
              <a:t> Large and Very Large (&gt;$10 million, 2% of orgs., 80% of spend)</a:t>
            </a:r>
          </a:p>
          <a:p>
            <a:pPr lvl="1">
              <a:lnSpc>
                <a:spcPct val="100000"/>
              </a:lnSpc>
            </a:pPr>
            <a:r>
              <a:rPr lang="en-GB" sz="2000" kern="0" dirty="0"/>
              <a:t> For $10 million+ orgs., 70% have less than 15% philanthropy, 50% have less than 3% philanthropy)</a:t>
            </a:r>
          </a:p>
          <a:p>
            <a:pPr lvl="1">
              <a:lnSpc>
                <a:spcPct val="100000"/>
              </a:lnSpc>
            </a:pPr>
            <a:r>
              <a:rPr lang="en-GB" sz="2000" kern="0" dirty="0"/>
              <a:t> Hospitals (9% orgs., 46% spend), Education (16% orgs., 25% spend)</a:t>
            </a:r>
          </a:p>
          <a:p>
            <a:pPr>
              <a:lnSpc>
                <a:spcPct val="100000"/>
              </a:lnSpc>
            </a:pPr>
            <a:r>
              <a:rPr lang="en-GB" sz="2000" kern="0" dirty="0"/>
              <a:t>Sub-sector diversity:</a:t>
            </a:r>
          </a:p>
          <a:p>
            <a:pPr lvl="1">
              <a:lnSpc>
                <a:spcPct val="100000"/>
              </a:lnSpc>
            </a:pPr>
            <a:r>
              <a:rPr lang="en-GB" sz="2000" kern="0" dirty="0"/>
              <a:t> Environment, Religious, Arts &amp; Culture (philanthropy of 50%+)</a:t>
            </a:r>
          </a:p>
          <a:p>
            <a:pPr lvl="1">
              <a:lnSpc>
                <a:spcPct val="100000"/>
              </a:lnSpc>
            </a:pPr>
            <a:r>
              <a:rPr lang="en-GB" sz="2000" kern="0" dirty="0"/>
              <a:t> Health and Human Services, Youth Development, Community </a:t>
            </a:r>
            <a:br>
              <a:rPr lang="en-GB" sz="2000" kern="0" dirty="0"/>
            </a:br>
            <a:r>
              <a:rPr lang="en-GB" sz="2000" kern="0" dirty="0"/>
              <a:t>Capacity (philanthropy ranges between 3%-15%)</a:t>
            </a:r>
          </a:p>
          <a:p>
            <a:pPr lvl="1">
              <a:lnSpc>
                <a:spcPct val="100000"/>
              </a:lnSpc>
            </a:pPr>
            <a:endParaRPr lang="en-GB" sz="2000" kern="0" dirty="0"/>
          </a:p>
          <a:p>
            <a:pPr>
              <a:lnSpc>
                <a:spcPct val="100000"/>
              </a:lnSpc>
            </a:pPr>
            <a:endParaRPr lang="en-GB" sz="2000" kern="0" dirty="0"/>
          </a:p>
        </p:txBody>
      </p:sp>
      <p:sp>
        <p:nvSpPr>
          <p:cNvPr id="5" name="Rectangle 11"/>
          <p:cNvSpPr/>
          <p:nvPr/>
        </p:nvSpPr>
        <p:spPr>
          <a:xfrm>
            <a:off x="0" y="0"/>
            <a:ext cx="12192000" cy="6858000"/>
          </a:xfrm>
          <a:prstGeom prst="rect">
            <a:avLst/>
          </a:prstGeom>
          <a:ln w="120650">
            <a:solidFill>
              <a:schemeClr val="accent1"/>
            </a:solidFill>
            <a:miter/>
          </a:ln>
        </p:spPr>
        <p:txBody>
          <a:bodyPr lIns="60959" rIns="60959" anchor="ctr"/>
          <a:lstStyle/>
          <a:p>
            <a:pPr algn="ctr" defTabSz="914377">
              <a:defRPr>
                <a:solidFill>
                  <a:srgbClr val="FFFFFF"/>
                </a:solidFill>
              </a:defRPr>
            </a:pPr>
            <a:endParaRPr sz="1867" dirty="0">
              <a:solidFill>
                <a:srgbClr val="FFFFFF"/>
              </a:solidFill>
            </a:endParaRPr>
          </a:p>
        </p:txBody>
      </p:sp>
    </p:spTree>
    <p:extLst>
      <p:ext uri="{BB962C8B-B14F-4D97-AF65-F5344CB8AC3E}">
        <p14:creationId xmlns:p14="http://schemas.microsoft.com/office/powerpoint/2010/main" val="2023620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187817661"/>
              </p:ext>
            </p:extLst>
          </p:nvPr>
        </p:nvGraphicFramePr>
        <p:xfrm>
          <a:off x="1296197" y="1591"/>
          <a:ext cx="1587" cy="1587"/>
        </p:xfrm>
        <a:graphic>
          <a:graphicData uri="http://schemas.openxmlformats.org/presentationml/2006/ole">
            <mc:AlternateContent xmlns:mc="http://schemas.openxmlformats.org/markup-compatibility/2006">
              <mc:Choice xmlns:v="urn:schemas-microsoft-com:vml" Requires="v">
                <p:oleObj spid="_x0000_s58436" name="think-cell Slide" r:id="rId5" imgW="360" imgH="360" progId="">
                  <p:embed/>
                </p:oleObj>
              </mc:Choice>
              <mc:Fallback>
                <p:oleObj name="think-cell Slide" r:id="rId5" imgW="360" imgH="360" progId="">
                  <p:embed/>
                  <p:pic>
                    <p:nvPicPr>
                      <p:cNvPr id="0"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197" y="1591"/>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60421" y="992154"/>
            <a:ext cx="12031579" cy="758825"/>
          </a:xfrm>
        </p:spPr>
        <p:txBody>
          <a:bodyPr/>
          <a:lstStyle/>
          <a:p>
            <a:pPr algn="ctr"/>
            <a:r>
              <a:rPr lang="en-GB" sz="2800" dirty="0"/>
              <a:t>On an aggregate basis, what can we say about drivers of financial health?</a:t>
            </a:r>
          </a:p>
        </p:txBody>
      </p:sp>
      <p:sp>
        <p:nvSpPr>
          <p:cNvPr id="19" name="Content Placeholder 2"/>
          <p:cNvSpPr txBox="1">
            <a:spLocks/>
          </p:cNvSpPr>
          <p:nvPr/>
        </p:nvSpPr>
        <p:spPr bwMode="gray">
          <a:xfrm>
            <a:off x="2100262" y="1508128"/>
            <a:ext cx="7748588"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74625" indent="-174625" algn="l" rtl="0" eaLnBrk="1" fontAlgn="base" hangingPunct="1">
              <a:spcBef>
                <a:spcPct val="60000"/>
              </a:spcBef>
              <a:spcAft>
                <a:spcPct val="0"/>
              </a:spcAft>
              <a:buChar char="•"/>
              <a:defRPr sz="1600">
                <a:solidFill>
                  <a:schemeClr val="tx1"/>
                </a:solidFill>
                <a:latin typeface="+mn-lt"/>
                <a:ea typeface="+mn-ea"/>
                <a:cs typeface="+mn-cs"/>
                <a:sym typeface="Arial"/>
              </a:defRPr>
            </a:lvl1pPr>
            <a:lvl2pPr marL="342900"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2pPr>
            <a:lvl3pPr marL="515938" indent="-171450" algn="l" rtl="0" eaLnBrk="1" fontAlgn="base" hangingPunct="1">
              <a:spcBef>
                <a:spcPct val="20000"/>
              </a:spcBef>
              <a:spcAft>
                <a:spcPct val="0"/>
              </a:spcAft>
              <a:buFont typeface="Arial" charset="0"/>
              <a:buChar char="-"/>
              <a:defRPr sz="1600">
                <a:solidFill>
                  <a:schemeClr val="tx1"/>
                </a:solidFill>
                <a:latin typeface="+mn-lt"/>
                <a:cs typeface="+mn-cs"/>
                <a:sym typeface="Arial"/>
              </a:defRPr>
            </a:lvl3pPr>
            <a:lvl4pPr marL="684213"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4pPr>
            <a:lvl5pPr marL="858838" indent="-173038" algn="l" rtl="0" eaLnBrk="1" fontAlgn="base" hangingPunct="1">
              <a:spcBef>
                <a:spcPct val="20000"/>
              </a:spcBef>
              <a:spcAft>
                <a:spcPct val="0"/>
              </a:spcAft>
              <a:buFont typeface="Arial" charset="0"/>
              <a:buChar char="-"/>
              <a:defRPr sz="1600">
                <a:solidFill>
                  <a:schemeClr val="tx1"/>
                </a:solidFill>
                <a:latin typeface="+mn-lt"/>
                <a:cs typeface="+mn-cs"/>
                <a:sym typeface="Arial"/>
              </a:defRPr>
            </a:lvl5pPr>
            <a:lvl6pPr marL="1316038" indent="-173038" algn="l" rtl="0" eaLnBrk="1" fontAlgn="base" hangingPunct="1">
              <a:spcBef>
                <a:spcPct val="20000"/>
              </a:spcBef>
              <a:spcAft>
                <a:spcPct val="0"/>
              </a:spcAft>
              <a:buFont typeface="Arial" charset="0"/>
              <a:buChar char="-"/>
              <a:defRPr sz="1600">
                <a:solidFill>
                  <a:schemeClr val="tx1"/>
                </a:solidFill>
                <a:latin typeface="+mn-lt"/>
                <a:cs typeface="+mn-cs"/>
              </a:defRPr>
            </a:lvl6pPr>
            <a:lvl7pPr marL="1773238" indent="-173038" algn="l" rtl="0" eaLnBrk="1" fontAlgn="base" hangingPunct="1">
              <a:spcBef>
                <a:spcPct val="20000"/>
              </a:spcBef>
              <a:spcAft>
                <a:spcPct val="0"/>
              </a:spcAft>
              <a:buFont typeface="Arial" charset="0"/>
              <a:buChar char="-"/>
              <a:defRPr sz="1600">
                <a:solidFill>
                  <a:schemeClr val="tx1"/>
                </a:solidFill>
                <a:latin typeface="+mn-lt"/>
                <a:cs typeface="+mn-cs"/>
              </a:defRPr>
            </a:lvl7pPr>
            <a:lvl8pPr marL="2230438" indent="-173038" algn="l" rtl="0" eaLnBrk="1" fontAlgn="base" hangingPunct="1">
              <a:spcBef>
                <a:spcPct val="20000"/>
              </a:spcBef>
              <a:spcAft>
                <a:spcPct val="0"/>
              </a:spcAft>
              <a:buFont typeface="Arial" charset="0"/>
              <a:buChar char="-"/>
              <a:defRPr sz="1600">
                <a:solidFill>
                  <a:schemeClr val="tx1"/>
                </a:solidFill>
                <a:latin typeface="+mn-lt"/>
                <a:cs typeface="+mn-cs"/>
              </a:defRPr>
            </a:lvl8pPr>
            <a:lvl9pPr marL="2687638" indent="-173038" algn="l" rtl="0" eaLnBrk="1" fontAlgn="base" hangingPunct="1">
              <a:spcBef>
                <a:spcPct val="20000"/>
              </a:spcBef>
              <a:spcAft>
                <a:spcPct val="0"/>
              </a:spcAft>
              <a:buFont typeface="Arial" charset="0"/>
              <a:buChar char="-"/>
              <a:defRPr sz="1600">
                <a:solidFill>
                  <a:schemeClr val="tx1"/>
                </a:solidFill>
                <a:latin typeface="+mn-lt"/>
                <a:cs typeface="+mn-cs"/>
              </a:defRPr>
            </a:lvl9pPr>
          </a:lstStyle>
          <a:p>
            <a:pPr>
              <a:lnSpc>
                <a:spcPct val="100000"/>
              </a:lnSpc>
            </a:pPr>
            <a:r>
              <a:rPr lang="en-GB" sz="2000" kern="0" dirty="0"/>
              <a:t>Size matters (a little):</a:t>
            </a:r>
          </a:p>
          <a:p>
            <a:pPr lvl="1">
              <a:lnSpc>
                <a:spcPct val="100000"/>
              </a:lnSpc>
            </a:pPr>
            <a:r>
              <a:rPr lang="en-GB" sz="2000" kern="0" dirty="0"/>
              <a:t> Similar levels of insolvency</a:t>
            </a:r>
          </a:p>
          <a:p>
            <a:pPr lvl="1">
              <a:lnSpc>
                <a:spcPct val="100000"/>
              </a:lnSpc>
            </a:pPr>
            <a:r>
              <a:rPr lang="en-GB" sz="2000" kern="0" dirty="0"/>
              <a:t> May face more liquidity issues</a:t>
            </a:r>
          </a:p>
          <a:p>
            <a:pPr lvl="1">
              <a:lnSpc>
                <a:spcPct val="100000"/>
              </a:lnSpc>
            </a:pPr>
            <a:r>
              <a:rPr lang="en-GB" sz="2000" kern="0" dirty="0"/>
              <a:t> Lower margins </a:t>
            </a:r>
            <a:r>
              <a:rPr lang="mr-IN" sz="2000" kern="0" dirty="0"/>
              <a:t>–</a:t>
            </a:r>
            <a:r>
              <a:rPr lang="en-GB" sz="2000" kern="0" dirty="0"/>
              <a:t> on average </a:t>
            </a:r>
            <a:r>
              <a:rPr lang="mr-IN" sz="2000" kern="0" dirty="0"/>
              <a:t>–</a:t>
            </a:r>
            <a:r>
              <a:rPr lang="en-GB" sz="2000" kern="0" dirty="0"/>
              <a:t> but lower range of margins</a:t>
            </a:r>
          </a:p>
          <a:p>
            <a:pPr>
              <a:lnSpc>
                <a:spcPct val="100000"/>
              </a:lnSpc>
            </a:pPr>
            <a:r>
              <a:rPr lang="en-GB" sz="2000" kern="0" dirty="0"/>
              <a:t>Sub-sector matters a lot:</a:t>
            </a:r>
          </a:p>
          <a:p>
            <a:pPr lvl="1">
              <a:lnSpc>
                <a:spcPct val="100000"/>
              </a:lnSpc>
            </a:pPr>
            <a:r>
              <a:rPr lang="en-GB" sz="2000" kern="0" dirty="0"/>
              <a:t> Government contracts/fee for service (Hospitals, Human Services, Education) = more debt, smaller reserves</a:t>
            </a:r>
          </a:p>
          <a:p>
            <a:pPr lvl="1">
              <a:lnSpc>
                <a:spcPct val="100000"/>
              </a:lnSpc>
            </a:pPr>
            <a:r>
              <a:rPr lang="en-GB" sz="2000" kern="0" dirty="0"/>
              <a:t> High philanthropy = less debt, larger reserves</a:t>
            </a:r>
          </a:p>
          <a:p>
            <a:pPr>
              <a:lnSpc>
                <a:spcPct val="100000"/>
              </a:lnSpc>
            </a:pPr>
            <a:r>
              <a:rPr lang="en-GB" sz="2000" kern="0" dirty="0"/>
              <a:t>Geography does not matter much</a:t>
            </a:r>
          </a:p>
          <a:p>
            <a:pPr>
              <a:lnSpc>
                <a:spcPct val="100000"/>
              </a:lnSpc>
            </a:pPr>
            <a:endParaRPr lang="en-GB" sz="2000" kern="0" dirty="0"/>
          </a:p>
        </p:txBody>
      </p:sp>
      <p:sp>
        <p:nvSpPr>
          <p:cNvPr id="5" name="Rectangle 11"/>
          <p:cNvSpPr/>
          <p:nvPr/>
        </p:nvSpPr>
        <p:spPr>
          <a:xfrm>
            <a:off x="0" y="0"/>
            <a:ext cx="12192000" cy="6858000"/>
          </a:xfrm>
          <a:prstGeom prst="rect">
            <a:avLst/>
          </a:prstGeom>
          <a:ln w="120650">
            <a:solidFill>
              <a:schemeClr val="accent1"/>
            </a:solidFill>
            <a:miter/>
          </a:ln>
        </p:spPr>
        <p:txBody>
          <a:bodyPr lIns="60959" rIns="60959" anchor="ctr"/>
          <a:lstStyle/>
          <a:p>
            <a:pPr algn="ctr" defTabSz="914377">
              <a:defRPr>
                <a:solidFill>
                  <a:srgbClr val="FFFFFF"/>
                </a:solidFill>
              </a:defRPr>
            </a:pPr>
            <a:endParaRPr sz="1867" dirty="0">
              <a:solidFill>
                <a:srgbClr val="FFFFFF"/>
              </a:solidFill>
            </a:endParaRPr>
          </a:p>
        </p:txBody>
      </p:sp>
    </p:spTree>
    <p:extLst>
      <p:ext uri="{BB962C8B-B14F-4D97-AF65-F5344CB8AC3E}">
        <p14:creationId xmlns:p14="http://schemas.microsoft.com/office/powerpoint/2010/main" val="2282972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597406290"/>
              </p:ext>
            </p:extLst>
          </p:nvPr>
        </p:nvGraphicFramePr>
        <p:xfrm>
          <a:off x="1296197" y="1591"/>
          <a:ext cx="1587" cy="1587"/>
        </p:xfrm>
        <a:graphic>
          <a:graphicData uri="http://schemas.openxmlformats.org/presentationml/2006/ole">
            <mc:AlternateContent xmlns:mc="http://schemas.openxmlformats.org/markup-compatibility/2006">
              <mc:Choice xmlns:v="urn:schemas-microsoft-com:vml" Requires="v">
                <p:oleObj spid="_x0000_s55376" name="think-cell Slide" r:id="rId5" imgW="360" imgH="360" progId="">
                  <p:embed/>
                </p:oleObj>
              </mc:Choice>
              <mc:Fallback>
                <p:oleObj name="think-cell Slide" r:id="rId5" imgW="360" imgH="360" progId="">
                  <p:embed/>
                  <p:pic>
                    <p:nvPicPr>
                      <p:cNvPr id="0" name="Picture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197" y="1591"/>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77001" y="799652"/>
            <a:ext cx="12031579" cy="758825"/>
          </a:xfrm>
        </p:spPr>
        <p:txBody>
          <a:bodyPr/>
          <a:lstStyle/>
          <a:p>
            <a:pPr algn="ctr"/>
            <a:r>
              <a:rPr lang="en-GB" sz="2800" dirty="0"/>
              <a:t>What does this all mean?</a:t>
            </a:r>
          </a:p>
        </p:txBody>
      </p:sp>
      <p:sp>
        <p:nvSpPr>
          <p:cNvPr id="19" name="Content Placeholder 2"/>
          <p:cNvSpPr txBox="1">
            <a:spLocks/>
          </p:cNvSpPr>
          <p:nvPr/>
        </p:nvSpPr>
        <p:spPr bwMode="gray">
          <a:xfrm>
            <a:off x="2100262" y="1299123"/>
            <a:ext cx="7748588"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74625" indent="-174625" algn="l" rtl="0" eaLnBrk="1" fontAlgn="base" hangingPunct="1">
              <a:spcBef>
                <a:spcPct val="60000"/>
              </a:spcBef>
              <a:spcAft>
                <a:spcPct val="0"/>
              </a:spcAft>
              <a:buChar char="•"/>
              <a:defRPr sz="1600">
                <a:solidFill>
                  <a:schemeClr val="tx1"/>
                </a:solidFill>
                <a:latin typeface="+mn-lt"/>
                <a:ea typeface="+mn-ea"/>
                <a:cs typeface="+mn-cs"/>
                <a:sym typeface="Arial"/>
              </a:defRPr>
            </a:lvl1pPr>
            <a:lvl2pPr marL="342900"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2pPr>
            <a:lvl3pPr marL="515938" indent="-171450" algn="l" rtl="0" eaLnBrk="1" fontAlgn="base" hangingPunct="1">
              <a:spcBef>
                <a:spcPct val="20000"/>
              </a:spcBef>
              <a:spcAft>
                <a:spcPct val="0"/>
              </a:spcAft>
              <a:buFont typeface="Arial" charset="0"/>
              <a:buChar char="-"/>
              <a:defRPr sz="1600">
                <a:solidFill>
                  <a:schemeClr val="tx1"/>
                </a:solidFill>
                <a:latin typeface="+mn-lt"/>
                <a:cs typeface="+mn-cs"/>
                <a:sym typeface="Arial"/>
              </a:defRPr>
            </a:lvl3pPr>
            <a:lvl4pPr marL="684213"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4pPr>
            <a:lvl5pPr marL="858838" indent="-173038" algn="l" rtl="0" eaLnBrk="1" fontAlgn="base" hangingPunct="1">
              <a:spcBef>
                <a:spcPct val="20000"/>
              </a:spcBef>
              <a:spcAft>
                <a:spcPct val="0"/>
              </a:spcAft>
              <a:buFont typeface="Arial" charset="0"/>
              <a:buChar char="-"/>
              <a:defRPr sz="1600">
                <a:solidFill>
                  <a:schemeClr val="tx1"/>
                </a:solidFill>
                <a:latin typeface="+mn-lt"/>
                <a:cs typeface="+mn-cs"/>
                <a:sym typeface="Arial"/>
              </a:defRPr>
            </a:lvl5pPr>
            <a:lvl6pPr marL="1316038" indent="-173038" algn="l" rtl="0" eaLnBrk="1" fontAlgn="base" hangingPunct="1">
              <a:spcBef>
                <a:spcPct val="20000"/>
              </a:spcBef>
              <a:spcAft>
                <a:spcPct val="0"/>
              </a:spcAft>
              <a:buFont typeface="Arial" charset="0"/>
              <a:buChar char="-"/>
              <a:defRPr sz="1600">
                <a:solidFill>
                  <a:schemeClr val="tx1"/>
                </a:solidFill>
                <a:latin typeface="+mn-lt"/>
                <a:cs typeface="+mn-cs"/>
              </a:defRPr>
            </a:lvl6pPr>
            <a:lvl7pPr marL="1773238" indent="-173038" algn="l" rtl="0" eaLnBrk="1" fontAlgn="base" hangingPunct="1">
              <a:spcBef>
                <a:spcPct val="20000"/>
              </a:spcBef>
              <a:spcAft>
                <a:spcPct val="0"/>
              </a:spcAft>
              <a:buFont typeface="Arial" charset="0"/>
              <a:buChar char="-"/>
              <a:defRPr sz="1600">
                <a:solidFill>
                  <a:schemeClr val="tx1"/>
                </a:solidFill>
                <a:latin typeface="+mn-lt"/>
                <a:cs typeface="+mn-cs"/>
              </a:defRPr>
            </a:lvl7pPr>
            <a:lvl8pPr marL="2230438" indent="-173038" algn="l" rtl="0" eaLnBrk="1" fontAlgn="base" hangingPunct="1">
              <a:spcBef>
                <a:spcPct val="20000"/>
              </a:spcBef>
              <a:spcAft>
                <a:spcPct val="0"/>
              </a:spcAft>
              <a:buFont typeface="Arial" charset="0"/>
              <a:buChar char="-"/>
              <a:defRPr sz="1600">
                <a:solidFill>
                  <a:schemeClr val="tx1"/>
                </a:solidFill>
                <a:latin typeface="+mn-lt"/>
                <a:cs typeface="+mn-cs"/>
              </a:defRPr>
            </a:lvl8pPr>
            <a:lvl9pPr marL="2687638" indent="-173038" algn="l" rtl="0" eaLnBrk="1" fontAlgn="base" hangingPunct="1">
              <a:spcBef>
                <a:spcPct val="20000"/>
              </a:spcBef>
              <a:spcAft>
                <a:spcPct val="0"/>
              </a:spcAft>
              <a:buFont typeface="Arial" charset="0"/>
              <a:buChar char="-"/>
              <a:defRPr sz="1600">
                <a:solidFill>
                  <a:schemeClr val="tx1"/>
                </a:solidFill>
                <a:latin typeface="+mn-lt"/>
                <a:cs typeface="+mn-cs"/>
              </a:defRPr>
            </a:lvl9pPr>
          </a:lstStyle>
          <a:p>
            <a:pPr>
              <a:lnSpc>
                <a:spcPct val="100000"/>
              </a:lnSpc>
            </a:pPr>
            <a:r>
              <a:rPr lang="en-GB" sz="2000" kern="0" dirty="0"/>
              <a:t>No surprise and no shame:</a:t>
            </a:r>
          </a:p>
          <a:p>
            <a:pPr lvl="1">
              <a:lnSpc>
                <a:spcPct val="100000"/>
              </a:lnSpc>
            </a:pPr>
            <a:r>
              <a:rPr lang="en-GB" sz="2000" kern="0" dirty="0"/>
              <a:t> Hard problems, cost-minus (and inflexible) funding, one-way bets</a:t>
            </a:r>
          </a:p>
          <a:p>
            <a:pPr lvl="1">
              <a:lnSpc>
                <a:spcPct val="100000"/>
              </a:lnSpc>
            </a:pPr>
            <a:r>
              <a:rPr lang="en-GB" sz="2000" kern="0" dirty="0"/>
              <a:t> Zero-sum philanthropy, cost disease, recruiting &amp; retention </a:t>
            </a:r>
          </a:p>
          <a:p>
            <a:pPr>
              <a:lnSpc>
                <a:spcPct val="100000"/>
              </a:lnSpc>
            </a:pPr>
            <a:r>
              <a:rPr lang="en-GB" sz="2000" kern="0" dirty="0"/>
              <a:t>But those living close to the edge must focus on managing financial risk:</a:t>
            </a:r>
          </a:p>
          <a:p>
            <a:pPr marL="457171" lvl="1" indent="-280970">
              <a:lnSpc>
                <a:spcPct val="100000"/>
              </a:lnSpc>
            </a:pPr>
            <a:r>
              <a:rPr lang="en-GB" sz="2000" kern="0" dirty="0"/>
              <a:t>Little margin for error</a:t>
            </a:r>
            <a:endParaRPr lang="en-GB" sz="2000" kern="0" baseline="30000" dirty="0"/>
          </a:p>
          <a:p>
            <a:pPr marL="457171" lvl="1" indent="-280970">
              <a:lnSpc>
                <a:spcPct val="100000"/>
              </a:lnSpc>
            </a:pPr>
            <a:r>
              <a:rPr lang="en-GB" sz="2000" kern="0" dirty="0"/>
              <a:t>Few ways to recover</a:t>
            </a:r>
          </a:p>
          <a:p>
            <a:pPr marL="457171" lvl="1" indent="-280970">
              <a:lnSpc>
                <a:spcPct val="100000"/>
              </a:lnSpc>
            </a:pPr>
            <a:r>
              <a:rPr lang="en-GB" sz="2000" kern="0" dirty="0"/>
              <a:t>Risk of becoming a “zombie”</a:t>
            </a:r>
          </a:p>
          <a:p>
            <a:pPr marL="457171" lvl="1" indent="-280970">
              <a:lnSpc>
                <a:spcPct val="100000"/>
              </a:lnSpc>
            </a:pPr>
            <a:r>
              <a:rPr lang="en-GB" sz="2000" kern="0" dirty="0"/>
              <a:t>Distress – including bankruptcy – creates hardship among clients and employees</a:t>
            </a:r>
          </a:p>
          <a:p>
            <a:pPr marL="457171" lvl="1" indent="-280970">
              <a:lnSpc>
                <a:spcPct val="100000"/>
              </a:lnSpc>
            </a:pPr>
            <a:endParaRPr lang="en-GB" sz="2000" kern="0" dirty="0"/>
          </a:p>
        </p:txBody>
      </p:sp>
      <p:sp>
        <p:nvSpPr>
          <p:cNvPr id="6" name="Content Placeholder 2"/>
          <p:cNvSpPr txBox="1">
            <a:spLocks/>
          </p:cNvSpPr>
          <p:nvPr/>
        </p:nvSpPr>
        <p:spPr bwMode="gray">
          <a:xfrm>
            <a:off x="2100262" y="5002555"/>
            <a:ext cx="7748588"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74625" indent="-174625" algn="l" rtl="0" eaLnBrk="1" fontAlgn="base" hangingPunct="1">
              <a:spcBef>
                <a:spcPct val="60000"/>
              </a:spcBef>
              <a:spcAft>
                <a:spcPct val="0"/>
              </a:spcAft>
              <a:buChar char="•"/>
              <a:defRPr sz="1600">
                <a:solidFill>
                  <a:schemeClr val="tx1"/>
                </a:solidFill>
                <a:latin typeface="+mn-lt"/>
                <a:ea typeface="+mn-ea"/>
                <a:cs typeface="+mn-cs"/>
                <a:sym typeface="Arial"/>
              </a:defRPr>
            </a:lvl1pPr>
            <a:lvl2pPr marL="342900"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2pPr>
            <a:lvl3pPr marL="515938" indent="-171450" algn="l" rtl="0" eaLnBrk="1" fontAlgn="base" hangingPunct="1">
              <a:spcBef>
                <a:spcPct val="20000"/>
              </a:spcBef>
              <a:spcAft>
                <a:spcPct val="0"/>
              </a:spcAft>
              <a:buFont typeface="Arial" charset="0"/>
              <a:buChar char="-"/>
              <a:defRPr sz="1600">
                <a:solidFill>
                  <a:schemeClr val="tx1"/>
                </a:solidFill>
                <a:latin typeface="+mn-lt"/>
                <a:cs typeface="+mn-cs"/>
                <a:sym typeface="Arial"/>
              </a:defRPr>
            </a:lvl3pPr>
            <a:lvl4pPr marL="684213"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4pPr>
            <a:lvl5pPr marL="858838" indent="-173038" algn="l" rtl="0" eaLnBrk="1" fontAlgn="base" hangingPunct="1">
              <a:spcBef>
                <a:spcPct val="20000"/>
              </a:spcBef>
              <a:spcAft>
                <a:spcPct val="0"/>
              </a:spcAft>
              <a:buFont typeface="Arial" charset="0"/>
              <a:buChar char="-"/>
              <a:defRPr sz="1600">
                <a:solidFill>
                  <a:schemeClr val="tx1"/>
                </a:solidFill>
                <a:latin typeface="+mn-lt"/>
                <a:cs typeface="+mn-cs"/>
                <a:sym typeface="Arial"/>
              </a:defRPr>
            </a:lvl5pPr>
            <a:lvl6pPr marL="1316038" indent="-173038" algn="l" rtl="0" eaLnBrk="1" fontAlgn="base" hangingPunct="1">
              <a:spcBef>
                <a:spcPct val="20000"/>
              </a:spcBef>
              <a:spcAft>
                <a:spcPct val="0"/>
              </a:spcAft>
              <a:buFont typeface="Arial" charset="0"/>
              <a:buChar char="-"/>
              <a:defRPr sz="1600">
                <a:solidFill>
                  <a:schemeClr val="tx1"/>
                </a:solidFill>
                <a:latin typeface="+mn-lt"/>
                <a:cs typeface="+mn-cs"/>
              </a:defRPr>
            </a:lvl6pPr>
            <a:lvl7pPr marL="1773238" indent="-173038" algn="l" rtl="0" eaLnBrk="1" fontAlgn="base" hangingPunct="1">
              <a:spcBef>
                <a:spcPct val="20000"/>
              </a:spcBef>
              <a:spcAft>
                <a:spcPct val="0"/>
              </a:spcAft>
              <a:buFont typeface="Arial" charset="0"/>
              <a:buChar char="-"/>
              <a:defRPr sz="1600">
                <a:solidFill>
                  <a:schemeClr val="tx1"/>
                </a:solidFill>
                <a:latin typeface="+mn-lt"/>
                <a:cs typeface="+mn-cs"/>
              </a:defRPr>
            </a:lvl7pPr>
            <a:lvl8pPr marL="2230438" indent="-173038" algn="l" rtl="0" eaLnBrk="1" fontAlgn="base" hangingPunct="1">
              <a:spcBef>
                <a:spcPct val="20000"/>
              </a:spcBef>
              <a:spcAft>
                <a:spcPct val="0"/>
              </a:spcAft>
              <a:buFont typeface="Arial" charset="0"/>
              <a:buChar char="-"/>
              <a:defRPr sz="1600">
                <a:solidFill>
                  <a:schemeClr val="tx1"/>
                </a:solidFill>
                <a:latin typeface="+mn-lt"/>
                <a:cs typeface="+mn-cs"/>
              </a:defRPr>
            </a:lvl8pPr>
            <a:lvl9pPr marL="2687638" indent="-173038" algn="l" rtl="0" eaLnBrk="1" fontAlgn="base" hangingPunct="1">
              <a:spcBef>
                <a:spcPct val="20000"/>
              </a:spcBef>
              <a:spcAft>
                <a:spcPct val="0"/>
              </a:spcAft>
              <a:buFont typeface="Arial" charset="0"/>
              <a:buChar char="-"/>
              <a:defRPr sz="1600">
                <a:solidFill>
                  <a:schemeClr val="tx1"/>
                </a:solidFill>
                <a:latin typeface="+mn-lt"/>
                <a:cs typeface="+mn-cs"/>
              </a:defRPr>
            </a:lvl9pPr>
          </a:lstStyle>
          <a:p>
            <a:pPr>
              <a:lnSpc>
                <a:spcPct val="100000"/>
              </a:lnSpc>
            </a:pPr>
            <a:r>
              <a:rPr lang="en-GB" sz="2000" kern="0" dirty="0"/>
              <a:t>Funders must help as the scale of the problem means nonprofits cannot do it alone</a:t>
            </a:r>
          </a:p>
        </p:txBody>
      </p:sp>
      <p:sp>
        <p:nvSpPr>
          <p:cNvPr id="7" name="Rectangle 11"/>
          <p:cNvSpPr/>
          <p:nvPr/>
        </p:nvSpPr>
        <p:spPr>
          <a:xfrm>
            <a:off x="0" y="0"/>
            <a:ext cx="12192000" cy="6858000"/>
          </a:xfrm>
          <a:prstGeom prst="rect">
            <a:avLst/>
          </a:prstGeom>
          <a:ln w="120650">
            <a:solidFill>
              <a:schemeClr val="accent1"/>
            </a:solidFill>
            <a:miter/>
          </a:ln>
        </p:spPr>
        <p:txBody>
          <a:bodyPr lIns="60959" rIns="60959" anchor="ctr"/>
          <a:lstStyle/>
          <a:p>
            <a:pPr algn="ctr" defTabSz="914377">
              <a:defRPr>
                <a:solidFill>
                  <a:srgbClr val="FFFFFF"/>
                </a:solidFill>
              </a:defRPr>
            </a:pPr>
            <a:endParaRPr sz="1867" dirty="0">
              <a:solidFill>
                <a:srgbClr val="FFFFFF"/>
              </a:solidFill>
            </a:endParaRPr>
          </a:p>
        </p:txBody>
      </p:sp>
    </p:spTree>
    <p:extLst>
      <p:ext uri="{BB962C8B-B14F-4D97-AF65-F5344CB8AC3E}">
        <p14:creationId xmlns:p14="http://schemas.microsoft.com/office/powerpoint/2010/main" val="41443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296197" y="1591"/>
          <a:ext cx="1587" cy="1587"/>
        </p:xfrm>
        <a:graphic>
          <a:graphicData uri="http://schemas.openxmlformats.org/presentationml/2006/ole">
            <mc:AlternateContent xmlns:mc="http://schemas.openxmlformats.org/markup-compatibility/2006">
              <mc:Choice xmlns:v="urn:schemas-microsoft-com:vml" Requires="v">
                <p:oleObj spid="_x0000_s68622"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197" y="1591"/>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67377" y="614551"/>
            <a:ext cx="12041204" cy="758825"/>
          </a:xfrm>
        </p:spPr>
        <p:txBody>
          <a:bodyPr/>
          <a:lstStyle/>
          <a:p>
            <a:pPr algn="ctr"/>
            <a:r>
              <a:rPr lang="en-GB" sz="2800" dirty="0"/>
              <a:t>How do </a:t>
            </a:r>
            <a:r>
              <a:rPr lang="en-GB" sz="2800" dirty="0" err="1"/>
              <a:t>nonprofits</a:t>
            </a:r>
            <a:r>
              <a:rPr lang="en-GB" sz="2800" dirty="0"/>
              <a:t> fail?</a:t>
            </a:r>
          </a:p>
        </p:txBody>
      </p:sp>
      <p:sp>
        <p:nvSpPr>
          <p:cNvPr id="19" name="Content Placeholder 2"/>
          <p:cNvSpPr txBox="1">
            <a:spLocks/>
          </p:cNvSpPr>
          <p:nvPr/>
        </p:nvSpPr>
        <p:spPr bwMode="gray">
          <a:xfrm>
            <a:off x="2100262" y="1128719"/>
            <a:ext cx="7748588"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74625" indent="-174625" algn="l" rtl="0" eaLnBrk="1" fontAlgn="base" hangingPunct="1">
              <a:spcBef>
                <a:spcPct val="60000"/>
              </a:spcBef>
              <a:spcAft>
                <a:spcPct val="0"/>
              </a:spcAft>
              <a:buChar char="•"/>
              <a:defRPr sz="1600">
                <a:solidFill>
                  <a:schemeClr val="tx1"/>
                </a:solidFill>
                <a:latin typeface="+mn-lt"/>
                <a:ea typeface="+mn-ea"/>
                <a:cs typeface="+mn-cs"/>
                <a:sym typeface="Arial"/>
              </a:defRPr>
            </a:lvl1pPr>
            <a:lvl2pPr marL="342900"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2pPr>
            <a:lvl3pPr marL="515938" indent="-171450" algn="l" rtl="0" eaLnBrk="1" fontAlgn="base" hangingPunct="1">
              <a:spcBef>
                <a:spcPct val="20000"/>
              </a:spcBef>
              <a:spcAft>
                <a:spcPct val="0"/>
              </a:spcAft>
              <a:buFont typeface="Arial" charset="0"/>
              <a:buChar char="-"/>
              <a:defRPr sz="1600">
                <a:solidFill>
                  <a:schemeClr val="tx1"/>
                </a:solidFill>
                <a:latin typeface="+mn-lt"/>
                <a:cs typeface="+mn-cs"/>
                <a:sym typeface="Arial"/>
              </a:defRPr>
            </a:lvl3pPr>
            <a:lvl4pPr marL="684213"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4pPr>
            <a:lvl5pPr marL="858838" indent="-173038" algn="l" rtl="0" eaLnBrk="1" fontAlgn="base" hangingPunct="1">
              <a:spcBef>
                <a:spcPct val="20000"/>
              </a:spcBef>
              <a:spcAft>
                <a:spcPct val="0"/>
              </a:spcAft>
              <a:buFont typeface="Arial" charset="0"/>
              <a:buChar char="-"/>
              <a:defRPr sz="1600">
                <a:solidFill>
                  <a:schemeClr val="tx1"/>
                </a:solidFill>
                <a:latin typeface="+mn-lt"/>
                <a:cs typeface="+mn-cs"/>
                <a:sym typeface="Arial"/>
              </a:defRPr>
            </a:lvl5pPr>
            <a:lvl6pPr marL="1316038" indent="-173038" algn="l" rtl="0" eaLnBrk="1" fontAlgn="base" hangingPunct="1">
              <a:spcBef>
                <a:spcPct val="20000"/>
              </a:spcBef>
              <a:spcAft>
                <a:spcPct val="0"/>
              </a:spcAft>
              <a:buFont typeface="Arial" charset="0"/>
              <a:buChar char="-"/>
              <a:defRPr sz="1600">
                <a:solidFill>
                  <a:schemeClr val="tx1"/>
                </a:solidFill>
                <a:latin typeface="+mn-lt"/>
                <a:cs typeface="+mn-cs"/>
              </a:defRPr>
            </a:lvl6pPr>
            <a:lvl7pPr marL="1773238" indent="-173038" algn="l" rtl="0" eaLnBrk="1" fontAlgn="base" hangingPunct="1">
              <a:spcBef>
                <a:spcPct val="20000"/>
              </a:spcBef>
              <a:spcAft>
                <a:spcPct val="0"/>
              </a:spcAft>
              <a:buFont typeface="Arial" charset="0"/>
              <a:buChar char="-"/>
              <a:defRPr sz="1600">
                <a:solidFill>
                  <a:schemeClr val="tx1"/>
                </a:solidFill>
                <a:latin typeface="+mn-lt"/>
                <a:cs typeface="+mn-cs"/>
              </a:defRPr>
            </a:lvl7pPr>
            <a:lvl8pPr marL="2230438" indent="-173038" algn="l" rtl="0" eaLnBrk="1" fontAlgn="base" hangingPunct="1">
              <a:spcBef>
                <a:spcPct val="20000"/>
              </a:spcBef>
              <a:spcAft>
                <a:spcPct val="0"/>
              </a:spcAft>
              <a:buFont typeface="Arial" charset="0"/>
              <a:buChar char="-"/>
              <a:defRPr sz="1600">
                <a:solidFill>
                  <a:schemeClr val="tx1"/>
                </a:solidFill>
                <a:latin typeface="+mn-lt"/>
                <a:cs typeface="+mn-cs"/>
              </a:defRPr>
            </a:lvl8pPr>
            <a:lvl9pPr marL="2687638" indent="-173038" algn="l" rtl="0" eaLnBrk="1" fontAlgn="base" hangingPunct="1">
              <a:spcBef>
                <a:spcPct val="20000"/>
              </a:spcBef>
              <a:spcAft>
                <a:spcPct val="0"/>
              </a:spcAft>
              <a:buFont typeface="Arial" charset="0"/>
              <a:buChar char="-"/>
              <a:defRPr sz="1600">
                <a:solidFill>
                  <a:schemeClr val="tx1"/>
                </a:solidFill>
                <a:latin typeface="+mn-lt"/>
                <a:cs typeface="+mn-cs"/>
              </a:defRPr>
            </a:lvl9pPr>
          </a:lstStyle>
          <a:p>
            <a:pPr>
              <a:lnSpc>
                <a:spcPct val="100000"/>
              </a:lnSpc>
            </a:pPr>
            <a:r>
              <a:rPr lang="en-GB" sz="2000" kern="0" dirty="0"/>
              <a:t>Fragile to begin with</a:t>
            </a:r>
          </a:p>
          <a:p>
            <a:pPr>
              <a:lnSpc>
                <a:spcPct val="100000"/>
              </a:lnSpc>
            </a:pPr>
            <a:r>
              <a:rPr lang="en-GB" sz="2000" kern="0" dirty="0"/>
              <a:t>Longstanding challenge in recruiting/retaining a strong CFO</a:t>
            </a:r>
          </a:p>
          <a:p>
            <a:pPr>
              <a:lnSpc>
                <a:spcPct val="100000"/>
              </a:lnSpc>
            </a:pPr>
            <a:r>
              <a:rPr lang="en-GB" sz="2000" kern="0" dirty="0"/>
              <a:t>Crisis precipitated by an event (departure of ED, non-renewal of a funder, real estate project, contingent liability, etc.)</a:t>
            </a:r>
          </a:p>
          <a:p>
            <a:pPr>
              <a:lnSpc>
                <a:spcPct val="100000"/>
              </a:lnSpc>
            </a:pPr>
            <a:r>
              <a:rPr lang="en-GB" sz="2000" kern="0" dirty="0"/>
              <a:t>Failed to do explicit scenario planning</a:t>
            </a:r>
          </a:p>
          <a:p>
            <a:pPr>
              <a:lnSpc>
                <a:spcPct val="100000"/>
              </a:lnSpc>
            </a:pPr>
            <a:r>
              <a:rPr lang="en-GB" sz="2000" kern="0" dirty="0"/>
              <a:t>Board was not fully aware of important long-term trends because of focus on annual budgets and backward-looking comparisons</a:t>
            </a:r>
          </a:p>
          <a:p>
            <a:pPr>
              <a:lnSpc>
                <a:spcPct val="100000"/>
              </a:lnSpc>
            </a:pPr>
            <a:r>
              <a:rPr lang="en-GB" sz="2000" kern="0" dirty="0"/>
              <a:t>Board did not get timely, actionable information at the appropriate level of detail early in the crisis</a:t>
            </a:r>
          </a:p>
          <a:p>
            <a:pPr>
              <a:lnSpc>
                <a:spcPct val="100000"/>
              </a:lnSpc>
            </a:pPr>
            <a:r>
              <a:rPr lang="en-GB" sz="2000" kern="0" dirty="0"/>
              <a:t>Board took too long to realize there was a problem and then delayed taking action even when they knew it was necessary</a:t>
            </a:r>
          </a:p>
          <a:p>
            <a:pPr>
              <a:lnSpc>
                <a:spcPct val="100000"/>
              </a:lnSpc>
            </a:pPr>
            <a:r>
              <a:rPr lang="en-GB" sz="2000" kern="0" dirty="0"/>
              <a:t>Boards and EDs suffered from magical thinking  </a:t>
            </a:r>
          </a:p>
          <a:p>
            <a:pPr>
              <a:lnSpc>
                <a:spcPct val="100000"/>
              </a:lnSpc>
            </a:pPr>
            <a:endParaRPr lang="en-GB" sz="2000" kern="0" dirty="0"/>
          </a:p>
          <a:p>
            <a:pPr marL="457171" lvl="1" indent="-280970">
              <a:lnSpc>
                <a:spcPct val="100000"/>
              </a:lnSpc>
            </a:pPr>
            <a:endParaRPr lang="en-GB" sz="2000" kern="0" dirty="0"/>
          </a:p>
        </p:txBody>
      </p:sp>
      <p:sp>
        <p:nvSpPr>
          <p:cNvPr id="7" name="Rectangle 11"/>
          <p:cNvSpPr/>
          <p:nvPr/>
        </p:nvSpPr>
        <p:spPr>
          <a:xfrm>
            <a:off x="0" y="0"/>
            <a:ext cx="12192000" cy="6858000"/>
          </a:xfrm>
          <a:prstGeom prst="rect">
            <a:avLst/>
          </a:prstGeom>
          <a:ln w="120650">
            <a:solidFill>
              <a:schemeClr val="accent1"/>
            </a:solidFill>
            <a:miter/>
          </a:ln>
        </p:spPr>
        <p:txBody>
          <a:bodyPr lIns="60959" rIns="60959" anchor="ctr"/>
          <a:lstStyle/>
          <a:p>
            <a:pPr algn="ctr" defTabSz="914377">
              <a:defRPr>
                <a:solidFill>
                  <a:srgbClr val="FFFFFF"/>
                </a:solidFill>
              </a:defRPr>
            </a:pPr>
            <a:endParaRPr sz="1867" dirty="0">
              <a:solidFill>
                <a:srgbClr val="FFFFFF"/>
              </a:solidFill>
            </a:endParaRPr>
          </a:p>
        </p:txBody>
      </p:sp>
    </p:spTree>
    <p:extLst>
      <p:ext uri="{BB962C8B-B14F-4D97-AF65-F5344CB8AC3E}">
        <p14:creationId xmlns:p14="http://schemas.microsoft.com/office/powerpoint/2010/main" val="12344901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024f74247a284be20634a9af7731043312a8e36"/>
  <p:tag name="THINKCELLPRESENTATIONDONOTDELETE" val="&lt;?xml version=&quot;1.0&quot; encoding=&quot;UTF-16&quot; standalone=&quot;yes&quot;?&gt;&#10;&lt;root reqver=&quot;21047&quot;&gt;&lt;version val=&quot;22208&quot;/&gt;&lt;CPresentation id=&quot;1&quot;&gt;&lt;m_precDefaultNumber&gt;&lt;m_chMinusSymbol&gt;-&lt;/m_chMinusSymbol&gt;&lt;m_chDecimalSymbol17909&gt;,&lt;/m_chDecimalSymbol17909&gt;&lt;m_nGroupingDigits17909 val=&quot;3&quot;/&gt;&lt;m_chGroupingSymbol17909&gt;.&lt;/m_chGroupingSymbol17909&gt;&lt;/m_precDefaultNumber&gt;&lt;m_precDefaultPercen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strFormatTime&gt;%d/%m/%Y&lt;/m_strFormatTime&gt;&lt;/m_precDefaultDate&gt;&lt;m_precDefaultYear/&gt;&lt;m_precDefaultQuarter/&gt;&lt;m_precDefaultMonth/&gt;&lt;m_precDefaultWeek/&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Oliver Wyman">
      <a:dk1>
        <a:srgbClr val="000000"/>
      </a:dk1>
      <a:lt1>
        <a:srgbClr val="FFFFFF"/>
      </a:lt1>
      <a:dk2>
        <a:srgbClr val="002C77"/>
      </a:dk2>
      <a:lt2>
        <a:srgbClr val="FFFFFF"/>
      </a:lt2>
      <a:accent1>
        <a:srgbClr val="008AB3"/>
      </a:accent1>
      <a:accent2>
        <a:srgbClr val="9DE0ED"/>
      </a:accent2>
      <a:accent3>
        <a:srgbClr val="606060"/>
      </a:accent3>
      <a:accent4>
        <a:srgbClr val="BFBFBF"/>
      </a:accent4>
      <a:accent5>
        <a:srgbClr val="E29815"/>
      </a:accent5>
      <a:accent6>
        <a:srgbClr val="FFCF89"/>
      </a:accent6>
      <a:hlink>
        <a:srgbClr val="5B5B5B"/>
      </a:hlink>
      <a:folHlink>
        <a:srgbClr val="BFBFBF"/>
      </a:folHlink>
    </a:clrScheme>
    <a:fontScheme name="Oliver Wyma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chemeClr>
        </a:solidFill>
        <a:gradFill rotWithShape="1">
          <a:gsLst>
            <a:gs pos="0">
              <a:schemeClr val="phClr">
                <a:tint val="100000"/>
                <a:shade val="60000"/>
                <a:satMod val="300000"/>
              </a:schemeClr>
            </a:gs>
            <a:gs pos="30000">
              <a:schemeClr val="phClr">
                <a:shade val="80000"/>
                <a:satMod val="230000"/>
              </a:schemeClr>
            </a:gs>
            <a:gs pos="100000">
              <a:schemeClr val="phClr">
                <a:tint val="97000"/>
                <a:shade val="100000"/>
                <a:satMod val="220000"/>
              </a:schemeClr>
            </a:gs>
          </a:gsLst>
          <a:lin ang="16200000" scaled="0"/>
        </a:gradFill>
      </a:bgFillStyleLst>
    </a:fmtScheme>
  </a:themeElements>
  <a:objectDefaults>
    <a:spDef>
      <a:spPr>
        <a:solidFill>
          <a:schemeClr val="bg1"/>
        </a:solidFill>
        <a:ln w="9525">
          <a:solidFill>
            <a:schemeClr val="accent3"/>
          </a:solidFill>
        </a:ln>
      </a:spPr>
      <a:bodyPr rtlCol="0" anchor="ctr"/>
      <a:lstStyle>
        <a:defPPr algn="ctr">
          <a:lnSpc>
            <a:spcPct val="100000"/>
          </a:lnSpc>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00000"/>
          </a:lnSpc>
          <a:defRPr dirty="0" err="1" smtClean="0"/>
        </a:defPPr>
      </a:lstStyle>
    </a:txDef>
  </a:objectDefaults>
  <a:extraClrSchemeLst/>
  <a:custClrLst>
    <a:custClr name="OW Emerald">
      <a:srgbClr val="41A441"/>
    </a:custClr>
    <a:custClr name="Light Emerald">
      <a:srgbClr val="BDDDA3"/>
    </a:custClr>
    <a:custClr name="OW Iolite">
      <a:srgbClr val="646EAC"/>
    </a:custClr>
    <a:custClr name="Light Iolite">
      <a:srgbClr val="C5CAE7"/>
    </a:custClr>
    <a:custClr name="OW Citrine">
      <a:srgbClr val="DD712C"/>
    </a:custClr>
    <a:custClr name="Light Citrine">
      <a:srgbClr val="FDCFAC"/>
    </a:custClr>
    <a:custClr name="OW Turquoise">
      <a:srgbClr val="079B84"/>
    </a:custClr>
    <a:custClr name="Light Turquoise">
      <a:srgbClr val="A8DAC9"/>
    </a:custClr>
    <a:custClr name="OW Ruby">
      <a:srgbClr val="CB225B"/>
    </a:custClr>
    <a:custClr name="Light Ruby">
      <a:srgbClr val="F8B8BC"/>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xml version="1.0" encoding="utf-8"?>
<mso:customUI xmlns:mso="http://schemas.microsoft.com/office/2009/07/customui">
  <mso:ribbon>
    <mso:contextualTabs>
      <mso:tabSet idMso="TabSetTableTools">
        <mso:tab idQ="mso:TabTableToolsDesign">
          <mso:group idQ="mso:GroupTableStylesPowerPoint" visible="false"/>
          <mso:group id="OWTable" label="Table" autoScale="true">
            <mso:gallery idQ="mso:ShadingColorPicker" showInRibbon="false" visible="true"/>
            <mso:control idQ="mso:TableBordersMenu" visible="true"/>
          </mso:group>
        </mso:tab>
      </mso:tabSet>
    </mso:contextualTabs>
  </mso:ribbon>
</mso:customUI>
</file>

<file path=docProps/app.xml><?xml version="1.0" encoding="utf-8"?>
<Properties xmlns="http://schemas.openxmlformats.org/officeDocument/2006/extended-properties" xmlns:vt="http://schemas.openxmlformats.org/officeDocument/2006/docPropsVTypes">
  <Template>blank</Template>
  <TotalTime>26403</TotalTime>
  <Words>1041</Words>
  <Application>Microsoft Office PowerPoint</Application>
  <PresentationFormat>Widescreen</PresentationFormat>
  <Paragraphs>119</Paragraphs>
  <Slides>13</Slides>
  <Notes>13</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Calibri Light</vt:lpstr>
      <vt:lpstr>Mangal</vt:lpstr>
      <vt:lpstr>blank</vt:lpstr>
      <vt:lpstr>Office Theme</vt:lpstr>
      <vt:lpstr>think-cell Slide</vt:lpstr>
      <vt:lpstr>PowerPoint Presentation</vt:lpstr>
      <vt:lpstr>Why is “risk management” a hot topic right now?</vt:lpstr>
      <vt:lpstr>PowerPoint Presentation</vt:lpstr>
      <vt:lpstr>The Philadelphia Context</vt:lpstr>
      <vt:lpstr>US nonprofits – central to society, providing vital services and employing ~10% of workers – are in a precarious position1    </vt:lpstr>
      <vt:lpstr>But it is largely meaningless to talk broadly about the “nonprofit sector” given the diversity of the organizations within it . . .</vt:lpstr>
      <vt:lpstr>On an aggregate basis, what can we say about drivers of financial health?</vt:lpstr>
      <vt:lpstr>What does this all mean?</vt:lpstr>
      <vt:lpstr>How do nonprofits fail?</vt:lpstr>
      <vt:lpstr>What should nonprofits do?</vt:lpstr>
      <vt:lpstr>What can funders do?</vt:lpstr>
      <vt:lpstr>Discussion</vt:lpstr>
      <vt:lpstr>PowerPoint Presentation</vt:lpstr>
    </vt:vector>
  </TitlesOfParts>
  <Company>Oliver Wyman</Company>
  <LinksUpToDate>false</LinksUpToDate>
  <SharedDoc>false</SharedDoc>
  <HyperlinkBase>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Domanic, Mustafa</dc:creator>
  <cp:keywords>Version 27/12/11</cp:keywords>
  <cp:lastModifiedBy>Erin Rubin</cp:lastModifiedBy>
  <cp:revision>480</cp:revision>
  <cp:lastPrinted>2017-10-17T15:04:21Z</cp:lastPrinted>
  <dcterms:created xsi:type="dcterms:W3CDTF">2015-06-25T04:15:07Z</dcterms:created>
  <dcterms:modified xsi:type="dcterms:W3CDTF">2018-02-02T20:03:31Z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Plain</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ies>
</file>