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295" r:id="rId3"/>
    <p:sldId id="257" r:id="rId4"/>
    <p:sldId id="277" r:id="rId5"/>
    <p:sldId id="284" r:id="rId6"/>
    <p:sldId id="260" r:id="rId7"/>
    <p:sldId id="278" r:id="rId8"/>
    <p:sldId id="279" r:id="rId9"/>
    <p:sldId id="280" r:id="rId10"/>
    <p:sldId id="258" r:id="rId11"/>
    <p:sldId id="285" r:id="rId12"/>
    <p:sldId id="259" r:id="rId13"/>
    <p:sldId id="261" r:id="rId14"/>
    <p:sldId id="262" r:id="rId15"/>
    <p:sldId id="264" r:id="rId16"/>
    <p:sldId id="263" r:id="rId17"/>
    <p:sldId id="266" r:id="rId18"/>
    <p:sldId id="269" r:id="rId19"/>
    <p:sldId id="274" r:id="rId20"/>
    <p:sldId id="270" r:id="rId21"/>
    <p:sldId id="275" r:id="rId22"/>
    <p:sldId id="267" r:id="rId23"/>
    <p:sldId id="282" r:id="rId24"/>
    <p:sldId id="283" r:id="rId25"/>
    <p:sldId id="292" r:id="rId26"/>
    <p:sldId id="293" r:id="rId27"/>
    <p:sldId id="268" r:id="rId28"/>
    <p:sldId id="291" r:id="rId29"/>
    <p:sldId id="29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65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54820B-8716-498F-B237-052813E11D0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52080F39-64FD-4417-A0A8-CB4CB85A07B7}">
      <dgm:prSet phldrT="[Text]"/>
      <dgm:spPr>
        <a:solidFill>
          <a:srgbClr val="1565A1"/>
        </a:solidFill>
        <a:ln>
          <a:solidFill>
            <a:srgbClr val="1565A1"/>
          </a:solidFill>
          <a:headEnd type="oval" w="med" len="med"/>
          <a:tailEnd type="triangle" w="med" len="med"/>
        </a:ln>
      </dgm:spPr>
      <dgm:t>
        <a:bodyPr/>
        <a:lstStyle/>
        <a:p>
          <a:r>
            <a:rPr lang="en-US" dirty="0"/>
            <a:t>Empowerment</a:t>
          </a:r>
        </a:p>
      </dgm:t>
    </dgm:pt>
    <dgm:pt modelId="{C7C3F8FE-4433-4816-80EC-BAF467475662}" type="parTrans" cxnId="{9144E045-319A-4A10-873D-AC50FF9AC7EF}">
      <dgm:prSet/>
      <dgm:spPr/>
      <dgm:t>
        <a:bodyPr/>
        <a:lstStyle/>
        <a:p>
          <a:endParaRPr lang="en-US"/>
        </a:p>
      </dgm:t>
    </dgm:pt>
    <dgm:pt modelId="{4C41D2E3-C650-40C1-98DC-C777C48E85D3}" type="sibTrans" cxnId="{9144E045-319A-4A10-873D-AC50FF9AC7EF}">
      <dgm:prSet/>
      <dgm:spPr>
        <a:solidFill>
          <a:srgbClr val="1565A1"/>
        </a:solidFill>
        <a:ln>
          <a:solidFill>
            <a:srgbClr val="1565A1"/>
          </a:solidFill>
          <a:headEnd type="oval" w="med" len="med"/>
          <a:tailEnd type="triangle" w="med" len="med"/>
        </a:ln>
      </dgm:spPr>
      <dgm:t>
        <a:bodyPr/>
        <a:lstStyle/>
        <a:p>
          <a:endParaRPr lang="en-US"/>
        </a:p>
      </dgm:t>
    </dgm:pt>
    <dgm:pt modelId="{269F5383-FEE3-4984-B391-47DA47C886BF}">
      <dgm:prSet phldrT="[Text]"/>
      <dgm:spPr>
        <a:solidFill>
          <a:srgbClr val="1565A1"/>
        </a:solidFill>
        <a:ln>
          <a:solidFill>
            <a:srgbClr val="1565A1"/>
          </a:solidFill>
          <a:headEnd type="oval" w="med" len="med"/>
          <a:tailEnd type="triangle" w="med" len="med"/>
        </a:ln>
      </dgm:spPr>
      <dgm:t>
        <a:bodyPr/>
        <a:lstStyle/>
        <a:p>
          <a:r>
            <a:rPr lang="en-US" dirty="0"/>
            <a:t>Action</a:t>
          </a:r>
        </a:p>
      </dgm:t>
    </dgm:pt>
    <dgm:pt modelId="{8B32F988-A0E7-49A0-AE42-A73DDEB44C27}" type="parTrans" cxnId="{E2ECC9DB-87E6-4A29-ABCA-35E7AF86B3D2}">
      <dgm:prSet/>
      <dgm:spPr/>
      <dgm:t>
        <a:bodyPr/>
        <a:lstStyle/>
        <a:p>
          <a:endParaRPr lang="en-US"/>
        </a:p>
      </dgm:t>
    </dgm:pt>
    <dgm:pt modelId="{234BE4B1-FDB7-4AC1-8E38-B7DD75AFBA6B}" type="sibTrans" cxnId="{E2ECC9DB-87E6-4A29-ABCA-35E7AF86B3D2}">
      <dgm:prSet/>
      <dgm:spPr>
        <a:solidFill>
          <a:srgbClr val="1565A1"/>
        </a:solidFill>
        <a:ln>
          <a:solidFill>
            <a:srgbClr val="1565A1"/>
          </a:solidFill>
          <a:headEnd type="oval" w="med" len="med"/>
          <a:tailEnd type="triangle" w="med" len="med"/>
        </a:ln>
      </dgm:spPr>
      <dgm:t>
        <a:bodyPr/>
        <a:lstStyle/>
        <a:p>
          <a:endParaRPr lang="en-US"/>
        </a:p>
      </dgm:t>
    </dgm:pt>
    <dgm:pt modelId="{AF94A2BC-43F5-49F2-9677-41E7AA8A41D4}">
      <dgm:prSet phldrT="[Text]"/>
      <dgm:spPr>
        <a:solidFill>
          <a:srgbClr val="1565A1"/>
        </a:solidFill>
        <a:ln>
          <a:solidFill>
            <a:srgbClr val="1565A1"/>
          </a:solidFill>
          <a:headEnd type="oval" w="med" len="med"/>
          <a:tailEnd type="triangle" w="med" len="med"/>
        </a:ln>
      </dgm:spPr>
      <dgm:t>
        <a:bodyPr/>
        <a:lstStyle/>
        <a:p>
          <a:r>
            <a:rPr lang="en-US" dirty="0"/>
            <a:t>Reflection</a:t>
          </a:r>
        </a:p>
      </dgm:t>
    </dgm:pt>
    <dgm:pt modelId="{ECB90869-E99D-4EE7-AF69-2FD76B7C6A7D}" type="parTrans" cxnId="{D5E93BCE-81A9-454F-82D1-6790F5F493B7}">
      <dgm:prSet/>
      <dgm:spPr/>
      <dgm:t>
        <a:bodyPr/>
        <a:lstStyle/>
        <a:p>
          <a:endParaRPr lang="en-US"/>
        </a:p>
      </dgm:t>
    </dgm:pt>
    <dgm:pt modelId="{AE52842A-A649-49AA-84EF-D91E6BCFDFF6}" type="sibTrans" cxnId="{D5E93BCE-81A9-454F-82D1-6790F5F493B7}">
      <dgm:prSet/>
      <dgm:spPr>
        <a:solidFill>
          <a:srgbClr val="1565A1"/>
        </a:solidFill>
        <a:ln>
          <a:solidFill>
            <a:srgbClr val="1565A1"/>
          </a:solidFill>
          <a:headEnd type="oval" w="med" len="med"/>
          <a:tailEnd type="triangle" w="med" len="med"/>
        </a:ln>
      </dgm:spPr>
      <dgm:t>
        <a:bodyPr/>
        <a:lstStyle/>
        <a:p>
          <a:endParaRPr lang="en-US"/>
        </a:p>
      </dgm:t>
    </dgm:pt>
    <dgm:pt modelId="{24969DC4-4DCE-418B-A924-C1A8FA7ED2CB}" type="pres">
      <dgm:prSet presAssocID="{9754820B-8716-498F-B237-052813E11D0D}" presName="cycle" presStyleCnt="0">
        <dgm:presLayoutVars>
          <dgm:dir/>
          <dgm:resizeHandles val="exact"/>
        </dgm:presLayoutVars>
      </dgm:prSet>
      <dgm:spPr/>
    </dgm:pt>
    <dgm:pt modelId="{D46D7AA5-1C9B-42C6-81E6-E0574CE77AE7}" type="pres">
      <dgm:prSet presAssocID="{52080F39-64FD-4417-A0A8-CB4CB85A07B7}" presName="node" presStyleLbl="node1" presStyleIdx="0" presStyleCnt="3">
        <dgm:presLayoutVars>
          <dgm:bulletEnabled val="1"/>
        </dgm:presLayoutVars>
      </dgm:prSet>
      <dgm:spPr/>
    </dgm:pt>
    <dgm:pt modelId="{F13CD508-09D7-4065-A2E3-E08E27EAC93C}" type="pres">
      <dgm:prSet presAssocID="{52080F39-64FD-4417-A0A8-CB4CB85A07B7}" presName="spNode" presStyleCnt="0"/>
      <dgm:spPr/>
    </dgm:pt>
    <dgm:pt modelId="{3D68EB1E-DA98-4138-BB81-EB5C123BAE65}" type="pres">
      <dgm:prSet presAssocID="{4C41D2E3-C650-40C1-98DC-C777C48E85D3}" presName="sibTrans" presStyleLbl="sibTrans1D1" presStyleIdx="0" presStyleCnt="3"/>
      <dgm:spPr/>
    </dgm:pt>
    <dgm:pt modelId="{3DF98F88-0608-4AA4-A929-DF95E8BBA337}" type="pres">
      <dgm:prSet presAssocID="{269F5383-FEE3-4984-B391-47DA47C886BF}" presName="node" presStyleLbl="node1" presStyleIdx="1" presStyleCnt="3">
        <dgm:presLayoutVars>
          <dgm:bulletEnabled val="1"/>
        </dgm:presLayoutVars>
      </dgm:prSet>
      <dgm:spPr/>
    </dgm:pt>
    <dgm:pt modelId="{90FFA144-8EBF-4575-9E9E-CBD0FA6C93EC}" type="pres">
      <dgm:prSet presAssocID="{269F5383-FEE3-4984-B391-47DA47C886BF}" presName="spNode" presStyleCnt="0"/>
      <dgm:spPr/>
    </dgm:pt>
    <dgm:pt modelId="{3B214580-C691-4C65-9276-5B3820027625}" type="pres">
      <dgm:prSet presAssocID="{234BE4B1-FDB7-4AC1-8E38-B7DD75AFBA6B}" presName="sibTrans" presStyleLbl="sibTrans1D1" presStyleIdx="1" presStyleCnt="3"/>
      <dgm:spPr/>
    </dgm:pt>
    <dgm:pt modelId="{A7249D48-BD2D-40DF-964A-D5C8FC8572D5}" type="pres">
      <dgm:prSet presAssocID="{AF94A2BC-43F5-49F2-9677-41E7AA8A41D4}" presName="node" presStyleLbl="node1" presStyleIdx="2" presStyleCnt="3">
        <dgm:presLayoutVars>
          <dgm:bulletEnabled val="1"/>
        </dgm:presLayoutVars>
      </dgm:prSet>
      <dgm:spPr/>
    </dgm:pt>
    <dgm:pt modelId="{4AC92C94-33BF-4C5C-A2C0-5A9BD76908F6}" type="pres">
      <dgm:prSet presAssocID="{AF94A2BC-43F5-49F2-9677-41E7AA8A41D4}" presName="spNode" presStyleCnt="0"/>
      <dgm:spPr/>
    </dgm:pt>
    <dgm:pt modelId="{A8FA2DCC-2499-4E0B-85D8-35E041940765}" type="pres">
      <dgm:prSet presAssocID="{AE52842A-A649-49AA-84EF-D91E6BCFDFF6}" presName="sibTrans" presStyleLbl="sibTrans1D1" presStyleIdx="2" presStyleCnt="3"/>
      <dgm:spPr/>
    </dgm:pt>
  </dgm:ptLst>
  <dgm:cxnLst>
    <dgm:cxn modelId="{A1B4B042-B618-4015-9262-D61050ACD145}" type="presOf" srcId="{4C41D2E3-C650-40C1-98DC-C777C48E85D3}" destId="{3D68EB1E-DA98-4138-BB81-EB5C123BAE65}" srcOrd="0" destOrd="0" presId="urn:microsoft.com/office/officeart/2005/8/layout/cycle5"/>
    <dgm:cxn modelId="{9144E045-319A-4A10-873D-AC50FF9AC7EF}" srcId="{9754820B-8716-498F-B237-052813E11D0D}" destId="{52080F39-64FD-4417-A0A8-CB4CB85A07B7}" srcOrd="0" destOrd="0" parTransId="{C7C3F8FE-4433-4816-80EC-BAF467475662}" sibTransId="{4C41D2E3-C650-40C1-98DC-C777C48E85D3}"/>
    <dgm:cxn modelId="{C04C2F4A-C6A9-420B-8597-FEAFD3805970}" type="presOf" srcId="{9754820B-8716-498F-B237-052813E11D0D}" destId="{24969DC4-4DCE-418B-A924-C1A8FA7ED2CB}" srcOrd="0" destOrd="0" presId="urn:microsoft.com/office/officeart/2005/8/layout/cycle5"/>
    <dgm:cxn modelId="{F035227E-0625-4036-B4E0-5422D33F0B62}" type="presOf" srcId="{AE52842A-A649-49AA-84EF-D91E6BCFDFF6}" destId="{A8FA2DCC-2499-4E0B-85D8-35E041940765}" srcOrd="0" destOrd="0" presId="urn:microsoft.com/office/officeart/2005/8/layout/cycle5"/>
    <dgm:cxn modelId="{993BDF85-1041-4621-8393-C54134C0D5A8}" type="presOf" srcId="{AF94A2BC-43F5-49F2-9677-41E7AA8A41D4}" destId="{A7249D48-BD2D-40DF-964A-D5C8FC8572D5}" srcOrd="0" destOrd="0" presId="urn:microsoft.com/office/officeart/2005/8/layout/cycle5"/>
    <dgm:cxn modelId="{145C9699-A679-4D90-A14E-D39F4E60A491}" type="presOf" srcId="{234BE4B1-FDB7-4AC1-8E38-B7DD75AFBA6B}" destId="{3B214580-C691-4C65-9276-5B3820027625}" srcOrd="0" destOrd="0" presId="urn:microsoft.com/office/officeart/2005/8/layout/cycle5"/>
    <dgm:cxn modelId="{5909C69E-6784-4347-A380-C133344066D5}" type="presOf" srcId="{269F5383-FEE3-4984-B391-47DA47C886BF}" destId="{3DF98F88-0608-4AA4-A929-DF95E8BBA337}" srcOrd="0" destOrd="0" presId="urn:microsoft.com/office/officeart/2005/8/layout/cycle5"/>
    <dgm:cxn modelId="{D5E93BCE-81A9-454F-82D1-6790F5F493B7}" srcId="{9754820B-8716-498F-B237-052813E11D0D}" destId="{AF94A2BC-43F5-49F2-9677-41E7AA8A41D4}" srcOrd="2" destOrd="0" parTransId="{ECB90869-E99D-4EE7-AF69-2FD76B7C6A7D}" sibTransId="{AE52842A-A649-49AA-84EF-D91E6BCFDFF6}"/>
    <dgm:cxn modelId="{E2ECC9DB-87E6-4A29-ABCA-35E7AF86B3D2}" srcId="{9754820B-8716-498F-B237-052813E11D0D}" destId="{269F5383-FEE3-4984-B391-47DA47C886BF}" srcOrd="1" destOrd="0" parTransId="{8B32F988-A0E7-49A0-AE42-A73DDEB44C27}" sibTransId="{234BE4B1-FDB7-4AC1-8E38-B7DD75AFBA6B}"/>
    <dgm:cxn modelId="{7C6B7CDC-A050-4E5E-9AA4-D2C33293788D}" type="presOf" srcId="{52080F39-64FD-4417-A0A8-CB4CB85A07B7}" destId="{D46D7AA5-1C9B-42C6-81E6-E0574CE77AE7}" srcOrd="0" destOrd="0" presId="urn:microsoft.com/office/officeart/2005/8/layout/cycle5"/>
    <dgm:cxn modelId="{4F6EED98-269F-49D0-8CE9-0033E4FCAF74}" type="presParOf" srcId="{24969DC4-4DCE-418B-A924-C1A8FA7ED2CB}" destId="{D46D7AA5-1C9B-42C6-81E6-E0574CE77AE7}" srcOrd="0" destOrd="0" presId="urn:microsoft.com/office/officeart/2005/8/layout/cycle5"/>
    <dgm:cxn modelId="{872F5362-78DD-4639-B01E-825CC8E82FA3}" type="presParOf" srcId="{24969DC4-4DCE-418B-A924-C1A8FA7ED2CB}" destId="{F13CD508-09D7-4065-A2E3-E08E27EAC93C}" srcOrd="1" destOrd="0" presId="urn:microsoft.com/office/officeart/2005/8/layout/cycle5"/>
    <dgm:cxn modelId="{FFA8675E-AD00-4BF5-A5F7-1B79F9F78BC2}" type="presParOf" srcId="{24969DC4-4DCE-418B-A924-C1A8FA7ED2CB}" destId="{3D68EB1E-DA98-4138-BB81-EB5C123BAE65}" srcOrd="2" destOrd="0" presId="urn:microsoft.com/office/officeart/2005/8/layout/cycle5"/>
    <dgm:cxn modelId="{FB1BE3EF-856F-4C28-A1C4-A58A092CC9F7}" type="presParOf" srcId="{24969DC4-4DCE-418B-A924-C1A8FA7ED2CB}" destId="{3DF98F88-0608-4AA4-A929-DF95E8BBA337}" srcOrd="3" destOrd="0" presId="urn:microsoft.com/office/officeart/2005/8/layout/cycle5"/>
    <dgm:cxn modelId="{A99E5042-0447-4790-8196-96CDAE38697C}" type="presParOf" srcId="{24969DC4-4DCE-418B-A924-C1A8FA7ED2CB}" destId="{90FFA144-8EBF-4575-9E9E-CBD0FA6C93EC}" srcOrd="4" destOrd="0" presId="urn:microsoft.com/office/officeart/2005/8/layout/cycle5"/>
    <dgm:cxn modelId="{0BFDF411-8546-4756-B080-6B96DF77581F}" type="presParOf" srcId="{24969DC4-4DCE-418B-A924-C1A8FA7ED2CB}" destId="{3B214580-C691-4C65-9276-5B3820027625}" srcOrd="5" destOrd="0" presId="urn:microsoft.com/office/officeart/2005/8/layout/cycle5"/>
    <dgm:cxn modelId="{24925479-287D-449C-9B9E-B22A98A2C1C8}" type="presParOf" srcId="{24969DC4-4DCE-418B-A924-C1A8FA7ED2CB}" destId="{A7249D48-BD2D-40DF-964A-D5C8FC8572D5}" srcOrd="6" destOrd="0" presId="urn:microsoft.com/office/officeart/2005/8/layout/cycle5"/>
    <dgm:cxn modelId="{E4538624-DFB9-449E-B70D-D0770D7C2160}" type="presParOf" srcId="{24969DC4-4DCE-418B-A924-C1A8FA7ED2CB}" destId="{4AC92C94-33BF-4C5C-A2C0-5A9BD76908F6}" srcOrd="7" destOrd="0" presId="urn:microsoft.com/office/officeart/2005/8/layout/cycle5"/>
    <dgm:cxn modelId="{B94EDCC6-809B-46D7-99AA-9C8057E23EB4}" type="presParOf" srcId="{24969DC4-4DCE-418B-A924-C1A8FA7ED2CB}" destId="{A8FA2DCC-2499-4E0B-85D8-35E041940765}" srcOrd="8"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EF13914-98FD-46A9-8E62-92EBA53C8CC6}"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30EFA3FB-8DB8-4C3A-8859-08ED55A0ED43}">
      <dgm:prSet phldrT="[Text]"/>
      <dgm:spPr/>
      <dgm:t>
        <a:bodyPr/>
        <a:lstStyle/>
        <a:p>
          <a:r>
            <a:rPr lang="en-US" dirty="0"/>
            <a:t> Organizational change initiatives</a:t>
          </a:r>
        </a:p>
      </dgm:t>
    </dgm:pt>
    <dgm:pt modelId="{561DB6AE-8685-44E4-AC5F-557C0D84EEDD}" type="parTrans" cxnId="{DEAF2278-128A-47E3-B7A9-BB765BEFEECC}">
      <dgm:prSet/>
      <dgm:spPr/>
      <dgm:t>
        <a:bodyPr/>
        <a:lstStyle/>
        <a:p>
          <a:endParaRPr lang="en-US"/>
        </a:p>
      </dgm:t>
    </dgm:pt>
    <dgm:pt modelId="{9A492681-1299-464B-A323-9D7BF8B4C1D2}" type="sibTrans" cxnId="{DEAF2278-128A-47E3-B7A9-BB765BEFEECC}">
      <dgm:prSet/>
      <dgm:spPr/>
      <dgm:t>
        <a:bodyPr/>
        <a:lstStyle/>
        <a:p>
          <a:endParaRPr lang="en-US"/>
        </a:p>
      </dgm:t>
    </dgm:pt>
    <dgm:pt modelId="{E72B4C68-A6E6-4CAA-B4A2-C669CD5D96A5}">
      <dgm:prSet phldrT="[Text]"/>
      <dgm:spPr/>
      <dgm:t>
        <a:bodyPr/>
        <a:lstStyle/>
        <a:p>
          <a:r>
            <a:rPr lang="en-US" dirty="0"/>
            <a:t> Succession capacity</a:t>
          </a:r>
        </a:p>
      </dgm:t>
    </dgm:pt>
    <dgm:pt modelId="{66265FB3-37E2-407E-9991-08C36F1AAA01}" type="parTrans" cxnId="{CB6C3CD1-360B-4EC0-A7DB-5AD633584CFA}">
      <dgm:prSet/>
      <dgm:spPr/>
      <dgm:t>
        <a:bodyPr/>
        <a:lstStyle/>
        <a:p>
          <a:endParaRPr lang="en-US"/>
        </a:p>
      </dgm:t>
    </dgm:pt>
    <dgm:pt modelId="{A328A0FF-182A-4965-899C-64DB80C40001}" type="sibTrans" cxnId="{CB6C3CD1-360B-4EC0-A7DB-5AD633584CFA}">
      <dgm:prSet/>
      <dgm:spPr/>
      <dgm:t>
        <a:bodyPr/>
        <a:lstStyle/>
        <a:p>
          <a:endParaRPr lang="en-US"/>
        </a:p>
      </dgm:t>
    </dgm:pt>
    <dgm:pt modelId="{C6417DC3-FDC2-4B3F-979D-6FB04EC6F2C6}">
      <dgm:prSet phldrT="[Text]"/>
      <dgm:spPr/>
      <dgm:t>
        <a:bodyPr/>
        <a:lstStyle/>
        <a:p>
          <a:r>
            <a:rPr lang="en-US" b="1" dirty="0">
              <a:solidFill>
                <a:srgbClr val="1565A1"/>
              </a:solidFill>
            </a:rPr>
            <a:t>Middle Management Development</a:t>
          </a:r>
        </a:p>
      </dgm:t>
    </dgm:pt>
    <dgm:pt modelId="{7A40A9E7-F2E3-44BE-B1D7-CECDFEF54048}" type="parTrans" cxnId="{92A8B902-0F2B-466C-AAEE-0D4F66DE4D27}">
      <dgm:prSet/>
      <dgm:spPr/>
      <dgm:t>
        <a:bodyPr/>
        <a:lstStyle/>
        <a:p>
          <a:endParaRPr lang="en-US"/>
        </a:p>
      </dgm:t>
    </dgm:pt>
    <dgm:pt modelId="{3D277F5C-230B-4994-8F2B-1700073C8242}" type="sibTrans" cxnId="{92A8B902-0F2B-466C-AAEE-0D4F66DE4D27}">
      <dgm:prSet/>
      <dgm:spPr/>
      <dgm:t>
        <a:bodyPr/>
        <a:lstStyle/>
        <a:p>
          <a:endParaRPr lang="en-US"/>
        </a:p>
      </dgm:t>
    </dgm:pt>
    <dgm:pt modelId="{6A9A7F46-39E5-4618-B1EA-AE8F7870FE6C}">
      <dgm:prSet phldrT="[Text]"/>
      <dgm:spPr/>
      <dgm:t>
        <a:bodyPr/>
        <a:lstStyle/>
        <a:p>
          <a:r>
            <a:rPr lang="en-US" dirty="0"/>
            <a:t> Contribute to problem-solving</a:t>
          </a:r>
        </a:p>
      </dgm:t>
    </dgm:pt>
    <dgm:pt modelId="{E3EB979F-5848-4591-834E-520ADD3F08FE}" type="parTrans" cxnId="{DA25EB69-9C8B-495C-8A1A-DAC39593A9E5}">
      <dgm:prSet/>
      <dgm:spPr/>
      <dgm:t>
        <a:bodyPr/>
        <a:lstStyle/>
        <a:p>
          <a:endParaRPr lang="en-US"/>
        </a:p>
      </dgm:t>
    </dgm:pt>
    <dgm:pt modelId="{B61BD182-857C-454B-A2B0-0890394E5B5D}" type="sibTrans" cxnId="{DA25EB69-9C8B-495C-8A1A-DAC39593A9E5}">
      <dgm:prSet/>
      <dgm:spPr/>
      <dgm:t>
        <a:bodyPr/>
        <a:lstStyle/>
        <a:p>
          <a:endParaRPr lang="en-US"/>
        </a:p>
      </dgm:t>
    </dgm:pt>
    <dgm:pt modelId="{72A1C488-82C7-497D-AE41-00597F1369D3}">
      <dgm:prSet phldrT="[Text]"/>
      <dgm:spPr/>
      <dgm:t>
        <a:bodyPr/>
        <a:lstStyle/>
        <a:p>
          <a:r>
            <a:rPr lang="en-US" b="1" dirty="0">
              <a:solidFill>
                <a:srgbClr val="1565A1"/>
              </a:solidFill>
            </a:rPr>
            <a:t>Individual Development</a:t>
          </a:r>
        </a:p>
      </dgm:t>
    </dgm:pt>
    <dgm:pt modelId="{C2799D4A-FB43-425A-AC96-7B35C6803038}" type="parTrans" cxnId="{CD1BBD47-812A-4BF4-AE03-B0C96B49D795}">
      <dgm:prSet/>
      <dgm:spPr/>
      <dgm:t>
        <a:bodyPr/>
        <a:lstStyle/>
        <a:p>
          <a:endParaRPr lang="en-US"/>
        </a:p>
      </dgm:t>
    </dgm:pt>
    <dgm:pt modelId="{13070D68-8438-4EC0-9EC2-EF27E2B60D30}" type="sibTrans" cxnId="{CD1BBD47-812A-4BF4-AE03-B0C96B49D795}">
      <dgm:prSet/>
      <dgm:spPr/>
      <dgm:t>
        <a:bodyPr/>
        <a:lstStyle/>
        <a:p>
          <a:endParaRPr lang="en-US"/>
        </a:p>
      </dgm:t>
    </dgm:pt>
    <dgm:pt modelId="{D9E852BA-6AEC-4852-8146-F97F7DA2118B}">
      <dgm:prSet phldrT="[Text]"/>
      <dgm:spPr/>
      <dgm:t>
        <a:bodyPr/>
        <a:lstStyle/>
        <a:p>
          <a:r>
            <a:rPr lang="en-US" dirty="0"/>
            <a:t> Leveraging one’s leadership style</a:t>
          </a:r>
        </a:p>
      </dgm:t>
    </dgm:pt>
    <dgm:pt modelId="{C266871F-465E-48D3-91ED-32947F4755D0}" type="parTrans" cxnId="{F8432F6C-1A6D-49C1-BBC9-E2BDA9FB6E64}">
      <dgm:prSet/>
      <dgm:spPr/>
      <dgm:t>
        <a:bodyPr/>
        <a:lstStyle/>
        <a:p>
          <a:endParaRPr lang="en-US"/>
        </a:p>
      </dgm:t>
    </dgm:pt>
    <dgm:pt modelId="{2462FDE8-128A-4D89-8B3D-166346E6BD82}" type="sibTrans" cxnId="{F8432F6C-1A6D-49C1-BBC9-E2BDA9FB6E64}">
      <dgm:prSet/>
      <dgm:spPr/>
      <dgm:t>
        <a:bodyPr/>
        <a:lstStyle/>
        <a:p>
          <a:endParaRPr lang="en-US"/>
        </a:p>
      </dgm:t>
    </dgm:pt>
    <dgm:pt modelId="{80B6B841-E313-46EB-AF59-37B5F89AC056}">
      <dgm:prSet phldrT="[Text]"/>
      <dgm:spPr/>
      <dgm:t>
        <a:bodyPr/>
        <a:lstStyle/>
        <a:p>
          <a:r>
            <a:rPr lang="en-US" dirty="0"/>
            <a:t> Managing difference and conflict</a:t>
          </a:r>
        </a:p>
      </dgm:t>
    </dgm:pt>
    <dgm:pt modelId="{67C3C5BB-A197-427A-B30C-4E888F2C4682}" type="parTrans" cxnId="{96CB1A29-15C0-4F91-A678-3A9476D47D7C}">
      <dgm:prSet/>
      <dgm:spPr/>
      <dgm:t>
        <a:bodyPr/>
        <a:lstStyle/>
        <a:p>
          <a:endParaRPr lang="en-US"/>
        </a:p>
      </dgm:t>
    </dgm:pt>
    <dgm:pt modelId="{E36FDA0C-B88D-458A-A15E-110894967827}" type="sibTrans" cxnId="{96CB1A29-15C0-4F91-A678-3A9476D47D7C}">
      <dgm:prSet/>
      <dgm:spPr/>
      <dgm:t>
        <a:bodyPr/>
        <a:lstStyle/>
        <a:p>
          <a:endParaRPr lang="en-US"/>
        </a:p>
      </dgm:t>
    </dgm:pt>
    <dgm:pt modelId="{D16243C9-3144-424A-A9FF-1C41E2ED2429}">
      <dgm:prSet phldrT="[Text]"/>
      <dgm:spPr/>
      <dgm:t>
        <a:bodyPr/>
        <a:lstStyle/>
        <a:p>
          <a:r>
            <a:rPr lang="en-US" dirty="0"/>
            <a:t> Can see a career pathway</a:t>
          </a:r>
        </a:p>
      </dgm:t>
    </dgm:pt>
    <dgm:pt modelId="{9687FE20-5749-44A3-A926-A3C309D0D47F}" type="parTrans" cxnId="{9B0227AB-BD6B-48EC-B63B-4170B0A8C98D}">
      <dgm:prSet/>
      <dgm:spPr/>
      <dgm:t>
        <a:bodyPr/>
        <a:lstStyle/>
        <a:p>
          <a:endParaRPr lang="en-US"/>
        </a:p>
      </dgm:t>
    </dgm:pt>
    <dgm:pt modelId="{B2AC7BE6-82D1-44A2-8B28-F22C3EA58AD6}" type="sibTrans" cxnId="{9B0227AB-BD6B-48EC-B63B-4170B0A8C98D}">
      <dgm:prSet/>
      <dgm:spPr/>
      <dgm:t>
        <a:bodyPr/>
        <a:lstStyle/>
        <a:p>
          <a:endParaRPr lang="en-US"/>
        </a:p>
      </dgm:t>
    </dgm:pt>
    <dgm:pt modelId="{B72EBA24-CEC6-4F77-A7DE-A0CD80643B07}">
      <dgm:prSet phldrT="[Text]"/>
      <dgm:spPr/>
      <dgm:t>
        <a:bodyPr/>
        <a:lstStyle/>
        <a:p>
          <a:r>
            <a:rPr lang="en-US" b="1" dirty="0">
              <a:solidFill>
                <a:srgbClr val="1565A1"/>
              </a:solidFill>
            </a:rPr>
            <a:t>Organizational Development</a:t>
          </a:r>
        </a:p>
      </dgm:t>
    </dgm:pt>
    <dgm:pt modelId="{F59E06D3-743F-4431-ABD9-3D2E2D0DA8F0}" type="sibTrans" cxnId="{0DAD602A-B6EE-4981-842F-22A537FE5222}">
      <dgm:prSet/>
      <dgm:spPr/>
      <dgm:t>
        <a:bodyPr/>
        <a:lstStyle/>
        <a:p>
          <a:endParaRPr lang="en-US"/>
        </a:p>
      </dgm:t>
    </dgm:pt>
    <dgm:pt modelId="{EEF4619B-7E7F-480C-9492-320EDE851764}" type="parTrans" cxnId="{0DAD602A-B6EE-4981-842F-22A537FE5222}">
      <dgm:prSet/>
      <dgm:spPr/>
      <dgm:t>
        <a:bodyPr/>
        <a:lstStyle/>
        <a:p>
          <a:endParaRPr lang="en-US"/>
        </a:p>
      </dgm:t>
    </dgm:pt>
    <dgm:pt modelId="{AC3C2ACC-2629-4802-B11C-0C76524D7C4F}" type="pres">
      <dgm:prSet presAssocID="{4EF13914-98FD-46A9-8E62-92EBA53C8CC6}" presName="Name0" presStyleCnt="0">
        <dgm:presLayoutVars>
          <dgm:chMax val="7"/>
          <dgm:dir/>
          <dgm:animLvl val="lvl"/>
          <dgm:resizeHandles val="exact"/>
        </dgm:presLayoutVars>
      </dgm:prSet>
      <dgm:spPr/>
    </dgm:pt>
    <dgm:pt modelId="{22299048-2113-45F3-842A-95F592F58CEF}" type="pres">
      <dgm:prSet presAssocID="{B72EBA24-CEC6-4F77-A7DE-A0CD80643B07}" presName="circle1" presStyleLbl="node1" presStyleIdx="0" presStyleCnt="3"/>
      <dgm:spPr>
        <a:solidFill>
          <a:srgbClr val="1565A1"/>
        </a:solidFill>
      </dgm:spPr>
    </dgm:pt>
    <dgm:pt modelId="{A680C0B9-95BC-476C-AB48-EC77AD004F94}" type="pres">
      <dgm:prSet presAssocID="{B72EBA24-CEC6-4F77-A7DE-A0CD80643B07}" presName="space" presStyleCnt="0"/>
      <dgm:spPr/>
    </dgm:pt>
    <dgm:pt modelId="{34503273-9D5A-4024-94A6-E3909750CF9A}" type="pres">
      <dgm:prSet presAssocID="{B72EBA24-CEC6-4F77-A7DE-A0CD80643B07}" presName="rect1" presStyleLbl="alignAcc1" presStyleIdx="0" presStyleCnt="3"/>
      <dgm:spPr/>
    </dgm:pt>
    <dgm:pt modelId="{BB4A7581-8865-42C1-AB60-87D5761C8A8D}" type="pres">
      <dgm:prSet presAssocID="{C6417DC3-FDC2-4B3F-979D-6FB04EC6F2C6}" presName="vertSpace2" presStyleLbl="node1" presStyleIdx="0" presStyleCnt="3"/>
      <dgm:spPr/>
    </dgm:pt>
    <dgm:pt modelId="{BC06C1EC-B4B1-4AB1-B49E-13981EF18C76}" type="pres">
      <dgm:prSet presAssocID="{C6417DC3-FDC2-4B3F-979D-6FB04EC6F2C6}" presName="circle2" presStyleLbl="node1" presStyleIdx="1" presStyleCnt="3"/>
      <dgm:spPr>
        <a:solidFill>
          <a:srgbClr val="1565A1"/>
        </a:solidFill>
      </dgm:spPr>
    </dgm:pt>
    <dgm:pt modelId="{926BC502-C2EA-456F-B46B-9E30D612797C}" type="pres">
      <dgm:prSet presAssocID="{C6417DC3-FDC2-4B3F-979D-6FB04EC6F2C6}" presName="rect2" presStyleLbl="alignAcc1" presStyleIdx="1" presStyleCnt="3" custLinFactNeighborX="0"/>
      <dgm:spPr/>
    </dgm:pt>
    <dgm:pt modelId="{F5F4760A-8537-498F-B29C-63E3A566AFBE}" type="pres">
      <dgm:prSet presAssocID="{72A1C488-82C7-497D-AE41-00597F1369D3}" presName="vertSpace3" presStyleLbl="node1" presStyleIdx="1" presStyleCnt="3"/>
      <dgm:spPr/>
    </dgm:pt>
    <dgm:pt modelId="{AAAE800D-CC16-43DB-8E77-E42868D45DE0}" type="pres">
      <dgm:prSet presAssocID="{72A1C488-82C7-497D-AE41-00597F1369D3}" presName="circle3" presStyleLbl="node1" presStyleIdx="2" presStyleCnt="3"/>
      <dgm:spPr>
        <a:solidFill>
          <a:srgbClr val="1565A1"/>
        </a:solidFill>
      </dgm:spPr>
    </dgm:pt>
    <dgm:pt modelId="{F2A13FBF-18D2-4F36-A1F5-4FD9A708FEF4}" type="pres">
      <dgm:prSet presAssocID="{72A1C488-82C7-497D-AE41-00597F1369D3}" presName="rect3" presStyleLbl="alignAcc1" presStyleIdx="2" presStyleCnt="3"/>
      <dgm:spPr/>
    </dgm:pt>
    <dgm:pt modelId="{F529B565-BDCE-4335-B8C6-0C72922287DC}" type="pres">
      <dgm:prSet presAssocID="{B72EBA24-CEC6-4F77-A7DE-A0CD80643B07}" presName="rect1ParTx" presStyleLbl="alignAcc1" presStyleIdx="2" presStyleCnt="3">
        <dgm:presLayoutVars>
          <dgm:chMax val="1"/>
          <dgm:bulletEnabled val="1"/>
        </dgm:presLayoutVars>
      </dgm:prSet>
      <dgm:spPr/>
    </dgm:pt>
    <dgm:pt modelId="{5B3CABBE-CE7C-4F40-B10E-044CD520F37A}" type="pres">
      <dgm:prSet presAssocID="{B72EBA24-CEC6-4F77-A7DE-A0CD80643B07}" presName="rect1ChTx" presStyleLbl="alignAcc1" presStyleIdx="2" presStyleCnt="3">
        <dgm:presLayoutVars>
          <dgm:bulletEnabled val="1"/>
        </dgm:presLayoutVars>
      </dgm:prSet>
      <dgm:spPr/>
    </dgm:pt>
    <dgm:pt modelId="{D588B3D3-5AB1-4DCF-8D77-C8A5C2EE32D8}" type="pres">
      <dgm:prSet presAssocID="{C6417DC3-FDC2-4B3F-979D-6FB04EC6F2C6}" presName="rect2ParTx" presStyleLbl="alignAcc1" presStyleIdx="2" presStyleCnt="3">
        <dgm:presLayoutVars>
          <dgm:chMax val="1"/>
          <dgm:bulletEnabled val="1"/>
        </dgm:presLayoutVars>
      </dgm:prSet>
      <dgm:spPr/>
    </dgm:pt>
    <dgm:pt modelId="{7FB3E89C-5CC9-40CD-A599-4D921235F389}" type="pres">
      <dgm:prSet presAssocID="{C6417DC3-FDC2-4B3F-979D-6FB04EC6F2C6}" presName="rect2ChTx" presStyleLbl="alignAcc1" presStyleIdx="2" presStyleCnt="3">
        <dgm:presLayoutVars>
          <dgm:bulletEnabled val="1"/>
        </dgm:presLayoutVars>
      </dgm:prSet>
      <dgm:spPr/>
    </dgm:pt>
    <dgm:pt modelId="{ADE41229-724D-4F47-83C4-35C555FD4CE7}" type="pres">
      <dgm:prSet presAssocID="{72A1C488-82C7-497D-AE41-00597F1369D3}" presName="rect3ParTx" presStyleLbl="alignAcc1" presStyleIdx="2" presStyleCnt="3">
        <dgm:presLayoutVars>
          <dgm:chMax val="1"/>
          <dgm:bulletEnabled val="1"/>
        </dgm:presLayoutVars>
      </dgm:prSet>
      <dgm:spPr/>
    </dgm:pt>
    <dgm:pt modelId="{EB0492F8-3388-4C4F-865C-B846CB507209}" type="pres">
      <dgm:prSet presAssocID="{72A1C488-82C7-497D-AE41-00597F1369D3}" presName="rect3ChTx" presStyleLbl="alignAcc1" presStyleIdx="2" presStyleCnt="3">
        <dgm:presLayoutVars>
          <dgm:bulletEnabled val="1"/>
        </dgm:presLayoutVars>
      </dgm:prSet>
      <dgm:spPr/>
    </dgm:pt>
  </dgm:ptLst>
  <dgm:cxnLst>
    <dgm:cxn modelId="{7A9A7001-0EDE-4FFF-B961-25E3457D82D7}" type="presOf" srcId="{C6417DC3-FDC2-4B3F-979D-6FB04EC6F2C6}" destId="{D588B3D3-5AB1-4DCF-8D77-C8A5C2EE32D8}" srcOrd="1" destOrd="0" presId="urn:microsoft.com/office/officeart/2005/8/layout/target3"/>
    <dgm:cxn modelId="{92A8B902-0F2B-466C-AAEE-0D4F66DE4D27}" srcId="{4EF13914-98FD-46A9-8E62-92EBA53C8CC6}" destId="{C6417DC3-FDC2-4B3F-979D-6FB04EC6F2C6}" srcOrd="1" destOrd="0" parTransId="{7A40A9E7-F2E3-44BE-B1D7-CECDFEF54048}" sibTransId="{3D277F5C-230B-4994-8F2B-1700073C8242}"/>
    <dgm:cxn modelId="{1771B50C-1C69-4079-AFAE-7A771C88BB21}" type="presOf" srcId="{72A1C488-82C7-497D-AE41-00597F1369D3}" destId="{F2A13FBF-18D2-4F36-A1F5-4FD9A708FEF4}" srcOrd="0" destOrd="0" presId="urn:microsoft.com/office/officeart/2005/8/layout/target3"/>
    <dgm:cxn modelId="{45C45510-F9F3-4AF2-B688-E90E48A3051E}" type="presOf" srcId="{72A1C488-82C7-497D-AE41-00597F1369D3}" destId="{ADE41229-724D-4F47-83C4-35C555FD4CE7}" srcOrd="1" destOrd="0" presId="urn:microsoft.com/office/officeart/2005/8/layout/target3"/>
    <dgm:cxn modelId="{5B3A0918-B0F7-4C2F-A961-1C4D9C5240A6}" type="presOf" srcId="{D16243C9-3144-424A-A9FF-1C41E2ED2429}" destId="{7FB3E89C-5CC9-40CD-A599-4D921235F389}" srcOrd="0" destOrd="1" presId="urn:microsoft.com/office/officeart/2005/8/layout/target3"/>
    <dgm:cxn modelId="{96CB1A29-15C0-4F91-A678-3A9476D47D7C}" srcId="{72A1C488-82C7-497D-AE41-00597F1369D3}" destId="{80B6B841-E313-46EB-AF59-37B5F89AC056}" srcOrd="1" destOrd="0" parTransId="{67C3C5BB-A197-427A-B30C-4E888F2C4682}" sibTransId="{E36FDA0C-B88D-458A-A15E-110894967827}"/>
    <dgm:cxn modelId="{35B9A729-B832-4514-AEE3-A444A9E14736}" type="presOf" srcId="{B72EBA24-CEC6-4F77-A7DE-A0CD80643B07}" destId="{34503273-9D5A-4024-94A6-E3909750CF9A}" srcOrd="0" destOrd="0" presId="urn:microsoft.com/office/officeart/2005/8/layout/target3"/>
    <dgm:cxn modelId="{0DAD602A-B6EE-4981-842F-22A537FE5222}" srcId="{4EF13914-98FD-46A9-8E62-92EBA53C8CC6}" destId="{B72EBA24-CEC6-4F77-A7DE-A0CD80643B07}" srcOrd="0" destOrd="0" parTransId="{EEF4619B-7E7F-480C-9492-320EDE851764}" sibTransId="{F59E06D3-743F-4431-ABD9-3D2E2D0DA8F0}"/>
    <dgm:cxn modelId="{D1A44132-586B-4FB0-B963-9E602314B28A}" type="presOf" srcId="{E72B4C68-A6E6-4CAA-B4A2-C669CD5D96A5}" destId="{5B3CABBE-CE7C-4F40-B10E-044CD520F37A}" srcOrd="0" destOrd="1" presId="urn:microsoft.com/office/officeart/2005/8/layout/target3"/>
    <dgm:cxn modelId="{CD1BBD47-812A-4BF4-AE03-B0C96B49D795}" srcId="{4EF13914-98FD-46A9-8E62-92EBA53C8CC6}" destId="{72A1C488-82C7-497D-AE41-00597F1369D3}" srcOrd="2" destOrd="0" parTransId="{C2799D4A-FB43-425A-AC96-7B35C6803038}" sibTransId="{13070D68-8438-4EC0-9EC2-EF27E2B60D30}"/>
    <dgm:cxn modelId="{DA25EB69-9C8B-495C-8A1A-DAC39593A9E5}" srcId="{C6417DC3-FDC2-4B3F-979D-6FB04EC6F2C6}" destId="{6A9A7F46-39E5-4618-B1EA-AE8F7870FE6C}" srcOrd="0" destOrd="0" parTransId="{E3EB979F-5848-4591-834E-520ADD3F08FE}" sibTransId="{B61BD182-857C-454B-A2B0-0890394E5B5D}"/>
    <dgm:cxn modelId="{F8432F6C-1A6D-49C1-BBC9-E2BDA9FB6E64}" srcId="{72A1C488-82C7-497D-AE41-00597F1369D3}" destId="{D9E852BA-6AEC-4852-8146-F97F7DA2118B}" srcOrd="0" destOrd="0" parTransId="{C266871F-465E-48D3-91ED-32947F4755D0}" sibTransId="{2462FDE8-128A-4D89-8B3D-166346E6BD82}"/>
    <dgm:cxn modelId="{DEAF2278-128A-47E3-B7A9-BB765BEFEECC}" srcId="{B72EBA24-CEC6-4F77-A7DE-A0CD80643B07}" destId="{30EFA3FB-8DB8-4C3A-8859-08ED55A0ED43}" srcOrd="0" destOrd="0" parTransId="{561DB6AE-8685-44E4-AC5F-557C0D84EEDD}" sibTransId="{9A492681-1299-464B-A323-9D7BF8B4C1D2}"/>
    <dgm:cxn modelId="{D92B5383-78E4-4106-AD0B-FF57D60FA243}" type="presOf" srcId="{D9E852BA-6AEC-4852-8146-F97F7DA2118B}" destId="{EB0492F8-3388-4C4F-865C-B846CB507209}" srcOrd="0" destOrd="0" presId="urn:microsoft.com/office/officeart/2005/8/layout/target3"/>
    <dgm:cxn modelId="{7D5D59A1-C370-451D-B992-87E31C27FFB4}" type="presOf" srcId="{6A9A7F46-39E5-4618-B1EA-AE8F7870FE6C}" destId="{7FB3E89C-5CC9-40CD-A599-4D921235F389}" srcOrd="0" destOrd="0" presId="urn:microsoft.com/office/officeart/2005/8/layout/target3"/>
    <dgm:cxn modelId="{BF5300A6-B568-4DA9-A6A4-F345703ED74D}" type="presOf" srcId="{C6417DC3-FDC2-4B3F-979D-6FB04EC6F2C6}" destId="{926BC502-C2EA-456F-B46B-9E30D612797C}" srcOrd="0" destOrd="0" presId="urn:microsoft.com/office/officeart/2005/8/layout/target3"/>
    <dgm:cxn modelId="{9B0227AB-BD6B-48EC-B63B-4170B0A8C98D}" srcId="{C6417DC3-FDC2-4B3F-979D-6FB04EC6F2C6}" destId="{D16243C9-3144-424A-A9FF-1C41E2ED2429}" srcOrd="1" destOrd="0" parTransId="{9687FE20-5749-44A3-A926-A3C309D0D47F}" sibTransId="{B2AC7BE6-82D1-44A2-8B28-F22C3EA58AD6}"/>
    <dgm:cxn modelId="{5E3BF0AB-A37E-4CB0-87B1-5600BACBAD18}" type="presOf" srcId="{4EF13914-98FD-46A9-8E62-92EBA53C8CC6}" destId="{AC3C2ACC-2629-4802-B11C-0C76524D7C4F}" srcOrd="0" destOrd="0" presId="urn:microsoft.com/office/officeart/2005/8/layout/target3"/>
    <dgm:cxn modelId="{E9FCF3CB-63DE-4C3B-901B-0A1ED31E7795}" type="presOf" srcId="{80B6B841-E313-46EB-AF59-37B5F89AC056}" destId="{EB0492F8-3388-4C4F-865C-B846CB507209}" srcOrd="0" destOrd="1" presId="urn:microsoft.com/office/officeart/2005/8/layout/target3"/>
    <dgm:cxn modelId="{CB6C3CD1-360B-4EC0-A7DB-5AD633584CFA}" srcId="{B72EBA24-CEC6-4F77-A7DE-A0CD80643B07}" destId="{E72B4C68-A6E6-4CAA-B4A2-C669CD5D96A5}" srcOrd="1" destOrd="0" parTransId="{66265FB3-37E2-407E-9991-08C36F1AAA01}" sibTransId="{A328A0FF-182A-4965-899C-64DB80C40001}"/>
    <dgm:cxn modelId="{4205ECEA-BFCF-4BDB-839D-EA9F995E3C82}" type="presOf" srcId="{30EFA3FB-8DB8-4C3A-8859-08ED55A0ED43}" destId="{5B3CABBE-CE7C-4F40-B10E-044CD520F37A}" srcOrd="0" destOrd="0" presId="urn:microsoft.com/office/officeart/2005/8/layout/target3"/>
    <dgm:cxn modelId="{7ADCE2F3-3D25-4C9E-A6BD-8E6D078A80FD}" type="presOf" srcId="{B72EBA24-CEC6-4F77-A7DE-A0CD80643B07}" destId="{F529B565-BDCE-4335-B8C6-0C72922287DC}" srcOrd="1" destOrd="0" presId="urn:microsoft.com/office/officeart/2005/8/layout/target3"/>
    <dgm:cxn modelId="{C2B2F01D-5A65-4F4A-BCC2-6DA2965AE0A4}" type="presParOf" srcId="{AC3C2ACC-2629-4802-B11C-0C76524D7C4F}" destId="{22299048-2113-45F3-842A-95F592F58CEF}" srcOrd="0" destOrd="0" presId="urn:microsoft.com/office/officeart/2005/8/layout/target3"/>
    <dgm:cxn modelId="{AAB3D154-38D1-4277-ADA4-3DD9A64A00F4}" type="presParOf" srcId="{AC3C2ACC-2629-4802-B11C-0C76524D7C4F}" destId="{A680C0B9-95BC-476C-AB48-EC77AD004F94}" srcOrd="1" destOrd="0" presId="urn:microsoft.com/office/officeart/2005/8/layout/target3"/>
    <dgm:cxn modelId="{7678545D-A1B9-459E-8D16-C36BF83E9F0D}" type="presParOf" srcId="{AC3C2ACC-2629-4802-B11C-0C76524D7C4F}" destId="{34503273-9D5A-4024-94A6-E3909750CF9A}" srcOrd="2" destOrd="0" presId="urn:microsoft.com/office/officeart/2005/8/layout/target3"/>
    <dgm:cxn modelId="{000765C4-DD3D-488A-B9B4-596A43EB97A1}" type="presParOf" srcId="{AC3C2ACC-2629-4802-B11C-0C76524D7C4F}" destId="{BB4A7581-8865-42C1-AB60-87D5761C8A8D}" srcOrd="3" destOrd="0" presId="urn:microsoft.com/office/officeart/2005/8/layout/target3"/>
    <dgm:cxn modelId="{92183B17-58D4-429A-AD62-8FE3C359778A}" type="presParOf" srcId="{AC3C2ACC-2629-4802-B11C-0C76524D7C4F}" destId="{BC06C1EC-B4B1-4AB1-B49E-13981EF18C76}" srcOrd="4" destOrd="0" presId="urn:microsoft.com/office/officeart/2005/8/layout/target3"/>
    <dgm:cxn modelId="{B39C47B0-5D48-47AF-BA3D-3C6331AD966E}" type="presParOf" srcId="{AC3C2ACC-2629-4802-B11C-0C76524D7C4F}" destId="{926BC502-C2EA-456F-B46B-9E30D612797C}" srcOrd="5" destOrd="0" presId="urn:microsoft.com/office/officeart/2005/8/layout/target3"/>
    <dgm:cxn modelId="{0D19DBC2-1664-4A2D-B4DC-9BE27E841DD5}" type="presParOf" srcId="{AC3C2ACC-2629-4802-B11C-0C76524D7C4F}" destId="{F5F4760A-8537-498F-B29C-63E3A566AFBE}" srcOrd="6" destOrd="0" presId="urn:microsoft.com/office/officeart/2005/8/layout/target3"/>
    <dgm:cxn modelId="{BFCA75F9-258C-4A93-95E3-118DDE0FD39B}" type="presParOf" srcId="{AC3C2ACC-2629-4802-B11C-0C76524D7C4F}" destId="{AAAE800D-CC16-43DB-8E77-E42868D45DE0}" srcOrd="7" destOrd="0" presId="urn:microsoft.com/office/officeart/2005/8/layout/target3"/>
    <dgm:cxn modelId="{D2247AEC-B9B4-4BAC-B42F-C65FFCAF62BB}" type="presParOf" srcId="{AC3C2ACC-2629-4802-B11C-0C76524D7C4F}" destId="{F2A13FBF-18D2-4F36-A1F5-4FD9A708FEF4}" srcOrd="8" destOrd="0" presId="urn:microsoft.com/office/officeart/2005/8/layout/target3"/>
    <dgm:cxn modelId="{80A4E9ED-B46B-4A8A-963B-DF2D0B2BE669}" type="presParOf" srcId="{AC3C2ACC-2629-4802-B11C-0C76524D7C4F}" destId="{F529B565-BDCE-4335-B8C6-0C72922287DC}" srcOrd="9" destOrd="0" presId="urn:microsoft.com/office/officeart/2005/8/layout/target3"/>
    <dgm:cxn modelId="{A0AB92A1-C414-47FA-8E09-2711E87B0437}" type="presParOf" srcId="{AC3C2ACC-2629-4802-B11C-0C76524D7C4F}" destId="{5B3CABBE-CE7C-4F40-B10E-044CD520F37A}" srcOrd="10" destOrd="0" presId="urn:microsoft.com/office/officeart/2005/8/layout/target3"/>
    <dgm:cxn modelId="{7E675758-3E43-4A9F-BA6D-F0B5D2797FE1}" type="presParOf" srcId="{AC3C2ACC-2629-4802-B11C-0C76524D7C4F}" destId="{D588B3D3-5AB1-4DCF-8D77-C8A5C2EE32D8}" srcOrd="11" destOrd="0" presId="urn:microsoft.com/office/officeart/2005/8/layout/target3"/>
    <dgm:cxn modelId="{B9235CD4-6E49-4735-918A-D4B36A3B89C5}" type="presParOf" srcId="{AC3C2ACC-2629-4802-B11C-0C76524D7C4F}" destId="{7FB3E89C-5CC9-40CD-A599-4D921235F389}" srcOrd="12" destOrd="0" presId="urn:microsoft.com/office/officeart/2005/8/layout/target3"/>
    <dgm:cxn modelId="{B22BB640-1891-44B9-82AB-251AE39B3B7C}" type="presParOf" srcId="{AC3C2ACC-2629-4802-B11C-0C76524D7C4F}" destId="{ADE41229-724D-4F47-83C4-35C555FD4CE7}" srcOrd="13" destOrd="0" presId="urn:microsoft.com/office/officeart/2005/8/layout/target3"/>
    <dgm:cxn modelId="{C9342D40-784C-4E6A-B51F-92AAFC770DD7}" type="presParOf" srcId="{AC3C2ACC-2629-4802-B11C-0C76524D7C4F}" destId="{EB0492F8-3388-4C4F-865C-B846CB507209}"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6D7AA5-1C9B-42C6-81E6-E0574CE77AE7}">
      <dsp:nvSpPr>
        <dsp:cNvPr id="0" name=""/>
        <dsp:cNvSpPr/>
      </dsp:nvSpPr>
      <dsp:spPr>
        <a:xfrm>
          <a:off x="1967991" y="1265"/>
          <a:ext cx="2236216" cy="1453541"/>
        </a:xfrm>
        <a:prstGeom prst="roundRect">
          <a:avLst/>
        </a:prstGeom>
        <a:solidFill>
          <a:srgbClr val="1565A1"/>
        </a:solidFill>
        <a:ln w="12700" cap="flat" cmpd="sng" algn="ctr">
          <a:solidFill>
            <a:srgbClr val="1565A1"/>
          </a:solidFill>
          <a:prstDash val="solid"/>
          <a:miter lim="800000"/>
          <a:headEnd type="oval" w="med" len="med"/>
          <a:tailEnd type="triangle" w="med" len="me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Empowerment</a:t>
          </a:r>
        </a:p>
      </dsp:txBody>
      <dsp:txXfrm>
        <a:off x="2038947" y="72221"/>
        <a:ext cx="2094304" cy="1311629"/>
      </dsp:txXfrm>
    </dsp:sp>
    <dsp:sp modelId="{3D68EB1E-DA98-4138-BB81-EB5C123BAE65}">
      <dsp:nvSpPr>
        <dsp:cNvPr id="0" name=""/>
        <dsp:cNvSpPr/>
      </dsp:nvSpPr>
      <dsp:spPr>
        <a:xfrm>
          <a:off x="1148111" y="728036"/>
          <a:ext cx="3875976" cy="3875976"/>
        </a:xfrm>
        <a:custGeom>
          <a:avLst/>
          <a:gdLst/>
          <a:ahLst/>
          <a:cxnLst/>
          <a:rect l="0" t="0" r="0" b="0"/>
          <a:pathLst>
            <a:path>
              <a:moveTo>
                <a:pt x="3356036" y="617026"/>
              </a:moveTo>
              <a:arcTo wR="1937988" hR="1937988" stAng="19021802" swAng="2301344"/>
            </a:path>
          </a:pathLst>
        </a:custGeom>
        <a:noFill/>
        <a:ln w="6350" cap="flat" cmpd="sng" algn="ctr">
          <a:solidFill>
            <a:srgbClr val="1565A1"/>
          </a:solidFill>
          <a:prstDash val="solid"/>
          <a:miter lim="800000"/>
          <a:headEnd type="oval" w="med" len="med"/>
          <a:tailEnd type="triangle" w="med" len="med"/>
        </a:ln>
        <a:effectLst/>
      </dsp:spPr>
      <dsp:style>
        <a:lnRef idx="1">
          <a:scrgbClr r="0" g="0" b="0"/>
        </a:lnRef>
        <a:fillRef idx="0">
          <a:scrgbClr r="0" g="0" b="0"/>
        </a:fillRef>
        <a:effectRef idx="0">
          <a:scrgbClr r="0" g="0" b="0"/>
        </a:effectRef>
        <a:fontRef idx="minor"/>
      </dsp:style>
    </dsp:sp>
    <dsp:sp modelId="{3DF98F88-0608-4AA4-A929-DF95E8BBA337}">
      <dsp:nvSpPr>
        <dsp:cNvPr id="0" name=""/>
        <dsp:cNvSpPr/>
      </dsp:nvSpPr>
      <dsp:spPr>
        <a:xfrm>
          <a:off x="3646338" y="2908248"/>
          <a:ext cx="2236216" cy="1453541"/>
        </a:xfrm>
        <a:prstGeom prst="roundRect">
          <a:avLst/>
        </a:prstGeom>
        <a:solidFill>
          <a:srgbClr val="1565A1"/>
        </a:solidFill>
        <a:ln w="12700" cap="flat" cmpd="sng" algn="ctr">
          <a:solidFill>
            <a:srgbClr val="1565A1"/>
          </a:solidFill>
          <a:prstDash val="solid"/>
          <a:miter lim="800000"/>
          <a:headEnd type="oval" w="med" len="med"/>
          <a:tailEnd type="triangle" w="med" len="me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Action</a:t>
          </a:r>
        </a:p>
      </dsp:txBody>
      <dsp:txXfrm>
        <a:off x="3717294" y="2979204"/>
        <a:ext cx="2094304" cy="1311629"/>
      </dsp:txXfrm>
    </dsp:sp>
    <dsp:sp modelId="{3B214580-C691-4C65-9276-5B3820027625}">
      <dsp:nvSpPr>
        <dsp:cNvPr id="0" name=""/>
        <dsp:cNvSpPr/>
      </dsp:nvSpPr>
      <dsp:spPr>
        <a:xfrm>
          <a:off x="1148111" y="728036"/>
          <a:ext cx="3875976" cy="3875976"/>
        </a:xfrm>
        <a:custGeom>
          <a:avLst/>
          <a:gdLst/>
          <a:ahLst/>
          <a:cxnLst/>
          <a:rect l="0" t="0" r="0" b="0"/>
          <a:pathLst>
            <a:path>
              <a:moveTo>
                <a:pt x="2532314" y="3782595"/>
              </a:moveTo>
              <a:arcTo wR="1937988" hR="1937988" stAng="4328475" swAng="2143051"/>
            </a:path>
          </a:pathLst>
        </a:custGeom>
        <a:noFill/>
        <a:ln w="6350" cap="flat" cmpd="sng" algn="ctr">
          <a:solidFill>
            <a:srgbClr val="1565A1"/>
          </a:solidFill>
          <a:prstDash val="solid"/>
          <a:miter lim="800000"/>
          <a:headEnd type="oval" w="med" len="med"/>
          <a:tailEnd type="triangle" w="med" len="med"/>
        </a:ln>
        <a:effectLst/>
      </dsp:spPr>
      <dsp:style>
        <a:lnRef idx="1">
          <a:scrgbClr r="0" g="0" b="0"/>
        </a:lnRef>
        <a:fillRef idx="0">
          <a:scrgbClr r="0" g="0" b="0"/>
        </a:fillRef>
        <a:effectRef idx="0">
          <a:scrgbClr r="0" g="0" b="0"/>
        </a:effectRef>
        <a:fontRef idx="minor"/>
      </dsp:style>
    </dsp:sp>
    <dsp:sp modelId="{A7249D48-BD2D-40DF-964A-D5C8FC8572D5}">
      <dsp:nvSpPr>
        <dsp:cNvPr id="0" name=""/>
        <dsp:cNvSpPr/>
      </dsp:nvSpPr>
      <dsp:spPr>
        <a:xfrm>
          <a:off x="289644" y="2908248"/>
          <a:ext cx="2236216" cy="1453541"/>
        </a:xfrm>
        <a:prstGeom prst="roundRect">
          <a:avLst/>
        </a:prstGeom>
        <a:solidFill>
          <a:srgbClr val="1565A1"/>
        </a:solidFill>
        <a:ln w="12700" cap="flat" cmpd="sng" algn="ctr">
          <a:solidFill>
            <a:srgbClr val="1565A1"/>
          </a:solidFill>
          <a:prstDash val="solid"/>
          <a:miter lim="800000"/>
          <a:headEnd type="oval" w="med" len="med"/>
          <a:tailEnd type="triangle" w="med" len="me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Reflection</a:t>
          </a:r>
        </a:p>
      </dsp:txBody>
      <dsp:txXfrm>
        <a:off x="360600" y="2979204"/>
        <a:ext cx="2094304" cy="1311629"/>
      </dsp:txXfrm>
    </dsp:sp>
    <dsp:sp modelId="{A8FA2DCC-2499-4E0B-85D8-35E041940765}">
      <dsp:nvSpPr>
        <dsp:cNvPr id="0" name=""/>
        <dsp:cNvSpPr/>
      </dsp:nvSpPr>
      <dsp:spPr>
        <a:xfrm>
          <a:off x="1148111" y="728036"/>
          <a:ext cx="3875976" cy="3875976"/>
        </a:xfrm>
        <a:custGeom>
          <a:avLst/>
          <a:gdLst/>
          <a:ahLst/>
          <a:cxnLst/>
          <a:rect l="0" t="0" r="0" b="0"/>
          <a:pathLst>
            <a:path>
              <a:moveTo>
                <a:pt x="6281" y="1782084"/>
              </a:moveTo>
              <a:arcTo wR="1937988" hR="1937988" stAng="11076853" swAng="2301344"/>
            </a:path>
          </a:pathLst>
        </a:custGeom>
        <a:noFill/>
        <a:ln w="6350" cap="flat" cmpd="sng" algn="ctr">
          <a:solidFill>
            <a:srgbClr val="1565A1"/>
          </a:solidFill>
          <a:prstDash val="solid"/>
          <a:miter lim="800000"/>
          <a:headEnd type="oval" w="med" len="med"/>
          <a:tailEnd type="triangle" w="med" len="me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299048-2113-45F3-842A-95F592F58CEF}">
      <dsp:nvSpPr>
        <dsp:cNvPr id="0" name=""/>
        <dsp:cNvSpPr/>
      </dsp:nvSpPr>
      <dsp:spPr>
        <a:xfrm>
          <a:off x="0" y="585152"/>
          <a:ext cx="3703320" cy="3703320"/>
        </a:xfrm>
        <a:prstGeom prst="pie">
          <a:avLst>
            <a:gd name="adj1" fmla="val 5400000"/>
            <a:gd name="adj2" fmla="val 16200000"/>
          </a:avLst>
        </a:prstGeom>
        <a:solidFill>
          <a:srgbClr val="1565A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503273-9D5A-4024-94A6-E3909750CF9A}">
      <dsp:nvSpPr>
        <dsp:cNvPr id="0" name=""/>
        <dsp:cNvSpPr/>
      </dsp:nvSpPr>
      <dsp:spPr>
        <a:xfrm>
          <a:off x="1851660" y="585152"/>
          <a:ext cx="4320539" cy="370332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rgbClr val="1565A1"/>
              </a:solidFill>
            </a:rPr>
            <a:t>Organizational Development</a:t>
          </a:r>
        </a:p>
      </dsp:txBody>
      <dsp:txXfrm>
        <a:off x="1851660" y="585152"/>
        <a:ext cx="2160269" cy="1110998"/>
      </dsp:txXfrm>
    </dsp:sp>
    <dsp:sp modelId="{BC06C1EC-B4B1-4AB1-B49E-13981EF18C76}">
      <dsp:nvSpPr>
        <dsp:cNvPr id="0" name=""/>
        <dsp:cNvSpPr/>
      </dsp:nvSpPr>
      <dsp:spPr>
        <a:xfrm>
          <a:off x="648082" y="1696150"/>
          <a:ext cx="2407155" cy="2407155"/>
        </a:xfrm>
        <a:prstGeom prst="pie">
          <a:avLst>
            <a:gd name="adj1" fmla="val 5400000"/>
            <a:gd name="adj2" fmla="val 16200000"/>
          </a:avLst>
        </a:prstGeom>
        <a:solidFill>
          <a:srgbClr val="1565A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6BC502-C2EA-456F-B46B-9E30D612797C}">
      <dsp:nvSpPr>
        <dsp:cNvPr id="0" name=""/>
        <dsp:cNvSpPr/>
      </dsp:nvSpPr>
      <dsp:spPr>
        <a:xfrm>
          <a:off x="1851660" y="1696150"/>
          <a:ext cx="4320539" cy="240715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rgbClr val="1565A1"/>
              </a:solidFill>
            </a:rPr>
            <a:t>Middle Management Development</a:t>
          </a:r>
        </a:p>
      </dsp:txBody>
      <dsp:txXfrm>
        <a:off x="1851660" y="1696150"/>
        <a:ext cx="2160269" cy="1110994"/>
      </dsp:txXfrm>
    </dsp:sp>
    <dsp:sp modelId="{AAAE800D-CC16-43DB-8E77-E42868D45DE0}">
      <dsp:nvSpPr>
        <dsp:cNvPr id="0" name=""/>
        <dsp:cNvSpPr/>
      </dsp:nvSpPr>
      <dsp:spPr>
        <a:xfrm>
          <a:off x="1296162" y="2807145"/>
          <a:ext cx="1110994" cy="1110994"/>
        </a:xfrm>
        <a:prstGeom prst="pie">
          <a:avLst>
            <a:gd name="adj1" fmla="val 5400000"/>
            <a:gd name="adj2" fmla="val 16200000"/>
          </a:avLst>
        </a:prstGeom>
        <a:solidFill>
          <a:srgbClr val="1565A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A13FBF-18D2-4F36-A1F5-4FD9A708FEF4}">
      <dsp:nvSpPr>
        <dsp:cNvPr id="0" name=""/>
        <dsp:cNvSpPr/>
      </dsp:nvSpPr>
      <dsp:spPr>
        <a:xfrm>
          <a:off x="1851660" y="2807145"/>
          <a:ext cx="4320539" cy="11109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rgbClr val="1565A1"/>
              </a:solidFill>
            </a:rPr>
            <a:t>Individual Development</a:t>
          </a:r>
        </a:p>
      </dsp:txBody>
      <dsp:txXfrm>
        <a:off x="1851660" y="2807145"/>
        <a:ext cx="2160269" cy="1110994"/>
      </dsp:txXfrm>
    </dsp:sp>
    <dsp:sp modelId="{5B3CABBE-CE7C-4F40-B10E-044CD520F37A}">
      <dsp:nvSpPr>
        <dsp:cNvPr id="0" name=""/>
        <dsp:cNvSpPr/>
      </dsp:nvSpPr>
      <dsp:spPr>
        <a:xfrm>
          <a:off x="4011930" y="585152"/>
          <a:ext cx="2160269" cy="111099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 Organizational change initiatives</a:t>
          </a:r>
        </a:p>
        <a:p>
          <a:pPr marL="171450" lvl="1" indent="-171450" algn="l" defTabSz="711200">
            <a:lnSpc>
              <a:spcPct val="90000"/>
            </a:lnSpc>
            <a:spcBef>
              <a:spcPct val="0"/>
            </a:spcBef>
            <a:spcAft>
              <a:spcPct val="15000"/>
            </a:spcAft>
            <a:buChar char="•"/>
          </a:pPr>
          <a:r>
            <a:rPr lang="en-US" sz="1600" kern="1200" dirty="0"/>
            <a:t> Succession capacity</a:t>
          </a:r>
        </a:p>
      </dsp:txBody>
      <dsp:txXfrm>
        <a:off x="4011930" y="585152"/>
        <a:ext cx="2160269" cy="1110998"/>
      </dsp:txXfrm>
    </dsp:sp>
    <dsp:sp modelId="{7FB3E89C-5CC9-40CD-A599-4D921235F389}">
      <dsp:nvSpPr>
        <dsp:cNvPr id="0" name=""/>
        <dsp:cNvSpPr/>
      </dsp:nvSpPr>
      <dsp:spPr>
        <a:xfrm>
          <a:off x="4011930" y="1696150"/>
          <a:ext cx="2160269" cy="111099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 Contribute to problem-solving</a:t>
          </a:r>
        </a:p>
        <a:p>
          <a:pPr marL="171450" lvl="1" indent="-171450" algn="l" defTabSz="711200">
            <a:lnSpc>
              <a:spcPct val="90000"/>
            </a:lnSpc>
            <a:spcBef>
              <a:spcPct val="0"/>
            </a:spcBef>
            <a:spcAft>
              <a:spcPct val="15000"/>
            </a:spcAft>
            <a:buChar char="•"/>
          </a:pPr>
          <a:r>
            <a:rPr lang="en-US" sz="1600" kern="1200" dirty="0"/>
            <a:t> Can see a career pathway</a:t>
          </a:r>
        </a:p>
      </dsp:txBody>
      <dsp:txXfrm>
        <a:off x="4011930" y="1696150"/>
        <a:ext cx="2160269" cy="1110994"/>
      </dsp:txXfrm>
    </dsp:sp>
    <dsp:sp modelId="{EB0492F8-3388-4C4F-865C-B846CB507209}">
      <dsp:nvSpPr>
        <dsp:cNvPr id="0" name=""/>
        <dsp:cNvSpPr/>
      </dsp:nvSpPr>
      <dsp:spPr>
        <a:xfrm>
          <a:off x="4011930" y="2807145"/>
          <a:ext cx="2160269" cy="111099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 Leveraging one’s leadership style</a:t>
          </a:r>
        </a:p>
        <a:p>
          <a:pPr marL="171450" lvl="1" indent="-171450" algn="l" defTabSz="711200">
            <a:lnSpc>
              <a:spcPct val="90000"/>
            </a:lnSpc>
            <a:spcBef>
              <a:spcPct val="0"/>
            </a:spcBef>
            <a:spcAft>
              <a:spcPct val="15000"/>
            </a:spcAft>
            <a:buChar char="•"/>
          </a:pPr>
          <a:r>
            <a:rPr lang="en-US" sz="1600" kern="1200" dirty="0"/>
            <a:t> Managing difference and conflict</a:t>
          </a:r>
        </a:p>
      </dsp:txBody>
      <dsp:txXfrm>
        <a:off x="4011930" y="2807145"/>
        <a:ext cx="2160269" cy="1110994"/>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A39FED-EB92-4910-8EFF-662F39033994}" type="datetimeFigureOut">
              <a:rPr lang="en-US" smtClean="0"/>
              <a:t>7/17/2018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B0EF41-B818-48E2-903C-CF3C8809F492}" type="slidenum">
              <a:rPr lang="en-US" smtClean="0"/>
              <a:t>‹#›</a:t>
            </a:fld>
            <a:endParaRPr lang="en-US"/>
          </a:p>
        </p:txBody>
      </p:sp>
    </p:spTree>
    <p:extLst>
      <p:ext uri="{BB962C8B-B14F-4D97-AF65-F5344CB8AC3E}">
        <p14:creationId xmlns:p14="http://schemas.microsoft.com/office/powerpoint/2010/main" val="3152525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DFB74-74DF-4EA3-9961-83FD9E6FF5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765AFC-9729-4FC1-B3BF-40659BF2AA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F3220C-DB8E-4B93-918C-001489340446}"/>
              </a:ext>
            </a:extLst>
          </p:cNvPr>
          <p:cNvSpPr>
            <a:spLocks noGrp="1"/>
          </p:cNvSpPr>
          <p:nvPr>
            <p:ph type="dt" sz="half" idx="10"/>
          </p:nvPr>
        </p:nvSpPr>
        <p:spPr/>
        <p:txBody>
          <a:bodyPr/>
          <a:lstStyle/>
          <a:p>
            <a:fld id="{E79B421A-D952-42E1-8CFC-D34316945E3A}" type="datetime1">
              <a:rPr lang="en-US" smtClean="0"/>
              <a:t>7/17/2018</a:t>
            </a:fld>
            <a:endParaRPr lang="en-US"/>
          </a:p>
        </p:txBody>
      </p:sp>
      <p:sp>
        <p:nvSpPr>
          <p:cNvPr id="5" name="Footer Placeholder 4">
            <a:extLst>
              <a:ext uri="{FF2B5EF4-FFF2-40B4-BE49-F238E27FC236}">
                <a16:creationId xmlns:a16="http://schemas.microsoft.com/office/drawing/2014/main" id="{6F3DBA4F-9603-4BFC-AAF4-D143333A2EED}"/>
              </a:ext>
            </a:extLst>
          </p:cNvPr>
          <p:cNvSpPr>
            <a:spLocks noGrp="1"/>
          </p:cNvSpPr>
          <p:nvPr>
            <p:ph type="ftr" sz="quarter" idx="11"/>
          </p:nvPr>
        </p:nvSpPr>
        <p:spPr/>
        <p:txBody>
          <a:bodyPr/>
          <a:lstStyle/>
          <a:p>
            <a:r>
              <a:rPr lang="en-US"/>
              <a:t>Nonprofit Quarterly Advancing Practice Session with CRE</a:t>
            </a:r>
          </a:p>
        </p:txBody>
      </p:sp>
      <p:sp>
        <p:nvSpPr>
          <p:cNvPr id="6" name="Slide Number Placeholder 5">
            <a:extLst>
              <a:ext uri="{FF2B5EF4-FFF2-40B4-BE49-F238E27FC236}">
                <a16:creationId xmlns:a16="http://schemas.microsoft.com/office/drawing/2014/main" id="{E4C3FBDD-40C8-4051-9517-1BA71E2937EC}"/>
              </a:ext>
            </a:extLst>
          </p:cNvPr>
          <p:cNvSpPr>
            <a:spLocks noGrp="1"/>
          </p:cNvSpPr>
          <p:nvPr>
            <p:ph type="sldNum" sz="quarter" idx="12"/>
          </p:nvPr>
        </p:nvSpPr>
        <p:spPr/>
        <p:txBody>
          <a:bodyPr/>
          <a:lstStyle/>
          <a:p>
            <a:fld id="{B9ACA7D8-EB77-4C0E-A54B-927E810B6B76}" type="slidenum">
              <a:rPr lang="en-US" smtClean="0"/>
              <a:t>‹#›</a:t>
            </a:fld>
            <a:endParaRPr lang="en-US"/>
          </a:p>
        </p:txBody>
      </p:sp>
    </p:spTree>
    <p:extLst>
      <p:ext uri="{BB962C8B-B14F-4D97-AF65-F5344CB8AC3E}">
        <p14:creationId xmlns:p14="http://schemas.microsoft.com/office/powerpoint/2010/main" val="273295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47970-3A44-4C0E-9DA3-3F14461F45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3C3F99-C3B3-4909-8F35-5D8A7A84A50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ACE7DA-F6C9-48DD-8E06-BDBC59C90DBB}"/>
              </a:ext>
            </a:extLst>
          </p:cNvPr>
          <p:cNvSpPr>
            <a:spLocks noGrp="1"/>
          </p:cNvSpPr>
          <p:nvPr>
            <p:ph type="dt" sz="half" idx="10"/>
          </p:nvPr>
        </p:nvSpPr>
        <p:spPr/>
        <p:txBody>
          <a:bodyPr/>
          <a:lstStyle/>
          <a:p>
            <a:fld id="{B802E2FB-456B-4AB7-81A0-C60C20454DA3}" type="datetime1">
              <a:rPr lang="en-US" smtClean="0"/>
              <a:t>7/17/2018</a:t>
            </a:fld>
            <a:endParaRPr lang="en-US"/>
          </a:p>
        </p:txBody>
      </p:sp>
      <p:sp>
        <p:nvSpPr>
          <p:cNvPr id="5" name="Footer Placeholder 4">
            <a:extLst>
              <a:ext uri="{FF2B5EF4-FFF2-40B4-BE49-F238E27FC236}">
                <a16:creationId xmlns:a16="http://schemas.microsoft.com/office/drawing/2014/main" id="{53FA38B2-CE3A-48ED-941B-418141D56539}"/>
              </a:ext>
            </a:extLst>
          </p:cNvPr>
          <p:cNvSpPr>
            <a:spLocks noGrp="1"/>
          </p:cNvSpPr>
          <p:nvPr>
            <p:ph type="ftr" sz="quarter" idx="11"/>
          </p:nvPr>
        </p:nvSpPr>
        <p:spPr/>
        <p:txBody>
          <a:bodyPr/>
          <a:lstStyle/>
          <a:p>
            <a:r>
              <a:rPr lang="en-US"/>
              <a:t>Nonprofit Quarterly Advancing Practice Session with CRE</a:t>
            </a:r>
          </a:p>
        </p:txBody>
      </p:sp>
      <p:sp>
        <p:nvSpPr>
          <p:cNvPr id="6" name="Slide Number Placeholder 5">
            <a:extLst>
              <a:ext uri="{FF2B5EF4-FFF2-40B4-BE49-F238E27FC236}">
                <a16:creationId xmlns:a16="http://schemas.microsoft.com/office/drawing/2014/main" id="{B9D0E7CB-FA63-4B9D-9D54-C2980D2AB358}"/>
              </a:ext>
            </a:extLst>
          </p:cNvPr>
          <p:cNvSpPr>
            <a:spLocks noGrp="1"/>
          </p:cNvSpPr>
          <p:nvPr>
            <p:ph type="sldNum" sz="quarter" idx="12"/>
          </p:nvPr>
        </p:nvSpPr>
        <p:spPr/>
        <p:txBody>
          <a:bodyPr/>
          <a:lstStyle/>
          <a:p>
            <a:fld id="{B9ACA7D8-EB77-4C0E-A54B-927E810B6B76}" type="slidenum">
              <a:rPr lang="en-US" smtClean="0"/>
              <a:t>‹#›</a:t>
            </a:fld>
            <a:endParaRPr lang="en-US"/>
          </a:p>
        </p:txBody>
      </p:sp>
    </p:spTree>
    <p:extLst>
      <p:ext uri="{BB962C8B-B14F-4D97-AF65-F5344CB8AC3E}">
        <p14:creationId xmlns:p14="http://schemas.microsoft.com/office/powerpoint/2010/main" val="39215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A3ACF7-6ED6-47EE-AF04-D5C8702A8D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D88392-E613-43BC-87DA-ED0AAE41ED8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0E3C52-1908-4737-AEB2-4767DC208ABF}"/>
              </a:ext>
            </a:extLst>
          </p:cNvPr>
          <p:cNvSpPr>
            <a:spLocks noGrp="1"/>
          </p:cNvSpPr>
          <p:nvPr>
            <p:ph type="dt" sz="half" idx="10"/>
          </p:nvPr>
        </p:nvSpPr>
        <p:spPr/>
        <p:txBody>
          <a:bodyPr/>
          <a:lstStyle/>
          <a:p>
            <a:fld id="{7EF43D67-B052-4244-A710-F42E88B24EF7}" type="datetime1">
              <a:rPr lang="en-US" smtClean="0"/>
              <a:t>7/17/2018</a:t>
            </a:fld>
            <a:endParaRPr lang="en-US"/>
          </a:p>
        </p:txBody>
      </p:sp>
      <p:sp>
        <p:nvSpPr>
          <p:cNvPr id="5" name="Footer Placeholder 4">
            <a:extLst>
              <a:ext uri="{FF2B5EF4-FFF2-40B4-BE49-F238E27FC236}">
                <a16:creationId xmlns:a16="http://schemas.microsoft.com/office/drawing/2014/main" id="{294ABFE7-1FEA-4669-8B1A-190E53CAA3B8}"/>
              </a:ext>
            </a:extLst>
          </p:cNvPr>
          <p:cNvSpPr>
            <a:spLocks noGrp="1"/>
          </p:cNvSpPr>
          <p:nvPr>
            <p:ph type="ftr" sz="quarter" idx="11"/>
          </p:nvPr>
        </p:nvSpPr>
        <p:spPr/>
        <p:txBody>
          <a:bodyPr/>
          <a:lstStyle/>
          <a:p>
            <a:r>
              <a:rPr lang="en-US"/>
              <a:t>Nonprofit Quarterly Advancing Practice Session with CRE</a:t>
            </a:r>
          </a:p>
        </p:txBody>
      </p:sp>
      <p:sp>
        <p:nvSpPr>
          <p:cNvPr id="6" name="Slide Number Placeholder 5">
            <a:extLst>
              <a:ext uri="{FF2B5EF4-FFF2-40B4-BE49-F238E27FC236}">
                <a16:creationId xmlns:a16="http://schemas.microsoft.com/office/drawing/2014/main" id="{27DE1FE9-7CF4-4845-976B-32DE6AB55E9A}"/>
              </a:ext>
            </a:extLst>
          </p:cNvPr>
          <p:cNvSpPr>
            <a:spLocks noGrp="1"/>
          </p:cNvSpPr>
          <p:nvPr>
            <p:ph type="sldNum" sz="quarter" idx="12"/>
          </p:nvPr>
        </p:nvSpPr>
        <p:spPr/>
        <p:txBody>
          <a:bodyPr/>
          <a:lstStyle/>
          <a:p>
            <a:fld id="{B9ACA7D8-EB77-4C0E-A54B-927E810B6B76}" type="slidenum">
              <a:rPr lang="en-US" smtClean="0"/>
              <a:t>‹#›</a:t>
            </a:fld>
            <a:endParaRPr lang="en-US"/>
          </a:p>
        </p:txBody>
      </p:sp>
    </p:spTree>
    <p:extLst>
      <p:ext uri="{BB962C8B-B14F-4D97-AF65-F5344CB8AC3E}">
        <p14:creationId xmlns:p14="http://schemas.microsoft.com/office/powerpoint/2010/main" val="204662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939AF-0ADB-4E27-8E28-E5B0F38B4E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B71E11-0F80-4A1B-AB0A-4272200553F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7F7D9-9672-4E23-BF3D-809A79F14E7F}"/>
              </a:ext>
            </a:extLst>
          </p:cNvPr>
          <p:cNvSpPr>
            <a:spLocks noGrp="1"/>
          </p:cNvSpPr>
          <p:nvPr>
            <p:ph type="dt" sz="half" idx="10"/>
          </p:nvPr>
        </p:nvSpPr>
        <p:spPr/>
        <p:txBody>
          <a:bodyPr/>
          <a:lstStyle/>
          <a:p>
            <a:fld id="{F52549D0-3666-4304-96EF-3FDC72AB8286}" type="datetime1">
              <a:rPr lang="en-US" smtClean="0"/>
              <a:t>7/17/2018</a:t>
            </a:fld>
            <a:endParaRPr lang="en-US"/>
          </a:p>
        </p:txBody>
      </p:sp>
      <p:sp>
        <p:nvSpPr>
          <p:cNvPr id="5" name="Footer Placeholder 4">
            <a:extLst>
              <a:ext uri="{FF2B5EF4-FFF2-40B4-BE49-F238E27FC236}">
                <a16:creationId xmlns:a16="http://schemas.microsoft.com/office/drawing/2014/main" id="{FC6F94F0-20F7-4DEC-8309-10B7FB009EC6}"/>
              </a:ext>
            </a:extLst>
          </p:cNvPr>
          <p:cNvSpPr>
            <a:spLocks noGrp="1"/>
          </p:cNvSpPr>
          <p:nvPr>
            <p:ph type="ftr" sz="quarter" idx="11"/>
          </p:nvPr>
        </p:nvSpPr>
        <p:spPr/>
        <p:txBody>
          <a:bodyPr/>
          <a:lstStyle/>
          <a:p>
            <a:r>
              <a:rPr lang="en-US"/>
              <a:t>Nonprofit Quarterly Advancing Practice Session with CRE</a:t>
            </a:r>
          </a:p>
        </p:txBody>
      </p:sp>
      <p:sp>
        <p:nvSpPr>
          <p:cNvPr id="6" name="Slide Number Placeholder 5">
            <a:extLst>
              <a:ext uri="{FF2B5EF4-FFF2-40B4-BE49-F238E27FC236}">
                <a16:creationId xmlns:a16="http://schemas.microsoft.com/office/drawing/2014/main" id="{229A5057-950B-41A7-95C8-3CD79558326F}"/>
              </a:ext>
            </a:extLst>
          </p:cNvPr>
          <p:cNvSpPr>
            <a:spLocks noGrp="1"/>
          </p:cNvSpPr>
          <p:nvPr>
            <p:ph type="sldNum" sz="quarter" idx="12"/>
          </p:nvPr>
        </p:nvSpPr>
        <p:spPr/>
        <p:txBody>
          <a:bodyPr/>
          <a:lstStyle/>
          <a:p>
            <a:fld id="{B9ACA7D8-EB77-4C0E-A54B-927E810B6B76}" type="slidenum">
              <a:rPr lang="en-US" smtClean="0"/>
              <a:t>‹#›</a:t>
            </a:fld>
            <a:endParaRPr lang="en-US"/>
          </a:p>
        </p:txBody>
      </p:sp>
    </p:spTree>
    <p:extLst>
      <p:ext uri="{BB962C8B-B14F-4D97-AF65-F5344CB8AC3E}">
        <p14:creationId xmlns:p14="http://schemas.microsoft.com/office/powerpoint/2010/main" val="3149473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9F325-330A-4D31-98EC-BE736587D6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490051-DC51-4ADA-B227-016B460423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7FDBED6-29A3-4A0E-88B6-B5751F142F38}"/>
              </a:ext>
            </a:extLst>
          </p:cNvPr>
          <p:cNvSpPr>
            <a:spLocks noGrp="1"/>
          </p:cNvSpPr>
          <p:nvPr>
            <p:ph type="dt" sz="half" idx="10"/>
          </p:nvPr>
        </p:nvSpPr>
        <p:spPr/>
        <p:txBody>
          <a:bodyPr/>
          <a:lstStyle/>
          <a:p>
            <a:fld id="{22A458B0-6749-4801-B89D-79730652CAA0}" type="datetime1">
              <a:rPr lang="en-US" smtClean="0"/>
              <a:t>7/17/2018</a:t>
            </a:fld>
            <a:endParaRPr lang="en-US"/>
          </a:p>
        </p:txBody>
      </p:sp>
      <p:sp>
        <p:nvSpPr>
          <p:cNvPr id="5" name="Footer Placeholder 4">
            <a:extLst>
              <a:ext uri="{FF2B5EF4-FFF2-40B4-BE49-F238E27FC236}">
                <a16:creationId xmlns:a16="http://schemas.microsoft.com/office/drawing/2014/main" id="{9686DF46-E6D4-465D-B2AF-248A36FF476F}"/>
              </a:ext>
            </a:extLst>
          </p:cNvPr>
          <p:cNvSpPr>
            <a:spLocks noGrp="1"/>
          </p:cNvSpPr>
          <p:nvPr>
            <p:ph type="ftr" sz="quarter" idx="11"/>
          </p:nvPr>
        </p:nvSpPr>
        <p:spPr/>
        <p:txBody>
          <a:bodyPr/>
          <a:lstStyle/>
          <a:p>
            <a:r>
              <a:rPr lang="en-US"/>
              <a:t>Nonprofit Quarterly Advancing Practice Session with CRE</a:t>
            </a:r>
          </a:p>
        </p:txBody>
      </p:sp>
      <p:sp>
        <p:nvSpPr>
          <p:cNvPr id="6" name="Slide Number Placeholder 5">
            <a:extLst>
              <a:ext uri="{FF2B5EF4-FFF2-40B4-BE49-F238E27FC236}">
                <a16:creationId xmlns:a16="http://schemas.microsoft.com/office/drawing/2014/main" id="{3AC5A1F6-F891-4826-B643-61E8DC4E1304}"/>
              </a:ext>
            </a:extLst>
          </p:cNvPr>
          <p:cNvSpPr>
            <a:spLocks noGrp="1"/>
          </p:cNvSpPr>
          <p:nvPr>
            <p:ph type="sldNum" sz="quarter" idx="12"/>
          </p:nvPr>
        </p:nvSpPr>
        <p:spPr/>
        <p:txBody>
          <a:bodyPr/>
          <a:lstStyle/>
          <a:p>
            <a:fld id="{B9ACA7D8-EB77-4C0E-A54B-927E810B6B76}" type="slidenum">
              <a:rPr lang="en-US" smtClean="0"/>
              <a:t>‹#›</a:t>
            </a:fld>
            <a:endParaRPr lang="en-US"/>
          </a:p>
        </p:txBody>
      </p:sp>
    </p:spTree>
    <p:extLst>
      <p:ext uri="{BB962C8B-B14F-4D97-AF65-F5344CB8AC3E}">
        <p14:creationId xmlns:p14="http://schemas.microsoft.com/office/powerpoint/2010/main" val="1103552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37382-1D50-41E8-8E3A-7D95308500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291031-4CF6-4129-A819-E8DC12C3153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0D3C8C-52B4-4AD5-B135-FDEC4D5A41D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887719-393F-4A0B-9CC3-F71C10C3ED72}"/>
              </a:ext>
            </a:extLst>
          </p:cNvPr>
          <p:cNvSpPr>
            <a:spLocks noGrp="1"/>
          </p:cNvSpPr>
          <p:nvPr>
            <p:ph type="dt" sz="half" idx="10"/>
          </p:nvPr>
        </p:nvSpPr>
        <p:spPr/>
        <p:txBody>
          <a:bodyPr/>
          <a:lstStyle/>
          <a:p>
            <a:fld id="{E46CB762-F5A4-4A17-AA04-5A0ED6B7A0D9}" type="datetime1">
              <a:rPr lang="en-US" smtClean="0"/>
              <a:t>7/17/2018</a:t>
            </a:fld>
            <a:endParaRPr lang="en-US"/>
          </a:p>
        </p:txBody>
      </p:sp>
      <p:sp>
        <p:nvSpPr>
          <p:cNvPr id="6" name="Footer Placeholder 5">
            <a:extLst>
              <a:ext uri="{FF2B5EF4-FFF2-40B4-BE49-F238E27FC236}">
                <a16:creationId xmlns:a16="http://schemas.microsoft.com/office/drawing/2014/main" id="{DECD4188-C221-455E-B0F2-A05C3C3083B0}"/>
              </a:ext>
            </a:extLst>
          </p:cNvPr>
          <p:cNvSpPr>
            <a:spLocks noGrp="1"/>
          </p:cNvSpPr>
          <p:nvPr>
            <p:ph type="ftr" sz="quarter" idx="11"/>
          </p:nvPr>
        </p:nvSpPr>
        <p:spPr/>
        <p:txBody>
          <a:bodyPr/>
          <a:lstStyle/>
          <a:p>
            <a:r>
              <a:rPr lang="en-US"/>
              <a:t>Nonprofit Quarterly Advancing Practice Session with CRE</a:t>
            </a:r>
          </a:p>
        </p:txBody>
      </p:sp>
      <p:sp>
        <p:nvSpPr>
          <p:cNvPr id="7" name="Slide Number Placeholder 6">
            <a:extLst>
              <a:ext uri="{FF2B5EF4-FFF2-40B4-BE49-F238E27FC236}">
                <a16:creationId xmlns:a16="http://schemas.microsoft.com/office/drawing/2014/main" id="{021CBFDC-DAAA-4A52-9691-F7F8684BBD14}"/>
              </a:ext>
            </a:extLst>
          </p:cNvPr>
          <p:cNvSpPr>
            <a:spLocks noGrp="1"/>
          </p:cNvSpPr>
          <p:nvPr>
            <p:ph type="sldNum" sz="quarter" idx="12"/>
          </p:nvPr>
        </p:nvSpPr>
        <p:spPr/>
        <p:txBody>
          <a:bodyPr/>
          <a:lstStyle/>
          <a:p>
            <a:fld id="{B9ACA7D8-EB77-4C0E-A54B-927E810B6B76}" type="slidenum">
              <a:rPr lang="en-US" smtClean="0"/>
              <a:t>‹#›</a:t>
            </a:fld>
            <a:endParaRPr lang="en-US"/>
          </a:p>
        </p:txBody>
      </p:sp>
    </p:spTree>
    <p:extLst>
      <p:ext uri="{BB962C8B-B14F-4D97-AF65-F5344CB8AC3E}">
        <p14:creationId xmlns:p14="http://schemas.microsoft.com/office/powerpoint/2010/main" val="269326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DE134-3C3B-4962-869F-DE4A2FBFB1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5CAD2D-4571-4084-8AFB-7D96126DA1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04493E3-6E87-434E-B255-32DCEE9A856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02C390-D7B9-49B0-B402-3CCC42EA68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4240017-BA3A-441E-A7A3-1B54F494E0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6C5A96-5F5F-48F7-B270-0C66B3150FDA}"/>
              </a:ext>
            </a:extLst>
          </p:cNvPr>
          <p:cNvSpPr>
            <a:spLocks noGrp="1"/>
          </p:cNvSpPr>
          <p:nvPr>
            <p:ph type="dt" sz="half" idx="10"/>
          </p:nvPr>
        </p:nvSpPr>
        <p:spPr/>
        <p:txBody>
          <a:bodyPr/>
          <a:lstStyle/>
          <a:p>
            <a:fld id="{B5D223C8-0574-4259-83F7-CFCEFDC1B4B1}" type="datetime1">
              <a:rPr lang="en-US" smtClean="0"/>
              <a:t>7/17/2018</a:t>
            </a:fld>
            <a:endParaRPr lang="en-US"/>
          </a:p>
        </p:txBody>
      </p:sp>
      <p:sp>
        <p:nvSpPr>
          <p:cNvPr id="8" name="Footer Placeholder 7">
            <a:extLst>
              <a:ext uri="{FF2B5EF4-FFF2-40B4-BE49-F238E27FC236}">
                <a16:creationId xmlns:a16="http://schemas.microsoft.com/office/drawing/2014/main" id="{4FF8C0D3-2448-4E15-8C9B-4A9A75F9556B}"/>
              </a:ext>
            </a:extLst>
          </p:cNvPr>
          <p:cNvSpPr>
            <a:spLocks noGrp="1"/>
          </p:cNvSpPr>
          <p:nvPr>
            <p:ph type="ftr" sz="quarter" idx="11"/>
          </p:nvPr>
        </p:nvSpPr>
        <p:spPr/>
        <p:txBody>
          <a:bodyPr/>
          <a:lstStyle/>
          <a:p>
            <a:r>
              <a:rPr lang="en-US"/>
              <a:t>Nonprofit Quarterly Advancing Practice Session with CRE</a:t>
            </a:r>
          </a:p>
        </p:txBody>
      </p:sp>
      <p:sp>
        <p:nvSpPr>
          <p:cNvPr id="9" name="Slide Number Placeholder 8">
            <a:extLst>
              <a:ext uri="{FF2B5EF4-FFF2-40B4-BE49-F238E27FC236}">
                <a16:creationId xmlns:a16="http://schemas.microsoft.com/office/drawing/2014/main" id="{6EE2543B-2D66-4E9C-94D3-1A3517A4C81D}"/>
              </a:ext>
            </a:extLst>
          </p:cNvPr>
          <p:cNvSpPr>
            <a:spLocks noGrp="1"/>
          </p:cNvSpPr>
          <p:nvPr>
            <p:ph type="sldNum" sz="quarter" idx="12"/>
          </p:nvPr>
        </p:nvSpPr>
        <p:spPr/>
        <p:txBody>
          <a:bodyPr/>
          <a:lstStyle/>
          <a:p>
            <a:fld id="{B9ACA7D8-EB77-4C0E-A54B-927E810B6B76}" type="slidenum">
              <a:rPr lang="en-US" smtClean="0"/>
              <a:t>‹#›</a:t>
            </a:fld>
            <a:endParaRPr lang="en-US"/>
          </a:p>
        </p:txBody>
      </p:sp>
    </p:spTree>
    <p:extLst>
      <p:ext uri="{BB962C8B-B14F-4D97-AF65-F5344CB8AC3E}">
        <p14:creationId xmlns:p14="http://schemas.microsoft.com/office/powerpoint/2010/main" val="404618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BF043-4C21-4D0E-A217-5ED123F0F4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36F705-DF1F-4648-94BC-E57B60939C7B}"/>
              </a:ext>
            </a:extLst>
          </p:cNvPr>
          <p:cNvSpPr>
            <a:spLocks noGrp="1"/>
          </p:cNvSpPr>
          <p:nvPr>
            <p:ph type="dt" sz="half" idx="10"/>
          </p:nvPr>
        </p:nvSpPr>
        <p:spPr/>
        <p:txBody>
          <a:bodyPr/>
          <a:lstStyle/>
          <a:p>
            <a:fld id="{E430AFF5-6FF1-4DE6-A422-D5E0B0D67A5F}" type="datetime1">
              <a:rPr lang="en-US" smtClean="0"/>
              <a:t>7/17/2018</a:t>
            </a:fld>
            <a:endParaRPr lang="en-US"/>
          </a:p>
        </p:txBody>
      </p:sp>
      <p:sp>
        <p:nvSpPr>
          <p:cNvPr id="4" name="Footer Placeholder 3">
            <a:extLst>
              <a:ext uri="{FF2B5EF4-FFF2-40B4-BE49-F238E27FC236}">
                <a16:creationId xmlns:a16="http://schemas.microsoft.com/office/drawing/2014/main" id="{BD54E352-B2E8-4513-A450-7486945A1403}"/>
              </a:ext>
            </a:extLst>
          </p:cNvPr>
          <p:cNvSpPr>
            <a:spLocks noGrp="1"/>
          </p:cNvSpPr>
          <p:nvPr>
            <p:ph type="ftr" sz="quarter" idx="11"/>
          </p:nvPr>
        </p:nvSpPr>
        <p:spPr/>
        <p:txBody>
          <a:bodyPr/>
          <a:lstStyle/>
          <a:p>
            <a:r>
              <a:rPr lang="en-US"/>
              <a:t>Nonprofit Quarterly Advancing Practice Session with CRE</a:t>
            </a:r>
          </a:p>
        </p:txBody>
      </p:sp>
      <p:sp>
        <p:nvSpPr>
          <p:cNvPr id="5" name="Slide Number Placeholder 4">
            <a:extLst>
              <a:ext uri="{FF2B5EF4-FFF2-40B4-BE49-F238E27FC236}">
                <a16:creationId xmlns:a16="http://schemas.microsoft.com/office/drawing/2014/main" id="{AE0235C0-C3FE-405F-AD12-5FBB4DD155E1}"/>
              </a:ext>
            </a:extLst>
          </p:cNvPr>
          <p:cNvSpPr>
            <a:spLocks noGrp="1"/>
          </p:cNvSpPr>
          <p:nvPr>
            <p:ph type="sldNum" sz="quarter" idx="12"/>
          </p:nvPr>
        </p:nvSpPr>
        <p:spPr/>
        <p:txBody>
          <a:bodyPr/>
          <a:lstStyle/>
          <a:p>
            <a:fld id="{B9ACA7D8-EB77-4C0E-A54B-927E810B6B76}" type="slidenum">
              <a:rPr lang="en-US" smtClean="0"/>
              <a:t>‹#›</a:t>
            </a:fld>
            <a:endParaRPr lang="en-US"/>
          </a:p>
        </p:txBody>
      </p:sp>
    </p:spTree>
    <p:extLst>
      <p:ext uri="{BB962C8B-B14F-4D97-AF65-F5344CB8AC3E}">
        <p14:creationId xmlns:p14="http://schemas.microsoft.com/office/powerpoint/2010/main" val="3346688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F39414-F797-471D-9881-5F85BECBDA89}"/>
              </a:ext>
            </a:extLst>
          </p:cNvPr>
          <p:cNvSpPr>
            <a:spLocks noGrp="1"/>
          </p:cNvSpPr>
          <p:nvPr>
            <p:ph type="dt" sz="half" idx="10"/>
          </p:nvPr>
        </p:nvSpPr>
        <p:spPr/>
        <p:txBody>
          <a:bodyPr/>
          <a:lstStyle/>
          <a:p>
            <a:fld id="{3DDD6DA8-078A-4BDF-989E-5CBB4BCF7058}" type="datetime1">
              <a:rPr lang="en-US" smtClean="0"/>
              <a:t>7/17/2018</a:t>
            </a:fld>
            <a:endParaRPr lang="en-US"/>
          </a:p>
        </p:txBody>
      </p:sp>
      <p:sp>
        <p:nvSpPr>
          <p:cNvPr id="3" name="Footer Placeholder 2">
            <a:extLst>
              <a:ext uri="{FF2B5EF4-FFF2-40B4-BE49-F238E27FC236}">
                <a16:creationId xmlns:a16="http://schemas.microsoft.com/office/drawing/2014/main" id="{B4B9AF02-DE75-4D16-8EEF-434FF5F4694A}"/>
              </a:ext>
            </a:extLst>
          </p:cNvPr>
          <p:cNvSpPr>
            <a:spLocks noGrp="1"/>
          </p:cNvSpPr>
          <p:nvPr>
            <p:ph type="ftr" sz="quarter" idx="11"/>
          </p:nvPr>
        </p:nvSpPr>
        <p:spPr/>
        <p:txBody>
          <a:bodyPr/>
          <a:lstStyle/>
          <a:p>
            <a:r>
              <a:rPr lang="en-US"/>
              <a:t>Nonprofit Quarterly Advancing Practice Session with CRE</a:t>
            </a:r>
          </a:p>
        </p:txBody>
      </p:sp>
      <p:sp>
        <p:nvSpPr>
          <p:cNvPr id="4" name="Slide Number Placeholder 3">
            <a:extLst>
              <a:ext uri="{FF2B5EF4-FFF2-40B4-BE49-F238E27FC236}">
                <a16:creationId xmlns:a16="http://schemas.microsoft.com/office/drawing/2014/main" id="{7C83BF02-897B-462B-960E-2B7DF381F2CB}"/>
              </a:ext>
            </a:extLst>
          </p:cNvPr>
          <p:cNvSpPr>
            <a:spLocks noGrp="1"/>
          </p:cNvSpPr>
          <p:nvPr>
            <p:ph type="sldNum" sz="quarter" idx="12"/>
          </p:nvPr>
        </p:nvSpPr>
        <p:spPr/>
        <p:txBody>
          <a:bodyPr/>
          <a:lstStyle/>
          <a:p>
            <a:fld id="{B9ACA7D8-EB77-4C0E-A54B-927E810B6B76}" type="slidenum">
              <a:rPr lang="en-US" smtClean="0"/>
              <a:t>‹#›</a:t>
            </a:fld>
            <a:endParaRPr lang="en-US"/>
          </a:p>
        </p:txBody>
      </p:sp>
    </p:spTree>
    <p:extLst>
      <p:ext uri="{BB962C8B-B14F-4D97-AF65-F5344CB8AC3E}">
        <p14:creationId xmlns:p14="http://schemas.microsoft.com/office/powerpoint/2010/main" val="4082418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DAA61-E225-4944-B4B5-9577ACE6A9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E70173-E5BA-48E2-B4DB-183340CC6E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2B2C8E-0EFA-4617-BE4D-60E6DE49D6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355F47-9F44-4065-A016-BE2BF0449BA0}"/>
              </a:ext>
            </a:extLst>
          </p:cNvPr>
          <p:cNvSpPr>
            <a:spLocks noGrp="1"/>
          </p:cNvSpPr>
          <p:nvPr>
            <p:ph type="dt" sz="half" idx="10"/>
          </p:nvPr>
        </p:nvSpPr>
        <p:spPr/>
        <p:txBody>
          <a:bodyPr/>
          <a:lstStyle/>
          <a:p>
            <a:fld id="{EBAF46E4-68E2-4659-AB3D-138E0060B5EE}" type="datetime1">
              <a:rPr lang="en-US" smtClean="0"/>
              <a:t>7/17/2018</a:t>
            </a:fld>
            <a:endParaRPr lang="en-US"/>
          </a:p>
        </p:txBody>
      </p:sp>
      <p:sp>
        <p:nvSpPr>
          <p:cNvPr id="6" name="Footer Placeholder 5">
            <a:extLst>
              <a:ext uri="{FF2B5EF4-FFF2-40B4-BE49-F238E27FC236}">
                <a16:creationId xmlns:a16="http://schemas.microsoft.com/office/drawing/2014/main" id="{85D7782C-AAE1-45F0-82CB-DB6F1E80536A}"/>
              </a:ext>
            </a:extLst>
          </p:cNvPr>
          <p:cNvSpPr>
            <a:spLocks noGrp="1"/>
          </p:cNvSpPr>
          <p:nvPr>
            <p:ph type="ftr" sz="quarter" idx="11"/>
          </p:nvPr>
        </p:nvSpPr>
        <p:spPr/>
        <p:txBody>
          <a:bodyPr/>
          <a:lstStyle/>
          <a:p>
            <a:r>
              <a:rPr lang="en-US"/>
              <a:t>Nonprofit Quarterly Advancing Practice Session with CRE</a:t>
            </a:r>
          </a:p>
        </p:txBody>
      </p:sp>
      <p:sp>
        <p:nvSpPr>
          <p:cNvPr id="7" name="Slide Number Placeholder 6">
            <a:extLst>
              <a:ext uri="{FF2B5EF4-FFF2-40B4-BE49-F238E27FC236}">
                <a16:creationId xmlns:a16="http://schemas.microsoft.com/office/drawing/2014/main" id="{D807FD74-1CBC-4944-86DB-5E4A5B9AEAA6}"/>
              </a:ext>
            </a:extLst>
          </p:cNvPr>
          <p:cNvSpPr>
            <a:spLocks noGrp="1"/>
          </p:cNvSpPr>
          <p:nvPr>
            <p:ph type="sldNum" sz="quarter" idx="12"/>
          </p:nvPr>
        </p:nvSpPr>
        <p:spPr/>
        <p:txBody>
          <a:bodyPr/>
          <a:lstStyle/>
          <a:p>
            <a:fld id="{B9ACA7D8-EB77-4C0E-A54B-927E810B6B76}" type="slidenum">
              <a:rPr lang="en-US" smtClean="0"/>
              <a:t>‹#›</a:t>
            </a:fld>
            <a:endParaRPr lang="en-US"/>
          </a:p>
        </p:txBody>
      </p:sp>
    </p:spTree>
    <p:extLst>
      <p:ext uri="{BB962C8B-B14F-4D97-AF65-F5344CB8AC3E}">
        <p14:creationId xmlns:p14="http://schemas.microsoft.com/office/powerpoint/2010/main" val="163430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AF558-B334-4FE8-8474-6F762AE4A9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F0DE18-4E50-4438-B1D9-D160CD15AB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5CB3CF-81B5-43C0-AE0E-6A0FE115EA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52470D-7BAC-4CE4-BA2D-750BF055FB0A}"/>
              </a:ext>
            </a:extLst>
          </p:cNvPr>
          <p:cNvSpPr>
            <a:spLocks noGrp="1"/>
          </p:cNvSpPr>
          <p:nvPr>
            <p:ph type="dt" sz="half" idx="10"/>
          </p:nvPr>
        </p:nvSpPr>
        <p:spPr/>
        <p:txBody>
          <a:bodyPr/>
          <a:lstStyle/>
          <a:p>
            <a:fld id="{56939E15-F9E6-4B0F-9FDE-300FCFDB879E}" type="datetime1">
              <a:rPr lang="en-US" smtClean="0"/>
              <a:t>7/17/2018</a:t>
            </a:fld>
            <a:endParaRPr lang="en-US"/>
          </a:p>
        </p:txBody>
      </p:sp>
      <p:sp>
        <p:nvSpPr>
          <p:cNvPr id="6" name="Footer Placeholder 5">
            <a:extLst>
              <a:ext uri="{FF2B5EF4-FFF2-40B4-BE49-F238E27FC236}">
                <a16:creationId xmlns:a16="http://schemas.microsoft.com/office/drawing/2014/main" id="{75073A0D-7971-4891-AE10-C360EB9A2DA5}"/>
              </a:ext>
            </a:extLst>
          </p:cNvPr>
          <p:cNvSpPr>
            <a:spLocks noGrp="1"/>
          </p:cNvSpPr>
          <p:nvPr>
            <p:ph type="ftr" sz="quarter" idx="11"/>
          </p:nvPr>
        </p:nvSpPr>
        <p:spPr/>
        <p:txBody>
          <a:bodyPr/>
          <a:lstStyle/>
          <a:p>
            <a:r>
              <a:rPr lang="en-US"/>
              <a:t>Nonprofit Quarterly Advancing Practice Session with CRE</a:t>
            </a:r>
          </a:p>
        </p:txBody>
      </p:sp>
      <p:sp>
        <p:nvSpPr>
          <p:cNvPr id="7" name="Slide Number Placeholder 6">
            <a:extLst>
              <a:ext uri="{FF2B5EF4-FFF2-40B4-BE49-F238E27FC236}">
                <a16:creationId xmlns:a16="http://schemas.microsoft.com/office/drawing/2014/main" id="{E08F9DF9-B4D1-45C9-874C-2C05A4982349}"/>
              </a:ext>
            </a:extLst>
          </p:cNvPr>
          <p:cNvSpPr>
            <a:spLocks noGrp="1"/>
          </p:cNvSpPr>
          <p:nvPr>
            <p:ph type="sldNum" sz="quarter" idx="12"/>
          </p:nvPr>
        </p:nvSpPr>
        <p:spPr/>
        <p:txBody>
          <a:bodyPr/>
          <a:lstStyle/>
          <a:p>
            <a:fld id="{B9ACA7D8-EB77-4C0E-A54B-927E810B6B76}" type="slidenum">
              <a:rPr lang="en-US" smtClean="0"/>
              <a:t>‹#›</a:t>
            </a:fld>
            <a:endParaRPr lang="en-US"/>
          </a:p>
        </p:txBody>
      </p:sp>
    </p:spTree>
    <p:extLst>
      <p:ext uri="{BB962C8B-B14F-4D97-AF65-F5344CB8AC3E}">
        <p14:creationId xmlns:p14="http://schemas.microsoft.com/office/powerpoint/2010/main" val="1848054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1980D2-83B9-40D4-9FA2-92C1A38EB3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E62627-EC7F-42D6-8DD3-E1864E1ED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A00DF7-7F96-4438-A778-75287BA592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843C4-7AAA-4DC9-8086-0672E9FA0647}" type="datetime1">
              <a:rPr lang="en-US" smtClean="0"/>
              <a:t>7/17/2018</a:t>
            </a:fld>
            <a:endParaRPr lang="en-US"/>
          </a:p>
        </p:txBody>
      </p:sp>
      <p:sp>
        <p:nvSpPr>
          <p:cNvPr id="5" name="Footer Placeholder 4">
            <a:extLst>
              <a:ext uri="{FF2B5EF4-FFF2-40B4-BE49-F238E27FC236}">
                <a16:creationId xmlns:a16="http://schemas.microsoft.com/office/drawing/2014/main" id="{7C697096-013D-42C0-A976-F423271FE6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Nonprofit Quarterly Advancing Practice Session with CRE</a:t>
            </a:r>
          </a:p>
        </p:txBody>
      </p:sp>
      <p:sp>
        <p:nvSpPr>
          <p:cNvPr id="6" name="Slide Number Placeholder 5">
            <a:extLst>
              <a:ext uri="{FF2B5EF4-FFF2-40B4-BE49-F238E27FC236}">
                <a16:creationId xmlns:a16="http://schemas.microsoft.com/office/drawing/2014/main" id="{069681CA-B4E0-41EE-B099-4045D6238B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CA7D8-EB77-4C0E-A54B-927E810B6B76}" type="slidenum">
              <a:rPr lang="en-US" smtClean="0"/>
              <a:t>‹#›</a:t>
            </a:fld>
            <a:endParaRPr lang="en-US"/>
          </a:p>
        </p:txBody>
      </p:sp>
    </p:spTree>
    <p:extLst>
      <p:ext uri="{BB962C8B-B14F-4D97-AF65-F5344CB8AC3E}">
        <p14:creationId xmlns:p14="http://schemas.microsoft.com/office/powerpoint/2010/main" val="3757065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hyperlink" Target="http://www.applebyandassociates.com/" TargetMode="External"/><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nonprofitquarterly.networkforgood.com/"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ncbi.nlm.nih.gov/pmc/articles/PMC4853380/#fn01"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B1B1F-C081-4D2F-B857-09D1AF9517B8}"/>
              </a:ext>
            </a:extLst>
          </p:cNvPr>
          <p:cNvSpPr>
            <a:spLocks noGrp="1"/>
          </p:cNvSpPr>
          <p:nvPr>
            <p:ph type="ctrTitle"/>
          </p:nvPr>
        </p:nvSpPr>
        <p:spPr>
          <a:xfrm>
            <a:off x="1524000" y="343695"/>
            <a:ext cx="9144000" cy="2387600"/>
          </a:xfrm>
        </p:spPr>
        <p:txBody>
          <a:bodyPr/>
          <a:lstStyle/>
          <a:p>
            <a:r>
              <a:rPr lang="en-US" b="1" dirty="0">
                <a:solidFill>
                  <a:srgbClr val="1565A1"/>
                </a:solidFill>
              </a:rPr>
              <a:t>Beyond Executive Coaching</a:t>
            </a:r>
          </a:p>
        </p:txBody>
      </p:sp>
      <p:sp>
        <p:nvSpPr>
          <p:cNvPr id="3" name="Subtitle 2">
            <a:extLst>
              <a:ext uri="{FF2B5EF4-FFF2-40B4-BE49-F238E27FC236}">
                <a16:creationId xmlns:a16="http://schemas.microsoft.com/office/drawing/2014/main" id="{2837942D-4E30-467D-AFBA-8C2580275C45}"/>
              </a:ext>
            </a:extLst>
          </p:cNvPr>
          <p:cNvSpPr>
            <a:spLocks noGrp="1"/>
          </p:cNvSpPr>
          <p:nvPr>
            <p:ph type="subTitle" idx="1"/>
          </p:nvPr>
        </p:nvSpPr>
        <p:spPr>
          <a:xfrm>
            <a:off x="1524000" y="2731295"/>
            <a:ext cx="9144000" cy="1655762"/>
          </a:xfrm>
        </p:spPr>
        <p:txBody>
          <a:bodyPr anchor="ctr"/>
          <a:lstStyle/>
          <a:p>
            <a:r>
              <a:rPr lang="en-US" dirty="0"/>
              <a:t>A Nonprofit Quarterly </a:t>
            </a:r>
            <a:r>
              <a:rPr lang="en-US" b="1" i="1" dirty="0">
                <a:solidFill>
                  <a:srgbClr val="1565A1"/>
                </a:solidFill>
              </a:rPr>
              <a:t>Advancing Practice</a:t>
            </a:r>
            <a:r>
              <a:rPr lang="en-US" b="1" i="1" dirty="0"/>
              <a:t> </a:t>
            </a:r>
            <a:r>
              <a:rPr lang="en-US" dirty="0"/>
              <a:t>Session</a:t>
            </a:r>
          </a:p>
          <a:p>
            <a:endParaRPr lang="en-US" dirty="0"/>
          </a:p>
          <a:p>
            <a:endParaRPr lang="en-US" dirty="0"/>
          </a:p>
          <a:p>
            <a:endParaRPr lang="en-US" dirty="0"/>
          </a:p>
        </p:txBody>
      </p:sp>
      <p:pic>
        <p:nvPicPr>
          <p:cNvPr id="8" name="Picture 7">
            <a:extLst>
              <a:ext uri="{FF2B5EF4-FFF2-40B4-BE49-F238E27FC236}">
                <a16:creationId xmlns:a16="http://schemas.microsoft.com/office/drawing/2014/main" id="{95FEB637-7B83-4DA4-AD0B-9FB8F850F5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5059" y="3274757"/>
            <a:ext cx="3621881" cy="1514475"/>
          </a:xfrm>
          <a:prstGeom prst="rect">
            <a:avLst/>
          </a:prstGeom>
        </p:spPr>
      </p:pic>
      <p:grpSp>
        <p:nvGrpSpPr>
          <p:cNvPr id="9" name="Group 8">
            <a:extLst>
              <a:ext uri="{FF2B5EF4-FFF2-40B4-BE49-F238E27FC236}">
                <a16:creationId xmlns:a16="http://schemas.microsoft.com/office/drawing/2014/main" id="{82CE2EBB-9CB5-48CE-91B3-FFD78FB87723}"/>
              </a:ext>
            </a:extLst>
          </p:cNvPr>
          <p:cNvGrpSpPr/>
          <p:nvPr/>
        </p:nvGrpSpPr>
        <p:grpSpPr>
          <a:xfrm>
            <a:off x="9776980" y="5294011"/>
            <a:ext cx="1971675" cy="792242"/>
            <a:chOff x="9832258" y="5831634"/>
            <a:chExt cx="1971675" cy="792242"/>
          </a:xfrm>
        </p:grpSpPr>
        <p:pic>
          <p:nvPicPr>
            <p:cNvPr id="6" name="Picture 5">
              <a:extLst>
                <a:ext uri="{FF2B5EF4-FFF2-40B4-BE49-F238E27FC236}">
                  <a16:creationId xmlns:a16="http://schemas.microsoft.com/office/drawing/2014/main" id="{76225E27-CF2C-4A11-915E-9FAAE143F0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2258" y="6200966"/>
              <a:ext cx="1971675" cy="422910"/>
            </a:xfrm>
            <a:prstGeom prst="rect">
              <a:avLst/>
            </a:prstGeom>
          </p:spPr>
        </p:pic>
        <p:sp>
          <p:nvSpPr>
            <p:cNvPr id="5" name="TextBox 4">
              <a:extLst>
                <a:ext uri="{FF2B5EF4-FFF2-40B4-BE49-F238E27FC236}">
                  <a16:creationId xmlns:a16="http://schemas.microsoft.com/office/drawing/2014/main" id="{AE60A652-2FD9-468D-B41C-FD82523CD86E}"/>
                </a:ext>
              </a:extLst>
            </p:cNvPr>
            <p:cNvSpPr txBox="1"/>
            <p:nvPr/>
          </p:nvSpPr>
          <p:spPr>
            <a:xfrm>
              <a:off x="9832258" y="5831634"/>
              <a:ext cx="1690255" cy="369332"/>
            </a:xfrm>
            <a:prstGeom prst="rect">
              <a:avLst/>
            </a:prstGeom>
            <a:noFill/>
          </p:spPr>
          <p:txBody>
            <a:bodyPr wrap="square" rtlCol="0">
              <a:spAutoFit/>
            </a:bodyPr>
            <a:lstStyle/>
            <a:p>
              <a:r>
                <a:rPr lang="en-US" dirty="0"/>
                <a:t>Sponsored by</a:t>
              </a:r>
            </a:p>
          </p:txBody>
        </p:sp>
      </p:grpSp>
      <p:sp>
        <p:nvSpPr>
          <p:cNvPr id="7" name="TextBox 6">
            <a:extLst>
              <a:ext uri="{FF2B5EF4-FFF2-40B4-BE49-F238E27FC236}">
                <a16:creationId xmlns:a16="http://schemas.microsoft.com/office/drawing/2014/main" id="{F3800659-1F23-4FAE-A6C1-5E9B3C3E44BC}"/>
              </a:ext>
            </a:extLst>
          </p:cNvPr>
          <p:cNvSpPr txBox="1"/>
          <p:nvPr/>
        </p:nvSpPr>
        <p:spPr>
          <a:xfrm>
            <a:off x="443345" y="4832346"/>
            <a:ext cx="3269673" cy="923330"/>
          </a:xfrm>
          <a:prstGeom prst="rect">
            <a:avLst/>
          </a:prstGeom>
          <a:noFill/>
        </p:spPr>
        <p:txBody>
          <a:bodyPr wrap="square" rtlCol="0">
            <a:spAutoFit/>
          </a:bodyPr>
          <a:lstStyle/>
          <a:p>
            <a:r>
              <a:rPr lang="en-US" dirty="0"/>
              <a:t>Join the conversation! Follow us online with our special hashtag, #</a:t>
            </a:r>
            <a:r>
              <a:rPr lang="en-US" dirty="0" err="1">
                <a:solidFill>
                  <a:srgbClr val="0070C0"/>
                </a:solidFill>
              </a:rPr>
              <a:t>DevelopingLeadership</a:t>
            </a:r>
            <a:endParaRPr lang="en-US" dirty="0">
              <a:solidFill>
                <a:srgbClr val="0070C0"/>
              </a:solidFill>
            </a:endParaRPr>
          </a:p>
        </p:txBody>
      </p:sp>
    </p:spTree>
    <p:extLst>
      <p:ext uri="{BB962C8B-B14F-4D97-AF65-F5344CB8AC3E}">
        <p14:creationId xmlns:p14="http://schemas.microsoft.com/office/powerpoint/2010/main" val="127309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565A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D8E631-EDAC-4965-9812-F649A3DCB9D5}"/>
              </a:ext>
            </a:extLst>
          </p:cNvPr>
          <p:cNvSpPr>
            <a:spLocks noGrp="1"/>
          </p:cNvSpPr>
          <p:nvPr>
            <p:ph type="title"/>
          </p:nvPr>
        </p:nvSpPr>
        <p:spPr/>
        <p:txBody>
          <a:bodyPr/>
          <a:lstStyle/>
          <a:p>
            <a:r>
              <a:rPr lang="en-US" dirty="0">
                <a:solidFill>
                  <a:schemeClr val="bg1"/>
                </a:solidFill>
              </a:rPr>
              <a:t>About </a:t>
            </a:r>
            <a:r>
              <a:rPr lang="en-US" b="1" i="1" dirty="0">
                <a:solidFill>
                  <a:schemeClr val="bg1"/>
                </a:solidFill>
              </a:rPr>
              <a:t>Today’s Guest Faculty</a:t>
            </a:r>
          </a:p>
        </p:txBody>
      </p:sp>
      <p:sp>
        <p:nvSpPr>
          <p:cNvPr id="3" name="Slide Number Placeholder 2">
            <a:extLst>
              <a:ext uri="{FF2B5EF4-FFF2-40B4-BE49-F238E27FC236}">
                <a16:creationId xmlns:a16="http://schemas.microsoft.com/office/drawing/2014/main" id="{B3EF0D35-0AAA-445A-B8C5-587EB6561D80}"/>
              </a:ext>
            </a:extLst>
          </p:cNvPr>
          <p:cNvSpPr>
            <a:spLocks noGrp="1"/>
          </p:cNvSpPr>
          <p:nvPr>
            <p:ph type="sldNum" sz="quarter" idx="12"/>
          </p:nvPr>
        </p:nvSpPr>
        <p:spPr/>
        <p:txBody>
          <a:bodyPr/>
          <a:lstStyle/>
          <a:p>
            <a:fld id="{B9ACA7D8-EB77-4C0E-A54B-927E810B6B76}" type="slidenum">
              <a:rPr lang="en-US" smtClean="0"/>
              <a:t>10</a:t>
            </a:fld>
            <a:endParaRPr lang="en-US"/>
          </a:p>
        </p:txBody>
      </p:sp>
    </p:spTree>
    <p:extLst>
      <p:ext uri="{BB962C8B-B14F-4D97-AF65-F5344CB8AC3E}">
        <p14:creationId xmlns:p14="http://schemas.microsoft.com/office/powerpoint/2010/main" val="801930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B11A977-14F1-483A-9FC7-5C7A8B4E2D78}"/>
              </a:ext>
            </a:extLst>
          </p:cNvPr>
          <p:cNvSpPr>
            <a:spLocks noGrp="1"/>
          </p:cNvSpPr>
          <p:nvPr>
            <p:ph type="title"/>
          </p:nvPr>
        </p:nvSpPr>
        <p:spPr/>
        <p:txBody>
          <a:bodyPr/>
          <a:lstStyle/>
          <a:p>
            <a:r>
              <a:rPr lang="en-US" b="1" dirty="0">
                <a:solidFill>
                  <a:srgbClr val="1565A1"/>
                </a:solidFill>
              </a:rPr>
              <a:t>Guest Faculty from CRE  			</a:t>
            </a:r>
            <a:r>
              <a:rPr lang="en-US" sz="3200" b="1" dirty="0">
                <a:solidFill>
                  <a:srgbClr val="1565A1"/>
                </a:solidFill>
              </a:rPr>
              <a:t>@</a:t>
            </a:r>
            <a:r>
              <a:rPr lang="en-US" sz="3200" b="1" dirty="0" err="1">
                <a:solidFill>
                  <a:srgbClr val="1565A1"/>
                </a:solidFill>
              </a:rPr>
              <a:t>CREinNYC</a:t>
            </a:r>
            <a:endParaRPr lang="en-US" sz="3200" b="1" dirty="0">
              <a:solidFill>
                <a:srgbClr val="1565A1"/>
              </a:solidFill>
            </a:endParaRPr>
          </a:p>
        </p:txBody>
      </p:sp>
      <p:sp>
        <p:nvSpPr>
          <p:cNvPr id="4" name="Footer Placeholder 3">
            <a:extLst>
              <a:ext uri="{FF2B5EF4-FFF2-40B4-BE49-F238E27FC236}">
                <a16:creationId xmlns:a16="http://schemas.microsoft.com/office/drawing/2014/main" id="{0B1CB401-CA9A-4B40-A029-8D37AB21D48D}"/>
              </a:ext>
            </a:extLst>
          </p:cNvPr>
          <p:cNvSpPr>
            <a:spLocks noGrp="1"/>
          </p:cNvSpPr>
          <p:nvPr>
            <p:ph type="ftr" sz="quarter" idx="11"/>
          </p:nvPr>
        </p:nvSpPr>
        <p:spPr/>
        <p:txBody>
          <a:bodyPr/>
          <a:lstStyle/>
          <a:p>
            <a:r>
              <a:rPr lang="en-US" dirty="0"/>
              <a:t>Nonprofit Quarterly </a:t>
            </a:r>
            <a:r>
              <a:rPr lang="en-US" i="1" dirty="0"/>
              <a:t>Advancing Practice </a:t>
            </a:r>
            <a:r>
              <a:rPr lang="en-US" dirty="0"/>
              <a:t>Session with CRE</a:t>
            </a:r>
          </a:p>
        </p:txBody>
      </p:sp>
      <p:sp>
        <p:nvSpPr>
          <p:cNvPr id="5" name="Slide Number Placeholder 4">
            <a:extLst>
              <a:ext uri="{FF2B5EF4-FFF2-40B4-BE49-F238E27FC236}">
                <a16:creationId xmlns:a16="http://schemas.microsoft.com/office/drawing/2014/main" id="{48DF5105-3657-430A-80F2-81EBF849026E}"/>
              </a:ext>
            </a:extLst>
          </p:cNvPr>
          <p:cNvSpPr>
            <a:spLocks noGrp="1"/>
          </p:cNvSpPr>
          <p:nvPr>
            <p:ph type="sldNum" sz="quarter" idx="12"/>
          </p:nvPr>
        </p:nvSpPr>
        <p:spPr/>
        <p:txBody>
          <a:bodyPr/>
          <a:lstStyle/>
          <a:p>
            <a:fld id="{B9ACA7D8-EB77-4C0E-A54B-927E810B6B76}" type="slidenum">
              <a:rPr lang="en-US" smtClean="0"/>
              <a:t>11</a:t>
            </a:fld>
            <a:endParaRPr lang="en-US"/>
          </a:p>
        </p:txBody>
      </p:sp>
      <p:pic>
        <p:nvPicPr>
          <p:cNvPr id="14" name="Content Placeholder 13">
            <a:extLst>
              <a:ext uri="{FF2B5EF4-FFF2-40B4-BE49-F238E27FC236}">
                <a16:creationId xmlns:a16="http://schemas.microsoft.com/office/drawing/2014/main" id="{97EC7B20-A905-4E7D-847B-8F8DA5CF889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10415" y="1822450"/>
            <a:ext cx="3413760" cy="3413760"/>
          </a:xfrm>
          <a:ln>
            <a:solidFill>
              <a:srgbClr val="1565A1"/>
            </a:solidFill>
          </a:ln>
        </p:spPr>
      </p:pic>
      <p:pic>
        <p:nvPicPr>
          <p:cNvPr id="16" name="Content Placeholder 15">
            <a:extLst>
              <a:ext uri="{FF2B5EF4-FFF2-40B4-BE49-F238E27FC236}">
                <a16:creationId xmlns:a16="http://schemas.microsoft.com/office/drawing/2014/main" id="{851B79A0-5215-481F-960C-717441C3F097}"/>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6513520" y="1825625"/>
            <a:ext cx="3535680" cy="3419665"/>
          </a:xfrm>
          <a:prstGeom prst="rect">
            <a:avLst/>
          </a:prstGeom>
          <a:noFill/>
          <a:ln>
            <a:solidFill>
              <a:srgbClr val="1565A1"/>
            </a:solidFill>
          </a:ln>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9C6B93BF-7260-4A36-8895-ED0E6039A365}"/>
              </a:ext>
            </a:extLst>
          </p:cNvPr>
          <p:cNvSpPr txBox="1"/>
          <p:nvPr/>
        </p:nvSpPr>
        <p:spPr>
          <a:xfrm>
            <a:off x="6513520" y="5288154"/>
            <a:ext cx="3413760" cy="369332"/>
          </a:xfrm>
          <a:prstGeom prst="rect">
            <a:avLst/>
          </a:prstGeom>
          <a:noFill/>
        </p:spPr>
        <p:txBody>
          <a:bodyPr wrap="square" rtlCol="0">
            <a:spAutoFit/>
          </a:bodyPr>
          <a:lstStyle/>
          <a:p>
            <a:endParaRPr lang="en-US" dirty="0"/>
          </a:p>
        </p:txBody>
      </p:sp>
      <p:sp>
        <p:nvSpPr>
          <p:cNvPr id="21" name="TextBox 20">
            <a:extLst>
              <a:ext uri="{FF2B5EF4-FFF2-40B4-BE49-F238E27FC236}">
                <a16:creationId xmlns:a16="http://schemas.microsoft.com/office/drawing/2014/main" id="{B7AB2B08-79B9-474A-B877-05C5AB9CFEAB}"/>
              </a:ext>
            </a:extLst>
          </p:cNvPr>
          <p:cNvSpPr txBox="1"/>
          <p:nvPr/>
        </p:nvSpPr>
        <p:spPr>
          <a:xfrm>
            <a:off x="6882230" y="5372824"/>
            <a:ext cx="3413760" cy="707886"/>
          </a:xfrm>
          <a:prstGeom prst="rect">
            <a:avLst/>
          </a:prstGeom>
          <a:noFill/>
        </p:spPr>
        <p:txBody>
          <a:bodyPr wrap="square" rtlCol="0">
            <a:spAutoFit/>
          </a:bodyPr>
          <a:lstStyle/>
          <a:p>
            <a:r>
              <a:rPr lang="en-US" sz="2000" dirty="0"/>
              <a:t>Pavitra Menon, Director, Leadership Development</a:t>
            </a:r>
          </a:p>
        </p:txBody>
      </p:sp>
      <p:sp>
        <p:nvSpPr>
          <p:cNvPr id="22" name="TextBox 21">
            <a:extLst>
              <a:ext uri="{FF2B5EF4-FFF2-40B4-BE49-F238E27FC236}">
                <a16:creationId xmlns:a16="http://schemas.microsoft.com/office/drawing/2014/main" id="{2335831C-9D37-495B-AB0A-12F46037040C}"/>
              </a:ext>
            </a:extLst>
          </p:cNvPr>
          <p:cNvSpPr txBox="1"/>
          <p:nvPr/>
        </p:nvSpPr>
        <p:spPr>
          <a:xfrm>
            <a:off x="2600282" y="5373352"/>
            <a:ext cx="3413760" cy="707886"/>
          </a:xfrm>
          <a:prstGeom prst="rect">
            <a:avLst/>
          </a:prstGeom>
          <a:noFill/>
        </p:spPr>
        <p:txBody>
          <a:bodyPr wrap="square" rtlCol="0">
            <a:spAutoFit/>
          </a:bodyPr>
          <a:lstStyle/>
          <a:p>
            <a:r>
              <a:rPr lang="en-US" sz="2000" dirty="0"/>
              <a:t>Katie Leonberger, </a:t>
            </a:r>
            <a:br>
              <a:rPr lang="en-US" sz="2000" dirty="0"/>
            </a:br>
            <a:r>
              <a:rPr lang="en-US" sz="2000" dirty="0"/>
              <a:t>President &amp; CEO</a:t>
            </a:r>
          </a:p>
        </p:txBody>
      </p:sp>
      <p:pic>
        <p:nvPicPr>
          <p:cNvPr id="23" name="Picture 22">
            <a:extLst>
              <a:ext uri="{FF2B5EF4-FFF2-40B4-BE49-F238E27FC236}">
                <a16:creationId xmlns:a16="http://schemas.microsoft.com/office/drawing/2014/main" id="{3811ADD8-AE0D-4452-9609-40F0D1B44F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9441" y="777290"/>
            <a:ext cx="561919" cy="561919"/>
          </a:xfrm>
          <a:prstGeom prst="rect">
            <a:avLst/>
          </a:prstGeom>
        </p:spPr>
      </p:pic>
    </p:spTree>
    <p:extLst>
      <p:ext uri="{BB962C8B-B14F-4D97-AF65-F5344CB8AC3E}">
        <p14:creationId xmlns:p14="http://schemas.microsoft.com/office/powerpoint/2010/main" val="287316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565A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D8E631-EDAC-4965-9812-F649A3DCB9D5}"/>
              </a:ext>
            </a:extLst>
          </p:cNvPr>
          <p:cNvSpPr>
            <a:spLocks noGrp="1"/>
          </p:cNvSpPr>
          <p:nvPr>
            <p:ph type="title"/>
          </p:nvPr>
        </p:nvSpPr>
        <p:spPr/>
        <p:txBody>
          <a:bodyPr/>
          <a:lstStyle/>
          <a:p>
            <a:r>
              <a:rPr lang="en-US" dirty="0">
                <a:solidFill>
                  <a:schemeClr val="bg1"/>
                </a:solidFill>
              </a:rPr>
              <a:t>Part One </a:t>
            </a:r>
            <a:r>
              <a:rPr lang="en-US" b="1" i="1" dirty="0">
                <a:solidFill>
                  <a:schemeClr val="bg1"/>
                </a:solidFill>
              </a:rPr>
              <a:t>Defining Our Terms</a:t>
            </a:r>
            <a:endParaRPr lang="en-US" b="1" dirty="0">
              <a:solidFill>
                <a:schemeClr val="bg1"/>
              </a:solidFill>
            </a:endParaRPr>
          </a:p>
        </p:txBody>
      </p:sp>
      <p:sp>
        <p:nvSpPr>
          <p:cNvPr id="3" name="Slide Number Placeholder 2">
            <a:extLst>
              <a:ext uri="{FF2B5EF4-FFF2-40B4-BE49-F238E27FC236}">
                <a16:creationId xmlns:a16="http://schemas.microsoft.com/office/drawing/2014/main" id="{B48C4D02-94E1-4C59-A167-B0622FC155A1}"/>
              </a:ext>
            </a:extLst>
          </p:cNvPr>
          <p:cNvSpPr>
            <a:spLocks noGrp="1"/>
          </p:cNvSpPr>
          <p:nvPr>
            <p:ph type="sldNum" sz="quarter" idx="12"/>
          </p:nvPr>
        </p:nvSpPr>
        <p:spPr/>
        <p:txBody>
          <a:bodyPr/>
          <a:lstStyle/>
          <a:p>
            <a:fld id="{B9ACA7D8-EB77-4C0E-A54B-927E810B6B76}" type="slidenum">
              <a:rPr lang="en-US" smtClean="0"/>
              <a:t>12</a:t>
            </a:fld>
            <a:endParaRPr lang="en-US"/>
          </a:p>
        </p:txBody>
      </p:sp>
    </p:spTree>
    <p:extLst>
      <p:ext uri="{BB962C8B-B14F-4D97-AF65-F5344CB8AC3E}">
        <p14:creationId xmlns:p14="http://schemas.microsoft.com/office/powerpoint/2010/main" val="451112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1CFD86-3A0B-4B37-A368-C35B17EA6C5D}"/>
              </a:ext>
            </a:extLst>
          </p:cNvPr>
          <p:cNvSpPr>
            <a:spLocks noGrp="1"/>
          </p:cNvSpPr>
          <p:nvPr>
            <p:ph type="title"/>
          </p:nvPr>
        </p:nvSpPr>
        <p:spPr/>
        <p:txBody>
          <a:bodyPr/>
          <a:lstStyle/>
          <a:p>
            <a:r>
              <a:rPr lang="en-US" b="1" dirty="0">
                <a:solidFill>
                  <a:srgbClr val="1565A1"/>
                </a:solidFill>
              </a:rPr>
              <a:t>Types of Leadership Coaching</a:t>
            </a:r>
          </a:p>
        </p:txBody>
      </p:sp>
      <p:sp>
        <p:nvSpPr>
          <p:cNvPr id="5" name="Content Placeholder 4">
            <a:extLst>
              <a:ext uri="{FF2B5EF4-FFF2-40B4-BE49-F238E27FC236}">
                <a16:creationId xmlns:a16="http://schemas.microsoft.com/office/drawing/2014/main" id="{CC2006C3-FEEB-4AD1-8580-AB6A4FDAAAD8}"/>
              </a:ext>
            </a:extLst>
          </p:cNvPr>
          <p:cNvSpPr>
            <a:spLocks noGrp="1"/>
          </p:cNvSpPr>
          <p:nvPr>
            <p:ph idx="1"/>
          </p:nvPr>
        </p:nvSpPr>
        <p:spPr>
          <a:xfrm>
            <a:off x="5183188" y="953729"/>
            <a:ext cx="6172200" cy="4611329"/>
          </a:xfrm>
          <a:ln w="19050">
            <a:noFill/>
          </a:ln>
        </p:spPr>
        <p:txBody>
          <a:bodyPr>
            <a:normAutofit/>
          </a:bodyPr>
          <a:lstStyle/>
          <a:p>
            <a:pPr>
              <a:spcBef>
                <a:spcPts val="1800"/>
              </a:spcBef>
              <a:buFont typeface="Wingdings" panose="05000000000000000000" pitchFamily="2" charset="2"/>
              <a:buChar char="q"/>
            </a:pPr>
            <a:r>
              <a:rPr lang="en-US" sz="2400" dirty="0"/>
              <a:t>Individual coaching with executive leaders</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Individual coaching with non-executive leaders</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Team coaching (one coach to many to strengthen the team)</a:t>
            </a:r>
          </a:p>
          <a:p>
            <a:pPr>
              <a:buFont typeface="Wingdings" panose="05000000000000000000" pitchFamily="2" charset="2"/>
              <a:buChar char="q"/>
            </a:pPr>
            <a:endParaRPr lang="en-US" sz="2400" dirty="0"/>
          </a:p>
          <a:p>
            <a:pPr>
              <a:buFont typeface="Wingdings" panose="05000000000000000000" pitchFamily="2" charset="2"/>
              <a:buChar char="q"/>
            </a:pPr>
            <a:r>
              <a:rPr lang="en-US" sz="2400" dirty="0"/>
              <a:t>Peer coaching (many to many; the external “coach” facilitates; this is Action Learning at CRE.)</a:t>
            </a:r>
          </a:p>
          <a:p>
            <a:endParaRPr lang="en-US" sz="2400" b="1" dirty="0"/>
          </a:p>
        </p:txBody>
      </p:sp>
      <p:sp>
        <p:nvSpPr>
          <p:cNvPr id="6" name="Text Placeholder 5">
            <a:extLst>
              <a:ext uri="{FF2B5EF4-FFF2-40B4-BE49-F238E27FC236}">
                <a16:creationId xmlns:a16="http://schemas.microsoft.com/office/drawing/2014/main" id="{2FAA65C2-1C2D-4E33-AB25-F9ACA437DC5D}"/>
              </a:ext>
            </a:extLst>
          </p:cNvPr>
          <p:cNvSpPr>
            <a:spLocks noGrp="1"/>
          </p:cNvSpPr>
          <p:nvPr>
            <p:ph type="body" sz="half" idx="2"/>
          </p:nvPr>
        </p:nvSpPr>
        <p:spPr/>
        <p:txBody>
          <a:bodyPr>
            <a:normAutofit/>
          </a:bodyPr>
          <a:lstStyle/>
          <a:p>
            <a:endParaRPr lang="en-US" sz="2000" dirty="0"/>
          </a:p>
          <a:p>
            <a:r>
              <a:rPr lang="en-US" sz="2000" dirty="0"/>
              <a:t>“If you’re an ED and you’re able to provide coaching, it’s not just about grabbing a coach and pairing him or her off with someone who needs help. It’s really trying to think through those initial questions of “What are the needs of the organization?” and “What kind of talent potential do we have on hand?”</a:t>
            </a:r>
          </a:p>
          <a:p>
            <a:pPr algn="r"/>
            <a:r>
              <a:rPr lang="en-US" sz="1800" dirty="0"/>
              <a:t>-Bill Ryan in NPQ, 5/13/2013</a:t>
            </a:r>
          </a:p>
        </p:txBody>
      </p:sp>
      <p:sp>
        <p:nvSpPr>
          <p:cNvPr id="7" name="Footer Placeholder 6">
            <a:extLst>
              <a:ext uri="{FF2B5EF4-FFF2-40B4-BE49-F238E27FC236}">
                <a16:creationId xmlns:a16="http://schemas.microsoft.com/office/drawing/2014/main" id="{A5186212-E3F3-4303-BCB8-C3D7FEFD5694}"/>
              </a:ext>
            </a:extLst>
          </p:cNvPr>
          <p:cNvSpPr>
            <a:spLocks noGrp="1"/>
          </p:cNvSpPr>
          <p:nvPr>
            <p:ph type="ftr" sz="quarter" idx="11"/>
          </p:nvPr>
        </p:nvSpPr>
        <p:spPr>
          <a:xfrm>
            <a:off x="4038600" y="6400800"/>
            <a:ext cx="4114800" cy="365125"/>
          </a:xfrm>
        </p:spPr>
        <p:txBody>
          <a:bodyPr/>
          <a:lstStyle/>
          <a:p>
            <a:r>
              <a:rPr lang="en-US" dirty="0"/>
              <a:t>Nonprofit Quarterly </a:t>
            </a:r>
            <a:r>
              <a:rPr lang="en-US" i="1" dirty="0"/>
              <a:t>Advancing Practice </a:t>
            </a:r>
            <a:r>
              <a:rPr lang="en-US" dirty="0"/>
              <a:t>Session with CRE</a:t>
            </a:r>
          </a:p>
        </p:txBody>
      </p:sp>
      <p:sp>
        <p:nvSpPr>
          <p:cNvPr id="8" name="Slide Number Placeholder 7">
            <a:extLst>
              <a:ext uri="{FF2B5EF4-FFF2-40B4-BE49-F238E27FC236}">
                <a16:creationId xmlns:a16="http://schemas.microsoft.com/office/drawing/2014/main" id="{92B85699-3A89-4D54-9BBF-D45EF479D87C}"/>
              </a:ext>
            </a:extLst>
          </p:cNvPr>
          <p:cNvSpPr>
            <a:spLocks noGrp="1"/>
          </p:cNvSpPr>
          <p:nvPr>
            <p:ph type="sldNum" sz="quarter" idx="12"/>
          </p:nvPr>
        </p:nvSpPr>
        <p:spPr/>
        <p:txBody>
          <a:bodyPr/>
          <a:lstStyle/>
          <a:p>
            <a:fld id="{B9ACA7D8-EB77-4C0E-A54B-927E810B6B76}" type="slidenum">
              <a:rPr lang="en-US" smtClean="0"/>
              <a:t>13</a:t>
            </a:fld>
            <a:endParaRPr lang="en-US"/>
          </a:p>
        </p:txBody>
      </p:sp>
    </p:spTree>
    <p:extLst>
      <p:ext uri="{BB962C8B-B14F-4D97-AF65-F5344CB8AC3E}">
        <p14:creationId xmlns:p14="http://schemas.microsoft.com/office/powerpoint/2010/main" val="728048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1CFD86-3A0B-4B37-A368-C35B17EA6C5D}"/>
              </a:ext>
            </a:extLst>
          </p:cNvPr>
          <p:cNvSpPr>
            <a:spLocks noGrp="1"/>
          </p:cNvSpPr>
          <p:nvPr>
            <p:ph type="title"/>
          </p:nvPr>
        </p:nvSpPr>
        <p:spPr>
          <a:xfrm>
            <a:off x="839788" y="471948"/>
            <a:ext cx="3932237" cy="1600200"/>
          </a:xfrm>
        </p:spPr>
        <p:txBody>
          <a:bodyPr/>
          <a:lstStyle/>
          <a:p>
            <a:r>
              <a:rPr lang="en-US" b="1" dirty="0">
                <a:solidFill>
                  <a:srgbClr val="1565A1"/>
                </a:solidFill>
              </a:rPr>
              <a:t>Coaching Is an Inquiry-based Cycle</a:t>
            </a:r>
          </a:p>
        </p:txBody>
      </p:sp>
      <p:sp>
        <p:nvSpPr>
          <p:cNvPr id="6" name="Text Placeholder 5">
            <a:extLst>
              <a:ext uri="{FF2B5EF4-FFF2-40B4-BE49-F238E27FC236}">
                <a16:creationId xmlns:a16="http://schemas.microsoft.com/office/drawing/2014/main" id="{2FAA65C2-1C2D-4E33-AB25-F9ACA437DC5D}"/>
              </a:ext>
            </a:extLst>
          </p:cNvPr>
          <p:cNvSpPr>
            <a:spLocks noGrp="1"/>
          </p:cNvSpPr>
          <p:nvPr>
            <p:ph type="body" sz="half" idx="2"/>
          </p:nvPr>
        </p:nvSpPr>
        <p:spPr/>
        <p:txBody>
          <a:bodyPr>
            <a:normAutofit/>
          </a:bodyPr>
          <a:lstStyle/>
          <a:p>
            <a:pPr marL="457200" indent="-457200">
              <a:buFont typeface="Wingdings" panose="05000000000000000000" pitchFamily="2" charset="2"/>
              <a:buChar char="q"/>
            </a:pPr>
            <a:endParaRPr lang="en-US" sz="2000" dirty="0"/>
          </a:p>
          <a:p>
            <a:pPr marL="457200" indent="-457200">
              <a:buFont typeface="Wingdings" panose="05000000000000000000" pitchFamily="2" charset="2"/>
              <a:buChar char="q"/>
            </a:pPr>
            <a:r>
              <a:rPr lang="en-US" sz="2000" dirty="0"/>
              <a:t>deepen insights</a:t>
            </a:r>
          </a:p>
          <a:p>
            <a:pPr marL="457200" indent="-457200">
              <a:buFont typeface="Wingdings" panose="05000000000000000000" pitchFamily="2" charset="2"/>
              <a:buChar char="q"/>
            </a:pPr>
            <a:r>
              <a:rPr lang="en-US" sz="2000" dirty="0"/>
              <a:t>build confidence</a:t>
            </a:r>
          </a:p>
          <a:p>
            <a:pPr marL="457200" indent="-457200">
              <a:buFont typeface="Wingdings" panose="05000000000000000000" pitchFamily="2" charset="2"/>
              <a:buChar char="q"/>
            </a:pPr>
            <a:r>
              <a:rPr lang="en-US" sz="2000" dirty="0"/>
              <a:t>develop strategies and action plans for new practices</a:t>
            </a:r>
          </a:p>
          <a:p>
            <a:pPr marL="457200" indent="-457200">
              <a:buFont typeface="Wingdings" panose="05000000000000000000" pitchFamily="2" charset="2"/>
              <a:buChar char="q"/>
            </a:pPr>
            <a:r>
              <a:rPr lang="en-US" sz="2000" dirty="0"/>
              <a:t>debrief actions taken</a:t>
            </a:r>
          </a:p>
          <a:p>
            <a:pPr marL="457200" indent="-457200">
              <a:buFont typeface="Wingdings" panose="05000000000000000000" pitchFamily="2" charset="2"/>
              <a:buChar char="q"/>
            </a:pPr>
            <a:r>
              <a:rPr lang="en-US" sz="2000" dirty="0"/>
              <a:t>solidify learnings and gain new insights</a:t>
            </a:r>
          </a:p>
          <a:p>
            <a:pPr marL="342900" indent="-342900">
              <a:buFont typeface="Wingdings" panose="05000000000000000000" pitchFamily="2" charset="2"/>
              <a:buChar char="q"/>
            </a:pPr>
            <a:endParaRPr lang="en-US" sz="2000" dirty="0"/>
          </a:p>
        </p:txBody>
      </p:sp>
      <p:graphicFrame>
        <p:nvGraphicFramePr>
          <p:cNvPr id="9" name="Content Placeholder 8">
            <a:extLst>
              <a:ext uri="{FF2B5EF4-FFF2-40B4-BE49-F238E27FC236}">
                <a16:creationId xmlns:a16="http://schemas.microsoft.com/office/drawing/2014/main" id="{B79FEDBE-36B1-4B44-9BF3-482F67ADFCC7}"/>
              </a:ext>
            </a:extLst>
          </p:cNvPr>
          <p:cNvGraphicFramePr>
            <a:graphicFrameLocks noGrp="1"/>
          </p:cNvGraphicFramePr>
          <p:nvPr>
            <p:ph idx="1"/>
            <p:extLst>
              <p:ext uri="{D42A27DB-BD31-4B8C-83A1-F6EECF244321}">
                <p14:modId xmlns:p14="http://schemas.microsoft.com/office/powerpoint/2010/main" val="3262339960"/>
              </p:ext>
            </p:extLst>
          </p:nvPr>
        </p:nvGraphicFramePr>
        <p:xfrm>
          <a:off x="5183188" y="987425"/>
          <a:ext cx="6172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Footer Placeholder 9">
            <a:extLst>
              <a:ext uri="{FF2B5EF4-FFF2-40B4-BE49-F238E27FC236}">
                <a16:creationId xmlns:a16="http://schemas.microsoft.com/office/drawing/2014/main" id="{29072E0F-1080-46A0-9D3B-678D140C1A63}"/>
              </a:ext>
            </a:extLst>
          </p:cNvPr>
          <p:cNvSpPr>
            <a:spLocks noGrp="1"/>
          </p:cNvSpPr>
          <p:nvPr>
            <p:ph type="ftr" sz="quarter" idx="11"/>
          </p:nvPr>
        </p:nvSpPr>
        <p:spPr/>
        <p:txBody>
          <a:bodyPr/>
          <a:lstStyle/>
          <a:p>
            <a:r>
              <a:rPr lang="en-US" dirty="0"/>
              <a:t>Nonprofit Quarterly </a:t>
            </a:r>
            <a:r>
              <a:rPr lang="en-US" i="1" dirty="0"/>
              <a:t>Advancing Practice </a:t>
            </a:r>
            <a:r>
              <a:rPr lang="en-US" dirty="0"/>
              <a:t>Session with CRE</a:t>
            </a:r>
          </a:p>
        </p:txBody>
      </p:sp>
      <p:sp>
        <p:nvSpPr>
          <p:cNvPr id="11" name="Slide Number Placeholder 10">
            <a:extLst>
              <a:ext uri="{FF2B5EF4-FFF2-40B4-BE49-F238E27FC236}">
                <a16:creationId xmlns:a16="http://schemas.microsoft.com/office/drawing/2014/main" id="{0BC23BE5-E9F5-4F52-8E2C-3CBDBCDF7F6C}"/>
              </a:ext>
            </a:extLst>
          </p:cNvPr>
          <p:cNvSpPr>
            <a:spLocks noGrp="1"/>
          </p:cNvSpPr>
          <p:nvPr>
            <p:ph type="sldNum" sz="quarter" idx="12"/>
          </p:nvPr>
        </p:nvSpPr>
        <p:spPr/>
        <p:txBody>
          <a:bodyPr/>
          <a:lstStyle/>
          <a:p>
            <a:fld id="{B9ACA7D8-EB77-4C0E-A54B-927E810B6B76}" type="slidenum">
              <a:rPr lang="en-US" smtClean="0"/>
              <a:t>14</a:t>
            </a:fld>
            <a:endParaRPr lang="en-US"/>
          </a:p>
        </p:txBody>
      </p:sp>
    </p:spTree>
    <p:extLst>
      <p:ext uri="{BB962C8B-B14F-4D97-AF65-F5344CB8AC3E}">
        <p14:creationId xmlns:p14="http://schemas.microsoft.com/office/powerpoint/2010/main" val="2566710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1CFD86-3A0B-4B37-A368-C35B17EA6C5D}"/>
              </a:ext>
            </a:extLst>
          </p:cNvPr>
          <p:cNvSpPr>
            <a:spLocks noGrp="1"/>
          </p:cNvSpPr>
          <p:nvPr>
            <p:ph type="title"/>
          </p:nvPr>
        </p:nvSpPr>
        <p:spPr/>
        <p:txBody>
          <a:bodyPr/>
          <a:lstStyle/>
          <a:p>
            <a:r>
              <a:rPr lang="en-US" b="1" dirty="0">
                <a:solidFill>
                  <a:srgbClr val="1565A1"/>
                </a:solidFill>
              </a:rPr>
              <a:t>What is Action Learning?</a:t>
            </a:r>
          </a:p>
        </p:txBody>
      </p:sp>
      <p:pic>
        <p:nvPicPr>
          <p:cNvPr id="3" name="Content Placeholder 2">
            <a:extLst>
              <a:ext uri="{FF2B5EF4-FFF2-40B4-BE49-F238E27FC236}">
                <a16:creationId xmlns:a16="http://schemas.microsoft.com/office/drawing/2014/main" id="{643D9DD2-4207-46D3-9F28-254AE5741BE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67300" y="1289547"/>
            <a:ext cx="6172200" cy="3934778"/>
          </a:xfrm>
          <a:ln w="19050">
            <a:noFill/>
          </a:ln>
        </p:spPr>
      </p:pic>
      <p:sp>
        <p:nvSpPr>
          <p:cNvPr id="6" name="Text Placeholder 5">
            <a:extLst>
              <a:ext uri="{FF2B5EF4-FFF2-40B4-BE49-F238E27FC236}">
                <a16:creationId xmlns:a16="http://schemas.microsoft.com/office/drawing/2014/main" id="{2FAA65C2-1C2D-4E33-AB25-F9ACA437DC5D}"/>
              </a:ext>
            </a:extLst>
          </p:cNvPr>
          <p:cNvSpPr>
            <a:spLocks noGrp="1"/>
          </p:cNvSpPr>
          <p:nvPr>
            <p:ph type="body" sz="half" idx="2"/>
          </p:nvPr>
        </p:nvSpPr>
        <p:spPr/>
        <p:txBody>
          <a:bodyPr>
            <a:normAutofit/>
          </a:bodyPr>
          <a:lstStyle/>
          <a:p>
            <a:pPr>
              <a:spcBef>
                <a:spcPts val="1800"/>
              </a:spcBef>
            </a:pPr>
            <a:endParaRPr lang="en-US" sz="2000" dirty="0"/>
          </a:p>
          <a:p>
            <a:pPr>
              <a:spcBef>
                <a:spcPts val="1800"/>
              </a:spcBef>
              <a:buFont typeface="Wingdings" panose="05000000000000000000" pitchFamily="2" charset="2"/>
              <a:buChar char="q"/>
            </a:pPr>
            <a:endParaRPr lang="en-US" sz="2000" dirty="0"/>
          </a:p>
          <a:p>
            <a:pPr>
              <a:spcBef>
                <a:spcPts val="1800"/>
              </a:spcBef>
              <a:buFont typeface="Wingdings" panose="05000000000000000000" pitchFamily="2" charset="2"/>
              <a:buChar char="q"/>
            </a:pPr>
            <a:r>
              <a:rPr lang="en-US" sz="2000" dirty="0"/>
              <a:t>Single Program/Problem Action Learning</a:t>
            </a:r>
          </a:p>
          <a:p>
            <a:pPr>
              <a:spcBef>
                <a:spcPts val="1800"/>
              </a:spcBef>
              <a:buFont typeface="Wingdings" panose="05000000000000000000" pitchFamily="2" charset="2"/>
              <a:buChar char="q"/>
            </a:pPr>
            <a:r>
              <a:rPr lang="en-US" sz="2000" dirty="0"/>
              <a:t>Multiple Program/Problem Action Learning</a:t>
            </a:r>
          </a:p>
          <a:p>
            <a:pPr>
              <a:buFont typeface="Wingdings" panose="05000000000000000000" pitchFamily="2" charset="2"/>
              <a:buChar char="q"/>
            </a:pPr>
            <a:endParaRPr lang="en-US" sz="2000" dirty="0"/>
          </a:p>
          <a:p>
            <a:endParaRPr lang="en-US" sz="2000" b="1" dirty="0"/>
          </a:p>
          <a:p>
            <a:endParaRPr lang="en-US" sz="2000" dirty="0"/>
          </a:p>
        </p:txBody>
      </p:sp>
      <p:sp>
        <p:nvSpPr>
          <p:cNvPr id="7" name="Footer Placeholder 6">
            <a:extLst>
              <a:ext uri="{FF2B5EF4-FFF2-40B4-BE49-F238E27FC236}">
                <a16:creationId xmlns:a16="http://schemas.microsoft.com/office/drawing/2014/main" id="{A5186212-E3F3-4303-BCB8-C3D7FEFD5694}"/>
              </a:ext>
            </a:extLst>
          </p:cNvPr>
          <p:cNvSpPr>
            <a:spLocks noGrp="1"/>
          </p:cNvSpPr>
          <p:nvPr>
            <p:ph type="ftr" sz="quarter" idx="11"/>
          </p:nvPr>
        </p:nvSpPr>
        <p:spPr>
          <a:xfrm>
            <a:off x="4038600" y="6400800"/>
            <a:ext cx="4114800" cy="365125"/>
          </a:xfrm>
        </p:spPr>
        <p:txBody>
          <a:bodyPr/>
          <a:lstStyle/>
          <a:p>
            <a:r>
              <a:rPr lang="en-US" dirty="0"/>
              <a:t>Nonprofit Quarterly </a:t>
            </a:r>
            <a:r>
              <a:rPr lang="en-US" i="1" dirty="0"/>
              <a:t>Advancing Practice </a:t>
            </a:r>
            <a:r>
              <a:rPr lang="en-US" dirty="0"/>
              <a:t>Session with CRE</a:t>
            </a:r>
          </a:p>
        </p:txBody>
      </p:sp>
      <p:sp>
        <p:nvSpPr>
          <p:cNvPr id="8" name="Slide Number Placeholder 7">
            <a:extLst>
              <a:ext uri="{FF2B5EF4-FFF2-40B4-BE49-F238E27FC236}">
                <a16:creationId xmlns:a16="http://schemas.microsoft.com/office/drawing/2014/main" id="{92B85699-3A89-4D54-9BBF-D45EF479D87C}"/>
              </a:ext>
            </a:extLst>
          </p:cNvPr>
          <p:cNvSpPr>
            <a:spLocks noGrp="1"/>
          </p:cNvSpPr>
          <p:nvPr>
            <p:ph type="sldNum" sz="quarter" idx="12"/>
          </p:nvPr>
        </p:nvSpPr>
        <p:spPr/>
        <p:txBody>
          <a:bodyPr/>
          <a:lstStyle/>
          <a:p>
            <a:fld id="{B9ACA7D8-EB77-4C0E-A54B-927E810B6B76}" type="slidenum">
              <a:rPr lang="en-US" smtClean="0"/>
              <a:t>15</a:t>
            </a:fld>
            <a:endParaRPr lang="en-US"/>
          </a:p>
        </p:txBody>
      </p:sp>
      <p:sp>
        <p:nvSpPr>
          <p:cNvPr id="10" name="TextBox 9">
            <a:extLst>
              <a:ext uri="{FF2B5EF4-FFF2-40B4-BE49-F238E27FC236}">
                <a16:creationId xmlns:a16="http://schemas.microsoft.com/office/drawing/2014/main" id="{111A3FFF-96D9-449A-A227-2325B538DC91}"/>
              </a:ext>
            </a:extLst>
          </p:cNvPr>
          <p:cNvSpPr txBox="1"/>
          <p:nvPr/>
        </p:nvSpPr>
        <p:spPr>
          <a:xfrm>
            <a:off x="5594555" y="5565058"/>
            <a:ext cx="5565058" cy="584775"/>
          </a:xfrm>
          <a:prstGeom prst="rect">
            <a:avLst/>
          </a:prstGeom>
          <a:noFill/>
        </p:spPr>
        <p:txBody>
          <a:bodyPr wrap="square" rtlCol="0">
            <a:spAutoFit/>
          </a:bodyPr>
          <a:lstStyle/>
          <a:p>
            <a:pPr algn="ctr"/>
            <a:r>
              <a:rPr lang="en-US" sz="1600" dirty="0"/>
              <a:t>Citation: Appleby &amp; Associates</a:t>
            </a:r>
          </a:p>
          <a:p>
            <a:pPr algn="ctr"/>
            <a:r>
              <a:rPr lang="en-US" sz="1600" dirty="0">
                <a:hlinkClick r:id="rId3"/>
              </a:rPr>
              <a:t>http://www.applebyandassociates.com/</a:t>
            </a:r>
            <a:r>
              <a:rPr lang="en-US" sz="1600" dirty="0"/>
              <a:t> </a:t>
            </a:r>
          </a:p>
        </p:txBody>
      </p:sp>
    </p:spTree>
    <p:extLst>
      <p:ext uri="{BB962C8B-B14F-4D97-AF65-F5344CB8AC3E}">
        <p14:creationId xmlns:p14="http://schemas.microsoft.com/office/powerpoint/2010/main" val="4111744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1CFD86-3A0B-4B37-A368-C35B17EA6C5D}"/>
              </a:ext>
            </a:extLst>
          </p:cNvPr>
          <p:cNvSpPr>
            <a:spLocks noGrp="1"/>
          </p:cNvSpPr>
          <p:nvPr>
            <p:ph type="title"/>
          </p:nvPr>
        </p:nvSpPr>
        <p:spPr/>
        <p:txBody>
          <a:bodyPr>
            <a:normAutofit/>
          </a:bodyPr>
          <a:lstStyle/>
          <a:p>
            <a:r>
              <a:rPr lang="en-US" sz="2400" b="1" dirty="0">
                <a:solidFill>
                  <a:srgbClr val="1565A1"/>
                </a:solidFill>
              </a:rPr>
              <a:t>Individual, Middle Management,  and Organizational Development</a:t>
            </a:r>
          </a:p>
        </p:txBody>
      </p:sp>
      <p:sp>
        <p:nvSpPr>
          <p:cNvPr id="5" name="Text Placeholder 4">
            <a:extLst>
              <a:ext uri="{FF2B5EF4-FFF2-40B4-BE49-F238E27FC236}">
                <a16:creationId xmlns:a16="http://schemas.microsoft.com/office/drawing/2014/main" id="{F7F750B1-5A63-4576-982C-0A2A8BA3425C}"/>
              </a:ext>
            </a:extLst>
          </p:cNvPr>
          <p:cNvSpPr>
            <a:spLocks noGrp="1"/>
          </p:cNvSpPr>
          <p:nvPr>
            <p:ph type="body" sz="half" idx="2"/>
          </p:nvPr>
        </p:nvSpPr>
        <p:spPr>
          <a:xfrm>
            <a:off x="839788" y="2297112"/>
            <a:ext cx="3932237" cy="3811588"/>
          </a:xfrm>
        </p:spPr>
        <p:txBody>
          <a:bodyPr>
            <a:noAutofit/>
          </a:bodyPr>
          <a:lstStyle/>
          <a:p>
            <a:pPr marL="342900" indent="-342900">
              <a:spcAft>
                <a:spcPts val="1200"/>
              </a:spcAft>
              <a:buFont typeface="Wingdings" panose="05000000000000000000" pitchFamily="2" charset="2"/>
              <a:buChar char="q"/>
            </a:pPr>
            <a:r>
              <a:rPr lang="en-US" sz="2000" dirty="0"/>
              <a:t>Natural tensions between individual coaching and organizational development, including the definition of impact.</a:t>
            </a:r>
          </a:p>
          <a:p>
            <a:pPr marL="342900" indent="-342900">
              <a:spcAft>
                <a:spcPts val="1200"/>
              </a:spcAft>
              <a:buFont typeface="Wingdings" panose="05000000000000000000" pitchFamily="2" charset="2"/>
              <a:buChar char="q"/>
            </a:pPr>
            <a:r>
              <a:rPr lang="en-US" sz="2000" dirty="0"/>
              <a:t>Special impacts from investing in middle management beyond only supervision.</a:t>
            </a:r>
          </a:p>
          <a:p>
            <a:pPr marL="342900" indent="-342900">
              <a:spcAft>
                <a:spcPts val="2400"/>
              </a:spcAft>
              <a:buFont typeface="Wingdings" panose="05000000000000000000" pitchFamily="2" charset="2"/>
              <a:buChar char="q"/>
            </a:pPr>
            <a:r>
              <a:rPr lang="en-US" sz="2000" dirty="0"/>
              <a:t>What’s critical in any project is “designing alliance” across coachee, coach, supervisor, etc.</a:t>
            </a:r>
          </a:p>
          <a:p>
            <a:pPr marL="342900" indent="-342900">
              <a:spcAft>
                <a:spcPts val="2400"/>
              </a:spcAft>
              <a:buFont typeface="Wingdings" panose="05000000000000000000" pitchFamily="2" charset="2"/>
              <a:buChar char="q"/>
            </a:pPr>
            <a:endParaRPr lang="en-US" sz="2000" dirty="0"/>
          </a:p>
        </p:txBody>
      </p:sp>
      <p:sp>
        <p:nvSpPr>
          <p:cNvPr id="10" name="Footer Placeholder 9">
            <a:extLst>
              <a:ext uri="{FF2B5EF4-FFF2-40B4-BE49-F238E27FC236}">
                <a16:creationId xmlns:a16="http://schemas.microsoft.com/office/drawing/2014/main" id="{29072E0F-1080-46A0-9D3B-678D140C1A63}"/>
              </a:ext>
            </a:extLst>
          </p:cNvPr>
          <p:cNvSpPr>
            <a:spLocks noGrp="1"/>
          </p:cNvSpPr>
          <p:nvPr>
            <p:ph type="ftr" sz="quarter" idx="11"/>
          </p:nvPr>
        </p:nvSpPr>
        <p:spPr/>
        <p:txBody>
          <a:bodyPr/>
          <a:lstStyle/>
          <a:p>
            <a:r>
              <a:rPr lang="en-US" dirty="0"/>
              <a:t>Nonprofit Quarterly </a:t>
            </a:r>
            <a:r>
              <a:rPr lang="en-US" i="1" dirty="0"/>
              <a:t>Advancing Practice </a:t>
            </a:r>
            <a:r>
              <a:rPr lang="en-US" dirty="0"/>
              <a:t>Session with CRE</a:t>
            </a:r>
          </a:p>
        </p:txBody>
      </p:sp>
      <p:sp>
        <p:nvSpPr>
          <p:cNvPr id="11" name="Slide Number Placeholder 10">
            <a:extLst>
              <a:ext uri="{FF2B5EF4-FFF2-40B4-BE49-F238E27FC236}">
                <a16:creationId xmlns:a16="http://schemas.microsoft.com/office/drawing/2014/main" id="{0BC23BE5-E9F5-4F52-8E2C-3CBDBCDF7F6C}"/>
              </a:ext>
            </a:extLst>
          </p:cNvPr>
          <p:cNvSpPr>
            <a:spLocks noGrp="1"/>
          </p:cNvSpPr>
          <p:nvPr>
            <p:ph type="sldNum" sz="quarter" idx="12"/>
          </p:nvPr>
        </p:nvSpPr>
        <p:spPr/>
        <p:txBody>
          <a:bodyPr/>
          <a:lstStyle/>
          <a:p>
            <a:fld id="{B9ACA7D8-EB77-4C0E-A54B-927E810B6B76}" type="slidenum">
              <a:rPr lang="en-US" smtClean="0"/>
              <a:t>16</a:t>
            </a:fld>
            <a:endParaRPr lang="en-US"/>
          </a:p>
        </p:txBody>
      </p:sp>
      <p:graphicFrame>
        <p:nvGraphicFramePr>
          <p:cNvPr id="9" name="Content Placeholder 2">
            <a:extLst>
              <a:ext uri="{FF2B5EF4-FFF2-40B4-BE49-F238E27FC236}">
                <a16:creationId xmlns:a16="http://schemas.microsoft.com/office/drawing/2014/main" id="{A4B4971E-CBB5-488A-9325-351EC202F6A4}"/>
              </a:ext>
            </a:extLst>
          </p:cNvPr>
          <p:cNvGraphicFramePr>
            <a:graphicFrameLocks noGrp="1"/>
          </p:cNvGraphicFramePr>
          <p:nvPr>
            <p:ph idx="1"/>
            <p:extLst>
              <p:ext uri="{D42A27DB-BD31-4B8C-83A1-F6EECF244321}">
                <p14:modId xmlns:p14="http://schemas.microsoft.com/office/powerpoint/2010/main" val="4284553075"/>
              </p:ext>
            </p:extLst>
          </p:nvPr>
        </p:nvGraphicFramePr>
        <p:xfrm>
          <a:off x="5180012" y="1257300"/>
          <a:ext cx="6172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0024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565A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D8E631-EDAC-4965-9812-F649A3DCB9D5}"/>
              </a:ext>
            </a:extLst>
          </p:cNvPr>
          <p:cNvSpPr>
            <a:spLocks noGrp="1"/>
          </p:cNvSpPr>
          <p:nvPr>
            <p:ph type="title"/>
          </p:nvPr>
        </p:nvSpPr>
        <p:spPr/>
        <p:txBody>
          <a:bodyPr/>
          <a:lstStyle/>
          <a:p>
            <a:r>
              <a:rPr lang="en-US" dirty="0">
                <a:solidFill>
                  <a:schemeClr val="bg1"/>
                </a:solidFill>
              </a:rPr>
              <a:t>Part Two </a:t>
            </a:r>
            <a:r>
              <a:rPr lang="en-US" b="1" i="1" dirty="0">
                <a:solidFill>
                  <a:schemeClr val="bg1"/>
                </a:solidFill>
              </a:rPr>
              <a:t>Case Examples</a:t>
            </a:r>
            <a:endParaRPr lang="en-US" b="1" dirty="0">
              <a:solidFill>
                <a:schemeClr val="bg1"/>
              </a:solidFill>
            </a:endParaRPr>
          </a:p>
        </p:txBody>
      </p:sp>
      <p:sp>
        <p:nvSpPr>
          <p:cNvPr id="3" name="Slide Number Placeholder 2">
            <a:extLst>
              <a:ext uri="{FF2B5EF4-FFF2-40B4-BE49-F238E27FC236}">
                <a16:creationId xmlns:a16="http://schemas.microsoft.com/office/drawing/2014/main" id="{B48C4D02-94E1-4C59-A167-B0622FC155A1}"/>
              </a:ext>
            </a:extLst>
          </p:cNvPr>
          <p:cNvSpPr>
            <a:spLocks noGrp="1"/>
          </p:cNvSpPr>
          <p:nvPr>
            <p:ph type="sldNum" sz="quarter" idx="12"/>
          </p:nvPr>
        </p:nvSpPr>
        <p:spPr/>
        <p:txBody>
          <a:bodyPr/>
          <a:lstStyle/>
          <a:p>
            <a:fld id="{B9ACA7D8-EB77-4C0E-A54B-927E810B6B76}" type="slidenum">
              <a:rPr lang="en-US" smtClean="0"/>
              <a:t>17</a:t>
            </a:fld>
            <a:endParaRPr lang="en-US"/>
          </a:p>
        </p:txBody>
      </p:sp>
    </p:spTree>
    <p:extLst>
      <p:ext uri="{BB962C8B-B14F-4D97-AF65-F5344CB8AC3E}">
        <p14:creationId xmlns:p14="http://schemas.microsoft.com/office/powerpoint/2010/main" val="1954986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9DC2F38-32CA-48F8-9E68-E066F25912E1}"/>
              </a:ext>
            </a:extLst>
          </p:cNvPr>
          <p:cNvSpPr>
            <a:spLocks noGrp="1"/>
          </p:cNvSpPr>
          <p:nvPr>
            <p:ph type="title"/>
          </p:nvPr>
        </p:nvSpPr>
        <p:spPr>
          <a:xfrm>
            <a:off x="839788" y="481781"/>
            <a:ext cx="3932237" cy="1600200"/>
          </a:xfrm>
        </p:spPr>
        <p:txBody>
          <a:bodyPr>
            <a:normAutofit/>
          </a:bodyPr>
          <a:lstStyle/>
          <a:p>
            <a:r>
              <a:rPr lang="en-US" sz="2400" b="1" dirty="0">
                <a:solidFill>
                  <a:srgbClr val="1565A1"/>
                </a:solidFill>
              </a:rPr>
              <a:t>EXAMPLE No. 1</a:t>
            </a:r>
            <a:br>
              <a:rPr lang="en-US" sz="2400" b="1" dirty="0">
                <a:solidFill>
                  <a:srgbClr val="1565A1"/>
                </a:solidFill>
              </a:rPr>
            </a:br>
            <a:br>
              <a:rPr lang="en-US" sz="2400" b="1" dirty="0">
                <a:solidFill>
                  <a:srgbClr val="1565A1"/>
                </a:solidFill>
              </a:rPr>
            </a:br>
            <a:r>
              <a:rPr lang="en-US" sz="2400" b="1" dirty="0">
                <a:solidFill>
                  <a:srgbClr val="1565A1"/>
                </a:solidFill>
              </a:rPr>
              <a:t>Middle Management Coaching</a:t>
            </a:r>
          </a:p>
        </p:txBody>
      </p:sp>
      <p:sp>
        <p:nvSpPr>
          <p:cNvPr id="7" name="Content Placeholder 6">
            <a:extLst>
              <a:ext uri="{FF2B5EF4-FFF2-40B4-BE49-F238E27FC236}">
                <a16:creationId xmlns:a16="http://schemas.microsoft.com/office/drawing/2014/main" id="{07188480-316F-463C-BA2A-D9B640D7BE12}"/>
              </a:ext>
            </a:extLst>
          </p:cNvPr>
          <p:cNvSpPr>
            <a:spLocks noGrp="1"/>
          </p:cNvSpPr>
          <p:nvPr>
            <p:ph idx="1"/>
          </p:nvPr>
        </p:nvSpPr>
        <p:spPr/>
        <p:txBody>
          <a:bodyPr>
            <a:normAutofit/>
          </a:bodyPr>
          <a:lstStyle/>
          <a:p>
            <a:pPr marL="0" indent="0">
              <a:buNone/>
            </a:pPr>
            <a:endParaRPr lang="en-US" sz="2400" dirty="0"/>
          </a:p>
          <a:p>
            <a:pPr>
              <a:buFont typeface="Wingdings" panose="05000000000000000000" pitchFamily="2" charset="2"/>
              <a:buChar char="q"/>
            </a:pPr>
            <a:endParaRPr lang="en-US" sz="2400" dirty="0"/>
          </a:p>
          <a:p>
            <a:pPr>
              <a:buFont typeface="Wingdings" panose="05000000000000000000" pitchFamily="2" charset="2"/>
              <a:buChar char="q"/>
            </a:pPr>
            <a:r>
              <a:rPr lang="en-US" sz="2400" dirty="0"/>
              <a:t>What was initially asked for?</a:t>
            </a:r>
          </a:p>
          <a:p>
            <a:pPr>
              <a:buFont typeface="Wingdings" panose="05000000000000000000" pitchFamily="2" charset="2"/>
              <a:buChar char="q"/>
            </a:pPr>
            <a:r>
              <a:rPr lang="en-US" sz="2400" dirty="0"/>
              <a:t>What did the project become?</a:t>
            </a:r>
          </a:p>
          <a:p>
            <a:pPr>
              <a:buFont typeface="Wingdings" panose="05000000000000000000" pitchFamily="2" charset="2"/>
              <a:buChar char="q"/>
            </a:pPr>
            <a:r>
              <a:rPr lang="en-US" sz="2400" dirty="0"/>
              <a:t> What additional work flowed from the initial work?</a:t>
            </a:r>
          </a:p>
          <a:p>
            <a:pPr>
              <a:buFont typeface="Wingdings" panose="05000000000000000000" pitchFamily="2" charset="2"/>
              <a:buChar char="q"/>
            </a:pPr>
            <a:r>
              <a:rPr lang="en-US" sz="2400" dirty="0"/>
              <a:t> What worked well?</a:t>
            </a:r>
          </a:p>
          <a:p>
            <a:pPr>
              <a:buFont typeface="Wingdings" panose="05000000000000000000" pitchFamily="2" charset="2"/>
              <a:buChar char="q"/>
            </a:pPr>
            <a:r>
              <a:rPr lang="en-US" sz="2400" dirty="0"/>
              <a:t> What didn’t work?</a:t>
            </a:r>
          </a:p>
        </p:txBody>
      </p:sp>
      <p:sp>
        <p:nvSpPr>
          <p:cNvPr id="8" name="Text Placeholder 7">
            <a:extLst>
              <a:ext uri="{FF2B5EF4-FFF2-40B4-BE49-F238E27FC236}">
                <a16:creationId xmlns:a16="http://schemas.microsoft.com/office/drawing/2014/main" id="{E42D665F-E1C9-4FD7-B25D-4AAE1B65B064}"/>
              </a:ext>
            </a:extLst>
          </p:cNvPr>
          <p:cNvSpPr>
            <a:spLocks noGrp="1"/>
          </p:cNvSpPr>
          <p:nvPr>
            <p:ph type="body" sz="half" idx="2"/>
          </p:nvPr>
        </p:nvSpPr>
        <p:spPr/>
        <p:txBody>
          <a:bodyPr>
            <a:normAutofit/>
          </a:bodyPr>
          <a:lstStyle/>
          <a:p>
            <a:endParaRPr lang="en-US" sz="2400" dirty="0"/>
          </a:p>
          <a:p>
            <a:r>
              <a:rPr lang="en-US" sz="2400" dirty="0"/>
              <a:t>A large, city government agency.</a:t>
            </a:r>
          </a:p>
          <a:p>
            <a:endParaRPr lang="en-US" sz="2400" dirty="0"/>
          </a:p>
          <a:p>
            <a:r>
              <a:rPr lang="en-US" sz="2400" dirty="0"/>
              <a:t>Multiple mid-level managers engaged in coaching across departments.</a:t>
            </a:r>
          </a:p>
        </p:txBody>
      </p:sp>
      <p:sp>
        <p:nvSpPr>
          <p:cNvPr id="4" name="Footer Placeholder 3">
            <a:extLst>
              <a:ext uri="{FF2B5EF4-FFF2-40B4-BE49-F238E27FC236}">
                <a16:creationId xmlns:a16="http://schemas.microsoft.com/office/drawing/2014/main" id="{057424D7-871B-4614-8DAB-9AD4BB3D6D8A}"/>
              </a:ext>
            </a:extLst>
          </p:cNvPr>
          <p:cNvSpPr>
            <a:spLocks noGrp="1"/>
          </p:cNvSpPr>
          <p:nvPr>
            <p:ph type="ftr" sz="quarter" idx="11"/>
          </p:nvPr>
        </p:nvSpPr>
        <p:spPr/>
        <p:txBody>
          <a:bodyPr/>
          <a:lstStyle/>
          <a:p>
            <a:r>
              <a:rPr lang="en-US" dirty="0"/>
              <a:t>Nonprofit Quarterly </a:t>
            </a:r>
            <a:r>
              <a:rPr lang="en-US" i="1" dirty="0"/>
              <a:t>Advancing Practice </a:t>
            </a:r>
            <a:r>
              <a:rPr lang="en-US" dirty="0"/>
              <a:t>Session with CRE</a:t>
            </a:r>
          </a:p>
        </p:txBody>
      </p:sp>
      <p:sp>
        <p:nvSpPr>
          <p:cNvPr id="5" name="Slide Number Placeholder 4">
            <a:extLst>
              <a:ext uri="{FF2B5EF4-FFF2-40B4-BE49-F238E27FC236}">
                <a16:creationId xmlns:a16="http://schemas.microsoft.com/office/drawing/2014/main" id="{9B5ACDEE-28FF-4A2B-B764-3DD6FA2B1FBE}"/>
              </a:ext>
            </a:extLst>
          </p:cNvPr>
          <p:cNvSpPr>
            <a:spLocks noGrp="1"/>
          </p:cNvSpPr>
          <p:nvPr>
            <p:ph type="sldNum" sz="quarter" idx="12"/>
          </p:nvPr>
        </p:nvSpPr>
        <p:spPr/>
        <p:txBody>
          <a:bodyPr/>
          <a:lstStyle/>
          <a:p>
            <a:fld id="{B9ACA7D8-EB77-4C0E-A54B-927E810B6B76}" type="slidenum">
              <a:rPr lang="en-US" smtClean="0"/>
              <a:t>18</a:t>
            </a:fld>
            <a:endParaRPr lang="en-US" dirty="0"/>
          </a:p>
        </p:txBody>
      </p:sp>
    </p:spTree>
    <p:extLst>
      <p:ext uri="{BB962C8B-B14F-4D97-AF65-F5344CB8AC3E}">
        <p14:creationId xmlns:p14="http://schemas.microsoft.com/office/powerpoint/2010/main" val="3663629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1CFD86-3A0B-4B37-A368-C35B17EA6C5D}"/>
              </a:ext>
            </a:extLst>
          </p:cNvPr>
          <p:cNvSpPr>
            <a:spLocks noGrp="1"/>
          </p:cNvSpPr>
          <p:nvPr>
            <p:ph type="title"/>
          </p:nvPr>
        </p:nvSpPr>
        <p:spPr/>
        <p:txBody>
          <a:bodyPr/>
          <a:lstStyle/>
          <a:p>
            <a:r>
              <a:rPr lang="en-US" b="1" dirty="0">
                <a:solidFill>
                  <a:srgbClr val="1565A1"/>
                </a:solidFill>
              </a:rPr>
              <a:t>Impacts: Coaching Middle Managers Example</a:t>
            </a:r>
          </a:p>
        </p:txBody>
      </p:sp>
      <p:sp>
        <p:nvSpPr>
          <p:cNvPr id="6" name="Text Placeholder 5">
            <a:extLst>
              <a:ext uri="{FF2B5EF4-FFF2-40B4-BE49-F238E27FC236}">
                <a16:creationId xmlns:a16="http://schemas.microsoft.com/office/drawing/2014/main" id="{2FAA65C2-1C2D-4E33-AB25-F9ACA437DC5D}"/>
              </a:ext>
            </a:extLst>
          </p:cNvPr>
          <p:cNvSpPr>
            <a:spLocks noGrp="1"/>
          </p:cNvSpPr>
          <p:nvPr>
            <p:ph idx="1"/>
          </p:nvPr>
        </p:nvSpPr>
        <p:spPr/>
        <p:txBody>
          <a:bodyPr>
            <a:normAutofit/>
          </a:bodyPr>
          <a:lstStyle/>
          <a:p>
            <a:pPr marL="457200" indent="-457200">
              <a:buFont typeface="Wingdings" panose="05000000000000000000" pitchFamily="2" charset="2"/>
              <a:buChar char="q"/>
            </a:pPr>
            <a:endParaRPr lang="en-US" sz="2400" dirty="0"/>
          </a:p>
          <a:p>
            <a:pPr>
              <a:spcBef>
                <a:spcPts val="2400"/>
              </a:spcBef>
              <a:spcAft>
                <a:spcPts val="2400"/>
              </a:spcAft>
              <a:buFont typeface="Wingdings" panose="05000000000000000000" pitchFamily="2" charset="2"/>
              <a:buChar char="q"/>
            </a:pPr>
            <a:r>
              <a:rPr lang="en-US" sz="2400" dirty="0"/>
              <a:t> The coaching opened up additional professional and organizational development opportunities to strengthen not just the individual leaders, but also their larger teams and departments. </a:t>
            </a:r>
          </a:p>
          <a:p>
            <a:pPr>
              <a:spcAft>
                <a:spcPts val="2400"/>
              </a:spcAft>
              <a:buFont typeface="Wingdings" panose="05000000000000000000" pitchFamily="2" charset="2"/>
              <a:buChar char="q"/>
            </a:pPr>
            <a:r>
              <a:rPr lang="en-US" sz="2400" dirty="0"/>
              <a:t> Additional work ranged from team effectiveness to strategic planning.</a:t>
            </a:r>
          </a:p>
          <a:p>
            <a:pPr>
              <a:spcAft>
                <a:spcPts val="2400"/>
              </a:spcAft>
              <a:buFont typeface="Wingdings" panose="05000000000000000000" pitchFamily="2" charset="2"/>
              <a:buChar char="q"/>
            </a:pPr>
            <a:r>
              <a:rPr lang="en-US" sz="2400" dirty="0"/>
              <a:t> In one case, it led to the restructuring of a department.</a:t>
            </a:r>
          </a:p>
        </p:txBody>
      </p:sp>
      <p:sp>
        <p:nvSpPr>
          <p:cNvPr id="10" name="Footer Placeholder 9">
            <a:extLst>
              <a:ext uri="{FF2B5EF4-FFF2-40B4-BE49-F238E27FC236}">
                <a16:creationId xmlns:a16="http://schemas.microsoft.com/office/drawing/2014/main" id="{29072E0F-1080-46A0-9D3B-678D140C1A63}"/>
              </a:ext>
            </a:extLst>
          </p:cNvPr>
          <p:cNvSpPr>
            <a:spLocks noGrp="1"/>
          </p:cNvSpPr>
          <p:nvPr>
            <p:ph type="ftr" sz="quarter" idx="11"/>
          </p:nvPr>
        </p:nvSpPr>
        <p:spPr/>
        <p:txBody>
          <a:bodyPr/>
          <a:lstStyle/>
          <a:p>
            <a:r>
              <a:rPr lang="en-US" dirty="0"/>
              <a:t>Nonprofit Quarterly </a:t>
            </a:r>
            <a:r>
              <a:rPr lang="en-US" i="1" dirty="0"/>
              <a:t>Advancing Practice </a:t>
            </a:r>
            <a:r>
              <a:rPr lang="en-US" dirty="0"/>
              <a:t>Session with CRE</a:t>
            </a:r>
          </a:p>
        </p:txBody>
      </p:sp>
      <p:sp>
        <p:nvSpPr>
          <p:cNvPr id="11" name="Slide Number Placeholder 10">
            <a:extLst>
              <a:ext uri="{FF2B5EF4-FFF2-40B4-BE49-F238E27FC236}">
                <a16:creationId xmlns:a16="http://schemas.microsoft.com/office/drawing/2014/main" id="{0BC23BE5-E9F5-4F52-8E2C-3CBDBCDF7F6C}"/>
              </a:ext>
            </a:extLst>
          </p:cNvPr>
          <p:cNvSpPr>
            <a:spLocks noGrp="1"/>
          </p:cNvSpPr>
          <p:nvPr>
            <p:ph type="sldNum" sz="quarter" idx="12"/>
          </p:nvPr>
        </p:nvSpPr>
        <p:spPr/>
        <p:txBody>
          <a:bodyPr/>
          <a:lstStyle/>
          <a:p>
            <a:fld id="{B9ACA7D8-EB77-4C0E-A54B-927E810B6B76}" type="slidenum">
              <a:rPr lang="en-US" smtClean="0"/>
              <a:t>19</a:t>
            </a:fld>
            <a:endParaRPr lang="en-US"/>
          </a:p>
        </p:txBody>
      </p:sp>
    </p:spTree>
    <p:extLst>
      <p:ext uri="{BB962C8B-B14F-4D97-AF65-F5344CB8AC3E}">
        <p14:creationId xmlns:p14="http://schemas.microsoft.com/office/powerpoint/2010/main" val="1085095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A04B149-3E2C-41DA-BECA-6327F9E56B19}"/>
              </a:ext>
            </a:extLst>
          </p:cNvPr>
          <p:cNvSpPr>
            <a:spLocks noGrp="1"/>
          </p:cNvSpPr>
          <p:nvPr>
            <p:ph type="title"/>
          </p:nvPr>
        </p:nvSpPr>
        <p:spPr/>
        <p:txBody>
          <a:bodyPr>
            <a:normAutofit/>
          </a:bodyPr>
          <a:lstStyle/>
          <a:p>
            <a:r>
              <a:rPr lang="en-US" b="1" dirty="0">
                <a:solidFill>
                  <a:srgbClr val="1565A1"/>
                </a:solidFill>
              </a:rPr>
              <a:t>Agenda</a:t>
            </a:r>
          </a:p>
        </p:txBody>
      </p:sp>
      <p:sp>
        <p:nvSpPr>
          <p:cNvPr id="8" name="Content Placeholder 7">
            <a:extLst>
              <a:ext uri="{FF2B5EF4-FFF2-40B4-BE49-F238E27FC236}">
                <a16:creationId xmlns:a16="http://schemas.microsoft.com/office/drawing/2014/main" id="{38C0EF1B-2732-4C88-9D9C-58AB30D3AA78}"/>
              </a:ext>
            </a:extLst>
          </p:cNvPr>
          <p:cNvSpPr>
            <a:spLocks noGrp="1"/>
          </p:cNvSpPr>
          <p:nvPr>
            <p:ph idx="1"/>
          </p:nvPr>
        </p:nvSpPr>
        <p:spPr/>
        <p:txBody>
          <a:bodyPr>
            <a:normAutofit/>
          </a:bodyPr>
          <a:lstStyle/>
          <a:p>
            <a:pPr>
              <a:buFont typeface="Wingdings" panose="05000000000000000000" pitchFamily="2" charset="2"/>
              <a:buChar char="q"/>
            </a:pPr>
            <a:r>
              <a:rPr lang="en-US" sz="2000" dirty="0"/>
              <a:t> About </a:t>
            </a:r>
            <a:r>
              <a:rPr lang="en-US" sz="2000" i="1" dirty="0"/>
              <a:t>Advancing Practice</a:t>
            </a:r>
          </a:p>
          <a:p>
            <a:pPr>
              <a:buFont typeface="Wingdings" panose="05000000000000000000" pitchFamily="2" charset="2"/>
              <a:buChar char="q"/>
            </a:pPr>
            <a:r>
              <a:rPr lang="en-US" sz="2000" dirty="0"/>
              <a:t> Framing Today’s Topic</a:t>
            </a:r>
          </a:p>
          <a:p>
            <a:pPr>
              <a:buFont typeface="Wingdings" panose="05000000000000000000" pitchFamily="2" charset="2"/>
              <a:buChar char="q"/>
            </a:pPr>
            <a:r>
              <a:rPr lang="en-US" sz="2000" dirty="0"/>
              <a:t> About Today’s Guest Faculty</a:t>
            </a:r>
          </a:p>
          <a:p>
            <a:pPr>
              <a:buFont typeface="Wingdings" panose="05000000000000000000" pitchFamily="2" charset="2"/>
              <a:buChar char="q"/>
            </a:pPr>
            <a:r>
              <a:rPr lang="en-US" sz="2000" dirty="0"/>
              <a:t> Part One: Defining Our Terms</a:t>
            </a:r>
          </a:p>
          <a:p>
            <a:pPr>
              <a:buFont typeface="Wingdings" panose="05000000000000000000" pitchFamily="2" charset="2"/>
              <a:buChar char="q"/>
            </a:pPr>
            <a:r>
              <a:rPr lang="en-US" sz="2000" dirty="0"/>
              <a:t> Part Two: Case Examples</a:t>
            </a:r>
          </a:p>
          <a:p>
            <a:pPr>
              <a:buFont typeface="Wingdings" panose="05000000000000000000" pitchFamily="2" charset="2"/>
              <a:buChar char="q"/>
            </a:pPr>
            <a:r>
              <a:rPr lang="en-US" sz="2000" dirty="0"/>
              <a:t> Part Three: Implementation Considerations</a:t>
            </a:r>
          </a:p>
          <a:p>
            <a:pPr>
              <a:buFont typeface="Wingdings" panose="05000000000000000000" pitchFamily="2" charset="2"/>
              <a:buChar char="q"/>
            </a:pPr>
            <a:r>
              <a:rPr lang="en-US" sz="2000" dirty="0"/>
              <a:t> Part Four: Q&amp;A</a:t>
            </a:r>
          </a:p>
          <a:p>
            <a:pPr>
              <a:buFont typeface="Wingdings" panose="05000000000000000000" pitchFamily="2" charset="2"/>
              <a:buChar char="q"/>
            </a:pPr>
            <a:r>
              <a:rPr lang="en-US" sz="2000" dirty="0"/>
              <a:t> Next Steps</a:t>
            </a:r>
          </a:p>
          <a:p>
            <a:pPr>
              <a:buFont typeface="Wingdings" panose="05000000000000000000" pitchFamily="2" charset="2"/>
              <a:buChar char="q"/>
            </a:pPr>
            <a:endParaRPr lang="en-US" sz="2000" dirty="0"/>
          </a:p>
          <a:p>
            <a:pPr marL="0" indent="0">
              <a:buNone/>
            </a:pPr>
            <a:r>
              <a:rPr lang="en-US" sz="2000" dirty="0"/>
              <a:t>Note: There are 4 polls, a Q&amp;A section, and a closing survey in this session.</a:t>
            </a:r>
          </a:p>
          <a:p>
            <a:pPr>
              <a:buFont typeface="Wingdings" panose="05000000000000000000" pitchFamily="2" charset="2"/>
              <a:buChar char="q"/>
            </a:pPr>
            <a:endParaRPr lang="en-US" sz="2000" dirty="0"/>
          </a:p>
        </p:txBody>
      </p:sp>
      <p:sp>
        <p:nvSpPr>
          <p:cNvPr id="5" name="Footer Placeholder 4">
            <a:extLst>
              <a:ext uri="{FF2B5EF4-FFF2-40B4-BE49-F238E27FC236}">
                <a16:creationId xmlns:a16="http://schemas.microsoft.com/office/drawing/2014/main" id="{E1BB2FF9-D3F8-4DC7-B95E-31AB028F3868}"/>
              </a:ext>
            </a:extLst>
          </p:cNvPr>
          <p:cNvSpPr>
            <a:spLocks noGrp="1"/>
          </p:cNvSpPr>
          <p:nvPr>
            <p:ph type="ftr" sz="quarter" idx="11"/>
          </p:nvPr>
        </p:nvSpPr>
        <p:spPr/>
        <p:txBody>
          <a:bodyPr/>
          <a:lstStyle/>
          <a:p>
            <a:r>
              <a:rPr lang="en-US" dirty="0"/>
              <a:t>Nonprofit Quarterly </a:t>
            </a:r>
            <a:r>
              <a:rPr lang="en-US" i="1" dirty="0"/>
              <a:t>Advancing Practice </a:t>
            </a:r>
            <a:r>
              <a:rPr lang="en-US" dirty="0"/>
              <a:t>Session with CRE</a:t>
            </a:r>
          </a:p>
        </p:txBody>
      </p:sp>
      <p:sp>
        <p:nvSpPr>
          <p:cNvPr id="6" name="Slide Number Placeholder 5">
            <a:extLst>
              <a:ext uri="{FF2B5EF4-FFF2-40B4-BE49-F238E27FC236}">
                <a16:creationId xmlns:a16="http://schemas.microsoft.com/office/drawing/2014/main" id="{06E9281B-8110-419E-AE67-0C5136B4D988}"/>
              </a:ext>
            </a:extLst>
          </p:cNvPr>
          <p:cNvSpPr>
            <a:spLocks noGrp="1"/>
          </p:cNvSpPr>
          <p:nvPr>
            <p:ph type="sldNum" sz="quarter" idx="12"/>
          </p:nvPr>
        </p:nvSpPr>
        <p:spPr/>
        <p:txBody>
          <a:bodyPr/>
          <a:lstStyle/>
          <a:p>
            <a:fld id="{B9ACA7D8-EB77-4C0E-A54B-927E810B6B76}" type="slidenum">
              <a:rPr lang="en-US" smtClean="0"/>
              <a:t>2</a:t>
            </a:fld>
            <a:endParaRPr lang="en-US"/>
          </a:p>
        </p:txBody>
      </p:sp>
    </p:spTree>
    <p:extLst>
      <p:ext uri="{BB962C8B-B14F-4D97-AF65-F5344CB8AC3E}">
        <p14:creationId xmlns:p14="http://schemas.microsoft.com/office/powerpoint/2010/main" val="3732617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9DC2F38-32CA-48F8-9E68-E066F25912E1}"/>
              </a:ext>
            </a:extLst>
          </p:cNvPr>
          <p:cNvSpPr>
            <a:spLocks noGrp="1"/>
          </p:cNvSpPr>
          <p:nvPr>
            <p:ph type="title"/>
          </p:nvPr>
        </p:nvSpPr>
        <p:spPr/>
        <p:txBody>
          <a:bodyPr>
            <a:normAutofit/>
          </a:bodyPr>
          <a:lstStyle/>
          <a:p>
            <a:r>
              <a:rPr lang="en-US" sz="2400" b="1" dirty="0">
                <a:solidFill>
                  <a:srgbClr val="1565A1"/>
                </a:solidFill>
              </a:rPr>
              <a:t>EXAMPLE No. 2</a:t>
            </a:r>
            <a:br>
              <a:rPr lang="en-US" sz="2400" b="1" dirty="0">
                <a:solidFill>
                  <a:srgbClr val="1565A1"/>
                </a:solidFill>
              </a:rPr>
            </a:br>
            <a:br>
              <a:rPr lang="en-US" sz="2400" b="1" dirty="0">
                <a:solidFill>
                  <a:srgbClr val="1565A1"/>
                </a:solidFill>
              </a:rPr>
            </a:br>
            <a:r>
              <a:rPr lang="en-US" sz="2400" b="1" dirty="0">
                <a:solidFill>
                  <a:srgbClr val="1565A1"/>
                </a:solidFill>
              </a:rPr>
              <a:t>Middle/Senior Management Action Learning</a:t>
            </a:r>
          </a:p>
        </p:txBody>
      </p:sp>
      <p:sp>
        <p:nvSpPr>
          <p:cNvPr id="7" name="Content Placeholder 6">
            <a:extLst>
              <a:ext uri="{FF2B5EF4-FFF2-40B4-BE49-F238E27FC236}">
                <a16:creationId xmlns:a16="http://schemas.microsoft.com/office/drawing/2014/main" id="{07188480-316F-463C-BA2A-D9B640D7BE12}"/>
              </a:ext>
            </a:extLst>
          </p:cNvPr>
          <p:cNvSpPr>
            <a:spLocks noGrp="1"/>
          </p:cNvSpPr>
          <p:nvPr>
            <p:ph idx="1"/>
          </p:nvPr>
        </p:nvSpPr>
        <p:spPr/>
        <p:txBody>
          <a:bodyPr>
            <a:normAutofit/>
          </a:bodyPr>
          <a:lstStyle/>
          <a:p>
            <a:pPr marL="0" indent="0">
              <a:buNone/>
            </a:pPr>
            <a:endParaRPr lang="en-US" sz="2400" dirty="0"/>
          </a:p>
          <a:p>
            <a:pPr>
              <a:buFont typeface="Wingdings" panose="05000000000000000000" pitchFamily="2" charset="2"/>
              <a:buChar char="q"/>
            </a:pPr>
            <a:endParaRPr lang="en-US" sz="2400" dirty="0"/>
          </a:p>
          <a:p>
            <a:pPr>
              <a:buFont typeface="Wingdings" panose="05000000000000000000" pitchFamily="2" charset="2"/>
              <a:buChar char="q"/>
            </a:pPr>
            <a:r>
              <a:rPr lang="en-US" sz="2400" dirty="0"/>
              <a:t>What was initially asked for?</a:t>
            </a:r>
          </a:p>
          <a:p>
            <a:pPr>
              <a:buFont typeface="Wingdings" panose="05000000000000000000" pitchFamily="2" charset="2"/>
              <a:buChar char="q"/>
            </a:pPr>
            <a:r>
              <a:rPr lang="en-US" sz="2400" dirty="0"/>
              <a:t>What did the project become?</a:t>
            </a:r>
          </a:p>
          <a:p>
            <a:pPr>
              <a:buFont typeface="Wingdings" panose="05000000000000000000" pitchFamily="2" charset="2"/>
              <a:buChar char="q"/>
            </a:pPr>
            <a:r>
              <a:rPr lang="en-US" sz="2400" dirty="0"/>
              <a:t> What additional work flowed from the initial work?</a:t>
            </a:r>
          </a:p>
          <a:p>
            <a:pPr>
              <a:buFont typeface="Wingdings" panose="05000000000000000000" pitchFamily="2" charset="2"/>
              <a:buChar char="q"/>
            </a:pPr>
            <a:r>
              <a:rPr lang="en-US" sz="2400" dirty="0"/>
              <a:t> What worked well?</a:t>
            </a:r>
          </a:p>
          <a:p>
            <a:pPr>
              <a:buFont typeface="Wingdings" panose="05000000000000000000" pitchFamily="2" charset="2"/>
              <a:buChar char="q"/>
            </a:pPr>
            <a:r>
              <a:rPr lang="en-US" sz="2400" dirty="0"/>
              <a:t> What didn’t work?</a:t>
            </a:r>
          </a:p>
        </p:txBody>
      </p:sp>
      <p:sp>
        <p:nvSpPr>
          <p:cNvPr id="8" name="Text Placeholder 7">
            <a:extLst>
              <a:ext uri="{FF2B5EF4-FFF2-40B4-BE49-F238E27FC236}">
                <a16:creationId xmlns:a16="http://schemas.microsoft.com/office/drawing/2014/main" id="{E42D665F-E1C9-4FD7-B25D-4AAE1B65B064}"/>
              </a:ext>
            </a:extLst>
          </p:cNvPr>
          <p:cNvSpPr>
            <a:spLocks noGrp="1"/>
          </p:cNvSpPr>
          <p:nvPr>
            <p:ph type="body" sz="half" idx="2"/>
          </p:nvPr>
        </p:nvSpPr>
        <p:spPr/>
        <p:txBody>
          <a:bodyPr>
            <a:normAutofit/>
          </a:bodyPr>
          <a:lstStyle/>
          <a:p>
            <a:endParaRPr lang="en-US" sz="2400" dirty="0"/>
          </a:p>
          <a:p>
            <a:r>
              <a:rPr lang="en-US" sz="2400" dirty="0"/>
              <a:t>Two multi-service nonprofit organizations serving specific neighborhoods.</a:t>
            </a:r>
          </a:p>
          <a:p>
            <a:endParaRPr lang="en-US" sz="2400" dirty="0"/>
          </a:p>
          <a:p>
            <a:r>
              <a:rPr lang="en-US" sz="2400" dirty="0"/>
              <a:t>Engaged mid-level and senior managers in facilitated Action Learning.</a:t>
            </a:r>
          </a:p>
        </p:txBody>
      </p:sp>
      <p:sp>
        <p:nvSpPr>
          <p:cNvPr id="4" name="Footer Placeholder 3">
            <a:extLst>
              <a:ext uri="{FF2B5EF4-FFF2-40B4-BE49-F238E27FC236}">
                <a16:creationId xmlns:a16="http://schemas.microsoft.com/office/drawing/2014/main" id="{057424D7-871B-4614-8DAB-9AD4BB3D6D8A}"/>
              </a:ext>
            </a:extLst>
          </p:cNvPr>
          <p:cNvSpPr>
            <a:spLocks noGrp="1"/>
          </p:cNvSpPr>
          <p:nvPr>
            <p:ph type="ftr" sz="quarter" idx="11"/>
          </p:nvPr>
        </p:nvSpPr>
        <p:spPr/>
        <p:txBody>
          <a:bodyPr/>
          <a:lstStyle/>
          <a:p>
            <a:r>
              <a:rPr lang="en-US" dirty="0"/>
              <a:t>Nonprofit Quarterly </a:t>
            </a:r>
            <a:r>
              <a:rPr lang="en-US" i="1" dirty="0"/>
              <a:t>Advancing Practice</a:t>
            </a:r>
            <a:r>
              <a:rPr lang="en-US" dirty="0"/>
              <a:t> Session with CRE</a:t>
            </a:r>
          </a:p>
        </p:txBody>
      </p:sp>
      <p:sp>
        <p:nvSpPr>
          <p:cNvPr id="5" name="Slide Number Placeholder 4">
            <a:extLst>
              <a:ext uri="{FF2B5EF4-FFF2-40B4-BE49-F238E27FC236}">
                <a16:creationId xmlns:a16="http://schemas.microsoft.com/office/drawing/2014/main" id="{9B5ACDEE-28FF-4A2B-B764-3DD6FA2B1FBE}"/>
              </a:ext>
            </a:extLst>
          </p:cNvPr>
          <p:cNvSpPr>
            <a:spLocks noGrp="1"/>
          </p:cNvSpPr>
          <p:nvPr>
            <p:ph type="sldNum" sz="quarter" idx="12"/>
          </p:nvPr>
        </p:nvSpPr>
        <p:spPr/>
        <p:txBody>
          <a:bodyPr/>
          <a:lstStyle/>
          <a:p>
            <a:fld id="{B9ACA7D8-EB77-4C0E-A54B-927E810B6B76}" type="slidenum">
              <a:rPr lang="en-US" smtClean="0"/>
              <a:t>20</a:t>
            </a:fld>
            <a:endParaRPr lang="en-US"/>
          </a:p>
        </p:txBody>
      </p:sp>
    </p:spTree>
    <p:extLst>
      <p:ext uri="{BB962C8B-B14F-4D97-AF65-F5344CB8AC3E}">
        <p14:creationId xmlns:p14="http://schemas.microsoft.com/office/powerpoint/2010/main" val="2861611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1CFD86-3A0B-4B37-A368-C35B17EA6C5D}"/>
              </a:ext>
            </a:extLst>
          </p:cNvPr>
          <p:cNvSpPr>
            <a:spLocks noGrp="1"/>
          </p:cNvSpPr>
          <p:nvPr>
            <p:ph type="title"/>
          </p:nvPr>
        </p:nvSpPr>
        <p:spPr/>
        <p:txBody>
          <a:bodyPr/>
          <a:lstStyle/>
          <a:p>
            <a:r>
              <a:rPr lang="en-US" b="1" dirty="0">
                <a:solidFill>
                  <a:srgbClr val="1565A1"/>
                </a:solidFill>
              </a:rPr>
              <a:t>Impacts: Action Learning Example</a:t>
            </a:r>
          </a:p>
        </p:txBody>
      </p:sp>
      <p:sp>
        <p:nvSpPr>
          <p:cNvPr id="6" name="Text Placeholder 5">
            <a:extLst>
              <a:ext uri="{FF2B5EF4-FFF2-40B4-BE49-F238E27FC236}">
                <a16:creationId xmlns:a16="http://schemas.microsoft.com/office/drawing/2014/main" id="{2FAA65C2-1C2D-4E33-AB25-F9ACA437DC5D}"/>
              </a:ext>
            </a:extLst>
          </p:cNvPr>
          <p:cNvSpPr>
            <a:spLocks noGrp="1"/>
          </p:cNvSpPr>
          <p:nvPr>
            <p:ph idx="1"/>
          </p:nvPr>
        </p:nvSpPr>
        <p:spPr/>
        <p:txBody>
          <a:bodyPr>
            <a:normAutofit/>
          </a:bodyPr>
          <a:lstStyle/>
          <a:p>
            <a:pPr>
              <a:spcBef>
                <a:spcPts val="2400"/>
              </a:spcBef>
              <a:spcAft>
                <a:spcPts val="2400"/>
              </a:spcAft>
              <a:buFont typeface="Wingdings" panose="05000000000000000000" pitchFamily="2" charset="2"/>
              <a:buChar char="q"/>
            </a:pPr>
            <a:r>
              <a:rPr lang="en-US" sz="2400" dirty="0"/>
              <a:t> This approach engaged and energized participating managers and leaders in both cases.</a:t>
            </a:r>
          </a:p>
          <a:p>
            <a:pPr>
              <a:spcAft>
                <a:spcPts val="2400"/>
              </a:spcAft>
              <a:buFont typeface="Wingdings" panose="05000000000000000000" pitchFamily="2" charset="2"/>
              <a:buChar char="q"/>
            </a:pPr>
            <a:r>
              <a:rPr lang="en-US" sz="2400" dirty="0"/>
              <a:t> But, broader organizational change was dependent on executive director mindset:</a:t>
            </a:r>
          </a:p>
          <a:p>
            <a:pPr lvl="1">
              <a:spcAft>
                <a:spcPts val="2400"/>
              </a:spcAft>
              <a:buFont typeface="Wingdings" panose="05000000000000000000" pitchFamily="2" charset="2"/>
              <a:buChar char="q"/>
            </a:pPr>
            <a:r>
              <a:rPr lang="en-US" sz="2000" dirty="0"/>
              <a:t> One thought it would solve all of the talent issues in the organization without clarity on what senior leadership would have to contribute; that did </a:t>
            </a:r>
            <a:r>
              <a:rPr lang="en-US" sz="2000" u="sng" dirty="0"/>
              <a:t>not</a:t>
            </a:r>
            <a:r>
              <a:rPr lang="en-US" sz="2000" dirty="0"/>
              <a:t> work.</a:t>
            </a:r>
          </a:p>
          <a:p>
            <a:pPr lvl="1">
              <a:spcAft>
                <a:spcPts val="2400"/>
              </a:spcAft>
              <a:buFont typeface="Wingdings" panose="05000000000000000000" pitchFamily="2" charset="2"/>
              <a:buChar char="q"/>
            </a:pPr>
            <a:r>
              <a:rPr lang="en-US" sz="2000" dirty="0"/>
              <a:t> One saw it as developmental for participants and as an organizational change opportunity. This organization proceeded to train interested leaders in Action Learning facilitation; that </a:t>
            </a:r>
            <a:r>
              <a:rPr lang="en-US" sz="2000" u="sng" dirty="0"/>
              <a:t>did</a:t>
            </a:r>
            <a:r>
              <a:rPr lang="en-US" sz="2000" dirty="0"/>
              <a:t> work.</a:t>
            </a:r>
          </a:p>
        </p:txBody>
      </p:sp>
      <p:sp>
        <p:nvSpPr>
          <p:cNvPr id="10" name="Footer Placeholder 9">
            <a:extLst>
              <a:ext uri="{FF2B5EF4-FFF2-40B4-BE49-F238E27FC236}">
                <a16:creationId xmlns:a16="http://schemas.microsoft.com/office/drawing/2014/main" id="{29072E0F-1080-46A0-9D3B-678D140C1A63}"/>
              </a:ext>
            </a:extLst>
          </p:cNvPr>
          <p:cNvSpPr>
            <a:spLocks noGrp="1"/>
          </p:cNvSpPr>
          <p:nvPr>
            <p:ph type="ftr" sz="quarter" idx="11"/>
          </p:nvPr>
        </p:nvSpPr>
        <p:spPr/>
        <p:txBody>
          <a:bodyPr/>
          <a:lstStyle/>
          <a:p>
            <a:r>
              <a:rPr lang="en-US" dirty="0"/>
              <a:t>Nonprofit Quarterly </a:t>
            </a:r>
            <a:r>
              <a:rPr lang="en-US" i="1" dirty="0"/>
              <a:t>Advancing Practice </a:t>
            </a:r>
            <a:r>
              <a:rPr lang="en-US" dirty="0"/>
              <a:t>Session with CRE</a:t>
            </a:r>
          </a:p>
        </p:txBody>
      </p:sp>
      <p:sp>
        <p:nvSpPr>
          <p:cNvPr id="11" name="Slide Number Placeholder 10">
            <a:extLst>
              <a:ext uri="{FF2B5EF4-FFF2-40B4-BE49-F238E27FC236}">
                <a16:creationId xmlns:a16="http://schemas.microsoft.com/office/drawing/2014/main" id="{0BC23BE5-E9F5-4F52-8E2C-3CBDBCDF7F6C}"/>
              </a:ext>
            </a:extLst>
          </p:cNvPr>
          <p:cNvSpPr>
            <a:spLocks noGrp="1"/>
          </p:cNvSpPr>
          <p:nvPr>
            <p:ph type="sldNum" sz="quarter" idx="12"/>
          </p:nvPr>
        </p:nvSpPr>
        <p:spPr/>
        <p:txBody>
          <a:bodyPr/>
          <a:lstStyle/>
          <a:p>
            <a:fld id="{B9ACA7D8-EB77-4C0E-A54B-927E810B6B76}" type="slidenum">
              <a:rPr lang="en-US" smtClean="0"/>
              <a:t>21</a:t>
            </a:fld>
            <a:endParaRPr lang="en-US"/>
          </a:p>
        </p:txBody>
      </p:sp>
    </p:spTree>
    <p:extLst>
      <p:ext uri="{BB962C8B-B14F-4D97-AF65-F5344CB8AC3E}">
        <p14:creationId xmlns:p14="http://schemas.microsoft.com/office/powerpoint/2010/main" val="2903396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1565A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D8E631-EDAC-4965-9812-F649A3DCB9D5}"/>
              </a:ext>
            </a:extLst>
          </p:cNvPr>
          <p:cNvSpPr>
            <a:spLocks noGrp="1"/>
          </p:cNvSpPr>
          <p:nvPr>
            <p:ph type="title"/>
          </p:nvPr>
        </p:nvSpPr>
        <p:spPr/>
        <p:txBody>
          <a:bodyPr/>
          <a:lstStyle/>
          <a:p>
            <a:r>
              <a:rPr lang="en-US" dirty="0">
                <a:solidFill>
                  <a:schemeClr val="bg1"/>
                </a:solidFill>
              </a:rPr>
              <a:t>Part Three </a:t>
            </a:r>
            <a:br>
              <a:rPr lang="en-US" dirty="0">
                <a:solidFill>
                  <a:schemeClr val="bg1"/>
                </a:solidFill>
              </a:rPr>
            </a:br>
            <a:r>
              <a:rPr lang="en-US" b="1" i="1" dirty="0">
                <a:solidFill>
                  <a:schemeClr val="bg1"/>
                </a:solidFill>
              </a:rPr>
              <a:t>Implementation Considerations</a:t>
            </a:r>
            <a:endParaRPr lang="en-US" b="1" dirty="0">
              <a:solidFill>
                <a:schemeClr val="bg1"/>
              </a:solidFill>
            </a:endParaRPr>
          </a:p>
        </p:txBody>
      </p:sp>
      <p:sp>
        <p:nvSpPr>
          <p:cNvPr id="3" name="Slide Number Placeholder 2">
            <a:extLst>
              <a:ext uri="{FF2B5EF4-FFF2-40B4-BE49-F238E27FC236}">
                <a16:creationId xmlns:a16="http://schemas.microsoft.com/office/drawing/2014/main" id="{B48C4D02-94E1-4C59-A167-B0622FC155A1}"/>
              </a:ext>
            </a:extLst>
          </p:cNvPr>
          <p:cNvSpPr>
            <a:spLocks noGrp="1"/>
          </p:cNvSpPr>
          <p:nvPr>
            <p:ph type="sldNum" sz="quarter" idx="12"/>
          </p:nvPr>
        </p:nvSpPr>
        <p:spPr/>
        <p:txBody>
          <a:bodyPr/>
          <a:lstStyle/>
          <a:p>
            <a:fld id="{B9ACA7D8-EB77-4C0E-A54B-927E810B6B76}" type="slidenum">
              <a:rPr lang="en-US" smtClean="0"/>
              <a:t>22</a:t>
            </a:fld>
            <a:endParaRPr lang="en-US"/>
          </a:p>
        </p:txBody>
      </p:sp>
    </p:spTree>
    <p:extLst>
      <p:ext uri="{BB962C8B-B14F-4D97-AF65-F5344CB8AC3E}">
        <p14:creationId xmlns:p14="http://schemas.microsoft.com/office/powerpoint/2010/main" val="781848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46BEE1-0F66-4C1A-B239-3DA76A019E74}"/>
              </a:ext>
            </a:extLst>
          </p:cNvPr>
          <p:cNvSpPr>
            <a:spLocks noGrp="1"/>
          </p:cNvSpPr>
          <p:nvPr>
            <p:ph type="title"/>
          </p:nvPr>
        </p:nvSpPr>
        <p:spPr/>
        <p:txBody>
          <a:bodyPr/>
          <a:lstStyle/>
          <a:p>
            <a:r>
              <a:rPr lang="en-US" b="1" dirty="0">
                <a:solidFill>
                  <a:srgbClr val="1565A1"/>
                </a:solidFill>
              </a:rPr>
              <a:t>Mindsets that Drive Success or Failure</a:t>
            </a:r>
            <a:endParaRPr lang="en-US" dirty="0"/>
          </a:p>
        </p:txBody>
      </p:sp>
      <p:sp>
        <p:nvSpPr>
          <p:cNvPr id="9" name="Content Placeholder 8">
            <a:extLst>
              <a:ext uri="{FF2B5EF4-FFF2-40B4-BE49-F238E27FC236}">
                <a16:creationId xmlns:a16="http://schemas.microsoft.com/office/drawing/2014/main" id="{92A27C9E-4984-46EC-9FF2-072E37495E54}"/>
              </a:ext>
            </a:extLst>
          </p:cNvPr>
          <p:cNvSpPr>
            <a:spLocks noGrp="1"/>
          </p:cNvSpPr>
          <p:nvPr>
            <p:ph idx="1"/>
          </p:nvPr>
        </p:nvSpPr>
        <p:spPr/>
        <p:txBody>
          <a:bodyPr>
            <a:normAutofit/>
          </a:bodyPr>
          <a:lstStyle/>
          <a:p>
            <a:pPr marL="457200" indent="-457200">
              <a:buFont typeface="+mj-lt"/>
              <a:buAutoNum type="alphaUcPeriod"/>
            </a:pPr>
            <a:r>
              <a:rPr lang="en-US" sz="2400" dirty="0"/>
              <a:t>This is not traditional performance management; this is developmental not remedial.</a:t>
            </a:r>
          </a:p>
          <a:p>
            <a:pPr marL="457200" indent="-457200">
              <a:buFont typeface="+mj-lt"/>
              <a:buAutoNum type="alphaUcPeriod"/>
            </a:pPr>
            <a:r>
              <a:rPr lang="en-US" sz="2400" dirty="0"/>
              <a:t>To that end, if you are afraid that if you invest in middle managers they will leave, revisit your intentions. </a:t>
            </a:r>
          </a:p>
          <a:p>
            <a:pPr marL="0" indent="0" algn="ctr">
              <a:buNone/>
            </a:pPr>
            <a:r>
              <a:rPr lang="en-US" sz="2400" b="1" i="1" u="sng" dirty="0">
                <a:solidFill>
                  <a:srgbClr val="1565A1"/>
                </a:solidFill>
              </a:rPr>
              <a:t>and</a:t>
            </a:r>
          </a:p>
          <a:p>
            <a:pPr marL="457200" indent="-457200">
              <a:buFont typeface="+mj-lt"/>
              <a:buAutoNum type="alphaUcPeriod"/>
            </a:pPr>
            <a:r>
              <a:rPr lang="en-US" sz="2400" dirty="0"/>
              <a:t>This kind of coaching is tied to the organization’s goals and strategies.</a:t>
            </a:r>
          </a:p>
          <a:p>
            <a:pPr marL="457200" indent="-457200">
              <a:buFont typeface="+mj-lt"/>
              <a:buAutoNum type="alphaUcPeriod"/>
            </a:pPr>
            <a:r>
              <a:rPr lang="en-US" sz="2400" dirty="0"/>
              <a:t>To that end, as executives and senior staff, are you ready to hear how middle managers frame and pose solutions to organizational problems?</a:t>
            </a:r>
          </a:p>
          <a:p>
            <a:pPr marL="0" indent="0">
              <a:buNone/>
            </a:pPr>
            <a:endParaRPr lang="en-US" sz="2400" dirty="0"/>
          </a:p>
        </p:txBody>
      </p:sp>
      <p:sp>
        <p:nvSpPr>
          <p:cNvPr id="4" name="Footer Placeholder 3">
            <a:extLst>
              <a:ext uri="{FF2B5EF4-FFF2-40B4-BE49-F238E27FC236}">
                <a16:creationId xmlns:a16="http://schemas.microsoft.com/office/drawing/2014/main" id="{B87CC5BA-3AD2-4DBD-BD48-91F9DFED6751}"/>
              </a:ext>
            </a:extLst>
          </p:cNvPr>
          <p:cNvSpPr>
            <a:spLocks noGrp="1"/>
          </p:cNvSpPr>
          <p:nvPr>
            <p:ph type="ftr" sz="quarter" idx="11"/>
          </p:nvPr>
        </p:nvSpPr>
        <p:spPr/>
        <p:txBody>
          <a:bodyPr/>
          <a:lstStyle/>
          <a:p>
            <a:r>
              <a:rPr lang="en-US" dirty="0"/>
              <a:t>Nonprofit Quarterly </a:t>
            </a:r>
            <a:r>
              <a:rPr lang="en-US" i="1" dirty="0"/>
              <a:t>Advancing Practice </a:t>
            </a:r>
            <a:r>
              <a:rPr lang="en-US" dirty="0"/>
              <a:t>Session with CRE</a:t>
            </a:r>
          </a:p>
        </p:txBody>
      </p:sp>
      <p:sp>
        <p:nvSpPr>
          <p:cNvPr id="5" name="Slide Number Placeholder 4">
            <a:extLst>
              <a:ext uri="{FF2B5EF4-FFF2-40B4-BE49-F238E27FC236}">
                <a16:creationId xmlns:a16="http://schemas.microsoft.com/office/drawing/2014/main" id="{D4303F9C-EE2C-481A-B3EE-996030D0516F}"/>
              </a:ext>
            </a:extLst>
          </p:cNvPr>
          <p:cNvSpPr>
            <a:spLocks noGrp="1"/>
          </p:cNvSpPr>
          <p:nvPr>
            <p:ph type="sldNum" sz="quarter" idx="12"/>
          </p:nvPr>
        </p:nvSpPr>
        <p:spPr/>
        <p:txBody>
          <a:bodyPr/>
          <a:lstStyle/>
          <a:p>
            <a:fld id="{B9ACA7D8-EB77-4C0E-A54B-927E810B6B76}" type="slidenum">
              <a:rPr lang="en-US" smtClean="0"/>
              <a:t>23</a:t>
            </a:fld>
            <a:endParaRPr lang="en-US"/>
          </a:p>
        </p:txBody>
      </p:sp>
    </p:spTree>
    <p:extLst>
      <p:ext uri="{BB962C8B-B14F-4D97-AF65-F5344CB8AC3E}">
        <p14:creationId xmlns:p14="http://schemas.microsoft.com/office/powerpoint/2010/main" val="1360832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1CFD86-3A0B-4B37-A368-C35B17EA6C5D}"/>
              </a:ext>
            </a:extLst>
          </p:cNvPr>
          <p:cNvSpPr>
            <a:spLocks noGrp="1"/>
          </p:cNvSpPr>
          <p:nvPr>
            <p:ph type="title"/>
          </p:nvPr>
        </p:nvSpPr>
        <p:spPr/>
        <p:txBody>
          <a:bodyPr/>
          <a:lstStyle/>
          <a:p>
            <a:r>
              <a:rPr lang="en-US" b="1" dirty="0">
                <a:solidFill>
                  <a:srgbClr val="1565A1"/>
                </a:solidFill>
              </a:rPr>
              <a:t>Resources Required for Success</a:t>
            </a:r>
          </a:p>
        </p:txBody>
      </p:sp>
      <p:sp>
        <p:nvSpPr>
          <p:cNvPr id="6" name="Text Placeholder 5">
            <a:extLst>
              <a:ext uri="{FF2B5EF4-FFF2-40B4-BE49-F238E27FC236}">
                <a16:creationId xmlns:a16="http://schemas.microsoft.com/office/drawing/2014/main" id="{2FAA65C2-1C2D-4E33-AB25-F9ACA437DC5D}"/>
              </a:ext>
            </a:extLst>
          </p:cNvPr>
          <p:cNvSpPr>
            <a:spLocks noGrp="1"/>
          </p:cNvSpPr>
          <p:nvPr>
            <p:ph idx="1"/>
          </p:nvPr>
        </p:nvSpPr>
        <p:spPr/>
        <p:txBody>
          <a:bodyPr>
            <a:normAutofit/>
          </a:bodyPr>
          <a:lstStyle/>
          <a:p>
            <a:pPr marL="0" indent="0">
              <a:spcBef>
                <a:spcPts val="0"/>
              </a:spcBef>
              <a:spcAft>
                <a:spcPts val="600"/>
              </a:spcAft>
              <a:buNone/>
            </a:pPr>
            <a:r>
              <a:rPr lang="en-US" sz="2000" b="1" dirty="0">
                <a:solidFill>
                  <a:srgbClr val="1565A1"/>
                </a:solidFill>
              </a:rPr>
              <a:t>MONEY</a:t>
            </a:r>
          </a:p>
          <a:p>
            <a:pPr>
              <a:spcBef>
                <a:spcPts val="0"/>
              </a:spcBef>
              <a:spcAft>
                <a:spcPts val="1200"/>
              </a:spcAft>
              <a:buFont typeface="Wingdings" panose="05000000000000000000" pitchFamily="2" charset="2"/>
              <a:buChar char="q"/>
            </a:pPr>
            <a:r>
              <a:rPr lang="en-US" sz="2000" dirty="0"/>
              <a:t> To contract with initial outside coaching/facilitation. </a:t>
            </a:r>
          </a:p>
          <a:p>
            <a:pPr marL="0" indent="0">
              <a:spcBef>
                <a:spcPts val="0"/>
              </a:spcBef>
              <a:spcAft>
                <a:spcPts val="1200"/>
              </a:spcAft>
              <a:buNone/>
            </a:pPr>
            <a:r>
              <a:rPr lang="en-US" sz="2000" b="1" dirty="0">
                <a:solidFill>
                  <a:srgbClr val="1565A1"/>
                </a:solidFill>
              </a:rPr>
              <a:t>TIME</a:t>
            </a:r>
          </a:p>
          <a:p>
            <a:pPr>
              <a:spcBef>
                <a:spcPts val="0"/>
              </a:spcBef>
              <a:spcAft>
                <a:spcPts val="1200"/>
              </a:spcAft>
              <a:buFont typeface="Wingdings" panose="05000000000000000000" pitchFamily="2" charset="2"/>
              <a:buChar char="q"/>
            </a:pPr>
            <a:r>
              <a:rPr lang="en-US" sz="2000" dirty="0"/>
              <a:t> To learn the methodologies; employ them well; digest and act on the results to drive organizational change.</a:t>
            </a:r>
          </a:p>
          <a:p>
            <a:pPr marL="0" indent="0">
              <a:spcBef>
                <a:spcPts val="0"/>
              </a:spcBef>
              <a:spcAft>
                <a:spcPts val="1200"/>
              </a:spcAft>
              <a:buNone/>
            </a:pPr>
            <a:r>
              <a:rPr lang="en-US" sz="2000" b="1" dirty="0">
                <a:solidFill>
                  <a:srgbClr val="1565A1"/>
                </a:solidFill>
              </a:rPr>
              <a:t>(RE)STRUCTURED ROLES</a:t>
            </a:r>
          </a:p>
          <a:p>
            <a:pPr>
              <a:spcBef>
                <a:spcPts val="0"/>
              </a:spcBef>
              <a:spcAft>
                <a:spcPts val="1200"/>
              </a:spcAft>
              <a:buFont typeface="Wingdings" panose="05000000000000000000" pitchFamily="2" charset="2"/>
              <a:buChar char="q"/>
            </a:pPr>
            <a:r>
              <a:rPr lang="en-US" sz="2000" dirty="0"/>
              <a:t> To make explicit and to reward the various ways you support staff to be Supervisors, Coaches, Coaches-to-Coaches, Subject Matter Experts (SME), and/or Mentors.</a:t>
            </a:r>
          </a:p>
          <a:p>
            <a:pPr marL="0" lvl="0" indent="0">
              <a:spcBef>
                <a:spcPts val="0"/>
              </a:spcBef>
              <a:spcAft>
                <a:spcPts val="1200"/>
              </a:spcAft>
              <a:buNone/>
            </a:pPr>
            <a:r>
              <a:rPr lang="en-US" sz="2000" b="1" dirty="0">
                <a:solidFill>
                  <a:srgbClr val="1565A1"/>
                </a:solidFill>
              </a:rPr>
              <a:t>THE WILL TO INVEST OVER TIME</a:t>
            </a:r>
          </a:p>
          <a:p>
            <a:pPr>
              <a:spcBef>
                <a:spcPts val="0"/>
              </a:spcBef>
              <a:spcAft>
                <a:spcPts val="1200"/>
              </a:spcAft>
              <a:buFont typeface="Wingdings" panose="05000000000000000000" pitchFamily="2" charset="2"/>
              <a:buChar char="q"/>
            </a:pPr>
            <a:r>
              <a:rPr lang="en-US" sz="2000" dirty="0">
                <a:solidFill>
                  <a:prstClr val="black"/>
                </a:solidFill>
              </a:rPr>
              <a:t> T</a:t>
            </a:r>
            <a:r>
              <a:rPr lang="en-US" sz="2000" dirty="0"/>
              <a:t>o invest in reinforcement/support mechanisms that preserve and ideally increase the impact of this work on the organization going forward.</a:t>
            </a:r>
          </a:p>
          <a:p>
            <a:pPr lvl="0">
              <a:spcBef>
                <a:spcPts val="0"/>
              </a:spcBef>
              <a:spcAft>
                <a:spcPts val="1200"/>
              </a:spcAft>
              <a:buFont typeface="Wingdings" panose="05000000000000000000" pitchFamily="2" charset="2"/>
              <a:buChar char="q"/>
            </a:pPr>
            <a:endParaRPr lang="en-US" sz="2000" dirty="0">
              <a:solidFill>
                <a:prstClr val="black"/>
              </a:solidFill>
            </a:endParaRPr>
          </a:p>
          <a:p>
            <a:pPr marL="0" indent="0">
              <a:spcBef>
                <a:spcPts val="0"/>
              </a:spcBef>
              <a:spcAft>
                <a:spcPts val="600"/>
              </a:spcAft>
              <a:buNone/>
            </a:pPr>
            <a:endParaRPr lang="en-US" sz="2400" dirty="0"/>
          </a:p>
        </p:txBody>
      </p:sp>
      <p:sp>
        <p:nvSpPr>
          <p:cNvPr id="10" name="Footer Placeholder 9">
            <a:extLst>
              <a:ext uri="{FF2B5EF4-FFF2-40B4-BE49-F238E27FC236}">
                <a16:creationId xmlns:a16="http://schemas.microsoft.com/office/drawing/2014/main" id="{29072E0F-1080-46A0-9D3B-678D140C1A63}"/>
              </a:ext>
            </a:extLst>
          </p:cNvPr>
          <p:cNvSpPr>
            <a:spLocks noGrp="1"/>
          </p:cNvSpPr>
          <p:nvPr>
            <p:ph type="ftr" sz="quarter" idx="11"/>
          </p:nvPr>
        </p:nvSpPr>
        <p:spPr/>
        <p:txBody>
          <a:bodyPr/>
          <a:lstStyle/>
          <a:p>
            <a:r>
              <a:rPr lang="en-US" dirty="0"/>
              <a:t>Nonprofit Quarterly </a:t>
            </a:r>
            <a:r>
              <a:rPr lang="en-US" i="1" dirty="0"/>
              <a:t>Advancing Practice </a:t>
            </a:r>
            <a:r>
              <a:rPr lang="en-US" dirty="0"/>
              <a:t>Session with CRE</a:t>
            </a:r>
          </a:p>
        </p:txBody>
      </p:sp>
      <p:sp>
        <p:nvSpPr>
          <p:cNvPr id="11" name="Slide Number Placeholder 10">
            <a:extLst>
              <a:ext uri="{FF2B5EF4-FFF2-40B4-BE49-F238E27FC236}">
                <a16:creationId xmlns:a16="http://schemas.microsoft.com/office/drawing/2014/main" id="{0BC23BE5-E9F5-4F52-8E2C-3CBDBCDF7F6C}"/>
              </a:ext>
            </a:extLst>
          </p:cNvPr>
          <p:cNvSpPr>
            <a:spLocks noGrp="1"/>
          </p:cNvSpPr>
          <p:nvPr>
            <p:ph type="sldNum" sz="quarter" idx="12"/>
          </p:nvPr>
        </p:nvSpPr>
        <p:spPr/>
        <p:txBody>
          <a:bodyPr/>
          <a:lstStyle/>
          <a:p>
            <a:fld id="{B9ACA7D8-EB77-4C0E-A54B-927E810B6B76}" type="slidenum">
              <a:rPr lang="en-US" smtClean="0"/>
              <a:t>24</a:t>
            </a:fld>
            <a:endParaRPr lang="en-US"/>
          </a:p>
        </p:txBody>
      </p:sp>
    </p:spTree>
    <p:extLst>
      <p:ext uri="{BB962C8B-B14F-4D97-AF65-F5344CB8AC3E}">
        <p14:creationId xmlns:p14="http://schemas.microsoft.com/office/powerpoint/2010/main" val="3408527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1565A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D8E631-EDAC-4965-9812-F649A3DCB9D5}"/>
              </a:ext>
            </a:extLst>
          </p:cNvPr>
          <p:cNvSpPr>
            <a:spLocks noGrp="1"/>
          </p:cNvSpPr>
          <p:nvPr>
            <p:ph type="title"/>
          </p:nvPr>
        </p:nvSpPr>
        <p:spPr/>
        <p:txBody>
          <a:bodyPr/>
          <a:lstStyle/>
          <a:p>
            <a:r>
              <a:rPr lang="en-US" dirty="0">
                <a:solidFill>
                  <a:schemeClr val="bg1"/>
                </a:solidFill>
              </a:rPr>
              <a:t>Part Four </a:t>
            </a:r>
            <a:r>
              <a:rPr lang="en-US" b="1" i="1" dirty="0">
                <a:solidFill>
                  <a:schemeClr val="bg1"/>
                </a:solidFill>
              </a:rPr>
              <a:t>Q &amp; A</a:t>
            </a:r>
            <a:endParaRPr lang="en-US" b="1" dirty="0">
              <a:solidFill>
                <a:schemeClr val="bg1"/>
              </a:solidFill>
            </a:endParaRPr>
          </a:p>
        </p:txBody>
      </p:sp>
      <p:sp>
        <p:nvSpPr>
          <p:cNvPr id="3" name="Slide Number Placeholder 2">
            <a:extLst>
              <a:ext uri="{FF2B5EF4-FFF2-40B4-BE49-F238E27FC236}">
                <a16:creationId xmlns:a16="http://schemas.microsoft.com/office/drawing/2014/main" id="{B48C4D02-94E1-4C59-A167-B0622FC155A1}"/>
              </a:ext>
            </a:extLst>
          </p:cNvPr>
          <p:cNvSpPr>
            <a:spLocks noGrp="1"/>
          </p:cNvSpPr>
          <p:nvPr>
            <p:ph type="sldNum" sz="quarter" idx="12"/>
          </p:nvPr>
        </p:nvSpPr>
        <p:spPr/>
        <p:txBody>
          <a:bodyPr/>
          <a:lstStyle/>
          <a:p>
            <a:fld id="{B9ACA7D8-EB77-4C0E-A54B-927E810B6B76}" type="slidenum">
              <a:rPr lang="en-US" smtClean="0"/>
              <a:t>25</a:t>
            </a:fld>
            <a:endParaRPr lang="en-US"/>
          </a:p>
        </p:txBody>
      </p:sp>
    </p:spTree>
    <p:extLst>
      <p:ext uri="{BB962C8B-B14F-4D97-AF65-F5344CB8AC3E}">
        <p14:creationId xmlns:p14="http://schemas.microsoft.com/office/powerpoint/2010/main" val="278712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B11A977-14F1-483A-9FC7-5C7A8B4E2D78}"/>
              </a:ext>
            </a:extLst>
          </p:cNvPr>
          <p:cNvSpPr>
            <a:spLocks noGrp="1"/>
          </p:cNvSpPr>
          <p:nvPr>
            <p:ph type="title"/>
          </p:nvPr>
        </p:nvSpPr>
        <p:spPr/>
        <p:txBody>
          <a:bodyPr/>
          <a:lstStyle/>
          <a:p>
            <a:r>
              <a:rPr lang="en-US" b="1" dirty="0">
                <a:solidFill>
                  <a:srgbClr val="1565A1"/>
                </a:solidFill>
              </a:rPr>
              <a:t>Q &amp; A	    </a:t>
            </a:r>
            <a:r>
              <a:rPr lang="en-US" sz="3200" b="1" dirty="0">
                <a:solidFill>
                  <a:srgbClr val="1565A1"/>
                </a:solidFill>
              </a:rPr>
              <a:t>@</a:t>
            </a:r>
            <a:r>
              <a:rPr lang="en-US" sz="3200" b="1" dirty="0" err="1">
                <a:solidFill>
                  <a:srgbClr val="1565A1"/>
                </a:solidFill>
              </a:rPr>
              <a:t>CREinNYC</a:t>
            </a:r>
            <a:r>
              <a:rPr lang="en-US" sz="3200" b="1" dirty="0">
                <a:solidFill>
                  <a:srgbClr val="1565A1"/>
                </a:solidFill>
              </a:rPr>
              <a:t>  	@ @</a:t>
            </a:r>
            <a:r>
              <a:rPr lang="en-US" sz="3200" b="1" dirty="0" err="1">
                <a:solidFill>
                  <a:srgbClr val="1565A1"/>
                </a:solidFill>
              </a:rPr>
              <a:t>npquarterly</a:t>
            </a:r>
            <a:endParaRPr lang="en-US" sz="3200" b="1" dirty="0">
              <a:solidFill>
                <a:srgbClr val="1565A1"/>
              </a:solidFill>
            </a:endParaRPr>
          </a:p>
        </p:txBody>
      </p:sp>
      <p:sp>
        <p:nvSpPr>
          <p:cNvPr id="4" name="Footer Placeholder 3">
            <a:extLst>
              <a:ext uri="{FF2B5EF4-FFF2-40B4-BE49-F238E27FC236}">
                <a16:creationId xmlns:a16="http://schemas.microsoft.com/office/drawing/2014/main" id="{0B1CB401-CA9A-4B40-A029-8D37AB21D48D}"/>
              </a:ext>
            </a:extLst>
          </p:cNvPr>
          <p:cNvSpPr>
            <a:spLocks noGrp="1"/>
          </p:cNvSpPr>
          <p:nvPr>
            <p:ph type="ftr" sz="quarter" idx="11"/>
          </p:nvPr>
        </p:nvSpPr>
        <p:spPr/>
        <p:txBody>
          <a:bodyPr/>
          <a:lstStyle/>
          <a:p>
            <a:r>
              <a:rPr lang="en-US" dirty="0"/>
              <a:t>Nonprofit Quarterly </a:t>
            </a:r>
            <a:r>
              <a:rPr lang="en-US" i="1" dirty="0"/>
              <a:t>Advancing Practice </a:t>
            </a:r>
            <a:r>
              <a:rPr lang="en-US" dirty="0"/>
              <a:t>Session with CRE</a:t>
            </a:r>
          </a:p>
        </p:txBody>
      </p:sp>
      <p:sp>
        <p:nvSpPr>
          <p:cNvPr id="5" name="Slide Number Placeholder 4">
            <a:extLst>
              <a:ext uri="{FF2B5EF4-FFF2-40B4-BE49-F238E27FC236}">
                <a16:creationId xmlns:a16="http://schemas.microsoft.com/office/drawing/2014/main" id="{48DF5105-3657-430A-80F2-81EBF849026E}"/>
              </a:ext>
            </a:extLst>
          </p:cNvPr>
          <p:cNvSpPr>
            <a:spLocks noGrp="1"/>
          </p:cNvSpPr>
          <p:nvPr>
            <p:ph type="sldNum" sz="quarter" idx="12"/>
          </p:nvPr>
        </p:nvSpPr>
        <p:spPr/>
        <p:txBody>
          <a:bodyPr/>
          <a:lstStyle/>
          <a:p>
            <a:fld id="{B9ACA7D8-EB77-4C0E-A54B-927E810B6B76}" type="slidenum">
              <a:rPr lang="en-US" smtClean="0"/>
              <a:t>26</a:t>
            </a:fld>
            <a:endParaRPr lang="en-US"/>
          </a:p>
        </p:txBody>
      </p:sp>
      <p:pic>
        <p:nvPicPr>
          <p:cNvPr id="14" name="Content Placeholder 13">
            <a:extLst>
              <a:ext uri="{FF2B5EF4-FFF2-40B4-BE49-F238E27FC236}">
                <a16:creationId xmlns:a16="http://schemas.microsoft.com/office/drawing/2014/main" id="{97EC7B20-A905-4E7D-847B-8F8DA5CF889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10415" y="1822450"/>
            <a:ext cx="3413760" cy="3413760"/>
          </a:xfrm>
          <a:ln>
            <a:solidFill>
              <a:srgbClr val="1565A1"/>
            </a:solidFill>
          </a:ln>
        </p:spPr>
      </p:pic>
      <p:pic>
        <p:nvPicPr>
          <p:cNvPr id="16" name="Content Placeholder 15">
            <a:extLst>
              <a:ext uri="{FF2B5EF4-FFF2-40B4-BE49-F238E27FC236}">
                <a16:creationId xmlns:a16="http://schemas.microsoft.com/office/drawing/2014/main" id="{851B79A0-5215-481F-960C-717441C3F097}"/>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6513520" y="1825625"/>
            <a:ext cx="3535680" cy="3419665"/>
          </a:xfrm>
          <a:prstGeom prst="rect">
            <a:avLst/>
          </a:prstGeom>
          <a:noFill/>
          <a:ln>
            <a:solidFill>
              <a:srgbClr val="1565A1"/>
            </a:solidFill>
          </a:ln>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9C6B93BF-7260-4A36-8895-ED0E6039A365}"/>
              </a:ext>
            </a:extLst>
          </p:cNvPr>
          <p:cNvSpPr txBox="1"/>
          <p:nvPr/>
        </p:nvSpPr>
        <p:spPr>
          <a:xfrm>
            <a:off x="6513520" y="5288154"/>
            <a:ext cx="3413760" cy="369332"/>
          </a:xfrm>
          <a:prstGeom prst="rect">
            <a:avLst/>
          </a:prstGeom>
          <a:noFill/>
        </p:spPr>
        <p:txBody>
          <a:bodyPr wrap="square" rtlCol="0">
            <a:spAutoFit/>
          </a:bodyPr>
          <a:lstStyle/>
          <a:p>
            <a:endParaRPr lang="en-US" dirty="0"/>
          </a:p>
        </p:txBody>
      </p:sp>
      <p:sp>
        <p:nvSpPr>
          <p:cNvPr id="21" name="TextBox 20">
            <a:extLst>
              <a:ext uri="{FF2B5EF4-FFF2-40B4-BE49-F238E27FC236}">
                <a16:creationId xmlns:a16="http://schemas.microsoft.com/office/drawing/2014/main" id="{B7AB2B08-79B9-474A-B877-05C5AB9CFEAB}"/>
              </a:ext>
            </a:extLst>
          </p:cNvPr>
          <p:cNvSpPr txBox="1"/>
          <p:nvPr/>
        </p:nvSpPr>
        <p:spPr>
          <a:xfrm>
            <a:off x="6882230" y="5372824"/>
            <a:ext cx="3413760" cy="707886"/>
          </a:xfrm>
          <a:prstGeom prst="rect">
            <a:avLst/>
          </a:prstGeom>
          <a:noFill/>
        </p:spPr>
        <p:txBody>
          <a:bodyPr wrap="square" rtlCol="0">
            <a:spAutoFit/>
          </a:bodyPr>
          <a:lstStyle/>
          <a:p>
            <a:r>
              <a:rPr lang="en-US" sz="2000" dirty="0"/>
              <a:t>Pavitra Menon, Director, Leadership Development</a:t>
            </a:r>
          </a:p>
        </p:txBody>
      </p:sp>
      <p:sp>
        <p:nvSpPr>
          <p:cNvPr id="22" name="TextBox 21">
            <a:extLst>
              <a:ext uri="{FF2B5EF4-FFF2-40B4-BE49-F238E27FC236}">
                <a16:creationId xmlns:a16="http://schemas.microsoft.com/office/drawing/2014/main" id="{2335831C-9D37-495B-AB0A-12F46037040C}"/>
              </a:ext>
            </a:extLst>
          </p:cNvPr>
          <p:cNvSpPr txBox="1"/>
          <p:nvPr/>
        </p:nvSpPr>
        <p:spPr>
          <a:xfrm>
            <a:off x="2600282" y="5373352"/>
            <a:ext cx="3413760" cy="707886"/>
          </a:xfrm>
          <a:prstGeom prst="rect">
            <a:avLst/>
          </a:prstGeom>
          <a:noFill/>
        </p:spPr>
        <p:txBody>
          <a:bodyPr wrap="square" rtlCol="0">
            <a:spAutoFit/>
          </a:bodyPr>
          <a:lstStyle/>
          <a:p>
            <a:r>
              <a:rPr lang="en-US" sz="2000" dirty="0"/>
              <a:t>Katie Leonberger, </a:t>
            </a:r>
            <a:br>
              <a:rPr lang="en-US" sz="2000" dirty="0"/>
            </a:br>
            <a:r>
              <a:rPr lang="en-US" sz="2000" dirty="0"/>
              <a:t>President &amp; CEO</a:t>
            </a:r>
          </a:p>
        </p:txBody>
      </p:sp>
      <p:pic>
        <p:nvPicPr>
          <p:cNvPr id="23" name="Picture 22">
            <a:extLst>
              <a:ext uri="{FF2B5EF4-FFF2-40B4-BE49-F238E27FC236}">
                <a16:creationId xmlns:a16="http://schemas.microsoft.com/office/drawing/2014/main" id="{3811ADD8-AE0D-4452-9609-40F0D1B44F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34486" y="746946"/>
            <a:ext cx="561919" cy="561919"/>
          </a:xfrm>
          <a:prstGeom prst="rect">
            <a:avLst/>
          </a:prstGeom>
        </p:spPr>
      </p:pic>
      <p:pic>
        <p:nvPicPr>
          <p:cNvPr id="11" name="Picture 10">
            <a:extLst>
              <a:ext uri="{FF2B5EF4-FFF2-40B4-BE49-F238E27FC236}">
                <a16:creationId xmlns:a16="http://schemas.microsoft.com/office/drawing/2014/main" id="{DB982B27-05A3-456E-82C3-32D104296F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4175" y="752628"/>
            <a:ext cx="561919" cy="561919"/>
          </a:xfrm>
          <a:prstGeom prst="rect">
            <a:avLst/>
          </a:prstGeom>
        </p:spPr>
      </p:pic>
    </p:spTree>
    <p:extLst>
      <p:ext uri="{BB962C8B-B14F-4D97-AF65-F5344CB8AC3E}">
        <p14:creationId xmlns:p14="http://schemas.microsoft.com/office/powerpoint/2010/main" val="2862945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1565A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D8E631-EDAC-4965-9812-F649A3DCB9D5}"/>
              </a:ext>
            </a:extLst>
          </p:cNvPr>
          <p:cNvSpPr>
            <a:spLocks noGrp="1"/>
          </p:cNvSpPr>
          <p:nvPr>
            <p:ph type="title"/>
          </p:nvPr>
        </p:nvSpPr>
        <p:spPr/>
        <p:txBody>
          <a:bodyPr/>
          <a:lstStyle/>
          <a:p>
            <a:r>
              <a:rPr lang="en-US" dirty="0">
                <a:solidFill>
                  <a:schemeClr val="bg1"/>
                </a:solidFill>
              </a:rPr>
              <a:t>Part Five </a:t>
            </a:r>
            <a:r>
              <a:rPr lang="en-US" b="1" i="1" dirty="0">
                <a:solidFill>
                  <a:schemeClr val="bg1"/>
                </a:solidFill>
              </a:rPr>
              <a:t>Next Steps</a:t>
            </a:r>
            <a:endParaRPr lang="en-US" b="1" dirty="0">
              <a:solidFill>
                <a:schemeClr val="bg1"/>
              </a:solidFill>
            </a:endParaRPr>
          </a:p>
        </p:txBody>
      </p:sp>
      <p:sp>
        <p:nvSpPr>
          <p:cNvPr id="3" name="Slide Number Placeholder 2">
            <a:extLst>
              <a:ext uri="{FF2B5EF4-FFF2-40B4-BE49-F238E27FC236}">
                <a16:creationId xmlns:a16="http://schemas.microsoft.com/office/drawing/2014/main" id="{B48C4D02-94E1-4C59-A167-B0622FC155A1}"/>
              </a:ext>
            </a:extLst>
          </p:cNvPr>
          <p:cNvSpPr>
            <a:spLocks noGrp="1"/>
          </p:cNvSpPr>
          <p:nvPr>
            <p:ph type="sldNum" sz="quarter" idx="12"/>
          </p:nvPr>
        </p:nvSpPr>
        <p:spPr/>
        <p:txBody>
          <a:bodyPr/>
          <a:lstStyle/>
          <a:p>
            <a:fld id="{B9ACA7D8-EB77-4C0E-A54B-927E810B6B76}" type="slidenum">
              <a:rPr lang="en-US" smtClean="0"/>
              <a:t>27</a:t>
            </a:fld>
            <a:endParaRPr lang="en-US"/>
          </a:p>
        </p:txBody>
      </p:sp>
    </p:spTree>
    <p:extLst>
      <p:ext uri="{BB962C8B-B14F-4D97-AF65-F5344CB8AC3E}">
        <p14:creationId xmlns:p14="http://schemas.microsoft.com/office/powerpoint/2010/main" val="314489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D0C321-B16D-4A2C-A575-4BA0FF01AF04}"/>
              </a:ext>
            </a:extLst>
          </p:cNvPr>
          <p:cNvSpPr>
            <a:spLocks noGrp="1"/>
          </p:cNvSpPr>
          <p:nvPr>
            <p:ph type="title"/>
          </p:nvPr>
        </p:nvSpPr>
        <p:spPr/>
        <p:txBody>
          <a:bodyPr/>
          <a:lstStyle/>
          <a:p>
            <a:r>
              <a:rPr lang="en-US" b="1" dirty="0">
                <a:solidFill>
                  <a:srgbClr val="1565A1"/>
                </a:solidFill>
              </a:rPr>
              <a:t>Next Steps</a:t>
            </a:r>
          </a:p>
        </p:txBody>
      </p:sp>
      <p:sp>
        <p:nvSpPr>
          <p:cNvPr id="7" name="Content Placeholder 6">
            <a:extLst>
              <a:ext uri="{FF2B5EF4-FFF2-40B4-BE49-F238E27FC236}">
                <a16:creationId xmlns:a16="http://schemas.microsoft.com/office/drawing/2014/main" id="{50791F56-E844-4D06-8953-6F2A5242088F}"/>
              </a:ext>
            </a:extLst>
          </p:cNvPr>
          <p:cNvSpPr>
            <a:spLocks noGrp="1"/>
          </p:cNvSpPr>
          <p:nvPr>
            <p:ph idx="1"/>
          </p:nvPr>
        </p:nvSpPr>
        <p:spPr/>
        <p:txBody>
          <a:bodyPr>
            <a:normAutofit/>
          </a:bodyPr>
          <a:lstStyle/>
          <a:p>
            <a:pPr>
              <a:buFont typeface="Wingdings" panose="05000000000000000000" pitchFamily="2" charset="2"/>
              <a:buChar char="q"/>
            </a:pPr>
            <a:r>
              <a:rPr lang="en-US" sz="2400" dirty="0"/>
              <a:t> Please take the 7-question survey that will arrive just as this session closes.</a:t>
            </a:r>
            <a:br>
              <a:rPr lang="en-US" sz="2400" dirty="0"/>
            </a:br>
            <a:endParaRPr lang="en-US" sz="2400" dirty="0"/>
          </a:p>
          <a:p>
            <a:pPr>
              <a:buFont typeface="Wingdings" panose="05000000000000000000" pitchFamily="2" charset="2"/>
              <a:buChar char="q"/>
            </a:pPr>
            <a:r>
              <a:rPr lang="en-US" sz="2400" dirty="0"/>
              <a:t> If you are interested in furthering your own implementation of the practices we explored today, please let us know in Question #7. We’ll send you a brief follow-up survey in 3 months to hear from you about what shifts you are making and what you are learning.</a:t>
            </a:r>
          </a:p>
          <a:p>
            <a:pPr marL="0" indent="0">
              <a:buNone/>
            </a:pPr>
            <a:endParaRPr lang="en-US" sz="2400" dirty="0"/>
          </a:p>
        </p:txBody>
      </p:sp>
      <p:sp>
        <p:nvSpPr>
          <p:cNvPr id="4" name="Footer Placeholder 3">
            <a:extLst>
              <a:ext uri="{FF2B5EF4-FFF2-40B4-BE49-F238E27FC236}">
                <a16:creationId xmlns:a16="http://schemas.microsoft.com/office/drawing/2014/main" id="{189CEDF6-DD73-4479-97B4-253D0FDE71C0}"/>
              </a:ext>
            </a:extLst>
          </p:cNvPr>
          <p:cNvSpPr>
            <a:spLocks noGrp="1"/>
          </p:cNvSpPr>
          <p:nvPr>
            <p:ph type="ftr" sz="quarter" idx="11"/>
          </p:nvPr>
        </p:nvSpPr>
        <p:spPr/>
        <p:txBody>
          <a:bodyPr/>
          <a:lstStyle/>
          <a:p>
            <a:r>
              <a:rPr lang="en-US" dirty="0"/>
              <a:t>Nonprofit Quarterly </a:t>
            </a:r>
            <a:r>
              <a:rPr lang="en-US" i="1" dirty="0"/>
              <a:t>Advancing Practice</a:t>
            </a:r>
            <a:r>
              <a:rPr lang="en-US" dirty="0"/>
              <a:t> Session with CRE</a:t>
            </a:r>
          </a:p>
        </p:txBody>
      </p:sp>
      <p:sp>
        <p:nvSpPr>
          <p:cNvPr id="5" name="Slide Number Placeholder 4">
            <a:extLst>
              <a:ext uri="{FF2B5EF4-FFF2-40B4-BE49-F238E27FC236}">
                <a16:creationId xmlns:a16="http://schemas.microsoft.com/office/drawing/2014/main" id="{81B3A77F-AFED-4509-8C62-BD8E140905B0}"/>
              </a:ext>
            </a:extLst>
          </p:cNvPr>
          <p:cNvSpPr>
            <a:spLocks noGrp="1"/>
          </p:cNvSpPr>
          <p:nvPr>
            <p:ph type="sldNum" sz="quarter" idx="12"/>
          </p:nvPr>
        </p:nvSpPr>
        <p:spPr/>
        <p:txBody>
          <a:bodyPr/>
          <a:lstStyle/>
          <a:p>
            <a:fld id="{B9ACA7D8-EB77-4C0E-A54B-927E810B6B76}" type="slidenum">
              <a:rPr lang="en-US" smtClean="0"/>
              <a:t>28</a:t>
            </a:fld>
            <a:endParaRPr lang="en-US" dirty="0"/>
          </a:p>
        </p:txBody>
      </p:sp>
      <p:sp>
        <p:nvSpPr>
          <p:cNvPr id="8" name="Text Placeholder 7">
            <a:extLst>
              <a:ext uri="{FF2B5EF4-FFF2-40B4-BE49-F238E27FC236}">
                <a16:creationId xmlns:a16="http://schemas.microsoft.com/office/drawing/2014/main" id="{0734A158-2D02-4FD1-A519-B4397162CD1F}"/>
              </a:ext>
            </a:extLst>
          </p:cNvPr>
          <p:cNvSpPr>
            <a:spLocks noGrp="1"/>
          </p:cNvSpPr>
          <p:nvPr>
            <p:ph type="body" sz="half" idx="4294967295"/>
          </p:nvPr>
        </p:nvSpPr>
        <p:spPr>
          <a:xfrm>
            <a:off x="0" y="2057400"/>
            <a:ext cx="3932238" cy="3811588"/>
          </a:xfrm>
        </p:spPr>
        <p:txBody>
          <a:bodyPr/>
          <a:lstStyle/>
          <a:p>
            <a:endParaRPr lang="en-US" dirty="0"/>
          </a:p>
          <a:p>
            <a:endParaRPr lang="en-US" dirty="0"/>
          </a:p>
          <a:p>
            <a:endParaRPr lang="en-US" dirty="0"/>
          </a:p>
        </p:txBody>
      </p:sp>
    </p:spTree>
    <p:extLst>
      <p:ext uri="{BB962C8B-B14F-4D97-AF65-F5344CB8AC3E}">
        <p14:creationId xmlns:p14="http://schemas.microsoft.com/office/powerpoint/2010/main" val="3038219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7BDD3F4-2B4A-4889-B538-264D1301A3B9}"/>
              </a:ext>
            </a:extLst>
          </p:cNvPr>
          <p:cNvSpPr>
            <a:spLocks noGrp="1"/>
          </p:cNvSpPr>
          <p:nvPr>
            <p:ph type="ftr" sz="quarter" idx="11"/>
          </p:nvPr>
        </p:nvSpPr>
        <p:spPr/>
        <p:txBody>
          <a:bodyPr/>
          <a:lstStyle/>
          <a:p>
            <a:r>
              <a:rPr lang="en-US"/>
              <a:t>Nonprofit Quarterly Advancing Practice Session with CRE</a:t>
            </a:r>
          </a:p>
        </p:txBody>
      </p:sp>
      <p:sp>
        <p:nvSpPr>
          <p:cNvPr id="3" name="Slide Number Placeholder 2">
            <a:extLst>
              <a:ext uri="{FF2B5EF4-FFF2-40B4-BE49-F238E27FC236}">
                <a16:creationId xmlns:a16="http://schemas.microsoft.com/office/drawing/2014/main" id="{FD59CA8E-9D6A-47F4-8B01-5607923A0ACA}"/>
              </a:ext>
            </a:extLst>
          </p:cNvPr>
          <p:cNvSpPr>
            <a:spLocks noGrp="1"/>
          </p:cNvSpPr>
          <p:nvPr>
            <p:ph type="sldNum" sz="quarter" idx="12"/>
          </p:nvPr>
        </p:nvSpPr>
        <p:spPr/>
        <p:txBody>
          <a:bodyPr/>
          <a:lstStyle/>
          <a:p>
            <a:fld id="{B9ACA7D8-EB77-4C0E-A54B-927E810B6B76}" type="slidenum">
              <a:rPr lang="en-US" smtClean="0"/>
              <a:t>29</a:t>
            </a:fld>
            <a:endParaRPr lang="en-US"/>
          </a:p>
        </p:txBody>
      </p:sp>
      <p:sp>
        <p:nvSpPr>
          <p:cNvPr id="4" name="TextBox 3">
            <a:extLst>
              <a:ext uri="{FF2B5EF4-FFF2-40B4-BE49-F238E27FC236}">
                <a16:creationId xmlns:a16="http://schemas.microsoft.com/office/drawing/2014/main" id="{BBD2016D-7AEA-4122-BDAD-431D4BBD93CE}"/>
              </a:ext>
            </a:extLst>
          </p:cNvPr>
          <p:cNvSpPr txBox="1"/>
          <p:nvPr/>
        </p:nvSpPr>
        <p:spPr>
          <a:xfrm>
            <a:off x="2008909" y="805063"/>
            <a:ext cx="8174182" cy="2677656"/>
          </a:xfrm>
          <a:prstGeom prst="rect">
            <a:avLst/>
          </a:prstGeom>
          <a:noFill/>
        </p:spPr>
        <p:txBody>
          <a:bodyPr wrap="square" rtlCol="0">
            <a:spAutoFit/>
          </a:bodyPr>
          <a:lstStyle/>
          <a:p>
            <a:pPr algn="ctr"/>
            <a:r>
              <a:rPr lang="en-US" sz="2800" dirty="0"/>
              <a:t>Thank you for joining us today! </a:t>
            </a:r>
          </a:p>
          <a:p>
            <a:pPr algn="ctr"/>
            <a:r>
              <a:rPr lang="en-US" sz="2800" i="1" dirty="0"/>
              <a:t>Nonprofit Quarterly</a:t>
            </a:r>
            <a:r>
              <a:rPr lang="en-US" sz="2800" dirty="0"/>
              <a:t> provides </a:t>
            </a:r>
            <a:r>
              <a:rPr lang="en-US" sz="2800"/>
              <a:t>many webinars for free. </a:t>
            </a:r>
            <a:r>
              <a:rPr lang="en-US" sz="2800" dirty="0"/>
              <a:t>Please consider visiting </a:t>
            </a:r>
            <a:r>
              <a:rPr lang="en-US" sz="2800" dirty="0">
                <a:hlinkClick r:id="rId2"/>
              </a:rPr>
              <a:t>https://nonprofitquarterly.networkforgood.com/</a:t>
            </a:r>
            <a:r>
              <a:rPr lang="en-US" sz="2800" dirty="0"/>
              <a:t> today to support our work, so that we can continue offering these learning sessions to our community.</a:t>
            </a:r>
          </a:p>
        </p:txBody>
      </p:sp>
      <p:pic>
        <p:nvPicPr>
          <p:cNvPr id="5" name="Picture 4">
            <a:extLst>
              <a:ext uri="{FF2B5EF4-FFF2-40B4-BE49-F238E27FC236}">
                <a16:creationId xmlns:a16="http://schemas.microsoft.com/office/drawing/2014/main" id="{E53E4B6C-17DD-47B2-88FE-7B2F1F1764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078" y="5403633"/>
            <a:ext cx="2336744" cy="977100"/>
          </a:xfrm>
          <a:prstGeom prst="rect">
            <a:avLst/>
          </a:prstGeom>
        </p:spPr>
      </p:pic>
      <p:grpSp>
        <p:nvGrpSpPr>
          <p:cNvPr id="6" name="Group 5">
            <a:extLst>
              <a:ext uri="{FF2B5EF4-FFF2-40B4-BE49-F238E27FC236}">
                <a16:creationId xmlns:a16="http://schemas.microsoft.com/office/drawing/2014/main" id="{626BE41F-B428-45DC-A095-0E24C06BF861}"/>
              </a:ext>
            </a:extLst>
          </p:cNvPr>
          <p:cNvGrpSpPr/>
          <p:nvPr/>
        </p:nvGrpSpPr>
        <p:grpSpPr>
          <a:xfrm>
            <a:off x="9749271" y="4822846"/>
            <a:ext cx="1971675" cy="792242"/>
            <a:chOff x="9832258" y="5831634"/>
            <a:chExt cx="1971675" cy="792242"/>
          </a:xfrm>
        </p:grpSpPr>
        <p:pic>
          <p:nvPicPr>
            <p:cNvPr id="7" name="Picture 6">
              <a:extLst>
                <a:ext uri="{FF2B5EF4-FFF2-40B4-BE49-F238E27FC236}">
                  <a16:creationId xmlns:a16="http://schemas.microsoft.com/office/drawing/2014/main" id="{17803B46-3314-447C-AB8B-81C3094267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32258" y="6200966"/>
              <a:ext cx="1971675" cy="422910"/>
            </a:xfrm>
            <a:prstGeom prst="rect">
              <a:avLst/>
            </a:prstGeom>
          </p:spPr>
        </p:pic>
        <p:sp>
          <p:nvSpPr>
            <p:cNvPr id="8" name="TextBox 7">
              <a:extLst>
                <a:ext uri="{FF2B5EF4-FFF2-40B4-BE49-F238E27FC236}">
                  <a16:creationId xmlns:a16="http://schemas.microsoft.com/office/drawing/2014/main" id="{FBE94358-861D-4EFD-AB70-72D2D530C659}"/>
                </a:ext>
              </a:extLst>
            </p:cNvPr>
            <p:cNvSpPr txBox="1"/>
            <p:nvPr/>
          </p:nvSpPr>
          <p:spPr>
            <a:xfrm>
              <a:off x="9832258" y="5831634"/>
              <a:ext cx="1690255" cy="369332"/>
            </a:xfrm>
            <a:prstGeom prst="rect">
              <a:avLst/>
            </a:prstGeom>
            <a:noFill/>
          </p:spPr>
          <p:txBody>
            <a:bodyPr wrap="square" rtlCol="0">
              <a:spAutoFit/>
            </a:bodyPr>
            <a:lstStyle/>
            <a:p>
              <a:r>
                <a:rPr lang="en-US" dirty="0"/>
                <a:t>Sponsored by</a:t>
              </a:r>
            </a:p>
          </p:txBody>
        </p:sp>
      </p:grpSp>
      <p:sp>
        <p:nvSpPr>
          <p:cNvPr id="9" name="TextBox 8">
            <a:extLst>
              <a:ext uri="{FF2B5EF4-FFF2-40B4-BE49-F238E27FC236}">
                <a16:creationId xmlns:a16="http://schemas.microsoft.com/office/drawing/2014/main" id="{4F95652F-67AD-4B06-A92A-2D161294DCFD}"/>
              </a:ext>
            </a:extLst>
          </p:cNvPr>
          <p:cNvSpPr txBox="1"/>
          <p:nvPr/>
        </p:nvSpPr>
        <p:spPr>
          <a:xfrm>
            <a:off x="378078" y="4251839"/>
            <a:ext cx="3269673" cy="923330"/>
          </a:xfrm>
          <a:prstGeom prst="rect">
            <a:avLst/>
          </a:prstGeom>
          <a:noFill/>
        </p:spPr>
        <p:txBody>
          <a:bodyPr wrap="square" rtlCol="0">
            <a:spAutoFit/>
          </a:bodyPr>
          <a:lstStyle/>
          <a:p>
            <a:r>
              <a:rPr lang="en-US" dirty="0">
                <a:solidFill>
                  <a:srgbClr val="002060"/>
                </a:solidFill>
              </a:rPr>
              <a:t>Tell us what you thought! Comment using our special hashtag, #</a:t>
            </a:r>
            <a:r>
              <a:rPr lang="en-US" dirty="0" err="1">
                <a:solidFill>
                  <a:srgbClr val="0070C0"/>
                </a:solidFill>
              </a:rPr>
              <a:t>DevelopingLeadership</a:t>
            </a:r>
            <a:endParaRPr lang="en-US" dirty="0">
              <a:solidFill>
                <a:srgbClr val="0070C0"/>
              </a:solidFill>
            </a:endParaRPr>
          </a:p>
        </p:txBody>
      </p:sp>
    </p:spTree>
    <p:extLst>
      <p:ext uri="{BB962C8B-B14F-4D97-AF65-F5344CB8AC3E}">
        <p14:creationId xmlns:p14="http://schemas.microsoft.com/office/powerpoint/2010/main" val="2768870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565A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D8E631-EDAC-4965-9812-F649A3DCB9D5}"/>
              </a:ext>
            </a:extLst>
          </p:cNvPr>
          <p:cNvSpPr>
            <a:spLocks noGrp="1"/>
          </p:cNvSpPr>
          <p:nvPr>
            <p:ph type="title"/>
          </p:nvPr>
        </p:nvSpPr>
        <p:spPr/>
        <p:txBody>
          <a:bodyPr/>
          <a:lstStyle/>
          <a:p>
            <a:r>
              <a:rPr lang="en-US" dirty="0">
                <a:solidFill>
                  <a:schemeClr val="bg1"/>
                </a:solidFill>
              </a:rPr>
              <a:t>About </a:t>
            </a:r>
            <a:r>
              <a:rPr lang="en-US" b="1" i="1" dirty="0">
                <a:solidFill>
                  <a:schemeClr val="bg1"/>
                </a:solidFill>
              </a:rPr>
              <a:t>Advancing Practice</a:t>
            </a:r>
            <a:endParaRPr lang="en-US" b="1" dirty="0">
              <a:solidFill>
                <a:schemeClr val="bg1"/>
              </a:solidFill>
            </a:endParaRPr>
          </a:p>
        </p:txBody>
      </p:sp>
      <p:sp>
        <p:nvSpPr>
          <p:cNvPr id="7" name="Slide Number Placeholder 6">
            <a:extLst>
              <a:ext uri="{FF2B5EF4-FFF2-40B4-BE49-F238E27FC236}">
                <a16:creationId xmlns:a16="http://schemas.microsoft.com/office/drawing/2014/main" id="{B33B875A-C34D-439E-A45A-962352CA285E}"/>
              </a:ext>
            </a:extLst>
          </p:cNvPr>
          <p:cNvSpPr>
            <a:spLocks noGrp="1"/>
          </p:cNvSpPr>
          <p:nvPr>
            <p:ph type="sldNum" sz="quarter" idx="12"/>
          </p:nvPr>
        </p:nvSpPr>
        <p:spPr/>
        <p:txBody>
          <a:bodyPr/>
          <a:lstStyle/>
          <a:p>
            <a:fld id="{B9ACA7D8-EB77-4C0E-A54B-927E810B6B76}" type="slidenum">
              <a:rPr lang="en-US" smtClean="0"/>
              <a:t>3</a:t>
            </a:fld>
            <a:endParaRPr lang="en-US"/>
          </a:p>
        </p:txBody>
      </p:sp>
    </p:spTree>
    <p:extLst>
      <p:ext uri="{BB962C8B-B14F-4D97-AF65-F5344CB8AC3E}">
        <p14:creationId xmlns:p14="http://schemas.microsoft.com/office/powerpoint/2010/main" val="857185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B7474-6687-45C4-908B-F60507587129}"/>
              </a:ext>
            </a:extLst>
          </p:cNvPr>
          <p:cNvSpPr>
            <a:spLocks noGrp="1"/>
          </p:cNvSpPr>
          <p:nvPr>
            <p:ph type="title"/>
          </p:nvPr>
        </p:nvSpPr>
        <p:spPr/>
        <p:txBody>
          <a:bodyPr/>
          <a:lstStyle/>
          <a:p>
            <a:r>
              <a:rPr lang="en-US" b="1" dirty="0">
                <a:solidFill>
                  <a:srgbClr val="1565A1"/>
                </a:solidFill>
              </a:rPr>
              <a:t>What Is </a:t>
            </a:r>
            <a:r>
              <a:rPr lang="en-US" b="1" i="1" dirty="0">
                <a:solidFill>
                  <a:srgbClr val="1565A1"/>
                </a:solidFill>
              </a:rPr>
              <a:t>Advancing Practice</a:t>
            </a:r>
            <a:r>
              <a:rPr lang="en-US" b="1" dirty="0">
                <a:solidFill>
                  <a:srgbClr val="1565A1"/>
                </a:solidFill>
              </a:rPr>
              <a:t>?</a:t>
            </a:r>
          </a:p>
        </p:txBody>
      </p:sp>
      <p:sp>
        <p:nvSpPr>
          <p:cNvPr id="3" name="Content Placeholder 2">
            <a:extLst>
              <a:ext uri="{FF2B5EF4-FFF2-40B4-BE49-F238E27FC236}">
                <a16:creationId xmlns:a16="http://schemas.microsoft.com/office/drawing/2014/main" id="{C531B7C9-2895-4F96-A81F-8C08B7128C39}"/>
              </a:ext>
            </a:extLst>
          </p:cNvPr>
          <p:cNvSpPr>
            <a:spLocks noGrp="1"/>
          </p:cNvSpPr>
          <p:nvPr>
            <p:ph idx="1"/>
          </p:nvPr>
        </p:nvSpPr>
        <p:spPr>
          <a:xfrm>
            <a:off x="5209509" y="1105412"/>
            <a:ext cx="6172200" cy="4873625"/>
          </a:xfrm>
        </p:spPr>
        <p:txBody>
          <a:bodyPr>
            <a:normAutofit lnSpcReduction="10000"/>
          </a:bodyPr>
          <a:lstStyle/>
          <a:p>
            <a:pPr>
              <a:buFont typeface="Wingdings" panose="05000000000000000000" pitchFamily="2" charset="2"/>
              <a:buChar char="q"/>
            </a:pPr>
            <a:r>
              <a:rPr lang="en-US" sz="2400" dirty="0"/>
              <a:t> Unstick conversations about management and leadership practices that will increase our organizations’ impact and contribution to social change.</a:t>
            </a:r>
            <a:br>
              <a:rPr lang="en-US" sz="2400" dirty="0"/>
            </a:br>
            <a:endParaRPr lang="en-US" sz="2400" dirty="0"/>
          </a:p>
          <a:p>
            <a:pPr>
              <a:buFont typeface="Wingdings" panose="05000000000000000000" pitchFamily="2" charset="2"/>
              <a:buChar char="q"/>
            </a:pPr>
            <a:r>
              <a:rPr lang="en-US" sz="2400" dirty="0"/>
              <a:t> Lift up and share broadly the voices of diverse, innovative practitioners.</a:t>
            </a:r>
            <a:br>
              <a:rPr lang="en-US" sz="2400" dirty="0"/>
            </a:br>
            <a:endParaRPr lang="en-US" sz="2400" dirty="0"/>
          </a:p>
          <a:p>
            <a:pPr>
              <a:buFont typeface="Wingdings" panose="05000000000000000000" pitchFamily="2" charset="2"/>
              <a:buChar char="q"/>
            </a:pPr>
            <a:r>
              <a:rPr lang="en-US" sz="2400" dirty="0"/>
              <a:t> Focus sessions on both theory and practical application.</a:t>
            </a:r>
            <a:br>
              <a:rPr lang="en-US" sz="2400" dirty="0"/>
            </a:br>
            <a:endParaRPr lang="en-US" sz="2400" dirty="0"/>
          </a:p>
          <a:p>
            <a:pPr>
              <a:buFont typeface="Wingdings" panose="05000000000000000000" pitchFamily="2" charset="2"/>
              <a:buChar char="q"/>
            </a:pPr>
            <a:r>
              <a:rPr lang="en-US" sz="2400" dirty="0"/>
              <a:t>  Challenge our dominant narratives about leadership “best practice” wherever necessary.</a:t>
            </a:r>
          </a:p>
        </p:txBody>
      </p:sp>
      <p:sp>
        <p:nvSpPr>
          <p:cNvPr id="4" name="Text Placeholder 3">
            <a:extLst>
              <a:ext uri="{FF2B5EF4-FFF2-40B4-BE49-F238E27FC236}">
                <a16:creationId xmlns:a16="http://schemas.microsoft.com/office/drawing/2014/main" id="{230E8469-7F8A-4D41-A038-7E9B27DD1F38}"/>
              </a:ext>
            </a:extLst>
          </p:cNvPr>
          <p:cNvSpPr>
            <a:spLocks noGrp="1"/>
          </p:cNvSpPr>
          <p:nvPr>
            <p:ph type="body" sz="half" idx="2"/>
          </p:nvPr>
        </p:nvSpPr>
        <p:spPr/>
        <p:txBody>
          <a:bodyPr>
            <a:normAutofit lnSpcReduction="10000"/>
          </a:bodyPr>
          <a:lstStyle/>
          <a:p>
            <a:endParaRPr lang="en-US" sz="2000" dirty="0"/>
          </a:p>
          <a:p>
            <a:r>
              <a:rPr lang="en-US" sz="2000" dirty="0"/>
              <a:t>“When conversations that are meant to advance our work get stuck, it can take years—even decades—to get them moving again. Clearly, no nonprofit can afford that down time right now, when all around us variables like policies, community demographics, funding sources, and people’s expectations of institutions are in tumultuous upheaval.”</a:t>
            </a:r>
          </a:p>
          <a:p>
            <a:pPr algn="r"/>
            <a:r>
              <a:rPr lang="en-US" dirty="0"/>
              <a:t>-Ruth McCambridge in NPQ, 1/30/2018</a:t>
            </a:r>
          </a:p>
          <a:p>
            <a:endParaRPr lang="en-US" sz="2000" dirty="0"/>
          </a:p>
          <a:p>
            <a:endParaRPr lang="en-US" sz="2000" dirty="0"/>
          </a:p>
          <a:p>
            <a:endParaRPr lang="en-US" sz="2000" dirty="0"/>
          </a:p>
        </p:txBody>
      </p:sp>
      <p:sp>
        <p:nvSpPr>
          <p:cNvPr id="5" name="Footer Placeholder 4">
            <a:extLst>
              <a:ext uri="{FF2B5EF4-FFF2-40B4-BE49-F238E27FC236}">
                <a16:creationId xmlns:a16="http://schemas.microsoft.com/office/drawing/2014/main" id="{3F68A127-4BD1-40B0-AE2D-C299D23956F8}"/>
              </a:ext>
            </a:extLst>
          </p:cNvPr>
          <p:cNvSpPr>
            <a:spLocks noGrp="1"/>
          </p:cNvSpPr>
          <p:nvPr>
            <p:ph type="ftr" sz="quarter" idx="11"/>
          </p:nvPr>
        </p:nvSpPr>
        <p:spPr/>
        <p:txBody>
          <a:bodyPr/>
          <a:lstStyle/>
          <a:p>
            <a:r>
              <a:rPr lang="en-US" dirty="0"/>
              <a:t>Nonprofit Quarterly </a:t>
            </a:r>
            <a:r>
              <a:rPr lang="en-US" i="1" dirty="0"/>
              <a:t>Advancing Practice</a:t>
            </a:r>
            <a:r>
              <a:rPr lang="en-US" dirty="0"/>
              <a:t> Session with CRE</a:t>
            </a:r>
          </a:p>
        </p:txBody>
      </p:sp>
      <p:sp>
        <p:nvSpPr>
          <p:cNvPr id="6" name="Slide Number Placeholder 5">
            <a:extLst>
              <a:ext uri="{FF2B5EF4-FFF2-40B4-BE49-F238E27FC236}">
                <a16:creationId xmlns:a16="http://schemas.microsoft.com/office/drawing/2014/main" id="{263486FD-1044-4D6F-8BC0-60449E097CAB}"/>
              </a:ext>
            </a:extLst>
          </p:cNvPr>
          <p:cNvSpPr>
            <a:spLocks noGrp="1"/>
          </p:cNvSpPr>
          <p:nvPr>
            <p:ph type="sldNum" sz="quarter" idx="12"/>
          </p:nvPr>
        </p:nvSpPr>
        <p:spPr/>
        <p:txBody>
          <a:bodyPr/>
          <a:lstStyle/>
          <a:p>
            <a:fld id="{B9ACA7D8-EB77-4C0E-A54B-927E810B6B76}" type="slidenum">
              <a:rPr lang="en-US" smtClean="0"/>
              <a:t>4</a:t>
            </a:fld>
            <a:endParaRPr lang="en-US"/>
          </a:p>
        </p:txBody>
      </p:sp>
    </p:spTree>
    <p:extLst>
      <p:ext uri="{BB962C8B-B14F-4D97-AF65-F5344CB8AC3E}">
        <p14:creationId xmlns:p14="http://schemas.microsoft.com/office/powerpoint/2010/main" val="2694394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A04B149-3E2C-41DA-BECA-6327F9E56B19}"/>
              </a:ext>
            </a:extLst>
          </p:cNvPr>
          <p:cNvSpPr>
            <a:spLocks noGrp="1"/>
          </p:cNvSpPr>
          <p:nvPr>
            <p:ph type="title"/>
          </p:nvPr>
        </p:nvSpPr>
        <p:spPr/>
        <p:txBody>
          <a:bodyPr>
            <a:normAutofit/>
          </a:bodyPr>
          <a:lstStyle/>
          <a:p>
            <a:r>
              <a:rPr lang="en-US" b="1" i="1" dirty="0">
                <a:solidFill>
                  <a:srgbClr val="1565A1"/>
                </a:solidFill>
              </a:rPr>
              <a:t>Advancing Practice</a:t>
            </a:r>
            <a:r>
              <a:rPr lang="en-US" b="1" dirty="0">
                <a:solidFill>
                  <a:srgbClr val="1565A1"/>
                </a:solidFill>
              </a:rPr>
              <a:t> Features</a:t>
            </a:r>
            <a:endParaRPr lang="en-US" b="1" i="1" dirty="0">
              <a:solidFill>
                <a:srgbClr val="1565A1"/>
              </a:solidFill>
            </a:endParaRPr>
          </a:p>
        </p:txBody>
      </p:sp>
      <p:sp>
        <p:nvSpPr>
          <p:cNvPr id="8" name="Content Placeholder 7">
            <a:extLst>
              <a:ext uri="{FF2B5EF4-FFF2-40B4-BE49-F238E27FC236}">
                <a16:creationId xmlns:a16="http://schemas.microsoft.com/office/drawing/2014/main" id="{38C0EF1B-2732-4C88-9D9C-58AB30D3AA78}"/>
              </a:ext>
            </a:extLst>
          </p:cNvPr>
          <p:cNvSpPr>
            <a:spLocks noGrp="1"/>
          </p:cNvSpPr>
          <p:nvPr>
            <p:ph idx="1"/>
          </p:nvPr>
        </p:nvSpPr>
        <p:spPr/>
        <p:txBody>
          <a:bodyPr>
            <a:normAutofit/>
          </a:bodyPr>
          <a:lstStyle/>
          <a:p>
            <a:pPr>
              <a:buFont typeface="Wingdings" panose="05000000000000000000" pitchFamily="2" charset="2"/>
              <a:buChar char="q"/>
            </a:pPr>
            <a:r>
              <a:rPr lang="en-US" sz="2000" dirty="0"/>
              <a:t> You’ll always know a breakdown of who is “in the room”—the types of roles (leaders, consultants, funders, etc.) that share an interest in the particular practices being explored.</a:t>
            </a:r>
            <a:br>
              <a:rPr lang="en-US" sz="2000" dirty="0"/>
            </a:br>
            <a:endParaRPr lang="en-US" sz="2000" dirty="0"/>
          </a:p>
          <a:p>
            <a:pPr>
              <a:buFont typeface="Wingdings" panose="05000000000000000000" pitchFamily="2" charset="2"/>
              <a:buChar char="q"/>
            </a:pPr>
            <a:r>
              <a:rPr lang="en-US" sz="2000" dirty="0"/>
              <a:t> We’ll use polls throughout so that we can all learn in real time the current prevalence and/or potential uptake of the particular practices being explored.</a:t>
            </a:r>
            <a:br>
              <a:rPr lang="en-US" sz="2000" dirty="0"/>
            </a:br>
            <a:endParaRPr lang="en-US" sz="2000" dirty="0"/>
          </a:p>
          <a:p>
            <a:pPr>
              <a:buFont typeface="Wingdings" panose="05000000000000000000" pitchFamily="2" charset="2"/>
              <a:buChar char="q"/>
            </a:pPr>
            <a:r>
              <a:rPr lang="en-US" sz="2000" dirty="0"/>
              <a:t> You will take a 7-question survey right as the session closes today to reflect on what practices resonated for you as well as to give us feedback.</a:t>
            </a:r>
            <a:br>
              <a:rPr lang="en-US" sz="2000" dirty="0"/>
            </a:br>
            <a:endParaRPr lang="en-US" sz="2000" dirty="0"/>
          </a:p>
          <a:p>
            <a:pPr>
              <a:buFont typeface="Wingdings" panose="05000000000000000000" pitchFamily="2" charset="2"/>
              <a:buChar char="q"/>
            </a:pPr>
            <a:r>
              <a:rPr lang="en-US" sz="2000" dirty="0"/>
              <a:t> If you are interested in furthering your own implementation of the practices being explored in a session, you will be invited to participate in a 3-month follow-up survey. We’ll use this data to develop future sessions and other kinds of content for the NPQ platform to keep moving the conversation forward.</a:t>
            </a:r>
          </a:p>
        </p:txBody>
      </p:sp>
      <p:sp>
        <p:nvSpPr>
          <p:cNvPr id="5" name="Footer Placeholder 4">
            <a:extLst>
              <a:ext uri="{FF2B5EF4-FFF2-40B4-BE49-F238E27FC236}">
                <a16:creationId xmlns:a16="http://schemas.microsoft.com/office/drawing/2014/main" id="{E1BB2FF9-D3F8-4DC7-B95E-31AB028F3868}"/>
              </a:ext>
            </a:extLst>
          </p:cNvPr>
          <p:cNvSpPr>
            <a:spLocks noGrp="1"/>
          </p:cNvSpPr>
          <p:nvPr>
            <p:ph type="ftr" sz="quarter" idx="11"/>
          </p:nvPr>
        </p:nvSpPr>
        <p:spPr/>
        <p:txBody>
          <a:bodyPr/>
          <a:lstStyle/>
          <a:p>
            <a:r>
              <a:rPr lang="en-US" dirty="0"/>
              <a:t>Nonprofit Quarterly </a:t>
            </a:r>
            <a:r>
              <a:rPr lang="en-US" i="1" dirty="0"/>
              <a:t>Advancing Practice </a:t>
            </a:r>
            <a:r>
              <a:rPr lang="en-US" dirty="0"/>
              <a:t>Session with CRE</a:t>
            </a:r>
          </a:p>
        </p:txBody>
      </p:sp>
      <p:sp>
        <p:nvSpPr>
          <p:cNvPr id="6" name="Slide Number Placeholder 5">
            <a:extLst>
              <a:ext uri="{FF2B5EF4-FFF2-40B4-BE49-F238E27FC236}">
                <a16:creationId xmlns:a16="http://schemas.microsoft.com/office/drawing/2014/main" id="{06E9281B-8110-419E-AE67-0C5136B4D988}"/>
              </a:ext>
            </a:extLst>
          </p:cNvPr>
          <p:cNvSpPr>
            <a:spLocks noGrp="1"/>
          </p:cNvSpPr>
          <p:nvPr>
            <p:ph type="sldNum" sz="quarter" idx="12"/>
          </p:nvPr>
        </p:nvSpPr>
        <p:spPr/>
        <p:txBody>
          <a:bodyPr/>
          <a:lstStyle/>
          <a:p>
            <a:fld id="{B9ACA7D8-EB77-4C0E-A54B-927E810B6B76}" type="slidenum">
              <a:rPr lang="en-US" smtClean="0"/>
              <a:t>5</a:t>
            </a:fld>
            <a:endParaRPr lang="en-US"/>
          </a:p>
        </p:txBody>
      </p:sp>
    </p:spTree>
    <p:extLst>
      <p:ext uri="{BB962C8B-B14F-4D97-AF65-F5344CB8AC3E}">
        <p14:creationId xmlns:p14="http://schemas.microsoft.com/office/powerpoint/2010/main" val="3875836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565A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D8E631-EDAC-4965-9812-F649A3DCB9D5}"/>
              </a:ext>
            </a:extLst>
          </p:cNvPr>
          <p:cNvSpPr>
            <a:spLocks noGrp="1"/>
          </p:cNvSpPr>
          <p:nvPr>
            <p:ph type="title"/>
          </p:nvPr>
        </p:nvSpPr>
        <p:spPr/>
        <p:txBody>
          <a:bodyPr/>
          <a:lstStyle/>
          <a:p>
            <a:r>
              <a:rPr lang="en-US" dirty="0">
                <a:solidFill>
                  <a:schemeClr val="bg1"/>
                </a:solidFill>
              </a:rPr>
              <a:t>About </a:t>
            </a:r>
            <a:r>
              <a:rPr lang="en-US" b="1" i="1" dirty="0">
                <a:solidFill>
                  <a:schemeClr val="bg1"/>
                </a:solidFill>
              </a:rPr>
              <a:t>Today’s Topic</a:t>
            </a:r>
          </a:p>
        </p:txBody>
      </p:sp>
      <p:sp>
        <p:nvSpPr>
          <p:cNvPr id="3" name="Slide Number Placeholder 2">
            <a:extLst>
              <a:ext uri="{FF2B5EF4-FFF2-40B4-BE49-F238E27FC236}">
                <a16:creationId xmlns:a16="http://schemas.microsoft.com/office/drawing/2014/main" id="{93015BA6-B3CC-4B09-9520-FF72EE86547E}"/>
              </a:ext>
            </a:extLst>
          </p:cNvPr>
          <p:cNvSpPr>
            <a:spLocks noGrp="1"/>
          </p:cNvSpPr>
          <p:nvPr>
            <p:ph type="sldNum" sz="quarter" idx="12"/>
          </p:nvPr>
        </p:nvSpPr>
        <p:spPr/>
        <p:txBody>
          <a:bodyPr/>
          <a:lstStyle/>
          <a:p>
            <a:fld id="{B9ACA7D8-EB77-4C0E-A54B-927E810B6B76}" type="slidenum">
              <a:rPr lang="en-US" smtClean="0"/>
              <a:t>6</a:t>
            </a:fld>
            <a:endParaRPr lang="en-US"/>
          </a:p>
        </p:txBody>
      </p:sp>
    </p:spTree>
    <p:extLst>
      <p:ext uri="{BB962C8B-B14F-4D97-AF65-F5344CB8AC3E}">
        <p14:creationId xmlns:p14="http://schemas.microsoft.com/office/powerpoint/2010/main" val="81625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F66DFD9-EC64-42DA-96B2-8DE5B796C24E}"/>
              </a:ext>
            </a:extLst>
          </p:cNvPr>
          <p:cNvSpPr>
            <a:spLocks noGrp="1"/>
          </p:cNvSpPr>
          <p:nvPr>
            <p:ph type="title"/>
          </p:nvPr>
        </p:nvSpPr>
        <p:spPr>
          <a:xfrm>
            <a:off x="838200" y="806246"/>
            <a:ext cx="10515600" cy="757391"/>
          </a:xfrm>
        </p:spPr>
        <p:txBody>
          <a:bodyPr>
            <a:normAutofit/>
          </a:bodyPr>
          <a:lstStyle/>
          <a:p>
            <a:pPr algn="ctr"/>
            <a:r>
              <a:rPr lang="en-US" sz="4000" b="1" dirty="0">
                <a:solidFill>
                  <a:srgbClr val="1565A1"/>
                </a:solidFill>
              </a:rPr>
              <a:t>Beyond Executive Coaching:</a:t>
            </a:r>
          </a:p>
        </p:txBody>
      </p:sp>
      <p:sp>
        <p:nvSpPr>
          <p:cNvPr id="7" name="Text Placeholder 6">
            <a:extLst>
              <a:ext uri="{FF2B5EF4-FFF2-40B4-BE49-F238E27FC236}">
                <a16:creationId xmlns:a16="http://schemas.microsoft.com/office/drawing/2014/main" id="{080CEC6B-D0BC-42FB-BF45-325FBF597418}"/>
              </a:ext>
            </a:extLst>
          </p:cNvPr>
          <p:cNvSpPr>
            <a:spLocks noGrp="1"/>
          </p:cNvSpPr>
          <p:nvPr>
            <p:ph type="body" idx="1"/>
          </p:nvPr>
        </p:nvSpPr>
        <p:spPr>
          <a:xfrm>
            <a:off x="838200" y="1563637"/>
            <a:ext cx="10515600" cy="1500187"/>
          </a:xfrm>
        </p:spPr>
        <p:txBody>
          <a:bodyPr/>
          <a:lstStyle/>
          <a:p>
            <a:pPr algn="ctr"/>
            <a:r>
              <a:rPr lang="en-US" b="1" dirty="0">
                <a:solidFill>
                  <a:srgbClr val="1565A1"/>
                </a:solidFill>
              </a:rPr>
              <a:t>How Coaching Can Develop the Next Generation of Leadership </a:t>
            </a:r>
            <a:br>
              <a:rPr lang="en-US" b="1" dirty="0">
                <a:solidFill>
                  <a:srgbClr val="1565A1"/>
                </a:solidFill>
              </a:rPr>
            </a:br>
            <a:r>
              <a:rPr lang="en-US" b="1" dirty="0">
                <a:solidFill>
                  <a:srgbClr val="1565A1"/>
                </a:solidFill>
              </a:rPr>
              <a:t>&amp; Accelerate Organizational Change</a:t>
            </a:r>
          </a:p>
        </p:txBody>
      </p:sp>
      <p:sp>
        <p:nvSpPr>
          <p:cNvPr id="4" name="Footer Placeholder 3">
            <a:extLst>
              <a:ext uri="{FF2B5EF4-FFF2-40B4-BE49-F238E27FC236}">
                <a16:creationId xmlns:a16="http://schemas.microsoft.com/office/drawing/2014/main" id="{2FAC6C82-02C4-4794-B81F-A81EE6D29222}"/>
              </a:ext>
            </a:extLst>
          </p:cNvPr>
          <p:cNvSpPr>
            <a:spLocks noGrp="1"/>
          </p:cNvSpPr>
          <p:nvPr>
            <p:ph type="ftr" sz="quarter" idx="11"/>
          </p:nvPr>
        </p:nvSpPr>
        <p:spPr/>
        <p:txBody>
          <a:bodyPr/>
          <a:lstStyle/>
          <a:p>
            <a:r>
              <a:rPr lang="en-US" dirty="0"/>
              <a:t>Nonprofit Quarterly </a:t>
            </a:r>
            <a:r>
              <a:rPr lang="en-US" i="1" dirty="0"/>
              <a:t>Advancing Practice </a:t>
            </a:r>
            <a:r>
              <a:rPr lang="en-US" dirty="0"/>
              <a:t>Session with CRE</a:t>
            </a:r>
          </a:p>
        </p:txBody>
      </p:sp>
      <p:sp>
        <p:nvSpPr>
          <p:cNvPr id="5" name="Slide Number Placeholder 4">
            <a:extLst>
              <a:ext uri="{FF2B5EF4-FFF2-40B4-BE49-F238E27FC236}">
                <a16:creationId xmlns:a16="http://schemas.microsoft.com/office/drawing/2014/main" id="{E9EE916E-E3E3-4134-8EE0-91D7AAFDF906}"/>
              </a:ext>
            </a:extLst>
          </p:cNvPr>
          <p:cNvSpPr>
            <a:spLocks noGrp="1"/>
          </p:cNvSpPr>
          <p:nvPr>
            <p:ph type="sldNum" sz="quarter" idx="12"/>
          </p:nvPr>
        </p:nvSpPr>
        <p:spPr/>
        <p:txBody>
          <a:bodyPr/>
          <a:lstStyle/>
          <a:p>
            <a:fld id="{B9ACA7D8-EB77-4C0E-A54B-927E810B6B76}" type="slidenum">
              <a:rPr lang="en-US" smtClean="0"/>
              <a:t>7</a:t>
            </a:fld>
            <a:endParaRPr lang="en-US"/>
          </a:p>
        </p:txBody>
      </p:sp>
      <p:sp>
        <p:nvSpPr>
          <p:cNvPr id="10" name="TextBox 9">
            <a:extLst>
              <a:ext uri="{FF2B5EF4-FFF2-40B4-BE49-F238E27FC236}">
                <a16:creationId xmlns:a16="http://schemas.microsoft.com/office/drawing/2014/main" id="{630B5B7E-2959-4A0F-BE98-DF4DCE019089}"/>
              </a:ext>
            </a:extLst>
          </p:cNvPr>
          <p:cNvSpPr txBox="1"/>
          <p:nvPr/>
        </p:nvSpPr>
        <p:spPr>
          <a:xfrm>
            <a:off x="3080484" y="5440636"/>
            <a:ext cx="6031032" cy="461665"/>
          </a:xfrm>
          <a:prstGeom prst="rect">
            <a:avLst/>
          </a:prstGeom>
          <a:noFill/>
          <a:ln w="38100">
            <a:solidFill>
              <a:srgbClr val="1565A1"/>
            </a:solidFill>
          </a:ln>
        </p:spPr>
        <p:txBody>
          <a:bodyPr vert="horz" wrap="square" rtlCol="0">
            <a:spAutoFit/>
          </a:bodyPr>
          <a:lstStyle/>
          <a:p>
            <a:pPr algn="ctr"/>
            <a:r>
              <a:rPr lang="en-US" sz="2400" b="1" dirty="0">
                <a:solidFill>
                  <a:srgbClr val="1565A1"/>
                </a:solidFill>
              </a:rPr>
              <a:t>Relevant  NPQ Articles</a:t>
            </a:r>
          </a:p>
        </p:txBody>
      </p:sp>
      <p:sp>
        <p:nvSpPr>
          <p:cNvPr id="11" name="TextBox 10">
            <a:extLst>
              <a:ext uri="{FF2B5EF4-FFF2-40B4-BE49-F238E27FC236}">
                <a16:creationId xmlns:a16="http://schemas.microsoft.com/office/drawing/2014/main" id="{EE23F814-B6F6-4D09-901C-59251C091423}"/>
              </a:ext>
            </a:extLst>
          </p:cNvPr>
          <p:cNvSpPr txBox="1"/>
          <p:nvPr/>
        </p:nvSpPr>
        <p:spPr>
          <a:xfrm>
            <a:off x="1858764" y="2624480"/>
            <a:ext cx="8917858" cy="3046988"/>
          </a:xfrm>
          <a:prstGeom prst="rect">
            <a:avLst/>
          </a:prstGeom>
          <a:noFill/>
        </p:spPr>
        <p:txBody>
          <a:bodyPr wrap="square" rtlCol="0">
            <a:spAutoFit/>
          </a:bodyPr>
          <a:lstStyle/>
          <a:p>
            <a:r>
              <a:rPr lang="en-US" sz="2000" dirty="0"/>
              <a:t>“Self-Coaching Strategies for Nonprofit Leaders”		                May 10, 2018</a:t>
            </a:r>
          </a:p>
          <a:p>
            <a:r>
              <a:rPr lang="en-US" sz="1600" dirty="0"/>
              <a:t>by Jean Lobell, Mohan Sikka, and Pavitra Menon</a:t>
            </a:r>
          </a:p>
          <a:p>
            <a:endParaRPr lang="en-US" sz="2000" dirty="0"/>
          </a:p>
          <a:p>
            <a:pPr lvl="0"/>
            <a:r>
              <a:rPr lang="en-US" sz="2000" dirty="0">
                <a:solidFill>
                  <a:prstClr val="black"/>
                </a:solidFill>
              </a:rPr>
              <a:t>“Coaching as a Capacity-building Tool: An Interview with Bill Ryan”	May 14, 2013</a:t>
            </a:r>
          </a:p>
          <a:p>
            <a:pPr lvl="0"/>
            <a:r>
              <a:rPr lang="en-US" sz="1600" dirty="0">
                <a:solidFill>
                  <a:prstClr val="black"/>
                </a:solidFill>
              </a:rPr>
              <a:t>by Ruth McCambridge</a:t>
            </a:r>
          </a:p>
          <a:p>
            <a:endParaRPr lang="en-US" sz="2000" dirty="0"/>
          </a:p>
          <a:p>
            <a:pPr lvl="0"/>
            <a:r>
              <a:rPr lang="en-US" sz="2000" dirty="0">
                <a:solidFill>
                  <a:prstClr val="black"/>
                </a:solidFill>
              </a:rPr>
              <a:t>“A Leader’s Guide to Executive Coaching”			            March 21, 2008</a:t>
            </a:r>
          </a:p>
          <a:p>
            <a:pPr lvl="0"/>
            <a:r>
              <a:rPr lang="en-US" sz="1600" dirty="0">
                <a:solidFill>
                  <a:prstClr val="black"/>
                </a:solidFill>
              </a:rPr>
              <a:t>By David Coleman</a:t>
            </a:r>
          </a:p>
          <a:p>
            <a:endParaRPr lang="en-US" sz="2000" dirty="0"/>
          </a:p>
          <a:p>
            <a:endParaRPr lang="en-US" sz="2000" dirty="0"/>
          </a:p>
        </p:txBody>
      </p:sp>
    </p:spTree>
    <p:extLst>
      <p:ext uri="{BB962C8B-B14F-4D97-AF65-F5344CB8AC3E}">
        <p14:creationId xmlns:p14="http://schemas.microsoft.com/office/powerpoint/2010/main" val="2163874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F66DFD9-EC64-42DA-96B2-8DE5B796C24E}"/>
              </a:ext>
            </a:extLst>
          </p:cNvPr>
          <p:cNvSpPr>
            <a:spLocks noGrp="1"/>
          </p:cNvSpPr>
          <p:nvPr>
            <p:ph type="title"/>
          </p:nvPr>
        </p:nvSpPr>
        <p:spPr>
          <a:xfrm>
            <a:off x="838200" y="577003"/>
            <a:ext cx="10515600" cy="757391"/>
          </a:xfrm>
        </p:spPr>
        <p:txBody>
          <a:bodyPr>
            <a:normAutofit/>
          </a:bodyPr>
          <a:lstStyle/>
          <a:p>
            <a:pPr algn="ctr"/>
            <a:r>
              <a:rPr lang="en-US" sz="4000" b="1" dirty="0">
                <a:solidFill>
                  <a:srgbClr val="1565A1"/>
                </a:solidFill>
              </a:rPr>
              <a:t>Beyond Executive Coaching:</a:t>
            </a:r>
          </a:p>
        </p:txBody>
      </p:sp>
      <p:sp>
        <p:nvSpPr>
          <p:cNvPr id="7" name="Text Placeholder 6">
            <a:extLst>
              <a:ext uri="{FF2B5EF4-FFF2-40B4-BE49-F238E27FC236}">
                <a16:creationId xmlns:a16="http://schemas.microsoft.com/office/drawing/2014/main" id="{080CEC6B-D0BC-42FB-BF45-325FBF597418}"/>
              </a:ext>
            </a:extLst>
          </p:cNvPr>
          <p:cNvSpPr>
            <a:spLocks noGrp="1"/>
          </p:cNvSpPr>
          <p:nvPr>
            <p:ph type="body" idx="1"/>
          </p:nvPr>
        </p:nvSpPr>
        <p:spPr>
          <a:xfrm>
            <a:off x="838200" y="1334790"/>
            <a:ext cx="10515600" cy="1500187"/>
          </a:xfrm>
        </p:spPr>
        <p:txBody>
          <a:bodyPr/>
          <a:lstStyle/>
          <a:p>
            <a:pPr algn="ctr"/>
            <a:r>
              <a:rPr lang="en-US" b="1" dirty="0">
                <a:solidFill>
                  <a:srgbClr val="1565A1"/>
                </a:solidFill>
              </a:rPr>
              <a:t>How Coaching Can Develop the Next Generation of Leadership </a:t>
            </a:r>
            <a:br>
              <a:rPr lang="en-US" b="1" dirty="0">
                <a:solidFill>
                  <a:srgbClr val="1565A1"/>
                </a:solidFill>
              </a:rPr>
            </a:br>
            <a:r>
              <a:rPr lang="en-US" b="1" dirty="0">
                <a:solidFill>
                  <a:srgbClr val="1565A1"/>
                </a:solidFill>
              </a:rPr>
              <a:t>&amp; Accelerate Organizational Change</a:t>
            </a:r>
          </a:p>
        </p:txBody>
      </p:sp>
      <p:sp>
        <p:nvSpPr>
          <p:cNvPr id="4" name="Footer Placeholder 3">
            <a:extLst>
              <a:ext uri="{FF2B5EF4-FFF2-40B4-BE49-F238E27FC236}">
                <a16:creationId xmlns:a16="http://schemas.microsoft.com/office/drawing/2014/main" id="{2FAC6C82-02C4-4794-B81F-A81EE6D29222}"/>
              </a:ext>
            </a:extLst>
          </p:cNvPr>
          <p:cNvSpPr>
            <a:spLocks noGrp="1"/>
          </p:cNvSpPr>
          <p:nvPr>
            <p:ph type="ftr" sz="quarter" idx="11"/>
          </p:nvPr>
        </p:nvSpPr>
        <p:spPr/>
        <p:txBody>
          <a:bodyPr/>
          <a:lstStyle/>
          <a:p>
            <a:r>
              <a:rPr lang="en-US" dirty="0"/>
              <a:t>Nonprofit Quarterly </a:t>
            </a:r>
            <a:r>
              <a:rPr lang="en-US" i="1" dirty="0"/>
              <a:t>Advancing Practice </a:t>
            </a:r>
            <a:r>
              <a:rPr lang="en-US" dirty="0"/>
              <a:t>Session with CRE</a:t>
            </a:r>
          </a:p>
        </p:txBody>
      </p:sp>
      <p:sp>
        <p:nvSpPr>
          <p:cNvPr id="5" name="Slide Number Placeholder 4">
            <a:extLst>
              <a:ext uri="{FF2B5EF4-FFF2-40B4-BE49-F238E27FC236}">
                <a16:creationId xmlns:a16="http://schemas.microsoft.com/office/drawing/2014/main" id="{E9EE916E-E3E3-4134-8EE0-91D7AAFDF906}"/>
              </a:ext>
            </a:extLst>
          </p:cNvPr>
          <p:cNvSpPr>
            <a:spLocks noGrp="1"/>
          </p:cNvSpPr>
          <p:nvPr>
            <p:ph type="sldNum" sz="quarter" idx="12"/>
          </p:nvPr>
        </p:nvSpPr>
        <p:spPr/>
        <p:txBody>
          <a:bodyPr/>
          <a:lstStyle/>
          <a:p>
            <a:fld id="{B9ACA7D8-EB77-4C0E-A54B-927E810B6B76}" type="slidenum">
              <a:rPr lang="en-US" smtClean="0"/>
              <a:t>8</a:t>
            </a:fld>
            <a:endParaRPr lang="en-US"/>
          </a:p>
        </p:txBody>
      </p:sp>
      <p:sp>
        <p:nvSpPr>
          <p:cNvPr id="10" name="TextBox 9">
            <a:extLst>
              <a:ext uri="{FF2B5EF4-FFF2-40B4-BE49-F238E27FC236}">
                <a16:creationId xmlns:a16="http://schemas.microsoft.com/office/drawing/2014/main" id="{630B5B7E-2959-4A0F-BE98-DF4DCE019089}"/>
              </a:ext>
            </a:extLst>
          </p:cNvPr>
          <p:cNvSpPr txBox="1"/>
          <p:nvPr/>
        </p:nvSpPr>
        <p:spPr>
          <a:xfrm>
            <a:off x="2704400" y="5753215"/>
            <a:ext cx="6031032" cy="461665"/>
          </a:xfrm>
          <a:prstGeom prst="rect">
            <a:avLst/>
          </a:prstGeom>
          <a:noFill/>
          <a:ln w="38100">
            <a:solidFill>
              <a:srgbClr val="1565A1"/>
            </a:solidFill>
          </a:ln>
        </p:spPr>
        <p:txBody>
          <a:bodyPr vert="horz" wrap="square" rtlCol="0">
            <a:spAutoFit/>
          </a:bodyPr>
          <a:lstStyle/>
          <a:p>
            <a:pPr algn="ctr"/>
            <a:r>
              <a:rPr lang="en-US" sz="2400" b="1" dirty="0">
                <a:solidFill>
                  <a:srgbClr val="1565A1"/>
                </a:solidFill>
              </a:rPr>
              <a:t>Recent Research</a:t>
            </a:r>
          </a:p>
        </p:txBody>
      </p:sp>
      <p:sp>
        <p:nvSpPr>
          <p:cNvPr id="11" name="TextBox 10">
            <a:extLst>
              <a:ext uri="{FF2B5EF4-FFF2-40B4-BE49-F238E27FC236}">
                <a16:creationId xmlns:a16="http://schemas.microsoft.com/office/drawing/2014/main" id="{EE23F814-B6F6-4D09-901C-59251C091423}"/>
              </a:ext>
            </a:extLst>
          </p:cNvPr>
          <p:cNvSpPr txBox="1"/>
          <p:nvPr/>
        </p:nvSpPr>
        <p:spPr>
          <a:xfrm>
            <a:off x="1072945" y="2251341"/>
            <a:ext cx="4412226" cy="2523768"/>
          </a:xfrm>
          <a:prstGeom prst="rect">
            <a:avLst/>
          </a:prstGeom>
          <a:noFill/>
          <a:ln w="28575">
            <a:solidFill>
              <a:srgbClr val="1565A1"/>
            </a:solidFill>
          </a:ln>
        </p:spPr>
        <p:txBody>
          <a:bodyPr wrap="square" rtlCol="0">
            <a:spAutoFit/>
          </a:bodyPr>
          <a:lstStyle/>
          <a:p>
            <a:r>
              <a:rPr lang="en-US" dirty="0"/>
              <a:t>“According to the International Coach Federation (ICF)</a:t>
            </a:r>
            <a:r>
              <a:rPr lang="en-US" baseline="30000" dirty="0">
                <a:hlinkClick r:id="rId2"/>
              </a:rPr>
              <a:t>1</a:t>
            </a:r>
            <a:r>
              <a:rPr lang="en-US" dirty="0"/>
              <a:t>, a total of 2,100 professional coaches were operating globally in 1999. By 2012 there were 47,500. In North America that year, for example, the total annual revenue from coaching was said to be $707 million.”</a:t>
            </a:r>
          </a:p>
          <a:p>
            <a:pPr algn="r"/>
            <a:r>
              <a:rPr lang="en-US" sz="800" dirty="0">
                <a:solidFill>
                  <a:srgbClr val="000000"/>
                </a:solidFill>
                <a:latin typeface="arial" panose="020B0604020202020204" pitchFamily="34" charset="0"/>
              </a:rPr>
              <a:t>Comparing the Effectiveness of Individual Coaching, Self-Coaching, and Group Training: How Leadership Makes the Difference</a:t>
            </a:r>
          </a:p>
          <a:p>
            <a:pPr algn="r"/>
            <a:r>
              <a:rPr lang="en-US" sz="800" dirty="0">
                <a:solidFill>
                  <a:srgbClr val="642A8F"/>
                </a:solidFill>
                <a:latin typeface="arial" panose="020B0604020202020204" pitchFamily="34" charset="0"/>
              </a:rPr>
              <a:t>Sabine Losch</a:t>
            </a:r>
            <a:r>
              <a:rPr lang="en-US" sz="800" dirty="0">
                <a:solidFill>
                  <a:srgbClr val="000000"/>
                </a:solidFill>
                <a:latin typeface="arial" panose="020B0604020202020204" pitchFamily="34" charset="0"/>
              </a:rPr>
              <a:t>,</a:t>
            </a:r>
            <a:r>
              <a:rPr lang="en-US" sz="800" baseline="30000" dirty="0">
                <a:solidFill>
                  <a:srgbClr val="000000"/>
                </a:solidFill>
                <a:latin typeface="arial" panose="020B0604020202020204" pitchFamily="34" charset="0"/>
              </a:rPr>
              <a:t>1,*</a:t>
            </a:r>
            <a:r>
              <a:rPr lang="en-US" sz="800" dirty="0">
                <a:solidFill>
                  <a:srgbClr val="000000"/>
                </a:solidFill>
                <a:latin typeface="arial" panose="020B0604020202020204" pitchFamily="34" charset="0"/>
              </a:rPr>
              <a:t> </a:t>
            </a:r>
            <a:r>
              <a:rPr lang="en-US" sz="800" dirty="0">
                <a:solidFill>
                  <a:srgbClr val="642A8F"/>
                </a:solidFill>
                <a:latin typeface="arial" panose="020B0604020202020204" pitchFamily="34" charset="0"/>
              </a:rPr>
              <a:t>Eva Traut-Mattausch</a:t>
            </a:r>
            <a:r>
              <a:rPr lang="en-US" sz="800" dirty="0">
                <a:solidFill>
                  <a:srgbClr val="000000"/>
                </a:solidFill>
                <a:latin typeface="arial" panose="020B0604020202020204" pitchFamily="34" charset="0"/>
              </a:rPr>
              <a:t>,</a:t>
            </a:r>
            <a:r>
              <a:rPr lang="en-US" sz="800" baseline="30000" dirty="0">
                <a:solidFill>
                  <a:srgbClr val="000000"/>
                </a:solidFill>
                <a:latin typeface="arial" panose="020B0604020202020204" pitchFamily="34" charset="0"/>
              </a:rPr>
              <a:t>1</a:t>
            </a:r>
            <a:r>
              <a:rPr lang="en-US" sz="800" dirty="0">
                <a:solidFill>
                  <a:srgbClr val="000000"/>
                </a:solidFill>
                <a:latin typeface="arial" panose="020B0604020202020204" pitchFamily="34" charset="0"/>
              </a:rPr>
              <a:t> </a:t>
            </a:r>
            <a:r>
              <a:rPr lang="en-US" sz="800" dirty="0">
                <a:solidFill>
                  <a:srgbClr val="642A8F"/>
                </a:solidFill>
                <a:latin typeface="arial" panose="020B0604020202020204" pitchFamily="34" charset="0"/>
              </a:rPr>
              <a:t>Maximilian D. Mühlberger</a:t>
            </a:r>
            <a:r>
              <a:rPr lang="en-US" sz="800" dirty="0">
                <a:solidFill>
                  <a:srgbClr val="000000"/>
                </a:solidFill>
                <a:latin typeface="arial" panose="020B0604020202020204" pitchFamily="34" charset="0"/>
              </a:rPr>
              <a:t>,</a:t>
            </a:r>
            <a:r>
              <a:rPr lang="en-US" sz="800" baseline="30000" dirty="0">
                <a:solidFill>
                  <a:srgbClr val="000000"/>
                </a:solidFill>
                <a:latin typeface="arial" panose="020B0604020202020204" pitchFamily="34" charset="0"/>
              </a:rPr>
              <a:t>1</a:t>
            </a:r>
            <a:r>
              <a:rPr lang="en-US" sz="800" dirty="0">
                <a:solidFill>
                  <a:srgbClr val="000000"/>
                </a:solidFill>
                <a:latin typeface="arial" panose="020B0604020202020204" pitchFamily="34" charset="0"/>
              </a:rPr>
              <a:t> and </a:t>
            </a:r>
            <a:r>
              <a:rPr lang="en-US" sz="800" dirty="0">
                <a:solidFill>
                  <a:srgbClr val="642A8F"/>
                </a:solidFill>
                <a:latin typeface="arial" panose="020B0604020202020204" pitchFamily="34" charset="0"/>
              </a:rPr>
              <a:t>Eva Jonas</a:t>
            </a:r>
            <a:r>
              <a:rPr lang="en-US" sz="800" baseline="30000" dirty="0">
                <a:solidFill>
                  <a:srgbClr val="000000"/>
                </a:solidFill>
                <a:latin typeface="arial" panose="020B0604020202020204" pitchFamily="34" charset="0"/>
              </a:rPr>
              <a:t>2</a:t>
            </a:r>
            <a:endParaRPr lang="en-US" sz="800" dirty="0">
              <a:solidFill>
                <a:srgbClr val="000000"/>
              </a:solidFill>
              <a:latin typeface="arial" panose="020B0604020202020204" pitchFamily="34" charset="0"/>
            </a:endParaRPr>
          </a:p>
          <a:p>
            <a:pPr algn="r"/>
            <a:endParaRPr lang="en-US" sz="800" dirty="0"/>
          </a:p>
        </p:txBody>
      </p:sp>
      <p:sp>
        <p:nvSpPr>
          <p:cNvPr id="2" name="TextBox 1">
            <a:extLst>
              <a:ext uri="{FF2B5EF4-FFF2-40B4-BE49-F238E27FC236}">
                <a16:creationId xmlns:a16="http://schemas.microsoft.com/office/drawing/2014/main" id="{98A46B6C-3298-44F4-9453-DB781646F37F}"/>
              </a:ext>
            </a:extLst>
          </p:cNvPr>
          <p:cNvSpPr txBox="1"/>
          <p:nvPr/>
        </p:nvSpPr>
        <p:spPr>
          <a:xfrm>
            <a:off x="5719916" y="2251341"/>
            <a:ext cx="5633884" cy="3046988"/>
          </a:xfrm>
          <a:prstGeom prst="rect">
            <a:avLst/>
          </a:prstGeom>
          <a:noFill/>
          <a:ln w="28575">
            <a:solidFill>
              <a:srgbClr val="1565A1"/>
            </a:solidFill>
          </a:ln>
        </p:spPr>
        <p:txBody>
          <a:bodyPr wrap="square" rtlCol="0">
            <a:spAutoFit/>
          </a:bodyPr>
          <a:lstStyle/>
          <a:p>
            <a:r>
              <a:rPr lang="en-US" dirty="0"/>
              <a:t>Data was collected from 1,895 client–coach pairs (366 different coaches) from 34 countries, and 92 sponsors, for a total of 3,882 matching surveys. Results indicate that coachee perceptions of coaching effectiveness (CE) were significantly related to both coach- and coachee-rated strength of the working alliance and to coachee self-efficacy but unrelated to coachee or coach personality and to personality matching. </a:t>
            </a:r>
          </a:p>
          <a:p>
            <a:endParaRPr lang="en-US" sz="800" i="1" dirty="0"/>
          </a:p>
          <a:p>
            <a:pPr algn="r"/>
            <a:r>
              <a:rPr lang="en-US" sz="800" dirty="0"/>
              <a:t>A large-scale study of executive and workplace coaching: The relative contributions of relationship, </a:t>
            </a:r>
            <a:br>
              <a:rPr lang="en-US" sz="800" dirty="0"/>
            </a:br>
            <a:r>
              <a:rPr lang="en-US" sz="800" dirty="0"/>
              <a:t>personality match, and self-efficacy</a:t>
            </a:r>
            <a:r>
              <a:rPr lang="en-US" sz="800" i="1" dirty="0"/>
              <a:t>.</a:t>
            </a:r>
          </a:p>
          <a:p>
            <a:pPr algn="r"/>
            <a:r>
              <a:rPr lang="en-US" sz="800" dirty="0"/>
              <a:t>By de Haan, Erik,Grant, Anthony M.,Burger, Yvonne,Eriksson, Per-Olof</a:t>
            </a:r>
          </a:p>
          <a:p>
            <a:pPr algn="r"/>
            <a:r>
              <a:rPr lang="en-US" sz="800" dirty="0"/>
              <a:t>Consulting Psychology Journal: Practice and Research, Vol 68(3), Sep 2016, 189-207</a:t>
            </a:r>
          </a:p>
          <a:p>
            <a:pPr algn="r"/>
            <a:endParaRPr lang="en-US" sz="800" dirty="0"/>
          </a:p>
        </p:txBody>
      </p:sp>
    </p:spTree>
    <p:extLst>
      <p:ext uri="{BB962C8B-B14F-4D97-AF65-F5344CB8AC3E}">
        <p14:creationId xmlns:p14="http://schemas.microsoft.com/office/powerpoint/2010/main" val="2297760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F66DFD9-EC64-42DA-96B2-8DE5B796C24E}"/>
              </a:ext>
            </a:extLst>
          </p:cNvPr>
          <p:cNvSpPr>
            <a:spLocks noGrp="1"/>
          </p:cNvSpPr>
          <p:nvPr>
            <p:ph type="title"/>
          </p:nvPr>
        </p:nvSpPr>
        <p:spPr>
          <a:xfrm>
            <a:off x="838200" y="806246"/>
            <a:ext cx="10515600" cy="757391"/>
          </a:xfrm>
        </p:spPr>
        <p:txBody>
          <a:bodyPr>
            <a:normAutofit/>
          </a:bodyPr>
          <a:lstStyle/>
          <a:p>
            <a:pPr algn="ctr"/>
            <a:r>
              <a:rPr lang="en-US" sz="4000" b="1" dirty="0">
                <a:solidFill>
                  <a:srgbClr val="1565A1"/>
                </a:solidFill>
              </a:rPr>
              <a:t>Beyond Executive Coaching:</a:t>
            </a:r>
          </a:p>
        </p:txBody>
      </p:sp>
      <p:sp>
        <p:nvSpPr>
          <p:cNvPr id="7" name="Text Placeholder 6">
            <a:extLst>
              <a:ext uri="{FF2B5EF4-FFF2-40B4-BE49-F238E27FC236}">
                <a16:creationId xmlns:a16="http://schemas.microsoft.com/office/drawing/2014/main" id="{080CEC6B-D0BC-42FB-BF45-325FBF597418}"/>
              </a:ext>
            </a:extLst>
          </p:cNvPr>
          <p:cNvSpPr>
            <a:spLocks noGrp="1"/>
          </p:cNvSpPr>
          <p:nvPr>
            <p:ph type="body" idx="1"/>
          </p:nvPr>
        </p:nvSpPr>
        <p:spPr>
          <a:xfrm>
            <a:off x="838200" y="1563637"/>
            <a:ext cx="10515600" cy="1500187"/>
          </a:xfrm>
        </p:spPr>
        <p:txBody>
          <a:bodyPr/>
          <a:lstStyle/>
          <a:p>
            <a:pPr algn="ctr"/>
            <a:r>
              <a:rPr lang="en-US" b="1" dirty="0">
                <a:solidFill>
                  <a:srgbClr val="1565A1"/>
                </a:solidFill>
              </a:rPr>
              <a:t>How Coaching Can Develop the Next Generation of Leadership </a:t>
            </a:r>
            <a:br>
              <a:rPr lang="en-US" b="1" dirty="0">
                <a:solidFill>
                  <a:srgbClr val="1565A1"/>
                </a:solidFill>
              </a:rPr>
            </a:br>
            <a:r>
              <a:rPr lang="en-US" b="1" dirty="0">
                <a:solidFill>
                  <a:srgbClr val="1565A1"/>
                </a:solidFill>
              </a:rPr>
              <a:t>&amp; Accelerate Organizational Change</a:t>
            </a:r>
          </a:p>
        </p:txBody>
      </p:sp>
      <p:sp>
        <p:nvSpPr>
          <p:cNvPr id="4" name="Footer Placeholder 3">
            <a:extLst>
              <a:ext uri="{FF2B5EF4-FFF2-40B4-BE49-F238E27FC236}">
                <a16:creationId xmlns:a16="http://schemas.microsoft.com/office/drawing/2014/main" id="{2FAC6C82-02C4-4794-B81F-A81EE6D29222}"/>
              </a:ext>
            </a:extLst>
          </p:cNvPr>
          <p:cNvSpPr>
            <a:spLocks noGrp="1"/>
          </p:cNvSpPr>
          <p:nvPr>
            <p:ph type="ftr" sz="quarter" idx="11"/>
          </p:nvPr>
        </p:nvSpPr>
        <p:spPr/>
        <p:txBody>
          <a:bodyPr/>
          <a:lstStyle/>
          <a:p>
            <a:r>
              <a:rPr lang="en-US" dirty="0"/>
              <a:t>Nonprofit Quarterly </a:t>
            </a:r>
            <a:r>
              <a:rPr lang="en-US" i="1" dirty="0"/>
              <a:t>Advancing Practice </a:t>
            </a:r>
            <a:r>
              <a:rPr lang="en-US" dirty="0"/>
              <a:t>Session with CRE</a:t>
            </a:r>
          </a:p>
        </p:txBody>
      </p:sp>
      <p:sp>
        <p:nvSpPr>
          <p:cNvPr id="5" name="Slide Number Placeholder 4">
            <a:extLst>
              <a:ext uri="{FF2B5EF4-FFF2-40B4-BE49-F238E27FC236}">
                <a16:creationId xmlns:a16="http://schemas.microsoft.com/office/drawing/2014/main" id="{E9EE916E-E3E3-4134-8EE0-91D7AAFDF906}"/>
              </a:ext>
            </a:extLst>
          </p:cNvPr>
          <p:cNvSpPr>
            <a:spLocks noGrp="1"/>
          </p:cNvSpPr>
          <p:nvPr>
            <p:ph type="sldNum" sz="quarter" idx="12"/>
          </p:nvPr>
        </p:nvSpPr>
        <p:spPr/>
        <p:txBody>
          <a:bodyPr/>
          <a:lstStyle/>
          <a:p>
            <a:fld id="{B9ACA7D8-EB77-4C0E-A54B-927E810B6B76}" type="slidenum">
              <a:rPr lang="en-US" smtClean="0"/>
              <a:t>9</a:t>
            </a:fld>
            <a:endParaRPr lang="en-US"/>
          </a:p>
        </p:txBody>
      </p:sp>
      <p:sp>
        <p:nvSpPr>
          <p:cNvPr id="10" name="TextBox 9">
            <a:extLst>
              <a:ext uri="{FF2B5EF4-FFF2-40B4-BE49-F238E27FC236}">
                <a16:creationId xmlns:a16="http://schemas.microsoft.com/office/drawing/2014/main" id="{630B5B7E-2959-4A0F-BE98-DF4DCE019089}"/>
              </a:ext>
            </a:extLst>
          </p:cNvPr>
          <p:cNvSpPr txBox="1"/>
          <p:nvPr/>
        </p:nvSpPr>
        <p:spPr>
          <a:xfrm>
            <a:off x="3080484" y="5472102"/>
            <a:ext cx="6031032" cy="461665"/>
          </a:xfrm>
          <a:prstGeom prst="rect">
            <a:avLst/>
          </a:prstGeom>
          <a:noFill/>
          <a:ln w="38100">
            <a:solidFill>
              <a:srgbClr val="1565A1"/>
            </a:solidFill>
          </a:ln>
        </p:spPr>
        <p:txBody>
          <a:bodyPr vert="horz" wrap="square" rtlCol="0">
            <a:spAutoFit/>
          </a:bodyPr>
          <a:lstStyle/>
          <a:p>
            <a:pPr algn="ctr"/>
            <a:r>
              <a:rPr lang="en-US" sz="2400" b="1" dirty="0">
                <a:solidFill>
                  <a:srgbClr val="1565A1"/>
                </a:solidFill>
              </a:rPr>
              <a:t>Practice Shifts We’ll Explore Today</a:t>
            </a:r>
          </a:p>
        </p:txBody>
      </p:sp>
      <p:sp>
        <p:nvSpPr>
          <p:cNvPr id="11" name="TextBox 10">
            <a:extLst>
              <a:ext uri="{FF2B5EF4-FFF2-40B4-BE49-F238E27FC236}">
                <a16:creationId xmlns:a16="http://schemas.microsoft.com/office/drawing/2014/main" id="{EE23F814-B6F6-4D09-901C-59251C091423}"/>
              </a:ext>
            </a:extLst>
          </p:cNvPr>
          <p:cNvSpPr txBox="1"/>
          <p:nvPr/>
        </p:nvSpPr>
        <p:spPr>
          <a:xfrm>
            <a:off x="1878428" y="2658017"/>
            <a:ext cx="8917858" cy="2862322"/>
          </a:xfrm>
          <a:prstGeom prst="rect">
            <a:avLst/>
          </a:prstGeom>
          <a:noFill/>
        </p:spPr>
        <p:txBody>
          <a:bodyPr wrap="square" rtlCol="0">
            <a:spAutoFit/>
          </a:bodyPr>
          <a:lstStyle/>
          <a:p>
            <a:pPr marL="457200" lvl="0" indent="-457200">
              <a:spcAft>
                <a:spcPts val="1200"/>
              </a:spcAft>
              <a:buAutoNum type="arabicPeriod"/>
            </a:pPr>
            <a:r>
              <a:rPr lang="en-US" sz="2000" dirty="0">
                <a:solidFill>
                  <a:prstClr val="black"/>
                </a:solidFill>
              </a:rPr>
              <a:t>Making strategic, developmental investments in middle manager-leaders through coaching.</a:t>
            </a:r>
          </a:p>
          <a:p>
            <a:pPr marL="457200" lvl="0" indent="-457200">
              <a:spcAft>
                <a:spcPts val="1200"/>
              </a:spcAft>
              <a:buAutoNum type="arabicPeriod"/>
            </a:pPr>
            <a:r>
              <a:rPr lang="en-US" sz="2000" dirty="0">
                <a:solidFill>
                  <a:prstClr val="black"/>
                </a:solidFill>
              </a:rPr>
              <a:t>Employing coaching methods across individual, group, and organizational development objectives.</a:t>
            </a:r>
          </a:p>
          <a:p>
            <a:pPr marL="457200" lvl="0" indent="-457200">
              <a:buAutoNum type="arabicPeriod"/>
            </a:pPr>
            <a:r>
              <a:rPr lang="en-US" sz="2000" dirty="0">
                <a:solidFill>
                  <a:prstClr val="black"/>
                </a:solidFill>
              </a:rPr>
              <a:t>Using an Action Learning methodology to build internal capacity to frame and solve problems.</a:t>
            </a:r>
          </a:p>
          <a:p>
            <a:endParaRPr lang="en-US" sz="2000" dirty="0"/>
          </a:p>
          <a:p>
            <a:endParaRPr lang="en-US" sz="2000" dirty="0"/>
          </a:p>
        </p:txBody>
      </p:sp>
    </p:spTree>
    <p:extLst>
      <p:ext uri="{BB962C8B-B14F-4D97-AF65-F5344CB8AC3E}">
        <p14:creationId xmlns:p14="http://schemas.microsoft.com/office/powerpoint/2010/main" val="3217429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7047</TotalTime>
  <Words>1491</Words>
  <Application>Microsoft Office PowerPoint</Application>
  <PresentationFormat>Widescreen</PresentationFormat>
  <Paragraphs>219</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vt:lpstr>
      <vt:lpstr>Calibri</vt:lpstr>
      <vt:lpstr>Calibri Light</vt:lpstr>
      <vt:lpstr>Wingdings</vt:lpstr>
      <vt:lpstr>Office Theme</vt:lpstr>
      <vt:lpstr>Beyond Executive Coaching</vt:lpstr>
      <vt:lpstr>Agenda</vt:lpstr>
      <vt:lpstr>About Advancing Practice</vt:lpstr>
      <vt:lpstr>What Is Advancing Practice?</vt:lpstr>
      <vt:lpstr>Advancing Practice Features</vt:lpstr>
      <vt:lpstr>About Today’s Topic</vt:lpstr>
      <vt:lpstr>Beyond Executive Coaching:</vt:lpstr>
      <vt:lpstr>Beyond Executive Coaching:</vt:lpstr>
      <vt:lpstr>Beyond Executive Coaching:</vt:lpstr>
      <vt:lpstr>About Today’s Guest Faculty</vt:lpstr>
      <vt:lpstr>Guest Faculty from CRE     @CREinNYC</vt:lpstr>
      <vt:lpstr>Part One Defining Our Terms</vt:lpstr>
      <vt:lpstr>Types of Leadership Coaching</vt:lpstr>
      <vt:lpstr>Coaching Is an Inquiry-based Cycle</vt:lpstr>
      <vt:lpstr>What is Action Learning?</vt:lpstr>
      <vt:lpstr>Individual, Middle Management,  and Organizational Development</vt:lpstr>
      <vt:lpstr>Part Two Case Examples</vt:lpstr>
      <vt:lpstr>EXAMPLE No. 1  Middle Management Coaching</vt:lpstr>
      <vt:lpstr>Impacts: Coaching Middle Managers Example</vt:lpstr>
      <vt:lpstr>EXAMPLE No. 2  Middle/Senior Management Action Learning</vt:lpstr>
      <vt:lpstr>Impacts: Action Learning Example</vt:lpstr>
      <vt:lpstr>Part Three  Implementation Considerations</vt:lpstr>
      <vt:lpstr>Mindsets that Drive Success or Failure</vt:lpstr>
      <vt:lpstr>Resources Required for Success</vt:lpstr>
      <vt:lpstr>Part Four Q &amp; A</vt:lpstr>
      <vt:lpstr>Q &amp; A     @CREinNYC   @ @npquarterly</vt:lpstr>
      <vt:lpstr>Part Five Next Steps</vt:lpstr>
      <vt:lpstr>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Jeanne Bell</dc:creator>
  <cp:lastModifiedBy>Erin Rubin</cp:lastModifiedBy>
  <cp:revision>59</cp:revision>
  <dcterms:created xsi:type="dcterms:W3CDTF">2018-07-11T22:23:03Z</dcterms:created>
  <dcterms:modified xsi:type="dcterms:W3CDTF">2018-07-17T18:56:49Z</dcterms:modified>
</cp:coreProperties>
</file>