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91" r:id="rId2"/>
    <p:sldId id="817" r:id="rId3"/>
    <p:sldId id="956" r:id="rId4"/>
    <p:sldId id="955" r:id="rId5"/>
    <p:sldId id="957" r:id="rId6"/>
    <p:sldId id="954" r:id="rId7"/>
    <p:sldId id="958" r:id="rId8"/>
    <p:sldId id="829" r:id="rId9"/>
    <p:sldId id="963" r:id="rId10"/>
    <p:sldId id="962" r:id="rId11"/>
    <p:sldId id="959" r:id="rId12"/>
    <p:sldId id="849" r:id="rId13"/>
    <p:sldId id="961" r:id="rId14"/>
    <p:sldId id="960" r:id="rId15"/>
    <p:sldId id="892" r:id="rId1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jain" initials="d" lastIdx="14" clrIdx="0"/>
  <p:cmAuthor id="1" name="Rebecca Kellogg" initials="R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B2"/>
    <a:srgbClr val="46AF37"/>
    <a:srgbClr val="0070C0"/>
    <a:srgbClr val="54B948"/>
    <a:srgbClr val="BFBFBF"/>
    <a:srgbClr val="0B3F5F"/>
    <a:srgbClr val="002F47"/>
    <a:srgbClr val="0075B0"/>
    <a:srgbClr val="0076C0"/>
    <a:srgbClr val="C9C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87322" autoAdjust="0"/>
  </p:normalViewPr>
  <p:slideViewPr>
    <p:cSldViewPr snapToObjects="1">
      <p:cViewPr varScale="1">
        <p:scale>
          <a:sx n="61" d="100"/>
          <a:sy n="61" d="100"/>
        </p:scale>
        <p:origin x="12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6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2508" y="-78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BCE841-0B92-4B95-B0B4-A3C52C12048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1EED24-CE5E-45C2-99B8-ADF7D71B6B4E}">
      <dgm:prSet phldrT="[Text]"/>
      <dgm:spPr/>
      <dgm:t>
        <a:bodyPr/>
        <a:lstStyle/>
        <a:p>
          <a:r>
            <a:rPr lang="en-US" b="1" smtClean="0"/>
            <a:t>Reserves</a:t>
          </a:r>
          <a:endParaRPr lang="en-US" b="1" dirty="0"/>
        </a:p>
      </dgm:t>
    </dgm:pt>
    <dgm:pt modelId="{FF8A99E1-722E-4526-B406-4C93AEC7F3DF}" type="parTrans" cxnId="{E8ED97FA-9C9A-4CB0-A64F-4DB77E4BBFD4}">
      <dgm:prSet/>
      <dgm:spPr/>
      <dgm:t>
        <a:bodyPr/>
        <a:lstStyle/>
        <a:p>
          <a:endParaRPr lang="en-US"/>
        </a:p>
      </dgm:t>
    </dgm:pt>
    <dgm:pt modelId="{75B31629-A0C6-48C7-86BB-A0C8620C1C0C}" type="sibTrans" cxnId="{E8ED97FA-9C9A-4CB0-A64F-4DB77E4BBFD4}">
      <dgm:prSet/>
      <dgm:spPr/>
      <dgm:t>
        <a:bodyPr/>
        <a:lstStyle/>
        <a:p>
          <a:endParaRPr lang="en-US"/>
        </a:p>
      </dgm:t>
    </dgm:pt>
    <dgm:pt modelId="{787CE967-C9CF-43E3-87C0-A7D7C11710BD}">
      <dgm:prSet phldrT="[Text]"/>
      <dgm:spPr/>
      <dgm:t>
        <a:bodyPr/>
        <a:lstStyle/>
        <a:p>
          <a:r>
            <a:rPr lang="en-US" b="1" dirty="0" smtClean="0"/>
            <a:t>Annual  Surplus Designation</a:t>
          </a:r>
          <a:endParaRPr lang="en-US" b="1" dirty="0"/>
        </a:p>
      </dgm:t>
    </dgm:pt>
    <dgm:pt modelId="{29ED4B94-BC73-479B-99FE-EA25DF824A7F}" type="parTrans" cxnId="{D43CE664-02F4-4ACE-AAF9-1B32C87AB576}">
      <dgm:prSet/>
      <dgm:spPr/>
      <dgm:t>
        <a:bodyPr/>
        <a:lstStyle/>
        <a:p>
          <a:endParaRPr lang="en-US"/>
        </a:p>
      </dgm:t>
    </dgm:pt>
    <dgm:pt modelId="{170865AE-7EF4-40C6-9128-1F3651B6ED70}" type="sibTrans" cxnId="{D43CE664-02F4-4ACE-AAF9-1B32C87AB576}">
      <dgm:prSet/>
      <dgm:spPr/>
      <dgm:t>
        <a:bodyPr/>
        <a:lstStyle/>
        <a:p>
          <a:endParaRPr lang="en-US"/>
        </a:p>
      </dgm:t>
    </dgm:pt>
    <dgm:pt modelId="{A010BD8D-E4FD-4616-86C5-D705325B0933}">
      <dgm:prSet phldrT="[Text]"/>
      <dgm:spPr/>
      <dgm:t>
        <a:bodyPr/>
        <a:lstStyle/>
        <a:p>
          <a:r>
            <a:rPr lang="en-US" b="1" dirty="0" smtClean="0"/>
            <a:t>Budgetary Line Item for Annual Replenishment</a:t>
          </a:r>
          <a:endParaRPr lang="en-US" b="1" dirty="0"/>
        </a:p>
      </dgm:t>
    </dgm:pt>
    <dgm:pt modelId="{C311C199-1EDF-401E-84F9-B136992BE930}" type="parTrans" cxnId="{8353D9E1-B654-4FBF-B167-53EEF4F56C9D}">
      <dgm:prSet/>
      <dgm:spPr/>
      <dgm:t>
        <a:bodyPr/>
        <a:lstStyle/>
        <a:p>
          <a:endParaRPr lang="en-US"/>
        </a:p>
      </dgm:t>
    </dgm:pt>
    <dgm:pt modelId="{28C4A780-B144-4076-AE42-4DC31A062EE5}" type="sibTrans" cxnId="{8353D9E1-B654-4FBF-B167-53EEF4F56C9D}">
      <dgm:prSet/>
      <dgm:spPr/>
      <dgm:t>
        <a:bodyPr/>
        <a:lstStyle/>
        <a:p>
          <a:endParaRPr lang="en-US"/>
        </a:p>
      </dgm:t>
    </dgm:pt>
    <dgm:pt modelId="{5AE07F0A-DBF8-443F-8203-D86E205721A4}">
      <dgm:prSet phldrT="[Text]"/>
      <dgm:spPr/>
      <dgm:t>
        <a:bodyPr/>
        <a:lstStyle/>
        <a:p>
          <a:r>
            <a:rPr lang="en-US" b="1" dirty="0" smtClean="0"/>
            <a:t>Targeted Foundation Investment</a:t>
          </a:r>
          <a:endParaRPr lang="en-US" b="1" dirty="0"/>
        </a:p>
      </dgm:t>
    </dgm:pt>
    <dgm:pt modelId="{C08F1954-820F-4133-B72A-AB9E5D770253}" type="parTrans" cxnId="{5CC3AEB9-5726-4497-A97D-EDD0646AE34D}">
      <dgm:prSet/>
      <dgm:spPr/>
      <dgm:t>
        <a:bodyPr/>
        <a:lstStyle/>
        <a:p>
          <a:endParaRPr lang="en-US"/>
        </a:p>
      </dgm:t>
    </dgm:pt>
    <dgm:pt modelId="{05CE6C60-F401-47D0-8197-16918F982B00}" type="sibTrans" cxnId="{5CC3AEB9-5726-4497-A97D-EDD0646AE34D}">
      <dgm:prSet/>
      <dgm:spPr/>
      <dgm:t>
        <a:bodyPr/>
        <a:lstStyle/>
        <a:p>
          <a:endParaRPr lang="en-US"/>
        </a:p>
      </dgm:t>
    </dgm:pt>
    <dgm:pt modelId="{DAA74289-30A5-4636-B36E-6B2908F336C8}" type="pres">
      <dgm:prSet presAssocID="{E9BCE841-0B92-4B95-B0B4-A3C52C12048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2FF7EF-6B33-4587-ADB4-0D34649E97AD}" type="pres">
      <dgm:prSet presAssocID="{171EED24-CE5E-45C2-99B8-ADF7D71B6B4E}" presName="centerShape" presStyleLbl="node0" presStyleIdx="0" presStyleCnt="1"/>
      <dgm:spPr/>
      <dgm:t>
        <a:bodyPr/>
        <a:lstStyle/>
        <a:p>
          <a:endParaRPr lang="en-US"/>
        </a:p>
      </dgm:t>
    </dgm:pt>
    <dgm:pt modelId="{8AD5BE2E-72BD-411B-BC71-B5CA532AA990}" type="pres">
      <dgm:prSet presAssocID="{29ED4B94-BC73-479B-99FE-EA25DF824A7F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040E410F-C6AF-4936-A200-DCF8061FA74D}" type="pres">
      <dgm:prSet presAssocID="{787CE967-C9CF-43E3-87C0-A7D7C11710BD}" presName="node" presStyleLbl="node1" presStyleIdx="0" presStyleCnt="3" custRadScaleRad="108087" custRadScaleInc="-4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0721D-F11E-4D35-851B-2992D3C3A535}" type="pres">
      <dgm:prSet presAssocID="{C311C199-1EDF-401E-84F9-B136992BE930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2AF3C26-5947-4F6E-A8C4-82C992478BE8}" type="pres">
      <dgm:prSet presAssocID="{A010BD8D-E4FD-4616-86C5-D705325B0933}" presName="node" presStyleLbl="node1" presStyleIdx="1" presStyleCnt="3" custRadScaleRad="99904" custRadScaleInc="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12021-6E66-41C6-905E-3D1ED4F21AB7}" type="pres">
      <dgm:prSet presAssocID="{C08F1954-820F-4133-B72A-AB9E5D770253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5BDA823B-A98F-4917-8A21-58BCDB357D30}" type="pres">
      <dgm:prSet presAssocID="{5AE07F0A-DBF8-443F-8203-D86E205721A4}" presName="node" presStyleLbl="node1" presStyleIdx="2" presStyleCnt="3" custRadScaleRad="114011" custRadScaleInc="7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38690D-EFEB-4B11-9678-C9C8424C4F38}" type="presOf" srcId="{C311C199-1EDF-401E-84F9-B136992BE930}" destId="{4A70721D-F11E-4D35-851B-2992D3C3A535}" srcOrd="0" destOrd="0" presId="urn:microsoft.com/office/officeart/2005/8/layout/radial4"/>
    <dgm:cxn modelId="{8353D9E1-B654-4FBF-B167-53EEF4F56C9D}" srcId="{171EED24-CE5E-45C2-99B8-ADF7D71B6B4E}" destId="{A010BD8D-E4FD-4616-86C5-D705325B0933}" srcOrd="1" destOrd="0" parTransId="{C311C199-1EDF-401E-84F9-B136992BE930}" sibTransId="{28C4A780-B144-4076-AE42-4DC31A062EE5}"/>
    <dgm:cxn modelId="{AC27293D-B2FF-4C79-AF9A-352832C28FEC}" type="presOf" srcId="{E9BCE841-0B92-4B95-B0B4-A3C52C120481}" destId="{DAA74289-30A5-4636-B36E-6B2908F336C8}" srcOrd="0" destOrd="0" presId="urn:microsoft.com/office/officeart/2005/8/layout/radial4"/>
    <dgm:cxn modelId="{8623F4C7-A8FA-4D88-AED7-CB20F5002E31}" type="presOf" srcId="{A010BD8D-E4FD-4616-86C5-D705325B0933}" destId="{22AF3C26-5947-4F6E-A8C4-82C992478BE8}" srcOrd="0" destOrd="0" presId="urn:microsoft.com/office/officeart/2005/8/layout/radial4"/>
    <dgm:cxn modelId="{4B267559-28EB-46DC-A7DB-B5A26474AEE9}" type="presOf" srcId="{C08F1954-820F-4133-B72A-AB9E5D770253}" destId="{E1112021-6E66-41C6-905E-3D1ED4F21AB7}" srcOrd="0" destOrd="0" presId="urn:microsoft.com/office/officeart/2005/8/layout/radial4"/>
    <dgm:cxn modelId="{97A95083-3FFB-49AC-A0D6-13D75FB9E0F2}" type="presOf" srcId="{787CE967-C9CF-43E3-87C0-A7D7C11710BD}" destId="{040E410F-C6AF-4936-A200-DCF8061FA74D}" srcOrd="0" destOrd="0" presId="urn:microsoft.com/office/officeart/2005/8/layout/radial4"/>
    <dgm:cxn modelId="{D43CE664-02F4-4ACE-AAF9-1B32C87AB576}" srcId="{171EED24-CE5E-45C2-99B8-ADF7D71B6B4E}" destId="{787CE967-C9CF-43E3-87C0-A7D7C11710BD}" srcOrd="0" destOrd="0" parTransId="{29ED4B94-BC73-479B-99FE-EA25DF824A7F}" sibTransId="{170865AE-7EF4-40C6-9128-1F3651B6ED70}"/>
    <dgm:cxn modelId="{091FF558-1CFA-4F74-BE20-F6A86B6A67FA}" type="presOf" srcId="{171EED24-CE5E-45C2-99B8-ADF7D71B6B4E}" destId="{FB2FF7EF-6B33-4587-ADB4-0D34649E97AD}" srcOrd="0" destOrd="0" presId="urn:microsoft.com/office/officeart/2005/8/layout/radial4"/>
    <dgm:cxn modelId="{F8F0D670-C4A0-4F6B-A0DA-ECEC8A282A44}" type="presOf" srcId="{29ED4B94-BC73-479B-99FE-EA25DF824A7F}" destId="{8AD5BE2E-72BD-411B-BC71-B5CA532AA990}" srcOrd="0" destOrd="0" presId="urn:microsoft.com/office/officeart/2005/8/layout/radial4"/>
    <dgm:cxn modelId="{E8ED97FA-9C9A-4CB0-A64F-4DB77E4BBFD4}" srcId="{E9BCE841-0B92-4B95-B0B4-A3C52C120481}" destId="{171EED24-CE5E-45C2-99B8-ADF7D71B6B4E}" srcOrd="0" destOrd="0" parTransId="{FF8A99E1-722E-4526-B406-4C93AEC7F3DF}" sibTransId="{75B31629-A0C6-48C7-86BB-A0C8620C1C0C}"/>
    <dgm:cxn modelId="{5CC3AEB9-5726-4497-A97D-EDD0646AE34D}" srcId="{171EED24-CE5E-45C2-99B8-ADF7D71B6B4E}" destId="{5AE07F0A-DBF8-443F-8203-D86E205721A4}" srcOrd="2" destOrd="0" parTransId="{C08F1954-820F-4133-B72A-AB9E5D770253}" sibTransId="{05CE6C60-F401-47D0-8197-16918F982B00}"/>
    <dgm:cxn modelId="{56D8412F-F63C-46BC-86E1-77E121B0E200}" type="presOf" srcId="{5AE07F0A-DBF8-443F-8203-D86E205721A4}" destId="{5BDA823B-A98F-4917-8A21-58BCDB357D30}" srcOrd="0" destOrd="0" presId="urn:microsoft.com/office/officeart/2005/8/layout/radial4"/>
    <dgm:cxn modelId="{86FDD257-7E0B-47EB-97E2-49AEBF0E8DD0}" type="presParOf" srcId="{DAA74289-30A5-4636-B36E-6B2908F336C8}" destId="{FB2FF7EF-6B33-4587-ADB4-0D34649E97AD}" srcOrd="0" destOrd="0" presId="urn:microsoft.com/office/officeart/2005/8/layout/radial4"/>
    <dgm:cxn modelId="{259D4EB5-B4CF-4209-B34A-79C8784CC546}" type="presParOf" srcId="{DAA74289-30A5-4636-B36E-6B2908F336C8}" destId="{8AD5BE2E-72BD-411B-BC71-B5CA532AA990}" srcOrd="1" destOrd="0" presId="urn:microsoft.com/office/officeart/2005/8/layout/radial4"/>
    <dgm:cxn modelId="{C5B605AE-2CD2-4B01-9FE4-526897E910D5}" type="presParOf" srcId="{DAA74289-30A5-4636-B36E-6B2908F336C8}" destId="{040E410F-C6AF-4936-A200-DCF8061FA74D}" srcOrd="2" destOrd="0" presId="urn:microsoft.com/office/officeart/2005/8/layout/radial4"/>
    <dgm:cxn modelId="{C2B0E159-F651-4265-BEA1-0D3DBEDBCC91}" type="presParOf" srcId="{DAA74289-30A5-4636-B36E-6B2908F336C8}" destId="{4A70721D-F11E-4D35-851B-2992D3C3A535}" srcOrd="3" destOrd="0" presId="urn:microsoft.com/office/officeart/2005/8/layout/radial4"/>
    <dgm:cxn modelId="{FDD4D511-645A-4F48-9C98-E8A52A5F1382}" type="presParOf" srcId="{DAA74289-30A5-4636-B36E-6B2908F336C8}" destId="{22AF3C26-5947-4F6E-A8C4-82C992478BE8}" srcOrd="4" destOrd="0" presId="urn:microsoft.com/office/officeart/2005/8/layout/radial4"/>
    <dgm:cxn modelId="{9C734359-1EB8-4F08-9910-CDE6DD956772}" type="presParOf" srcId="{DAA74289-30A5-4636-B36E-6B2908F336C8}" destId="{E1112021-6E66-41C6-905E-3D1ED4F21AB7}" srcOrd="5" destOrd="0" presId="urn:microsoft.com/office/officeart/2005/8/layout/radial4"/>
    <dgm:cxn modelId="{677AFAE8-B69B-47A8-8505-9C1435698614}" type="presParOf" srcId="{DAA74289-30A5-4636-B36E-6B2908F336C8}" destId="{5BDA823B-A98F-4917-8A21-58BCDB357D3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FF7EF-6B33-4587-ADB4-0D34649E97AD}">
      <dsp:nvSpPr>
        <dsp:cNvPr id="0" name=""/>
        <dsp:cNvSpPr/>
      </dsp:nvSpPr>
      <dsp:spPr>
        <a:xfrm>
          <a:off x="3532788" y="2112368"/>
          <a:ext cx="1773623" cy="1773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Reserves</a:t>
          </a:r>
          <a:endParaRPr lang="en-US" sz="2400" b="1" kern="1200" dirty="0"/>
        </a:p>
      </dsp:txBody>
      <dsp:txXfrm>
        <a:off x="3792529" y="2372109"/>
        <a:ext cx="1254141" cy="1254141"/>
      </dsp:txXfrm>
    </dsp:sp>
    <dsp:sp modelId="{8AD5BE2E-72BD-411B-BC71-B5CA532AA990}">
      <dsp:nvSpPr>
        <dsp:cNvPr id="0" name=""/>
        <dsp:cNvSpPr/>
      </dsp:nvSpPr>
      <dsp:spPr>
        <a:xfrm rot="12724716">
          <a:off x="2172953" y="1819894"/>
          <a:ext cx="1536763" cy="5054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E410F-C6AF-4936-A200-DCF8061FA74D}">
      <dsp:nvSpPr>
        <dsp:cNvPr id="0" name=""/>
        <dsp:cNvSpPr/>
      </dsp:nvSpPr>
      <dsp:spPr>
        <a:xfrm>
          <a:off x="1447798" y="990584"/>
          <a:ext cx="1684942" cy="134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Annual  Surplus Designation</a:t>
          </a:r>
          <a:endParaRPr lang="en-US" sz="1800" b="1" kern="1200" dirty="0"/>
        </a:p>
      </dsp:txBody>
      <dsp:txXfrm>
        <a:off x="1487278" y="1030064"/>
        <a:ext cx="1605982" cy="1268993"/>
      </dsp:txXfrm>
    </dsp:sp>
    <dsp:sp modelId="{4A70721D-F11E-4D35-851B-2992D3C3A535}">
      <dsp:nvSpPr>
        <dsp:cNvPr id="0" name=""/>
        <dsp:cNvSpPr/>
      </dsp:nvSpPr>
      <dsp:spPr>
        <a:xfrm rot="16215372">
          <a:off x="3748465" y="1102179"/>
          <a:ext cx="1356973" cy="5054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F3C26-5947-4F6E-A8C4-82C992478BE8}">
      <dsp:nvSpPr>
        <dsp:cNvPr id="0" name=""/>
        <dsp:cNvSpPr/>
      </dsp:nvSpPr>
      <dsp:spPr>
        <a:xfrm>
          <a:off x="3587515" y="2463"/>
          <a:ext cx="1684942" cy="134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Budgetary Line Item for Annual Replenishment</a:t>
          </a:r>
          <a:endParaRPr lang="en-US" sz="1800" b="1" kern="1200" dirty="0"/>
        </a:p>
      </dsp:txBody>
      <dsp:txXfrm>
        <a:off x="3626995" y="41943"/>
        <a:ext cx="1605982" cy="1268993"/>
      </dsp:txXfrm>
    </dsp:sp>
    <dsp:sp modelId="{E1112021-6E66-41C6-905E-3D1ED4F21AB7}">
      <dsp:nvSpPr>
        <dsp:cNvPr id="0" name=""/>
        <dsp:cNvSpPr/>
      </dsp:nvSpPr>
      <dsp:spPr>
        <a:xfrm rot="19786164">
          <a:off x="5156287" y="1831467"/>
          <a:ext cx="1666920" cy="5054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A823B-A98F-4917-8A21-58BCDB357D30}">
      <dsp:nvSpPr>
        <dsp:cNvPr id="0" name=""/>
        <dsp:cNvSpPr/>
      </dsp:nvSpPr>
      <dsp:spPr>
        <a:xfrm>
          <a:off x="5867392" y="990599"/>
          <a:ext cx="1684942" cy="134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Targeted Foundation Investment</a:t>
          </a:r>
          <a:endParaRPr lang="en-US" sz="1800" b="1" kern="1200" dirty="0"/>
        </a:p>
      </dsp:txBody>
      <dsp:txXfrm>
        <a:off x="5906872" y="1030079"/>
        <a:ext cx="1605982" cy="1268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95" tIns="48347" rIns="96695" bIns="483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95" tIns="48347" rIns="96695" bIns="48347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3"/>
            <a:ext cx="3169920" cy="480060"/>
          </a:xfrm>
          <a:prstGeom prst="rect">
            <a:avLst/>
          </a:prstGeom>
        </p:spPr>
        <p:txBody>
          <a:bodyPr vert="horz" lIns="96695" tIns="48347" rIns="96695" bIns="483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95" tIns="48347" rIns="96695" bIns="48347" rtlCol="0" anchor="b"/>
          <a:lstStyle>
            <a:lvl1pPr algn="r">
              <a:defRPr sz="1200"/>
            </a:lvl1pPr>
          </a:lstStyle>
          <a:p>
            <a:fld id="{D8712975-A57E-7B40-A183-A9F0422F17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988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95" tIns="48347" rIns="96695" bIns="483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95" tIns="48347" rIns="96695" bIns="48347" rtlCol="0"/>
          <a:lstStyle>
            <a:lvl1pPr algn="r">
              <a:defRPr sz="1200"/>
            </a:lvl1pPr>
          </a:lstStyle>
          <a:p>
            <a:r>
              <a:rPr lang="en-US" dirty="0"/>
              <a:t>10/4/2012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95" tIns="48347" rIns="96695" bIns="483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95" tIns="48347" rIns="96695" bIns="4834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3"/>
            <a:ext cx="3169920" cy="480060"/>
          </a:xfrm>
          <a:prstGeom prst="rect">
            <a:avLst/>
          </a:prstGeom>
        </p:spPr>
        <p:txBody>
          <a:bodyPr vert="horz" lIns="96695" tIns="48347" rIns="96695" bIns="483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95" tIns="48347" rIns="96695" bIns="48347" rtlCol="0" anchor="b"/>
          <a:lstStyle>
            <a:lvl1pPr algn="r">
              <a:defRPr sz="1200"/>
            </a:lvl1pPr>
          </a:lstStyle>
          <a:p>
            <a:fld id="{1ACA2638-AD3D-2142-91BA-E32B40CCE7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5095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10/4/2012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99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77820">
              <a:spcBef>
                <a:spcPts val="627"/>
              </a:spcBef>
              <a:spcAft>
                <a:spcPts val="627"/>
              </a:spcAft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9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9/25/2012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23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5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45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10/4/2012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65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9/25/2012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3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54225"/>
            <a:ext cx="6705600" cy="1927225"/>
          </a:xfrm>
          <a:prstGeom prst="rect">
            <a:avLst/>
          </a:prstGeom>
        </p:spPr>
        <p:txBody>
          <a:bodyPr vert="horz" anchor="b"/>
          <a:lstStyle>
            <a:lvl1pPr algn="l"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343400"/>
            <a:ext cx="6705600" cy="7620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752600" y="4724400"/>
            <a:ext cx="6705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1774585" y="5991223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1751818" y="5257800"/>
            <a:ext cx="3049563" cy="685800"/>
          </a:xfrm>
          <a:prstGeom prst="rect">
            <a:avLst/>
          </a:prstGeom>
        </p:spPr>
        <p:txBody>
          <a:bodyPr vert="horz" anchor="t" anchorCtr="0"/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5410200" y="762000"/>
            <a:ext cx="3048000" cy="9271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/>
            </a:lvl1pPr>
          </a:lstStyle>
          <a:p>
            <a:r>
              <a:rPr lang="en-US" dirty="0"/>
              <a:t>Client Logo</a:t>
            </a:r>
          </a:p>
        </p:txBody>
      </p:sp>
      <p:pic>
        <p:nvPicPr>
          <p:cNvPr id="10" name="Picture 9" descr="fma-logo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3107764" cy="1143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8229600" cy="37338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8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8229600" cy="37338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39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/>
          <a:lstStyle>
            <a:lvl1pPr marL="177800" indent="-173038">
              <a:spcAft>
                <a:spcPts val="600"/>
              </a:spcAft>
              <a:buClr>
                <a:schemeClr val="accent2"/>
              </a:buClr>
              <a:buSzPct val="100000"/>
              <a:defRPr sz="2000"/>
            </a:lvl1pPr>
            <a:lvl2pPr marL="685800" indent="-228600">
              <a:spcAft>
                <a:spcPts val="600"/>
              </a:spcAft>
              <a:buClr>
                <a:schemeClr val="accent2"/>
              </a:buClr>
              <a:buSzPct val="125000"/>
              <a:defRPr sz="1800"/>
            </a:lvl2pPr>
            <a:lvl3pPr marL="1092200" indent="-177800">
              <a:spcAft>
                <a:spcPts val="600"/>
              </a:spcAft>
              <a:buClr>
                <a:schemeClr val="accent2"/>
              </a:buClr>
              <a:buSzPct val="125000"/>
              <a:defRPr sz="1600"/>
            </a:lvl3pPr>
            <a:lvl4pPr marL="1549400" indent="-177800">
              <a:spcAft>
                <a:spcPts val="600"/>
              </a:spcAft>
              <a:buClr>
                <a:schemeClr val="accent2"/>
              </a:buClr>
              <a:buSzPct val="125000"/>
              <a:defRPr sz="1400"/>
            </a:lvl4pPr>
            <a:lvl5pPr marL="2006600" indent="-177800">
              <a:spcAft>
                <a:spcPts val="600"/>
              </a:spcAft>
              <a:buClr>
                <a:schemeClr val="accent2"/>
              </a:buClr>
              <a:buSzPct val="125000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MA Logo DIGIT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6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229600" cy="4495800"/>
          </a:xfrm>
          <a:prstGeom prst="rect">
            <a:avLst/>
          </a:prstGeom>
        </p:spPr>
        <p:txBody>
          <a:bodyPr vert="horz"/>
          <a:lstStyle>
            <a:lvl1pPr marL="177800" indent="-1778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2200"/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400"/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FMA Logo DIGIT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209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/>
          <a:lstStyle>
            <a:lvl1pPr marL="177800" indent="-173038">
              <a:spcAft>
                <a:spcPts val="600"/>
              </a:spcAft>
              <a:buClr>
                <a:schemeClr val="accent2"/>
              </a:buClr>
              <a:buSzPct val="100000"/>
              <a:defRPr sz="2000"/>
            </a:lvl1pPr>
            <a:lvl2pPr marL="685800" indent="-228600">
              <a:spcAft>
                <a:spcPts val="600"/>
              </a:spcAft>
              <a:buClr>
                <a:schemeClr val="accent2"/>
              </a:buClr>
              <a:buSzPct val="125000"/>
              <a:defRPr sz="1800"/>
            </a:lvl2pPr>
            <a:lvl3pPr marL="1092200" indent="-177800">
              <a:spcAft>
                <a:spcPts val="600"/>
              </a:spcAft>
              <a:buClr>
                <a:schemeClr val="accent2"/>
              </a:buClr>
              <a:buSzPct val="125000"/>
              <a:defRPr sz="1600"/>
            </a:lvl3pPr>
            <a:lvl4pPr marL="1549400" indent="-177800">
              <a:spcAft>
                <a:spcPts val="600"/>
              </a:spcAft>
              <a:buClr>
                <a:schemeClr val="accent2"/>
              </a:buClr>
              <a:buSzPct val="125000"/>
              <a:defRPr sz="1400"/>
            </a:lvl4pPr>
            <a:lvl5pPr marL="2006600" indent="-177800">
              <a:spcAft>
                <a:spcPts val="600"/>
              </a:spcAft>
              <a:buClr>
                <a:schemeClr val="accent2"/>
              </a:buClr>
              <a:buSzPct val="125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MA Logo DIGIT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3024187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48013"/>
            <a:ext cx="7772400" cy="1500187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sz="2000" b="1">
                <a:solidFill>
                  <a:srgbClr val="46AF3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1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MA Logo DIGIT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8229600" cy="37338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8229600" cy="37338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38907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2766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rgbClr val="46AF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MA Logo DIGIT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229600" cy="4495800"/>
          </a:xfrm>
          <a:prstGeom prst="rect">
            <a:avLst/>
          </a:prstGeom>
        </p:spPr>
        <p:txBody>
          <a:bodyPr vert="horz"/>
          <a:lstStyle>
            <a:lvl1pPr marL="177800" indent="-1778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2200"/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400"/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FMA Logo DIGIT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" y="76200"/>
            <a:ext cx="8915400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9" r:id="rId6"/>
    <p:sldLayoutId id="2147483655" r:id="rId7"/>
    <p:sldLayoutId id="2147483654" r:id="rId8"/>
    <p:sldLayoutId id="2147483658" r:id="rId9"/>
    <p:sldLayoutId id="2147483661" r:id="rId10"/>
    <p:sldLayoutId id="2147483662" r:id="rId11"/>
    <p:sldLayoutId id="2147483663" r:id="rId12"/>
    <p:sldLayoutId id="2147483664" r:id="rId13"/>
  </p:sldLayoutIdLst>
  <p:transition>
    <p:fade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maonline.net/npqreserve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onprofitquarterly.org/2017/04/12/think-differently-money-capital-explored/" TargetMode="External"/><Relationship Id="rId2" Type="http://schemas.openxmlformats.org/officeDocument/2006/relationships/hyperlink" Target="https://nonprofitquarterly.org/2016/05/02/keeping-it-in-reserve-grantmaking-for-a-rainy-day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maonline.net/even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fmaonline.net/npqreserves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5800" y="2530475"/>
            <a:ext cx="2133600" cy="365125"/>
          </a:xfrm>
          <a:prstGeom prst="rect">
            <a:avLst/>
          </a:prstGeom>
        </p:spPr>
        <p:txBody>
          <a:bodyPr/>
          <a:lstStyle/>
          <a:p>
            <a:fld id="{5E74DC34-AA7F-534A-9086-6E85837D99C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9144000" cy="5943600"/>
          </a:xfrm>
          <a:prstGeom prst="rect">
            <a:avLst/>
          </a:prstGeom>
          <a:solidFill>
            <a:srgbClr val="0061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9425" y="1109742"/>
            <a:ext cx="87852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+mj-lt"/>
              </a:rPr>
              <a:t>Strategic Reserves and Endowments:</a:t>
            </a:r>
          </a:p>
          <a:p>
            <a:r>
              <a:rPr lang="en-US" sz="3800" b="1" dirty="0" smtClean="0">
                <a:solidFill>
                  <a:schemeClr val="bg1"/>
                </a:solidFill>
                <a:latin typeface="+mj-lt"/>
              </a:rPr>
              <a:t>Guidance </a:t>
            </a:r>
            <a:r>
              <a:rPr lang="en-US" sz="3800" b="1" dirty="0">
                <a:solidFill>
                  <a:schemeClr val="bg1"/>
                </a:solidFill>
                <a:latin typeface="+mj-lt"/>
              </a:rPr>
              <a:t>for Forward-Thinking Funders and Grantees</a:t>
            </a:r>
            <a:endParaRPr lang="en-US" sz="3800" b="1" i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927" y="2229534"/>
            <a:ext cx="9144000" cy="24457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324712" y="3008640"/>
            <a:ext cx="8359776" cy="0"/>
          </a:xfrm>
          <a:prstGeom prst="line">
            <a:avLst/>
          </a:prstGeom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6582" y="3292841"/>
            <a:ext cx="8502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A conversation with:</a:t>
            </a:r>
          </a:p>
          <a:p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Hilda Polanco, 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FMA</a:t>
            </a:r>
          </a:p>
          <a:p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Joann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M. Ricci, 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Greater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New Orleans 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Foundation</a:t>
            </a:r>
          </a:p>
          <a:p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Kellie Chavez 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Greene,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Greater New Orleans 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Foundation</a:t>
            </a:r>
          </a:p>
          <a:p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Melissa Sawyer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,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Youth Empowerment Project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B87F54C-CF0E-4E5A-AF67-9EEA03403F93}"/>
              </a:ext>
            </a:extLst>
          </p:cNvPr>
          <p:cNvGrpSpPr/>
          <p:nvPr/>
        </p:nvGrpSpPr>
        <p:grpSpPr>
          <a:xfrm>
            <a:off x="4652237" y="5904915"/>
            <a:ext cx="4457700" cy="872032"/>
            <a:chOff x="4686300" y="5071568"/>
            <a:chExt cx="4457700" cy="8720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5372100"/>
              <a:ext cx="4457700" cy="571500"/>
            </a:xfrm>
            <a:prstGeom prst="rect">
              <a:avLst/>
            </a:prstGeom>
          </p:spPr>
        </p:pic>
        <p:sp>
          <p:nvSpPr>
            <p:cNvPr id="21" name="Subtitle 2"/>
            <p:cNvSpPr txBox="1">
              <a:spLocks/>
            </p:cNvSpPr>
            <p:nvPr/>
          </p:nvSpPr>
          <p:spPr>
            <a:xfrm>
              <a:off x="7524871" y="5071568"/>
              <a:ext cx="1548246" cy="254832"/>
            </a:xfrm>
            <a:prstGeom prst="rect">
              <a:avLst/>
            </a:prstGeom>
          </p:spPr>
          <p:txBody>
            <a:bodyPr vert="horz" anchor="t"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1" kern="1200">
                  <a:solidFill>
                    <a:srgbClr val="46AF37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500" i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Sponsored by</a:t>
              </a:r>
            </a:p>
          </p:txBody>
        </p:sp>
      </p:grpSp>
      <p:sp>
        <p:nvSpPr>
          <p:cNvPr id="22" name="Subtitle 2"/>
          <p:cNvSpPr txBox="1">
            <a:spLocks/>
          </p:cNvSpPr>
          <p:nvPr/>
        </p:nvSpPr>
        <p:spPr>
          <a:xfrm>
            <a:off x="7878526" y="5322767"/>
            <a:ext cx="1611923" cy="744830"/>
          </a:xfrm>
          <a:prstGeom prst="rect">
            <a:avLst/>
          </a:prstGeom>
        </p:spPr>
        <p:txBody>
          <a:bodyPr vert="horz" anchor="t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46AF3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, </a:t>
            </a:r>
            <a:r>
              <a:rPr lang="en-US" b="0" dirty="0" smtClean="0">
                <a:solidFill>
                  <a:srgbClr val="FF0000"/>
                </a:solidFill>
                <a:latin typeface="+mj-lt"/>
              </a:rPr>
              <a:t>#???</a:t>
            </a:r>
            <a:endParaRPr lang="en-US" b="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32923AD-88D9-4DE0-9DA6-BCE7F72114E3}"/>
              </a:ext>
            </a:extLst>
          </p:cNvPr>
          <p:cNvGrpSpPr/>
          <p:nvPr/>
        </p:nvGrpSpPr>
        <p:grpSpPr>
          <a:xfrm>
            <a:off x="152400" y="6100867"/>
            <a:ext cx="2783563" cy="623895"/>
            <a:chOff x="6116906" y="6081958"/>
            <a:chExt cx="2783563" cy="623895"/>
          </a:xfrm>
        </p:grpSpPr>
        <p:pic>
          <p:nvPicPr>
            <p:cNvPr id="16" name="Picture 2" descr="http://nonprofitquarterly.org/files/2015/04/npqheader117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906" y="6172684"/>
              <a:ext cx="1350694" cy="533169"/>
            </a:xfrm>
            <a:prstGeom prst="rect">
              <a:avLst/>
            </a:prstGeom>
            <a:noFill/>
          </p:spPr>
        </p:pic>
        <p:pic>
          <p:nvPicPr>
            <p:cNvPr id="14" name="Picture 2" descr="http://learnphilanthropy.org/wp-content/uploads/2014/08/FMA-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4584" y="6081958"/>
              <a:ext cx="1225885" cy="612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5067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Resources: Full Cost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17247"/>
          </a:xfrm>
          <a:prstGeom prst="rect">
            <a:avLst/>
          </a:prstGeom>
          <a:solidFill>
            <a:srgbClr val="0061B2"/>
          </a:solidFill>
          <a:ln>
            <a:solidFill>
              <a:srgbClr val="006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+mj-lt"/>
              </a:rPr>
              <a:t>  </a:t>
            </a:r>
            <a:r>
              <a:rPr lang="en-US" sz="4600" b="1" dirty="0" smtClean="0">
                <a:latin typeface="+mj-lt"/>
              </a:rPr>
              <a:t>Resources: Readiness Checklist</a:t>
            </a:r>
            <a:endParaRPr lang="en-US" sz="46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308822"/>
            <a:ext cx="8077200" cy="4244068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428750" y="1600200"/>
            <a:ext cx="6477000" cy="457200"/>
          </a:xfrm>
          <a:prstGeom prst="rect">
            <a:avLst/>
          </a:prstGeom>
        </p:spPr>
        <p:txBody>
          <a:bodyPr vert="horz"/>
          <a:lstStyle>
            <a:lvl1pPr marL="177800" indent="-173038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125000"/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200" indent="-1778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125000"/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9400" indent="-1778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125000"/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600" indent="-1778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125000"/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" indent="0">
              <a:spcBef>
                <a:spcPts val="600"/>
              </a:spcBef>
              <a:spcAft>
                <a:spcPts val="1200"/>
              </a:spcAft>
              <a:buFont typeface="Arial"/>
              <a:buNone/>
            </a:pPr>
            <a:r>
              <a:rPr lang="en-US" sz="2400" b="1" smtClean="0"/>
              <a:t>Download at: </a:t>
            </a:r>
            <a:r>
              <a:rPr lang="en-US" sz="2400" b="1" u="sng" smtClean="0">
                <a:hlinkClick r:id="rId3"/>
              </a:rPr>
              <a:t>www.fmaonline.net/NPQreserves</a:t>
            </a:r>
            <a:endParaRPr lang="en-US" sz="2400" b="1" i="1" smtClean="0">
              <a:solidFill>
                <a:srgbClr val="3C3C3B"/>
              </a:solidFill>
            </a:endParaRPr>
          </a:p>
          <a:p>
            <a:pPr>
              <a:spcBef>
                <a:spcPts val="600"/>
              </a:spcBef>
              <a:spcAft>
                <a:spcPts val="3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Resources: Full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900" b="1" i="1" dirty="0" smtClean="0">
                <a:solidFill>
                  <a:srgbClr val="3C3C3B"/>
                </a:solidFill>
              </a:rPr>
              <a:t>Keeping </a:t>
            </a:r>
            <a:r>
              <a:rPr lang="en-US" sz="1900" b="1" i="1" dirty="0">
                <a:solidFill>
                  <a:srgbClr val="3C3C3B"/>
                </a:solidFill>
              </a:rPr>
              <a:t>It in Reserve: </a:t>
            </a:r>
            <a:r>
              <a:rPr lang="en-US" sz="1900" b="1" i="1" dirty="0" err="1">
                <a:solidFill>
                  <a:srgbClr val="3C3C3B"/>
                </a:solidFill>
              </a:rPr>
              <a:t>Grantmaking</a:t>
            </a:r>
            <a:r>
              <a:rPr lang="en-US" sz="1900" b="1" i="1" dirty="0">
                <a:solidFill>
                  <a:srgbClr val="3C3C3B"/>
                </a:solidFill>
              </a:rPr>
              <a:t> for a Rainy Day</a:t>
            </a:r>
            <a:r>
              <a:rPr lang="en-US" sz="1900" i="1" dirty="0">
                <a:solidFill>
                  <a:srgbClr val="3C3C3B"/>
                </a:solidFill>
              </a:rPr>
              <a:t>, </a:t>
            </a:r>
            <a:r>
              <a:rPr lang="en-US" sz="1900" dirty="0">
                <a:solidFill>
                  <a:srgbClr val="3C3C3B"/>
                </a:solidFill>
              </a:rPr>
              <a:t>Hilda Polanco and John Summers, Nonprofit Quarterly, 2016: </a:t>
            </a:r>
            <a:r>
              <a:rPr lang="en-US" sz="1800" dirty="0">
                <a:solidFill>
                  <a:srgbClr val="3C3C3B"/>
                </a:solidFill>
                <a:hlinkClick r:id="rId2"/>
              </a:rPr>
              <a:t>https://nonprofitquarterly.org/2016/05/02/keeping-it-in-reserve-grantmaking-for-a-rainy-day/</a:t>
            </a:r>
            <a:r>
              <a:rPr lang="en-US" sz="1800" dirty="0">
                <a:solidFill>
                  <a:srgbClr val="3C3C3B"/>
                </a:solidFill>
              </a:rPr>
              <a:t>  </a:t>
            </a:r>
            <a:endParaRPr lang="en-US" sz="1800" dirty="0" smtClean="0">
              <a:solidFill>
                <a:srgbClr val="3C3C3B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i="1" dirty="0"/>
              <a:t>Nonprofit Capital: How to Think Differently About Its Use in Your Organization</a:t>
            </a:r>
            <a:r>
              <a:rPr lang="en-US" dirty="0"/>
              <a:t>, FMA &amp; Nonprofit Quarterly, November 2016:  </a:t>
            </a:r>
            <a:r>
              <a:rPr lang="en-US" sz="1800" dirty="0">
                <a:hlinkClick r:id="rId3"/>
              </a:rPr>
              <a:t>https://nonprofitquarterly.org/2017/04/12/think-differently-money-capital-explored 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800" b="1" i="1" dirty="0">
              <a:solidFill>
                <a:srgbClr val="3C3C3B"/>
              </a:solidFill>
            </a:endParaRPr>
          </a:p>
          <a:p>
            <a:pPr>
              <a:spcBef>
                <a:spcPts val="600"/>
              </a:spcBef>
              <a:spcAft>
                <a:spcPts val="3000"/>
              </a:spcAft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17247"/>
          </a:xfrm>
          <a:prstGeom prst="rect">
            <a:avLst/>
          </a:prstGeom>
          <a:solidFill>
            <a:srgbClr val="0061B2"/>
          </a:solidFill>
          <a:ln>
            <a:solidFill>
              <a:srgbClr val="006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+mj-lt"/>
              </a:rPr>
              <a:t>  </a:t>
            </a:r>
            <a:r>
              <a:rPr lang="en-US" sz="4600" b="1" dirty="0" smtClean="0">
                <a:latin typeface="+mj-lt"/>
              </a:rPr>
              <a:t>Resources</a:t>
            </a:r>
            <a:endParaRPr lang="en-US" sz="4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21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639762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StrongNonprofits.org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8229600" cy="37338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In collaboration with the Wallace Foundation, FMA has created a library of tools and resources to help organizations become “fiscally fit”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Four Topic Areas:  </a:t>
            </a:r>
            <a:r>
              <a:rPr lang="en-US" b="1" dirty="0">
                <a:solidFill>
                  <a:srgbClr val="0070C0"/>
                </a:solidFill>
              </a:rPr>
              <a:t>Planning</a:t>
            </a:r>
            <a:r>
              <a:rPr lang="en-US" dirty="0"/>
              <a:t>  |  </a:t>
            </a:r>
            <a:r>
              <a:rPr lang="en-US" b="1" dirty="0">
                <a:solidFill>
                  <a:srgbClr val="0070C0"/>
                </a:solidFill>
              </a:rPr>
              <a:t>Monitoring</a:t>
            </a:r>
            <a:r>
              <a:rPr lang="en-US" dirty="0"/>
              <a:t>  |  </a:t>
            </a:r>
            <a:r>
              <a:rPr lang="en-US" b="1" dirty="0">
                <a:solidFill>
                  <a:srgbClr val="0070C0"/>
                </a:solidFill>
              </a:rPr>
              <a:t>Operations</a:t>
            </a:r>
            <a:r>
              <a:rPr lang="en-US" dirty="0"/>
              <a:t>  |  </a:t>
            </a:r>
            <a:r>
              <a:rPr lang="en-US" b="1" dirty="0">
                <a:solidFill>
                  <a:srgbClr val="0070C0"/>
                </a:solidFill>
              </a:rPr>
              <a:t>Governance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3958"/>
            <a:ext cx="8353044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317247"/>
          </a:xfrm>
          <a:prstGeom prst="rect">
            <a:avLst/>
          </a:prstGeom>
          <a:solidFill>
            <a:srgbClr val="0061B2"/>
          </a:solidFill>
          <a:ln>
            <a:solidFill>
              <a:srgbClr val="006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+mj-lt"/>
              </a:rPr>
              <a:t>  Resources</a:t>
            </a:r>
            <a:endParaRPr lang="en-US" sz="3200" b="1" dirty="0">
              <a:latin typeface="+mj-lt"/>
            </a:endParaRPr>
          </a:p>
        </p:txBody>
      </p:sp>
      <p:pic>
        <p:nvPicPr>
          <p:cNvPr id="8" name="Picture 2" descr="http://learnphilanthropy.org/wp-content/uploads/2014/08/FMA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564" y="6226395"/>
            <a:ext cx="1000075" cy="5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20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639762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Online Tutorials for StrongNonprofits.org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7924800" cy="37338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/>
              <a:t>FMA offers complimentary orientation one-hour webinars that feature an overview of the website and drill down on several of its key resources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Upcoming webinar dates:</a:t>
            </a:r>
          </a:p>
          <a:p>
            <a:pPr marL="344488" indent="-223838">
              <a:spcAft>
                <a:spcPts val="600"/>
              </a:spcAft>
            </a:pPr>
            <a:r>
              <a:rPr lang="en-US" b="1" dirty="0" smtClean="0"/>
              <a:t>September 25, 2018 at 2:00pm EST</a:t>
            </a:r>
          </a:p>
          <a:p>
            <a:pPr marL="344488" indent="-223838">
              <a:spcAft>
                <a:spcPts val="600"/>
              </a:spcAft>
            </a:pPr>
            <a:r>
              <a:rPr lang="en-US" b="1" dirty="0" smtClean="0"/>
              <a:t>November 13, 2018 at 2:00pm EST</a:t>
            </a:r>
          </a:p>
          <a:p>
            <a:pPr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i="1" dirty="0" smtClean="0"/>
              <a:t>To </a:t>
            </a:r>
            <a:r>
              <a:rPr lang="en-US" sz="2000" i="1" dirty="0"/>
              <a:t>register, or see upcoming webinar dates:</a:t>
            </a:r>
          </a:p>
          <a:p>
            <a:pPr>
              <a:buNone/>
            </a:pP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fmaonline.net/events</a:t>
            </a:r>
            <a:endParaRPr lang="en-US" sz="2000" dirty="0"/>
          </a:p>
          <a:p>
            <a:pPr>
              <a:buNone/>
            </a:pPr>
            <a:endParaRPr lang="en-US" sz="1600" dirty="0"/>
          </a:p>
          <a:p>
            <a:pPr>
              <a:spcBef>
                <a:spcPts val="0"/>
              </a:spcBef>
              <a:buNone/>
            </a:pPr>
            <a:r>
              <a:rPr lang="en-US" i="1" dirty="0"/>
              <a:t>For a 15-minute, on-demand webinar </a:t>
            </a:r>
            <a:r>
              <a:rPr lang="en-US" i="1" dirty="0" smtClean="0"/>
              <a:t>tour of </a:t>
            </a:r>
            <a:r>
              <a:rPr lang="en-US" i="1" dirty="0"/>
              <a:t>the site:</a:t>
            </a:r>
            <a:endParaRPr lang="en-US" u="sng" dirty="0">
              <a:hlinkClick r:id=""/>
            </a:endParaRPr>
          </a:p>
          <a:p>
            <a:pPr>
              <a:buNone/>
            </a:pPr>
            <a:r>
              <a:rPr lang="en-US" u="sng" dirty="0">
                <a:hlinkClick r:id=""/>
              </a:rPr>
              <a:t>http://fmaonline.net/SNPonDemand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317247"/>
          </a:xfrm>
          <a:prstGeom prst="rect">
            <a:avLst/>
          </a:prstGeom>
          <a:solidFill>
            <a:srgbClr val="0061B2"/>
          </a:solidFill>
          <a:ln>
            <a:solidFill>
              <a:srgbClr val="006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prstClr val="white"/>
                </a:solidFill>
                <a:latin typeface="Franklin Gothic Medium"/>
              </a:rPr>
              <a:t>  </a:t>
            </a:r>
            <a:r>
              <a:rPr lang="en-US" sz="4600" b="1" dirty="0" smtClean="0">
                <a:solidFill>
                  <a:prstClr val="white"/>
                </a:solidFill>
                <a:latin typeface="Franklin Gothic Medium"/>
              </a:rPr>
              <a:t>Resources</a:t>
            </a:r>
            <a:endParaRPr lang="en-US" sz="2800" b="1" dirty="0">
              <a:solidFill>
                <a:prstClr val="white">
                  <a:lumMod val="75000"/>
                </a:prstClr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67631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64396"/>
            <a:ext cx="9144000" cy="4936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New </a:t>
            </a:r>
            <a:r>
              <a:rPr lang="en-US" sz="2000" b="1" dirty="0">
                <a:solidFill>
                  <a:prstClr val="white"/>
                </a:solidFill>
              </a:rPr>
              <a:t>York </a:t>
            </a: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n-US" sz="1400" b="1" dirty="0" smtClean="0">
                <a:solidFill>
                  <a:prstClr val="white"/>
                </a:solidFill>
              </a:rPr>
              <a:t>●</a:t>
            </a:r>
            <a:r>
              <a:rPr lang="en-US" sz="2000" b="1" dirty="0" smtClean="0">
                <a:solidFill>
                  <a:prstClr val="white"/>
                </a:solidFill>
              </a:rPr>
              <a:t>  </a:t>
            </a:r>
            <a:r>
              <a:rPr lang="en-US" sz="2000" b="1" dirty="0">
                <a:solidFill>
                  <a:prstClr val="white"/>
                </a:solidFill>
              </a:rPr>
              <a:t>Chicago </a:t>
            </a: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n-US" sz="1400" b="1" dirty="0" smtClean="0">
                <a:solidFill>
                  <a:prstClr val="white"/>
                </a:solidFill>
              </a:rPr>
              <a:t>●</a:t>
            </a:r>
            <a:r>
              <a:rPr lang="en-US" sz="2000" b="1" dirty="0" smtClean="0">
                <a:solidFill>
                  <a:prstClr val="white"/>
                </a:solidFill>
              </a:rPr>
              <a:t>  </a:t>
            </a:r>
            <a:r>
              <a:rPr lang="en-US" sz="2000" b="1" dirty="0">
                <a:solidFill>
                  <a:prstClr val="white"/>
                </a:solidFill>
              </a:rPr>
              <a:t>Oakland </a:t>
            </a: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n-US" sz="1400" b="1" dirty="0" smtClean="0">
                <a:solidFill>
                  <a:prstClr val="white"/>
                </a:solidFill>
              </a:rPr>
              <a:t>●</a:t>
            </a:r>
            <a:r>
              <a:rPr lang="en-US" sz="1600" b="1" dirty="0" smtClean="0">
                <a:solidFill>
                  <a:prstClr val="white"/>
                </a:solidFill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</a:rPr>
              <a:t> Los Angeles 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3999" y="1532357"/>
            <a:ext cx="4468001" cy="2582443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700"/>
              </a:spcAft>
            </a:pPr>
            <a:r>
              <a:rPr lang="en-US" sz="1800" dirty="0"/>
              <a:t>Established in 1999 to serve not-for-profit organizations around the country</a:t>
            </a:r>
          </a:p>
          <a:p>
            <a:pPr>
              <a:spcBef>
                <a:spcPts val="800"/>
              </a:spcBef>
              <a:spcAft>
                <a:spcPts val="700"/>
              </a:spcAft>
            </a:pPr>
            <a:r>
              <a:rPr lang="en-US" sz="1800" dirty="0"/>
              <a:t>Provides customized financial management, accounting, software, organizational </a:t>
            </a:r>
            <a:r>
              <a:rPr lang="en-US" sz="1800" dirty="0" smtClean="0"/>
              <a:t>development, </a:t>
            </a:r>
            <a:r>
              <a:rPr lang="en-US" sz="1800" dirty="0"/>
              <a:t>and other consulting services</a:t>
            </a:r>
          </a:p>
          <a:p>
            <a:pPr>
              <a:spcBef>
                <a:spcPts val="800"/>
              </a:spcBef>
              <a:spcAft>
                <a:spcPts val="700"/>
              </a:spcAft>
            </a:pPr>
            <a:r>
              <a:rPr lang="en-US" sz="1800" dirty="0"/>
              <a:t>Works directly with organizations or through funder-supported management and technical assistance programs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72737" y="3258676"/>
            <a:ext cx="30716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3C3C3B"/>
                </a:solidFill>
              </a:rPr>
              <a:t>@FMA4Nonprofits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72737" y="3908527"/>
            <a:ext cx="35637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3C3C3B"/>
                </a:solidFill>
              </a:rPr>
              <a:t>/FiscalManagementAssociates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8826" y="4563273"/>
            <a:ext cx="3415283" cy="532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900" dirty="0" smtClean="0">
                <a:solidFill>
                  <a:srgbClr val="3C3C3B"/>
                </a:solidFill>
              </a:rPr>
              <a:t>/company/fiscal-management-associates-</a:t>
            </a:r>
            <a:r>
              <a:rPr lang="en-US" sz="1900" dirty="0" err="1" smtClean="0">
                <a:solidFill>
                  <a:srgbClr val="3C3C3B"/>
                </a:solidFill>
              </a:rPr>
              <a:t>llc</a:t>
            </a:r>
            <a:endParaRPr lang="en-US" sz="1900" dirty="0">
              <a:solidFill>
                <a:srgbClr val="3C3C3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1508432"/>
            <a:ext cx="3886200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>
                <a:srgbClr val="3C3C3B"/>
              </a:buClr>
              <a:buFont typeface="Wingdings" pitchFamily="2" charset="2"/>
              <a:buNone/>
            </a:pPr>
            <a:endParaRPr lang="en-US" sz="1600" b="1" dirty="0">
              <a:solidFill>
                <a:srgbClr val="3C3C3B"/>
              </a:solidFill>
            </a:endParaRPr>
          </a:p>
          <a:p>
            <a:pPr marL="342900" indent="-34290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>
                <a:srgbClr val="3C3C3B"/>
              </a:buClr>
              <a:buFont typeface="Wingdings" pitchFamily="2" charset="2"/>
              <a:buNone/>
            </a:pPr>
            <a:r>
              <a:rPr lang="en-US" sz="1900" b="1" dirty="0">
                <a:solidFill>
                  <a:srgbClr val="3C3C3B"/>
                </a:solidFill>
              </a:rPr>
              <a:t>Hilda Polanco, CPA, CCSA®, </a:t>
            </a:r>
            <a:r>
              <a:rPr lang="en-US" sz="1900" b="1" dirty="0" smtClean="0">
                <a:solidFill>
                  <a:srgbClr val="3C3C3B"/>
                </a:solidFill>
              </a:rPr>
              <a:t>CGMA</a:t>
            </a:r>
          </a:p>
          <a:p>
            <a:pPr marL="342900" indent="-34290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>
                <a:srgbClr val="3C3C3B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3C3C3B"/>
                </a:solidFill>
              </a:rPr>
              <a:t>Founder &amp; CEO</a:t>
            </a:r>
          </a:p>
          <a:p>
            <a:pPr marL="342900" indent="-34290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>
                <a:srgbClr val="3C3C3B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3C3C3B"/>
                </a:solidFill>
              </a:rPr>
              <a:t>(212) 931-9240</a:t>
            </a:r>
            <a:endParaRPr lang="en-US" dirty="0">
              <a:solidFill>
                <a:srgbClr val="3C3C3B"/>
              </a:solidFill>
            </a:endParaRPr>
          </a:p>
          <a:p>
            <a:pPr marL="342900" indent="-342900">
              <a:lnSpc>
                <a:spcPct val="50000"/>
              </a:lnSpc>
              <a:spcBef>
                <a:spcPts val="600"/>
              </a:spcBef>
              <a:spcAft>
                <a:spcPts val="1800"/>
              </a:spcAft>
              <a:buClr>
                <a:srgbClr val="3C3C3B"/>
              </a:buClr>
            </a:pPr>
            <a:r>
              <a:rPr lang="en-US" dirty="0">
                <a:solidFill>
                  <a:srgbClr val="3C3C3B"/>
                </a:solidFill>
              </a:rPr>
              <a:t>hpolanco@fmaonline.net </a:t>
            </a:r>
          </a:p>
          <a:p>
            <a:pPr marL="342900" indent="-342900" algn="ctr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>
                <a:srgbClr val="3C3C3B"/>
              </a:buClr>
              <a:buFont typeface="Wingdings" pitchFamily="2" charset="2"/>
              <a:buNone/>
            </a:pPr>
            <a:endParaRPr lang="en-US" sz="1200" dirty="0">
              <a:solidFill>
                <a:srgbClr val="3C3C3B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1317247"/>
          </a:xfrm>
          <a:prstGeom prst="rect">
            <a:avLst/>
          </a:prstGeom>
          <a:solidFill>
            <a:srgbClr val="0061B2"/>
          </a:solidFill>
          <a:ln>
            <a:solidFill>
              <a:srgbClr val="006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prstClr val="white"/>
              </a:solidFill>
              <a:latin typeface="Franklin Gothic Medium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04" y="3230880"/>
            <a:ext cx="457200" cy="457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04" y="4578513"/>
            <a:ext cx="457200" cy="457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04" y="3878708"/>
            <a:ext cx="457200" cy="4572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" y="4682074"/>
            <a:ext cx="4758608" cy="168232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rIns="182880" rtlCol="0" anchor="ctr"/>
          <a:lstStyle/>
          <a:p>
            <a:pPr algn="ctr">
              <a:lnSpc>
                <a:spcPct val="110000"/>
              </a:lnSpc>
            </a:pPr>
            <a:r>
              <a:rPr lang="en-US" sz="2100" i="1" dirty="0">
                <a:solidFill>
                  <a:prstClr val="white"/>
                </a:solidFill>
                <a:latin typeface="Franklin Gothic Medium"/>
              </a:rPr>
              <a:t>FMA exists to build a community of individuals with the confidence </a:t>
            </a:r>
            <a:r>
              <a:rPr lang="en-US" sz="2100" i="1" dirty="0" smtClean="0">
                <a:solidFill>
                  <a:prstClr val="white"/>
                </a:solidFill>
                <a:latin typeface="Franklin Gothic Medium"/>
              </a:rPr>
              <a:t>       and </a:t>
            </a:r>
            <a:r>
              <a:rPr lang="en-US" sz="2100" i="1" dirty="0">
                <a:solidFill>
                  <a:prstClr val="white"/>
                </a:solidFill>
                <a:latin typeface="Franklin Gothic Medium"/>
              </a:rPr>
              <a:t>skills to lead organizations that change the </a:t>
            </a:r>
            <a:r>
              <a:rPr lang="en-US" sz="2100" i="1" dirty="0" smtClean="0">
                <a:solidFill>
                  <a:prstClr val="white"/>
                </a:solidFill>
                <a:latin typeface="Franklin Gothic Medium"/>
              </a:rPr>
              <a:t>world</a:t>
            </a:r>
            <a:endParaRPr lang="en-US" sz="2100" dirty="0">
              <a:solidFill>
                <a:srgbClr val="3C3C3B"/>
              </a:solidFill>
              <a:latin typeface="Franklin Gothic Medium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067430" y="5248491"/>
            <a:ext cx="3577000" cy="847509"/>
          </a:xfrm>
          <a:prstGeom prst="roundRect">
            <a:avLst>
              <a:gd name="adj" fmla="val 699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3100" b="1" dirty="0" smtClean="0">
                <a:solidFill>
                  <a:srgbClr val="0061B2"/>
                </a:solidFill>
              </a:rPr>
              <a:t>www.fmaonline.net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267497"/>
            <a:ext cx="2649920" cy="794064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4758610" y="1317247"/>
            <a:ext cx="0" cy="3364827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730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5800" y="2530475"/>
            <a:ext cx="2133600" cy="365125"/>
          </a:xfrm>
          <a:prstGeom prst="rect">
            <a:avLst/>
          </a:prstGeom>
        </p:spPr>
        <p:txBody>
          <a:bodyPr/>
          <a:lstStyle/>
          <a:p>
            <a:fld id="{5E74DC34-AA7F-534A-9086-6E85837D99C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9144000" cy="5943600"/>
          </a:xfrm>
          <a:prstGeom prst="rect">
            <a:avLst/>
          </a:prstGeom>
          <a:solidFill>
            <a:srgbClr val="0061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9387" y="1653446"/>
            <a:ext cx="8785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Thank you for joining us!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92609" y="3017163"/>
            <a:ext cx="8664576" cy="838200"/>
          </a:xfrm>
          <a:prstGeom prst="rect">
            <a:avLst/>
          </a:prstGeom>
        </p:spPr>
        <p:txBody>
          <a:bodyPr vert="horz" anchor="t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46AF3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solidFill>
                  <a:schemeClr val="bg1"/>
                </a:solidFill>
              </a:rPr>
              <a:t>Nonprofit Quarterly </a:t>
            </a:r>
            <a:r>
              <a:rPr lang="en-US" sz="2400" dirty="0">
                <a:solidFill>
                  <a:schemeClr val="bg1"/>
                </a:solidFill>
              </a:rPr>
              <a:t>relies on your generous support. If you enjoyed this webinar, please consider donating today!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https://nonprofitquarterly.networkforgood.com/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927" y="2229534"/>
            <a:ext cx="9144000" cy="24457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400" y="5951101"/>
            <a:ext cx="1420501" cy="865774"/>
          </a:xfrm>
          <a:prstGeom prst="rect">
            <a:avLst/>
          </a:prstGeom>
        </p:spPr>
      </p:pic>
      <p:pic>
        <p:nvPicPr>
          <p:cNvPr id="16" name="Picture 2" descr="http://nonprofitquarterly.org/files/2015/04/npqheader11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0" y="6164786"/>
            <a:ext cx="1350694" cy="533169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>
          <a:xfrm>
            <a:off x="499485" y="2797749"/>
            <a:ext cx="8359776" cy="0"/>
          </a:xfrm>
          <a:prstGeom prst="line">
            <a:avLst/>
          </a:prstGeom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12" y="6253104"/>
            <a:ext cx="4457700" cy="571500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7541366" y="5937748"/>
            <a:ext cx="1548246" cy="254832"/>
          </a:xfrm>
          <a:prstGeom prst="rect">
            <a:avLst/>
          </a:prstGeom>
        </p:spPr>
        <p:txBody>
          <a:bodyPr vert="horz" anchor="t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46AF3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Sponsored by</a:t>
            </a:r>
          </a:p>
        </p:txBody>
      </p:sp>
    </p:spTree>
    <p:extLst>
      <p:ext uri="{BB962C8B-B14F-4D97-AF65-F5344CB8AC3E}">
        <p14:creationId xmlns:p14="http://schemas.microsoft.com/office/powerpoint/2010/main" val="89137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&amp; 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4DC34-AA7F-534A-9086-6E85837D99C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-13798"/>
            <a:ext cx="9164782" cy="1456056"/>
          </a:xfrm>
          <a:prstGeom prst="rect">
            <a:avLst/>
          </a:prstGeom>
          <a:solidFill>
            <a:srgbClr val="0061B2"/>
          </a:solidFill>
          <a:ln>
            <a:solidFill>
              <a:srgbClr val="0075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+mj-lt"/>
              </a:rPr>
              <a:t>Today’s Presenters</a:t>
            </a:r>
            <a:endParaRPr lang="en-US" sz="5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058" y="3960980"/>
            <a:ext cx="18883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Hilda Polanco</a:t>
            </a:r>
          </a:p>
          <a:p>
            <a:pPr algn="ctr"/>
            <a:r>
              <a:rPr lang="en-US" sz="1600" dirty="0"/>
              <a:t>Founder &amp; </a:t>
            </a:r>
            <a:r>
              <a:rPr lang="en-US" sz="1600" dirty="0" smtClean="0"/>
              <a:t>CEO, FMA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064" y="1843176"/>
            <a:ext cx="1618717" cy="20430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2066" y="3960980"/>
            <a:ext cx="20751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Joann M. Ricci</a:t>
            </a:r>
            <a:endParaRPr lang="en-US" sz="2000" b="1" dirty="0"/>
          </a:p>
          <a:p>
            <a:pPr algn="ctr"/>
            <a:r>
              <a:rPr lang="en-US" sz="1600" dirty="0" smtClean="0"/>
              <a:t>Vice President of Organizational Effectiveness,</a:t>
            </a:r>
          </a:p>
          <a:p>
            <a:pPr algn="ctr"/>
            <a:r>
              <a:rPr lang="en-US" sz="1600" dirty="0" smtClean="0"/>
              <a:t>Greater New Orleans Foundation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9896" y="2004240"/>
            <a:ext cx="1707170" cy="1881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2750" y="2018037"/>
            <a:ext cx="1712484" cy="1868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4200" y="1988838"/>
            <a:ext cx="1594212" cy="18973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67200" y="3960980"/>
            <a:ext cx="2381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Kellie Chavez Greene</a:t>
            </a:r>
            <a:endParaRPr lang="en-US" sz="2000" b="1" dirty="0"/>
          </a:p>
          <a:p>
            <a:pPr algn="ctr"/>
            <a:r>
              <a:rPr lang="en-US" sz="1600" dirty="0" smtClean="0"/>
              <a:t>Senior Program Officer for Organizational Effectiveness,</a:t>
            </a:r>
          </a:p>
          <a:p>
            <a:pPr algn="ctr"/>
            <a:r>
              <a:rPr lang="en-US" sz="1600" dirty="0" smtClean="0"/>
              <a:t>Greater New Orleans Foundation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3960980"/>
            <a:ext cx="203195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Melissa Sawyer</a:t>
            </a:r>
            <a:endParaRPr lang="en-US" b="1" dirty="0"/>
          </a:p>
          <a:p>
            <a:pPr algn="ctr"/>
            <a:r>
              <a:rPr lang="en-US" sz="1600" dirty="0" smtClean="0"/>
              <a:t>Co-founder / Executive Director, Youth Empowerment Project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3566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93838"/>
            <a:ext cx="8229600" cy="639762"/>
          </a:xfrm>
        </p:spPr>
        <p:txBody>
          <a:bodyPr/>
          <a:lstStyle/>
          <a:p>
            <a:r>
              <a:rPr lang="en-US" sz="2600" dirty="0" smtClean="0"/>
              <a:t>Definition: Operating Reserves</a:t>
            </a:r>
            <a:endParaRPr lang="en-US" sz="2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portion of unrestricted net assets that are </a:t>
            </a:r>
            <a:r>
              <a:rPr lang="en-US" b="1" dirty="0" smtClean="0"/>
              <a:t>available for use to sustain financial operations</a:t>
            </a:r>
            <a:r>
              <a:rPr lang="en-US" dirty="0" smtClean="0"/>
              <a:t> in the unanticipated event of significant unbudgeted increases in operating expenses and/or losses in operating revenues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Reserves vs. Endowments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6172200"/>
            <a:ext cx="86106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 smtClean="0"/>
              <a:t>Source: </a:t>
            </a:r>
            <a:r>
              <a:rPr lang="en-US" sz="1050" b="1" i="1" dirty="0" smtClean="0"/>
              <a:t>Operating Reserve Policy Toolkit for Nonprofit Organizations</a:t>
            </a:r>
            <a:r>
              <a:rPr lang="en-US" sz="1050" dirty="0" smtClean="0"/>
              <a:t>, sponsored by the National Center for Charitable Statistics, Center on Nonprofit and Philanthropy at the Urban Institute, and United Way Worldwide</a:t>
            </a:r>
            <a:endParaRPr lang="en-US" sz="105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64782" cy="1143000"/>
          </a:xfrm>
          <a:prstGeom prst="rect">
            <a:avLst/>
          </a:prstGeom>
          <a:solidFill>
            <a:srgbClr val="0061B2"/>
          </a:solidFill>
          <a:ln>
            <a:solidFill>
              <a:srgbClr val="0075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prstClr val="white"/>
                </a:solidFill>
                <a:latin typeface="Franklin Gothic Medium"/>
              </a:rPr>
              <a:t>  </a:t>
            </a:r>
            <a:r>
              <a:rPr lang="en-US" sz="4400" b="1" dirty="0" smtClean="0">
                <a:solidFill>
                  <a:prstClr val="white"/>
                </a:solidFill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Reserves vs. Endowments</a:t>
            </a:r>
            <a:endParaRPr lang="en-US" sz="2600" b="1" dirty="0">
              <a:solidFill>
                <a:prstClr val="white">
                  <a:lumMod val="75000"/>
                </a:prstClr>
              </a:solidFill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57200" y="3352800"/>
            <a:ext cx="8229600" cy="639762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Definition: Endowment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57200" y="4038600"/>
            <a:ext cx="8229600" cy="1295400"/>
          </a:xfrm>
          <a:prstGeom prst="rect">
            <a:avLst/>
          </a:prstGeom>
        </p:spPr>
        <p:txBody>
          <a:bodyPr vert="horz"/>
          <a:lstStyle/>
          <a:p>
            <a:pPr lvl="0">
              <a:spcBef>
                <a:spcPct val="20000"/>
              </a:spcBef>
              <a:buClr>
                <a:schemeClr val="accent2"/>
              </a:buClr>
            </a:pPr>
            <a:r>
              <a:rPr lang="en-US" sz="2000" dirty="0" smtClean="0"/>
              <a:t>A fund that is made up of donations that are subject to a requirement that </a:t>
            </a:r>
            <a:r>
              <a:rPr lang="en-US" sz="2000" b="1" dirty="0" smtClean="0"/>
              <a:t>the principal be maintained intact </a:t>
            </a:r>
            <a:r>
              <a:rPr lang="en-US" sz="2000" dirty="0" smtClean="0"/>
              <a:t>and invested to create a source of income for the organization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69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4779917" y="3490087"/>
            <a:ext cx="3505200" cy="3135277"/>
          </a:xfrm>
          <a:prstGeom prst="roundRect">
            <a:avLst>
              <a:gd name="adj" fmla="val 3449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14400" y="3490086"/>
            <a:ext cx="3505200" cy="3135277"/>
          </a:xfrm>
          <a:prstGeom prst="roundRect">
            <a:avLst>
              <a:gd name="adj" fmla="val 3884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800600" y="1805036"/>
            <a:ext cx="3505200" cy="1559647"/>
          </a:xfrm>
          <a:prstGeom prst="roundRect">
            <a:avLst>
              <a:gd name="adj" fmla="val 5403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14400" y="1809072"/>
            <a:ext cx="3505200" cy="1555611"/>
          </a:xfrm>
          <a:prstGeom prst="roundRect">
            <a:avLst>
              <a:gd name="adj" fmla="val 6823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Financial Capital</a:t>
            </a:r>
            <a:endParaRPr lang="en-US" dirty="0"/>
          </a:p>
        </p:txBody>
      </p:sp>
      <p:sp>
        <p:nvSpPr>
          <p:cNvPr id="56" name="Text Placeholder 6"/>
          <p:cNvSpPr txBox="1">
            <a:spLocks/>
          </p:cNvSpPr>
          <p:nvPr/>
        </p:nvSpPr>
        <p:spPr>
          <a:xfrm>
            <a:off x="5326643" y="1066800"/>
            <a:ext cx="2590800" cy="639762"/>
          </a:xfrm>
          <a:prstGeom prst="rect">
            <a:avLst/>
          </a:prstGeom>
        </p:spPr>
        <p:txBody>
          <a:bodyPr vert="horz" anchor="b"/>
          <a:lstStyle/>
          <a:p>
            <a:pPr algn="ctr">
              <a:spcBef>
                <a:spcPct val="20000"/>
              </a:spcBef>
              <a:buFont typeface="Arial"/>
              <a:buNone/>
              <a:defRPr/>
            </a:pPr>
            <a:r>
              <a:rPr lang="en-US" sz="2600" b="1" dirty="0" smtClean="0">
                <a:solidFill>
                  <a:srgbClr val="46AF37"/>
                </a:solidFill>
                <a:latin typeface="Franklin Gothic Medium"/>
              </a:rPr>
              <a:t>Capacity Goal</a:t>
            </a:r>
            <a:endParaRPr lang="en-US" sz="2600" b="1" dirty="0">
              <a:solidFill>
                <a:srgbClr val="46AF37"/>
              </a:solidFill>
              <a:latin typeface="Franklin Gothic Medium"/>
            </a:endParaRPr>
          </a:p>
        </p:txBody>
      </p:sp>
      <p:sp>
        <p:nvSpPr>
          <p:cNvPr id="81" name="Text Placeholder 6"/>
          <p:cNvSpPr txBox="1">
            <a:spLocks/>
          </p:cNvSpPr>
          <p:nvPr/>
        </p:nvSpPr>
        <p:spPr>
          <a:xfrm>
            <a:off x="1295400" y="1066800"/>
            <a:ext cx="2590800" cy="639762"/>
          </a:xfrm>
          <a:prstGeom prst="rect">
            <a:avLst/>
          </a:prstGeom>
        </p:spPr>
        <p:txBody>
          <a:bodyPr vert="horz" anchor="b"/>
          <a:lstStyle/>
          <a:p>
            <a:pPr algn="ctr">
              <a:spcBef>
                <a:spcPct val="20000"/>
              </a:spcBef>
              <a:buFont typeface="Arial"/>
              <a:buNone/>
              <a:defRPr/>
            </a:pPr>
            <a:r>
              <a:rPr lang="en-US" sz="2600" b="1" dirty="0" smtClean="0">
                <a:solidFill>
                  <a:srgbClr val="46AF37"/>
                </a:solidFill>
                <a:latin typeface="Franklin Gothic Medium"/>
              </a:rPr>
              <a:t>Type of Capital</a:t>
            </a:r>
            <a:endParaRPr lang="en-US" sz="2600" b="1" dirty="0">
              <a:solidFill>
                <a:srgbClr val="46AF37"/>
              </a:solidFill>
              <a:latin typeface="Franklin Gothic Medium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88428" y="4602480"/>
            <a:ext cx="25146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Growth &amp; Expansion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88428" y="5288280"/>
            <a:ext cx="25146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Innovation  (R&amp;D)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88428" y="5974080"/>
            <a:ext cx="25146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Replenishment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5388428" y="2033636"/>
            <a:ext cx="25146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Liquidity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295400" y="2264949"/>
            <a:ext cx="2667000" cy="7940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rIns="73152" rtlCol="0" anchor="ctr"/>
          <a:lstStyle/>
          <a:p>
            <a:pPr algn="ctr"/>
            <a:r>
              <a:rPr lang="en-US" sz="2200" b="1" dirty="0" smtClean="0">
                <a:solidFill>
                  <a:prstClr val="white"/>
                </a:solidFill>
              </a:rPr>
              <a:t>Operating Reserve / LUNA</a:t>
            </a:r>
            <a:endParaRPr lang="en-US" sz="2200" b="1" dirty="0">
              <a:solidFill>
                <a:prstClr val="white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388428" y="2698703"/>
            <a:ext cx="25146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Security</a:t>
            </a:r>
            <a:endParaRPr lang="en-US" sz="2000" b="1" dirty="0">
              <a:solidFill>
                <a:prstClr val="white"/>
              </a:solidFill>
            </a:endParaRPr>
          </a:p>
        </p:txBody>
      </p:sp>
      <p:cxnSp>
        <p:nvCxnSpPr>
          <p:cNvPr id="44" name="Elbow Connector 43"/>
          <p:cNvCxnSpPr>
            <a:stCxn id="40" idx="3"/>
            <a:endCxn id="72" idx="1"/>
          </p:cNvCxnSpPr>
          <p:nvPr/>
        </p:nvCxnSpPr>
        <p:spPr>
          <a:xfrm flipV="1">
            <a:off x="3962400" y="2300336"/>
            <a:ext cx="1426028" cy="361624"/>
          </a:xfrm>
          <a:prstGeom prst="bentConnector3">
            <a:avLst>
              <a:gd name="adj1" fmla="val 50000"/>
            </a:avLst>
          </a:prstGeom>
          <a:ln w="698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40" idx="3"/>
            <a:endCxn id="61" idx="1"/>
          </p:cNvCxnSpPr>
          <p:nvPr/>
        </p:nvCxnSpPr>
        <p:spPr>
          <a:xfrm>
            <a:off x="3962400" y="2661960"/>
            <a:ext cx="1426028" cy="303443"/>
          </a:xfrm>
          <a:prstGeom prst="bentConnector3">
            <a:avLst>
              <a:gd name="adj1" fmla="val 50000"/>
            </a:avLst>
          </a:prstGeom>
          <a:ln w="698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0" y="0"/>
            <a:ext cx="9164782" cy="1143000"/>
          </a:xfrm>
          <a:prstGeom prst="rect">
            <a:avLst/>
          </a:prstGeom>
          <a:solidFill>
            <a:srgbClr val="0061B2"/>
          </a:solidFill>
          <a:ln>
            <a:solidFill>
              <a:srgbClr val="0075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prstClr val="white"/>
                </a:solidFill>
                <a:latin typeface="Franklin Gothic Medium"/>
              </a:rPr>
              <a:t>  Capital for Change and Security</a:t>
            </a:r>
            <a:endParaRPr lang="en-US" sz="2600" b="1" dirty="0">
              <a:solidFill>
                <a:prstClr val="white">
                  <a:lumMod val="75000"/>
                </a:prstClr>
              </a:solidFill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41" name="Elbow Connector 40"/>
          <p:cNvCxnSpPr>
            <a:endCxn id="8" idx="1"/>
          </p:cNvCxnSpPr>
          <p:nvPr/>
        </p:nvCxnSpPr>
        <p:spPr>
          <a:xfrm flipV="1">
            <a:off x="3733800" y="4869180"/>
            <a:ext cx="1654628" cy="725257"/>
          </a:xfrm>
          <a:prstGeom prst="bentConnector3">
            <a:avLst>
              <a:gd name="adj1" fmla="val 50000"/>
            </a:avLst>
          </a:prstGeom>
          <a:ln w="698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endCxn id="14" idx="1"/>
          </p:cNvCxnSpPr>
          <p:nvPr/>
        </p:nvCxnSpPr>
        <p:spPr>
          <a:xfrm>
            <a:off x="3733800" y="5594437"/>
            <a:ext cx="1654628" cy="646343"/>
          </a:xfrm>
          <a:prstGeom prst="bentConnector3">
            <a:avLst>
              <a:gd name="adj1" fmla="val 50000"/>
            </a:avLst>
          </a:prstGeom>
          <a:ln w="698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495800" y="5593281"/>
            <a:ext cx="927461" cy="8826"/>
          </a:xfrm>
          <a:prstGeom prst="straightConnector1">
            <a:avLst/>
          </a:prstGeom>
          <a:ln w="698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295400" y="5209367"/>
            <a:ext cx="2667000" cy="8368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prstClr val="white"/>
                </a:solidFill>
              </a:rPr>
              <a:t>Change Capital</a:t>
            </a:r>
            <a:endParaRPr lang="en-US" sz="2200" b="1" dirty="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404757" y="3752230"/>
            <a:ext cx="2514600" cy="6438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Maintaining &amp; Replacing Facilities</a:t>
            </a:r>
            <a:endParaRPr lang="en-US" b="1" dirty="0">
              <a:solidFill>
                <a:prstClr val="white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880757" y="4079891"/>
            <a:ext cx="1537061" cy="8826"/>
          </a:xfrm>
          <a:prstGeom prst="straightConnector1">
            <a:avLst/>
          </a:prstGeom>
          <a:ln w="698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289957" y="3620179"/>
            <a:ext cx="2667000" cy="8368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prstClr val="white"/>
                </a:solidFill>
              </a:rPr>
              <a:t>Facility Reserves</a:t>
            </a:r>
            <a:endParaRPr lang="en-US" sz="2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0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72" grpId="0" animBg="1"/>
      <p:bldP spid="40" grpId="0" animBg="1"/>
      <p:bldP spid="61" grpId="0" animBg="1"/>
      <p:bldP spid="9" grpId="0" animBg="1"/>
      <p:bldP spid="25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52400" y="1981200"/>
          <a:ext cx="8839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64782" cy="1143000"/>
          </a:xfrm>
          <a:prstGeom prst="rect">
            <a:avLst/>
          </a:prstGeom>
          <a:solidFill>
            <a:srgbClr val="0061B2"/>
          </a:solidFill>
          <a:ln>
            <a:solidFill>
              <a:srgbClr val="0075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prstClr val="white"/>
                </a:solidFill>
                <a:latin typeface="Franklin Gothic Medium"/>
              </a:rPr>
              <a:t>  </a:t>
            </a:r>
            <a:r>
              <a:rPr lang="en-US" sz="4400" b="1" dirty="0" smtClean="0">
                <a:solidFill>
                  <a:prstClr val="white"/>
                </a:solidFill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Strategies for Creating Reserves</a:t>
            </a:r>
            <a:endParaRPr lang="en-US" sz="2600" b="1" dirty="0">
              <a:solidFill>
                <a:prstClr val="white">
                  <a:lumMod val="75000"/>
                </a:prstClr>
              </a:solidFill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9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64782" cy="1143000"/>
          </a:xfrm>
          <a:prstGeom prst="rect">
            <a:avLst/>
          </a:prstGeom>
          <a:solidFill>
            <a:srgbClr val="0061B2"/>
          </a:solidFill>
          <a:ln>
            <a:solidFill>
              <a:srgbClr val="0075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prstClr val="white"/>
                </a:solidFill>
                <a:latin typeface="Franklin Gothic Medium"/>
              </a:rPr>
              <a:t>  </a:t>
            </a:r>
            <a:r>
              <a:rPr lang="en-US" sz="4400" b="1" dirty="0" smtClean="0">
                <a:solidFill>
                  <a:prstClr val="white"/>
                </a:solidFill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Freeman Challenges</a:t>
            </a:r>
            <a:endParaRPr lang="en-US" sz="2600" b="1" dirty="0">
              <a:solidFill>
                <a:prstClr val="white">
                  <a:lumMod val="75000"/>
                </a:prstClr>
              </a:solidFill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370" y="3429000"/>
            <a:ext cx="2075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Joann M. Ricci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525958"/>
            <a:ext cx="1707170" cy="1881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886" y="4114800"/>
            <a:ext cx="1712484" cy="18681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5696" y="6053850"/>
            <a:ext cx="268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Kellie Chavez Greene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96" y="1676400"/>
            <a:ext cx="509324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83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64782" cy="1143000"/>
          </a:xfrm>
          <a:prstGeom prst="rect">
            <a:avLst/>
          </a:prstGeom>
          <a:solidFill>
            <a:srgbClr val="0061B2"/>
          </a:solidFill>
          <a:ln>
            <a:solidFill>
              <a:srgbClr val="0075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prstClr val="white"/>
                </a:solidFill>
                <a:latin typeface="Franklin Gothic Medium"/>
              </a:rPr>
              <a:t>  </a:t>
            </a:r>
            <a:r>
              <a:rPr lang="en-US" sz="4400" b="1" dirty="0" smtClean="0">
                <a:solidFill>
                  <a:prstClr val="white"/>
                </a:solidFill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Freeman Challenges</a:t>
            </a:r>
            <a:endParaRPr lang="en-US" sz="2600" b="1" dirty="0">
              <a:solidFill>
                <a:prstClr val="white">
                  <a:lumMod val="75000"/>
                </a:prstClr>
              </a:solidFill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981200"/>
            <a:ext cx="1594212" cy="18973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3972228"/>
            <a:ext cx="20319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Melissa Sawyer</a:t>
            </a:r>
            <a:endParaRPr lang="en-US" b="1" dirty="0"/>
          </a:p>
          <a:p>
            <a:pPr algn="ctr"/>
            <a:r>
              <a:rPr lang="en-US" sz="1600" dirty="0" smtClean="0"/>
              <a:t>Co-founder / Executive Director 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28801"/>
            <a:ext cx="511034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03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4DC34-AA7F-534A-9086-6E85837D99C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1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1053464" y="1686263"/>
            <a:ext cx="7176135" cy="4091490"/>
          </a:xfrm>
          <a:prstGeom prst="rect">
            <a:avLst/>
          </a:prstGeom>
        </p:spPr>
        <p:txBody>
          <a:bodyPr vert="horz"/>
          <a:lstStyle>
            <a:lvl1pPr marL="177800" indent="-173038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125000"/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200" indent="-1778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125000"/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9400" indent="-1778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125000"/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600" indent="-1778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125000"/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" indent="0" algn="ctr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 </a:t>
            </a:r>
          </a:p>
          <a:p>
            <a:pPr marL="4762" indent="0" algn="ctr">
              <a:buNone/>
            </a:pPr>
            <a:r>
              <a:rPr lang="en-US" sz="8000" i="1" dirty="0">
                <a:solidFill>
                  <a:schemeClr val="bg1"/>
                </a:solidFill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9837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Resources: Full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600200"/>
            <a:ext cx="6477000" cy="457200"/>
          </a:xfrm>
        </p:spPr>
        <p:txBody>
          <a:bodyPr/>
          <a:lstStyle/>
          <a:p>
            <a:pPr marL="4762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b="1" dirty="0" smtClean="0"/>
              <a:t>Download at: </a:t>
            </a:r>
            <a:r>
              <a:rPr lang="en-US" sz="2400" b="1" u="sng" dirty="0" smtClean="0">
                <a:hlinkClick r:id="rId2"/>
              </a:rPr>
              <a:t>www.fmaonline.net/NPQreserves</a:t>
            </a:r>
            <a:endParaRPr lang="en-US" sz="2400" b="1" i="1" dirty="0">
              <a:solidFill>
                <a:srgbClr val="3C3C3B"/>
              </a:solidFill>
            </a:endParaRPr>
          </a:p>
          <a:p>
            <a:pPr>
              <a:spcBef>
                <a:spcPts val="600"/>
              </a:spcBef>
              <a:spcAft>
                <a:spcPts val="3000"/>
              </a:spcAft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17247"/>
          </a:xfrm>
          <a:prstGeom prst="rect">
            <a:avLst/>
          </a:prstGeom>
          <a:solidFill>
            <a:srgbClr val="0061B2"/>
          </a:solidFill>
          <a:ln>
            <a:solidFill>
              <a:srgbClr val="0061B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+mj-lt"/>
              </a:rPr>
              <a:t>  </a:t>
            </a:r>
            <a:r>
              <a:rPr lang="en-US" sz="4600" b="1" dirty="0" smtClean="0">
                <a:latin typeface="+mj-lt"/>
              </a:rPr>
              <a:t>Resources: Reserves Policy Guide</a:t>
            </a:r>
            <a:endParaRPr lang="en-US" sz="46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" y="2353491"/>
            <a:ext cx="6610350" cy="4104466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93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7">
      <a:dk1>
        <a:srgbClr val="3C3C3B"/>
      </a:dk1>
      <a:lt1>
        <a:sysClr val="window" lastClr="FFFFFF"/>
      </a:lt1>
      <a:dk2>
        <a:srgbClr val="0061B2"/>
      </a:dk2>
      <a:lt2>
        <a:srgbClr val="DCDDE0"/>
      </a:lt2>
      <a:accent1>
        <a:srgbClr val="0061B2"/>
      </a:accent1>
      <a:accent2>
        <a:srgbClr val="46AF37"/>
      </a:accent2>
      <a:accent3>
        <a:srgbClr val="D3D745"/>
      </a:accent3>
      <a:accent4>
        <a:srgbClr val="ACBDCD"/>
      </a:accent4>
      <a:accent5>
        <a:srgbClr val="D2BF82"/>
      </a:accent5>
      <a:accent6>
        <a:srgbClr val="00A4A0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tint val="60000"/>
            <a:hueOff val="0"/>
            <a:satOff val="0"/>
            <a:lumOff val="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ap="flat" cmpd="sng" algn="ctr">
          <a:solidFill>
            <a:srgbClr val="0070C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40049</TotalTime>
  <Words>620</Words>
  <Application>Microsoft Office PowerPoint</Application>
  <PresentationFormat>On-screen Show (4:3)</PresentationFormat>
  <Paragraphs>116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 Unicode MS</vt:lpstr>
      <vt:lpstr>Arial</vt:lpstr>
      <vt:lpstr>Calibri</vt:lpstr>
      <vt:lpstr>Franklin Gothic Book</vt:lpstr>
      <vt:lpstr>Franklin Gothic Medium</vt:lpstr>
      <vt:lpstr>Tw Cen MT</vt:lpstr>
      <vt:lpstr>Wingdings</vt:lpstr>
      <vt:lpstr>Office Theme</vt:lpstr>
      <vt:lpstr>PowerPoint Presentation</vt:lpstr>
      <vt:lpstr>Welcome &amp; Introductions</vt:lpstr>
      <vt:lpstr>Reserves vs. Endowments</vt:lpstr>
      <vt:lpstr>Uses of Financial Capital</vt:lpstr>
      <vt:lpstr>PowerPoint Presentation</vt:lpstr>
      <vt:lpstr>PowerPoint Presentation</vt:lpstr>
      <vt:lpstr>PowerPoint Presentation</vt:lpstr>
      <vt:lpstr>PowerPoint Presentation</vt:lpstr>
      <vt:lpstr>Resources: Full Cost</vt:lpstr>
      <vt:lpstr>Resources: Full Cost</vt:lpstr>
      <vt:lpstr>Resources: Full Cost</vt:lpstr>
      <vt:lpstr>Resources</vt:lpstr>
      <vt:lpstr>Resources</vt:lpstr>
      <vt:lpstr>PowerPoint Presentation</vt:lpstr>
      <vt:lpstr>PowerPoint Presentation</vt:lpstr>
    </vt:vector>
  </TitlesOfParts>
  <Company>Lugh Studio,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Gallarello</dc:creator>
  <cp:lastModifiedBy>Walker, Sarah</cp:lastModifiedBy>
  <cp:revision>1092</cp:revision>
  <cp:lastPrinted>2016-12-12T20:20:31Z</cp:lastPrinted>
  <dcterms:created xsi:type="dcterms:W3CDTF">2012-05-24T17:22:53Z</dcterms:created>
  <dcterms:modified xsi:type="dcterms:W3CDTF">2018-06-26T19:16:03Z</dcterms:modified>
</cp:coreProperties>
</file>