
<file path=[Content_Types].xml><?xml version="1.0" encoding="utf-8"?>
<Types xmlns="http://schemas.openxmlformats.org/package/2006/content-types">
  <Default Extension="emf" ContentType="image/x-emf"/>
  <Default Extension="jfif" ContentType="image/jpeg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6"/>
  </p:notesMasterIdLst>
  <p:sldIdLst>
    <p:sldId id="539" r:id="rId2"/>
    <p:sldId id="547" r:id="rId3"/>
    <p:sldId id="551" r:id="rId4"/>
    <p:sldId id="553" r:id="rId5"/>
    <p:sldId id="428" r:id="rId6"/>
    <p:sldId id="541" r:id="rId7"/>
    <p:sldId id="559" r:id="rId8"/>
    <p:sldId id="560" r:id="rId9"/>
    <p:sldId id="561" r:id="rId10"/>
    <p:sldId id="562" r:id="rId11"/>
    <p:sldId id="563" r:id="rId12"/>
    <p:sldId id="555" r:id="rId13"/>
    <p:sldId id="257" r:id="rId14"/>
    <p:sldId id="556" r:id="rId15"/>
    <p:sldId id="557" r:id="rId16"/>
    <p:sldId id="558" r:id="rId17"/>
    <p:sldId id="262" r:id="rId18"/>
    <p:sldId id="256" r:id="rId19"/>
    <p:sldId id="554" r:id="rId20"/>
    <p:sldId id="261" r:id="rId21"/>
    <p:sldId id="259" r:id="rId22"/>
    <p:sldId id="260" r:id="rId23"/>
    <p:sldId id="258" r:id="rId24"/>
    <p:sldId id="329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C7DDC"/>
    <a:srgbClr val="1E8D50"/>
    <a:srgbClr val="016782"/>
    <a:srgbClr val="C62828"/>
    <a:srgbClr val="31103D"/>
    <a:srgbClr val="B49D3B"/>
    <a:srgbClr val="473E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138" autoAdjust="0"/>
    <p:restoredTop sz="94072" autoAdjust="0"/>
  </p:normalViewPr>
  <p:slideViewPr>
    <p:cSldViewPr snapToGrid="0" snapToObjects="1">
      <p:cViewPr varScale="1">
        <p:scale>
          <a:sx n="82" d="100"/>
          <a:sy n="82" d="100"/>
        </p:scale>
        <p:origin x="408" y="77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33C88C4-52A9-4D12-A4A7-B53F429A93A6}" type="doc">
      <dgm:prSet loTypeId="urn:microsoft.com/office/officeart/2005/8/layout/cycle7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E847666-865C-45F0-9E1C-FD73D200241B}">
      <dgm:prSet phldrT="[Text]"/>
      <dgm:spPr/>
      <dgm:t>
        <a:bodyPr/>
        <a:lstStyle/>
        <a:p>
          <a:r>
            <a:rPr lang="en-US" dirty="0"/>
            <a:t>Policy Advocacy</a:t>
          </a:r>
        </a:p>
      </dgm:t>
    </dgm:pt>
    <dgm:pt modelId="{0358ED86-C4DB-468E-A139-2F5CB5E09287}" type="parTrans" cxnId="{AB9E6F35-3032-458D-B23E-643F2BEDF946}">
      <dgm:prSet/>
      <dgm:spPr/>
      <dgm:t>
        <a:bodyPr/>
        <a:lstStyle/>
        <a:p>
          <a:endParaRPr lang="en-US"/>
        </a:p>
      </dgm:t>
    </dgm:pt>
    <dgm:pt modelId="{DF4A7679-9D5E-4D72-AB3B-6F12F7B4B4C8}" type="sibTrans" cxnId="{AB9E6F35-3032-458D-B23E-643F2BEDF946}">
      <dgm:prSet/>
      <dgm:spPr/>
      <dgm:t>
        <a:bodyPr/>
        <a:lstStyle/>
        <a:p>
          <a:endParaRPr lang="en-US"/>
        </a:p>
      </dgm:t>
    </dgm:pt>
    <dgm:pt modelId="{5054D2E1-8F30-46E0-BE76-3A8A2CAA9B9E}">
      <dgm:prSet phldrT="[Text]"/>
      <dgm:spPr/>
      <dgm:t>
        <a:bodyPr/>
        <a:lstStyle/>
        <a:p>
          <a:r>
            <a:rPr lang="en-US" dirty="0"/>
            <a:t>Demonstration Projects</a:t>
          </a:r>
        </a:p>
      </dgm:t>
    </dgm:pt>
    <dgm:pt modelId="{63DA0A29-101C-4ECA-9CC0-4B32FDED756C}" type="parTrans" cxnId="{A2A6FA1D-BC95-4A3E-82F3-3B828E5C4646}">
      <dgm:prSet/>
      <dgm:spPr/>
      <dgm:t>
        <a:bodyPr/>
        <a:lstStyle/>
        <a:p>
          <a:endParaRPr lang="en-US"/>
        </a:p>
      </dgm:t>
    </dgm:pt>
    <dgm:pt modelId="{D420CA49-009F-47FE-9455-5940DDF83F4D}" type="sibTrans" cxnId="{A2A6FA1D-BC95-4A3E-82F3-3B828E5C4646}">
      <dgm:prSet/>
      <dgm:spPr/>
      <dgm:t>
        <a:bodyPr/>
        <a:lstStyle/>
        <a:p>
          <a:endParaRPr lang="en-US"/>
        </a:p>
      </dgm:t>
    </dgm:pt>
    <dgm:pt modelId="{08C65C91-6627-44D2-B8D4-2F0989DAC1A8}">
      <dgm:prSet phldrT="[Text]"/>
      <dgm:spPr/>
      <dgm:t>
        <a:bodyPr/>
        <a:lstStyle/>
        <a:p>
          <a:r>
            <a:rPr lang="en-US" dirty="0"/>
            <a:t>Organizing</a:t>
          </a:r>
        </a:p>
      </dgm:t>
    </dgm:pt>
    <dgm:pt modelId="{98558FF3-F62F-4E5C-9836-92A25141A501}" type="parTrans" cxnId="{3BE3DE38-A792-4ED7-85A7-DA023D00C8C7}">
      <dgm:prSet/>
      <dgm:spPr/>
      <dgm:t>
        <a:bodyPr/>
        <a:lstStyle/>
        <a:p>
          <a:endParaRPr lang="en-US"/>
        </a:p>
      </dgm:t>
    </dgm:pt>
    <dgm:pt modelId="{5D7A49D3-D122-4371-86D1-6B7D6AEA92D6}" type="sibTrans" cxnId="{3BE3DE38-A792-4ED7-85A7-DA023D00C8C7}">
      <dgm:prSet/>
      <dgm:spPr/>
      <dgm:t>
        <a:bodyPr/>
        <a:lstStyle/>
        <a:p>
          <a:endParaRPr lang="en-US"/>
        </a:p>
      </dgm:t>
    </dgm:pt>
    <dgm:pt modelId="{784FBD24-F998-42BF-89D1-ABC9A964EE81}" type="pres">
      <dgm:prSet presAssocID="{E33C88C4-52A9-4D12-A4A7-B53F429A93A6}" presName="Name0" presStyleCnt="0">
        <dgm:presLayoutVars>
          <dgm:dir/>
          <dgm:resizeHandles val="exact"/>
        </dgm:presLayoutVars>
      </dgm:prSet>
      <dgm:spPr/>
    </dgm:pt>
    <dgm:pt modelId="{35112D21-28D7-4E27-B301-948B9C70936C}" type="pres">
      <dgm:prSet presAssocID="{DE847666-865C-45F0-9E1C-FD73D200241B}" presName="node" presStyleLbl="node1" presStyleIdx="0" presStyleCnt="3">
        <dgm:presLayoutVars>
          <dgm:bulletEnabled val="1"/>
        </dgm:presLayoutVars>
      </dgm:prSet>
      <dgm:spPr/>
    </dgm:pt>
    <dgm:pt modelId="{75BACCF2-1A17-4DAC-BD15-6CE0A838FFC8}" type="pres">
      <dgm:prSet presAssocID="{DF4A7679-9D5E-4D72-AB3B-6F12F7B4B4C8}" presName="sibTrans" presStyleLbl="sibTrans2D1" presStyleIdx="0" presStyleCnt="3"/>
      <dgm:spPr/>
    </dgm:pt>
    <dgm:pt modelId="{FA43BC90-FB7A-4E23-B72E-153138714953}" type="pres">
      <dgm:prSet presAssocID="{DF4A7679-9D5E-4D72-AB3B-6F12F7B4B4C8}" presName="connectorText" presStyleLbl="sibTrans2D1" presStyleIdx="0" presStyleCnt="3"/>
      <dgm:spPr/>
    </dgm:pt>
    <dgm:pt modelId="{89D0A8E9-12EE-4B20-B18C-B76C34198035}" type="pres">
      <dgm:prSet presAssocID="{5054D2E1-8F30-46E0-BE76-3A8A2CAA9B9E}" presName="node" presStyleLbl="node1" presStyleIdx="1" presStyleCnt="3">
        <dgm:presLayoutVars>
          <dgm:bulletEnabled val="1"/>
        </dgm:presLayoutVars>
      </dgm:prSet>
      <dgm:spPr/>
    </dgm:pt>
    <dgm:pt modelId="{BE8EB72D-9E8D-495C-83BD-C46DF344BD45}" type="pres">
      <dgm:prSet presAssocID="{D420CA49-009F-47FE-9455-5940DDF83F4D}" presName="sibTrans" presStyleLbl="sibTrans2D1" presStyleIdx="1" presStyleCnt="3"/>
      <dgm:spPr/>
    </dgm:pt>
    <dgm:pt modelId="{78808E82-1691-4D83-9F8E-D30B6A9DD3DF}" type="pres">
      <dgm:prSet presAssocID="{D420CA49-009F-47FE-9455-5940DDF83F4D}" presName="connectorText" presStyleLbl="sibTrans2D1" presStyleIdx="1" presStyleCnt="3"/>
      <dgm:spPr/>
    </dgm:pt>
    <dgm:pt modelId="{B608D924-8B34-4F1B-ABCE-1F183FD20D9C}" type="pres">
      <dgm:prSet presAssocID="{08C65C91-6627-44D2-B8D4-2F0989DAC1A8}" presName="node" presStyleLbl="node1" presStyleIdx="2" presStyleCnt="3">
        <dgm:presLayoutVars>
          <dgm:bulletEnabled val="1"/>
        </dgm:presLayoutVars>
      </dgm:prSet>
      <dgm:spPr/>
    </dgm:pt>
    <dgm:pt modelId="{22D7CFD8-454E-4B07-A73F-5797CE780989}" type="pres">
      <dgm:prSet presAssocID="{5D7A49D3-D122-4371-86D1-6B7D6AEA92D6}" presName="sibTrans" presStyleLbl="sibTrans2D1" presStyleIdx="2" presStyleCnt="3"/>
      <dgm:spPr/>
    </dgm:pt>
    <dgm:pt modelId="{93FA12B2-5A84-422E-A3EE-27D8CFF38A34}" type="pres">
      <dgm:prSet presAssocID="{5D7A49D3-D122-4371-86D1-6B7D6AEA92D6}" presName="connectorText" presStyleLbl="sibTrans2D1" presStyleIdx="2" presStyleCnt="3"/>
      <dgm:spPr/>
    </dgm:pt>
  </dgm:ptLst>
  <dgm:cxnLst>
    <dgm:cxn modelId="{6AC7F000-637F-481C-988B-B09867FBF8BD}" type="presOf" srcId="{DF4A7679-9D5E-4D72-AB3B-6F12F7B4B4C8}" destId="{75BACCF2-1A17-4DAC-BD15-6CE0A838FFC8}" srcOrd="0" destOrd="0" presId="urn:microsoft.com/office/officeart/2005/8/layout/cycle7"/>
    <dgm:cxn modelId="{A2A6FA1D-BC95-4A3E-82F3-3B828E5C4646}" srcId="{E33C88C4-52A9-4D12-A4A7-B53F429A93A6}" destId="{5054D2E1-8F30-46E0-BE76-3A8A2CAA9B9E}" srcOrd="1" destOrd="0" parTransId="{63DA0A29-101C-4ECA-9CC0-4B32FDED756C}" sibTransId="{D420CA49-009F-47FE-9455-5940DDF83F4D}"/>
    <dgm:cxn modelId="{E533E726-638F-4CFA-8551-F973CAA3F420}" type="presOf" srcId="{5D7A49D3-D122-4371-86D1-6B7D6AEA92D6}" destId="{22D7CFD8-454E-4B07-A73F-5797CE780989}" srcOrd="0" destOrd="0" presId="urn:microsoft.com/office/officeart/2005/8/layout/cycle7"/>
    <dgm:cxn modelId="{AB9E6F35-3032-458D-B23E-643F2BEDF946}" srcId="{E33C88C4-52A9-4D12-A4A7-B53F429A93A6}" destId="{DE847666-865C-45F0-9E1C-FD73D200241B}" srcOrd="0" destOrd="0" parTransId="{0358ED86-C4DB-468E-A139-2F5CB5E09287}" sibTransId="{DF4A7679-9D5E-4D72-AB3B-6F12F7B4B4C8}"/>
    <dgm:cxn modelId="{3BE3DE38-A792-4ED7-85A7-DA023D00C8C7}" srcId="{E33C88C4-52A9-4D12-A4A7-B53F429A93A6}" destId="{08C65C91-6627-44D2-B8D4-2F0989DAC1A8}" srcOrd="2" destOrd="0" parTransId="{98558FF3-F62F-4E5C-9836-92A25141A501}" sibTransId="{5D7A49D3-D122-4371-86D1-6B7D6AEA92D6}"/>
    <dgm:cxn modelId="{31D37A68-C505-424F-8A25-478255867D2A}" type="presOf" srcId="{5D7A49D3-D122-4371-86D1-6B7D6AEA92D6}" destId="{93FA12B2-5A84-422E-A3EE-27D8CFF38A34}" srcOrd="1" destOrd="0" presId="urn:microsoft.com/office/officeart/2005/8/layout/cycle7"/>
    <dgm:cxn modelId="{87175449-8A4C-4E8B-9A68-6CBC9E984AB9}" type="presOf" srcId="{D420CA49-009F-47FE-9455-5940DDF83F4D}" destId="{BE8EB72D-9E8D-495C-83BD-C46DF344BD45}" srcOrd="0" destOrd="0" presId="urn:microsoft.com/office/officeart/2005/8/layout/cycle7"/>
    <dgm:cxn modelId="{0E8CCF8B-CAF5-4B0B-8E22-9F7DD718B98D}" type="presOf" srcId="{DE847666-865C-45F0-9E1C-FD73D200241B}" destId="{35112D21-28D7-4E27-B301-948B9C70936C}" srcOrd="0" destOrd="0" presId="urn:microsoft.com/office/officeart/2005/8/layout/cycle7"/>
    <dgm:cxn modelId="{7990509A-9EC9-470C-96BC-F71CD57B00B0}" type="presOf" srcId="{08C65C91-6627-44D2-B8D4-2F0989DAC1A8}" destId="{B608D924-8B34-4F1B-ABCE-1F183FD20D9C}" srcOrd="0" destOrd="0" presId="urn:microsoft.com/office/officeart/2005/8/layout/cycle7"/>
    <dgm:cxn modelId="{6AC817A9-ED3B-467C-A105-FA24B37E843E}" type="presOf" srcId="{DF4A7679-9D5E-4D72-AB3B-6F12F7B4B4C8}" destId="{FA43BC90-FB7A-4E23-B72E-153138714953}" srcOrd="1" destOrd="0" presId="urn:microsoft.com/office/officeart/2005/8/layout/cycle7"/>
    <dgm:cxn modelId="{77B889C0-47C4-4D12-9AE5-1BE640D57EA7}" type="presOf" srcId="{5054D2E1-8F30-46E0-BE76-3A8A2CAA9B9E}" destId="{89D0A8E9-12EE-4B20-B18C-B76C34198035}" srcOrd="0" destOrd="0" presId="urn:microsoft.com/office/officeart/2005/8/layout/cycle7"/>
    <dgm:cxn modelId="{520C71C6-CA14-4360-838A-E317B22CB8DD}" type="presOf" srcId="{D420CA49-009F-47FE-9455-5940DDF83F4D}" destId="{78808E82-1691-4D83-9F8E-D30B6A9DD3DF}" srcOrd="1" destOrd="0" presId="urn:microsoft.com/office/officeart/2005/8/layout/cycle7"/>
    <dgm:cxn modelId="{E25EB1DE-38E7-45D1-BBE7-D0FCCE789BFC}" type="presOf" srcId="{E33C88C4-52A9-4D12-A4A7-B53F429A93A6}" destId="{784FBD24-F998-42BF-89D1-ABC9A964EE81}" srcOrd="0" destOrd="0" presId="urn:microsoft.com/office/officeart/2005/8/layout/cycle7"/>
    <dgm:cxn modelId="{0A5597A7-7A00-4731-970E-88F84B6F83D6}" type="presParOf" srcId="{784FBD24-F998-42BF-89D1-ABC9A964EE81}" destId="{35112D21-28D7-4E27-B301-948B9C70936C}" srcOrd="0" destOrd="0" presId="urn:microsoft.com/office/officeart/2005/8/layout/cycle7"/>
    <dgm:cxn modelId="{C23E7BE2-18CB-47A5-847A-85F98BB323C1}" type="presParOf" srcId="{784FBD24-F998-42BF-89D1-ABC9A964EE81}" destId="{75BACCF2-1A17-4DAC-BD15-6CE0A838FFC8}" srcOrd="1" destOrd="0" presId="urn:microsoft.com/office/officeart/2005/8/layout/cycle7"/>
    <dgm:cxn modelId="{4D1AEEA9-DCFD-452B-B328-52373967D63A}" type="presParOf" srcId="{75BACCF2-1A17-4DAC-BD15-6CE0A838FFC8}" destId="{FA43BC90-FB7A-4E23-B72E-153138714953}" srcOrd="0" destOrd="0" presId="urn:microsoft.com/office/officeart/2005/8/layout/cycle7"/>
    <dgm:cxn modelId="{FDEEA0DF-5B44-4C1B-9E9F-DC4E4CE7B598}" type="presParOf" srcId="{784FBD24-F998-42BF-89D1-ABC9A964EE81}" destId="{89D0A8E9-12EE-4B20-B18C-B76C34198035}" srcOrd="2" destOrd="0" presId="urn:microsoft.com/office/officeart/2005/8/layout/cycle7"/>
    <dgm:cxn modelId="{5E5516E2-313E-4A2B-9B61-E4CE27DAC153}" type="presParOf" srcId="{784FBD24-F998-42BF-89D1-ABC9A964EE81}" destId="{BE8EB72D-9E8D-495C-83BD-C46DF344BD45}" srcOrd="3" destOrd="0" presId="urn:microsoft.com/office/officeart/2005/8/layout/cycle7"/>
    <dgm:cxn modelId="{87FE4D7F-92EB-4E73-BE6F-7507C9EDFE05}" type="presParOf" srcId="{BE8EB72D-9E8D-495C-83BD-C46DF344BD45}" destId="{78808E82-1691-4D83-9F8E-D30B6A9DD3DF}" srcOrd="0" destOrd="0" presId="urn:microsoft.com/office/officeart/2005/8/layout/cycle7"/>
    <dgm:cxn modelId="{D5686483-7324-408A-820A-8B3F069D8192}" type="presParOf" srcId="{784FBD24-F998-42BF-89D1-ABC9A964EE81}" destId="{B608D924-8B34-4F1B-ABCE-1F183FD20D9C}" srcOrd="4" destOrd="0" presId="urn:microsoft.com/office/officeart/2005/8/layout/cycle7"/>
    <dgm:cxn modelId="{D8490680-8A40-4E07-8F8E-D7C415678009}" type="presParOf" srcId="{784FBD24-F998-42BF-89D1-ABC9A964EE81}" destId="{22D7CFD8-454E-4B07-A73F-5797CE780989}" srcOrd="5" destOrd="0" presId="urn:microsoft.com/office/officeart/2005/8/layout/cycle7"/>
    <dgm:cxn modelId="{A39B20CC-123A-4DDA-A6F5-226E32C5823A}" type="presParOf" srcId="{22D7CFD8-454E-4B07-A73F-5797CE780989}" destId="{93FA12B2-5A84-422E-A3EE-27D8CFF38A34}" srcOrd="0" destOrd="0" presId="urn:microsoft.com/office/officeart/2005/8/layout/cycle7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112D21-28D7-4E27-B301-948B9C70936C}">
      <dsp:nvSpPr>
        <dsp:cNvPr id="0" name=""/>
        <dsp:cNvSpPr/>
      </dsp:nvSpPr>
      <dsp:spPr>
        <a:xfrm>
          <a:off x="1713098" y="456149"/>
          <a:ext cx="2072902" cy="103645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/>
            <a:t>Policy Advocacy</a:t>
          </a:r>
        </a:p>
      </dsp:txBody>
      <dsp:txXfrm>
        <a:off x="1743455" y="486506"/>
        <a:ext cx="2012188" cy="975737"/>
      </dsp:txXfrm>
    </dsp:sp>
    <dsp:sp modelId="{75BACCF2-1A17-4DAC-BD15-6CE0A838FFC8}">
      <dsp:nvSpPr>
        <dsp:cNvPr id="0" name=""/>
        <dsp:cNvSpPr/>
      </dsp:nvSpPr>
      <dsp:spPr>
        <a:xfrm rot="3600000">
          <a:off x="3065050" y="2275806"/>
          <a:ext cx="1081202" cy="362758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>
        <a:off x="3173877" y="2348358"/>
        <a:ext cx="863548" cy="217654"/>
      </dsp:txXfrm>
    </dsp:sp>
    <dsp:sp modelId="{89D0A8E9-12EE-4B20-B18C-B76C34198035}">
      <dsp:nvSpPr>
        <dsp:cNvPr id="0" name=""/>
        <dsp:cNvSpPr/>
      </dsp:nvSpPr>
      <dsp:spPr>
        <a:xfrm>
          <a:off x="3425301" y="3421771"/>
          <a:ext cx="2072902" cy="103645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/>
            <a:t>Demonstration Projects</a:t>
          </a:r>
        </a:p>
      </dsp:txBody>
      <dsp:txXfrm>
        <a:off x="3455658" y="3452128"/>
        <a:ext cx="2012188" cy="975737"/>
      </dsp:txXfrm>
    </dsp:sp>
    <dsp:sp modelId="{BE8EB72D-9E8D-495C-83BD-C46DF344BD45}">
      <dsp:nvSpPr>
        <dsp:cNvPr id="0" name=""/>
        <dsp:cNvSpPr/>
      </dsp:nvSpPr>
      <dsp:spPr>
        <a:xfrm rot="10800000">
          <a:off x="2208948" y="3758618"/>
          <a:ext cx="1081202" cy="362758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 rot="10800000">
        <a:off x="2317775" y="3831170"/>
        <a:ext cx="863548" cy="217654"/>
      </dsp:txXfrm>
    </dsp:sp>
    <dsp:sp modelId="{B608D924-8B34-4F1B-ABCE-1F183FD20D9C}">
      <dsp:nvSpPr>
        <dsp:cNvPr id="0" name=""/>
        <dsp:cNvSpPr/>
      </dsp:nvSpPr>
      <dsp:spPr>
        <a:xfrm>
          <a:off x="895" y="3421771"/>
          <a:ext cx="2072902" cy="103645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/>
            <a:t>Organizing</a:t>
          </a:r>
        </a:p>
      </dsp:txBody>
      <dsp:txXfrm>
        <a:off x="31252" y="3452128"/>
        <a:ext cx="2012188" cy="975737"/>
      </dsp:txXfrm>
    </dsp:sp>
    <dsp:sp modelId="{22D7CFD8-454E-4B07-A73F-5797CE780989}">
      <dsp:nvSpPr>
        <dsp:cNvPr id="0" name=""/>
        <dsp:cNvSpPr/>
      </dsp:nvSpPr>
      <dsp:spPr>
        <a:xfrm rot="18000000">
          <a:off x="1352847" y="2275806"/>
          <a:ext cx="1081202" cy="362758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>
        <a:off x="1461674" y="2348358"/>
        <a:ext cx="863548" cy="21765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1-03T13:37:18.834"/>
    </inkml:context>
    <inkml:brush xml:id="br0">
      <inkml:brushProperty name="width" value="0.1" units="cm"/>
      <inkml:brushProperty name="height" value="0.6" units="cm"/>
      <inkml:brushProperty name="color" value="#849398"/>
      <inkml:brushProperty name="inkEffects" value="pencil"/>
    </inkml:brush>
  </inkml:definitions>
  <inkml:trace contextRef="#ctx0" brushRef="#br0">0 1 16383,'0'0'0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1-03T13:37:19.294"/>
    </inkml:context>
    <inkml:brush xml:id="br0">
      <inkml:brushProperty name="width" value="0.1" units="cm"/>
      <inkml:brushProperty name="height" value="0.6" units="cm"/>
      <inkml:brushProperty name="color" value="#849398"/>
      <inkml:brushProperty name="inkEffects" value="pencil"/>
    </inkml:brush>
  </inkml:definitions>
  <inkml:trace contextRef="#ctx0" brushRef="#br0">1 0 16383,'0'0'0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1-03T13:37:19.908"/>
    </inkml:context>
    <inkml:brush xml:id="br0">
      <inkml:brushProperty name="width" value="0.1" units="cm"/>
      <inkml:brushProperty name="height" value="0.6" units="cm"/>
      <inkml:brushProperty name="color" value="#849398"/>
      <inkml:brushProperty name="inkEffects" value="pencil"/>
    </inkml:brush>
  </inkml:definitions>
  <inkml:trace contextRef="#ctx0" brushRef="#br0">0 1 16383,'0'0'0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1-03T13:37:20.854"/>
    </inkml:context>
    <inkml:brush xml:id="br0">
      <inkml:brushProperty name="width" value="0.1" units="cm"/>
      <inkml:brushProperty name="height" value="0.6" units="cm"/>
      <inkml:brushProperty name="color" value="#849398"/>
      <inkml:brushProperty name="inkEffects" value="pencil"/>
    </inkml:brush>
  </inkml:definitions>
  <inkml:trace contextRef="#ctx0" brushRef="#br0">1 0 16383,'0'0'0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D254F7-81EE-3040-9DE8-2EFB138ACF93}" type="datetimeFigureOut">
              <a:rPr lang="en-US" smtClean="0"/>
              <a:t>3/19/2020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8F4611-E93D-0D4A-BC6F-8ABE4D3827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40237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>
            <a:extLst>
              <a:ext uri="{FF2B5EF4-FFF2-40B4-BE49-F238E27FC236}">
                <a16:creationId xmlns:a16="http://schemas.microsoft.com/office/drawing/2014/main" id="{D4FE9301-F40A-FD45-8874-E3D7935DBAF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4650" y="703263"/>
            <a:ext cx="6111875" cy="3438525"/>
          </a:xfrm>
          <a:solidFill>
            <a:srgbClr val="FFFFFF"/>
          </a:solidFill>
          <a:ln/>
        </p:spPr>
      </p:sp>
      <p:sp>
        <p:nvSpPr>
          <p:cNvPr id="19458" name="Rectangle 3">
            <a:extLst>
              <a:ext uri="{FF2B5EF4-FFF2-40B4-BE49-F238E27FC236}">
                <a16:creationId xmlns:a16="http://schemas.microsoft.com/office/drawing/2014/main" id="{D491C0A9-28D4-8A45-8415-C49EF9B2B07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4376738"/>
            <a:ext cx="5029200" cy="40640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en-US" altLang="en-US">
              <a:latin typeface="Times" pitchFamily="2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283355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Shape 12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" name="Shape 12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Partnerships are crucial</a:t>
            </a:r>
            <a:endParaRPr/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Relationships ar CRITICAL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9041595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8F4611-E93D-0D4A-BC6F-8ABE4D382749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23683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4CC33-B34F-114A-9D1E-D1A5C9A69BF9}" type="datetimeFigureOut">
              <a:rPr lang="en-US" smtClean="0"/>
              <a:t>3/19/2020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C23C3-C0F2-EF4E-884E-A200A31B32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99634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4CC33-B34F-114A-9D1E-D1A5C9A69BF9}" type="datetimeFigureOut">
              <a:rPr lang="en-US" smtClean="0"/>
              <a:t>3/19/2020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C23C3-C0F2-EF4E-884E-A200A31B32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05657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4CC33-B34F-114A-9D1E-D1A5C9A69BF9}" type="datetimeFigureOut">
              <a:rPr lang="en-US" smtClean="0"/>
              <a:t>3/19/2020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C23C3-C0F2-EF4E-884E-A200A31B32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1125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84758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105865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4CC33-B34F-114A-9D1E-D1A5C9A69BF9}" type="datetimeFigureOut">
              <a:rPr lang="en-US" smtClean="0"/>
              <a:t>3/19/2020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C23C3-C0F2-EF4E-884E-A200A31B32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50537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4CC33-B34F-114A-9D1E-D1A5C9A69BF9}" type="datetimeFigureOut">
              <a:rPr lang="en-US" smtClean="0"/>
              <a:t>3/19/2020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C23C3-C0F2-EF4E-884E-A200A31B32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08395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4CC33-B34F-114A-9D1E-D1A5C9A69BF9}" type="datetimeFigureOut">
              <a:rPr lang="en-US" smtClean="0"/>
              <a:t>3/19/2020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C23C3-C0F2-EF4E-884E-A200A31B32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46439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4CC33-B34F-114A-9D1E-D1A5C9A69BF9}" type="datetimeFigureOut">
              <a:rPr lang="en-US" smtClean="0"/>
              <a:t>3/19/2020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C23C3-C0F2-EF4E-884E-A200A31B32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62182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4CC33-B34F-114A-9D1E-D1A5C9A69BF9}" type="datetimeFigureOut">
              <a:rPr lang="en-US" smtClean="0"/>
              <a:t>3/19/2020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C23C3-C0F2-EF4E-884E-A200A31B32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65052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4CC33-B34F-114A-9D1E-D1A5C9A69BF9}" type="datetimeFigureOut">
              <a:rPr lang="en-US" smtClean="0"/>
              <a:t>3/19/2020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C23C3-C0F2-EF4E-884E-A200A31B32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87099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4CC33-B34F-114A-9D1E-D1A5C9A69BF9}" type="datetimeFigureOut">
              <a:rPr lang="en-US" smtClean="0"/>
              <a:t>3/19/2020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C23C3-C0F2-EF4E-884E-A200A31B32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53779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4CC33-B34F-114A-9D1E-D1A5C9A69BF9}" type="datetimeFigureOut">
              <a:rPr lang="en-US" smtClean="0"/>
              <a:t>3/19/2020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C23C3-C0F2-EF4E-884E-A200A31B32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21413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14CC33-B34F-114A-9D1E-D1A5C9A69BF9}" type="datetimeFigureOut">
              <a:rPr lang="en-US" smtClean="0"/>
              <a:t>3/19/2020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7C23C3-C0F2-EF4E-884E-A200A31B32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74766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nonprofitquarterly.org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fif"/><Relationship Id="rId2" Type="http://schemas.openxmlformats.org/officeDocument/2006/relationships/image" Target="../media/image11.jfi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4.jfif"/><Relationship Id="rId4" Type="http://schemas.openxmlformats.org/officeDocument/2006/relationships/image" Target="../media/image13.jf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4.png"/><Relationship Id="rId11" Type="http://schemas.openxmlformats.org/officeDocument/2006/relationships/image" Target="../media/image29.png"/><Relationship Id="rId5" Type="http://schemas.openxmlformats.org/officeDocument/2006/relationships/image" Target="../media/image23.jpg"/><Relationship Id="rId10" Type="http://schemas.openxmlformats.org/officeDocument/2006/relationships/image" Target="../media/image28.jpg"/><Relationship Id="rId4" Type="http://schemas.openxmlformats.org/officeDocument/2006/relationships/image" Target="../media/image22.jpg"/><Relationship Id="rId9" Type="http://schemas.openxmlformats.org/officeDocument/2006/relationships/image" Target="../media/image27.jp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4.jpg"/><Relationship Id="rId4" Type="http://schemas.openxmlformats.org/officeDocument/2006/relationships/image" Target="../media/image33.JP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9.JPG"/><Relationship Id="rId5" Type="http://schemas.openxmlformats.org/officeDocument/2006/relationships/image" Target="../media/image38.jpg"/><Relationship Id="rId4" Type="http://schemas.openxmlformats.org/officeDocument/2006/relationships/image" Target="../media/image37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18" Type="http://schemas.openxmlformats.org/officeDocument/2006/relationships/image" Target="../media/image9.png"/><Relationship Id="rId21" Type="http://schemas.openxmlformats.org/officeDocument/2006/relationships/image" Target="../media/image3.tiff"/><Relationship Id="rId17" Type="http://schemas.openxmlformats.org/officeDocument/2006/relationships/customXml" Target="../ink/ink3.xml"/><Relationship Id="rId2" Type="http://schemas.openxmlformats.org/officeDocument/2006/relationships/customXml" Target="../ink/ink1.xml"/><Relationship Id="rId16" Type="http://schemas.openxmlformats.org/officeDocument/2006/relationships/image" Target="../media/image8.png"/><Relationship Id="rId20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15" Type="http://schemas.openxmlformats.org/officeDocument/2006/relationships/customXml" Target="../ink/ink2.xml"/><Relationship Id="rId19" Type="http://schemas.openxmlformats.org/officeDocument/2006/relationships/customXml" Target="../ink/ink4.xml"/><Relationship Id="rId1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6.png"/><Relationship Id="rId2" Type="http://schemas.openxmlformats.org/officeDocument/2006/relationships/hyperlink" Target="https://www.google.com/imgres?imgurl=https%3A%2F%2Fuser-content.givegab.com%2Fuploads%2Fgroup%2Fcb_logo_supplement%2F433705%2F4a893f3ae3ed40f470213066718e1003445211fb.png&amp;imgrefurl=https%3A%2F%2Fwww.givegab.com%2Fnonprofits%2Fwestminster-economic-development-initiative&amp;tbnid=cS69KgMiZyKpBM&amp;vet=10CBEQxiAoAWoXChMIsNGVye-B6AIVAAAAAB0AAAAAEAY..i&amp;docid=o69w1TcTgbBk2M&amp;w=500&amp;h=150&amp;itg=1&amp;q=wedi%20buffalo%20logo&amp;ved=0CBEQxiAoAWoXChMIsNGVye-B6AIVAAAAAB0AAAAAEAY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pushbuffalo.org/" TargetMode="External"/><Relationship Id="rId5" Type="http://schemas.openxmlformats.org/officeDocument/2006/relationships/image" Target="../media/image5.png"/><Relationship Id="rId4" Type="http://schemas.openxmlformats.org/officeDocument/2006/relationships/hyperlink" Target="https://www.facebook.com/618258708532047/photos/618259931865258/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>
            <a:extLst>
              <a:ext uri="{FF2B5EF4-FFF2-40B4-BE49-F238E27FC236}">
                <a16:creationId xmlns:a16="http://schemas.microsoft.com/office/drawing/2014/main" id="{EF25B047-CA27-5648-9EBA-8F9D216D907D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0" y="2865673"/>
            <a:ext cx="12192001" cy="3891303"/>
          </a:xfrm>
        </p:spPr>
        <p:txBody>
          <a:bodyPr>
            <a:normAutofit fontScale="40000" lnSpcReduction="20000"/>
          </a:bodyPr>
          <a:lstStyle/>
          <a:p>
            <a:endParaRPr lang="en-US" altLang="en-US" sz="2800" b="1" dirty="0">
              <a:latin typeface="Tahoma" panose="020B0604030504040204" pitchFamily="34" charset="0"/>
              <a:ea typeface="ＭＳ Ｐゴシック" panose="020B0600070205080204" pitchFamily="34" charset="-128"/>
            </a:endParaRPr>
          </a:p>
          <a:p>
            <a:r>
              <a:rPr lang="en-US" altLang="en-US" sz="5900" b="1" dirty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March 19, 2020</a:t>
            </a:r>
          </a:p>
          <a:p>
            <a:endParaRPr lang="en-US" altLang="en-US" sz="5900" b="1" dirty="0"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r>
              <a:rPr lang="en-US" altLang="en-US" sz="5900" b="1" dirty="0">
                <a:solidFill>
                  <a:srgbClr val="016782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Steve Dubb</a:t>
            </a:r>
            <a:r>
              <a:rPr lang="en-US" altLang="en-US" sz="5900" b="1" dirty="0">
                <a:solidFill>
                  <a:srgbClr val="0070C0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, </a:t>
            </a:r>
            <a:r>
              <a:rPr lang="en-US" altLang="en-US" sz="5900" dirty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Nonprofit Quarterly</a:t>
            </a:r>
          </a:p>
          <a:p>
            <a:r>
              <a:rPr lang="en-US" altLang="en-US" sz="5900" b="1" dirty="0">
                <a:solidFill>
                  <a:srgbClr val="016782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Andrew </a:t>
            </a:r>
            <a:r>
              <a:rPr lang="en-US" altLang="en-US" sz="5900" b="1" dirty="0" err="1">
                <a:solidFill>
                  <a:srgbClr val="016782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Delmonte</a:t>
            </a:r>
            <a:r>
              <a:rPr lang="en-US" altLang="en-US" sz="5900" dirty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, PUSH Buffalo</a:t>
            </a:r>
          </a:p>
          <a:p>
            <a:r>
              <a:rPr lang="en-US" altLang="en-US" sz="5900" b="1" dirty="0">
                <a:solidFill>
                  <a:srgbClr val="016782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India Walton</a:t>
            </a:r>
            <a:r>
              <a:rPr lang="en-US" altLang="en-US" sz="5900" dirty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, Fruit Belt Community Land Trust</a:t>
            </a:r>
          </a:p>
          <a:p>
            <a:r>
              <a:rPr lang="en-US" altLang="en-US" sz="5900" b="1" dirty="0">
                <a:solidFill>
                  <a:srgbClr val="016782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Bob Doyle</a:t>
            </a:r>
            <a:r>
              <a:rPr lang="en-US" altLang="en-US" sz="5900" dirty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, Westminster Economic Development Initiative </a:t>
            </a:r>
          </a:p>
          <a:p>
            <a:r>
              <a:rPr lang="en-US" altLang="en-US" sz="5900" b="1" dirty="0">
                <a:solidFill>
                  <a:srgbClr val="016782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Hon. April Baskin</a:t>
            </a:r>
            <a:r>
              <a:rPr lang="en-US" altLang="en-US" sz="5900" dirty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, Erie County Legislator</a:t>
            </a:r>
          </a:p>
          <a:p>
            <a:endParaRPr lang="en-US" altLang="en-US" sz="5900" dirty="0"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r>
              <a:rPr lang="en-US" altLang="en-US" sz="5900" b="1" dirty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#</a:t>
            </a:r>
            <a:r>
              <a:rPr lang="en-US" altLang="en-US" sz="5900" b="1" dirty="0" err="1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RebuildTheEconomy</a:t>
            </a:r>
            <a:endParaRPr lang="en-US" altLang="en-US" sz="5900" b="1" dirty="0"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8434" name="Rectangle 4">
            <a:extLst>
              <a:ext uri="{FF2B5EF4-FFF2-40B4-BE49-F238E27FC236}">
                <a16:creationId xmlns:a16="http://schemas.microsoft.com/office/drawing/2014/main" id="{8517E71C-3399-7740-A3D2-A5387843E86A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1384152" y="1908928"/>
            <a:ext cx="8094280" cy="1057768"/>
          </a:xfrm>
        </p:spPr>
        <p:txBody>
          <a:bodyPr>
            <a:normAutofit/>
          </a:bodyPr>
          <a:lstStyle/>
          <a:p>
            <a:pPr>
              <a:lnSpc>
                <a:spcPct val="0"/>
              </a:lnSpc>
            </a:pPr>
            <a:r>
              <a:rPr lang="en-US" altLang="en-US" sz="4800" b="1" dirty="0">
                <a:solidFill>
                  <a:srgbClr val="016782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Remaking the Economy</a:t>
            </a:r>
            <a:endParaRPr lang="en-US" altLang="en-US" dirty="0">
              <a:latin typeface="Tahoma" panose="020B0604030504040204" pitchFamily="34" charset="0"/>
              <a:ea typeface="ＭＳ Ｐゴシック" panose="020B0600070205080204" pitchFamily="34" charset="-128"/>
            </a:endParaRPr>
          </a:p>
        </p:txBody>
      </p:sp>
      <p:pic>
        <p:nvPicPr>
          <p:cNvPr id="18435" name="Picture 6" descr="https://nonprofitquarterly.org/wp-content/blogs.dir/56/files/2015/04/npqheader1170.png">
            <a:hlinkClick r:id="rId3"/>
            <a:extLst>
              <a:ext uri="{FF2B5EF4-FFF2-40B4-BE49-F238E27FC236}">
                <a16:creationId xmlns:a16="http://schemas.microsoft.com/office/drawing/2014/main" id="{7D47982F-A21E-444F-8217-A510A72F03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1024"/>
            <a:ext cx="13596541" cy="1464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3E76B15-FBC6-4E0A-93CE-09F91CAB8583}"/>
              </a:ext>
            </a:extLst>
          </p:cNvPr>
          <p:cNvSpPr txBox="1"/>
          <p:nvPr/>
        </p:nvSpPr>
        <p:spPr>
          <a:xfrm>
            <a:off x="9478432" y="3530024"/>
            <a:ext cx="271356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i="1" dirty="0"/>
              <a:t>image courtesy of artist Heather </a:t>
            </a:r>
            <a:r>
              <a:rPr lang="en-US" sz="1100" i="1" dirty="0" err="1"/>
              <a:t>Goodwind</a:t>
            </a:r>
            <a:endParaRPr lang="en-US" sz="1100" i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33754E4-AC61-4980-BDF3-A679BEA4027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78432" y="0"/>
            <a:ext cx="2713565" cy="355682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itle 1"/>
          <p:cNvSpPr>
            <a:spLocks noGrp="1"/>
          </p:cNvSpPr>
          <p:nvPr>
            <p:ph type="title"/>
          </p:nvPr>
        </p:nvSpPr>
        <p:spPr bwMode="auto">
          <a:xfrm>
            <a:off x="694260" y="347904"/>
            <a:ext cx="11497739" cy="59604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eaLnBrk="1" hangingPunct="1"/>
            <a:r>
              <a:rPr lang="en-US" altLang="en-US" sz="4000" b="1" dirty="0">
                <a:solidFill>
                  <a:srgbClr val="016782"/>
                </a:solidFill>
                <a:latin typeface="Arial" charset="0"/>
                <a:ea typeface="Arial" charset="0"/>
                <a:cs typeface="Arial" charset="0"/>
              </a:rPr>
              <a:t>School 77</a:t>
            </a:r>
            <a:endParaRPr lang="en-US" altLang="en-US" sz="4000" dirty="0"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33" name="Picture 32" descr="A group of people walking in front of a building&#10;&#10;Description automatically generated">
            <a:extLst>
              <a:ext uri="{FF2B5EF4-FFF2-40B4-BE49-F238E27FC236}">
                <a16:creationId xmlns:a16="http://schemas.microsoft.com/office/drawing/2014/main" id="{5C938F18-E8AA-4BBB-A8EF-C099040910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4261" y="1383632"/>
            <a:ext cx="4060618" cy="2217311"/>
          </a:xfrm>
          <a:prstGeom prst="rect">
            <a:avLst/>
          </a:prstGeom>
        </p:spPr>
      </p:pic>
      <p:pic>
        <p:nvPicPr>
          <p:cNvPr id="35" name="Picture 34" descr="A large brick building with grass and trees&#10;&#10;Description automatically generated">
            <a:extLst>
              <a:ext uri="{FF2B5EF4-FFF2-40B4-BE49-F238E27FC236}">
                <a16:creationId xmlns:a16="http://schemas.microsoft.com/office/drawing/2014/main" id="{84CA5CFE-4C76-4BB5-BC9B-826FD88903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0231" y="1383632"/>
            <a:ext cx="3307057" cy="2200696"/>
          </a:xfrm>
          <a:prstGeom prst="rect">
            <a:avLst/>
          </a:prstGeom>
        </p:spPr>
      </p:pic>
      <p:pic>
        <p:nvPicPr>
          <p:cNvPr id="37" name="Picture 36" descr="A large ship in the background&#10;&#10;Description automatically generated">
            <a:extLst>
              <a:ext uri="{FF2B5EF4-FFF2-40B4-BE49-F238E27FC236}">
                <a16:creationId xmlns:a16="http://schemas.microsoft.com/office/drawing/2014/main" id="{CE960518-9DC3-4D24-A2F7-8AE2154DE2A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8252" b="-8252"/>
          <a:stretch/>
        </p:blipFill>
        <p:spPr>
          <a:xfrm>
            <a:off x="694260" y="3805248"/>
            <a:ext cx="4060619" cy="2702157"/>
          </a:xfrm>
          <a:prstGeom prst="rect">
            <a:avLst/>
          </a:prstGeom>
        </p:spPr>
      </p:pic>
      <p:pic>
        <p:nvPicPr>
          <p:cNvPr id="39" name="Picture 38" descr="A circuit board&#10;&#10;Description automatically generated">
            <a:extLst>
              <a:ext uri="{FF2B5EF4-FFF2-40B4-BE49-F238E27FC236}">
                <a16:creationId xmlns:a16="http://schemas.microsoft.com/office/drawing/2014/main" id="{74E0F94B-B537-4A9B-8BE0-7802D0CD539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17463" y="3805248"/>
            <a:ext cx="3309825" cy="2479174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BD386253-8787-4547-AFDF-240D5B10B114}"/>
              </a:ext>
            </a:extLst>
          </p:cNvPr>
          <p:cNvSpPr txBox="1"/>
          <p:nvPr/>
        </p:nvSpPr>
        <p:spPr>
          <a:xfrm>
            <a:off x="8821421" y="1383632"/>
            <a:ext cx="3047118" cy="49007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indent="-342900" fontAlgn="base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PUSH Buffalo</a:t>
            </a:r>
          </a:p>
          <a:p>
            <a:pPr marL="342900" indent="-342900" fontAlgn="base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Ujima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Theatre</a:t>
            </a:r>
          </a:p>
          <a:p>
            <a:pPr marL="342900" indent="-342900" fontAlgn="base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Peace of the City</a:t>
            </a:r>
          </a:p>
          <a:p>
            <a:pPr marL="342900" indent="-342900" fontAlgn="base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30 apartments</a:t>
            </a:r>
          </a:p>
          <a:p>
            <a:pPr marL="342900" indent="-342900" fontAlgn="base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Community gym &amp; meeting space</a:t>
            </a:r>
          </a:p>
          <a:p>
            <a:pPr marL="342900" indent="-342900" fontAlgn="base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Community solar array</a:t>
            </a:r>
          </a:p>
          <a:p>
            <a:pPr marL="342900" indent="-342900" fontAlgn="base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Green roof</a:t>
            </a:r>
          </a:p>
        </p:txBody>
      </p:sp>
    </p:spTree>
    <p:extLst>
      <p:ext uri="{BB962C8B-B14F-4D97-AF65-F5344CB8AC3E}">
        <p14:creationId xmlns:p14="http://schemas.microsoft.com/office/powerpoint/2010/main" val="28665495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3"/>
          <p:cNvSpPr>
            <a:spLocks noChangeArrowheads="1"/>
          </p:cNvSpPr>
          <p:nvPr/>
        </p:nvSpPr>
        <p:spPr bwMode="auto">
          <a:xfrm>
            <a:off x="673113" y="1503059"/>
            <a:ext cx="294640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ts val="2400"/>
              </a:spcBef>
              <a:spcAft>
                <a:spcPts val="1800"/>
              </a:spcAft>
            </a:pP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Hiring Hall</a:t>
            </a:r>
          </a:p>
        </p:txBody>
      </p:sp>
      <p:sp>
        <p:nvSpPr>
          <p:cNvPr id="23555" name="Rectangle 4"/>
          <p:cNvSpPr>
            <a:spLocks noChangeArrowheads="1"/>
          </p:cNvSpPr>
          <p:nvPr/>
        </p:nvSpPr>
        <p:spPr bwMode="auto">
          <a:xfrm>
            <a:off x="0" y="321902"/>
            <a:ext cx="1208227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sz="4000" b="1">
                <a:solidFill>
                  <a:srgbClr val="01678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New Economy</a:t>
            </a:r>
            <a:endParaRPr lang="en-US" sz="4000" b="1" dirty="0">
              <a:solidFill>
                <a:srgbClr val="01678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195AC2D4-C759-41FA-A0C5-C23F557AFFD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489"/>
          <a:stretch/>
        </p:blipFill>
        <p:spPr bwMode="auto">
          <a:xfrm>
            <a:off x="673113" y="2205516"/>
            <a:ext cx="2946406" cy="215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3">
            <a:extLst>
              <a:ext uri="{FF2B5EF4-FFF2-40B4-BE49-F238E27FC236}">
                <a16:creationId xmlns:a16="http://schemas.microsoft.com/office/drawing/2014/main" id="{582DB46F-19DD-4835-9D0D-144F021317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21064" y="1437722"/>
            <a:ext cx="2946406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ts val="2400"/>
              </a:spcBef>
              <a:spcAft>
                <a:spcPts val="1800"/>
              </a:spcAft>
            </a:pP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Cooperation Buffalo</a:t>
            </a:r>
          </a:p>
        </p:txBody>
      </p:sp>
      <p:sp>
        <p:nvSpPr>
          <p:cNvPr id="10" name="Rectangle 3">
            <a:extLst>
              <a:ext uri="{FF2B5EF4-FFF2-40B4-BE49-F238E27FC236}">
                <a16:creationId xmlns:a16="http://schemas.microsoft.com/office/drawing/2014/main" id="{D20CB828-A549-402D-922F-7332ACB9BD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14542" y="1443184"/>
            <a:ext cx="294640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ts val="2400"/>
              </a:spcBef>
              <a:spcAft>
                <a:spcPts val="1800"/>
              </a:spcAft>
            </a:pP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PUSH Blue</a:t>
            </a:r>
          </a:p>
        </p:txBody>
      </p:sp>
      <p:sp>
        <p:nvSpPr>
          <p:cNvPr id="11" name="Rectangle 3">
            <a:extLst>
              <a:ext uri="{FF2B5EF4-FFF2-40B4-BE49-F238E27FC236}">
                <a16:creationId xmlns:a16="http://schemas.microsoft.com/office/drawing/2014/main" id="{887678B3-BCC5-4A7F-BAE5-552BE25DE3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95534" y="5042136"/>
            <a:ext cx="4238015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ts val="2400"/>
              </a:spcBef>
              <a:spcAft>
                <a:spcPts val="1800"/>
              </a:spcAft>
            </a:pP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Community Solar &amp; Sustainability</a:t>
            </a:r>
          </a:p>
        </p:txBody>
      </p:sp>
      <p:pic>
        <p:nvPicPr>
          <p:cNvPr id="5124" name="Picture 4">
            <a:extLst>
              <a:ext uri="{FF2B5EF4-FFF2-40B4-BE49-F238E27FC236}">
                <a16:creationId xmlns:a16="http://schemas.microsoft.com/office/drawing/2014/main" id="{A667B801-6DD1-4F8F-8EC1-0221B48487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1242" y="2607274"/>
            <a:ext cx="2686050" cy="2686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A picture containing clock&#10;&#10;Description automatically generated">
            <a:extLst>
              <a:ext uri="{FF2B5EF4-FFF2-40B4-BE49-F238E27FC236}">
                <a16:creationId xmlns:a16="http://schemas.microsoft.com/office/drawing/2014/main" id="{BD414077-9FB8-4330-AE5F-80179981394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98763" y="2160748"/>
            <a:ext cx="1543057" cy="2345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87647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 descr="An aerial view of a city&#10;&#10;Description automatically generated">
            <a:extLst>
              <a:ext uri="{FF2B5EF4-FFF2-40B4-BE49-F238E27FC236}">
                <a16:creationId xmlns:a16="http://schemas.microsoft.com/office/drawing/2014/main" id="{D9A1A41D-ED5E-4D7B-A3E8-0FAA210D766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7556" t="4773"/>
          <a:stretch/>
        </p:blipFill>
        <p:spPr>
          <a:xfrm>
            <a:off x="20" y="145169"/>
            <a:ext cx="12191980" cy="6530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15245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B9FEC4-93B9-48A6-8901-C88C97D145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C7DDC"/>
                </a:solidFill>
              </a:rPr>
              <a:t>A bit of background…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646076-5691-4D45-86D9-20BC766B7E2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2967" y="1930400"/>
            <a:ext cx="4861369" cy="309761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b="1" dirty="0"/>
              <a:t>Buffalo Niagara </a:t>
            </a:r>
          </a:p>
          <a:p>
            <a:pPr lvl="1"/>
            <a:r>
              <a:rPr lang="en-US" sz="2400" dirty="0"/>
              <a:t>120 Acres</a:t>
            </a:r>
          </a:p>
          <a:p>
            <a:pPr lvl="1"/>
            <a:r>
              <a:rPr lang="en-US" sz="2400" dirty="0"/>
              <a:t>9 million sq. ft of research, clinical, and support space</a:t>
            </a:r>
          </a:p>
          <a:p>
            <a:pPr lvl="1"/>
            <a:r>
              <a:rPr lang="en-US" sz="2400" dirty="0"/>
              <a:t>More than $750M in public/private investment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63F7C73-E6B2-4F0D-B90C-9564D4D105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394769" y="1930400"/>
            <a:ext cx="4520562" cy="411096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b="1" dirty="0"/>
              <a:t>Fruit Belt Neighborhood</a:t>
            </a:r>
          </a:p>
          <a:p>
            <a:pPr lvl="1"/>
            <a:r>
              <a:rPr lang="en-US" sz="2800" dirty="0"/>
              <a:t>&gt; 200 vacant lots </a:t>
            </a:r>
          </a:p>
          <a:p>
            <a:pPr lvl="1"/>
            <a:r>
              <a:rPr lang="en-US" sz="2800" dirty="0"/>
              <a:t>Well-documented health disparities</a:t>
            </a:r>
          </a:p>
          <a:p>
            <a:pPr lvl="1"/>
            <a:r>
              <a:rPr lang="en-US" sz="2800" dirty="0"/>
              <a:t>Case study of negative impact</a:t>
            </a:r>
          </a:p>
        </p:txBody>
      </p:sp>
    </p:spTree>
    <p:extLst>
      <p:ext uri="{BB962C8B-B14F-4D97-AF65-F5344CB8AC3E}">
        <p14:creationId xmlns:p14="http://schemas.microsoft.com/office/powerpoint/2010/main" val="11121253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4EEF4A81-FBBC-4871-B765-6AA553B8CC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267" y="0"/>
            <a:ext cx="10091458" cy="2799644"/>
          </a:xfrm>
          <a:prstGeom prst="rect">
            <a:avLst/>
          </a:prstGeom>
        </p:spPr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DE7E8160-D6E3-4F7B-8D16-93A1616248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6658" y="2842130"/>
            <a:ext cx="8678446" cy="3656205"/>
          </a:xfrm>
        </p:spPr>
        <p:txBody>
          <a:bodyPr>
            <a:normAutofit/>
          </a:bodyPr>
          <a:lstStyle/>
          <a:p>
            <a:r>
              <a:rPr lang="en-US" sz="2600" dirty="0"/>
              <a:t>Response to rapid expansion of the BNMC</a:t>
            </a:r>
          </a:p>
          <a:p>
            <a:r>
              <a:rPr lang="en-US" sz="2600" dirty="0"/>
              <a:t>Goal of CBA</a:t>
            </a:r>
          </a:p>
          <a:p>
            <a:r>
              <a:rPr lang="en-US" sz="2600" dirty="0"/>
              <a:t>Ellicott district councilmember and Council President Darius Pridgen &amp; the moratorium on the sale of any city owned properties in the Fruit Belt</a:t>
            </a:r>
          </a:p>
          <a:p>
            <a:r>
              <a:rPr lang="en-US" sz="2600" dirty="0"/>
              <a:t>Neighborhood plan adopted &amp; approved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94882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8">
            <a:extLst>
              <a:ext uri="{FF2B5EF4-FFF2-40B4-BE49-F238E27FC236}">
                <a16:creationId xmlns:a16="http://schemas.microsoft.com/office/drawing/2014/main" id="{A82DA5A3-6FF3-4775-8417-52B967D331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9657" y="2405555"/>
            <a:ext cx="3475699" cy="204688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dirty="0"/>
              <a:t> “It won’t matter what benefits we win if we are not the community anymore.” </a:t>
            </a:r>
          </a:p>
        </p:txBody>
      </p:sp>
      <p:pic>
        <p:nvPicPr>
          <p:cNvPr id="5" name="Content Placeholder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C8B1115A-990F-44BA-9DEC-5753C64658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89713" y="632145"/>
            <a:ext cx="3931390" cy="5089178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075CED9-C916-4E32-97A2-3BD01811CE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3931390" cy="825910"/>
          </a:xfrm>
        </p:spPr>
        <p:txBody>
          <a:bodyPr/>
          <a:lstStyle/>
          <a:p>
            <a:r>
              <a:rPr lang="en-US" dirty="0">
                <a:solidFill>
                  <a:srgbClr val="2C7DDC"/>
                </a:solidFill>
              </a:rPr>
              <a:t>Staying in Place</a:t>
            </a:r>
          </a:p>
        </p:txBody>
      </p:sp>
    </p:spTree>
    <p:extLst>
      <p:ext uri="{BB962C8B-B14F-4D97-AF65-F5344CB8AC3E}">
        <p14:creationId xmlns:p14="http://schemas.microsoft.com/office/powerpoint/2010/main" val="318811186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A21128-D194-4D84-A01C-36AC2085CE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Since 2017…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437200-CA45-4A3C-A59B-1E1B597897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Incorporated and obtained 501(c)(3) status</a:t>
            </a:r>
          </a:p>
          <a:p>
            <a:r>
              <a:rPr lang="en-US" sz="2400" dirty="0"/>
              <a:t>Launched a membership drive that yielded more than 100 new members</a:t>
            </a:r>
          </a:p>
          <a:p>
            <a:r>
              <a:rPr lang="en-US" sz="2400" dirty="0"/>
              <a:t>Positioned ourselves in the national spotlight among CLTs</a:t>
            </a:r>
          </a:p>
          <a:p>
            <a:r>
              <a:rPr lang="en-US" sz="2400" dirty="0"/>
              <a:t>Hired our first Executive Director</a:t>
            </a:r>
          </a:p>
          <a:p>
            <a:r>
              <a:rPr lang="en-US" sz="2400" dirty="0"/>
              <a:t>Acquired our first 4 lots for development of 2 single family homes in partnership with Habitat for Humanity Buffalo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96047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" name="Shape 1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738733" y="203200"/>
            <a:ext cx="3250067" cy="1418067"/>
          </a:xfrm>
          <a:prstGeom prst="rect">
            <a:avLst/>
          </a:prstGeom>
          <a:noFill/>
          <a:ln>
            <a:noFill/>
          </a:ln>
        </p:spPr>
      </p:pic>
      <p:pic>
        <p:nvPicPr>
          <p:cNvPr id="130" name="Shape 1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87933" y="3329867"/>
            <a:ext cx="2844800" cy="2844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1" name="Shape 13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287233" y="4416301"/>
            <a:ext cx="2719000" cy="1889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2" name="Shape 1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389816" y="2700259"/>
            <a:ext cx="2895600" cy="1155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" name="Shape 13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530234" y="361933"/>
            <a:ext cx="1155700" cy="177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4" name="Shape 134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7830621" y="1914384"/>
            <a:ext cx="2169149" cy="2501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5" name="Shape 135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3558767" y="203201"/>
            <a:ext cx="1737100" cy="1737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6" name="Shape 136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307567" y="1"/>
            <a:ext cx="3251200" cy="2501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7" name="Shape 137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4837616" y="4416284"/>
            <a:ext cx="2044733" cy="20072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2609309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WEDI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Westminster Economic Development Initiative, Inc.</a:t>
            </a:r>
          </a:p>
        </p:txBody>
      </p:sp>
    </p:spTree>
    <p:extLst>
      <p:ext uri="{BB962C8B-B14F-4D97-AF65-F5344CB8AC3E}">
        <p14:creationId xmlns:p14="http://schemas.microsoft.com/office/powerpoint/2010/main" val="144887737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3060" y="240890"/>
            <a:ext cx="8340941" cy="757486"/>
          </a:xfrm>
        </p:spPr>
        <p:txBody>
          <a:bodyPr/>
          <a:lstStyle/>
          <a:p>
            <a:r>
              <a:rPr lang="en-US" dirty="0"/>
              <a:t>What is WEDI?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33060" y="1078271"/>
            <a:ext cx="8596668" cy="2479317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800"/>
              </a:spcAft>
            </a:pPr>
            <a:r>
              <a:rPr lang="en-US" sz="2400" dirty="0"/>
              <a:t>Neighborhood stakeholders</a:t>
            </a:r>
          </a:p>
          <a:p>
            <a:pPr lvl="1">
              <a:spcBef>
                <a:spcPts val="0"/>
              </a:spcBef>
              <a:spcAft>
                <a:spcPts val="800"/>
              </a:spcAft>
            </a:pPr>
            <a:r>
              <a:rPr lang="en-US" sz="2000" dirty="0"/>
              <a:t>Westminster Presbyterian Church</a:t>
            </a:r>
          </a:p>
          <a:p>
            <a:pPr lvl="1">
              <a:spcBef>
                <a:spcPts val="0"/>
              </a:spcBef>
              <a:spcAft>
                <a:spcPts val="1200"/>
              </a:spcAft>
            </a:pPr>
            <a:r>
              <a:rPr lang="en-US" sz="2000" dirty="0"/>
              <a:t>Common Council Member David Rivera, and a number of community groups and individuals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sz="2400" dirty="0"/>
              <a:t>Housing </a:t>
            </a:r>
            <a:r>
              <a:rPr lang="en-US" sz="2400" dirty="0">
                <a:sym typeface="Wingdings" panose="05000000000000000000" pitchFamily="2" charset="2"/>
              </a:rPr>
              <a:t> Microloan / Business focus</a:t>
            </a:r>
            <a:endParaRPr lang="en-US" sz="1200" dirty="0">
              <a:sym typeface="Wingdings" panose="05000000000000000000" pitchFamily="2" charset="2"/>
            </a:endParaRP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sz="2400" dirty="0">
                <a:sym typeface="Wingdings" panose="05000000000000000000" pitchFamily="2" charset="2"/>
              </a:rPr>
              <a:t>Diversity</a:t>
            </a:r>
            <a:endParaRPr lang="en-US" sz="4400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C700B96E-1C60-490A-BEC4-34C33BA78655}"/>
              </a:ext>
            </a:extLst>
          </p:cNvPr>
          <p:cNvGrpSpPr/>
          <p:nvPr/>
        </p:nvGrpSpPr>
        <p:grpSpPr>
          <a:xfrm>
            <a:off x="1172486" y="3474812"/>
            <a:ext cx="9129404" cy="1338881"/>
            <a:chOff x="1172486" y="3474812"/>
            <a:chExt cx="9129404" cy="1338881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63564FE1-B562-46E6-9FC3-24D3A33C751C}"/>
                </a:ext>
              </a:extLst>
            </p:cNvPr>
            <p:cNvSpPr/>
            <p:nvPr/>
          </p:nvSpPr>
          <p:spPr>
            <a:xfrm>
              <a:off x="1172486" y="3557588"/>
              <a:ext cx="2588353" cy="10881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3200" b="0" cap="none" spc="0" dirty="0">
                  <a:ln w="0"/>
                  <a:solidFill>
                    <a:schemeClr val="accent6">
                      <a:lumMod val="50000"/>
                    </a:schemeClr>
                  </a:solidFill>
                </a:rPr>
                <a:t>Economic Development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1A370D4F-932D-47CB-94C9-0647E3BF4AAC}"/>
                </a:ext>
              </a:extLst>
            </p:cNvPr>
            <p:cNvSpPr/>
            <p:nvPr/>
          </p:nvSpPr>
          <p:spPr>
            <a:xfrm>
              <a:off x="4397561" y="3557587"/>
              <a:ext cx="2679253" cy="107721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3200" b="0" cap="none" spc="0" dirty="0">
                  <a:ln w="0"/>
                  <a:solidFill>
                    <a:schemeClr val="accent6">
                      <a:lumMod val="50000"/>
                    </a:schemeClr>
                  </a:solidFill>
                </a:rPr>
                <a:t>Community Development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717B8099-A112-461E-8DAC-8AE3BDA5494E}"/>
                </a:ext>
              </a:extLst>
            </p:cNvPr>
            <p:cNvSpPr/>
            <p:nvPr/>
          </p:nvSpPr>
          <p:spPr>
            <a:xfrm>
              <a:off x="7622636" y="3766645"/>
              <a:ext cx="2588353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3200" b="0" cap="none" spc="0" dirty="0">
                  <a:ln w="0"/>
                  <a:solidFill>
                    <a:schemeClr val="accent6">
                      <a:lumMod val="50000"/>
                    </a:schemeClr>
                  </a:solidFill>
                </a:rPr>
                <a:t>Education</a:t>
              </a:r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EDCCEB19-5F40-4F77-BEDB-37F037CEFD17}"/>
                </a:ext>
              </a:extLst>
            </p:cNvPr>
            <p:cNvSpPr/>
            <p:nvPr/>
          </p:nvSpPr>
          <p:spPr>
            <a:xfrm>
              <a:off x="1172486" y="3557588"/>
              <a:ext cx="2588353" cy="1256105"/>
            </a:xfrm>
            <a:prstGeom prst="ellipse">
              <a:avLst/>
            </a:prstGeom>
            <a:noFill/>
            <a:ln>
              <a:solidFill>
                <a:srgbClr val="829B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839DE2ED-A82C-40A7-9335-C504FC098750}"/>
                </a:ext>
              </a:extLst>
            </p:cNvPr>
            <p:cNvSpPr/>
            <p:nvPr/>
          </p:nvSpPr>
          <p:spPr>
            <a:xfrm>
              <a:off x="7713537" y="3500500"/>
              <a:ext cx="2588353" cy="1191393"/>
            </a:xfrm>
            <a:prstGeom prst="ellipse">
              <a:avLst/>
            </a:prstGeom>
            <a:noFill/>
            <a:ln>
              <a:solidFill>
                <a:srgbClr val="829B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EB0F95CC-414B-4565-9722-E0B9EB2881B3}"/>
                </a:ext>
              </a:extLst>
            </p:cNvPr>
            <p:cNvSpPr/>
            <p:nvPr/>
          </p:nvSpPr>
          <p:spPr>
            <a:xfrm>
              <a:off x="4323818" y="3474812"/>
              <a:ext cx="2826739" cy="1338881"/>
            </a:xfrm>
            <a:prstGeom prst="ellipse">
              <a:avLst/>
            </a:prstGeom>
            <a:noFill/>
            <a:ln>
              <a:solidFill>
                <a:srgbClr val="829B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36ADE0E5-1CDE-490E-969D-FBB927CF772F}"/>
              </a:ext>
            </a:extLst>
          </p:cNvPr>
          <p:cNvSpPr txBox="1">
            <a:spLocks/>
          </p:cNvSpPr>
          <p:nvPr/>
        </p:nvSpPr>
        <p:spPr>
          <a:xfrm>
            <a:off x="933060" y="5192862"/>
            <a:ext cx="8596668" cy="13388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spcAft>
                <a:spcPts val="800"/>
              </a:spcAft>
            </a:pPr>
            <a:r>
              <a:rPr lang="en-US" sz="2400" dirty="0"/>
              <a:t>$1 Million in Microloans</a:t>
            </a:r>
          </a:p>
          <a:p>
            <a:pPr>
              <a:spcBef>
                <a:spcPts val="0"/>
              </a:spcBef>
              <a:spcAft>
                <a:spcPts val="800"/>
              </a:spcAft>
            </a:pPr>
            <a:r>
              <a:rPr lang="en-US" sz="2400" dirty="0"/>
              <a:t>Portfolio: Who’s in?</a:t>
            </a:r>
          </a:p>
          <a:p>
            <a:pPr>
              <a:spcBef>
                <a:spcPts val="0"/>
              </a:spcBef>
              <a:spcAft>
                <a:spcPts val="800"/>
              </a:spcAft>
            </a:pP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4226599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itle 1"/>
          <p:cNvSpPr>
            <a:spLocks noGrp="1"/>
          </p:cNvSpPr>
          <p:nvPr>
            <p:ph type="title"/>
          </p:nvPr>
        </p:nvSpPr>
        <p:spPr bwMode="auto">
          <a:xfrm>
            <a:off x="1976797" y="685997"/>
            <a:ext cx="8238405" cy="59604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 eaLnBrk="1" hangingPunct="1"/>
            <a:r>
              <a:rPr lang="en-US" altLang="en-US" sz="3600" b="1" dirty="0">
                <a:solidFill>
                  <a:srgbClr val="016782"/>
                </a:solidFill>
                <a:latin typeface="Arial" charset="0"/>
                <a:ea typeface="Arial" charset="0"/>
                <a:cs typeface="Arial" charset="0"/>
              </a:rPr>
              <a:t>Why have an </a:t>
            </a:r>
            <a:r>
              <a:rPr lang="en-US" altLang="en-US" sz="3600" b="1" i="1" dirty="0">
                <a:solidFill>
                  <a:srgbClr val="016782"/>
                </a:solidFill>
                <a:latin typeface="Arial" charset="0"/>
                <a:ea typeface="Arial" charset="0"/>
                <a:cs typeface="Arial" charset="0"/>
              </a:rPr>
              <a:t>NPQ</a:t>
            </a:r>
            <a:r>
              <a:rPr lang="en-US" altLang="en-US" sz="3600" b="1" dirty="0">
                <a:solidFill>
                  <a:srgbClr val="016782"/>
                </a:solidFill>
                <a:latin typeface="Arial" charset="0"/>
                <a:ea typeface="Arial" charset="0"/>
                <a:cs typeface="Arial" charset="0"/>
              </a:rPr>
              <a:t> Series on </a:t>
            </a:r>
            <a:br>
              <a:rPr lang="en-US" altLang="en-US" sz="3600" b="1" dirty="0">
                <a:solidFill>
                  <a:srgbClr val="016782"/>
                </a:solidFill>
                <a:latin typeface="Arial" charset="0"/>
                <a:ea typeface="Arial" charset="0"/>
                <a:cs typeface="Arial" charset="0"/>
              </a:rPr>
            </a:br>
            <a:r>
              <a:rPr lang="en-US" altLang="en-US" sz="3600" b="1" dirty="0">
                <a:solidFill>
                  <a:srgbClr val="016782"/>
                </a:solidFill>
                <a:latin typeface="Arial" charset="0"/>
                <a:ea typeface="Arial" charset="0"/>
                <a:cs typeface="Arial" charset="0"/>
              </a:rPr>
              <a:t>Remaking the Economy?</a:t>
            </a:r>
            <a:endParaRPr lang="en-US" altLang="en-US" sz="3600" i="1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396345" y="4231915"/>
            <a:ext cx="1923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60758" y="2017019"/>
            <a:ext cx="9994922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Build awareness</a:t>
            </a:r>
          </a:p>
          <a:p>
            <a:pPr marL="457200" indent="-45720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Identify examples</a:t>
            </a:r>
          </a:p>
          <a:p>
            <a:pPr marL="457200" indent="-45720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Question narratives</a:t>
            </a:r>
          </a:p>
          <a:p>
            <a:pPr marL="457200" indent="-45720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3200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Highlight pathways to change</a:t>
            </a:r>
          </a:p>
          <a:p>
            <a:pPr marL="457200" indent="-45720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3200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Emphasize critical links</a:t>
            </a:r>
          </a:p>
        </p:txBody>
      </p:sp>
    </p:spTree>
    <p:extLst>
      <p:ext uri="{BB962C8B-B14F-4D97-AF65-F5344CB8AC3E}">
        <p14:creationId xmlns:p14="http://schemas.microsoft.com/office/powerpoint/2010/main" val="166598135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lh4.googleusercontent.com/PS3rH3EeYpjaYueExRQVs4oEZvq7K9cSOHNy9LSZJdgirXbnANmGY6lgxd1d8z51Di_aeXVhD_vHQcoh6vFNHRsQMvKOyBoMLyl_RywC5hyCkq2aciVaYWJRrWGys1HI7kI4IfTMNV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153" y="147640"/>
            <a:ext cx="10002097" cy="6176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5969202" y="3244334"/>
            <a:ext cx="2535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 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262856" y="6125585"/>
            <a:ext cx="79198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accent2"/>
                </a:solidFill>
              </a:rPr>
              <a:t>2 C’s of Credit – Character &amp; Capacity</a:t>
            </a:r>
          </a:p>
        </p:txBody>
      </p:sp>
    </p:spTree>
    <p:extLst>
      <p:ext uri="{BB962C8B-B14F-4D97-AF65-F5344CB8AC3E}">
        <p14:creationId xmlns:p14="http://schemas.microsoft.com/office/powerpoint/2010/main" val="396849302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0482" y="92676"/>
            <a:ext cx="5799646" cy="680925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1E8D50"/>
                </a:solidFill>
              </a:rPr>
              <a:t>What is West Side Bazaar?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3888" y="1313977"/>
            <a:ext cx="5598112" cy="5544023"/>
          </a:xfr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28" t="11969"/>
          <a:stretch/>
        </p:blipFill>
        <p:spPr>
          <a:xfrm>
            <a:off x="0" y="4404181"/>
            <a:ext cx="2324642" cy="245382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79"/>
          <a:stretch/>
        </p:blipFill>
        <p:spPr>
          <a:xfrm>
            <a:off x="5248404" y="4421688"/>
            <a:ext cx="1345483" cy="243631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7604" y="4419897"/>
            <a:ext cx="2488995" cy="2464946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6F0C62D6-10A3-4D44-AE6C-368D8C786604}"/>
              </a:ext>
            </a:extLst>
          </p:cNvPr>
          <p:cNvSpPr/>
          <p:nvPr/>
        </p:nvSpPr>
        <p:spPr>
          <a:xfrm>
            <a:off x="494522" y="879672"/>
            <a:ext cx="5439747" cy="340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sz="2000" dirty="0"/>
              <a:t>WEDI’s small business incubator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/>
              <a:t>Founded in 2011, moved to current location in 2012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/>
              <a:t>Expanding in 2021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/>
              <a:t>9 restaurants and 6 retail businesses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/>
              <a:t>40 businesses with 12 successful graduates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 err="1"/>
              <a:t>Sasmita</a:t>
            </a:r>
            <a:r>
              <a:rPr lang="en-US" sz="2000" dirty="0"/>
              <a:t> Batik, Global Villages, Gourmet Lao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/>
              <a:t>30 languages spoken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/>
              <a:t>Business owners from six different countries</a:t>
            </a:r>
          </a:p>
        </p:txBody>
      </p:sp>
    </p:spTree>
    <p:extLst>
      <p:ext uri="{BB962C8B-B14F-4D97-AF65-F5344CB8AC3E}">
        <p14:creationId xmlns:p14="http://schemas.microsoft.com/office/powerpoint/2010/main" val="324909143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6" y="270387"/>
            <a:ext cx="10929946" cy="793303"/>
          </a:xfrm>
        </p:spPr>
        <p:txBody>
          <a:bodyPr/>
          <a:lstStyle/>
          <a:p>
            <a:r>
              <a:rPr lang="en-US" dirty="0"/>
              <a:t>What do we do?			Our Impact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629648" y="1373492"/>
            <a:ext cx="511111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fontAlgn="base">
              <a:spcAft>
                <a:spcPts val="1200"/>
              </a:spcAft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sz="2400" dirty="0"/>
              <a:t>Thriving businesses &amp; revenue</a:t>
            </a:r>
          </a:p>
          <a:p>
            <a:pPr marL="285750" indent="-285750" fontAlgn="base">
              <a:spcAft>
                <a:spcPts val="1200"/>
              </a:spcAft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sz="2400" dirty="0"/>
              <a:t>Cultural Incubator </a:t>
            </a:r>
          </a:p>
          <a:p>
            <a:pPr marL="285750" indent="-285750" fontAlgn="base">
              <a:spcAft>
                <a:spcPts val="1200"/>
              </a:spcAft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sz="2400" dirty="0"/>
              <a:t>Local collaborator</a:t>
            </a:r>
          </a:p>
          <a:p>
            <a:pPr marL="285750" indent="-285750" fontAlgn="base">
              <a:spcAft>
                <a:spcPts val="1200"/>
              </a:spcAft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sz="2400" dirty="0"/>
              <a:t>Community anchor &amp; safe space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85E8B91-B0CF-E34E-BCB3-8F1733B0F391}"/>
              </a:ext>
            </a:extLst>
          </p:cNvPr>
          <p:cNvSpPr/>
          <p:nvPr/>
        </p:nvSpPr>
        <p:spPr>
          <a:xfrm>
            <a:off x="609539" y="1397533"/>
            <a:ext cx="4952815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8925" indent="-288925" fontAlgn="base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dirty="0"/>
              <a:t>Business development &amp; planning</a:t>
            </a:r>
          </a:p>
          <a:p>
            <a:pPr marL="288925" indent="-288925" fontAlgn="base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dirty="0"/>
              <a:t>Financial development &amp; planning</a:t>
            </a:r>
          </a:p>
          <a:p>
            <a:pPr marL="288925" indent="-288925" fontAlgn="base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dirty="0"/>
              <a:t>Training</a:t>
            </a:r>
          </a:p>
          <a:p>
            <a:pPr marL="288925" indent="-288925" fontAlgn="base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dirty="0"/>
              <a:t>Government compliance</a:t>
            </a:r>
          </a:p>
          <a:p>
            <a:pPr fontAlgn="base">
              <a:buFont typeface="Arial" panose="020B0604020202020204" pitchFamily="34" charset="0"/>
              <a:buChar char="•"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69359552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12583" y="3778992"/>
            <a:ext cx="2920926" cy="2419435"/>
          </a:xfrm>
        </p:spPr>
        <p:txBody>
          <a:bodyPr>
            <a:noAutofit/>
          </a:bodyPr>
          <a:lstStyle/>
          <a:p>
            <a:r>
              <a:rPr lang="en-US" sz="1800" dirty="0"/>
              <a:t>Westminster Economic Development Initiative</a:t>
            </a:r>
          </a:p>
          <a:p>
            <a:r>
              <a:rPr lang="en-US" sz="1800" dirty="0"/>
              <a:t>436 Grant Street</a:t>
            </a:r>
          </a:p>
          <a:p>
            <a:r>
              <a:rPr lang="en-US" sz="1800" dirty="0"/>
              <a:t>Buffalo, NY 14213</a:t>
            </a:r>
          </a:p>
          <a:p>
            <a:endParaRPr lang="en-US" sz="1800" dirty="0"/>
          </a:p>
          <a:p>
            <a:r>
              <a:rPr lang="en-US" sz="1800" dirty="0"/>
              <a:t>West Side Bazaar</a:t>
            </a:r>
          </a:p>
          <a:p>
            <a:r>
              <a:rPr lang="en-US" sz="1800" dirty="0"/>
              <a:t>25 Grant Street</a:t>
            </a:r>
          </a:p>
          <a:p>
            <a:r>
              <a:rPr lang="en-US" sz="1800" dirty="0"/>
              <a:t>Buffalo, NY 14213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3557392" cy="357887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7393" y="6173"/>
            <a:ext cx="5437860" cy="35727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7393" y="2857221"/>
            <a:ext cx="4090126" cy="400077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7519" y="2857221"/>
            <a:ext cx="4131898" cy="400077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978"/>
          <a:stretch/>
        </p:blipFill>
        <p:spPr>
          <a:xfrm>
            <a:off x="8995253" y="0"/>
            <a:ext cx="2784164" cy="2846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662422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ABBF2DE-352B-4852-9DBE-CBD567679BAA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5000"/>
          </a:blip>
          <a:stretch>
            <a:fillRect/>
          </a:stretch>
        </p:blipFill>
        <p:spPr>
          <a:xfrm>
            <a:off x="6949440" y="-2965"/>
            <a:ext cx="5242561" cy="687172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CDC2C30-869A-4223-9CB7-2D44C2E44EF9}"/>
              </a:ext>
            </a:extLst>
          </p:cNvPr>
          <p:cNvSpPr txBox="1"/>
          <p:nvPr/>
        </p:nvSpPr>
        <p:spPr>
          <a:xfrm>
            <a:off x="550835" y="1091644"/>
            <a:ext cx="566560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Thank you for joining us!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16B1E0ED-DD70-4735-BC29-2DDEDB0B439F}"/>
              </a:ext>
            </a:extLst>
          </p:cNvPr>
          <p:cNvSpPr txBox="1">
            <a:spLocks/>
          </p:cNvSpPr>
          <p:nvPr/>
        </p:nvSpPr>
        <p:spPr>
          <a:xfrm>
            <a:off x="117972" y="3321663"/>
            <a:ext cx="6531332" cy="1975659"/>
          </a:xfrm>
          <a:prstGeom prst="rect">
            <a:avLst/>
          </a:prstGeom>
        </p:spPr>
        <p:txBody>
          <a:bodyPr vert="horz" anchor="t"/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b="1" kern="1200">
                <a:solidFill>
                  <a:srgbClr val="46AF37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i="1" dirty="0">
                <a:solidFill>
                  <a:schemeClr val="accent6">
                    <a:lumMod val="75000"/>
                  </a:schemeClr>
                </a:solidFill>
              </a:rPr>
              <a:t>Nonprofit Quarterly </a:t>
            </a:r>
            <a:r>
              <a:rPr lang="en-US" sz="2400" dirty="0">
                <a:solidFill>
                  <a:schemeClr val="accent6">
                    <a:lumMod val="75000"/>
                  </a:schemeClr>
                </a:solidFill>
              </a:rPr>
              <a:t>relies on your generous support. If you enjoyed this webinar, please consider donating today!</a:t>
            </a:r>
          </a:p>
          <a:p>
            <a:r>
              <a:rPr lang="en-US" sz="2400" i="1" dirty="0">
                <a:solidFill>
                  <a:schemeClr val="accent6">
                    <a:lumMod val="75000"/>
                  </a:schemeClr>
                </a:solidFill>
              </a:rPr>
              <a:t>https://nonprofitquarterly.networkforgood.com/ </a:t>
            </a:r>
            <a:endParaRPr lang="en-US" sz="2400" dirty="0">
              <a:solidFill>
                <a:schemeClr val="accent6">
                  <a:lumMod val="75000"/>
                </a:schemeClr>
              </a:solidFill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70D084F-D98C-42CE-AEB2-969C2A4AFDF0}"/>
              </a:ext>
            </a:extLst>
          </p:cNvPr>
          <p:cNvCxnSpPr>
            <a:cxnSpLocks/>
          </p:cNvCxnSpPr>
          <p:nvPr/>
        </p:nvCxnSpPr>
        <p:spPr>
          <a:xfrm>
            <a:off x="1180416" y="3109720"/>
            <a:ext cx="4527922" cy="0"/>
          </a:xfrm>
          <a:prstGeom prst="line">
            <a:avLst/>
          </a:prstGeom>
          <a:ln w="57150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Subtitle 2">
            <a:extLst>
              <a:ext uri="{FF2B5EF4-FFF2-40B4-BE49-F238E27FC236}">
                <a16:creationId xmlns:a16="http://schemas.microsoft.com/office/drawing/2014/main" id="{441839B0-3640-493A-A5C9-3993AEE530B6}"/>
              </a:ext>
            </a:extLst>
          </p:cNvPr>
          <p:cNvSpPr txBox="1">
            <a:spLocks/>
          </p:cNvSpPr>
          <p:nvPr/>
        </p:nvSpPr>
        <p:spPr>
          <a:xfrm>
            <a:off x="267501" y="5773015"/>
            <a:ext cx="4612497" cy="623367"/>
          </a:xfrm>
          <a:prstGeom prst="rect">
            <a:avLst/>
          </a:prstGeom>
        </p:spPr>
        <p:txBody>
          <a:bodyPr vert="horz" anchor="t"/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b="1" kern="1200">
                <a:solidFill>
                  <a:srgbClr val="46AF37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b="0" dirty="0">
                <a:solidFill>
                  <a:schemeClr val="accent5">
                    <a:lumMod val="25000"/>
                  </a:schemeClr>
                </a:solidFill>
                <a:latin typeface="+mj-lt"/>
              </a:rPr>
              <a:t>Tell us what you thought! Use our special hashtag, </a:t>
            </a:r>
            <a:r>
              <a:rPr lang="en-US" dirty="0">
                <a:solidFill>
                  <a:schemeClr val="accent5">
                    <a:lumMod val="25000"/>
                  </a:schemeClr>
                </a:solidFill>
                <a:latin typeface="+mj-lt"/>
              </a:rPr>
              <a:t>#</a:t>
            </a:r>
            <a:r>
              <a:rPr lang="en-US" dirty="0" err="1">
                <a:solidFill>
                  <a:schemeClr val="accent5">
                    <a:lumMod val="25000"/>
                  </a:schemeClr>
                </a:solidFill>
                <a:latin typeface="+mj-lt"/>
              </a:rPr>
              <a:t>RebuildTheEconomy</a:t>
            </a:r>
            <a:endParaRPr lang="en-US" dirty="0">
              <a:solidFill>
                <a:schemeClr val="accent5">
                  <a:lumMod val="25000"/>
                </a:schemeClr>
              </a:solidFill>
              <a:latin typeface="+mj-lt"/>
            </a:endParaRPr>
          </a:p>
        </p:txBody>
      </p:sp>
      <p:pic>
        <p:nvPicPr>
          <p:cNvPr id="4" name="Picture 3" descr="A close up of a sign&#10;&#10;Description automatically generated">
            <a:extLst>
              <a:ext uri="{FF2B5EF4-FFF2-40B4-BE49-F238E27FC236}">
                <a16:creationId xmlns:a16="http://schemas.microsoft.com/office/drawing/2014/main" id="{F9A3B3E1-CE16-4C62-9AAC-CB67FD4140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81341" y="5128522"/>
            <a:ext cx="2972046" cy="1585091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89714BD-C877-4AD3-9DEF-A690C981892F}"/>
              </a:ext>
            </a:extLst>
          </p:cNvPr>
          <p:cNvSpPr txBox="1"/>
          <p:nvPr/>
        </p:nvSpPr>
        <p:spPr>
          <a:xfrm>
            <a:off x="6949440" y="6582808"/>
            <a:ext cx="271356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i="1" dirty="0"/>
              <a:t>image courtesy of artist Heather </a:t>
            </a:r>
            <a:r>
              <a:rPr lang="en-US" sz="1100" i="1" dirty="0" err="1"/>
              <a:t>Goodwind</a:t>
            </a:r>
            <a:endParaRPr lang="en-US" sz="1100" i="1" dirty="0"/>
          </a:p>
        </p:txBody>
      </p:sp>
    </p:spTree>
    <p:extLst>
      <p:ext uri="{BB962C8B-B14F-4D97-AF65-F5344CB8AC3E}">
        <p14:creationId xmlns:p14="http://schemas.microsoft.com/office/powerpoint/2010/main" val="21360389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itle 1"/>
          <p:cNvSpPr>
            <a:spLocks noGrp="1"/>
          </p:cNvSpPr>
          <p:nvPr>
            <p:ph type="title"/>
          </p:nvPr>
        </p:nvSpPr>
        <p:spPr bwMode="auto">
          <a:xfrm>
            <a:off x="752239" y="721438"/>
            <a:ext cx="4389120" cy="59604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eaLnBrk="1" hangingPunct="1"/>
            <a:r>
              <a:rPr lang="en-US" altLang="en-US" sz="4800" b="1" dirty="0">
                <a:solidFill>
                  <a:srgbClr val="016782"/>
                </a:solidFill>
                <a:latin typeface="Arial" charset="0"/>
                <a:ea typeface="Arial" charset="0"/>
                <a:cs typeface="Arial" charset="0"/>
              </a:rPr>
              <a:t>Buffalo</a:t>
            </a:r>
            <a:endParaRPr lang="en-US" altLang="en-US" sz="48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396345" y="4231915"/>
            <a:ext cx="1923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88898" y="1465925"/>
            <a:ext cx="5890413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Population (city): 256,300	</a:t>
            </a:r>
          </a:p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b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White			44%	</a:t>
            </a:r>
            <a:b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Black			37%</a:t>
            </a:r>
            <a:b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Latinx		12%</a:t>
            </a:r>
          </a:p>
          <a:p>
            <a:pPr>
              <a:tabLst>
                <a:tab pos="2957513" algn="l"/>
                <a:tab pos="4276725" algn="l"/>
              </a:tabLst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Asian	6%	</a:t>
            </a:r>
            <a:b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Native	1%	</a:t>
            </a:r>
            <a:b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Median income	$36K	</a:t>
            </a:r>
          </a:p>
          <a:p>
            <a:pPr>
              <a:tabLst>
                <a:tab pos="2957513" algn="l"/>
                <a:tab pos="4276725" algn="l"/>
              </a:tabLst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Poverty rate	30.3%</a:t>
            </a:r>
            <a:b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(based on census data, rounded)</a:t>
            </a:r>
          </a:p>
        </p:txBody>
      </p:sp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2">
            <p14:nvContentPartPr>
              <p14:cNvPr id="18" name="Ink 17">
                <a:extLst>
                  <a:ext uri="{FF2B5EF4-FFF2-40B4-BE49-F238E27FC236}">
                    <a16:creationId xmlns:a16="http://schemas.microsoft.com/office/drawing/2014/main" id="{2787D04A-EF41-CF48-AA20-E7629D09FB94}"/>
                  </a:ext>
                </a:extLst>
              </p14:cNvPr>
              <p14:cNvContentPartPr/>
              <p14:nvPr/>
            </p14:nvContentPartPr>
            <p14:xfrm>
              <a:off x="10308627" y="5139067"/>
              <a:ext cx="360" cy="360"/>
            </p14:xfrm>
          </p:contentPart>
        </mc:Choice>
        <mc:Fallback xmlns="">
          <p:pic>
            <p:nvPicPr>
              <p:cNvPr id="18" name="Ink 17">
                <a:extLst>
                  <a:ext uri="{FF2B5EF4-FFF2-40B4-BE49-F238E27FC236}">
                    <a16:creationId xmlns:a16="http://schemas.microsoft.com/office/drawing/2014/main" id="{2787D04A-EF41-CF48-AA20-E7629D09FB94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10290627" y="5031427"/>
                <a:ext cx="36000" cy="21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15">
            <p14:nvContentPartPr>
              <p14:cNvPr id="19" name="Ink 18">
                <a:extLst>
                  <a:ext uri="{FF2B5EF4-FFF2-40B4-BE49-F238E27FC236}">
                    <a16:creationId xmlns:a16="http://schemas.microsoft.com/office/drawing/2014/main" id="{84F35318-EB4D-2742-960B-1D246A7D0D60}"/>
                  </a:ext>
                </a:extLst>
              </p14:cNvPr>
              <p14:cNvContentPartPr/>
              <p14:nvPr/>
            </p14:nvContentPartPr>
            <p14:xfrm>
              <a:off x="10287387" y="5264347"/>
              <a:ext cx="360" cy="360"/>
            </p14:xfrm>
          </p:contentPart>
        </mc:Choice>
        <mc:Fallback xmlns="">
          <p:pic>
            <p:nvPicPr>
              <p:cNvPr id="19" name="Ink 18">
                <a:extLst>
                  <a:ext uri="{FF2B5EF4-FFF2-40B4-BE49-F238E27FC236}">
                    <a16:creationId xmlns:a16="http://schemas.microsoft.com/office/drawing/2014/main" id="{84F35318-EB4D-2742-960B-1D246A7D0D60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10269747" y="5156347"/>
                <a:ext cx="36000" cy="21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17">
            <p14:nvContentPartPr>
              <p14:cNvPr id="20" name="Ink 19">
                <a:extLst>
                  <a:ext uri="{FF2B5EF4-FFF2-40B4-BE49-F238E27FC236}">
                    <a16:creationId xmlns:a16="http://schemas.microsoft.com/office/drawing/2014/main" id="{505CBEF4-010F-514D-BC23-6B0B3AA462DE}"/>
                  </a:ext>
                </a:extLst>
              </p14:cNvPr>
              <p14:cNvContentPartPr/>
              <p14:nvPr/>
            </p14:nvContentPartPr>
            <p14:xfrm>
              <a:off x="9868347" y="5334187"/>
              <a:ext cx="360" cy="360"/>
            </p14:xfrm>
          </p:contentPart>
        </mc:Choice>
        <mc:Fallback xmlns="">
          <p:pic>
            <p:nvPicPr>
              <p:cNvPr id="20" name="Ink 19">
                <a:extLst>
                  <a:ext uri="{FF2B5EF4-FFF2-40B4-BE49-F238E27FC236}">
                    <a16:creationId xmlns:a16="http://schemas.microsoft.com/office/drawing/2014/main" id="{505CBEF4-010F-514D-BC23-6B0B3AA462DE}"/>
                  </a:ext>
                </a:extLst>
              </p:cNvPr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9850347" y="5226547"/>
                <a:ext cx="36000" cy="21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19">
            <p14:nvContentPartPr>
              <p14:cNvPr id="21" name="Ink 20">
                <a:extLst>
                  <a:ext uri="{FF2B5EF4-FFF2-40B4-BE49-F238E27FC236}">
                    <a16:creationId xmlns:a16="http://schemas.microsoft.com/office/drawing/2014/main" id="{2BA69096-7D02-144F-875F-0A8204C52B51}"/>
                  </a:ext>
                </a:extLst>
              </p14:cNvPr>
              <p14:cNvContentPartPr/>
              <p14:nvPr/>
            </p14:nvContentPartPr>
            <p14:xfrm>
              <a:off x="8500347" y="5189107"/>
              <a:ext cx="360" cy="360"/>
            </p14:xfrm>
          </p:contentPart>
        </mc:Choice>
        <mc:Fallback xmlns="">
          <p:pic>
            <p:nvPicPr>
              <p:cNvPr id="21" name="Ink 20">
                <a:extLst>
                  <a:ext uri="{FF2B5EF4-FFF2-40B4-BE49-F238E27FC236}">
                    <a16:creationId xmlns:a16="http://schemas.microsoft.com/office/drawing/2014/main" id="{2BA69096-7D02-144F-875F-0A8204C52B51}"/>
                  </a:ext>
                </a:extLst>
              </p:cNvPr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8482707" y="5081107"/>
                <a:ext cx="36000" cy="216000"/>
              </a:xfrm>
              <a:prstGeom prst="rect">
                <a:avLst/>
              </a:prstGeom>
            </p:spPr>
          </p:pic>
        </mc:Fallback>
      </mc:AlternateContent>
      <p:pic>
        <p:nvPicPr>
          <p:cNvPr id="2" name="Picture 1">
            <a:extLst>
              <a:ext uri="{FF2B5EF4-FFF2-40B4-BE49-F238E27FC236}">
                <a16:creationId xmlns:a16="http://schemas.microsoft.com/office/drawing/2014/main" id="{B61F2B04-EA73-0A4A-9BBA-1F9651DEA8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6627259" y="395332"/>
            <a:ext cx="4029676" cy="6111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52367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itle 1"/>
          <p:cNvSpPr>
            <a:spLocks noGrp="1"/>
          </p:cNvSpPr>
          <p:nvPr>
            <p:ph type="title"/>
          </p:nvPr>
        </p:nvSpPr>
        <p:spPr bwMode="auto">
          <a:xfrm>
            <a:off x="0" y="497574"/>
            <a:ext cx="12192000" cy="59604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 eaLnBrk="1" hangingPunct="1"/>
            <a:r>
              <a:rPr lang="en-US" altLang="en-US" sz="4800" b="1" dirty="0">
                <a:solidFill>
                  <a:srgbClr val="016782"/>
                </a:solidFill>
                <a:latin typeface="Arial" charset="0"/>
                <a:ea typeface="Arial" charset="0"/>
                <a:cs typeface="Arial" charset="0"/>
              </a:rPr>
              <a:t>Buffalo: Economic History &amp; Present</a:t>
            </a:r>
            <a:endParaRPr lang="en-US" altLang="en-US" sz="48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396345" y="4231915"/>
            <a:ext cx="1923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27610" y="1674673"/>
            <a:ext cx="10684929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Erie Canal</a:t>
            </a:r>
          </a:p>
          <a:p>
            <a:pPr marL="457200" indent="-45720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“City of Light”</a:t>
            </a:r>
          </a:p>
          <a:p>
            <a:pPr marL="457200" indent="-45720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Steel and grain</a:t>
            </a:r>
          </a:p>
          <a:p>
            <a:pPr marL="457200" indent="-45720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2800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Over 100,000 college students at 20 universities</a:t>
            </a:r>
          </a:p>
          <a:p>
            <a:pPr marL="457200" indent="-45720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2800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Social enterprise development leader</a:t>
            </a:r>
          </a:p>
        </p:txBody>
      </p:sp>
    </p:spTree>
    <p:extLst>
      <p:ext uri="{BB962C8B-B14F-4D97-AF65-F5344CB8AC3E}">
        <p14:creationId xmlns:p14="http://schemas.microsoft.com/office/powerpoint/2010/main" val="1720139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3"/>
          <p:cNvSpPr>
            <a:spLocks noChangeArrowheads="1"/>
          </p:cNvSpPr>
          <p:nvPr/>
        </p:nvSpPr>
        <p:spPr bwMode="auto">
          <a:xfrm>
            <a:off x="952494" y="1953990"/>
            <a:ext cx="7046976" cy="3862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457200" indent="-457200">
              <a:spcBef>
                <a:spcPts val="2400"/>
              </a:spcBef>
              <a:spcAft>
                <a:spcPts val="1800"/>
              </a:spcAft>
              <a:buFont typeface="+mj-lt"/>
              <a:buAutoNum type="arabicPeriod"/>
            </a:pPr>
            <a:r>
              <a:rPr lang="en-US" sz="32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Fruit Belt Community Land Trust</a:t>
            </a:r>
            <a:endParaRPr lang="en-US" altLang="en-US" sz="3200" b="1" dirty="0"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marL="457200" indent="-457200">
              <a:spcBef>
                <a:spcPts val="2400"/>
              </a:spcBef>
              <a:spcAft>
                <a:spcPts val="3600"/>
              </a:spcAft>
              <a:buFont typeface="+mj-lt"/>
              <a:buAutoNum type="arabicPeriod"/>
            </a:pPr>
            <a:r>
              <a:rPr lang="en-US" altLang="en-US" sz="3200" b="1" dirty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People United for Sustainable Housing (PUSH)</a:t>
            </a:r>
            <a:endParaRPr lang="en-US" sz="3200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spcBef>
                <a:spcPts val="2400"/>
              </a:spcBef>
              <a:spcAft>
                <a:spcPts val="3600"/>
              </a:spcAft>
              <a:buFont typeface="+mj-lt"/>
              <a:buAutoNum type="arabicPeriod"/>
            </a:pP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Westminster Economic Development Initiative (WEDI)</a:t>
            </a:r>
          </a:p>
        </p:txBody>
      </p:sp>
      <p:sp>
        <p:nvSpPr>
          <p:cNvPr id="23555" name="Rectangle 4"/>
          <p:cNvSpPr>
            <a:spLocks noChangeArrowheads="1"/>
          </p:cNvSpPr>
          <p:nvPr/>
        </p:nvSpPr>
        <p:spPr bwMode="auto">
          <a:xfrm>
            <a:off x="0" y="321902"/>
            <a:ext cx="1208227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sz="4000" b="1" dirty="0">
                <a:solidFill>
                  <a:srgbClr val="01678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Rebuilding the Economy in Buffalo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7863F57-A611-EB44-8CD7-55FE308413CC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9171783" y="4092426"/>
            <a:ext cx="9539677" cy="21544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</a:t>
            </a:r>
            <a:r>
              <a:rPr kumimoji="0" lang="en-US" altLang="en-US" sz="9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hlinkClick r:id="rId2"/>
              </a:rPr>
              <a:t>                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hlinkClick r:id="rId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hlinkClick r:id="rId2"/>
              </a:rPr>
              <a:t>500 × 150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026" name="Picture 2" descr="Image result for wedi buffalo logo">
            <a:hlinkClick r:id="rId2"/>
            <a:extLst>
              <a:ext uri="{FF2B5EF4-FFF2-40B4-BE49-F238E27FC236}">
                <a16:creationId xmlns:a16="http://schemas.microsoft.com/office/drawing/2014/main" id="{B66D21C8-A126-BC4E-ADE2-C2564D6066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7336" y="4594314"/>
            <a:ext cx="4074237" cy="1222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hlinkClick r:id="rId4"/>
            <a:extLst>
              <a:ext uri="{FF2B5EF4-FFF2-40B4-BE49-F238E27FC236}">
                <a16:creationId xmlns:a16="http://schemas.microsoft.com/office/drawing/2014/main" id="{96BFC9F2-58F8-1846-BC05-E39531F39E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7398" y="1316811"/>
            <a:ext cx="1530064" cy="1530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Push Buffalo">
            <a:hlinkClick r:id="rId6" tooltip="Push Buffalo - Welcome to PUSH Buffalo"/>
            <a:extLst>
              <a:ext uri="{FF2B5EF4-FFF2-40B4-BE49-F238E27FC236}">
                <a16:creationId xmlns:a16="http://schemas.microsoft.com/office/drawing/2014/main" id="{562390BA-3781-0E46-9799-C398E1AC67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248" y="2951908"/>
            <a:ext cx="3177458" cy="1432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80468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itle 1"/>
          <p:cNvSpPr>
            <a:spLocks noGrp="1"/>
          </p:cNvSpPr>
          <p:nvPr>
            <p:ph type="title"/>
          </p:nvPr>
        </p:nvSpPr>
        <p:spPr bwMode="auto">
          <a:xfrm>
            <a:off x="0" y="347904"/>
            <a:ext cx="12192000" cy="59604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 eaLnBrk="1" hangingPunct="1"/>
            <a:r>
              <a:rPr lang="en-US" altLang="en-US" sz="3600" b="1" dirty="0">
                <a:solidFill>
                  <a:srgbClr val="016782"/>
                </a:solidFill>
                <a:latin typeface="Arial" charset="0"/>
                <a:ea typeface="Arial" charset="0"/>
                <a:cs typeface="Arial" charset="0"/>
              </a:rPr>
              <a:t>Remaking the Economy: 2019-2020 webinar season</a:t>
            </a:r>
            <a:br>
              <a:rPr lang="en-US" altLang="en-US" sz="3600" b="1" dirty="0">
                <a:solidFill>
                  <a:srgbClr val="016782"/>
                </a:solidFill>
                <a:latin typeface="Arial" charset="0"/>
                <a:ea typeface="Arial" charset="0"/>
                <a:cs typeface="Arial" charset="0"/>
              </a:rPr>
            </a:br>
            <a:r>
              <a:rPr lang="en-US" altLang="en-US" sz="3600" b="1" i="1" dirty="0">
                <a:solidFill>
                  <a:srgbClr val="016782"/>
                </a:solidFill>
                <a:latin typeface="Arial" charset="0"/>
                <a:ea typeface="Arial" charset="0"/>
                <a:cs typeface="Arial" charset="0"/>
              </a:rPr>
              <a:t>NPQ goes on the (virtual) road</a:t>
            </a:r>
            <a:br>
              <a:rPr lang="en-US" altLang="en-US" sz="3600" b="1" dirty="0">
                <a:solidFill>
                  <a:srgbClr val="016782"/>
                </a:solidFill>
                <a:latin typeface="Arial" charset="0"/>
                <a:ea typeface="Arial" charset="0"/>
                <a:cs typeface="Arial" charset="0"/>
              </a:rPr>
            </a:br>
            <a:endParaRPr lang="en-US" altLang="en-US" sz="3600" dirty="0">
              <a:latin typeface="Arial" charset="0"/>
              <a:ea typeface="Arial" charset="0"/>
              <a:cs typeface="Arial" charset="0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A1314E8A-6285-4E20-A4B3-883CFF6ACA94}"/>
              </a:ext>
            </a:extLst>
          </p:cNvPr>
          <p:cNvGrpSpPr/>
          <p:nvPr/>
        </p:nvGrpSpPr>
        <p:grpSpPr>
          <a:xfrm>
            <a:off x="8535862" y="3504756"/>
            <a:ext cx="2926883" cy="1426091"/>
            <a:chOff x="827536" y="1549101"/>
            <a:chExt cx="2926883" cy="1426091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EA0993C0-87C9-453C-B71B-8BCC3EE61EF2}"/>
                </a:ext>
              </a:extLst>
            </p:cNvPr>
            <p:cNvSpPr/>
            <p:nvPr/>
          </p:nvSpPr>
          <p:spPr>
            <a:xfrm>
              <a:off x="860612" y="1549101"/>
              <a:ext cx="2893807" cy="104349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FCE40F70-1DB0-4A13-8EEC-F793B48C097B}"/>
                </a:ext>
              </a:extLst>
            </p:cNvPr>
            <p:cNvSpPr txBox="1"/>
            <p:nvPr/>
          </p:nvSpPr>
          <p:spPr>
            <a:xfrm>
              <a:off x="844076" y="1599170"/>
              <a:ext cx="2910343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>
                  <a:solidFill>
                    <a:schemeClr val="bg1"/>
                  </a:solidFill>
                </a:rPr>
                <a:t>Fresno/</a:t>
              </a:r>
            </a:p>
            <a:p>
              <a:pPr algn="ctr"/>
              <a:r>
                <a:rPr lang="en-US" sz="2800" dirty="0">
                  <a:solidFill>
                    <a:schemeClr val="bg1"/>
                  </a:solidFill>
                </a:rPr>
                <a:t>Central Valley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F7740E3F-D896-40ED-BDE8-B43C2142587A}"/>
                </a:ext>
              </a:extLst>
            </p:cNvPr>
            <p:cNvSpPr txBox="1"/>
            <p:nvPr/>
          </p:nvSpPr>
          <p:spPr>
            <a:xfrm>
              <a:off x="827536" y="2575082"/>
              <a:ext cx="289380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/>
                <a:t>4-16-2020</a:t>
              </a: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B715E750-3029-4231-B45E-EDBD1B0A3253}"/>
              </a:ext>
            </a:extLst>
          </p:cNvPr>
          <p:cNvGrpSpPr/>
          <p:nvPr/>
        </p:nvGrpSpPr>
        <p:grpSpPr>
          <a:xfrm>
            <a:off x="4525869" y="1695017"/>
            <a:ext cx="2893807" cy="1443602"/>
            <a:chOff x="860612" y="1549101"/>
            <a:chExt cx="2893807" cy="1443602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959AB66A-03D5-49ED-B1FF-527BBEFA9FC0}"/>
                </a:ext>
              </a:extLst>
            </p:cNvPr>
            <p:cNvSpPr/>
            <p:nvPr/>
          </p:nvSpPr>
          <p:spPr>
            <a:xfrm>
              <a:off x="860612" y="1549101"/>
              <a:ext cx="2893807" cy="104349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E1A39512-71ED-4739-A0FA-51932B41665C}"/>
                </a:ext>
              </a:extLst>
            </p:cNvPr>
            <p:cNvSpPr txBox="1"/>
            <p:nvPr/>
          </p:nvSpPr>
          <p:spPr>
            <a:xfrm>
              <a:off x="860612" y="1823636"/>
              <a:ext cx="289380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>
                  <a:solidFill>
                    <a:schemeClr val="bg1"/>
                  </a:solidFill>
                </a:rPr>
                <a:t>Indian Country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EE13C877-555F-4F9C-81EB-0F27829229CD}"/>
                </a:ext>
              </a:extLst>
            </p:cNvPr>
            <p:cNvSpPr txBox="1"/>
            <p:nvPr/>
          </p:nvSpPr>
          <p:spPr>
            <a:xfrm>
              <a:off x="860612" y="2592593"/>
              <a:ext cx="289380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i="1" dirty="0"/>
                <a:t>11-21-2019</a:t>
              </a: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464072EF-7016-441E-934E-ED57FE161FCF}"/>
              </a:ext>
            </a:extLst>
          </p:cNvPr>
          <p:cNvGrpSpPr/>
          <p:nvPr/>
        </p:nvGrpSpPr>
        <p:grpSpPr>
          <a:xfrm>
            <a:off x="8380817" y="1713754"/>
            <a:ext cx="3236975" cy="1443602"/>
            <a:chOff x="689027" y="1549101"/>
            <a:chExt cx="3236975" cy="1443602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D462BB49-E265-4CC2-BF34-C543328B161D}"/>
                </a:ext>
              </a:extLst>
            </p:cNvPr>
            <p:cNvSpPr/>
            <p:nvPr/>
          </p:nvSpPr>
          <p:spPr>
            <a:xfrm>
              <a:off x="860612" y="1549101"/>
              <a:ext cx="2893807" cy="104349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B1695E95-C2DD-4036-9F88-357EFB3D1312}"/>
                </a:ext>
              </a:extLst>
            </p:cNvPr>
            <p:cNvSpPr txBox="1"/>
            <p:nvPr/>
          </p:nvSpPr>
          <p:spPr>
            <a:xfrm>
              <a:off x="689027" y="1819166"/>
              <a:ext cx="323697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>
                  <a:solidFill>
                    <a:schemeClr val="bg1"/>
                  </a:solidFill>
                </a:rPr>
                <a:t> Los Angeles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0B102815-AAD0-42BD-9728-DF84A1D34372}"/>
                </a:ext>
              </a:extLst>
            </p:cNvPr>
            <p:cNvSpPr txBox="1"/>
            <p:nvPr/>
          </p:nvSpPr>
          <p:spPr>
            <a:xfrm>
              <a:off x="860612" y="2592593"/>
              <a:ext cx="289380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i="1" dirty="0"/>
                <a:t>1-16-2020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5EEC749C-7D76-4007-9B2F-B605CC350A11}"/>
              </a:ext>
            </a:extLst>
          </p:cNvPr>
          <p:cNvGrpSpPr/>
          <p:nvPr/>
        </p:nvGrpSpPr>
        <p:grpSpPr>
          <a:xfrm>
            <a:off x="4624350" y="3489574"/>
            <a:ext cx="2929075" cy="1454359"/>
            <a:chOff x="794582" y="1512658"/>
            <a:chExt cx="2929075" cy="1454359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D94B1513-4ED0-4FBA-AB0C-22805694AF5C}"/>
                </a:ext>
              </a:extLst>
            </p:cNvPr>
            <p:cNvSpPr/>
            <p:nvPr/>
          </p:nvSpPr>
          <p:spPr>
            <a:xfrm>
              <a:off x="794582" y="1512658"/>
              <a:ext cx="2893807" cy="104349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3BA50CE6-AD7E-4252-B7F8-85C636F121A3}"/>
                </a:ext>
              </a:extLst>
            </p:cNvPr>
            <p:cNvSpPr txBox="1"/>
            <p:nvPr/>
          </p:nvSpPr>
          <p:spPr>
            <a:xfrm>
              <a:off x="802765" y="1832668"/>
              <a:ext cx="287726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>
                  <a:solidFill>
                    <a:srgbClr val="FFFF00"/>
                  </a:solidFill>
                </a:rPr>
                <a:t>Buffalo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39311C4B-9200-49B1-85C4-DB854195799D}"/>
                </a:ext>
              </a:extLst>
            </p:cNvPr>
            <p:cNvSpPr txBox="1"/>
            <p:nvPr/>
          </p:nvSpPr>
          <p:spPr>
            <a:xfrm>
              <a:off x="829850" y="2566907"/>
              <a:ext cx="289380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/>
                <a:t>3-19-2020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E367A768-F910-496D-8C8B-E90E93E24C82}"/>
              </a:ext>
            </a:extLst>
          </p:cNvPr>
          <p:cNvGrpSpPr/>
          <p:nvPr/>
        </p:nvGrpSpPr>
        <p:grpSpPr>
          <a:xfrm>
            <a:off x="827535" y="3501148"/>
            <a:ext cx="2910345" cy="1443602"/>
            <a:chOff x="844074" y="1549101"/>
            <a:chExt cx="2910345" cy="1443602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3B063A96-FE40-42D6-B853-CF684109D134}"/>
                </a:ext>
              </a:extLst>
            </p:cNvPr>
            <p:cNvSpPr/>
            <p:nvPr/>
          </p:nvSpPr>
          <p:spPr>
            <a:xfrm>
              <a:off x="860612" y="1549101"/>
              <a:ext cx="2893807" cy="104349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059ACA38-D8D4-44B8-A02F-D5DB95DE82DA}"/>
                </a:ext>
              </a:extLst>
            </p:cNvPr>
            <p:cNvSpPr txBox="1"/>
            <p:nvPr/>
          </p:nvSpPr>
          <p:spPr>
            <a:xfrm>
              <a:off x="844074" y="1604729"/>
              <a:ext cx="2893807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>
                  <a:solidFill>
                    <a:schemeClr val="bg1"/>
                  </a:solidFill>
                </a:rPr>
                <a:t>Black Belt/</a:t>
              </a:r>
            </a:p>
            <a:p>
              <a:pPr algn="ctr"/>
              <a:r>
                <a:rPr lang="en-US" sz="2800" dirty="0">
                  <a:solidFill>
                    <a:schemeClr val="bg1"/>
                  </a:solidFill>
                </a:rPr>
                <a:t>Miss. Delta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43B84401-DCC1-4BB4-A757-EE4552355B68}"/>
                </a:ext>
              </a:extLst>
            </p:cNvPr>
            <p:cNvSpPr txBox="1"/>
            <p:nvPr/>
          </p:nvSpPr>
          <p:spPr>
            <a:xfrm>
              <a:off x="860612" y="2592593"/>
              <a:ext cx="289380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i="1" dirty="0"/>
                <a:t>2-20-2020</a:t>
              </a: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96E66FAC-26AA-41DB-B58A-23305E888B67}"/>
              </a:ext>
            </a:extLst>
          </p:cNvPr>
          <p:cNvGrpSpPr/>
          <p:nvPr/>
        </p:nvGrpSpPr>
        <p:grpSpPr>
          <a:xfrm>
            <a:off x="827535" y="1713754"/>
            <a:ext cx="2911105" cy="1443602"/>
            <a:chOff x="843315" y="1549101"/>
            <a:chExt cx="2911105" cy="1443602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7D6DEF00-84D4-439E-B8CA-CB7A32074ADF}"/>
                </a:ext>
              </a:extLst>
            </p:cNvPr>
            <p:cNvSpPr/>
            <p:nvPr/>
          </p:nvSpPr>
          <p:spPr>
            <a:xfrm>
              <a:off x="859854" y="1549101"/>
              <a:ext cx="2894566" cy="104349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A361C2D8-A521-43C1-8585-87D6B45C1C99}"/>
                </a:ext>
              </a:extLst>
            </p:cNvPr>
            <p:cNvSpPr txBox="1"/>
            <p:nvPr/>
          </p:nvSpPr>
          <p:spPr>
            <a:xfrm>
              <a:off x="843315" y="1830135"/>
              <a:ext cx="291110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>
                  <a:solidFill>
                    <a:schemeClr val="bg1"/>
                  </a:solidFill>
                </a:rPr>
                <a:t>New Mexico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90B59FBC-EAFF-4DCB-9C84-A3863821088D}"/>
                </a:ext>
              </a:extLst>
            </p:cNvPr>
            <p:cNvSpPr txBox="1"/>
            <p:nvPr/>
          </p:nvSpPr>
          <p:spPr>
            <a:xfrm>
              <a:off x="860612" y="2592593"/>
              <a:ext cx="289380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i="1" dirty="0"/>
                <a:t>10-17-2019</a:t>
              </a: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CCF140C4-8462-4215-948F-0485CC3AE654}"/>
              </a:ext>
            </a:extLst>
          </p:cNvPr>
          <p:cNvGrpSpPr/>
          <p:nvPr/>
        </p:nvGrpSpPr>
        <p:grpSpPr>
          <a:xfrm>
            <a:off x="811757" y="5139189"/>
            <a:ext cx="2942659" cy="1360445"/>
            <a:chOff x="1149125" y="1609667"/>
            <a:chExt cx="2605294" cy="1360445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0C3851DA-FD95-4C2C-88C4-045837AB874B}"/>
                </a:ext>
              </a:extLst>
            </p:cNvPr>
            <p:cNvSpPr/>
            <p:nvPr/>
          </p:nvSpPr>
          <p:spPr>
            <a:xfrm>
              <a:off x="1163094" y="1609667"/>
              <a:ext cx="2591324" cy="98292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07B33359-DC49-4968-B095-3EC7462383E2}"/>
                </a:ext>
              </a:extLst>
            </p:cNvPr>
            <p:cNvSpPr txBox="1"/>
            <p:nvPr/>
          </p:nvSpPr>
          <p:spPr>
            <a:xfrm>
              <a:off x="1149125" y="1840548"/>
              <a:ext cx="260529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>
                  <a:solidFill>
                    <a:schemeClr val="bg1"/>
                  </a:solidFill>
                </a:rPr>
                <a:t>Chicago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8FCDE1F6-D444-43E1-9C89-18FE9F47A714}"/>
                </a:ext>
              </a:extLst>
            </p:cNvPr>
            <p:cNvSpPr txBox="1"/>
            <p:nvPr/>
          </p:nvSpPr>
          <p:spPr>
            <a:xfrm>
              <a:off x="1149125" y="2570002"/>
              <a:ext cx="260529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/>
                <a:t>5-21-2020</a:t>
              </a: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DB0C169B-480C-4F49-BBE4-B9728042F720}"/>
              </a:ext>
            </a:extLst>
          </p:cNvPr>
          <p:cNvSpPr txBox="1"/>
          <p:nvPr/>
        </p:nvSpPr>
        <p:spPr>
          <a:xfrm>
            <a:off x="4236258" y="5277203"/>
            <a:ext cx="26520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/>
              <a:t>And beyond!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038BEA5-D9CD-CA4C-9984-E891A8C103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1396" y="5076094"/>
            <a:ext cx="5100604" cy="1246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4921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itle 1"/>
          <p:cNvSpPr>
            <a:spLocks noGrp="1"/>
          </p:cNvSpPr>
          <p:nvPr>
            <p:ph type="title"/>
          </p:nvPr>
        </p:nvSpPr>
        <p:spPr bwMode="auto">
          <a:xfrm>
            <a:off x="838200" y="728905"/>
            <a:ext cx="10515600" cy="777875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rtlCol="0" anchor="ctr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en-US" altLang="en-US" sz="4000" b="1" dirty="0">
                <a:solidFill>
                  <a:srgbClr val="016782"/>
                </a:solidFill>
                <a:latin typeface="Arial" charset="0"/>
                <a:cs typeface="Arial" charset="0"/>
              </a:rPr>
              <a:t>PUSH Buffalo</a:t>
            </a:r>
            <a:br>
              <a:rPr lang="en-US" altLang="en-US" sz="4000" b="1" dirty="0">
                <a:solidFill>
                  <a:srgbClr val="016782"/>
                </a:solidFill>
                <a:latin typeface="Arial" charset="0"/>
                <a:cs typeface="Arial" charset="0"/>
              </a:rPr>
            </a:br>
            <a:endParaRPr lang="en-US" altLang="en-US" sz="3600" i="1" dirty="0"/>
          </a:p>
        </p:txBody>
      </p:sp>
      <p:sp>
        <p:nvSpPr>
          <p:cNvPr id="4" name="TextBox 3"/>
          <p:cNvSpPr txBox="1"/>
          <p:nvPr/>
        </p:nvSpPr>
        <p:spPr>
          <a:xfrm>
            <a:off x="655321" y="1812174"/>
            <a:ext cx="5120113" cy="422508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28600">
              <a:lnSpc>
                <a:spcPct val="90000"/>
              </a:lnSpc>
              <a:spcBef>
                <a:spcPts val="1800"/>
              </a:spcBef>
            </a:pP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828F6A4-3D3F-4618-9C4B-291F3CE7BB55}"/>
              </a:ext>
            </a:extLst>
          </p:cNvPr>
          <p:cNvSpPr/>
          <p:nvPr/>
        </p:nvSpPr>
        <p:spPr>
          <a:xfrm>
            <a:off x="655321" y="1616393"/>
            <a:ext cx="5019503" cy="2769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Aaron Bartley and Eric Walker founded PUSH in 2005 to: 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create strong neighborhoods 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decrease the rate of housing abandonment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develop neighborhood leaders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3FA9EE8A-62CD-4DBD-A104-D30C03D3B01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31" r="21423"/>
          <a:stretch/>
        </p:blipFill>
        <p:spPr bwMode="auto">
          <a:xfrm>
            <a:off x="6334298" y="0"/>
            <a:ext cx="58577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90985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itle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777875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/>
          <a:p>
            <a:r>
              <a:rPr lang="en-US" altLang="en-US" sz="4000" b="1" dirty="0">
                <a:solidFill>
                  <a:srgbClr val="016782"/>
                </a:solidFill>
                <a:latin typeface="Arial" charset="0"/>
                <a:cs typeface="Arial" charset="0"/>
              </a:rPr>
              <a:t>Sustainable Housing</a:t>
            </a:r>
            <a:endParaRPr lang="en-US" altLang="en-US" sz="3700" dirty="0"/>
          </a:p>
        </p:txBody>
      </p:sp>
      <p:sp>
        <p:nvSpPr>
          <p:cNvPr id="4" name="TextBox 3"/>
          <p:cNvSpPr txBox="1"/>
          <p:nvPr/>
        </p:nvSpPr>
        <p:spPr>
          <a:xfrm>
            <a:off x="655321" y="1812174"/>
            <a:ext cx="5542279" cy="422508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Hiring Hall </a:t>
            </a:r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trained over 224 workers and placed over 48 workers into good jobs ​</a:t>
            </a:r>
            <a:endParaRPr lang="en-US" sz="11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PUSH Green </a:t>
            </a:r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helped weatherize over 1,000 homes and create dozens of living wage green jobs ​</a:t>
            </a:r>
            <a:endParaRPr lang="en-US" sz="11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400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PUSH Blue </a:t>
            </a:r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installed green infrastructure on 19 acres</a:t>
            </a:r>
            <a:endParaRPr lang="en-US" sz="11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fontAlgn="base">
              <a:lnSpc>
                <a:spcPct val="200000"/>
              </a:lnSpc>
              <a:spcAft>
                <a:spcPts val="1200"/>
              </a:spcAft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A160C8E3-0D54-4047-858A-DB4A9913852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46" r="25348"/>
          <a:stretch/>
        </p:blipFill>
        <p:spPr bwMode="auto">
          <a:xfrm>
            <a:off x="6871855" y="0"/>
            <a:ext cx="5320145" cy="6832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71765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itle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777875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/>
          <a:p>
            <a:r>
              <a:rPr lang="en-US" altLang="en-US" sz="4000" b="1" dirty="0">
                <a:solidFill>
                  <a:srgbClr val="016782"/>
                </a:solidFill>
                <a:latin typeface="Arial" charset="0"/>
                <a:cs typeface="Arial" charset="0"/>
              </a:rPr>
              <a:t>Energy Democracy and Climate Justice</a:t>
            </a:r>
            <a:endParaRPr lang="en-US" altLang="en-US" sz="3700" dirty="0"/>
          </a:p>
        </p:txBody>
      </p:sp>
      <p:sp>
        <p:nvSpPr>
          <p:cNvPr id="4" name="TextBox 3"/>
          <p:cNvSpPr txBox="1"/>
          <p:nvPr/>
        </p:nvSpPr>
        <p:spPr>
          <a:xfrm>
            <a:off x="655321" y="1812174"/>
            <a:ext cx="5542279" cy="422508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indent="-342900" fontAlgn="base"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6317EE77-EB10-4182-AA01-5651DAC700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8134" y="1812175"/>
            <a:ext cx="5028545" cy="4225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31A34BDF-5A41-4656-A625-B633FD1EE8F4}"/>
              </a:ext>
            </a:extLst>
          </p:cNvPr>
          <p:cNvGraphicFramePr/>
          <p:nvPr>
            <p:extLst/>
          </p:nvPr>
        </p:nvGraphicFramePr>
        <p:xfrm>
          <a:off x="698500" y="1282700"/>
          <a:ext cx="5499100" cy="49143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1382915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864</TotalTime>
  <Words>633</Words>
  <Application>Microsoft Office PowerPoint</Application>
  <PresentationFormat>Widescreen</PresentationFormat>
  <Paragraphs>152</Paragraphs>
  <Slides>24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0" baseType="lpstr">
      <vt:lpstr>Arial</vt:lpstr>
      <vt:lpstr>Calibri</vt:lpstr>
      <vt:lpstr>Calibri Light</vt:lpstr>
      <vt:lpstr>Tahoma</vt:lpstr>
      <vt:lpstr>Times</vt:lpstr>
      <vt:lpstr>Office Theme</vt:lpstr>
      <vt:lpstr>Remaking the Economy</vt:lpstr>
      <vt:lpstr>Why have an NPQ Series on  Remaking the Economy?</vt:lpstr>
      <vt:lpstr>Buffalo</vt:lpstr>
      <vt:lpstr>Buffalo: Economic History &amp; Present</vt:lpstr>
      <vt:lpstr>PowerPoint Presentation</vt:lpstr>
      <vt:lpstr>Remaking the Economy: 2019-2020 webinar season NPQ goes on the (virtual) road </vt:lpstr>
      <vt:lpstr>PUSH Buffalo </vt:lpstr>
      <vt:lpstr>Sustainable Housing</vt:lpstr>
      <vt:lpstr>Energy Democracy and Climate Justice</vt:lpstr>
      <vt:lpstr>School 77</vt:lpstr>
      <vt:lpstr>PowerPoint Presentation</vt:lpstr>
      <vt:lpstr>PowerPoint Presentation</vt:lpstr>
      <vt:lpstr>A bit of background… </vt:lpstr>
      <vt:lpstr>PowerPoint Presentation</vt:lpstr>
      <vt:lpstr>Staying in Place</vt:lpstr>
      <vt:lpstr>Since 2017…</vt:lpstr>
      <vt:lpstr>PowerPoint Presentation</vt:lpstr>
      <vt:lpstr>WEDI</vt:lpstr>
      <vt:lpstr>What is WEDI?</vt:lpstr>
      <vt:lpstr>PowerPoint Presentation</vt:lpstr>
      <vt:lpstr>What is West Side Bazaar?</vt:lpstr>
      <vt:lpstr>What do we do?   Our Impact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Remaking the Economy</dc:title>
  <dc:creator>Erin Rubin</dc:creator>
  <cp:lastModifiedBy>Erin Rubin</cp:lastModifiedBy>
  <cp:revision>106</cp:revision>
  <dcterms:created xsi:type="dcterms:W3CDTF">2018-11-05T22:12:47Z</dcterms:created>
  <dcterms:modified xsi:type="dcterms:W3CDTF">2020-03-19T17:04:38Z</dcterms:modified>
</cp:coreProperties>
</file>