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539" r:id="rId2"/>
    <p:sldId id="547" r:id="rId3"/>
    <p:sldId id="551" r:id="rId4"/>
    <p:sldId id="553" r:id="rId5"/>
    <p:sldId id="428" r:id="rId6"/>
    <p:sldId id="541" r:id="rId7"/>
    <p:sldId id="559" r:id="rId8"/>
    <p:sldId id="560" r:id="rId9"/>
    <p:sldId id="561" r:id="rId10"/>
    <p:sldId id="562" r:id="rId11"/>
    <p:sldId id="563" r:id="rId12"/>
    <p:sldId id="555" r:id="rId13"/>
    <p:sldId id="257" r:id="rId14"/>
    <p:sldId id="556" r:id="rId15"/>
    <p:sldId id="557" r:id="rId16"/>
    <p:sldId id="558" r:id="rId17"/>
    <p:sldId id="262" r:id="rId18"/>
    <p:sldId id="256" r:id="rId19"/>
    <p:sldId id="554" r:id="rId20"/>
    <p:sldId id="261" r:id="rId21"/>
    <p:sldId id="259" r:id="rId22"/>
    <p:sldId id="260" r:id="rId23"/>
    <p:sldId id="258" r:id="rId24"/>
    <p:sldId id="32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DDC"/>
    <a:srgbClr val="1E8D50"/>
    <a:srgbClr val="016782"/>
    <a:srgbClr val="C62828"/>
    <a:srgbClr val="31103D"/>
    <a:srgbClr val="B49D3B"/>
    <a:srgbClr val="473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38" autoAdjust="0"/>
    <p:restoredTop sz="94072" autoAdjust="0"/>
  </p:normalViewPr>
  <p:slideViewPr>
    <p:cSldViewPr snapToGrid="0" snapToObjects="1">
      <p:cViewPr varScale="1">
        <p:scale>
          <a:sx n="82" d="100"/>
          <a:sy n="82" d="100"/>
        </p:scale>
        <p:origin x="408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C88C4-52A9-4D12-A4A7-B53F429A93A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847666-865C-45F0-9E1C-FD73D200241B}">
      <dgm:prSet phldrT="[Text]"/>
      <dgm:spPr/>
      <dgm:t>
        <a:bodyPr/>
        <a:lstStyle/>
        <a:p>
          <a:r>
            <a:rPr lang="en-US" dirty="0"/>
            <a:t>Policy Advocacy</a:t>
          </a:r>
        </a:p>
      </dgm:t>
    </dgm:pt>
    <dgm:pt modelId="{0358ED86-C4DB-468E-A139-2F5CB5E09287}" type="parTrans" cxnId="{AB9E6F35-3032-458D-B23E-643F2BEDF946}">
      <dgm:prSet/>
      <dgm:spPr/>
      <dgm:t>
        <a:bodyPr/>
        <a:lstStyle/>
        <a:p>
          <a:endParaRPr lang="en-US"/>
        </a:p>
      </dgm:t>
    </dgm:pt>
    <dgm:pt modelId="{DF4A7679-9D5E-4D72-AB3B-6F12F7B4B4C8}" type="sibTrans" cxnId="{AB9E6F35-3032-458D-B23E-643F2BEDF946}">
      <dgm:prSet/>
      <dgm:spPr/>
      <dgm:t>
        <a:bodyPr/>
        <a:lstStyle/>
        <a:p>
          <a:endParaRPr lang="en-US"/>
        </a:p>
      </dgm:t>
    </dgm:pt>
    <dgm:pt modelId="{5054D2E1-8F30-46E0-BE76-3A8A2CAA9B9E}">
      <dgm:prSet phldrT="[Text]"/>
      <dgm:spPr/>
      <dgm:t>
        <a:bodyPr/>
        <a:lstStyle/>
        <a:p>
          <a:r>
            <a:rPr lang="en-US" dirty="0"/>
            <a:t>Demonstration Projects</a:t>
          </a:r>
        </a:p>
      </dgm:t>
    </dgm:pt>
    <dgm:pt modelId="{63DA0A29-101C-4ECA-9CC0-4B32FDED756C}" type="parTrans" cxnId="{A2A6FA1D-BC95-4A3E-82F3-3B828E5C4646}">
      <dgm:prSet/>
      <dgm:spPr/>
      <dgm:t>
        <a:bodyPr/>
        <a:lstStyle/>
        <a:p>
          <a:endParaRPr lang="en-US"/>
        </a:p>
      </dgm:t>
    </dgm:pt>
    <dgm:pt modelId="{D420CA49-009F-47FE-9455-5940DDF83F4D}" type="sibTrans" cxnId="{A2A6FA1D-BC95-4A3E-82F3-3B828E5C4646}">
      <dgm:prSet/>
      <dgm:spPr/>
      <dgm:t>
        <a:bodyPr/>
        <a:lstStyle/>
        <a:p>
          <a:endParaRPr lang="en-US"/>
        </a:p>
      </dgm:t>
    </dgm:pt>
    <dgm:pt modelId="{08C65C91-6627-44D2-B8D4-2F0989DAC1A8}">
      <dgm:prSet phldrT="[Text]"/>
      <dgm:spPr/>
      <dgm:t>
        <a:bodyPr/>
        <a:lstStyle/>
        <a:p>
          <a:r>
            <a:rPr lang="en-US" dirty="0"/>
            <a:t>Organizing</a:t>
          </a:r>
        </a:p>
      </dgm:t>
    </dgm:pt>
    <dgm:pt modelId="{98558FF3-F62F-4E5C-9836-92A25141A501}" type="parTrans" cxnId="{3BE3DE38-A792-4ED7-85A7-DA023D00C8C7}">
      <dgm:prSet/>
      <dgm:spPr/>
      <dgm:t>
        <a:bodyPr/>
        <a:lstStyle/>
        <a:p>
          <a:endParaRPr lang="en-US"/>
        </a:p>
      </dgm:t>
    </dgm:pt>
    <dgm:pt modelId="{5D7A49D3-D122-4371-86D1-6B7D6AEA92D6}" type="sibTrans" cxnId="{3BE3DE38-A792-4ED7-85A7-DA023D00C8C7}">
      <dgm:prSet/>
      <dgm:spPr/>
      <dgm:t>
        <a:bodyPr/>
        <a:lstStyle/>
        <a:p>
          <a:endParaRPr lang="en-US"/>
        </a:p>
      </dgm:t>
    </dgm:pt>
    <dgm:pt modelId="{784FBD24-F998-42BF-89D1-ABC9A964EE81}" type="pres">
      <dgm:prSet presAssocID="{E33C88C4-52A9-4D12-A4A7-B53F429A93A6}" presName="Name0" presStyleCnt="0">
        <dgm:presLayoutVars>
          <dgm:dir/>
          <dgm:resizeHandles val="exact"/>
        </dgm:presLayoutVars>
      </dgm:prSet>
      <dgm:spPr/>
    </dgm:pt>
    <dgm:pt modelId="{35112D21-28D7-4E27-B301-948B9C70936C}" type="pres">
      <dgm:prSet presAssocID="{DE847666-865C-45F0-9E1C-FD73D200241B}" presName="node" presStyleLbl="node1" presStyleIdx="0" presStyleCnt="3">
        <dgm:presLayoutVars>
          <dgm:bulletEnabled val="1"/>
        </dgm:presLayoutVars>
      </dgm:prSet>
      <dgm:spPr/>
    </dgm:pt>
    <dgm:pt modelId="{75BACCF2-1A17-4DAC-BD15-6CE0A838FFC8}" type="pres">
      <dgm:prSet presAssocID="{DF4A7679-9D5E-4D72-AB3B-6F12F7B4B4C8}" presName="sibTrans" presStyleLbl="sibTrans2D1" presStyleIdx="0" presStyleCnt="3"/>
      <dgm:spPr/>
    </dgm:pt>
    <dgm:pt modelId="{FA43BC90-FB7A-4E23-B72E-153138714953}" type="pres">
      <dgm:prSet presAssocID="{DF4A7679-9D5E-4D72-AB3B-6F12F7B4B4C8}" presName="connectorText" presStyleLbl="sibTrans2D1" presStyleIdx="0" presStyleCnt="3"/>
      <dgm:spPr/>
    </dgm:pt>
    <dgm:pt modelId="{89D0A8E9-12EE-4B20-B18C-B76C34198035}" type="pres">
      <dgm:prSet presAssocID="{5054D2E1-8F30-46E0-BE76-3A8A2CAA9B9E}" presName="node" presStyleLbl="node1" presStyleIdx="1" presStyleCnt="3">
        <dgm:presLayoutVars>
          <dgm:bulletEnabled val="1"/>
        </dgm:presLayoutVars>
      </dgm:prSet>
      <dgm:spPr/>
    </dgm:pt>
    <dgm:pt modelId="{BE8EB72D-9E8D-495C-83BD-C46DF344BD45}" type="pres">
      <dgm:prSet presAssocID="{D420CA49-009F-47FE-9455-5940DDF83F4D}" presName="sibTrans" presStyleLbl="sibTrans2D1" presStyleIdx="1" presStyleCnt="3"/>
      <dgm:spPr/>
    </dgm:pt>
    <dgm:pt modelId="{78808E82-1691-4D83-9F8E-D30B6A9DD3DF}" type="pres">
      <dgm:prSet presAssocID="{D420CA49-009F-47FE-9455-5940DDF83F4D}" presName="connectorText" presStyleLbl="sibTrans2D1" presStyleIdx="1" presStyleCnt="3"/>
      <dgm:spPr/>
    </dgm:pt>
    <dgm:pt modelId="{B608D924-8B34-4F1B-ABCE-1F183FD20D9C}" type="pres">
      <dgm:prSet presAssocID="{08C65C91-6627-44D2-B8D4-2F0989DAC1A8}" presName="node" presStyleLbl="node1" presStyleIdx="2" presStyleCnt="3">
        <dgm:presLayoutVars>
          <dgm:bulletEnabled val="1"/>
        </dgm:presLayoutVars>
      </dgm:prSet>
      <dgm:spPr/>
    </dgm:pt>
    <dgm:pt modelId="{22D7CFD8-454E-4B07-A73F-5797CE780989}" type="pres">
      <dgm:prSet presAssocID="{5D7A49D3-D122-4371-86D1-6B7D6AEA92D6}" presName="sibTrans" presStyleLbl="sibTrans2D1" presStyleIdx="2" presStyleCnt="3"/>
      <dgm:spPr/>
    </dgm:pt>
    <dgm:pt modelId="{93FA12B2-5A84-422E-A3EE-27D8CFF38A34}" type="pres">
      <dgm:prSet presAssocID="{5D7A49D3-D122-4371-86D1-6B7D6AEA92D6}" presName="connectorText" presStyleLbl="sibTrans2D1" presStyleIdx="2" presStyleCnt="3"/>
      <dgm:spPr/>
    </dgm:pt>
  </dgm:ptLst>
  <dgm:cxnLst>
    <dgm:cxn modelId="{6AC7F000-637F-481C-988B-B09867FBF8BD}" type="presOf" srcId="{DF4A7679-9D5E-4D72-AB3B-6F12F7B4B4C8}" destId="{75BACCF2-1A17-4DAC-BD15-6CE0A838FFC8}" srcOrd="0" destOrd="0" presId="urn:microsoft.com/office/officeart/2005/8/layout/cycle7"/>
    <dgm:cxn modelId="{A2A6FA1D-BC95-4A3E-82F3-3B828E5C4646}" srcId="{E33C88C4-52A9-4D12-A4A7-B53F429A93A6}" destId="{5054D2E1-8F30-46E0-BE76-3A8A2CAA9B9E}" srcOrd="1" destOrd="0" parTransId="{63DA0A29-101C-4ECA-9CC0-4B32FDED756C}" sibTransId="{D420CA49-009F-47FE-9455-5940DDF83F4D}"/>
    <dgm:cxn modelId="{E533E726-638F-4CFA-8551-F973CAA3F420}" type="presOf" srcId="{5D7A49D3-D122-4371-86D1-6B7D6AEA92D6}" destId="{22D7CFD8-454E-4B07-A73F-5797CE780989}" srcOrd="0" destOrd="0" presId="urn:microsoft.com/office/officeart/2005/8/layout/cycle7"/>
    <dgm:cxn modelId="{AB9E6F35-3032-458D-B23E-643F2BEDF946}" srcId="{E33C88C4-52A9-4D12-A4A7-B53F429A93A6}" destId="{DE847666-865C-45F0-9E1C-FD73D200241B}" srcOrd="0" destOrd="0" parTransId="{0358ED86-C4DB-468E-A139-2F5CB5E09287}" sibTransId="{DF4A7679-9D5E-4D72-AB3B-6F12F7B4B4C8}"/>
    <dgm:cxn modelId="{3BE3DE38-A792-4ED7-85A7-DA023D00C8C7}" srcId="{E33C88C4-52A9-4D12-A4A7-B53F429A93A6}" destId="{08C65C91-6627-44D2-B8D4-2F0989DAC1A8}" srcOrd="2" destOrd="0" parTransId="{98558FF3-F62F-4E5C-9836-92A25141A501}" sibTransId="{5D7A49D3-D122-4371-86D1-6B7D6AEA92D6}"/>
    <dgm:cxn modelId="{31D37A68-C505-424F-8A25-478255867D2A}" type="presOf" srcId="{5D7A49D3-D122-4371-86D1-6B7D6AEA92D6}" destId="{93FA12B2-5A84-422E-A3EE-27D8CFF38A34}" srcOrd="1" destOrd="0" presId="urn:microsoft.com/office/officeart/2005/8/layout/cycle7"/>
    <dgm:cxn modelId="{87175449-8A4C-4E8B-9A68-6CBC9E984AB9}" type="presOf" srcId="{D420CA49-009F-47FE-9455-5940DDF83F4D}" destId="{BE8EB72D-9E8D-495C-83BD-C46DF344BD45}" srcOrd="0" destOrd="0" presId="urn:microsoft.com/office/officeart/2005/8/layout/cycle7"/>
    <dgm:cxn modelId="{0E8CCF8B-CAF5-4B0B-8E22-9F7DD718B98D}" type="presOf" srcId="{DE847666-865C-45F0-9E1C-FD73D200241B}" destId="{35112D21-28D7-4E27-B301-948B9C70936C}" srcOrd="0" destOrd="0" presId="urn:microsoft.com/office/officeart/2005/8/layout/cycle7"/>
    <dgm:cxn modelId="{7990509A-9EC9-470C-96BC-F71CD57B00B0}" type="presOf" srcId="{08C65C91-6627-44D2-B8D4-2F0989DAC1A8}" destId="{B608D924-8B34-4F1B-ABCE-1F183FD20D9C}" srcOrd="0" destOrd="0" presId="urn:microsoft.com/office/officeart/2005/8/layout/cycle7"/>
    <dgm:cxn modelId="{6AC817A9-ED3B-467C-A105-FA24B37E843E}" type="presOf" srcId="{DF4A7679-9D5E-4D72-AB3B-6F12F7B4B4C8}" destId="{FA43BC90-FB7A-4E23-B72E-153138714953}" srcOrd="1" destOrd="0" presId="urn:microsoft.com/office/officeart/2005/8/layout/cycle7"/>
    <dgm:cxn modelId="{77B889C0-47C4-4D12-9AE5-1BE640D57EA7}" type="presOf" srcId="{5054D2E1-8F30-46E0-BE76-3A8A2CAA9B9E}" destId="{89D0A8E9-12EE-4B20-B18C-B76C34198035}" srcOrd="0" destOrd="0" presId="urn:microsoft.com/office/officeart/2005/8/layout/cycle7"/>
    <dgm:cxn modelId="{520C71C6-CA14-4360-838A-E317B22CB8DD}" type="presOf" srcId="{D420CA49-009F-47FE-9455-5940DDF83F4D}" destId="{78808E82-1691-4D83-9F8E-D30B6A9DD3DF}" srcOrd="1" destOrd="0" presId="urn:microsoft.com/office/officeart/2005/8/layout/cycle7"/>
    <dgm:cxn modelId="{E25EB1DE-38E7-45D1-BBE7-D0FCCE789BFC}" type="presOf" srcId="{E33C88C4-52A9-4D12-A4A7-B53F429A93A6}" destId="{784FBD24-F998-42BF-89D1-ABC9A964EE81}" srcOrd="0" destOrd="0" presId="urn:microsoft.com/office/officeart/2005/8/layout/cycle7"/>
    <dgm:cxn modelId="{0A5597A7-7A00-4731-970E-88F84B6F83D6}" type="presParOf" srcId="{784FBD24-F998-42BF-89D1-ABC9A964EE81}" destId="{35112D21-28D7-4E27-B301-948B9C70936C}" srcOrd="0" destOrd="0" presId="urn:microsoft.com/office/officeart/2005/8/layout/cycle7"/>
    <dgm:cxn modelId="{C23E7BE2-18CB-47A5-847A-85F98BB323C1}" type="presParOf" srcId="{784FBD24-F998-42BF-89D1-ABC9A964EE81}" destId="{75BACCF2-1A17-4DAC-BD15-6CE0A838FFC8}" srcOrd="1" destOrd="0" presId="urn:microsoft.com/office/officeart/2005/8/layout/cycle7"/>
    <dgm:cxn modelId="{4D1AEEA9-DCFD-452B-B328-52373967D63A}" type="presParOf" srcId="{75BACCF2-1A17-4DAC-BD15-6CE0A838FFC8}" destId="{FA43BC90-FB7A-4E23-B72E-153138714953}" srcOrd="0" destOrd="0" presId="urn:microsoft.com/office/officeart/2005/8/layout/cycle7"/>
    <dgm:cxn modelId="{FDEEA0DF-5B44-4C1B-9E9F-DC4E4CE7B598}" type="presParOf" srcId="{784FBD24-F998-42BF-89D1-ABC9A964EE81}" destId="{89D0A8E9-12EE-4B20-B18C-B76C34198035}" srcOrd="2" destOrd="0" presId="urn:microsoft.com/office/officeart/2005/8/layout/cycle7"/>
    <dgm:cxn modelId="{5E5516E2-313E-4A2B-9B61-E4CE27DAC153}" type="presParOf" srcId="{784FBD24-F998-42BF-89D1-ABC9A964EE81}" destId="{BE8EB72D-9E8D-495C-83BD-C46DF344BD45}" srcOrd="3" destOrd="0" presId="urn:microsoft.com/office/officeart/2005/8/layout/cycle7"/>
    <dgm:cxn modelId="{87FE4D7F-92EB-4E73-BE6F-7507C9EDFE05}" type="presParOf" srcId="{BE8EB72D-9E8D-495C-83BD-C46DF344BD45}" destId="{78808E82-1691-4D83-9F8E-D30B6A9DD3DF}" srcOrd="0" destOrd="0" presId="urn:microsoft.com/office/officeart/2005/8/layout/cycle7"/>
    <dgm:cxn modelId="{D5686483-7324-408A-820A-8B3F069D8192}" type="presParOf" srcId="{784FBD24-F998-42BF-89D1-ABC9A964EE81}" destId="{B608D924-8B34-4F1B-ABCE-1F183FD20D9C}" srcOrd="4" destOrd="0" presId="urn:microsoft.com/office/officeart/2005/8/layout/cycle7"/>
    <dgm:cxn modelId="{D8490680-8A40-4E07-8F8E-D7C415678009}" type="presParOf" srcId="{784FBD24-F998-42BF-89D1-ABC9A964EE81}" destId="{22D7CFD8-454E-4B07-A73F-5797CE780989}" srcOrd="5" destOrd="0" presId="urn:microsoft.com/office/officeart/2005/8/layout/cycle7"/>
    <dgm:cxn modelId="{A39B20CC-123A-4DDA-A6F5-226E32C5823A}" type="presParOf" srcId="{22D7CFD8-454E-4B07-A73F-5797CE780989}" destId="{93FA12B2-5A84-422E-A3EE-27D8CFF38A3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12D21-28D7-4E27-B301-948B9C70936C}">
      <dsp:nvSpPr>
        <dsp:cNvPr id="0" name=""/>
        <dsp:cNvSpPr/>
      </dsp:nvSpPr>
      <dsp:spPr>
        <a:xfrm>
          <a:off x="1713098" y="456149"/>
          <a:ext cx="2072902" cy="103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Policy Advocacy</a:t>
          </a:r>
        </a:p>
      </dsp:txBody>
      <dsp:txXfrm>
        <a:off x="1743455" y="486506"/>
        <a:ext cx="2012188" cy="975737"/>
      </dsp:txXfrm>
    </dsp:sp>
    <dsp:sp modelId="{75BACCF2-1A17-4DAC-BD15-6CE0A838FFC8}">
      <dsp:nvSpPr>
        <dsp:cNvPr id="0" name=""/>
        <dsp:cNvSpPr/>
      </dsp:nvSpPr>
      <dsp:spPr>
        <a:xfrm rot="3600000">
          <a:off x="3065050" y="2275806"/>
          <a:ext cx="1081202" cy="3627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173877" y="2348358"/>
        <a:ext cx="863548" cy="217654"/>
      </dsp:txXfrm>
    </dsp:sp>
    <dsp:sp modelId="{89D0A8E9-12EE-4B20-B18C-B76C34198035}">
      <dsp:nvSpPr>
        <dsp:cNvPr id="0" name=""/>
        <dsp:cNvSpPr/>
      </dsp:nvSpPr>
      <dsp:spPr>
        <a:xfrm>
          <a:off x="3425301" y="3421771"/>
          <a:ext cx="2072902" cy="103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Demonstration Projects</a:t>
          </a:r>
        </a:p>
      </dsp:txBody>
      <dsp:txXfrm>
        <a:off x="3455658" y="3452128"/>
        <a:ext cx="2012188" cy="975737"/>
      </dsp:txXfrm>
    </dsp:sp>
    <dsp:sp modelId="{BE8EB72D-9E8D-495C-83BD-C46DF344BD45}">
      <dsp:nvSpPr>
        <dsp:cNvPr id="0" name=""/>
        <dsp:cNvSpPr/>
      </dsp:nvSpPr>
      <dsp:spPr>
        <a:xfrm rot="10800000">
          <a:off x="2208948" y="3758618"/>
          <a:ext cx="1081202" cy="3627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2317775" y="3831170"/>
        <a:ext cx="863548" cy="217654"/>
      </dsp:txXfrm>
    </dsp:sp>
    <dsp:sp modelId="{B608D924-8B34-4F1B-ABCE-1F183FD20D9C}">
      <dsp:nvSpPr>
        <dsp:cNvPr id="0" name=""/>
        <dsp:cNvSpPr/>
      </dsp:nvSpPr>
      <dsp:spPr>
        <a:xfrm>
          <a:off x="895" y="3421771"/>
          <a:ext cx="2072902" cy="1036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Organizing</a:t>
          </a:r>
        </a:p>
      </dsp:txBody>
      <dsp:txXfrm>
        <a:off x="31252" y="3452128"/>
        <a:ext cx="2012188" cy="975737"/>
      </dsp:txXfrm>
    </dsp:sp>
    <dsp:sp modelId="{22D7CFD8-454E-4B07-A73F-5797CE780989}">
      <dsp:nvSpPr>
        <dsp:cNvPr id="0" name=""/>
        <dsp:cNvSpPr/>
      </dsp:nvSpPr>
      <dsp:spPr>
        <a:xfrm rot="18000000">
          <a:off x="1352847" y="2275806"/>
          <a:ext cx="1081202" cy="3627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461674" y="2348358"/>
        <a:ext cx="863548" cy="217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3T13:37:18.8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3T13:37:19.2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0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3T13:37:19.90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3T13:37:20.85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0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254F7-81EE-3040-9DE8-2EFB138ACF9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F4611-E93D-0D4A-BC6F-8ABE4D382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2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D4FE9301-F40A-FD45-8874-E3D7935DBA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4650" y="703263"/>
            <a:ext cx="6111875" cy="3438525"/>
          </a:xfrm>
          <a:solidFill>
            <a:srgbClr val="FFFFFF"/>
          </a:solidFill>
          <a:ln/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D491C0A9-28D4-8A45-8415-C49EF9B2B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76738"/>
            <a:ext cx="5029200" cy="4064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833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Partnerships are crucial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Relationships ar CRITICAL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04159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F4611-E93D-0D4A-BC6F-8ABE4D3827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6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CC33-B34F-114A-9D1E-D1A5C9A69BF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23C3-C0F2-EF4E-884E-A200A31B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6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CC33-B34F-114A-9D1E-D1A5C9A69BF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23C3-C0F2-EF4E-884E-A200A31B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6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CC33-B34F-114A-9D1E-D1A5C9A69BF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23C3-C0F2-EF4E-884E-A200A31B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2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7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058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CC33-B34F-114A-9D1E-D1A5C9A69BF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23C3-C0F2-EF4E-884E-A200A31B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5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CC33-B34F-114A-9D1E-D1A5C9A69BF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23C3-C0F2-EF4E-884E-A200A31B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3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CC33-B34F-114A-9D1E-D1A5C9A69BF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23C3-C0F2-EF4E-884E-A200A31B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4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CC33-B34F-114A-9D1E-D1A5C9A69BF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23C3-C0F2-EF4E-884E-A200A31B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1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CC33-B34F-114A-9D1E-D1A5C9A69BF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23C3-C0F2-EF4E-884E-A200A31B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0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CC33-B34F-114A-9D1E-D1A5C9A69BF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23C3-C0F2-EF4E-884E-A200A31B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CC33-B34F-114A-9D1E-D1A5C9A69BF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23C3-C0F2-EF4E-884E-A200A31B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7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CC33-B34F-114A-9D1E-D1A5C9A69BF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23C3-C0F2-EF4E-884E-A200A31B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4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CC33-B34F-114A-9D1E-D1A5C9A69BF9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C23C3-C0F2-EF4E-884E-A200A31B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7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onprofitquarterly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fif"/><Relationship Id="rId4" Type="http://schemas.openxmlformats.org/officeDocument/2006/relationships/image" Target="../media/image13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.png"/><Relationship Id="rId21" Type="http://schemas.openxmlformats.org/officeDocument/2006/relationships/image" Target="../media/image3.tiff"/><Relationship Id="rId17" Type="http://schemas.openxmlformats.org/officeDocument/2006/relationships/customXml" Target="../ink/ink3.xml"/><Relationship Id="rId2" Type="http://schemas.openxmlformats.org/officeDocument/2006/relationships/customXml" Target="../ink/ink1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15" Type="http://schemas.openxmlformats.org/officeDocument/2006/relationships/customXml" Target="../ink/ink2.xml"/><Relationship Id="rId1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www.google.com/imgres?imgurl=https%3A%2F%2Fuser-content.givegab.com%2Fuploads%2Fgroup%2Fcb_logo_supplement%2F433705%2F4a893f3ae3ed40f470213066718e1003445211fb.png&amp;imgrefurl=https%3A%2F%2Fwww.givegab.com%2Fnonprofits%2Fwestminster-economic-development-initiative&amp;tbnid=cS69KgMiZyKpBM&amp;vet=10CBEQxiAoAWoXChMIsNGVye-B6AIVAAAAAB0AAAAAEAY..i&amp;docid=o69w1TcTgbBk2M&amp;w=500&amp;h=150&amp;itg=1&amp;q=wedi%20buffalo%20logo&amp;ved=0CBEQxiAoAWoXChMIsNGVye-B6AIVAAAAAB0AAAAAEA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shbuffalo.org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facebook.com/618258708532047/photos/618259931865258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EF25B047-CA27-5648-9EBA-8F9D216D907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865673"/>
            <a:ext cx="12192001" cy="3891303"/>
          </a:xfrm>
        </p:spPr>
        <p:txBody>
          <a:bodyPr>
            <a:normAutofit fontScale="40000" lnSpcReduction="20000"/>
          </a:bodyPr>
          <a:lstStyle/>
          <a:p>
            <a:endParaRPr lang="en-US" altLang="en-US" sz="2800" b="1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z="59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March 19, 2020</a:t>
            </a:r>
          </a:p>
          <a:p>
            <a:endParaRPr lang="en-US" altLang="en-US" sz="59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5900" b="1" dirty="0">
                <a:solidFill>
                  <a:srgbClr val="01678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Steve Dubb</a:t>
            </a:r>
            <a:r>
              <a:rPr lang="en-US" altLang="en-US" sz="59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en-US" altLang="en-US" sz="59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Nonprofit Quarterly</a:t>
            </a:r>
          </a:p>
          <a:p>
            <a:r>
              <a:rPr lang="en-US" altLang="en-US" sz="5900" b="1" dirty="0">
                <a:solidFill>
                  <a:srgbClr val="01678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Andrew </a:t>
            </a:r>
            <a:r>
              <a:rPr lang="en-US" altLang="en-US" sz="5900" b="1" dirty="0" err="1">
                <a:solidFill>
                  <a:srgbClr val="01678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Delmonte</a:t>
            </a:r>
            <a:r>
              <a:rPr lang="en-US" altLang="en-US" sz="59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PUSH Buffalo</a:t>
            </a:r>
          </a:p>
          <a:p>
            <a:r>
              <a:rPr lang="en-US" altLang="en-US" sz="5900" b="1" dirty="0">
                <a:solidFill>
                  <a:srgbClr val="01678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India Walton</a:t>
            </a:r>
            <a:r>
              <a:rPr lang="en-US" altLang="en-US" sz="59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Fruit Belt Community Land Trust</a:t>
            </a:r>
          </a:p>
          <a:p>
            <a:r>
              <a:rPr lang="en-US" altLang="en-US" sz="5900" b="1" dirty="0">
                <a:solidFill>
                  <a:srgbClr val="01678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Bob Doyle</a:t>
            </a:r>
            <a:r>
              <a:rPr lang="en-US" altLang="en-US" sz="59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Westminster Economic Development Initiative </a:t>
            </a:r>
          </a:p>
          <a:p>
            <a:r>
              <a:rPr lang="en-US" altLang="en-US" sz="5900" b="1" dirty="0">
                <a:solidFill>
                  <a:srgbClr val="01678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Hon. April Baskin</a:t>
            </a:r>
            <a:r>
              <a:rPr lang="en-US" altLang="en-US" sz="59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Erie County Legislator</a:t>
            </a:r>
          </a:p>
          <a:p>
            <a:endParaRPr lang="en-US" altLang="en-US" sz="59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59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#</a:t>
            </a:r>
            <a:r>
              <a:rPr lang="en-US" altLang="en-US" sz="5900" b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RebuildTheEconomy</a:t>
            </a:r>
            <a:endParaRPr lang="en-US" altLang="en-US" sz="59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34" name="Rectangle 4">
            <a:extLst>
              <a:ext uri="{FF2B5EF4-FFF2-40B4-BE49-F238E27FC236}">
                <a16:creationId xmlns:a16="http://schemas.microsoft.com/office/drawing/2014/main" id="{8517E71C-3399-7740-A3D2-A5387843E86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84152" y="1908928"/>
            <a:ext cx="8094280" cy="1057768"/>
          </a:xfrm>
        </p:spPr>
        <p:txBody>
          <a:bodyPr>
            <a:normAutofit/>
          </a:bodyPr>
          <a:lstStyle/>
          <a:p>
            <a:pPr>
              <a:lnSpc>
                <a:spcPct val="0"/>
              </a:lnSpc>
            </a:pPr>
            <a:r>
              <a:rPr lang="en-US" altLang="en-US" sz="4800" b="1" dirty="0">
                <a:solidFill>
                  <a:srgbClr val="01678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Remaking the Economy</a:t>
            </a: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8435" name="Picture 6" descr="https://nonprofitquarterly.org/wp-content/blogs.dir/56/files/2015/04/npqheader1170.png">
            <a:hlinkClick r:id="rId3"/>
            <a:extLst>
              <a:ext uri="{FF2B5EF4-FFF2-40B4-BE49-F238E27FC236}">
                <a16:creationId xmlns:a16="http://schemas.microsoft.com/office/drawing/2014/main" id="{7D47982F-A21E-444F-8217-A510A72F0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024"/>
            <a:ext cx="13596541" cy="146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E76B15-FBC6-4E0A-93CE-09F91CAB8583}"/>
              </a:ext>
            </a:extLst>
          </p:cNvPr>
          <p:cNvSpPr txBox="1"/>
          <p:nvPr/>
        </p:nvSpPr>
        <p:spPr>
          <a:xfrm>
            <a:off x="9478432" y="3530024"/>
            <a:ext cx="27135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image courtesy of artist Heather </a:t>
            </a:r>
            <a:r>
              <a:rPr lang="en-US" sz="1100" i="1" dirty="0" err="1"/>
              <a:t>Goodwind</a:t>
            </a:r>
            <a:endParaRPr lang="en-US" sz="11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754E4-AC61-4980-BDF3-A679BEA40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8432" y="0"/>
            <a:ext cx="2713565" cy="35568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 bwMode="auto">
          <a:xfrm>
            <a:off x="694260" y="347904"/>
            <a:ext cx="11497739" cy="596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016782"/>
                </a:solidFill>
                <a:latin typeface="Arial" charset="0"/>
                <a:ea typeface="Arial" charset="0"/>
                <a:cs typeface="Arial" charset="0"/>
              </a:rPr>
              <a:t>School 77</a:t>
            </a:r>
            <a:endParaRPr lang="en-US" altLang="en-US" sz="4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3" name="Picture 32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5C938F18-E8AA-4BBB-A8EF-C09904091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1" y="1383632"/>
            <a:ext cx="4060618" cy="2217311"/>
          </a:xfrm>
          <a:prstGeom prst="rect">
            <a:avLst/>
          </a:prstGeom>
        </p:spPr>
      </p:pic>
      <p:pic>
        <p:nvPicPr>
          <p:cNvPr id="35" name="Picture 34" descr="A large brick building with grass and trees&#10;&#10;Description automatically generated">
            <a:extLst>
              <a:ext uri="{FF2B5EF4-FFF2-40B4-BE49-F238E27FC236}">
                <a16:creationId xmlns:a16="http://schemas.microsoft.com/office/drawing/2014/main" id="{84CA5CFE-4C76-4BB5-BC9B-826FD8890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231" y="1383632"/>
            <a:ext cx="3307057" cy="2200696"/>
          </a:xfrm>
          <a:prstGeom prst="rect">
            <a:avLst/>
          </a:prstGeom>
        </p:spPr>
      </p:pic>
      <p:pic>
        <p:nvPicPr>
          <p:cNvPr id="37" name="Picture 36" descr="A large ship in the background&#10;&#10;Description automatically generated">
            <a:extLst>
              <a:ext uri="{FF2B5EF4-FFF2-40B4-BE49-F238E27FC236}">
                <a16:creationId xmlns:a16="http://schemas.microsoft.com/office/drawing/2014/main" id="{CE960518-9DC3-4D24-A2F7-8AE2154DE2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52" b="-8252"/>
          <a:stretch/>
        </p:blipFill>
        <p:spPr>
          <a:xfrm>
            <a:off x="694260" y="3805248"/>
            <a:ext cx="4060619" cy="2702157"/>
          </a:xfrm>
          <a:prstGeom prst="rect">
            <a:avLst/>
          </a:prstGeom>
        </p:spPr>
      </p:pic>
      <p:pic>
        <p:nvPicPr>
          <p:cNvPr id="39" name="Picture 38" descr="A circuit board&#10;&#10;Description automatically generated">
            <a:extLst>
              <a:ext uri="{FF2B5EF4-FFF2-40B4-BE49-F238E27FC236}">
                <a16:creationId xmlns:a16="http://schemas.microsoft.com/office/drawing/2014/main" id="{74E0F94B-B537-4A9B-8BE0-7802D0CD5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463" y="3805248"/>
            <a:ext cx="3309825" cy="247917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D386253-8787-4547-AFDF-240D5B10B114}"/>
              </a:ext>
            </a:extLst>
          </p:cNvPr>
          <p:cNvSpPr txBox="1"/>
          <p:nvPr/>
        </p:nvSpPr>
        <p:spPr>
          <a:xfrm>
            <a:off x="8821421" y="1383632"/>
            <a:ext cx="3047118" cy="4900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PUSH Buffalo</a:t>
            </a:r>
          </a:p>
          <a:p>
            <a:pPr marL="34290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Ujima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Theatre</a:t>
            </a:r>
          </a:p>
          <a:p>
            <a:pPr marL="34290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Peace of the City</a:t>
            </a:r>
          </a:p>
          <a:p>
            <a:pPr marL="34290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 apartments</a:t>
            </a:r>
          </a:p>
          <a:p>
            <a:pPr marL="34290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Community gym &amp; meeting space</a:t>
            </a:r>
          </a:p>
          <a:p>
            <a:pPr marL="34290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Community solar array</a:t>
            </a:r>
          </a:p>
          <a:p>
            <a:pPr marL="34290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Green roof</a:t>
            </a:r>
          </a:p>
        </p:txBody>
      </p:sp>
    </p:spTree>
    <p:extLst>
      <p:ext uri="{BB962C8B-B14F-4D97-AF65-F5344CB8AC3E}">
        <p14:creationId xmlns:p14="http://schemas.microsoft.com/office/powerpoint/2010/main" val="2866549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673113" y="1503059"/>
            <a:ext cx="29464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spcAft>
                <a:spcPts val="18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Hiring Hall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321902"/>
            <a:ext cx="120822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16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Economy</a:t>
            </a:r>
            <a:endParaRPr lang="en-US" sz="4000" b="1" dirty="0">
              <a:solidFill>
                <a:srgbClr val="0167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95AC2D4-C759-41FA-A0C5-C23F557AF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89"/>
          <a:stretch/>
        </p:blipFill>
        <p:spPr bwMode="auto">
          <a:xfrm>
            <a:off x="673113" y="2205516"/>
            <a:ext cx="2946406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582DB46F-19DD-4835-9D0D-144F02131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064" y="1437722"/>
            <a:ext cx="29464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spcAft>
                <a:spcPts val="18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Cooperation Buffalo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20CB828-A549-402D-922F-7332ACB9B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542" y="1443184"/>
            <a:ext cx="29464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spcAft>
                <a:spcPts val="18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PUSH Blue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87678B3-BCC5-4A7F-BAE5-552BE25DE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534" y="5042136"/>
            <a:ext cx="42380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spcAft>
                <a:spcPts val="18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Community Solar &amp; Sustainability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A667B801-6DD1-4F8F-8EC1-0221B4848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242" y="2607274"/>
            <a:ext cx="26860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BD414077-9FB8-4330-AE5F-801799813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763" y="2160748"/>
            <a:ext cx="1543057" cy="234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6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n aerial view of a city&#10;&#10;Description automatically generated">
            <a:extLst>
              <a:ext uri="{FF2B5EF4-FFF2-40B4-BE49-F238E27FC236}">
                <a16:creationId xmlns:a16="http://schemas.microsoft.com/office/drawing/2014/main" id="{D9A1A41D-ED5E-4D7B-A3E8-0FAA210D7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56" t="4773"/>
          <a:stretch/>
        </p:blipFill>
        <p:spPr>
          <a:xfrm>
            <a:off x="20" y="145169"/>
            <a:ext cx="12191980" cy="653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24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FEC4-93B9-48A6-8901-C88C97D14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DC"/>
                </a:solidFill>
              </a:rPr>
              <a:t>A bit of background…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46076-5691-4D45-86D9-20BC766B7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967" y="1930400"/>
            <a:ext cx="4861369" cy="30976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Buffalo Niagara </a:t>
            </a:r>
          </a:p>
          <a:p>
            <a:pPr lvl="1"/>
            <a:r>
              <a:rPr lang="en-US" sz="2400" dirty="0"/>
              <a:t>120 Acres</a:t>
            </a:r>
          </a:p>
          <a:p>
            <a:pPr lvl="1"/>
            <a:r>
              <a:rPr lang="en-US" sz="2400" dirty="0"/>
              <a:t>9 million sq. ft of research, clinical, and support space</a:t>
            </a:r>
          </a:p>
          <a:p>
            <a:pPr lvl="1"/>
            <a:r>
              <a:rPr lang="en-US" sz="2400" dirty="0"/>
              <a:t>More than $750M in public/private investment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F7C73-E6B2-4F0D-B90C-9564D4D10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4769" y="1930400"/>
            <a:ext cx="4520562" cy="4110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Fruit Belt Neighborhood</a:t>
            </a:r>
          </a:p>
          <a:p>
            <a:pPr lvl="1"/>
            <a:r>
              <a:rPr lang="en-US" sz="2800" dirty="0"/>
              <a:t>&gt; 200 vacant lots </a:t>
            </a:r>
          </a:p>
          <a:p>
            <a:pPr lvl="1"/>
            <a:r>
              <a:rPr lang="en-US" sz="2800" dirty="0"/>
              <a:t>Well-documented health disparities</a:t>
            </a:r>
          </a:p>
          <a:p>
            <a:pPr lvl="1"/>
            <a:r>
              <a:rPr lang="en-US" sz="2800" dirty="0"/>
              <a:t>Case study of negative impact</a:t>
            </a:r>
          </a:p>
        </p:txBody>
      </p:sp>
    </p:spTree>
    <p:extLst>
      <p:ext uri="{BB962C8B-B14F-4D97-AF65-F5344CB8AC3E}">
        <p14:creationId xmlns:p14="http://schemas.microsoft.com/office/powerpoint/2010/main" val="1112125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EEF4A81-FBBC-4871-B765-6AA553B8C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7" y="0"/>
            <a:ext cx="10091458" cy="279964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7E8160-D6E3-4F7B-8D16-93A161624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658" y="2842130"/>
            <a:ext cx="8678446" cy="3656205"/>
          </a:xfrm>
        </p:spPr>
        <p:txBody>
          <a:bodyPr>
            <a:normAutofit/>
          </a:bodyPr>
          <a:lstStyle/>
          <a:p>
            <a:r>
              <a:rPr lang="en-US" sz="2600" dirty="0"/>
              <a:t>Response to rapid expansion of the BNMC</a:t>
            </a:r>
          </a:p>
          <a:p>
            <a:r>
              <a:rPr lang="en-US" sz="2600" dirty="0"/>
              <a:t>Goal of CBA</a:t>
            </a:r>
          </a:p>
          <a:p>
            <a:r>
              <a:rPr lang="en-US" sz="2600" dirty="0"/>
              <a:t>Ellicott district councilmember and Council President Darius Pridgen &amp; the moratorium on the sale of any city owned properties in the Fruit Belt</a:t>
            </a:r>
          </a:p>
          <a:p>
            <a:r>
              <a:rPr lang="en-US" sz="2600" dirty="0"/>
              <a:t>Neighborhood plan adopted &amp; approved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88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82DA5A3-6FF3-4775-8417-52B967D33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657" y="2405555"/>
            <a:ext cx="3475699" cy="20468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 “It won’t matter what benefits we win if we are not the community anymore.” 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B1115A-990F-44BA-9DEC-5753C646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713" y="632145"/>
            <a:ext cx="3931390" cy="508917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075CED9-C916-4E32-97A2-3BD01811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931390" cy="825910"/>
          </a:xfrm>
        </p:spPr>
        <p:txBody>
          <a:bodyPr/>
          <a:lstStyle/>
          <a:p>
            <a:r>
              <a:rPr lang="en-US" dirty="0">
                <a:solidFill>
                  <a:srgbClr val="2C7DDC"/>
                </a:solidFill>
              </a:rPr>
              <a:t>Staying in Place</a:t>
            </a:r>
          </a:p>
        </p:txBody>
      </p:sp>
    </p:spTree>
    <p:extLst>
      <p:ext uri="{BB962C8B-B14F-4D97-AF65-F5344CB8AC3E}">
        <p14:creationId xmlns:p14="http://schemas.microsoft.com/office/powerpoint/2010/main" val="3188111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21128-D194-4D84-A01C-36AC2085C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 2017…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37200-CA45-4A3C-A59B-1E1B59789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Incorporated and obtained 501(c)(3) status</a:t>
            </a:r>
          </a:p>
          <a:p>
            <a:r>
              <a:rPr lang="en-US" sz="2400" dirty="0"/>
              <a:t>Launched a membership drive that yielded more than 100 new members</a:t>
            </a:r>
          </a:p>
          <a:p>
            <a:r>
              <a:rPr lang="en-US" sz="2400" dirty="0"/>
              <a:t>Positioned ourselves in the national spotlight among CLTs</a:t>
            </a:r>
          </a:p>
          <a:p>
            <a:r>
              <a:rPr lang="en-US" sz="2400" dirty="0"/>
              <a:t>Hired our first Executive Director</a:t>
            </a:r>
          </a:p>
          <a:p>
            <a:r>
              <a:rPr lang="en-US" sz="2400" dirty="0"/>
              <a:t>Acquired our first 4 lots for development of 2 single family homes in partnership with Habitat for Humanity Buffalo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04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8733" y="203200"/>
            <a:ext cx="3250067" cy="1418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933" y="3329867"/>
            <a:ext cx="2844800" cy="28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7233" y="4416301"/>
            <a:ext cx="2719000" cy="188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9816" y="2700259"/>
            <a:ext cx="2895600" cy="11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30234" y="361933"/>
            <a:ext cx="1155700" cy="17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30621" y="1914384"/>
            <a:ext cx="2169149" cy="25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58767" y="203201"/>
            <a:ext cx="1737100" cy="173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7567" y="1"/>
            <a:ext cx="3251200" cy="25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37616" y="4416284"/>
            <a:ext cx="2044733" cy="200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093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WEDI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Westminster Economic Development Initiative, Inc.</a:t>
            </a:r>
          </a:p>
        </p:txBody>
      </p:sp>
    </p:spTree>
    <p:extLst>
      <p:ext uri="{BB962C8B-B14F-4D97-AF65-F5344CB8AC3E}">
        <p14:creationId xmlns:p14="http://schemas.microsoft.com/office/powerpoint/2010/main" val="1448877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060" y="240890"/>
            <a:ext cx="8340941" cy="757486"/>
          </a:xfrm>
        </p:spPr>
        <p:txBody>
          <a:bodyPr/>
          <a:lstStyle/>
          <a:p>
            <a:r>
              <a:rPr lang="en-US" dirty="0"/>
              <a:t>What is WEDI?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060" y="1078271"/>
            <a:ext cx="8596668" cy="247931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Neighborhood stakeholders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000" dirty="0"/>
              <a:t>Westminster Presbyterian Church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Common Council Member David Rivera, and a number of community groups and individuals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Housing </a:t>
            </a:r>
            <a:r>
              <a:rPr lang="en-US" sz="2400" dirty="0">
                <a:sym typeface="Wingdings" panose="05000000000000000000" pitchFamily="2" charset="2"/>
              </a:rPr>
              <a:t> Microloan / Business focus</a:t>
            </a:r>
            <a:endParaRPr lang="en-US" sz="1200" dirty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ym typeface="Wingdings" panose="05000000000000000000" pitchFamily="2" charset="2"/>
              </a:rPr>
              <a:t>Diversity</a:t>
            </a:r>
            <a:endParaRPr lang="en-US" sz="4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00B96E-1C60-490A-BEC4-34C33BA78655}"/>
              </a:ext>
            </a:extLst>
          </p:cNvPr>
          <p:cNvGrpSpPr/>
          <p:nvPr/>
        </p:nvGrpSpPr>
        <p:grpSpPr>
          <a:xfrm>
            <a:off x="1172486" y="3474812"/>
            <a:ext cx="9129404" cy="1338881"/>
            <a:chOff x="1172486" y="3474812"/>
            <a:chExt cx="9129404" cy="133888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564FE1-B562-46E6-9FC3-24D3A33C751C}"/>
                </a:ext>
              </a:extLst>
            </p:cNvPr>
            <p:cNvSpPr/>
            <p:nvPr/>
          </p:nvSpPr>
          <p:spPr>
            <a:xfrm>
              <a:off x="1172486" y="3557588"/>
              <a:ext cx="2588353" cy="10881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0" cap="none" spc="0" dirty="0">
                  <a:ln w="0"/>
                  <a:solidFill>
                    <a:schemeClr val="accent6">
                      <a:lumMod val="50000"/>
                    </a:schemeClr>
                  </a:solidFill>
                </a:rPr>
                <a:t>Economic Development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370D4F-932D-47CB-94C9-0647E3BF4AAC}"/>
                </a:ext>
              </a:extLst>
            </p:cNvPr>
            <p:cNvSpPr/>
            <p:nvPr/>
          </p:nvSpPr>
          <p:spPr>
            <a:xfrm>
              <a:off x="4397561" y="3557587"/>
              <a:ext cx="2679253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0" cap="none" spc="0" dirty="0">
                  <a:ln w="0"/>
                  <a:solidFill>
                    <a:schemeClr val="accent6">
                      <a:lumMod val="50000"/>
                    </a:schemeClr>
                  </a:solidFill>
                </a:rPr>
                <a:t>Community Development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7B8099-A112-461E-8DAC-8AE3BDA5494E}"/>
                </a:ext>
              </a:extLst>
            </p:cNvPr>
            <p:cNvSpPr/>
            <p:nvPr/>
          </p:nvSpPr>
          <p:spPr>
            <a:xfrm>
              <a:off x="7622636" y="3766645"/>
              <a:ext cx="258835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0" cap="none" spc="0" dirty="0">
                  <a:ln w="0"/>
                  <a:solidFill>
                    <a:schemeClr val="accent6">
                      <a:lumMod val="50000"/>
                    </a:schemeClr>
                  </a:solidFill>
                </a:rPr>
                <a:t>Education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DCCEB19-5F40-4F77-BEDB-37F037CEFD17}"/>
                </a:ext>
              </a:extLst>
            </p:cNvPr>
            <p:cNvSpPr/>
            <p:nvPr/>
          </p:nvSpPr>
          <p:spPr>
            <a:xfrm>
              <a:off x="1172486" y="3557588"/>
              <a:ext cx="2588353" cy="1256105"/>
            </a:xfrm>
            <a:prstGeom prst="ellipse">
              <a:avLst/>
            </a:prstGeom>
            <a:noFill/>
            <a:ln>
              <a:solidFill>
                <a:srgbClr val="829B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39DE2ED-A82C-40A7-9335-C504FC098750}"/>
                </a:ext>
              </a:extLst>
            </p:cNvPr>
            <p:cNvSpPr/>
            <p:nvPr/>
          </p:nvSpPr>
          <p:spPr>
            <a:xfrm>
              <a:off x="7713537" y="3500500"/>
              <a:ext cx="2588353" cy="1191393"/>
            </a:xfrm>
            <a:prstGeom prst="ellipse">
              <a:avLst/>
            </a:prstGeom>
            <a:noFill/>
            <a:ln>
              <a:solidFill>
                <a:srgbClr val="829B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B0F95CC-414B-4565-9722-E0B9EB2881B3}"/>
                </a:ext>
              </a:extLst>
            </p:cNvPr>
            <p:cNvSpPr/>
            <p:nvPr/>
          </p:nvSpPr>
          <p:spPr>
            <a:xfrm>
              <a:off x="4323818" y="3474812"/>
              <a:ext cx="2826739" cy="1338881"/>
            </a:xfrm>
            <a:prstGeom prst="ellipse">
              <a:avLst/>
            </a:prstGeom>
            <a:noFill/>
            <a:ln>
              <a:solidFill>
                <a:srgbClr val="829B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6ADE0E5-1CDE-490E-969D-FBB927CF772F}"/>
              </a:ext>
            </a:extLst>
          </p:cNvPr>
          <p:cNvSpPr txBox="1">
            <a:spLocks/>
          </p:cNvSpPr>
          <p:nvPr/>
        </p:nvSpPr>
        <p:spPr>
          <a:xfrm>
            <a:off x="933060" y="5192862"/>
            <a:ext cx="8596668" cy="1338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$1 Million in Microloans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Portfolio: Who’s in?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65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 bwMode="auto">
          <a:xfrm>
            <a:off x="1976797" y="685997"/>
            <a:ext cx="8238405" cy="596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16782"/>
                </a:solidFill>
                <a:latin typeface="Arial" charset="0"/>
                <a:ea typeface="Arial" charset="0"/>
                <a:cs typeface="Arial" charset="0"/>
              </a:rPr>
              <a:t>Why have an </a:t>
            </a:r>
            <a:r>
              <a:rPr lang="en-US" altLang="en-US" sz="3600" b="1" i="1" dirty="0">
                <a:solidFill>
                  <a:srgbClr val="016782"/>
                </a:solidFill>
                <a:latin typeface="Arial" charset="0"/>
                <a:ea typeface="Arial" charset="0"/>
                <a:cs typeface="Arial" charset="0"/>
              </a:rPr>
              <a:t>NPQ</a:t>
            </a:r>
            <a:r>
              <a:rPr lang="en-US" altLang="en-US" sz="3600" b="1" dirty="0">
                <a:solidFill>
                  <a:srgbClr val="016782"/>
                </a:solidFill>
                <a:latin typeface="Arial" charset="0"/>
                <a:ea typeface="Arial" charset="0"/>
                <a:cs typeface="Arial" charset="0"/>
              </a:rPr>
              <a:t> Series on </a:t>
            </a:r>
            <a:br>
              <a:rPr lang="en-US" altLang="en-US" sz="3600" b="1" dirty="0">
                <a:solidFill>
                  <a:srgbClr val="01678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b="1" dirty="0">
                <a:solidFill>
                  <a:srgbClr val="016782"/>
                </a:solidFill>
                <a:latin typeface="Arial" charset="0"/>
                <a:ea typeface="Arial" charset="0"/>
                <a:cs typeface="Arial" charset="0"/>
              </a:rPr>
              <a:t>Remaking the Economy?</a:t>
            </a:r>
            <a:endParaRPr lang="en-US" altLang="en-US" sz="36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345" y="4231915"/>
            <a:ext cx="192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0758" y="2017019"/>
            <a:ext cx="99949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Build awareness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Identify examples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Question narratives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Highlight pathways to change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Emphasize critical links</a:t>
            </a:r>
          </a:p>
        </p:txBody>
      </p:sp>
    </p:spTree>
    <p:extLst>
      <p:ext uri="{BB962C8B-B14F-4D97-AF65-F5344CB8AC3E}">
        <p14:creationId xmlns:p14="http://schemas.microsoft.com/office/powerpoint/2010/main" val="1665981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4.googleusercontent.com/PS3rH3EeYpjaYueExRQVs4oEZvq7K9cSOHNy9LSZJdgirXbnANmGY6lgxd1d8z51Di_aeXVhD_vHQcoh6vFNHRsQMvKOyBoMLyl_RywC5hyCkq2aciVaYWJRrWGys1HI7kI4IfTMNV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53" y="147640"/>
            <a:ext cx="10002097" cy="61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69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2856" y="6125585"/>
            <a:ext cx="7919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2 C’s of Credit – Character &amp; Capacity</a:t>
            </a:r>
          </a:p>
        </p:txBody>
      </p:sp>
    </p:spTree>
    <p:extLst>
      <p:ext uri="{BB962C8B-B14F-4D97-AF65-F5344CB8AC3E}">
        <p14:creationId xmlns:p14="http://schemas.microsoft.com/office/powerpoint/2010/main" val="3968493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82" y="92676"/>
            <a:ext cx="5799646" cy="6809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E8D50"/>
                </a:solidFill>
              </a:rPr>
              <a:t>What is West Side Bazaar?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88" y="1313977"/>
            <a:ext cx="5598112" cy="554402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8" t="11969"/>
          <a:stretch/>
        </p:blipFill>
        <p:spPr>
          <a:xfrm>
            <a:off x="0" y="4404181"/>
            <a:ext cx="2324642" cy="24538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9"/>
          <a:stretch/>
        </p:blipFill>
        <p:spPr>
          <a:xfrm>
            <a:off x="5248404" y="4421688"/>
            <a:ext cx="1345483" cy="2436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04" y="4419897"/>
            <a:ext cx="2488995" cy="24649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0C62D6-10A3-4D44-AE6C-368D8C786604}"/>
              </a:ext>
            </a:extLst>
          </p:cNvPr>
          <p:cNvSpPr/>
          <p:nvPr/>
        </p:nvSpPr>
        <p:spPr>
          <a:xfrm>
            <a:off x="494522" y="879672"/>
            <a:ext cx="5439747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WEDI’s small business incubator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Founded in 2011, moved to current location in 2012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Expanding in 2021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9 restaurants and 6 retail businesses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40 businesses with 12 successful graduates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Sasmita</a:t>
            </a:r>
            <a:r>
              <a:rPr lang="en-US" sz="2000" dirty="0"/>
              <a:t> Batik, Global Villages, Gourmet Lao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30 languages spoken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Business owners from six different countries</a:t>
            </a:r>
          </a:p>
        </p:txBody>
      </p:sp>
    </p:spTree>
    <p:extLst>
      <p:ext uri="{BB962C8B-B14F-4D97-AF65-F5344CB8AC3E}">
        <p14:creationId xmlns:p14="http://schemas.microsoft.com/office/powerpoint/2010/main" val="3249091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270387"/>
            <a:ext cx="10929946" cy="793303"/>
          </a:xfrm>
        </p:spPr>
        <p:txBody>
          <a:bodyPr/>
          <a:lstStyle/>
          <a:p>
            <a:r>
              <a:rPr lang="en-US" dirty="0"/>
              <a:t>What do we do?			Our Impact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648" y="1373492"/>
            <a:ext cx="51111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Thriving businesses &amp; revenue</a:t>
            </a:r>
          </a:p>
          <a:p>
            <a:pPr marL="285750" indent="-285750" fontAlgn="base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Cultural Incubator </a:t>
            </a:r>
          </a:p>
          <a:p>
            <a:pPr marL="285750" indent="-285750" fontAlgn="base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Local collaborator</a:t>
            </a:r>
          </a:p>
          <a:p>
            <a:pPr marL="285750" indent="-285750" fontAlgn="base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Community anchor &amp; safe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5E8B91-B0CF-E34E-BCB3-8F1733B0F391}"/>
              </a:ext>
            </a:extLst>
          </p:cNvPr>
          <p:cNvSpPr/>
          <p:nvPr/>
        </p:nvSpPr>
        <p:spPr>
          <a:xfrm>
            <a:off x="609539" y="1397533"/>
            <a:ext cx="49528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Business development &amp; planning</a:t>
            </a:r>
          </a:p>
          <a:p>
            <a:pPr marL="288925" indent="-288925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Financial development &amp; planning</a:t>
            </a:r>
          </a:p>
          <a:p>
            <a:pPr marL="288925" indent="-288925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Training</a:t>
            </a:r>
          </a:p>
          <a:p>
            <a:pPr marL="288925" indent="-288925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Government compliance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3595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583" y="3778992"/>
            <a:ext cx="2920926" cy="2419435"/>
          </a:xfrm>
        </p:spPr>
        <p:txBody>
          <a:bodyPr>
            <a:noAutofit/>
          </a:bodyPr>
          <a:lstStyle/>
          <a:p>
            <a:r>
              <a:rPr lang="en-US" sz="1800" dirty="0"/>
              <a:t>Westminster Economic Development Initiative</a:t>
            </a:r>
          </a:p>
          <a:p>
            <a:r>
              <a:rPr lang="en-US" sz="1800" dirty="0"/>
              <a:t>436 Grant Street</a:t>
            </a:r>
          </a:p>
          <a:p>
            <a:r>
              <a:rPr lang="en-US" sz="1800" dirty="0"/>
              <a:t>Buffalo, NY 14213</a:t>
            </a:r>
          </a:p>
          <a:p>
            <a:endParaRPr lang="en-US" sz="1800" dirty="0"/>
          </a:p>
          <a:p>
            <a:r>
              <a:rPr lang="en-US" sz="1800" dirty="0"/>
              <a:t>West Side Bazaar</a:t>
            </a:r>
          </a:p>
          <a:p>
            <a:r>
              <a:rPr lang="en-US" sz="1800" dirty="0"/>
              <a:t>25 Grant Street</a:t>
            </a:r>
          </a:p>
          <a:p>
            <a:r>
              <a:rPr lang="en-US" sz="1800" dirty="0"/>
              <a:t>Buffalo, NY 14213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557392" cy="3578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93" y="6173"/>
            <a:ext cx="5437860" cy="357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93" y="2857221"/>
            <a:ext cx="4090126" cy="40007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519" y="2857221"/>
            <a:ext cx="4131898" cy="4000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8"/>
          <a:stretch/>
        </p:blipFill>
        <p:spPr>
          <a:xfrm>
            <a:off x="8995253" y="0"/>
            <a:ext cx="2784164" cy="28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24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BBF2DE-352B-4852-9DBE-CBD567679B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949440" y="-2965"/>
            <a:ext cx="5242561" cy="68717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DC2C30-869A-4223-9CB7-2D44C2E44EF9}"/>
              </a:ext>
            </a:extLst>
          </p:cNvPr>
          <p:cNvSpPr txBox="1"/>
          <p:nvPr/>
        </p:nvSpPr>
        <p:spPr>
          <a:xfrm>
            <a:off x="550835" y="1091644"/>
            <a:ext cx="5665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Thank you for joining us!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6B1E0ED-DD70-4735-BC29-2DDEDB0B439F}"/>
              </a:ext>
            </a:extLst>
          </p:cNvPr>
          <p:cNvSpPr txBox="1">
            <a:spLocks/>
          </p:cNvSpPr>
          <p:nvPr/>
        </p:nvSpPr>
        <p:spPr>
          <a:xfrm>
            <a:off x="117972" y="3321663"/>
            <a:ext cx="6531332" cy="1975659"/>
          </a:xfrm>
          <a:prstGeom prst="rect">
            <a:avLst/>
          </a:prstGeom>
        </p:spPr>
        <p:txBody>
          <a:bodyPr vert="horz" anchor="t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46AF3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Nonprofit Quarterly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relies on your generous support. If you enjoyed this webinar, please consider donating today!</a:t>
            </a:r>
          </a:p>
          <a:p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https://nonprofitquarterly.networkforgood.com/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0D084F-D98C-42CE-AEB2-969C2A4AFDF0}"/>
              </a:ext>
            </a:extLst>
          </p:cNvPr>
          <p:cNvCxnSpPr>
            <a:cxnSpLocks/>
          </p:cNvCxnSpPr>
          <p:nvPr/>
        </p:nvCxnSpPr>
        <p:spPr>
          <a:xfrm>
            <a:off x="1180416" y="3109720"/>
            <a:ext cx="4527922" cy="0"/>
          </a:xfrm>
          <a:prstGeom prst="line">
            <a:avLst/>
          </a:prstGeom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441839B0-3640-493A-A5C9-3993AEE530B6}"/>
              </a:ext>
            </a:extLst>
          </p:cNvPr>
          <p:cNvSpPr txBox="1">
            <a:spLocks/>
          </p:cNvSpPr>
          <p:nvPr/>
        </p:nvSpPr>
        <p:spPr>
          <a:xfrm>
            <a:off x="267501" y="5773015"/>
            <a:ext cx="4612497" cy="623367"/>
          </a:xfrm>
          <a:prstGeom prst="rect">
            <a:avLst/>
          </a:prstGeom>
        </p:spPr>
        <p:txBody>
          <a:bodyPr vert="horz" anchor="t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46AF3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Tell us what you thought! Use our special hashtag,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#</a:t>
            </a:r>
            <a:r>
              <a:rPr lang="en-US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RebuildTheEconomy</a:t>
            </a:r>
            <a:endParaRPr lang="en-US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9A3B3E1-CE16-4C62-9AAC-CB67FD414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341" y="5128522"/>
            <a:ext cx="2972046" cy="15850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9714BD-C877-4AD3-9DEF-A690C981892F}"/>
              </a:ext>
            </a:extLst>
          </p:cNvPr>
          <p:cNvSpPr txBox="1"/>
          <p:nvPr/>
        </p:nvSpPr>
        <p:spPr>
          <a:xfrm>
            <a:off x="6949440" y="6582808"/>
            <a:ext cx="27135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image courtesy of artist Heather </a:t>
            </a:r>
            <a:r>
              <a:rPr lang="en-US" sz="1100" i="1" dirty="0" err="1"/>
              <a:t>Goodwind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13603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 bwMode="auto">
          <a:xfrm>
            <a:off x="752239" y="721438"/>
            <a:ext cx="4389120" cy="596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016782"/>
                </a:solidFill>
                <a:latin typeface="Arial" charset="0"/>
                <a:ea typeface="Arial" charset="0"/>
                <a:cs typeface="Arial" charset="0"/>
              </a:rPr>
              <a:t>Buffalo</a:t>
            </a:r>
            <a:endParaRPr lang="en-US" altLang="en-US" sz="4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345" y="4231915"/>
            <a:ext cx="192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898" y="1465925"/>
            <a:ext cx="58904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Population (city): 256,300	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White			44%	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Black			37%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Latinx		12%</a:t>
            </a:r>
          </a:p>
          <a:p>
            <a:pPr>
              <a:tabLst>
                <a:tab pos="2957513" algn="l"/>
                <a:tab pos="4276725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Asian	6%	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Native	1%	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Median income	$36K	</a:t>
            </a:r>
          </a:p>
          <a:p>
            <a:pPr>
              <a:tabLst>
                <a:tab pos="2957513" algn="l"/>
                <a:tab pos="4276725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Poverty rate	30.3%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(based on census data, rounded)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787D04A-EF41-CF48-AA20-E7629D09FB94}"/>
                  </a:ext>
                </a:extLst>
              </p14:cNvPr>
              <p14:cNvContentPartPr/>
              <p14:nvPr/>
            </p14:nvContentPartPr>
            <p14:xfrm>
              <a:off x="10308627" y="5139067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787D04A-EF41-CF48-AA20-E7629D09FB9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290627" y="503142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4F35318-EB4D-2742-960B-1D246A7D0D60}"/>
                  </a:ext>
                </a:extLst>
              </p14:cNvPr>
              <p14:cNvContentPartPr/>
              <p14:nvPr/>
            </p14:nvContentPartPr>
            <p14:xfrm>
              <a:off x="10287387" y="5264347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4F35318-EB4D-2742-960B-1D246A7D0D6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69747" y="515634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5CBEF4-010F-514D-BC23-6B0B3AA462DE}"/>
                  </a:ext>
                </a:extLst>
              </p14:cNvPr>
              <p14:cNvContentPartPr/>
              <p14:nvPr/>
            </p14:nvContentPartPr>
            <p14:xfrm>
              <a:off x="9868347" y="5334187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5CBEF4-010F-514D-BC23-6B0B3AA462D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850347" y="522654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BA69096-7D02-144F-875F-0A8204C52B51}"/>
                  </a:ext>
                </a:extLst>
              </p14:cNvPr>
              <p14:cNvContentPartPr/>
              <p14:nvPr/>
            </p14:nvContentPartPr>
            <p14:xfrm>
              <a:off x="8500347" y="5189107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BA69096-7D02-144F-875F-0A8204C52B5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82707" y="5081107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61F2B04-EA73-0A4A-9BBA-1F9651DEA81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27259" y="395332"/>
            <a:ext cx="4029676" cy="61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3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 bwMode="auto">
          <a:xfrm>
            <a:off x="0" y="497574"/>
            <a:ext cx="12192000" cy="596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rgbClr val="016782"/>
                </a:solidFill>
                <a:latin typeface="Arial" charset="0"/>
                <a:ea typeface="Arial" charset="0"/>
                <a:cs typeface="Arial" charset="0"/>
              </a:rPr>
              <a:t>Buffalo: Economic History &amp; Present</a:t>
            </a:r>
            <a:endParaRPr lang="en-US" altLang="en-US" sz="4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345" y="4231915"/>
            <a:ext cx="192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7610" y="1674673"/>
            <a:ext cx="10684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Erie Canal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“City of Light”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Steel and grain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Over 100,000 college students at 20 universities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Social enterprise development leader</a:t>
            </a:r>
          </a:p>
        </p:txBody>
      </p:sp>
    </p:spTree>
    <p:extLst>
      <p:ext uri="{BB962C8B-B14F-4D97-AF65-F5344CB8AC3E}">
        <p14:creationId xmlns:p14="http://schemas.microsoft.com/office/powerpoint/2010/main" val="17201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952494" y="1953990"/>
            <a:ext cx="7046976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ts val="24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 Belt Community Land Trust</a:t>
            </a:r>
            <a:endParaRPr lang="en-US" altLang="en-US" sz="32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57200" indent="-457200">
              <a:spcBef>
                <a:spcPts val="240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altLang="en-US" sz="32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People United for Sustainable Housing (PUSH)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240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Westminster Economic Development Initiative (WEDI)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321902"/>
            <a:ext cx="120822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16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Rebuilding the Economy in Buffalo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863F57-A611-EB44-8CD7-55FE308413C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71783" y="4092426"/>
            <a:ext cx="9539677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9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           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500 × 150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Image result for wedi buffalo logo">
            <a:hlinkClick r:id="rId2"/>
            <a:extLst>
              <a:ext uri="{FF2B5EF4-FFF2-40B4-BE49-F238E27FC236}">
                <a16:creationId xmlns:a16="http://schemas.microsoft.com/office/drawing/2014/main" id="{B66D21C8-A126-BC4E-ADE2-C2564D606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36" y="4594314"/>
            <a:ext cx="4074237" cy="122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4"/>
            <a:extLst>
              <a:ext uri="{FF2B5EF4-FFF2-40B4-BE49-F238E27FC236}">
                <a16:creationId xmlns:a16="http://schemas.microsoft.com/office/drawing/2014/main" id="{96BFC9F2-58F8-1846-BC05-E39531F39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398" y="1316811"/>
            <a:ext cx="1530064" cy="153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ush Buffalo">
            <a:hlinkClick r:id="rId6" tooltip="Push Buffalo - Welcome to PUSH Buffalo"/>
            <a:extLst>
              <a:ext uri="{FF2B5EF4-FFF2-40B4-BE49-F238E27FC236}">
                <a16:creationId xmlns:a16="http://schemas.microsoft.com/office/drawing/2014/main" id="{562390BA-3781-0E46-9799-C398E1AC6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48" y="2951908"/>
            <a:ext cx="3177458" cy="14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04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 bwMode="auto">
          <a:xfrm>
            <a:off x="0" y="347904"/>
            <a:ext cx="12192000" cy="596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16782"/>
                </a:solidFill>
                <a:latin typeface="Arial" charset="0"/>
                <a:ea typeface="Arial" charset="0"/>
                <a:cs typeface="Arial" charset="0"/>
              </a:rPr>
              <a:t>Remaking the Economy: 2019-2020 webinar season</a:t>
            </a:r>
            <a:br>
              <a:rPr lang="en-US" altLang="en-US" sz="3600" b="1" dirty="0">
                <a:solidFill>
                  <a:srgbClr val="01678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b="1" i="1" dirty="0">
                <a:solidFill>
                  <a:srgbClr val="016782"/>
                </a:solidFill>
                <a:latin typeface="Arial" charset="0"/>
                <a:ea typeface="Arial" charset="0"/>
                <a:cs typeface="Arial" charset="0"/>
              </a:rPr>
              <a:t>NPQ goes on the (virtual) road</a:t>
            </a:r>
            <a:br>
              <a:rPr lang="en-US" altLang="en-US" sz="3600" b="1" dirty="0">
                <a:solidFill>
                  <a:srgbClr val="016782"/>
                </a:solidFill>
                <a:latin typeface="Arial" charset="0"/>
                <a:ea typeface="Arial" charset="0"/>
                <a:cs typeface="Arial" charset="0"/>
              </a:rPr>
            </a:br>
            <a:endParaRPr lang="en-US" altLang="en-US" sz="36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14E8A-6285-4E20-A4B3-883CFF6ACA94}"/>
              </a:ext>
            </a:extLst>
          </p:cNvPr>
          <p:cNvGrpSpPr/>
          <p:nvPr/>
        </p:nvGrpSpPr>
        <p:grpSpPr>
          <a:xfrm>
            <a:off x="8535862" y="3504756"/>
            <a:ext cx="2926883" cy="1426091"/>
            <a:chOff x="827536" y="1549101"/>
            <a:chExt cx="2926883" cy="14260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A0993C0-87C9-453C-B71B-8BCC3EE61EF2}"/>
                </a:ext>
              </a:extLst>
            </p:cNvPr>
            <p:cNvSpPr/>
            <p:nvPr/>
          </p:nvSpPr>
          <p:spPr>
            <a:xfrm>
              <a:off x="860612" y="1549101"/>
              <a:ext cx="2893807" cy="10434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E40F70-1DB0-4A13-8EEC-F793B48C097B}"/>
                </a:ext>
              </a:extLst>
            </p:cNvPr>
            <p:cNvSpPr txBox="1"/>
            <p:nvPr/>
          </p:nvSpPr>
          <p:spPr>
            <a:xfrm>
              <a:off x="844076" y="1599170"/>
              <a:ext cx="29103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Fresno/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Central Valley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740E3F-D896-40ED-BDE8-B43C2142587A}"/>
                </a:ext>
              </a:extLst>
            </p:cNvPr>
            <p:cNvSpPr txBox="1"/>
            <p:nvPr/>
          </p:nvSpPr>
          <p:spPr>
            <a:xfrm>
              <a:off x="827536" y="2575082"/>
              <a:ext cx="2893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4-16-2020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715E750-3029-4231-B45E-EDBD1B0A3253}"/>
              </a:ext>
            </a:extLst>
          </p:cNvPr>
          <p:cNvGrpSpPr/>
          <p:nvPr/>
        </p:nvGrpSpPr>
        <p:grpSpPr>
          <a:xfrm>
            <a:off x="4525869" y="1695017"/>
            <a:ext cx="2893807" cy="1443602"/>
            <a:chOff x="860612" y="1549101"/>
            <a:chExt cx="2893807" cy="14436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9AB66A-03D5-49ED-B1FF-527BBEFA9FC0}"/>
                </a:ext>
              </a:extLst>
            </p:cNvPr>
            <p:cNvSpPr/>
            <p:nvPr/>
          </p:nvSpPr>
          <p:spPr>
            <a:xfrm>
              <a:off x="860612" y="1549101"/>
              <a:ext cx="2893807" cy="10434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A39512-71ED-4739-A0FA-51932B41665C}"/>
                </a:ext>
              </a:extLst>
            </p:cNvPr>
            <p:cNvSpPr txBox="1"/>
            <p:nvPr/>
          </p:nvSpPr>
          <p:spPr>
            <a:xfrm>
              <a:off x="860612" y="1823636"/>
              <a:ext cx="2893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Indian Country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13C877-555F-4F9C-81EB-0F27829229CD}"/>
                </a:ext>
              </a:extLst>
            </p:cNvPr>
            <p:cNvSpPr txBox="1"/>
            <p:nvPr/>
          </p:nvSpPr>
          <p:spPr>
            <a:xfrm>
              <a:off x="860612" y="2592593"/>
              <a:ext cx="2893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11-21-2019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4072EF-7016-441E-934E-ED57FE161FCF}"/>
              </a:ext>
            </a:extLst>
          </p:cNvPr>
          <p:cNvGrpSpPr/>
          <p:nvPr/>
        </p:nvGrpSpPr>
        <p:grpSpPr>
          <a:xfrm>
            <a:off x="8380817" y="1713754"/>
            <a:ext cx="3236975" cy="1443602"/>
            <a:chOff x="689027" y="1549101"/>
            <a:chExt cx="3236975" cy="14436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462BB49-E265-4CC2-BF34-C543328B161D}"/>
                </a:ext>
              </a:extLst>
            </p:cNvPr>
            <p:cNvSpPr/>
            <p:nvPr/>
          </p:nvSpPr>
          <p:spPr>
            <a:xfrm>
              <a:off x="860612" y="1549101"/>
              <a:ext cx="2893807" cy="10434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695E95-C2DD-4036-9F88-357EFB3D1312}"/>
                </a:ext>
              </a:extLst>
            </p:cNvPr>
            <p:cNvSpPr txBox="1"/>
            <p:nvPr/>
          </p:nvSpPr>
          <p:spPr>
            <a:xfrm>
              <a:off x="689027" y="1819166"/>
              <a:ext cx="3236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 Los Angeles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102815-AAD0-42BD-9728-DF84A1D34372}"/>
                </a:ext>
              </a:extLst>
            </p:cNvPr>
            <p:cNvSpPr txBox="1"/>
            <p:nvPr/>
          </p:nvSpPr>
          <p:spPr>
            <a:xfrm>
              <a:off x="860612" y="2592593"/>
              <a:ext cx="2893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1-16-2020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EC749C-7D76-4007-9B2F-B605CC350A11}"/>
              </a:ext>
            </a:extLst>
          </p:cNvPr>
          <p:cNvGrpSpPr/>
          <p:nvPr/>
        </p:nvGrpSpPr>
        <p:grpSpPr>
          <a:xfrm>
            <a:off x="4624350" y="3489574"/>
            <a:ext cx="2929075" cy="1454359"/>
            <a:chOff x="794582" y="1512658"/>
            <a:chExt cx="2929075" cy="145435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B1513-4ED0-4FBA-AB0C-22805694AF5C}"/>
                </a:ext>
              </a:extLst>
            </p:cNvPr>
            <p:cNvSpPr/>
            <p:nvPr/>
          </p:nvSpPr>
          <p:spPr>
            <a:xfrm>
              <a:off x="794582" y="1512658"/>
              <a:ext cx="2893807" cy="10434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A50CE6-AD7E-4252-B7F8-85C636F121A3}"/>
                </a:ext>
              </a:extLst>
            </p:cNvPr>
            <p:cNvSpPr txBox="1"/>
            <p:nvPr/>
          </p:nvSpPr>
          <p:spPr>
            <a:xfrm>
              <a:off x="802765" y="1832668"/>
              <a:ext cx="28772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</a:rPr>
                <a:t>Buffalo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311C4B-9200-49B1-85C4-DB854195799D}"/>
                </a:ext>
              </a:extLst>
            </p:cNvPr>
            <p:cNvSpPr txBox="1"/>
            <p:nvPr/>
          </p:nvSpPr>
          <p:spPr>
            <a:xfrm>
              <a:off x="829850" y="2566907"/>
              <a:ext cx="2893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3-19-2020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67A768-F910-496D-8C8B-E90E93E24C82}"/>
              </a:ext>
            </a:extLst>
          </p:cNvPr>
          <p:cNvGrpSpPr/>
          <p:nvPr/>
        </p:nvGrpSpPr>
        <p:grpSpPr>
          <a:xfrm>
            <a:off x="827535" y="3501148"/>
            <a:ext cx="2910345" cy="1443602"/>
            <a:chOff x="844074" y="1549101"/>
            <a:chExt cx="2910345" cy="144360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B063A96-FE40-42D6-B853-CF684109D134}"/>
                </a:ext>
              </a:extLst>
            </p:cNvPr>
            <p:cNvSpPr/>
            <p:nvPr/>
          </p:nvSpPr>
          <p:spPr>
            <a:xfrm>
              <a:off x="860612" y="1549101"/>
              <a:ext cx="2893807" cy="10434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9ACA38-D8D4-44B8-A02F-D5DB95DE82DA}"/>
                </a:ext>
              </a:extLst>
            </p:cNvPr>
            <p:cNvSpPr txBox="1"/>
            <p:nvPr/>
          </p:nvSpPr>
          <p:spPr>
            <a:xfrm>
              <a:off x="844074" y="1604729"/>
              <a:ext cx="289380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Black Belt/</a:t>
              </a:r>
            </a:p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Miss. Delta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3B84401-DCC1-4BB4-A757-EE4552355B68}"/>
                </a:ext>
              </a:extLst>
            </p:cNvPr>
            <p:cNvSpPr txBox="1"/>
            <p:nvPr/>
          </p:nvSpPr>
          <p:spPr>
            <a:xfrm>
              <a:off x="860612" y="2592593"/>
              <a:ext cx="2893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2-20-2020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E66FAC-26AA-41DB-B58A-23305E888B67}"/>
              </a:ext>
            </a:extLst>
          </p:cNvPr>
          <p:cNvGrpSpPr/>
          <p:nvPr/>
        </p:nvGrpSpPr>
        <p:grpSpPr>
          <a:xfrm>
            <a:off x="827535" y="1713754"/>
            <a:ext cx="2911105" cy="1443602"/>
            <a:chOff x="843315" y="1549101"/>
            <a:chExt cx="2911105" cy="144360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D6DEF00-84D4-439E-B8CA-CB7A32074ADF}"/>
                </a:ext>
              </a:extLst>
            </p:cNvPr>
            <p:cNvSpPr/>
            <p:nvPr/>
          </p:nvSpPr>
          <p:spPr>
            <a:xfrm>
              <a:off x="859854" y="1549101"/>
              <a:ext cx="2894566" cy="10434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61C2D8-A521-43C1-8585-87D6B45C1C99}"/>
                </a:ext>
              </a:extLst>
            </p:cNvPr>
            <p:cNvSpPr txBox="1"/>
            <p:nvPr/>
          </p:nvSpPr>
          <p:spPr>
            <a:xfrm>
              <a:off x="843315" y="1830135"/>
              <a:ext cx="2911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New Mexico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B59FBC-EAFF-4DCB-9C84-A3863821088D}"/>
                </a:ext>
              </a:extLst>
            </p:cNvPr>
            <p:cNvSpPr txBox="1"/>
            <p:nvPr/>
          </p:nvSpPr>
          <p:spPr>
            <a:xfrm>
              <a:off x="860612" y="2592593"/>
              <a:ext cx="2893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10-17-2019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CF140C4-8462-4215-948F-0485CC3AE654}"/>
              </a:ext>
            </a:extLst>
          </p:cNvPr>
          <p:cNvGrpSpPr/>
          <p:nvPr/>
        </p:nvGrpSpPr>
        <p:grpSpPr>
          <a:xfrm>
            <a:off x="811757" y="5139189"/>
            <a:ext cx="2942659" cy="1360445"/>
            <a:chOff x="1149125" y="1609667"/>
            <a:chExt cx="2605294" cy="136044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C3851DA-FD95-4C2C-88C4-045837AB874B}"/>
                </a:ext>
              </a:extLst>
            </p:cNvPr>
            <p:cNvSpPr/>
            <p:nvPr/>
          </p:nvSpPr>
          <p:spPr>
            <a:xfrm>
              <a:off x="1163094" y="1609667"/>
              <a:ext cx="2591324" cy="98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7B33359-DC49-4968-B095-3EC7462383E2}"/>
                </a:ext>
              </a:extLst>
            </p:cNvPr>
            <p:cNvSpPr txBox="1"/>
            <p:nvPr/>
          </p:nvSpPr>
          <p:spPr>
            <a:xfrm>
              <a:off x="1149125" y="1840548"/>
              <a:ext cx="2605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Chicago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FCDE1F6-D444-43E1-9C89-18FE9F47A714}"/>
                </a:ext>
              </a:extLst>
            </p:cNvPr>
            <p:cNvSpPr txBox="1"/>
            <p:nvPr/>
          </p:nvSpPr>
          <p:spPr>
            <a:xfrm>
              <a:off x="1149125" y="2570002"/>
              <a:ext cx="2605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5-21-2020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B0C169B-480C-4F49-BBE4-B9728042F720}"/>
              </a:ext>
            </a:extLst>
          </p:cNvPr>
          <p:cNvSpPr txBox="1"/>
          <p:nvPr/>
        </p:nvSpPr>
        <p:spPr>
          <a:xfrm>
            <a:off x="4236258" y="5277203"/>
            <a:ext cx="2652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And beyond!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38BEA5-D9CD-CA4C-9984-E891A8C10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396" y="5076094"/>
            <a:ext cx="5100604" cy="124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9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 bwMode="auto">
          <a:xfrm>
            <a:off x="838200" y="728905"/>
            <a:ext cx="10515600" cy="7778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000" b="1" dirty="0">
                <a:solidFill>
                  <a:srgbClr val="016782"/>
                </a:solidFill>
                <a:latin typeface="Arial" charset="0"/>
                <a:cs typeface="Arial" charset="0"/>
              </a:rPr>
              <a:t>PUSH Buffalo</a:t>
            </a:r>
            <a:br>
              <a:rPr lang="en-US" altLang="en-US" sz="4000" b="1" dirty="0">
                <a:solidFill>
                  <a:srgbClr val="016782"/>
                </a:solidFill>
                <a:latin typeface="Arial" charset="0"/>
                <a:cs typeface="Arial" charset="0"/>
              </a:rPr>
            </a:br>
            <a:endParaRPr lang="en-US" altLang="en-US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55321" y="1812174"/>
            <a:ext cx="5120113" cy="4225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>
              <a:lnSpc>
                <a:spcPct val="90000"/>
              </a:lnSpc>
              <a:spcBef>
                <a:spcPts val="18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28F6A4-3D3F-4618-9C4B-291F3CE7BB55}"/>
              </a:ext>
            </a:extLst>
          </p:cNvPr>
          <p:cNvSpPr/>
          <p:nvPr/>
        </p:nvSpPr>
        <p:spPr>
          <a:xfrm>
            <a:off x="655321" y="1616393"/>
            <a:ext cx="501950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Aaron Bartley and Eric Walker founded PUSH in 2005 to: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strong neighborhoods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decrease the rate of housing abandonment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 neighborhood leaders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FA9EE8A-62CD-4DBD-A104-D30C03D3B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1" r="21423"/>
          <a:stretch/>
        </p:blipFill>
        <p:spPr bwMode="auto">
          <a:xfrm>
            <a:off x="6334298" y="0"/>
            <a:ext cx="58577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9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7778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000" b="1" dirty="0">
                <a:solidFill>
                  <a:srgbClr val="016782"/>
                </a:solidFill>
                <a:latin typeface="Arial" charset="0"/>
                <a:cs typeface="Arial" charset="0"/>
              </a:rPr>
              <a:t>Sustainable Housing</a:t>
            </a:r>
            <a:endParaRPr lang="en-US" altLang="en-US" sz="3700" dirty="0"/>
          </a:p>
        </p:txBody>
      </p:sp>
      <p:sp>
        <p:nvSpPr>
          <p:cNvPr id="4" name="TextBox 3"/>
          <p:cNvSpPr txBox="1"/>
          <p:nvPr/>
        </p:nvSpPr>
        <p:spPr>
          <a:xfrm>
            <a:off x="655321" y="1812174"/>
            <a:ext cx="5542279" cy="4225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Hiring Hall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trained over 224 workers and placed over 48 workers into good jobs ​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PUSH Green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helped weatherize over 1,000 homes and create dozens of living wage green jobs ​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PUSH Blue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installed green infrastructure on 19 acres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200000"/>
              </a:lnSpc>
              <a:spcAft>
                <a:spcPts val="12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160C8E3-0D54-4047-858A-DB4A99138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6" r="25348"/>
          <a:stretch/>
        </p:blipFill>
        <p:spPr bwMode="auto">
          <a:xfrm>
            <a:off x="6871855" y="0"/>
            <a:ext cx="5320145" cy="68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7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7778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000" b="1" dirty="0">
                <a:solidFill>
                  <a:srgbClr val="016782"/>
                </a:solidFill>
                <a:latin typeface="Arial" charset="0"/>
                <a:cs typeface="Arial" charset="0"/>
              </a:rPr>
              <a:t>Energy Democracy and Climate Justice</a:t>
            </a:r>
            <a:endParaRPr lang="en-US" altLang="en-US" sz="3700" dirty="0"/>
          </a:p>
        </p:txBody>
      </p:sp>
      <p:sp>
        <p:nvSpPr>
          <p:cNvPr id="4" name="TextBox 3"/>
          <p:cNvSpPr txBox="1"/>
          <p:nvPr/>
        </p:nvSpPr>
        <p:spPr>
          <a:xfrm>
            <a:off x="655321" y="1812174"/>
            <a:ext cx="5542279" cy="4225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317EE77-EB10-4182-AA01-5651DAC70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134" y="1812175"/>
            <a:ext cx="5028545" cy="42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1A34BDF-5A41-4656-A625-B633FD1EE8F4}"/>
              </a:ext>
            </a:extLst>
          </p:cNvPr>
          <p:cNvGraphicFramePr/>
          <p:nvPr>
            <p:extLst/>
          </p:nvPr>
        </p:nvGraphicFramePr>
        <p:xfrm>
          <a:off x="698500" y="1282700"/>
          <a:ext cx="5499100" cy="4914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8291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633</Words>
  <Application>Microsoft Office PowerPoint</Application>
  <PresentationFormat>Widescreen</PresentationFormat>
  <Paragraphs>152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Times</vt:lpstr>
      <vt:lpstr>Office Theme</vt:lpstr>
      <vt:lpstr>Remaking the Economy</vt:lpstr>
      <vt:lpstr>Why have an NPQ Series on  Remaking the Economy?</vt:lpstr>
      <vt:lpstr>Buffalo</vt:lpstr>
      <vt:lpstr>Buffalo: Economic History &amp; Present</vt:lpstr>
      <vt:lpstr>PowerPoint Presentation</vt:lpstr>
      <vt:lpstr>Remaking the Economy: 2019-2020 webinar season NPQ goes on the (virtual) road </vt:lpstr>
      <vt:lpstr>PUSH Buffalo </vt:lpstr>
      <vt:lpstr>Sustainable Housing</vt:lpstr>
      <vt:lpstr>Energy Democracy and Climate Justice</vt:lpstr>
      <vt:lpstr>School 77</vt:lpstr>
      <vt:lpstr>PowerPoint Presentation</vt:lpstr>
      <vt:lpstr>PowerPoint Presentation</vt:lpstr>
      <vt:lpstr>A bit of background… </vt:lpstr>
      <vt:lpstr>PowerPoint Presentation</vt:lpstr>
      <vt:lpstr>Staying in Place</vt:lpstr>
      <vt:lpstr>Since 2017…</vt:lpstr>
      <vt:lpstr>PowerPoint Presentation</vt:lpstr>
      <vt:lpstr>WEDI</vt:lpstr>
      <vt:lpstr>What is WEDI?</vt:lpstr>
      <vt:lpstr>PowerPoint Presentation</vt:lpstr>
      <vt:lpstr>What is West Side Bazaar?</vt:lpstr>
      <vt:lpstr>What do we do?   Our Impact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Remaking the Economy</dc:title>
  <dc:creator>Erin Rubin</dc:creator>
  <cp:lastModifiedBy>Erin Rubin</cp:lastModifiedBy>
  <cp:revision>106</cp:revision>
  <dcterms:created xsi:type="dcterms:W3CDTF">2018-11-05T22:12:47Z</dcterms:created>
  <dcterms:modified xsi:type="dcterms:W3CDTF">2020-03-19T17:04:38Z</dcterms:modified>
</cp:coreProperties>
</file>