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891" r:id="rId2"/>
    <p:sldId id="817" r:id="rId3"/>
    <p:sldId id="852" r:id="rId4"/>
    <p:sldId id="854" r:id="rId5"/>
    <p:sldId id="858" r:id="rId6"/>
    <p:sldId id="879" r:id="rId7"/>
    <p:sldId id="863" r:id="rId8"/>
    <p:sldId id="862" r:id="rId9"/>
    <p:sldId id="880" r:id="rId10"/>
    <p:sldId id="881" r:id="rId11"/>
    <p:sldId id="882" r:id="rId12"/>
    <p:sldId id="883" r:id="rId13"/>
    <p:sldId id="890" r:id="rId14"/>
    <p:sldId id="868" r:id="rId15"/>
    <p:sldId id="888" r:id="rId16"/>
    <p:sldId id="829" r:id="rId17"/>
    <p:sldId id="849" r:id="rId18"/>
    <p:sldId id="878" r:id="rId19"/>
    <p:sldId id="877" r:id="rId20"/>
    <p:sldId id="892" r:id="rId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jain" initials="d" lastIdx="14" clrIdx="0"/>
  <p:cmAuthor id="1" name="Rebecca Kellogg" initials="R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B2"/>
    <a:srgbClr val="46AF37"/>
    <a:srgbClr val="BFBFBF"/>
    <a:srgbClr val="0B3F5F"/>
    <a:srgbClr val="002F47"/>
    <a:srgbClr val="54B948"/>
    <a:srgbClr val="0070C0"/>
    <a:srgbClr val="0075B0"/>
    <a:srgbClr val="0076C0"/>
    <a:srgbClr val="C9C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90485" autoAdjust="0"/>
  </p:normalViewPr>
  <p:slideViewPr>
    <p:cSldViewPr snapToObjects="1">
      <p:cViewPr varScale="1">
        <p:scale>
          <a:sx n="83" d="100"/>
          <a:sy n="83" d="100"/>
        </p:scale>
        <p:origin x="437" y="62"/>
      </p:cViewPr>
      <p:guideLst>
        <p:guide orient="horz" pos="2160"/>
        <p:guide pos="2880"/>
      </p:guideLst>
    </p:cSldViewPr>
  </p:slideViewPr>
  <p:outlineViewPr>
    <p:cViewPr>
      <p:scale>
        <a:sx n="33" d="100"/>
        <a:sy n="33" d="100"/>
      </p:scale>
      <p:origin x="0" y="29694"/>
    </p:cViewPr>
  </p:outlineViewPr>
  <p:notesTextViewPr>
    <p:cViewPr>
      <p:scale>
        <a:sx n="100" d="100"/>
        <a:sy n="100" d="100"/>
      </p:scale>
      <p:origin x="0" y="0"/>
    </p:cViewPr>
  </p:notesTextViewPr>
  <p:sorterViewPr>
    <p:cViewPr varScale="1">
      <p:scale>
        <a:sx n="100" d="100"/>
        <a:sy n="100" d="100"/>
      </p:scale>
      <p:origin x="0" y="-6570"/>
    </p:cViewPr>
  </p:sorterViewPr>
  <p:notesViewPr>
    <p:cSldViewPr snapToObjects="1">
      <p:cViewPr varScale="1">
        <p:scale>
          <a:sx n="54" d="100"/>
          <a:sy n="54" d="100"/>
        </p:scale>
        <p:origin x="-250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89CB0-053F-400F-935E-7AF3DAD0F3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473C57-154A-4D7C-BE4D-3DD185839A71}">
      <dgm:prSet custT="1"/>
      <dgm:spPr/>
      <dgm:t>
        <a:bodyPr/>
        <a:lstStyle/>
        <a:p>
          <a:pPr algn="ctr" rtl="0"/>
          <a:r>
            <a:rPr lang="en-US" sz="2600" b="0" dirty="0">
              <a:latin typeface="+mj-lt"/>
            </a:rPr>
            <a:t>First major revision        since 1993</a:t>
          </a:r>
        </a:p>
      </dgm:t>
    </dgm:pt>
    <dgm:pt modelId="{220C6723-2A8B-402B-9F33-3BFF5D3C6540}" type="parTrans" cxnId="{DB6C00E3-DEB5-4FDC-8108-EBA68440D2D8}">
      <dgm:prSet/>
      <dgm:spPr/>
      <dgm:t>
        <a:bodyPr/>
        <a:lstStyle/>
        <a:p>
          <a:endParaRPr lang="en-US"/>
        </a:p>
      </dgm:t>
    </dgm:pt>
    <dgm:pt modelId="{30097854-8BBD-4F9B-8560-977AD06537BC}" type="sibTrans" cxnId="{DB6C00E3-DEB5-4FDC-8108-EBA68440D2D8}">
      <dgm:prSet/>
      <dgm:spPr/>
      <dgm:t>
        <a:bodyPr/>
        <a:lstStyle/>
        <a:p>
          <a:endParaRPr lang="en-US"/>
        </a:p>
      </dgm:t>
    </dgm:pt>
    <dgm:pt modelId="{AD70EC79-3056-4B36-BB59-E516CBDE4EE2}">
      <dgm:prSet custT="1"/>
      <dgm:spPr/>
      <dgm:t>
        <a:bodyPr/>
        <a:lstStyle/>
        <a:p>
          <a:pPr algn="ctr" rtl="0"/>
          <a:r>
            <a:rPr lang="en-US" sz="2600" b="0" dirty="0">
              <a:latin typeface="+mj-lt"/>
            </a:rPr>
            <a:t>Effective Date: Calendar 2018 or Fiscal Year 2019 </a:t>
          </a:r>
        </a:p>
      </dgm:t>
    </dgm:pt>
    <dgm:pt modelId="{AB3DC8D7-8743-4F37-BF45-22FC6B4F7B57}" type="parTrans" cxnId="{5694B1E6-843C-41C2-BDB5-3614F0B68D40}">
      <dgm:prSet/>
      <dgm:spPr/>
      <dgm:t>
        <a:bodyPr/>
        <a:lstStyle/>
        <a:p>
          <a:endParaRPr lang="en-US"/>
        </a:p>
      </dgm:t>
    </dgm:pt>
    <dgm:pt modelId="{68F7D234-933A-4030-9218-4F95781EC416}" type="sibTrans" cxnId="{5694B1E6-843C-41C2-BDB5-3614F0B68D40}">
      <dgm:prSet/>
      <dgm:spPr/>
      <dgm:t>
        <a:bodyPr/>
        <a:lstStyle/>
        <a:p>
          <a:endParaRPr lang="en-US"/>
        </a:p>
      </dgm:t>
    </dgm:pt>
    <dgm:pt modelId="{B1DA09CD-1160-4F7D-95B2-336513645DDD}">
      <dgm:prSet custT="1"/>
      <dgm:spPr/>
      <dgm:t>
        <a:bodyPr/>
        <a:lstStyle/>
        <a:p>
          <a:pPr algn="ctr" rtl="0"/>
          <a:r>
            <a:rPr lang="en-US" sz="2600" b="0" dirty="0">
              <a:latin typeface="+mj-lt"/>
            </a:rPr>
            <a:t>Issued in August 2016</a:t>
          </a:r>
        </a:p>
      </dgm:t>
    </dgm:pt>
    <dgm:pt modelId="{E565560D-3BDE-4212-96D3-CBC4CF0B12AA}" type="parTrans" cxnId="{F45A3CF2-EC2F-45FD-884F-8E56A752AA2D}">
      <dgm:prSet/>
      <dgm:spPr/>
      <dgm:t>
        <a:bodyPr/>
        <a:lstStyle/>
        <a:p>
          <a:endParaRPr lang="en-US"/>
        </a:p>
      </dgm:t>
    </dgm:pt>
    <dgm:pt modelId="{82447CA5-6A7E-445C-87B6-79DA22352B8F}" type="sibTrans" cxnId="{F45A3CF2-EC2F-45FD-884F-8E56A752AA2D}">
      <dgm:prSet/>
      <dgm:spPr/>
      <dgm:t>
        <a:bodyPr/>
        <a:lstStyle/>
        <a:p>
          <a:endParaRPr lang="en-US"/>
        </a:p>
      </dgm:t>
    </dgm:pt>
    <dgm:pt modelId="{A8B19615-8F27-4CF7-9D22-E7ACAF0E7916}" type="pres">
      <dgm:prSet presAssocID="{73E89CB0-053F-400F-935E-7AF3DAD0F357}" presName="linear" presStyleCnt="0">
        <dgm:presLayoutVars>
          <dgm:animLvl val="lvl"/>
          <dgm:resizeHandles val="exact"/>
        </dgm:presLayoutVars>
      </dgm:prSet>
      <dgm:spPr/>
    </dgm:pt>
    <dgm:pt modelId="{F86C0B2C-A94C-45B4-A0BB-D5EE0046B0E6}" type="pres">
      <dgm:prSet presAssocID="{B1DA09CD-1160-4F7D-95B2-336513645DDD}" presName="parentText" presStyleLbl="node1" presStyleIdx="0" presStyleCnt="3">
        <dgm:presLayoutVars>
          <dgm:chMax val="0"/>
          <dgm:bulletEnabled val="1"/>
        </dgm:presLayoutVars>
      </dgm:prSet>
      <dgm:spPr/>
    </dgm:pt>
    <dgm:pt modelId="{59AEF9E6-29D1-4A8D-BD9E-5E5BD0CF1DE5}" type="pres">
      <dgm:prSet presAssocID="{82447CA5-6A7E-445C-87B6-79DA22352B8F}" presName="spacer" presStyleCnt="0"/>
      <dgm:spPr/>
    </dgm:pt>
    <dgm:pt modelId="{6C17794E-82BE-4338-B610-2BEBE5EC9E95}" type="pres">
      <dgm:prSet presAssocID="{9B473C57-154A-4D7C-BE4D-3DD185839A71}" presName="parentText" presStyleLbl="node1" presStyleIdx="1" presStyleCnt="3">
        <dgm:presLayoutVars>
          <dgm:chMax val="0"/>
          <dgm:bulletEnabled val="1"/>
        </dgm:presLayoutVars>
      </dgm:prSet>
      <dgm:spPr/>
    </dgm:pt>
    <dgm:pt modelId="{77322F4C-E164-4969-B28A-1B478D2A3AD4}" type="pres">
      <dgm:prSet presAssocID="{30097854-8BBD-4F9B-8560-977AD06537BC}" presName="spacer" presStyleCnt="0"/>
      <dgm:spPr/>
    </dgm:pt>
    <dgm:pt modelId="{B29E4BA8-23AD-4163-BCC8-8D3D1A11309C}" type="pres">
      <dgm:prSet presAssocID="{AD70EC79-3056-4B36-BB59-E516CBDE4EE2}" presName="parentText" presStyleLbl="node1" presStyleIdx="2" presStyleCnt="3">
        <dgm:presLayoutVars>
          <dgm:chMax val="0"/>
          <dgm:bulletEnabled val="1"/>
        </dgm:presLayoutVars>
      </dgm:prSet>
      <dgm:spPr/>
    </dgm:pt>
  </dgm:ptLst>
  <dgm:cxnLst>
    <dgm:cxn modelId="{1B37013A-82D7-4281-A224-F68B003B58C0}" type="presOf" srcId="{B1DA09CD-1160-4F7D-95B2-336513645DDD}" destId="{F86C0B2C-A94C-45B4-A0BB-D5EE0046B0E6}" srcOrd="0" destOrd="0" presId="urn:microsoft.com/office/officeart/2005/8/layout/vList2"/>
    <dgm:cxn modelId="{856BB75C-C90D-4D78-812A-C2A2E811DA56}" type="presOf" srcId="{9B473C57-154A-4D7C-BE4D-3DD185839A71}" destId="{6C17794E-82BE-4338-B610-2BEBE5EC9E95}" srcOrd="0" destOrd="0" presId="urn:microsoft.com/office/officeart/2005/8/layout/vList2"/>
    <dgm:cxn modelId="{AB828476-177C-4DB1-AF00-B534FFCD10AC}" type="presOf" srcId="{AD70EC79-3056-4B36-BB59-E516CBDE4EE2}" destId="{B29E4BA8-23AD-4163-BCC8-8D3D1A11309C}" srcOrd="0" destOrd="0" presId="urn:microsoft.com/office/officeart/2005/8/layout/vList2"/>
    <dgm:cxn modelId="{22DF69DD-D5FA-47FA-A136-A3EA8B849010}" type="presOf" srcId="{73E89CB0-053F-400F-935E-7AF3DAD0F357}" destId="{A8B19615-8F27-4CF7-9D22-E7ACAF0E7916}" srcOrd="0" destOrd="0" presId="urn:microsoft.com/office/officeart/2005/8/layout/vList2"/>
    <dgm:cxn modelId="{DB6C00E3-DEB5-4FDC-8108-EBA68440D2D8}" srcId="{73E89CB0-053F-400F-935E-7AF3DAD0F357}" destId="{9B473C57-154A-4D7C-BE4D-3DD185839A71}" srcOrd="1" destOrd="0" parTransId="{220C6723-2A8B-402B-9F33-3BFF5D3C6540}" sibTransId="{30097854-8BBD-4F9B-8560-977AD06537BC}"/>
    <dgm:cxn modelId="{5694B1E6-843C-41C2-BDB5-3614F0B68D40}" srcId="{73E89CB0-053F-400F-935E-7AF3DAD0F357}" destId="{AD70EC79-3056-4B36-BB59-E516CBDE4EE2}" srcOrd="2" destOrd="0" parTransId="{AB3DC8D7-8743-4F37-BF45-22FC6B4F7B57}" sibTransId="{68F7D234-933A-4030-9218-4F95781EC416}"/>
    <dgm:cxn modelId="{F45A3CF2-EC2F-45FD-884F-8E56A752AA2D}" srcId="{73E89CB0-053F-400F-935E-7AF3DAD0F357}" destId="{B1DA09CD-1160-4F7D-95B2-336513645DDD}" srcOrd="0" destOrd="0" parTransId="{E565560D-3BDE-4212-96D3-CBC4CF0B12AA}" sibTransId="{82447CA5-6A7E-445C-87B6-79DA22352B8F}"/>
    <dgm:cxn modelId="{BDC1F51D-F008-4840-8E1B-5B0B3C55F6E1}" type="presParOf" srcId="{A8B19615-8F27-4CF7-9D22-E7ACAF0E7916}" destId="{F86C0B2C-A94C-45B4-A0BB-D5EE0046B0E6}" srcOrd="0" destOrd="0" presId="urn:microsoft.com/office/officeart/2005/8/layout/vList2"/>
    <dgm:cxn modelId="{E0B8D3DA-7652-4DE9-BEAB-8D63DB81EA8E}" type="presParOf" srcId="{A8B19615-8F27-4CF7-9D22-E7ACAF0E7916}" destId="{59AEF9E6-29D1-4A8D-BD9E-5E5BD0CF1DE5}" srcOrd="1" destOrd="0" presId="urn:microsoft.com/office/officeart/2005/8/layout/vList2"/>
    <dgm:cxn modelId="{2ABC6683-2AAD-4652-99F4-A05BD71BBB6D}" type="presParOf" srcId="{A8B19615-8F27-4CF7-9D22-E7ACAF0E7916}" destId="{6C17794E-82BE-4338-B610-2BEBE5EC9E95}" srcOrd="2" destOrd="0" presId="urn:microsoft.com/office/officeart/2005/8/layout/vList2"/>
    <dgm:cxn modelId="{DB655FBC-6993-4283-943F-7802771254D7}" type="presParOf" srcId="{A8B19615-8F27-4CF7-9D22-E7ACAF0E7916}" destId="{77322F4C-E164-4969-B28A-1B478D2A3AD4}" srcOrd="3" destOrd="0" presId="urn:microsoft.com/office/officeart/2005/8/layout/vList2"/>
    <dgm:cxn modelId="{8267AC11-34BC-433B-8D12-4A36C405164B}" type="presParOf" srcId="{A8B19615-8F27-4CF7-9D22-E7ACAF0E7916}" destId="{B29E4BA8-23AD-4163-BCC8-8D3D1A1130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89CB0-053F-400F-935E-7AF3DAD0F3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473C57-154A-4D7C-BE4D-3DD185839A71}">
      <dgm:prSet custT="1"/>
      <dgm:spPr/>
      <dgm:t>
        <a:bodyPr/>
        <a:lstStyle/>
        <a:p>
          <a:pPr algn="ctr" rtl="0"/>
          <a:r>
            <a:rPr lang="en-US" sz="3000" b="0" dirty="0">
              <a:latin typeface="+mj-lt"/>
            </a:rPr>
            <a:t>Donors &amp; Funders</a:t>
          </a:r>
        </a:p>
      </dgm:t>
    </dgm:pt>
    <dgm:pt modelId="{220C6723-2A8B-402B-9F33-3BFF5D3C6540}" type="parTrans" cxnId="{DB6C00E3-DEB5-4FDC-8108-EBA68440D2D8}">
      <dgm:prSet/>
      <dgm:spPr/>
      <dgm:t>
        <a:bodyPr/>
        <a:lstStyle/>
        <a:p>
          <a:endParaRPr lang="en-US"/>
        </a:p>
      </dgm:t>
    </dgm:pt>
    <dgm:pt modelId="{30097854-8BBD-4F9B-8560-977AD06537BC}" type="sibTrans" cxnId="{DB6C00E3-DEB5-4FDC-8108-EBA68440D2D8}">
      <dgm:prSet/>
      <dgm:spPr/>
      <dgm:t>
        <a:bodyPr/>
        <a:lstStyle/>
        <a:p>
          <a:endParaRPr lang="en-US"/>
        </a:p>
      </dgm:t>
    </dgm:pt>
    <dgm:pt modelId="{AD70EC79-3056-4B36-BB59-E516CBDE4EE2}">
      <dgm:prSet custT="1"/>
      <dgm:spPr/>
      <dgm:t>
        <a:bodyPr/>
        <a:lstStyle/>
        <a:p>
          <a:pPr algn="ctr" rtl="0"/>
          <a:r>
            <a:rPr lang="en-US" sz="3000" b="0" dirty="0">
              <a:latin typeface="+mj-lt"/>
            </a:rPr>
            <a:t>Financial Institutions</a:t>
          </a:r>
        </a:p>
      </dgm:t>
    </dgm:pt>
    <dgm:pt modelId="{AB3DC8D7-8743-4F37-BF45-22FC6B4F7B57}" type="parTrans" cxnId="{5694B1E6-843C-41C2-BDB5-3614F0B68D40}">
      <dgm:prSet/>
      <dgm:spPr/>
      <dgm:t>
        <a:bodyPr/>
        <a:lstStyle/>
        <a:p>
          <a:endParaRPr lang="en-US"/>
        </a:p>
      </dgm:t>
    </dgm:pt>
    <dgm:pt modelId="{68F7D234-933A-4030-9218-4F95781EC416}" type="sibTrans" cxnId="{5694B1E6-843C-41C2-BDB5-3614F0B68D40}">
      <dgm:prSet/>
      <dgm:spPr/>
      <dgm:t>
        <a:bodyPr/>
        <a:lstStyle/>
        <a:p>
          <a:endParaRPr lang="en-US"/>
        </a:p>
      </dgm:t>
    </dgm:pt>
    <dgm:pt modelId="{B1DA09CD-1160-4F7D-95B2-336513645DDD}">
      <dgm:prSet custT="1"/>
      <dgm:spPr/>
      <dgm:t>
        <a:bodyPr/>
        <a:lstStyle/>
        <a:p>
          <a:pPr algn="ctr" rtl="0"/>
          <a:r>
            <a:rPr lang="en-US" sz="3000" b="0" dirty="0">
              <a:latin typeface="+mj-lt"/>
            </a:rPr>
            <a:t>Board of Directors</a:t>
          </a:r>
        </a:p>
      </dgm:t>
    </dgm:pt>
    <dgm:pt modelId="{E565560D-3BDE-4212-96D3-CBC4CF0B12AA}" type="parTrans" cxnId="{F45A3CF2-EC2F-45FD-884F-8E56A752AA2D}">
      <dgm:prSet/>
      <dgm:spPr/>
      <dgm:t>
        <a:bodyPr/>
        <a:lstStyle/>
        <a:p>
          <a:endParaRPr lang="en-US"/>
        </a:p>
      </dgm:t>
    </dgm:pt>
    <dgm:pt modelId="{82447CA5-6A7E-445C-87B6-79DA22352B8F}" type="sibTrans" cxnId="{F45A3CF2-EC2F-45FD-884F-8E56A752AA2D}">
      <dgm:prSet/>
      <dgm:spPr/>
      <dgm:t>
        <a:bodyPr/>
        <a:lstStyle/>
        <a:p>
          <a:endParaRPr lang="en-US"/>
        </a:p>
      </dgm:t>
    </dgm:pt>
    <dgm:pt modelId="{A8B19615-8F27-4CF7-9D22-E7ACAF0E7916}" type="pres">
      <dgm:prSet presAssocID="{73E89CB0-053F-400F-935E-7AF3DAD0F357}" presName="linear" presStyleCnt="0">
        <dgm:presLayoutVars>
          <dgm:animLvl val="lvl"/>
          <dgm:resizeHandles val="exact"/>
        </dgm:presLayoutVars>
      </dgm:prSet>
      <dgm:spPr/>
    </dgm:pt>
    <dgm:pt modelId="{F86C0B2C-A94C-45B4-A0BB-D5EE0046B0E6}" type="pres">
      <dgm:prSet presAssocID="{B1DA09CD-1160-4F7D-95B2-336513645DDD}" presName="parentText" presStyleLbl="node1" presStyleIdx="0" presStyleCnt="3">
        <dgm:presLayoutVars>
          <dgm:chMax val="0"/>
          <dgm:bulletEnabled val="1"/>
        </dgm:presLayoutVars>
      </dgm:prSet>
      <dgm:spPr/>
    </dgm:pt>
    <dgm:pt modelId="{59AEF9E6-29D1-4A8D-BD9E-5E5BD0CF1DE5}" type="pres">
      <dgm:prSet presAssocID="{82447CA5-6A7E-445C-87B6-79DA22352B8F}" presName="spacer" presStyleCnt="0"/>
      <dgm:spPr/>
    </dgm:pt>
    <dgm:pt modelId="{6C17794E-82BE-4338-B610-2BEBE5EC9E95}" type="pres">
      <dgm:prSet presAssocID="{9B473C57-154A-4D7C-BE4D-3DD185839A71}" presName="parentText" presStyleLbl="node1" presStyleIdx="1" presStyleCnt="3">
        <dgm:presLayoutVars>
          <dgm:chMax val="0"/>
          <dgm:bulletEnabled val="1"/>
        </dgm:presLayoutVars>
      </dgm:prSet>
      <dgm:spPr/>
    </dgm:pt>
    <dgm:pt modelId="{77322F4C-E164-4969-B28A-1B478D2A3AD4}" type="pres">
      <dgm:prSet presAssocID="{30097854-8BBD-4F9B-8560-977AD06537BC}" presName="spacer" presStyleCnt="0"/>
      <dgm:spPr/>
    </dgm:pt>
    <dgm:pt modelId="{B29E4BA8-23AD-4163-BCC8-8D3D1A11309C}" type="pres">
      <dgm:prSet presAssocID="{AD70EC79-3056-4B36-BB59-E516CBDE4EE2}" presName="parentText" presStyleLbl="node1" presStyleIdx="2" presStyleCnt="3">
        <dgm:presLayoutVars>
          <dgm:chMax val="0"/>
          <dgm:bulletEnabled val="1"/>
        </dgm:presLayoutVars>
      </dgm:prSet>
      <dgm:spPr/>
    </dgm:pt>
  </dgm:ptLst>
  <dgm:cxnLst>
    <dgm:cxn modelId="{1431475B-A9E0-4B92-85EC-E4AC8FF147B6}" type="presOf" srcId="{B1DA09CD-1160-4F7D-95B2-336513645DDD}" destId="{F86C0B2C-A94C-45B4-A0BB-D5EE0046B0E6}" srcOrd="0" destOrd="0" presId="urn:microsoft.com/office/officeart/2005/8/layout/vList2"/>
    <dgm:cxn modelId="{5AB0414D-E7DE-419B-BD49-F470A55149A1}" type="presOf" srcId="{9B473C57-154A-4D7C-BE4D-3DD185839A71}" destId="{6C17794E-82BE-4338-B610-2BEBE5EC9E95}" srcOrd="0" destOrd="0" presId="urn:microsoft.com/office/officeart/2005/8/layout/vList2"/>
    <dgm:cxn modelId="{8922E652-5A73-4115-A55A-94BB4885C890}" type="presOf" srcId="{AD70EC79-3056-4B36-BB59-E516CBDE4EE2}" destId="{B29E4BA8-23AD-4163-BCC8-8D3D1A11309C}" srcOrd="0" destOrd="0" presId="urn:microsoft.com/office/officeart/2005/8/layout/vList2"/>
    <dgm:cxn modelId="{39BEFF90-E38C-42E3-9283-03715D062537}" type="presOf" srcId="{73E89CB0-053F-400F-935E-7AF3DAD0F357}" destId="{A8B19615-8F27-4CF7-9D22-E7ACAF0E7916}" srcOrd="0" destOrd="0" presId="urn:microsoft.com/office/officeart/2005/8/layout/vList2"/>
    <dgm:cxn modelId="{DB6C00E3-DEB5-4FDC-8108-EBA68440D2D8}" srcId="{73E89CB0-053F-400F-935E-7AF3DAD0F357}" destId="{9B473C57-154A-4D7C-BE4D-3DD185839A71}" srcOrd="1" destOrd="0" parTransId="{220C6723-2A8B-402B-9F33-3BFF5D3C6540}" sibTransId="{30097854-8BBD-4F9B-8560-977AD06537BC}"/>
    <dgm:cxn modelId="{5694B1E6-843C-41C2-BDB5-3614F0B68D40}" srcId="{73E89CB0-053F-400F-935E-7AF3DAD0F357}" destId="{AD70EC79-3056-4B36-BB59-E516CBDE4EE2}" srcOrd="2" destOrd="0" parTransId="{AB3DC8D7-8743-4F37-BF45-22FC6B4F7B57}" sibTransId="{68F7D234-933A-4030-9218-4F95781EC416}"/>
    <dgm:cxn modelId="{F45A3CF2-EC2F-45FD-884F-8E56A752AA2D}" srcId="{73E89CB0-053F-400F-935E-7AF3DAD0F357}" destId="{B1DA09CD-1160-4F7D-95B2-336513645DDD}" srcOrd="0" destOrd="0" parTransId="{E565560D-3BDE-4212-96D3-CBC4CF0B12AA}" sibTransId="{82447CA5-6A7E-445C-87B6-79DA22352B8F}"/>
    <dgm:cxn modelId="{0E7FCC28-3A9F-4F89-B81E-A30F4784D3A9}" type="presParOf" srcId="{A8B19615-8F27-4CF7-9D22-E7ACAF0E7916}" destId="{F86C0B2C-A94C-45B4-A0BB-D5EE0046B0E6}" srcOrd="0" destOrd="0" presId="urn:microsoft.com/office/officeart/2005/8/layout/vList2"/>
    <dgm:cxn modelId="{1875C1C4-D22C-4303-8E31-18B8B9067075}" type="presParOf" srcId="{A8B19615-8F27-4CF7-9D22-E7ACAF0E7916}" destId="{59AEF9E6-29D1-4A8D-BD9E-5E5BD0CF1DE5}" srcOrd="1" destOrd="0" presId="urn:microsoft.com/office/officeart/2005/8/layout/vList2"/>
    <dgm:cxn modelId="{0AF6FADB-C2D0-41F9-9692-08E7594B9203}" type="presParOf" srcId="{A8B19615-8F27-4CF7-9D22-E7ACAF0E7916}" destId="{6C17794E-82BE-4338-B610-2BEBE5EC9E95}" srcOrd="2" destOrd="0" presId="urn:microsoft.com/office/officeart/2005/8/layout/vList2"/>
    <dgm:cxn modelId="{6594D6A1-23D3-4C92-8DAB-99FBF53FD936}" type="presParOf" srcId="{A8B19615-8F27-4CF7-9D22-E7ACAF0E7916}" destId="{77322F4C-E164-4969-B28A-1B478D2A3AD4}" srcOrd="3" destOrd="0" presId="urn:microsoft.com/office/officeart/2005/8/layout/vList2"/>
    <dgm:cxn modelId="{4AD5E449-01D2-4154-ACE1-8AA4E0818305}" type="presParOf" srcId="{A8B19615-8F27-4CF7-9D22-E7ACAF0E7916}" destId="{B29E4BA8-23AD-4163-BCC8-8D3D1A11309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CFB84D-4E57-4C01-8FE6-BFB1D01AD13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692423D-198C-4579-9807-61CD1A827A29}">
      <dgm:prSet phldrT="[Text]" custT="1"/>
      <dgm:spPr/>
      <dgm:t>
        <a:bodyPr/>
        <a:lstStyle/>
        <a:p>
          <a:r>
            <a:rPr lang="en-US" sz="2000" dirty="0">
              <a:latin typeface="+mj-lt"/>
            </a:rPr>
            <a:t>ASU 2016-14</a:t>
          </a:r>
        </a:p>
      </dgm:t>
    </dgm:pt>
    <dgm:pt modelId="{89618FD7-6606-4FF6-AEC4-0D667E2B3E18}" type="parTrans" cxnId="{F21FD55D-F151-45E7-99F5-DE64DB5E5B60}">
      <dgm:prSet/>
      <dgm:spPr/>
      <dgm:t>
        <a:bodyPr/>
        <a:lstStyle/>
        <a:p>
          <a:endParaRPr lang="en-US"/>
        </a:p>
      </dgm:t>
    </dgm:pt>
    <dgm:pt modelId="{134F8A44-4B8E-4579-83F9-3CC49660DCFE}" type="sibTrans" cxnId="{F21FD55D-F151-45E7-99F5-DE64DB5E5B60}">
      <dgm:prSet/>
      <dgm:spPr/>
      <dgm:t>
        <a:bodyPr/>
        <a:lstStyle/>
        <a:p>
          <a:endParaRPr lang="en-US"/>
        </a:p>
      </dgm:t>
    </dgm:pt>
    <dgm:pt modelId="{8502EDB3-4665-4A9E-97FC-9AC80EB2B72D}">
      <dgm:prSet phldrT="[Text]" custT="1"/>
      <dgm:spPr>
        <a:solidFill>
          <a:srgbClr val="0061B2"/>
        </a:solidFill>
      </dgm:spPr>
      <dgm:t>
        <a:bodyPr lIns="0" tIns="0" rIns="0" bIns="0"/>
        <a:lstStyle/>
        <a:p>
          <a:r>
            <a:rPr lang="en-US" sz="2000" dirty="0">
              <a:latin typeface="+mj-lt"/>
            </a:rPr>
            <a:t>Liquidity &amp; Availability</a:t>
          </a:r>
        </a:p>
      </dgm:t>
    </dgm:pt>
    <dgm:pt modelId="{5EA88688-A95C-4291-9F74-253B3899FFCE}" type="parTrans" cxnId="{193583D7-364F-4625-9905-1FA1388A6E48}">
      <dgm:prSet/>
      <dgm:spPr/>
      <dgm:t>
        <a:bodyPr/>
        <a:lstStyle/>
        <a:p>
          <a:endParaRPr lang="en-US"/>
        </a:p>
      </dgm:t>
    </dgm:pt>
    <dgm:pt modelId="{53BE2044-C9F0-4EAE-B915-E22A5823E1DF}" type="sibTrans" cxnId="{193583D7-364F-4625-9905-1FA1388A6E48}">
      <dgm:prSet/>
      <dgm:spPr/>
      <dgm:t>
        <a:bodyPr/>
        <a:lstStyle/>
        <a:p>
          <a:endParaRPr lang="en-US"/>
        </a:p>
      </dgm:t>
    </dgm:pt>
    <dgm:pt modelId="{9CCDA5C6-7546-44E7-828D-84F5120E33B1}">
      <dgm:prSet phldrT="[Text]" custT="1"/>
      <dgm:spPr/>
      <dgm:t>
        <a:bodyPr lIns="0" tIns="0" rIns="0" bIns="0"/>
        <a:lstStyle/>
        <a:p>
          <a:r>
            <a:rPr lang="en-US" sz="2000" dirty="0">
              <a:latin typeface="+mj-lt"/>
            </a:rPr>
            <a:t>Expenses</a:t>
          </a:r>
        </a:p>
      </dgm:t>
    </dgm:pt>
    <dgm:pt modelId="{34677EDE-4034-4156-9B18-EA331B31C23F}" type="parTrans" cxnId="{91D1D295-AB8E-417E-B83D-A4A8C00779A7}">
      <dgm:prSet/>
      <dgm:spPr/>
      <dgm:t>
        <a:bodyPr/>
        <a:lstStyle/>
        <a:p>
          <a:endParaRPr lang="en-US"/>
        </a:p>
      </dgm:t>
    </dgm:pt>
    <dgm:pt modelId="{278D504F-824A-4FBC-A7C5-D04A59C843A5}" type="sibTrans" cxnId="{91D1D295-AB8E-417E-B83D-A4A8C00779A7}">
      <dgm:prSet/>
      <dgm:spPr/>
      <dgm:t>
        <a:bodyPr/>
        <a:lstStyle/>
        <a:p>
          <a:endParaRPr lang="en-US"/>
        </a:p>
      </dgm:t>
    </dgm:pt>
    <dgm:pt modelId="{83E5D83F-75D8-467C-853C-55B5271408C1}">
      <dgm:prSet phldrT="[Text]" custT="1"/>
      <dgm:spPr/>
      <dgm:t>
        <a:bodyPr lIns="0" tIns="0" rIns="0" bIns="0"/>
        <a:lstStyle/>
        <a:p>
          <a:r>
            <a:rPr lang="en-US" sz="2000" dirty="0">
              <a:latin typeface="+mj-lt"/>
            </a:rPr>
            <a:t>Investment Return</a:t>
          </a:r>
        </a:p>
      </dgm:t>
    </dgm:pt>
    <dgm:pt modelId="{EC5F63D5-DB36-45D0-BB39-9A86D4EC6015}" type="parTrans" cxnId="{7C134075-4A14-4A42-858E-E000EF37F899}">
      <dgm:prSet/>
      <dgm:spPr/>
      <dgm:t>
        <a:bodyPr/>
        <a:lstStyle/>
        <a:p>
          <a:endParaRPr lang="en-US"/>
        </a:p>
      </dgm:t>
    </dgm:pt>
    <dgm:pt modelId="{E50FA7F1-702D-4003-B426-DF031B50CDFD}" type="sibTrans" cxnId="{7C134075-4A14-4A42-858E-E000EF37F899}">
      <dgm:prSet/>
      <dgm:spPr/>
      <dgm:t>
        <a:bodyPr/>
        <a:lstStyle/>
        <a:p>
          <a:endParaRPr lang="en-US"/>
        </a:p>
      </dgm:t>
    </dgm:pt>
    <dgm:pt modelId="{1B53EF92-85DE-440E-9C1E-FB672B1E0B1F}">
      <dgm:prSet phldrT="[Text]" custT="1"/>
      <dgm:spPr/>
      <dgm:t>
        <a:bodyPr lIns="0" tIns="0" rIns="0" bIns="0"/>
        <a:lstStyle/>
        <a:p>
          <a:r>
            <a:rPr lang="en-US" sz="2000" dirty="0">
              <a:latin typeface="+mj-lt"/>
            </a:rPr>
            <a:t>Statement of Cash Flows</a:t>
          </a:r>
        </a:p>
      </dgm:t>
    </dgm:pt>
    <dgm:pt modelId="{D4B16B0F-EF07-423C-96E3-1A6415595DBB}" type="parTrans" cxnId="{DDB0C6B1-FE9C-4138-9228-D0D7DFB4F5A1}">
      <dgm:prSet/>
      <dgm:spPr/>
      <dgm:t>
        <a:bodyPr/>
        <a:lstStyle/>
        <a:p>
          <a:endParaRPr lang="en-US"/>
        </a:p>
      </dgm:t>
    </dgm:pt>
    <dgm:pt modelId="{A5C4FA72-A741-4EBD-9CD3-A1C5712CAC14}" type="sibTrans" cxnId="{DDB0C6B1-FE9C-4138-9228-D0D7DFB4F5A1}">
      <dgm:prSet/>
      <dgm:spPr/>
      <dgm:t>
        <a:bodyPr/>
        <a:lstStyle/>
        <a:p>
          <a:endParaRPr lang="en-US"/>
        </a:p>
      </dgm:t>
    </dgm:pt>
    <dgm:pt modelId="{6D14DF98-4C6D-4731-9D7B-FD501499FB25}">
      <dgm:prSet phldrT="[Text]" custT="1"/>
      <dgm:spPr/>
      <dgm:t>
        <a:bodyPr lIns="0" tIns="0" rIns="0" bIns="0"/>
        <a:lstStyle/>
        <a:p>
          <a:r>
            <a:rPr lang="en-US" sz="2000" dirty="0">
              <a:latin typeface="+mj-lt"/>
            </a:rPr>
            <a:t>Net Asset Classification</a:t>
          </a:r>
        </a:p>
      </dgm:t>
    </dgm:pt>
    <dgm:pt modelId="{804BE876-E166-4CFF-B4EC-FFD4F54CFE02}" type="parTrans" cxnId="{D0FA55A8-31B5-4182-9510-7759329D9131}">
      <dgm:prSet/>
      <dgm:spPr/>
      <dgm:t>
        <a:bodyPr/>
        <a:lstStyle/>
        <a:p>
          <a:endParaRPr lang="en-US"/>
        </a:p>
      </dgm:t>
    </dgm:pt>
    <dgm:pt modelId="{8D9DE77C-7A05-4696-8242-DF7820D3341D}" type="sibTrans" cxnId="{D0FA55A8-31B5-4182-9510-7759329D9131}">
      <dgm:prSet/>
      <dgm:spPr/>
      <dgm:t>
        <a:bodyPr/>
        <a:lstStyle/>
        <a:p>
          <a:endParaRPr lang="en-US"/>
        </a:p>
      </dgm:t>
    </dgm:pt>
    <dgm:pt modelId="{8B34547D-1523-4609-9707-EF80EBD4AAC0}" type="pres">
      <dgm:prSet presAssocID="{23CFB84D-4E57-4C01-8FE6-BFB1D01AD139}" presName="cycle" presStyleCnt="0">
        <dgm:presLayoutVars>
          <dgm:chMax val="1"/>
          <dgm:dir/>
          <dgm:animLvl val="ctr"/>
          <dgm:resizeHandles val="exact"/>
        </dgm:presLayoutVars>
      </dgm:prSet>
      <dgm:spPr/>
    </dgm:pt>
    <dgm:pt modelId="{CD1A7D6B-5932-4FF7-AC3A-01CFBB10C557}" type="pres">
      <dgm:prSet presAssocID="{F692423D-198C-4579-9807-61CD1A827A29}" presName="centerShape" presStyleLbl="node0" presStyleIdx="0" presStyleCnt="1" custScaleX="93537" custScaleY="83446"/>
      <dgm:spPr/>
    </dgm:pt>
    <dgm:pt modelId="{F837009D-E4B8-40F9-A587-BBCEB60A88A6}" type="pres">
      <dgm:prSet presAssocID="{5EA88688-A95C-4291-9F74-253B3899FFCE}" presName="Name9" presStyleLbl="parChTrans1D2" presStyleIdx="0" presStyleCnt="5"/>
      <dgm:spPr/>
    </dgm:pt>
    <dgm:pt modelId="{EC0D3B5A-1311-424E-9317-D94A67187949}" type="pres">
      <dgm:prSet presAssocID="{5EA88688-A95C-4291-9F74-253B3899FFCE}" presName="connTx" presStyleLbl="parChTrans1D2" presStyleIdx="0" presStyleCnt="5"/>
      <dgm:spPr/>
    </dgm:pt>
    <dgm:pt modelId="{C3D84DFD-4F96-4EF2-90AD-08E21B4843FE}" type="pres">
      <dgm:prSet presAssocID="{8502EDB3-4665-4A9E-97FC-9AC80EB2B72D}" presName="node" presStyleLbl="node1" presStyleIdx="0" presStyleCnt="5" custScaleX="142300" custScaleY="114488" custRadScaleRad="105039" custRadScaleInc="-376">
        <dgm:presLayoutVars>
          <dgm:bulletEnabled val="1"/>
        </dgm:presLayoutVars>
      </dgm:prSet>
      <dgm:spPr/>
    </dgm:pt>
    <dgm:pt modelId="{01AA05EE-14AF-49FE-811D-676D98C669E9}" type="pres">
      <dgm:prSet presAssocID="{34677EDE-4034-4156-9B18-EA331B31C23F}" presName="Name9" presStyleLbl="parChTrans1D2" presStyleIdx="1" presStyleCnt="5"/>
      <dgm:spPr/>
    </dgm:pt>
    <dgm:pt modelId="{CB5D51DE-755E-4A76-A64E-F18A731AD7E0}" type="pres">
      <dgm:prSet presAssocID="{34677EDE-4034-4156-9B18-EA331B31C23F}" presName="connTx" presStyleLbl="parChTrans1D2" presStyleIdx="1" presStyleCnt="5"/>
      <dgm:spPr/>
    </dgm:pt>
    <dgm:pt modelId="{CF32172A-607C-4716-BF8B-EE4B9E7BCDAC}" type="pres">
      <dgm:prSet presAssocID="{9CCDA5C6-7546-44E7-828D-84F5120E33B1}" presName="node" presStyleLbl="node1" presStyleIdx="1" presStyleCnt="5" custScaleX="142300" custScaleY="114488">
        <dgm:presLayoutVars>
          <dgm:bulletEnabled val="1"/>
        </dgm:presLayoutVars>
      </dgm:prSet>
      <dgm:spPr/>
    </dgm:pt>
    <dgm:pt modelId="{81DED1BA-E802-4BB8-8E85-FF0EFC1EF4DB}" type="pres">
      <dgm:prSet presAssocID="{EC5F63D5-DB36-45D0-BB39-9A86D4EC6015}" presName="Name9" presStyleLbl="parChTrans1D2" presStyleIdx="2" presStyleCnt="5"/>
      <dgm:spPr/>
    </dgm:pt>
    <dgm:pt modelId="{2D5CEA07-3AFE-4618-BABE-099864B9A344}" type="pres">
      <dgm:prSet presAssocID="{EC5F63D5-DB36-45D0-BB39-9A86D4EC6015}" presName="connTx" presStyleLbl="parChTrans1D2" presStyleIdx="2" presStyleCnt="5"/>
      <dgm:spPr/>
    </dgm:pt>
    <dgm:pt modelId="{89435531-80D4-4B45-AA3D-47BE57B4696A}" type="pres">
      <dgm:prSet presAssocID="{83E5D83F-75D8-467C-853C-55B5271408C1}" presName="node" presStyleLbl="node1" presStyleIdx="2" presStyleCnt="5" custScaleX="142300" custScaleY="114488" custRadScaleRad="102302" custRadScaleInc="-15823">
        <dgm:presLayoutVars>
          <dgm:bulletEnabled val="1"/>
        </dgm:presLayoutVars>
      </dgm:prSet>
      <dgm:spPr/>
    </dgm:pt>
    <dgm:pt modelId="{FE95D797-6F88-4F06-88B7-552C581A93FB}" type="pres">
      <dgm:prSet presAssocID="{D4B16B0F-EF07-423C-96E3-1A6415595DBB}" presName="Name9" presStyleLbl="parChTrans1D2" presStyleIdx="3" presStyleCnt="5"/>
      <dgm:spPr/>
    </dgm:pt>
    <dgm:pt modelId="{DBC055CF-D2F2-4B07-9879-FADC62E578F3}" type="pres">
      <dgm:prSet presAssocID="{D4B16B0F-EF07-423C-96E3-1A6415595DBB}" presName="connTx" presStyleLbl="parChTrans1D2" presStyleIdx="3" presStyleCnt="5"/>
      <dgm:spPr/>
    </dgm:pt>
    <dgm:pt modelId="{82529838-6186-4CDD-BF7E-DC4C73D37921}" type="pres">
      <dgm:prSet presAssocID="{1B53EF92-85DE-440E-9C1E-FB672B1E0B1F}" presName="node" presStyleLbl="node1" presStyleIdx="3" presStyleCnt="5" custScaleX="142300" custScaleY="114488" custRadScaleRad="101090" custRadScaleInc="10642">
        <dgm:presLayoutVars>
          <dgm:bulletEnabled val="1"/>
        </dgm:presLayoutVars>
      </dgm:prSet>
      <dgm:spPr/>
    </dgm:pt>
    <dgm:pt modelId="{44EA4701-1346-4F0A-94D3-904C48CA5920}" type="pres">
      <dgm:prSet presAssocID="{804BE876-E166-4CFF-B4EC-FFD4F54CFE02}" presName="Name9" presStyleLbl="parChTrans1D2" presStyleIdx="4" presStyleCnt="5"/>
      <dgm:spPr/>
    </dgm:pt>
    <dgm:pt modelId="{B5787979-D9E0-420B-A86A-56A79840A1A3}" type="pres">
      <dgm:prSet presAssocID="{804BE876-E166-4CFF-B4EC-FFD4F54CFE02}" presName="connTx" presStyleLbl="parChTrans1D2" presStyleIdx="4" presStyleCnt="5"/>
      <dgm:spPr/>
    </dgm:pt>
    <dgm:pt modelId="{774C1E8D-D232-4897-B923-17100F4DC0B4}" type="pres">
      <dgm:prSet presAssocID="{6D14DF98-4C6D-4731-9D7B-FD501499FB25}" presName="node" presStyleLbl="node1" presStyleIdx="4" presStyleCnt="5" custScaleX="142300" custScaleY="114488">
        <dgm:presLayoutVars>
          <dgm:bulletEnabled val="1"/>
        </dgm:presLayoutVars>
      </dgm:prSet>
      <dgm:spPr/>
    </dgm:pt>
  </dgm:ptLst>
  <dgm:cxnLst>
    <dgm:cxn modelId="{3D884801-30BA-4C66-A363-2D1BCFB985FC}" type="presOf" srcId="{34677EDE-4034-4156-9B18-EA331B31C23F}" destId="{CB5D51DE-755E-4A76-A64E-F18A731AD7E0}" srcOrd="1" destOrd="0" presId="urn:microsoft.com/office/officeart/2005/8/layout/radial1"/>
    <dgm:cxn modelId="{87D9B80E-0376-46FE-9773-DC53FDED38D0}" type="presOf" srcId="{D4B16B0F-EF07-423C-96E3-1A6415595DBB}" destId="{DBC055CF-D2F2-4B07-9879-FADC62E578F3}" srcOrd="1" destOrd="0" presId="urn:microsoft.com/office/officeart/2005/8/layout/radial1"/>
    <dgm:cxn modelId="{1EE8DC0E-01C1-4764-81FA-2DF6D0F486B7}" type="presOf" srcId="{6D14DF98-4C6D-4731-9D7B-FD501499FB25}" destId="{774C1E8D-D232-4897-B923-17100F4DC0B4}" srcOrd="0" destOrd="0" presId="urn:microsoft.com/office/officeart/2005/8/layout/radial1"/>
    <dgm:cxn modelId="{A70F3C16-F38A-4C36-9174-9D39086BAD84}" type="presOf" srcId="{23CFB84D-4E57-4C01-8FE6-BFB1D01AD139}" destId="{8B34547D-1523-4609-9707-EF80EBD4AAC0}" srcOrd="0" destOrd="0" presId="urn:microsoft.com/office/officeart/2005/8/layout/radial1"/>
    <dgm:cxn modelId="{128DC31D-32C7-430F-A83A-C4303C841F3D}" type="presOf" srcId="{EC5F63D5-DB36-45D0-BB39-9A86D4EC6015}" destId="{81DED1BA-E802-4BB8-8E85-FF0EFC1EF4DB}" srcOrd="0" destOrd="0" presId="urn:microsoft.com/office/officeart/2005/8/layout/radial1"/>
    <dgm:cxn modelId="{65C7072B-43B1-4059-B6EF-A4F1AC8C6DE3}" type="presOf" srcId="{804BE876-E166-4CFF-B4EC-FFD4F54CFE02}" destId="{B5787979-D9E0-420B-A86A-56A79840A1A3}" srcOrd="1" destOrd="0" presId="urn:microsoft.com/office/officeart/2005/8/layout/radial1"/>
    <dgm:cxn modelId="{F21FD55D-F151-45E7-99F5-DE64DB5E5B60}" srcId="{23CFB84D-4E57-4C01-8FE6-BFB1D01AD139}" destId="{F692423D-198C-4579-9807-61CD1A827A29}" srcOrd="0" destOrd="0" parTransId="{89618FD7-6606-4FF6-AEC4-0D667E2B3E18}" sibTransId="{134F8A44-4B8E-4579-83F9-3CC49660DCFE}"/>
    <dgm:cxn modelId="{14313A42-B8EF-4655-949D-0081E44EBEFC}" type="presOf" srcId="{34677EDE-4034-4156-9B18-EA331B31C23F}" destId="{01AA05EE-14AF-49FE-811D-676D98C669E9}" srcOrd="0" destOrd="0" presId="urn:microsoft.com/office/officeart/2005/8/layout/radial1"/>
    <dgm:cxn modelId="{1EDD964E-C99D-4E81-9F42-19C601E5AFF5}" type="presOf" srcId="{1B53EF92-85DE-440E-9C1E-FB672B1E0B1F}" destId="{82529838-6186-4CDD-BF7E-DC4C73D37921}" srcOrd="0" destOrd="0" presId="urn:microsoft.com/office/officeart/2005/8/layout/radial1"/>
    <dgm:cxn modelId="{206DB34F-52E5-4C31-AA15-246CABD8967E}" type="presOf" srcId="{8502EDB3-4665-4A9E-97FC-9AC80EB2B72D}" destId="{C3D84DFD-4F96-4EF2-90AD-08E21B4843FE}" srcOrd="0" destOrd="0" presId="urn:microsoft.com/office/officeart/2005/8/layout/radial1"/>
    <dgm:cxn modelId="{550F3853-409D-4207-8A9F-2E31C348F07E}" type="presOf" srcId="{9CCDA5C6-7546-44E7-828D-84F5120E33B1}" destId="{CF32172A-607C-4716-BF8B-EE4B9E7BCDAC}" srcOrd="0" destOrd="0" presId="urn:microsoft.com/office/officeart/2005/8/layout/radial1"/>
    <dgm:cxn modelId="{7C134075-4A14-4A42-858E-E000EF37F899}" srcId="{F692423D-198C-4579-9807-61CD1A827A29}" destId="{83E5D83F-75D8-467C-853C-55B5271408C1}" srcOrd="2" destOrd="0" parTransId="{EC5F63D5-DB36-45D0-BB39-9A86D4EC6015}" sibTransId="{E50FA7F1-702D-4003-B426-DF031B50CDFD}"/>
    <dgm:cxn modelId="{2EAAFB59-F814-4A24-A353-9CAFCF62988A}" type="presOf" srcId="{804BE876-E166-4CFF-B4EC-FFD4F54CFE02}" destId="{44EA4701-1346-4F0A-94D3-904C48CA5920}" srcOrd="0" destOrd="0" presId="urn:microsoft.com/office/officeart/2005/8/layout/radial1"/>
    <dgm:cxn modelId="{0CD54185-B197-4DD6-B59C-48D7D89ADAAB}" type="presOf" srcId="{5EA88688-A95C-4291-9F74-253B3899FFCE}" destId="{F837009D-E4B8-40F9-A587-BBCEB60A88A6}" srcOrd="0" destOrd="0" presId="urn:microsoft.com/office/officeart/2005/8/layout/radial1"/>
    <dgm:cxn modelId="{4CFD6092-249A-4F0A-B120-1BDED71A263D}" type="presOf" srcId="{83E5D83F-75D8-467C-853C-55B5271408C1}" destId="{89435531-80D4-4B45-AA3D-47BE57B4696A}" srcOrd="0" destOrd="0" presId="urn:microsoft.com/office/officeart/2005/8/layout/radial1"/>
    <dgm:cxn modelId="{91D1D295-AB8E-417E-B83D-A4A8C00779A7}" srcId="{F692423D-198C-4579-9807-61CD1A827A29}" destId="{9CCDA5C6-7546-44E7-828D-84F5120E33B1}" srcOrd="1" destOrd="0" parTransId="{34677EDE-4034-4156-9B18-EA331B31C23F}" sibTransId="{278D504F-824A-4FBC-A7C5-D04A59C843A5}"/>
    <dgm:cxn modelId="{D0FA55A8-31B5-4182-9510-7759329D9131}" srcId="{F692423D-198C-4579-9807-61CD1A827A29}" destId="{6D14DF98-4C6D-4731-9D7B-FD501499FB25}" srcOrd="4" destOrd="0" parTransId="{804BE876-E166-4CFF-B4EC-FFD4F54CFE02}" sibTransId="{8D9DE77C-7A05-4696-8242-DF7820D3341D}"/>
    <dgm:cxn modelId="{DDB0C6B1-FE9C-4138-9228-D0D7DFB4F5A1}" srcId="{F692423D-198C-4579-9807-61CD1A827A29}" destId="{1B53EF92-85DE-440E-9C1E-FB672B1E0B1F}" srcOrd="3" destOrd="0" parTransId="{D4B16B0F-EF07-423C-96E3-1A6415595DBB}" sibTransId="{A5C4FA72-A741-4EBD-9CD3-A1C5712CAC14}"/>
    <dgm:cxn modelId="{867B56BA-4F54-4E2C-AFD5-C0396F7FBD2F}" type="presOf" srcId="{D4B16B0F-EF07-423C-96E3-1A6415595DBB}" destId="{FE95D797-6F88-4F06-88B7-552C581A93FB}" srcOrd="0" destOrd="0" presId="urn:microsoft.com/office/officeart/2005/8/layout/radial1"/>
    <dgm:cxn modelId="{F8595FC7-C27A-4A76-8D23-0D698A5546EA}" type="presOf" srcId="{EC5F63D5-DB36-45D0-BB39-9A86D4EC6015}" destId="{2D5CEA07-3AFE-4618-BABE-099864B9A344}" srcOrd="1" destOrd="0" presId="urn:microsoft.com/office/officeart/2005/8/layout/radial1"/>
    <dgm:cxn modelId="{193583D7-364F-4625-9905-1FA1388A6E48}" srcId="{F692423D-198C-4579-9807-61CD1A827A29}" destId="{8502EDB3-4665-4A9E-97FC-9AC80EB2B72D}" srcOrd="0" destOrd="0" parTransId="{5EA88688-A95C-4291-9F74-253B3899FFCE}" sibTransId="{53BE2044-C9F0-4EAE-B915-E22A5823E1DF}"/>
    <dgm:cxn modelId="{EEC0FCEF-A2E0-44B4-A9EC-5D73002214C2}" type="presOf" srcId="{F692423D-198C-4579-9807-61CD1A827A29}" destId="{CD1A7D6B-5932-4FF7-AC3A-01CFBB10C557}" srcOrd="0" destOrd="0" presId="urn:microsoft.com/office/officeart/2005/8/layout/radial1"/>
    <dgm:cxn modelId="{053CFEFC-EC66-47DF-BC96-8E1F08F0F08F}" type="presOf" srcId="{5EA88688-A95C-4291-9F74-253B3899FFCE}" destId="{EC0D3B5A-1311-424E-9317-D94A67187949}" srcOrd="1" destOrd="0" presId="urn:microsoft.com/office/officeart/2005/8/layout/radial1"/>
    <dgm:cxn modelId="{0508754C-6B3C-4D10-B5C1-4C5D0FFAB9D9}" type="presParOf" srcId="{8B34547D-1523-4609-9707-EF80EBD4AAC0}" destId="{CD1A7D6B-5932-4FF7-AC3A-01CFBB10C557}" srcOrd="0" destOrd="0" presId="urn:microsoft.com/office/officeart/2005/8/layout/radial1"/>
    <dgm:cxn modelId="{3FF10250-33E3-4D4E-B554-73A5C2D40CC0}" type="presParOf" srcId="{8B34547D-1523-4609-9707-EF80EBD4AAC0}" destId="{F837009D-E4B8-40F9-A587-BBCEB60A88A6}" srcOrd="1" destOrd="0" presId="urn:microsoft.com/office/officeart/2005/8/layout/radial1"/>
    <dgm:cxn modelId="{1B2DA95B-6950-49D0-8033-C4E99092F999}" type="presParOf" srcId="{F837009D-E4B8-40F9-A587-BBCEB60A88A6}" destId="{EC0D3B5A-1311-424E-9317-D94A67187949}" srcOrd="0" destOrd="0" presId="urn:microsoft.com/office/officeart/2005/8/layout/radial1"/>
    <dgm:cxn modelId="{F2253408-D80E-4119-BC2E-08542B3500E8}" type="presParOf" srcId="{8B34547D-1523-4609-9707-EF80EBD4AAC0}" destId="{C3D84DFD-4F96-4EF2-90AD-08E21B4843FE}" srcOrd="2" destOrd="0" presId="urn:microsoft.com/office/officeart/2005/8/layout/radial1"/>
    <dgm:cxn modelId="{D032A41B-3340-47D1-920E-E44B3106A506}" type="presParOf" srcId="{8B34547D-1523-4609-9707-EF80EBD4AAC0}" destId="{01AA05EE-14AF-49FE-811D-676D98C669E9}" srcOrd="3" destOrd="0" presId="urn:microsoft.com/office/officeart/2005/8/layout/radial1"/>
    <dgm:cxn modelId="{E0C90E18-8C86-4C8B-9191-990D5428A2C1}" type="presParOf" srcId="{01AA05EE-14AF-49FE-811D-676D98C669E9}" destId="{CB5D51DE-755E-4A76-A64E-F18A731AD7E0}" srcOrd="0" destOrd="0" presId="urn:microsoft.com/office/officeart/2005/8/layout/radial1"/>
    <dgm:cxn modelId="{C72556FE-3C7A-4260-A917-49310D24012B}" type="presParOf" srcId="{8B34547D-1523-4609-9707-EF80EBD4AAC0}" destId="{CF32172A-607C-4716-BF8B-EE4B9E7BCDAC}" srcOrd="4" destOrd="0" presId="urn:microsoft.com/office/officeart/2005/8/layout/radial1"/>
    <dgm:cxn modelId="{4A607246-D7CF-42D0-BDE3-AD7852DFE13C}" type="presParOf" srcId="{8B34547D-1523-4609-9707-EF80EBD4AAC0}" destId="{81DED1BA-E802-4BB8-8E85-FF0EFC1EF4DB}" srcOrd="5" destOrd="0" presId="urn:microsoft.com/office/officeart/2005/8/layout/radial1"/>
    <dgm:cxn modelId="{CE6F717C-77B6-4611-8128-9AF9FAEEC4DD}" type="presParOf" srcId="{81DED1BA-E802-4BB8-8E85-FF0EFC1EF4DB}" destId="{2D5CEA07-3AFE-4618-BABE-099864B9A344}" srcOrd="0" destOrd="0" presId="urn:microsoft.com/office/officeart/2005/8/layout/radial1"/>
    <dgm:cxn modelId="{7DF4AF8B-726C-47B8-A05C-96659B6E1DC6}" type="presParOf" srcId="{8B34547D-1523-4609-9707-EF80EBD4AAC0}" destId="{89435531-80D4-4B45-AA3D-47BE57B4696A}" srcOrd="6" destOrd="0" presId="urn:microsoft.com/office/officeart/2005/8/layout/radial1"/>
    <dgm:cxn modelId="{5450E140-E3A9-4072-BC40-ED5EEF6792AF}" type="presParOf" srcId="{8B34547D-1523-4609-9707-EF80EBD4AAC0}" destId="{FE95D797-6F88-4F06-88B7-552C581A93FB}" srcOrd="7" destOrd="0" presId="urn:microsoft.com/office/officeart/2005/8/layout/radial1"/>
    <dgm:cxn modelId="{C3F49EFA-818F-400A-92E7-B5EFB4DA9403}" type="presParOf" srcId="{FE95D797-6F88-4F06-88B7-552C581A93FB}" destId="{DBC055CF-D2F2-4B07-9879-FADC62E578F3}" srcOrd="0" destOrd="0" presId="urn:microsoft.com/office/officeart/2005/8/layout/radial1"/>
    <dgm:cxn modelId="{1D18A507-1906-4E74-A1DB-B191D19A6B46}" type="presParOf" srcId="{8B34547D-1523-4609-9707-EF80EBD4AAC0}" destId="{82529838-6186-4CDD-BF7E-DC4C73D37921}" srcOrd="8" destOrd="0" presId="urn:microsoft.com/office/officeart/2005/8/layout/radial1"/>
    <dgm:cxn modelId="{5F78537A-ECD7-4FBC-A989-573A8497DEEC}" type="presParOf" srcId="{8B34547D-1523-4609-9707-EF80EBD4AAC0}" destId="{44EA4701-1346-4F0A-94D3-904C48CA5920}" srcOrd="9" destOrd="0" presId="urn:microsoft.com/office/officeart/2005/8/layout/radial1"/>
    <dgm:cxn modelId="{5F3FF52E-3607-4F03-B3C9-5C5CFD907476}" type="presParOf" srcId="{44EA4701-1346-4F0A-94D3-904C48CA5920}" destId="{B5787979-D9E0-420B-A86A-56A79840A1A3}" srcOrd="0" destOrd="0" presId="urn:microsoft.com/office/officeart/2005/8/layout/radial1"/>
    <dgm:cxn modelId="{CDD51812-960A-42B6-91C6-748D7FE131D5}" type="presParOf" srcId="{8B34547D-1523-4609-9707-EF80EBD4AAC0}" destId="{774C1E8D-D232-4897-B923-17100F4DC0B4}"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E89CB0-053F-400F-935E-7AF3DAD0F3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473C57-154A-4D7C-BE4D-3DD185839A71}">
      <dgm:prSet custT="1"/>
      <dgm:spPr/>
      <dgm:t>
        <a:bodyPr/>
        <a:lstStyle/>
        <a:p>
          <a:pPr algn="ctr" rtl="0"/>
          <a:r>
            <a:rPr lang="en-US" sz="2600" dirty="0">
              <a:latin typeface="+mj-lt"/>
            </a:rPr>
            <a:t>Liquidity and “financial flexibility”</a:t>
          </a:r>
          <a:endParaRPr lang="en-US" sz="2600" b="0" dirty="0">
            <a:latin typeface="+mj-lt"/>
          </a:endParaRPr>
        </a:p>
      </dgm:t>
    </dgm:pt>
    <dgm:pt modelId="{220C6723-2A8B-402B-9F33-3BFF5D3C6540}" type="parTrans" cxnId="{DB6C00E3-DEB5-4FDC-8108-EBA68440D2D8}">
      <dgm:prSet/>
      <dgm:spPr/>
      <dgm:t>
        <a:bodyPr/>
        <a:lstStyle/>
        <a:p>
          <a:endParaRPr lang="en-US"/>
        </a:p>
      </dgm:t>
    </dgm:pt>
    <dgm:pt modelId="{30097854-8BBD-4F9B-8560-977AD06537BC}" type="sibTrans" cxnId="{DB6C00E3-DEB5-4FDC-8108-EBA68440D2D8}">
      <dgm:prSet/>
      <dgm:spPr/>
      <dgm:t>
        <a:bodyPr/>
        <a:lstStyle/>
        <a:p>
          <a:endParaRPr lang="en-US"/>
        </a:p>
      </dgm:t>
    </dgm:pt>
    <dgm:pt modelId="{B1DA09CD-1160-4F7D-95B2-336513645DDD}">
      <dgm:prSet custT="1"/>
      <dgm:spPr/>
      <dgm:t>
        <a:bodyPr/>
        <a:lstStyle/>
        <a:p>
          <a:pPr algn="ctr" rtl="0"/>
          <a:r>
            <a:rPr lang="en-US" sz="2600" b="0" dirty="0">
              <a:latin typeface="+mj-lt"/>
            </a:rPr>
            <a:t>Availability of resources to meet cash needs</a:t>
          </a:r>
        </a:p>
      </dgm:t>
    </dgm:pt>
    <dgm:pt modelId="{E565560D-3BDE-4212-96D3-CBC4CF0B12AA}" type="parTrans" cxnId="{F45A3CF2-EC2F-45FD-884F-8E56A752AA2D}">
      <dgm:prSet/>
      <dgm:spPr/>
      <dgm:t>
        <a:bodyPr/>
        <a:lstStyle/>
        <a:p>
          <a:endParaRPr lang="en-US"/>
        </a:p>
      </dgm:t>
    </dgm:pt>
    <dgm:pt modelId="{82447CA5-6A7E-445C-87B6-79DA22352B8F}" type="sibTrans" cxnId="{F45A3CF2-EC2F-45FD-884F-8E56A752AA2D}">
      <dgm:prSet/>
      <dgm:spPr/>
      <dgm:t>
        <a:bodyPr/>
        <a:lstStyle/>
        <a:p>
          <a:endParaRPr lang="en-US"/>
        </a:p>
      </dgm:t>
    </dgm:pt>
    <dgm:pt modelId="{A8B19615-8F27-4CF7-9D22-E7ACAF0E7916}" type="pres">
      <dgm:prSet presAssocID="{73E89CB0-053F-400F-935E-7AF3DAD0F357}" presName="linear" presStyleCnt="0">
        <dgm:presLayoutVars>
          <dgm:animLvl val="lvl"/>
          <dgm:resizeHandles val="exact"/>
        </dgm:presLayoutVars>
      </dgm:prSet>
      <dgm:spPr/>
    </dgm:pt>
    <dgm:pt modelId="{F86C0B2C-A94C-45B4-A0BB-D5EE0046B0E6}" type="pres">
      <dgm:prSet presAssocID="{B1DA09CD-1160-4F7D-95B2-336513645DDD}" presName="parentText" presStyleLbl="node1" presStyleIdx="0" presStyleCnt="2">
        <dgm:presLayoutVars>
          <dgm:chMax val="0"/>
          <dgm:bulletEnabled val="1"/>
        </dgm:presLayoutVars>
      </dgm:prSet>
      <dgm:spPr/>
    </dgm:pt>
    <dgm:pt modelId="{59AEF9E6-29D1-4A8D-BD9E-5E5BD0CF1DE5}" type="pres">
      <dgm:prSet presAssocID="{82447CA5-6A7E-445C-87B6-79DA22352B8F}" presName="spacer" presStyleCnt="0"/>
      <dgm:spPr/>
    </dgm:pt>
    <dgm:pt modelId="{6C17794E-82BE-4338-B610-2BEBE5EC9E95}" type="pres">
      <dgm:prSet presAssocID="{9B473C57-154A-4D7C-BE4D-3DD185839A71}" presName="parentText" presStyleLbl="node1" presStyleIdx="1" presStyleCnt="2">
        <dgm:presLayoutVars>
          <dgm:chMax val="0"/>
          <dgm:bulletEnabled val="1"/>
        </dgm:presLayoutVars>
      </dgm:prSet>
      <dgm:spPr/>
    </dgm:pt>
  </dgm:ptLst>
  <dgm:cxnLst>
    <dgm:cxn modelId="{4FA2AA9D-D4A0-4EFA-B560-EB715A14E037}" type="presOf" srcId="{73E89CB0-053F-400F-935E-7AF3DAD0F357}" destId="{A8B19615-8F27-4CF7-9D22-E7ACAF0E7916}" srcOrd="0" destOrd="0" presId="urn:microsoft.com/office/officeart/2005/8/layout/vList2"/>
    <dgm:cxn modelId="{BCD519B4-5619-4D68-8ADC-14D6ED40980F}" type="presOf" srcId="{B1DA09CD-1160-4F7D-95B2-336513645DDD}" destId="{F86C0B2C-A94C-45B4-A0BB-D5EE0046B0E6}" srcOrd="0" destOrd="0" presId="urn:microsoft.com/office/officeart/2005/8/layout/vList2"/>
    <dgm:cxn modelId="{D18C78CF-6CE3-4C00-B48A-48DBEE612A60}" type="presOf" srcId="{9B473C57-154A-4D7C-BE4D-3DD185839A71}" destId="{6C17794E-82BE-4338-B610-2BEBE5EC9E95}" srcOrd="0" destOrd="0" presId="urn:microsoft.com/office/officeart/2005/8/layout/vList2"/>
    <dgm:cxn modelId="{DB6C00E3-DEB5-4FDC-8108-EBA68440D2D8}" srcId="{73E89CB0-053F-400F-935E-7AF3DAD0F357}" destId="{9B473C57-154A-4D7C-BE4D-3DD185839A71}" srcOrd="1" destOrd="0" parTransId="{220C6723-2A8B-402B-9F33-3BFF5D3C6540}" sibTransId="{30097854-8BBD-4F9B-8560-977AD06537BC}"/>
    <dgm:cxn modelId="{F45A3CF2-EC2F-45FD-884F-8E56A752AA2D}" srcId="{73E89CB0-053F-400F-935E-7AF3DAD0F357}" destId="{B1DA09CD-1160-4F7D-95B2-336513645DDD}" srcOrd="0" destOrd="0" parTransId="{E565560D-3BDE-4212-96D3-CBC4CF0B12AA}" sibTransId="{82447CA5-6A7E-445C-87B6-79DA22352B8F}"/>
    <dgm:cxn modelId="{9FEB53E6-F3A7-4EF2-B42D-ED72568B8869}" type="presParOf" srcId="{A8B19615-8F27-4CF7-9D22-E7ACAF0E7916}" destId="{F86C0B2C-A94C-45B4-A0BB-D5EE0046B0E6}" srcOrd="0" destOrd="0" presId="urn:microsoft.com/office/officeart/2005/8/layout/vList2"/>
    <dgm:cxn modelId="{A1F5073B-E1EB-4071-80E3-752D32E4C6EA}" type="presParOf" srcId="{A8B19615-8F27-4CF7-9D22-E7ACAF0E7916}" destId="{59AEF9E6-29D1-4A8D-BD9E-5E5BD0CF1DE5}" srcOrd="1" destOrd="0" presId="urn:microsoft.com/office/officeart/2005/8/layout/vList2"/>
    <dgm:cxn modelId="{6E996BCE-F024-482B-845D-64EAF3FF089E}" type="presParOf" srcId="{A8B19615-8F27-4CF7-9D22-E7ACAF0E7916}" destId="{6C17794E-82BE-4338-B610-2BEBE5EC9E9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8140D7-38B5-40C2-B282-7863453539F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47D1F3FC-2CA8-42DF-8960-8A53FA929C1D}">
      <dgm:prSet phldrT="[Text]" custT="1"/>
      <dgm:spPr/>
      <dgm:t>
        <a:bodyPr/>
        <a:lstStyle/>
        <a:p>
          <a:r>
            <a:rPr lang="en-US" sz="2500" dirty="0">
              <a:latin typeface="+mj-lt"/>
            </a:rPr>
            <a:t>Educate members of the board and leadership on the new requirements</a:t>
          </a:r>
        </a:p>
      </dgm:t>
    </dgm:pt>
    <dgm:pt modelId="{7725667F-3CCF-4EC0-8753-0007BA164334}" type="parTrans" cxnId="{A10984C0-F95B-4E4B-B7D2-0A723722CD2E}">
      <dgm:prSet/>
      <dgm:spPr/>
      <dgm:t>
        <a:bodyPr/>
        <a:lstStyle/>
        <a:p>
          <a:endParaRPr lang="en-US"/>
        </a:p>
      </dgm:t>
    </dgm:pt>
    <dgm:pt modelId="{CDC56F08-EB8B-4039-9E4C-31282418E2F8}" type="sibTrans" cxnId="{A10984C0-F95B-4E4B-B7D2-0A723722CD2E}">
      <dgm:prSet/>
      <dgm:spPr/>
      <dgm:t>
        <a:bodyPr/>
        <a:lstStyle/>
        <a:p>
          <a:endParaRPr lang="en-US"/>
        </a:p>
      </dgm:t>
    </dgm:pt>
    <dgm:pt modelId="{CF9E52CC-3E0E-4157-806E-53B75E319B16}">
      <dgm:prSet phldrT="[Text]" custT="1"/>
      <dgm:spPr/>
      <dgm:t>
        <a:bodyPr/>
        <a:lstStyle/>
        <a:p>
          <a:r>
            <a:rPr lang="en-US" sz="2500" dirty="0">
              <a:latin typeface="+mj-lt"/>
            </a:rPr>
            <a:t>Clarify and document your board’s intentions as they relate to available unrestricted resources</a:t>
          </a:r>
        </a:p>
      </dgm:t>
    </dgm:pt>
    <dgm:pt modelId="{5A72BB09-EBCC-4F7C-A4AB-9A1FB211D0F8}" type="parTrans" cxnId="{6A2C3A22-89D7-48D0-BF8F-9140410446E2}">
      <dgm:prSet/>
      <dgm:spPr/>
      <dgm:t>
        <a:bodyPr/>
        <a:lstStyle/>
        <a:p>
          <a:endParaRPr lang="en-US"/>
        </a:p>
      </dgm:t>
    </dgm:pt>
    <dgm:pt modelId="{6C7EAE1B-EE1E-4386-86AF-A3ACE7FC2A6C}" type="sibTrans" cxnId="{6A2C3A22-89D7-48D0-BF8F-9140410446E2}">
      <dgm:prSet/>
      <dgm:spPr/>
      <dgm:t>
        <a:bodyPr/>
        <a:lstStyle/>
        <a:p>
          <a:endParaRPr lang="en-US"/>
        </a:p>
      </dgm:t>
    </dgm:pt>
    <dgm:pt modelId="{E46491FF-D9B0-4986-95CD-F7BBE7891344}">
      <dgm:prSet custT="1"/>
      <dgm:spPr/>
      <dgm:t>
        <a:bodyPr/>
        <a:lstStyle/>
        <a:p>
          <a:r>
            <a:rPr lang="en-US" sz="2500" dirty="0">
              <a:latin typeface="+mj-lt"/>
            </a:rPr>
            <a:t>Seek professional advice</a:t>
          </a:r>
        </a:p>
      </dgm:t>
    </dgm:pt>
    <dgm:pt modelId="{C8A4B08A-3273-4D9D-9C1A-82172FCBD89E}" type="parTrans" cxnId="{0A4FDF37-1F2D-490B-A767-99EF71D70BEE}">
      <dgm:prSet/>
      <dgm:spPr/>
      <dgm:t>
        <a:bodyPr/>
        <a:lstStyle/>
        <a:p>
          <a:endParaRPr lang="en-US"/>
        </a:p>
      </dgm:t>
    </dgm:pt>
    <dgm:pt modelId="{B0550533-E22A-41C5-8994-83D754ED9A7B}" type="sibTrans" cxnId="{0A4FDF37-1F2D-490B-A767-99EF71D70BEE}">
      <dgm:prSet/>
      <dgm:spPr/>
      <dgm:t>
        <a:bodyPr/>
        <a:lstStyle/>
        <a:p>
          <a:endParaRPr lang="en-US"/>
        </a:p>
      </dgm:t>
    </dgm:pt>
    <dgm:pt modelId="{3F762ACD-FC49-45FD-B618-173BB328A5A8}">
      <dgm:prSet custT="1"/>
      <dgm:spPr/>
      <dgm:t>
        <a:bodyPr/>
        <a:lstStyle/>
        <a:p>
          <a:r>
            <a:rPr lang="en-US" sz="2500" dirty="0">
              <a:latin typeface="+mj-lt"/>
            </a:rPr>
            <a:t>Use 2017 as a “dress rehearsal” </a:t>
          </a:r>
        </a:p>
      </dgm:t>
    </dgm:pt>
    <dgm:pt modelId="{21348AEB-E82B-478D-B330-FDEDE47822F2}" type="parTrans" cxnId="{6B8FF30C-0822-4BA9-919F-519DE4320BA9}">
      <dgm:prSet/>
      <dgm:spPr/>
      <dgm:t>
        <a:bodyPr/>
        <a:lstStyle/>
        <a:p>
          <a:endParaRPr lang="en-US"/>
        </a:p>
      </dgm:t>
    </dgm:pt>
    <dgm:pt modelId="{93A0E06B-C338-4509-BFA9-0314F85B593F}" type="sibTrans" cxnId="{6B8FF30C-0822-4BA9-919F-519DE4320BA9}">
      <dgm:prSet/>
      <dgm:spPr/>
      <dgm:t>
        <a:bodyPr/>
        <a:lstStyle/>
        <a:p>
          <a:endParaRPr lang="en-US"/>
        </a:p>
      </dgm:t>
    </dgm:pt>
    <dgm:pt modelId="{05BCFAE3-2C51-4549-B691-9445BA51A613}" type="pres">
      <dgm:prSet presAssocID="{108140D7-38B5-40C2-B282-7863453539F8}" presName="linear" presStyleCnt="0">
        <dgm:presLayoutVars>
          <dgm:animLvl val="lvl"/>
          <dgm:resizeHandles val="exact"/>
        </dgm:presLayoutVars>
      </dgm:prSet>
      <dgm:spPr/>
    </dgm:pt>
    <dgm:pt modelId="{59CE6226-6468-40F1-A62B-BE0E75F61564}" type="pres">
      <dgm:prSet presAssocID="{47D1F3FC-2CA8-42DF-8960-8A53FA929C1D}" presName="parentText" presStyleLbl="node1" presStyleIdx="0" presStyleCnt="4">
        <dgm:presLayoutVars>
          <dgm:chMax val="0"/>
          <dgm:bulletEnabled val="1"/>
        </dgm:presLayoutVars>
      </dgm:prSet>
      <dgm:spPr/>
    </dgm:pt>
    <dgm:pt modelId="{165D1552-7634-4FF2-83ED-019B1EB722A4}" type="pres">
      <dgm:prSet presAssocID="{CDC56F08-EB8B-4039-9E4C-31282418E2F8}" presName="spacer" presStyleCnt="0"/>
      <dgm:spPr/>
    </dgm:pt>
    <dgm:pt modelId="{24FB16E8-C08F-452D-943C-77FAE094371D}" type="pres">
      <dgm:prSet presAssocID="{CF9E52CC-3E0E-4157-806E-53B75E319B16}" presName="parentText" presStyleLbl="node1" presStyleIdx="1" presStyleCnt="4" custLinFactNeighborY="-99138">
        <dgm:presLayoutVars>
          <dgm:chMax val="0"/>
          <dgm:bulletEnabled val="1"/>
        </dgm:presLayoutVars>
      </dgm:prSet>
      <dgm:spPr/>
    </dgm:pt>
    <dgm:pt modelId="{59F8CF04-3FA2-4303-B8A0-6E59B444EA11}" type="pres">
      <dgm:prSet presAssocID="{6C7EAE1B-EE1E-4386-86AF-A3ACE7FC2A6C}" presName="spacer" presStyleCnt="0"/>
      <dgm:spPr/>
    </dgm:pt>
    <dgm:pt modelId="{18BFA08F-DF55-4AFC-997B-17B2B006CD83}" type="pres">
      <dgm:prSet presAssocID="{E46491FF-D9B0-4986-95CD-F7BBE7891344}" presName="parentText" presStyleLbl="node1" presStyleIdx="2" presStyleCnt="4" custLinFactY="-14797" custLinFactNeighborY="-100000">
        <dgm:presLayoutVars>
          <dgm:chMax val="0"/>
          <dgm:bulletEnabled val="1"/>
        </dgm:presLayoutVars>
      </dgm:prSet>
      <dgm:spPr/>
    </dgm:pt>
    <dgm:pt modelId="{A524EE2A-CDE6-460E-A506-B631A555A5B0}" type="pres">
      <dgm:prSet presAssocID="{B0550533-E22A-41C5-8994-83D754ED9A7B}" presName="spacer" presStyleCnt="0"/>
      <dgm:spPr/>
    </dgm:pt>
    <dgm:pt modelId="{6846E30F-8B50-4555-9AAF-47042A6A16E8}" type="pres">
      <dgm:prSet presAssocID="{3F762ACD-FC49-45FD-B618-173BB328A5A8}" presName="parentText" presStyleLbl="node1" presStyleIdx="3" presStyleCnt="4" custLinFactY="-30668" custLinFactNeighborY="-100000">
        <dgm:presLayoutVars>
          <dgm:chMax val="0"/>
          <dgm:bulletEnabled val="1"/>
        </dgm:presLayoutVars>
      </dgm:prSet>
      <dgm:spPr/>
    </dgm:pt>
  </dgm:ptLst>
  <dgm:cxnLst>
    <dgm:cxn modelId="{6B8FF30C-0822-4BA9-919F-519DE4320BA9}" srcId="{108140D7-38B5-40C2-B282-7863453539F8}" destId="{3F762ACD-FC49-45FD-B618-173BB328A5A8}" srcOrd="3" destOrd="0" parTransId="{21348AEB-E82B-478D-B330-FDEDE47822F2}" sibTransId="{93A0E06B-C338-4509-BFA9-0314F85B593F}"/>
    <dgm:cxn modelId="{95027E21-982C-43A7-ABE8-2B436AAB0A01}" type="presOf" srcId="{47D1F3FC-2CA8-42DF-8960-8A53FA929C1D}" destId="{59CE6226-6468-40F1-A62B-BE0E75F61564}" srcOrd="0" destOrd="0" presId="urn:microsoft.com/office/officeart/2005/8/layout/vList2"/>
    <dgm:cxn modelId="{6A2C3A22-89D7-48D0-BF8F-9140410446E2}" srcId="{108140D7-38B5-40C2-B282-7863453539F8}" destId="{CF9E52CC-3E0E-4157-806E-53B75E319B16}" srcOrd="1" destOrd="0" parTransId="{5A72BB09-EBCC-4F7C-A4AB-9A1FB211D0F8}" sibTransId="{6C7EAE1B-EE1E-4386-86AF-A3ACE7FC2A6C}"/>
    <dgm:cxn modelId="{0A4FDF37-1F2D-490B-A767-99EF71D70BEE}" srcId="{108140D7-38B5-40C2-B282-7863453539F8}" destId="{E46491FF-D9B0-4986-95CD-F7BBE7891344}" srcOrd="2" destOrd="0" parTransId="{C8A4B08A-3273-4D9D-9C1A-82172FCBD89E}" sibTransId="{B0550533-E22A-41C5-8994-83D754ED9A7B}"/>
    <dgm:cxn modelId="{64FE8C5C-FCB0-4296-89B2-217B526EAD0C}" type="presOf" srcId="{3F762ACD-FC49-45FD-B618-173BB328A5A8}" destId="{6846E30F-8B50-4555-9AAF-47042A6A16E8}" srcOrd="0" destOrd="0" presId="urn:microsoft.com/office/officeart/2005/8/layout/vList2"/>
    <dgm:cxn modelId="{C1ED9468-4D6A-4BCD-BDB8-98A9D46CDA0C}" type="presOf" srcId="{CF9E52CC-3E0E-4157-806E-53B75E319B16}" destId="{24FB16E8-C08F-452D-943C-77FAE094371D}" srcOrd="0" destOrd="0" presId="urn:microsoft.com/office/officeart/2005/8/layout/vList2"/>
    <dgm:cxn modelId="{7904C856-F324-4042-8F69-EB29DC3AC4FB}" type="presOf" srcId="{E46491FF-D9B0-4986-95CD-F7BBE7891344}" destId="{18BFA08F-DF55-4AFC-997B-17B2B006CD83}" srcOrd="0" destOrd="0" presId="urn:microsoft.com/office/officeart/2005/8/layout/vList2"/>
    <dgm:cxn modelId="{AB153757-354C-4D66-84DF-DA9E62C078E8}" type="presOf" srcId="{108140D7-38B5-40C2-B282-7863453539F8}" destId="{05BCFAE3-2C51-4549-B691-9445BA51A613}" srcOrd="0" destOrd="0" presId="urn:microsoft.com/office/officeart/2005/8/layout/vList2"/>
    <dgm:cxn modelId="{A10984C0-F95B-4E4B-B7D2-0A723722CD2E}" srcId="{108140D7-38B5-40C2-B282-7863453539F8}" destId="{47D1F3FC-2CA8-42DF-8960-8A53FA929C1D}" srcOrd="0" destOrd="0" parTransId="{7725667F-3CCF-4EC0-8753-0007BA164334}" sibTransId="{CDC56F08-EB8B-4039-9E4C-31282418E2F8}"/>
    <dgm:cxn modelId="{F3BC188D-59C2-44D7-9017-E67177897A5C}" type="presParOf" srcId="{05BCFAE3-2C51-4549-B691-9445BA51A613}" destId="{59CE6226-6468-40F1-A62B-BE0E75F61564}" srcOrd="0" destOrd="0" presId="urn:microsoft.com/office/officeart/2005/8/layout/vList2"/>
    <dgm:cxn modelId="{793D4B1C-C172-462C-8BE5-96BA0288D8F4}" type="presParOf" srcId="{05BCFAE3-2C51-4549-B691-9445BA51A613}" destId="{165D1552-7634-4FF2-83ED-019B1EB722A4}" srcOrd="1" destOrd="0" presId="urn:microsoft.com/office/officeart/2005/8/layout/vList2"/>
    <dgm:cxn modelId="{3216A259-5AAE-40F7-9253-4A025005A18B}" type="presParOf" srcId="{05BCFAE3-2C51-4549-B691-9445BA51A613}" destId="{24FB16E8-C08F-452D-943C-77FAE094371D}" srcOrd="2" destOrd="0" presId="urn:microsoft.com/office/officeart/2005/8/layout/vList2"/>
    <dgm:cxn modelId="{A18D54E5-B087-49E8-9F20-7C2CEFCEA319}" type="presParOf" srcId="{05BCFAE3-2C51-4549-B691-9445BA51A613}" destId="{59F8CF04-3FA2-4303-B8A0-6E59B444EA11}" srcOrd="3" destOrd="0" presId="urn:microsoft.com/office/officeart/2005/8/layout/vList2"/>
    <dgm:cxn modelId="{EDFDD3A1-7C26-43C9-97AA-D2EB1E72120F}" type="presParOf" srcId="{05BCFAE3-2C51-4549-B691-9445BA51A613}" destId="{18BFA08F-DF55-4AFC-997B-17B2B006CD83}" srcOrd="4" destOrd="0" presId="urn:microsoft.com/office/officeart/2005/8/layout/vList2"/>
    <dgm:cxn modelId="{76EF3805-FB23-48A0-8A10-D8A52DA99E88}" type="presParOf" srcId="{05BCFAE3-2C51-4549-B691-9445BA51A613}" destId="{A524EE2A-CDE6-460E-A506-B631A555A5B0}" srcOrd="5" destOrd="0" presId="urn:microsoft.com/office/officeart/2005/8/layout/vList2"/>
    <dgm:cxn modelId="{07BCF198-C37B-4945-81BD-C7A235CB9C4C}" type="presParOf" srcId="{05BCFAE3-2C51-4549-B691-9445BA51A613}" destId="{6846E30F-8B50-4555-9AAF-47042A6A16E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0B2C-A94C-45B4-A0BB-D5EE0046B0E6}">
      <dsp:nvSpPr>
        <dsp:cNvPr id="0" name=""/>
        <dsp:cNvSpPr/>
      </dsp:nvSpPr>
      <dsp:spPr>
        <a:xfrm>
          <a:off x="0" y="10794"/>
          <a:ext cx="4362216" cy="11044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dirty="0">
              <a:latin typeface="+mj-lt"/>
            </a:rPr>
            <a:t>Issued in August 2016</a:t>
          </a:r>
        </a:p>
      </dsp:txBody>
      <dsp:txXfrm>
        <a:off x="53916" y="64710"/>
        <a:ext cx="4254384" cy="996648"/>
      </dsp:txXfrm>
    </dsp:sp>
    <dsp:sp modelId="{6C17794E-82BE-4338-B610-2BEBE5EC9E95}">
      <dsp:nvSpPr>
        <dsp:cNvPr id="0" name=""/>
        <dsp:cNvSpPr/>
      </dsp:nvSpPr>
      <dsp:spPr>
        <a:xfrm>
          <a:off x="0" y="1285194"/>
          <a:ext cx="4362216" cy="11044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dirty="0">
              <a:latin typeface="+mj-lt"/>
            </a:rPr>
            <a:t>First major revision        since 1993</a:t>
          </a:r>
        </a:p>
      </dsp:txBody>
      <dsp:txXfrm>
        <a:off x="53916" y="1339110"/>
        <a:ext cx="4254384" cy="996648"/>
      </dsp:txXfrm>
    </dsp:sp>
    <dsp:sp modelId="{B29E4BA8-23AD-4163-BCC8-8D3D1A11309C}">
      <dsp:nvSpPr>
        <dsp:cNvPr id="0" name=""/>
        <dsp:cNvSpPr/>
      </dsp:nvSpPr>
      <dsp:spPr>
        <a:xfrm>
          <a:off x="0" y="2559594"/>
          <a:ext cx="4362216" cy="11044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dirty="0">
              <a:latin typeface="+mj-lt"/>
            </a:rPr>
            <a:t>Effective Date: Calendar 2018 or Fiscal Year 2019 </a:t>
          </a:r>
        </a:p>
      </dsp:txBody>
      <dsp:txXfrm>
        <a:off x="53916" y="2613510"/>
        <a:ext cx="4254384"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0B2C-A94C-45B4-A0BB-D5EE0046B0E6}">
      <dsp:nvSpPr>
        <dsp:cNvPr id="0" name=""/>
        <dsp:cNvSpPr/>
      </dsp:nvSpPr>
      <dsp:spPr>
        <a:xfrm>
          <a:off x="0" y="19358"/>
          <a:ext cx="4362216" cy="104832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0" kern="1200" dirty="0">
              <a:latin typeface="+mj-lt"/>
            </a:rPr>
            <a:t>Board of Directors</a:t>
          </a:r>
        </a:p>
      </dsp:txBody>
      <dsp:txXfrm>
        <a:off x="51175" y="70533"/>
        <a:ext cx="4259866" cy="945970"/>
      </dsp:txXfrm>
    </dsp:sp>
    <dsp:sp modelId="{6C17794E-82BE-4338-B610-2BEBE5EC9E95}">
      <dsp:nvSpPr>
        <dsp:cNvPr id="0" name=""/>
        <dsp:cNvSpPr/>
      </dsp:nvSpPr>
      <dsp:spPr>
        <a:xfrm>
          <a:off x="0" y="1228958"/>
          <a:ext cx="4362216" cy="104832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0" kern="1200" dirty="0">
              <a:latin typeface="+mj-lt"/>
            </a:rPr>
            <a:t>Donors &amp; Funders</a:t>
          </a:r>
        </a:p>
      </dsp:txBody>
      <dsp:txXfrm>
        <a:off x="51175" y="1280133"/>
        <a:ext cx="4259866" cy="945970"/>
      </dsp:txXfrm>
    </dsp:sp>
    <dsp:sp modelId="{B29E4BA8-23AD-4163-BCC8-8D3D1A11309C}">
      <dsp:nvSpPr>
        <dsp:cNvPr id="0" name=""/>
        <dsp:cNvSpPr/>
      </dsp:nvSpPr>
      <dsp:spPr>
        <a:xfrm>
          <a:off x="0" y="2438558"/>
          <a:ext cx="4362216" cy="104832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0" kern="1200" dirty="0">
              <a:latin typeface="+mj-lt"/>
            </a:rPr>
            <a:t>Financial Institutions</a:t>
          </a:r>
        </a:p>
      </dsp:txBody>
      <dsp:txXfrm>
        <a:off x="51175" y="2489733"/>
        <a:ext cx="4259866"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A7D6B-5932-4FF7-AC3A-01CFBB10C557}">
      <dsp:nvSpPr>
        <dsp:cNvPr id="0" name=""/>
        <dsp:cNvSpPr/>
      </dsp:nvSpPr>
      <dsp:spPr>
        <a:xfrm>
          <a:off x="3423711" y="2156975"/>
          <a:ext cx="1442552" cy="1286926"/>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ASU 2016-14</a:t>
          </a:r>
        </a:p>
      </dsp:txBody>
      <dsp:txXfrm>
        <a:off x="3634968" y="2345441"/>
        <a:ext cx="1020038" cy="909994"/>
      </dsp:txXfrm>
    </dsp:sp>
    <dsp:sp modelId="{F837009D-E4B8-40F9-A587-BBCEB60A88A6}">
      <dsp:nvSpPr>
        <dsp:cNvPr id="0" name=""/>
        <dsp:cNvSpPr/>
      </dsp:nvSpPr>
      <dsp:spPr>
        <a:xfrm rot="16191469">
          <a:off x="3901800" y="1899241"/>
          <a:ext cx="481986" cy="33486"/>
        </a:xfrm>
        <a:custGeom>
          <a:avLst/>
          <a:gdLst/>
          <a:ahLst/>
          <a:cxnLst/>
          <a:rect l="0" t="0" r="0" b="0"/>
          <a:pathLst>
            <a:path>
              <a:moveTo>
                <a:pt x="0" y="16743"/>
              </a:moveTo>
              <a:lnTo>
                <a:pt x="481986" y="1674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30743" y="1903935"/>
        <a:ext cx="24099" cy="24099"/>
      </dsp:txXfrm>
    </dsp:sp>
    <dsp:sp modelId="{C3D84DFD-4F96-4EF2-90AD-08E21B4843FE}">
      <dsp:nvSpPr>
        <dsp:cNvPr id="0" name=""/>
        <dsp:cNvSpPr/>
      </dsp:nvSpPr>
      <dsp:spPr>
        <a:xfrm>
          <a:off x="3042709" y="-90670"/>
          <a:ext cx="2194588" cy="1765664"/>
        </a:xfrm>
        <a:prstGeom prst="ellipse">
          <a:avLst/>
        </a:prstGeom>
        <a:solidFill>
          <a:srgbClr val="0061B2"/>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Liquidity &amp; Availability</a:t>
          </a:r>
        </a:p>
      </dsp:txBody>
      <dsp:txXfrm>
        <a:off x="3364099" y="167906"/>
        <a:ext cx="1551808" cy="1248512"/>
      </dsp:txXfrm>
    </dsp:sp>
    <dsp:sp modelId="{01AA05EE-14AF-49FE-811D-676D98C669E9}">
      <dsp:nvSpPr>
        <dsp:cNvPr id="0" name=""/>
        <dsp:cNvSpPr/>
      </dsp:nvSpPr>
      <dsp:spPr>
        <a:xfrm rot="20520000">
          <a:off x="4817186" y="2528592"/>
          <a:ext cx="225858" cy="33486"/>
        </a:xfrm>
        <a:custGeom>
          <a:avLst/>
          <a:gdLst/>
          <a:ahLst/>
          <a:cxnLst/>
          <a:rect l="0" t="0" r="0" b="0"/>
          <a:pathLst>
            <a:path>
              <a:moveTo>
                <a:pt x="0" y="16743"/>
              </a:moveTo>
              <a:lnTo>
                <a:pt x="225858" y="1674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4468" y="2539689"/>
        <a:ext cx="11292" cy="11292"/>
      </dsp:txXfrm>
    </dsp:sp>
    <dsp:sp modelId="{CF32172A-607C-4716-BF8B-EE4B9E7BCDAC}">
      <dsp:nvSpPr>
        <dsp:cNvPr id="0" name=""/>
        <dsp:cNvSpPr/>
      </dsp:nvSpPr>
      <dsp:spPr>
        <a:xfrm>
          <a:off x="4957678" y="1297014"/>
          <a:ext cx="2194588" cy="1765664"/>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Expenses</a:t>
          </a:r>
        </a:p>
      </dsp:txBody>
      <dsp:txXfrm>
        <a:off x="5279068" y="1555590"/>
        <a:ext cx="1551808" cy="1248512"/>
      </dsp:txXfrm>
    </dsp:sp>
    <dsp:sp modelId="{81DED1BA-E802-4BB8-8E85-FF0EFC1EF4DB}">
      <dsp:nvSpPr>
        <dsp:cNvPr id="0" name=""/>
        <dsp:cNvSpPr/>
      </dsp:nvSpPr>
      <dsp:spPr>
        <a:xfrm rot="2898223">
          <a:off x="4523632" y="3443823"/>
          <a:ext cx="418861" cy="33486"/>
        </a:xfrm>
        <a:custGeom>
          <a:avLst/>
          <a:gdLst/>
          <a:ahLst/>
          <a:cxnLst/>
          <a:rect l="0" t="0" r="0" b="0"/>
          <a:pathLst>
            <a:path>
              <a:moveTo>
                <a:pt x="0" y="16743"/>
              </a:moveTo>
              <a:lnTo>
                <a:pt x="418861" y="1674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2591" y="3450094"/>
        <a:ext cx="20943" cy="20943"/>
      </dsp:txXfrm>
    </dsp:sp>
    <dsp:sp modelId="{89435531-80D4-4B45-AA3D-47BE57B4696A}">
      <dsp:nvSpPr>
        <dsp:cNvPr id="0" name=""/>
        <dsp:cNvSpPr/>
      </dsp:nvSpPr>
      <dsp:spPr>
        <a:xfrm>
          <a:off x="4414314" y="3451669"/>
          <a:ext cx="2194588" cy="1765664"/>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Investment Return</a:t>
          </a:r>
        </a:p>
      </dsp:txBody>
      <dsp:txXfrm>
        <a:off x="4735704" y="3710245"/>
        <a:ext cx="1551808" cy="1248512"/>
      </dsp:txXfrm>
    </dsp:sp>
    <dsp:sp modelId="{FE95D797-6F88-4F06-88B7-552C581A93FB}">
      <dsp:nvSpPr>
        <dsp:cNvPr id="0" name=""/>
        <dsp:cNvSpPr/>
      </dsp:nvSpPr>
      <dsp:spPr>
        <a:xfrm rot="7789867">
          <a:off x="3383559" y="3454794"/>
          <a:ext cx="403344" cy="33486"/>
        </a:xfrm>
        <a:custGeom>
          <a:avLst/>
          <a:gdLst/>
          <a:ahLst/>
          <a:cxnLst/>
          <a:rect l="0" t="0" r="0" b="0"/>
          <a:pathLst>
            <a:path>
              <a:moveTo>
                <a:pt x="0" y="16743"/>
              </a:moveTo>
              <a:lnTo>
                <a:pt x="403344" y="1674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75148" y="3461454"/>
        <a:ext cx="20167" cy="20167"/>
      </dsp:txXfrm>
    </dsp:sp>
    <dsp:sp modelId="{82529838-6186-4CDD-BF7E-DC4C73D37921}">
      <dsp:nvSpPr>
        <dsp:cNvPr id="0" name=""/>
        <dsp:cNvSpPr/>
      </dsp:nvSpPr>
      <dsp:spPr>
        <a:xfrm>
          <a:off x="1747316" y="3476644"/>
          <a:ext cx="2194588" cy="1765664"/>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Statement of Cash Flows</a:t>
          </a:r>
        </a:p>
      </dsp:txBody>
      <dsp:txXfrm>
        <a:off x="2068706" y="3735220"/>
        <a:ext cx="1551808" cy="1248512"/>
      </dsp:txXfrm>
    </dsp:sp>
    <dsp:sp modelId="{44EA4701-1346-4F0A-94D3-904C48CA5920}">
      <dsp:nvSpPr>
        <dsp:cNvPr id="0" name=""/>
        <dsp:cNvSpPr/>
      </dsp:nvSpPr>
      <dsp:spPr>
        <a:xfrm rot="11880000">
          <a:off x="3246931" y="2528592"/>
          <a:ext cx="225858" cy="33486"/>
        </a:xfrm>
        <a:custGeom>
          <a:avLst/>
          <a:gdLst/>
          <a:ahLst/>
          <a:cxnLst/>
          <a:rect l="0" t="0" r="0" b="0"/>
          <a:pathLst>
            <a:path>
              <a:moveTo>
                <a:pt x="0" y="16743"/>
              </a:moveTo>
              <a:lnTo>
                <a:pt x="225858" y="1674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54214" y="2539689"/>
        <a:ext cx="11292" cy="11292"/>
      </dsp:txXfrm>
    </dsp:sp>
    <dsp:sp modelId="{774C1E8D-D232-4897-B923-17100F4DC0B4}">
      <dsp:nvSpPr>
        <dsp:cNvPr id="0" name=""/>
        <dsp:cNvSpPr/>
      </dsp:nvSpPr>
      <dsp:spPr>
        <a:xfrm>
          <a:off x="1137708" y="1297014"/>
          <a:ext cx="2194588" cy="1765664"/>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Net Asset Classification</a:t>
          </a:r>
        </a:p>
      </dsp:txBody>
      <dsp:txXfrm>
        <a:off x="1459098" y="1555590"/>
        <a:ext cx="1551808" cy="1248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0B2C-A94C-45B4-A0BB-D5EE0046B0E6}">
      <dsp:nvSpPr>
        <dsp:cNvPr id="0" name=""/>
        <dsp:cNvSpPr/>
      </dsp:nvSpPr>
      <dsp:spPr>
        <a:xfrm>
          <a:off x="0" y="350760"/>
          <a:ext cx="4362216" cy="12168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dirty="0">
              <a:latin typeface="+mj-lt"/>
            </a:rPr>
            <a:t>Availability of resources to meet cash needs</a:t>
          </a:r>
        </a:p>
      </dsp:txBody>
      <dsp:txXfrm>
        <a:off x="59399" y="410159"/>
        <a:ext cx="4243418" cy="1098002"/>
      </dsp:txXfrm>
    </dsp:sp>
    <dsp:sp modelId="{6C17794E-82BE-4338-B610-2BEBE5EC9E95}">
      <dsp:nvSpPr>
        <dsp:cNvPr id="0" name=""/>
        <dsp:cNvSpPr/>
      </dsp:nvSpPr>
      <dsp:spPr>
        <a:xfrm>
          <a:off x="0" y="1754760"/>
          <a:ext cx="4362216" cy="12168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Liquidity and “financial flexibility”</a:t>
          </a:r>
          <a:endParaRPr lang="en-US" sz="2600" b="0" kern="1200" dirty="0">
            <a:latin typeface="+mj-lt"/>
          </a:endParaRPr>
        </a:p>
      </dsp:txBody>
      <dsp:txXfrm>
        <a:off x="59399" y="1814159"/>
        <a:ext cx="4243418"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E6226-6468-40F1-A62B-BE0E75F61564}">
      <dsp:nvSpPr>
        <dsp:cNvPr id="0" name=""/>
        <dsp:cNvSpPr/>
      </dsp:nvSpPr>
      <dsp:spPr>
        <a:xfrm>
          <a:off x="0" y="5514"/>
          <a:ext cx="7391400" cy="1067040"/>
        </a:xfrm>
        <a:prstGeom prst="roundRect">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Educate members of the board and leadership on the new requirements</a:t>
          </a:r>
        </a:p>
      </dsp:txBody>
      <dsp:txXfrm>
        <a:off x="52089" y="57603"/>
        <a:ext cx="7287222" cy="962862"/>
      </dsp:txXfrm>
    </dsp:sp>
    <dsp:sp modelId="{24FB16E8-C08F-452D-943C-77FAE094371D}">
      <dsp:nvSpPr>
        <dsp:cNvPr id="0" name=""/>
        <dsp:cNvSpPr/>
      </dsp:nvSpPr>
      <dsp:spPr>
        <a:xfrm>
          <a:off x="0" y="1073970"/>
          <a:ext cx="7391400" cy="1067040"/>
        </a:xfrm>
        <a:prstGeom prst="roundRect">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Clarify and document your board’s intentions as they relate to available unrestricted resources</a:t>
          </a:r>
        </a:p>
      </dsp:txBody>
      <dsp:txXfrm>
        <a:off x="52089" y="1126059"/>
        <a:ext cx="7287222" cy="962862"/>
      </dsp:txXfrm>
    </dsp:sp>
    <dsp:sp modelId="{18BFA08F-DF55-4AFC-997B-17B2B006CD83}">
      <dsp:nvSpPr>
        <dsp:cNvPr id="0" name=""/>
        <dsp:cNvSpPr/>
      </dsp:nvSpPr>
      <dsp:spPr>
        <a:xfrm>
          <a:off x="0" y="2145865"/>
          <a:ext cx="7391400" cy="1067040"/>
        </a:xfrm>
        <a:prstGeom prst="roundRect">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Seek professional advice</a:t>
          </a:r>
        </a:p>
      </dsp:txBody>
      <dsp:txXfrm>
        <a:off x="52089" y="2197954"/>
        <a:ext cx="7287222" cy="962862"/>
      </dsp:txXfrm>
    </dsp:sp>
    <dsp:sp modelId="{6846E30F-8B50-4555-9AAF-47042A6A16E8}">
      <dsp:nvSpPr>
        <dsp:cNvPr id="0" name=""/>
        <dsp:cNvSpPr/>
      </dsp:nvSpPr>
      <dsp:spPr>
        <a:xfrm>
          <a:off x="0" y="3207715"/>
          <a:ext cx="7391400" cy="1067040"/>
        </a:xfrm>
        <a:prstGeom prst="roundRect">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Use 2017 as a “dress rehearsal” </a:t>
          </a:r>
        </a:p>
      </dsp:txBody>
      <dsp:txXfrm>
        <a:off x="52089" y="3259804"/>
        <a:ext cx="7287222" cy="962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95" tIns="48347" rIns="96695" bIns="4834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95" tIns="48347" rIns="96695" bIns="48347" rtlCol="0"/>
          <a:lstStyle>
            <a:lvl1pPr algn="r">
              <a:defRPr sz="1200"/>
            </a:lvl1pPr>
          </a:lstStyle>
          <a:p>
            <a:endParaRPr lang="en-US" dirty="0"/>
          </a:p>
        </p:txBody>
      </p:sp>
      <p:sp>
        <p:nvSpPr>
          <p:cNvPr id="4" name="Footer Placeholder 3"/>
          <p:cNvSpPr>
            <a:spLocks noGrp="1"/>
          </p:cNvSpPr>
          <p:nvPr>
            <p:ph type="ftr" sz="quarter" idx="2"/>
          </p:nvPr>
        </p:nvSpPr>
        <p:spPr>
          <a:xfrm>
            <a:off x="1" y="9119473"/>
            <a:ext cx="3169920" cy="480060"/>
          </a:xfrm>
          <a:prstGeom prst="rect">
            <a:avLst/>
          </a:prstGeom>
        </p:spPr>
        <p:txBody>
          <a:bodyPr vert="horz" lIns="96695" tIns="48347" rIns="96695" bIns="483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95" tIns="48347" rIns="96695" bIns="48347" rtlCol="0" anchor="b"/>
          <a:lstStyle>
            <a:lvl1pPr algn="r">
              <a:defRPr sz="1200"/>
            </a:lvl1pPr>
          </a:lstStyle>
          <a:p>
            <a:fld id="{D8712975-A57E-7B40-A183-A9F0422F17E1}" type="slidenum">
              <a:rPr lang="en-US" smtClean="0"/>
              <a:pPr/>
              <a:t>‹#›</a:t>
            </a:fld>
            <a:endParaRPr lang="en-US" dirty="0"/>
          </a:p>
        </p:txBody>
      </p:sp>
    </p:spTree>
    <p:extLst>
      <p:ext uri="{BB962C8B-B14F-4D97-AF65-F5344CB8AC3E}">
        <p14:creationId xmlns:p14="http://schemas.microsoft.com/office/powerpoint/2010/main" val="28559988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95" tIns="48347" rIns="96695" bIns="4834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95" tIns="48347" rIns="96695" bIns="48347" rtlCol="0"/>
          <a:lstStyle>
            <a:lvl1pPr algn="r">
              <a:defRPr sz="1200"/>
            </a:lvl1pPr>
          </a:lstStyle>
          <a:p>
            <a:r>
              <a:rPr lang="en-US" dirty="0"/>
              <a:t>10/4/2012</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95" tIns="48347" rIns="96695" bIns="48347"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95" tIns="48347" rIns="96695" bIns="483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3"/>
            <a:ext cx="3169920" cy="480060"/>
          </a:xfrm>
          <a:prstGeom prst="rect">
            <a:avLst/>
          </a:prstGeom>
        </p:spPr>
        <p:txBody>
          <a:bodyPr vert="horz" lIns="96695" tIns="48347" rIns="96695" bIns="483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95" tIns="48347" rIns="96695" bIns="48347" rtlCol="0" anchor="b"/>
          <a:lstStyle>
            <a:lvl1pPr algn="r">
              <a:defRPr sz="1200"/>
            </a:lvl1pPr>
          </a:lstStyle>
          <a:p>
            <a:fld id="{1ACA2638-AD3D-2142-91BA-E32B40CCE748}" type="slidenum">
              <a:rPr lang="en-US" smtClean="0"/>
              <a:pPr/>
              <a:t>‹#›</a:t>
            </a:fld>
            <a:endParaRPr lang="en-US" dirty="0"/>
          </a:p>
        </p:txBody>
      </p:sp>
    </p:spTree>
    <p:extLst>
      <p:ext uri="{BB962C8B-B14F-4D97-AF65-F5344CB8AC3E}">
        <p14:creationId xmlns:p14="http://schemas.microsoft.com/office/powerpoint/2010/main" val="190165095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2</a:t>
            </a:fld>
            <a:endParaRPr lang="en-US" dirty="0"/>
          </a:p>
        </p:txBody>
      </p:sp>
    </p:spTree>
    <p:extLst>
      <p:ext uri="{BB962C8B-B14F-4D97-AF65-F5344CB8AC3E}">
        <p14:creationId xmlns:p14="http://schemas.microsoft.com/office/powerpoint/2010/main" val="88179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15</a:t>
            </a:fld>
            <a:endParaRPr lang="en-US" dirty="0"/>
          </a:p>
        </p:txBody>
      </p:sp>
    </p:spTree>
    <p:extLst>
      <p:ext uri="{BB962C8B-B14F-4D97-AF65-F5344CB8AC3E}">
        <p14:creationId xmlns:p14="http://schemas.microsoft.com/office/powerpoint/2010/main" val="262274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a:t>9/25/2012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17</a:t>
            </a:fld>
            <a:endParaRPr lang="en-US" dirty="0"/>
          </a:p>
        </p:txBody>
      </p:sp>
    </p:spTree>
    <p:extLst>
      <p:ext uri="{BB962C8B-B14F-4D97-AF65-F5344CB8AC3E}">
        <p14:creationId xmlns:p14="http://schemas.microsoft.com/office/powerpoint/2010/main" val="57594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a:solidFill>
                  <a:prstClr val="black"/>
                </a:solidFill>
              </a:rPr>
              <a:t>9/25/2012</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1ACA2638-AD3D-2142-91BA-E32B40CCE74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945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3</a:t>
            </a:fld>
            <a:endParaRPr lang="en-US" dirty="0"/>
          </a:p>
        </p:txBody>
      </p:sp>
    </p:spTree>
    <p:extLst>
      <p:ext uri="{BB962C8B-B14F-4D97-AF65-F5344CB8AC3E}">
        <p14:creationId xmlns:p14="http://schemas.microsoft.com/office/powerpoint/2010/main" val="90334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5</a:t>
            </a:fld>
            <a:endParaRPr lang="en-US" dirty="0"/>
          </a:p>
        </p:txBody>
      </p:sp>
    </p:spTree>
    <p:extLst>
      <p:ext uri="{BB962C8B-B14F-4D97-AF65-F5344CB8AC3E}">
        <p14:creationId xmlns:p14="http://schemas.microsoft.com/office/powerpoint/2010/main" val="124306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6</a:t>
            </a:fld>
            <a:endParaRPr lang="en-US" dirty="0"/>
          </a:p>
        </p:txBody>
      </p:sp>
    </p:spTree>
    <p:extLst>
      <p:ext uri="{BB962C8B-B14F-4D97-AF65-F5344CB8AC3E}">
        <p14:creationId xmlns:p14="http://schemas.microsoft.com/office/powerpoint/2010/main" val="75725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7</a:t>
            </a:fld>
            <a:endParaRPr lang="en-US" dirty="0"/>
          </a:p>
        </p:txBody>
      </p:sp>
    </p:spTree>
    <p:extLst>
      <p:ext uri="{BB962C8B-B14F-4D97-AF65-F5344CB8AC3E}">
        <p14:creationId xmlns:p14="http://schemas.microsoft.com/office/powerpoint/2010/main" val="260674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8</a:t>
            </a:fld>
            <a:endParaRPr lang="en-US" dirty="0"/>
          </a:p>
        </p:txBody>
      </p:sp>
    </p:spTree>
    <p:extLst>
      <p:ext uri="{BB962C8B-B14F-4D97-AF65-F5344CB8AC3E}">
        <p14:creationId xmlns:p14="http://schemas.microsoft.com/office/powerpoint/2010/main" val="272765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10</a:t>
            </a:fld>
            <a:endParaRPr lang="en-US" dirty="0"/>
          </a:p>
        </p:txBody>
      </p:sp>
    </p:spTree>
    <p:extLst>
      <p:ext uri="{BB962C8B-B14F-4D97-AF65-F5344CB8AC3E}">
        <p14:creationId xmlns:p14="http://schemas.microsoft.com/office/powerpoint/2010/main" val="238765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12</a:t>
            </a:fld>
            <a:endParaRPr lang="en-US" dirty="0"/>
          </a:p>
        </p:txBody>
      </p:sp>
    </p:spTree>
    <p:extLst>
      <p:ext uri="{BB962C8B-B14F-4D97-AF65-F5344CB8AC3E}">
        <p14:creationId xmlns:p14="http://schemas.microsoft.com/office/powerpoint/2010/main" val="209939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10/4/2012</a:t>
            </a:r>
            <a:endParaRPr lang="en-US" dirty="0"/>
          </a:p>
        </p:txBody>
      </p:sp>
      <p:sp>
        <p:nvSpPr>
          <p:cNvPr id="5" name="Slide Number Placeholder 4"/>
          <p:cNvSpPr>
            <a:spLocks noGrp="1"/>
          </p:cNvSpPr>
          <p:nvPr>
            <p:ph type="sldNum" sz="quarter" idx="11"/>
          </p:nvPr>
        </p:nvSpPr>
        <p:spPr/>
        <p:txBody>
          <a:bodyPr/>
          <a:lstStyle/>
          <a:p>
            <a:fld id="{1ACA2638-AD3D-2142-91BA-E32B40CCE748}" type="slidenum">
              <a:rPr lang="en-US" smtClean="0"/>
              <a:pPr/>
              <a:t>14</a:t>
            </a:fld>
            <a:endParaRPr lang="en-US" dirty="0"/>
          </a:p>
        </p:txBody>
      </p:sp>
    </p:spTree>
    <p:extLst>
      <p:ext uri="{BB962C8B-B14F-4D97-AF65-F5344CB8AC3E}">
        <p14:creationId xmlns:p14="http://schemas.microsoft.com/office/powerpoint/2010/main" val="441286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54225"/>
            <a:ext cx="6705600" cy="1927225"/>
          </a:xfrm>
          <a:prstGeom prst="rect">
            <a:avLst/>
          </a:prstGeom>
        </p:spPr>
        <p:txBody>
          <a:bodyPr vert="horz" anchor="b"/>
          <a:lstStyle>
            <a:lvl1pPr algn="l">
              <a:defRPr sz="3600" b="1">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752600" y="4343400"/>
            <a:ext cx="6705600" cy="762000"/>
          </a:xfrm>
          <a:prstGeom prst="rect">
            <a:avLst/>
          </a:prstGeom>
        </p:spPr>
        <p:txBody>
          <a:bodyPr vert="horz"/>
          <a:lstStyle>
            <a:lvl1pPr marL="0" indent="0" algn="l">
              <a:buNone/>
              <a:defRPr sz="24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5" name="Straight Connector 4"/>
          <p:cNvCxnSpPr/>
          <p:nvPr userDrawn="1"/>
        </p:nvCxnSpPr>
        <p:spPr>
          <a:xfrm>
            <a:off x="1752600" y="4724400"/>
            <a:ext cx="6705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Date Placeholder 4"/>
          <p:cNvSpPr>
            <a:spLocks noGrp="1"/>
          </p:cNvSpPr>
          <p:nvPr>
            <p:ph type="dt" sz="half" idx="2"/>
          </p:nvPr>
        </p:nvSpPr>
        <p:spPr>
          <a:xfrm>
            <a:off x="1774585" y="5991223"/>
            <a:ext cx="2514600" cy="365125"/>
          </a:xfrm>
          <a:prstGeom prst="rect">
            <a:avLst/>
          </a:prstGeom>
        </p:spPr>
        <p:txBody>
          <a:bodyPr vert="horz" lIns="91440" tIns="45720" rIns="91440" bIns="45720" rtlCol="0" anchor="b"/>
          <a:lstStyle>
            <a:lvl1pPr algn="r">
              <a:defRPr sz="1600">
                <a:solidFill>
                  <a:schemeClr val="tx1"/>
                </a:solidFill>
              </a:defRPr>
            </a:lvl1pPr>
          </a:lstStyle>
          <a:p>
            <a:pPr algn="l"/>
            <a:endParaRPr lang="en-US" dirty="0"/>
          </a:p>
        </p:txBody>
      </p:sp>
      <p:sp>
        <p:nvSpPr>
          <p:cNvPr id="13" name="Content Placeholder 12"/>
          <p:cNvSpPr>
            <a:spLocks noGrp="1"/>
          </p:cNvSpPr>
          <p:nvPr>
            <p:ph sz="quarter" idx="10" hasCustomPrompt="1"/>
          </p:nvPr>
        </p:nvSpPr>
        <p:spPr>
          <a:xfrm>
            <a:off x="1751818" y="5257800"/>
            <a:ext cx="3049563" cy="685800"/>
          </a:xfrm>
          <a:prstGeom prst="rect">
            <a:avLst/>
          </a:prstGeom>
        </p:spPr>
        <p:txBody>
          <a:bodyPr vert="horz" anchor="t" anchorCtr="0"/>
          <a:lstStyle>
            <a:lvl1pPr>
              <a:buNone/>
              <a:defRPr sz="1800"/>
            </a:lvl1pPr>
          </a:lstStyle>
          <a:p>
            <a:pPr lvl="0"/>
            <a:r>
              <a:rPr lang="en-US" dirty="0"/>
              <a:t>Click to add presenter’s name</a:t>
            </a:r>
          </a:p>
        </p:txBody>
      </p:sp>
      <p:sp>
        <p:nvSpPr>
          <p:cNvPr id="16" name="Picture Placeholder 14"/>
          <p:cNvSpPr>
            <a:spLocks noGrp="1"/>
          </p:cNvSpPr>
          <p:nvPr>
            <p:ph type="pic" sz="quarter" idx="11" hasCustomPrompt="1"/>
          </p:nvPr>
        </p:nvSpPr>
        <p:spPr>
          <a:xfrm>
            <a:off x="5410200" y="762000"/>
            <a:ext cx="3048000" cy="927100"/>
          </a:xfrm>
          <a:prstGeom prst="rect">
            <a:avLst/>
          </a:prstGeom>
        </p:spPr>
        <p:txBody>
          <a:bodyPr vert="horz"/>
          <a:lstStyle>
            <a:lvl1pPr>
              <a:buNone/>
              <a:defRPr sz="2400"/>
            </a:lvl1pPr>
          </a:lstStyle>
          <a:p>
            <a:r>
              <a:rPr lang="en-US" dirty="0"/>
              <a:t>Client Logo</a:t>
            </a:r>
          </a:p>
        </p:txBody>
      </p:sp>
      <p:pic>
        <p:nvPicPr>
          <p:cNvPr id="10" name="Picture 9" descr="fma-logo.bm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2600" y="762000"/>
            <a:ext cx="3107764" cy="11430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200"/>
          </a:xfrm>
          <a:prstGeom prst="rect">
            <a:avLst/>
          </a:prstGeom>
        </p:spPr>
        <p:txBody>
          <a:bodyPr vert="horz"/>
          <a:lstStyle>
            <a:lvl1pPr marL="177800" indent="-173038">
              <a:spcAft>
                <a:spcPts val="600"/>
              </a:spcAft>
              <a:buClr>
                <a:schemeClr val="accent2"/>
              </a:buClr>
              <a:buSzPct val="100000"/>
              <a:defRPr sz="2000"/>
            </a:lvl1pPr>
            <a:lvl2pPr marL="685800" indent="-228600">
              <a:spcAft>
                <a:spcPts val="600"/>
              </a:spcAft>
              <a:buClr>
                <a:schemeClr val="accent2"/>
              </a:buClr>
              <a:buSzPct val="125000"/>
              <a:defRPr sz="1800"/>
            </a:lvl2pPr>
            <a:lvl3pPr marL="1092200" indent="-177800">
              <a:spcAft>
                <a:spcPts val="600"/>
              </a:spcAft>
              <a:buClr>
                <a:schemeClr val="accent2"/>
              </a:buClr>
              <a:buSzPct val="125000"/>
              <a:defRPr sz="1600"/>
            </a:lvl3pPr>
            <a:lvl4pPr marL="1549400" indent="-177800">
              <a:spcAft>
                <a:spcPts val="600"/>
              </a:spcAft>
              <a:buClr>
                <a:schemeClr val="accent2"/>
              </a:buClr>
              <a:buSzPct val="125000"/>
              <a:defRPr sz="1400"/>
            </a:lvl4pPr>
            <a:lvl5pPr marL="2006600" indent="-177800">
              <a:spcAft>
                <a:spcPts val="600"/>
              </a:spcAft>
              <a:buClr>
                <a:schemeClr val="accent2"/>
              </a:buClr>
              <a:buSzPct val="125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
        <p:nvSpPr>
          <p:cNvPr id="7"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pic>
        <p:nvPicPr>
          <p:cNvPr id="8" name="Picture 7" descr="FMA Logo DIGITAL.jpg"/>
          <p:cNvPicPr>
            <a:picLocks noChangeAspect="1"/>
          </p:cNvPicPr>
          <p:nvPr userDrawn="1"/>
        </p:nvPicPr>
        <p:blipFill>
          <a:blip r:embed="rId2"/>
          <a:stretch>
            <a:fillRect/>
          </a:stretch>
        </p:blipFill>
        <p:spPr>
          <a:xfrm>
            <a:off x="371020" y="137160"/>
            <a:ext cx="1762580" cy="1005840"/>
          </a:xfrm>
          <a:prstGeom prst="rect">
            <a:avLst/>
          </a:prstGeom>
        </p:spPr>
      </p:pic>
      <p:cxnSp>
        <p:nvCxnSpPr>
          <p:cNvPr id="6" name="Straight Connector 5"/>
          <p:cNvCxnSpPr/>
          <p:nvPr userDrawn="1"/>
        </p:nvCxnSpPr>
        <p:spPr>
          <a:xfrm>
            <a:off x="457200" y="1371600"/>
            <a:ext cx="8229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a:prstGeom prst="rect">
            <a:avLst/>
          </a:prstGeom>
        </p:spPr>
        <p:txBody>
          <a:bodyPr vert="horz" anchor="t"/>
          <a:lstStyle>
            <a:lvl1pPr algn="ctr">
              <a:defRPr sz="4000" b="1" cap="all">
                <a:solidFill>
                  <a:srgbClr val="0070C0"/>
                </a:solidFill>
              </a:defRPr>
            </a:lvl1pPr>
          </a:lstStyle>
          <a:p>
            <a:r>
              <a:rPr lang="en-US" dirty="0"/>
              <a:t>Click to edit Master title style</a:t>
            </a:r>
          </a:p>
        </p:txBody>
      </p:sp>
      <p:cxnSp>
        <p:nvCxnSpPr>
          <p:cNvPr id="6" name="Straight Connector 5"/>
          <p:cNvCxnSpPr/>
          <p:nvPr userDrawn="1"/>
        </p:nvCxnSpPr>
        <p:spPr>
          <a:xfrm>
            <a:off x="457200" y="3024187"/>
            <a:ext cx="8229600" cy="1588"/>
          </a:xfrm>
          <a:prstGeom prst="line">
            <a:avLst/>
          </a:prstGeom>
          <a:ln w="1905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sp>
        <p:nvSpPr>
          <p:cNvPr id="7" name="Text Placeholder 2"/>
          <p:cNvSpPr>
            <a:spLocks noGrp="1"/>
          </p:cNvSpPr>
          <p:nvPr>
            <p:ph type="body" idx="1"/>
          </p:nvPr>
        </p:nvSpPr>
        <p:spPr>
          <a:xfrm>
            <a:off x="722313" y="3148013"/>
            <a:ext cx="7772400" cy="1500187"/>
          </a:xfrm>
          <a:prstGeom prst="rect">
            <a:avLst/>
          </a:prstGeom>
        </p:spPr>
        <p:txBody>
          <a:bodyPr vert="horz" anchor="t"/>
          <a:lstStyle>
            <a:lvl1pPr marL="0" indent="0" algn="ctr">
              <a:buNone/>
              <a:defRPr sz="2000" b="1">
                <a:solidFill>
                  <a:srgbClr val="46AF3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191001"/>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pic>
        <p:nvPicPr>
          <p:cNvPr id="7" name="Picture 6"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9"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209800"/>
            <a:ext cx="8229600" cy="37338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p:nvPr>
        </p:nvSpPr>
        <p:spPr>
          <a:xfrm>
            <a:off x="457200" y="1447800"/>
            <a:ext cx="8229600" cy="639762"/>
          </a:xfrm>
          <a:prstGeom prst="rect">
            <a:avLst/>
          </a:prstGeom>
        </p:spPr>
        <p:txBody>
          <a:bodyPr vert="horz"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3"/>
          <p:cNvSpPr txBox="1">
            <a:spLocks/>
          </p:cNvSpPr>
          <p:nvPr userDrawn="1"/>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E74DC34-AA7F-534A-9086-6E85837D99CA}" type="slidenum">
              <a:rPr kumimoji="0" lang="en-US" sz="11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14"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209800"/>
            <a:ext cx="8229600" cy="37338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p:nvPr>
        </p:nvSpPr>
        <p:spPr>
          <a:xfrm>
            <a:off x="457200" y="1447800"/>
            <a:ext cx="8229600" cy="639762"/>
          </a:xfrm>
          <a:prstGeom prst="rect">
            <a:avLst/>
          </a:prstGeom>
        </p:spPr>
        <p:txBody>
          <a:bodyPr vert="horz"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3"/>
          <p:cNvSpPr txBox="1">
            <a:spLocks/>
          </p:cNvSpPr>
          <p:nvPr userDrawn="1"/>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E74DC34-AA7F-534A-9086-6E85837D99CA}" type="slidenum">
              <a:rPr kumimoji="0" lang="en-US" sz="11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14"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Tree>
    <p:extLst>
      <p:ext uri="{BB962C8B-B14F-4D97-AF65-F5344CB8AC3E}">
        <p14:creationId xmlns:p14="http://schemas.microsoft.com/office/powerpoint/2010/main" val="29238907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4040188" cy="639762"/>
          </a:xfrm>
          <a:prstGeom prst="rect">
            <a:avLst/>
          </a:prstGeom>
        </p:spPr>
        <p:txBody>
          <a:bodyPr vert="horz"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2766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76400"/>
            <a:ext cx="4041775" cy="639762"/>
          </a:xfrm>
          <a:prstGeom prst="rect">
            <a:avLst/>
          </a:prstGeom>
        </p:spPr>
        <p:txBody>
          <a:bodyPr vert="horz" anchor="b"/>
          <a:lstStyle>
            <a:lvl1pPr marL="0" indent="0">
              <a:buNone/>
              <a:defRPr sz="2400" b="1">
                <a:solidFill>
                  <a:srgbClr val="46AF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400"/>
            <a:ext cx="4041775" cy="3276600"/>
          </a:xfrm>
          <a:prstGeom prst="rect">
            <a:avLst/>
          </a:prstGeom>
        </p:spPr>
        <p:txBody>
          <a:bodyPr vert="horz"/>
          <a:lstStyle>
            <a:lvl1pPr marL="177800" indent="-177800">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3"/>
          <p:cNvSpPr txBox="1">
            <a:spLocks/>
          </p:cNvSpPr>
          <p:nvPr userDrawn="1"/>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E74DC34-AA7F-534A-9086-6E85837D99CA}" type="slidenum">
              <a:rPr kumimoji="0" lang="en-US" sz="11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10"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14"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3"/>
          <p:cNvSpPr>
            <a:spLocks noGrp="1"/>
          </p:cNvSpPr>
          <p:nvPr>
            <p:ph type="sldNum" sz="quarter" idx="4"/>
          </p:nvPr>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5E74DC34-AA7F-534A-9086-6E85837D99CA}" type="slidenum">
              <a:rPr lang="en-US" smtClean="0"/>
              <a:pPr/>
              <a:t>‹#›</a:t>
            </a:fld>
            <a:endParaRPr lang="en-US" dirty="0"/>
          </a:p>
        </p:txBody>
      </p:sp>
      <p:pic>
        <p:nvPicPr>
          <p:cNvPr id="6" name="Picture 5"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9"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47800"/>
            <a:ext cx="8229600" cy="4495800"/>
          </a:xfrm>
          <a:prstGeom prst="rect">
            <a:avLst/>
          </a:prstGeom>
        </p:spPr>
        <p:txBody>
          <a:bodyPr vert="horz"/>
          <a:lstStyle>
            <a:lvl1pPr marL="177800" indent="-177800">
              <a:spcBef>
                <a:spcPts val="600"/>
              </a:spcBef>
              <a:spcAft>
                <a:spcPts val="600"/>
              </a:spcAft>
              <a:buClr>
                <a:schemeClr val="accent2"/>
              </a:buClr>
              <a:defRPr sz="2200"/>
            </a:lvl1pPr>
            <a:lvl2pPr>
              <a:spcBef>
                <a:spcPts val="600"/>
              </a:spcBef>
              <a:spcAft>
                <a:spcPts val="600"/>
              </a:spcAft>
              <a:buClr>
                <a:schemeClr val="accent2"/>
              </a:buClr>
              <a:defRPr sz="1800"/>
            </a:lvl2pPr>
            <a:lvl3pPr>
              <a:spcBef>
                <a:spcPts val="600"/>
              </a:spcBef>
              <a:spcAft>
                <a:spcPts val="600"/>
              </a:spcAft>
              <a:buClr>
                <a:schemeClr val="accent2"/>
              </a:buClr>
              <a:defRPr sz="1600"/>
            </a:lvl3pPr>
            <a:lvl4pPr>
              <a:spcBef>
                <a:spcPts val="600"/>
              </a:spcBef>
              <a:spcAft>
                <a:spcPts val="600"/>
              </a:spcAft>
              <a:buClr>
                <a:schemeClr val="accent2"/>
              </a:buClr>
              <a:defRPr sz="1400"/>
            </a:lvl4pPr>
            <a:lvl5pPr>
              <a:spcBef>
                <a:spcPts val="600"/>
              </a:spcBef>
              <a:spcAft>
                <a:spcPts val="600"/>
              </a:spcAft>
              <a:buClr>
                <a:schemeClr val="accent2"/>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3352800" y="6340475"/>
            <a:ext cx="21336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E74DC34-AA7F-534A-9086-6E85837D99CA}" type="slidenum">
              <a:rPr kumimoji="0" lang="en-US" sz="11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FMA Logo DIGITAL.jpg"/>
          <p:cNvPicPr>
            <a:picLocks noChangeAspect="1"/>
          </p:cNvPicPr>
          <p:nvPr userDrawn="1"/>
        </p:nvPicPr>
        <p:blipFill>
          <a:blip r:embed="rId2"/>
          <a:stretch>
            <a:fillRect/>
          </a:stretch>
        </p:blipFill>
        <p:spPr>
          <a:xfrm>
            <a:off x="371020" y="137160"/>
            <a:ext cx="1762580" cy="1005840"/>
          </a:xfrm>
          <a:prstGeom prst="rect">
            <a:avLst/>
          </a:prstGeom>
        </p:spPr>
      </p:pic>
      <p:sp>
        <p:nvSpPr>
          <p:cNvPr id="8" name="Title 1"/>
          <p:cNvSpPr>
            <a:spLocks noGrp="1"/>
          </p:cNvSpPr>
          <p:nvPr>
            <p:ph type="title"/>
          </p:nvPr>
        </p:nvSpPr>
        <p:spPr>
          <a:xfrm>
            <a:off x="2286000" y="137478"/>
            <a:ext cx="6400800" cy="8683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none"/>
        </p:style>
        <p:txBody>
          <a:bodyPr vert="horz" anchor="ctr"/>
          <a:lstStyle>
            <a:lvl1pPr algn="l">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114300" y="76200"/>
            <a:ext cx="8915400" cy="662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5" r:id="rId7"/>
    <p:sldLayoutId id="2147483654" r:id="rId8"/>
    <p:sldLayoutId id="2147483658" r:id="rId9"/>
  </p:sldLayoutIdLst>
  <p:transition>
    <p:fad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maonline.net/strongnonprofit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85800" y="2530475"/>
            <a:ext cx="2133600" cy="365125"/>
          </a:xfrm>
          <a:prstGeom prst="rect">
            <a:avLst/>
          </a:prstGeom>
        </p:spPr>
        <p:txBody>
          <a:bodyPr/>
          <a:lstStyle/>
          <a:p>
            <a:fld id="{5E74DC34-AA7F-534A-9086-6E85837D99CA}" type="slidenum">
              <a:rPr lang="en-US" smtClean="0"/>
              <a:pPr/>
              <a:t>1</a:t>
            </a:fld>
            <a:endParaRPr lang="en-US" dirty="0"/>
          </a:p>
        </p:txBody>
      </p:sp>
      <p:sp>
        <p:nvSpPr>
          <p:cNvPr id="12" name="Rectangle 11"/>
          <p:cNvSpPr/>
          <p:nvPr/>
        </p:nvSpPr>
        <p:spPr>
          <a:xfrm>
            <a:off x="0" y="1"/>
            <a:ext cx="9144000" cy="5943600"/>
          </a:xfrm>
          <a:prstGeom prst="rect">
            <a:avLst/>
          </a:prstGeom>
          <a:solidFill>
            <a:srgbClr val="0061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24712" y="1334821"/>
            <a:ext cx="8785225" cy="1446550"/>
          </a:xfrm>
          <a:prstGeom prst="rect">
            <a:avLst/>
          </a:prstGeom>
          <a:noFill/>
        </p:spPr>
        <p:txBody>
          <a:bodyPr wrap="square" rtlCol="0">
            <a:spAutoFit/>
          </a:bodyPr>
          <a:lstStyle/>
          <a:p>
            <a:r>
              <a:rPr lang="en-US" sz="4400" b="1" dirty="0">
                <a:solidFill>
                  <a:schemeClr val="bg1"/>
                </a:solidFill>
                <a:latin typeface="+mj-lt"/>
              </a:rPr>
              <a:t>Preparing for ONE BIG Change: </a:t>
            </a:r>
          </a:p>
          <a:p>
            <a:r>
              <a:rPr lang="en-US" sz="4400" b="1" dirty="0">
                <a:solidFill>
                  <a:schemeClr val="bg1"/>
                </a:solidFill>
                <a:latin typeface="+mj-lt"/>
              </a:rPr>
              <a:t>FASB Updates Nonprofit Reporting</a:t>
            </a:r>
          </a:p>
        </p:txBody>
      </p:sp>
      <p:sp>
        <p:nvSpPr>
          <p:cNvPr id="5" name="Rectangle 4"/>
          <p:cNvSpPr/>
          <p:nvPr/>
        </p:nvSpPr>
        <p:spPr>
          <a:xfrm>
            <a:off x="-6927" y="2229534"/>
            <a:ext cx="9144000" cy="24457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24712" y="3008640"/>
            <a:ext cx="8359776" cy="0"/>
          </a:xfrm>
          <a:prstGeom prst="line">
            <a:avLst/>
          </a:prstGeom>
          <a:ln w="571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48158" y="3371671"/>
            <a:ext cx="5883774" cy="1200329"/>
          </a:xfrm>
          <a:prstGeom prst="rect">
            <a:avLst/>
          </a:prstGeom>
          <a:noFill/>
        </p:spPr>
        <p:txBody>
          <a:bodyPr wrap="square" rtlCol="0">
            <a:spAutoFit/>
          </a:bodyPr>
          <a:lstStyle/>
          <a:p>
            <a:r>
              <a:rPr lang="en-US" sz="2400" dirty="0">
                <a:solidFill>
                  <a:schemeClr val="accent2">
                    <a:lumMod val="40000"/>
                    <a:lumOff val="60000"/>
                  </a:schemeClr>
                </a:solidFill>
                <a:latin typeface="Tw Cen MT" panose="020B0602020104020603" pitchFamily="34" charset="0"/>
              </a:rPr>
              <a:t>A conversation with:</a:t>
            </a:r>
          </a:p>
          <a:p>
            <a:r>
              <a:rPr lang="en-US" sz="2400" b="1" dirty="0">
                <a:solidFill>
                  <a:schemeClr val="accent2">
                    <a:lumMod val="40000"/>
                    <a:lumOff val="60000"/>
                  </a:schemeClr>
                </a:solidFill>
                <a:latin typeface="Tw Cen MT" panose="020B0602020104020603" pitchFamily="34" charset="0"/>
              </a:rPr>
              <a:t>Hilda Polanco, FMA and </a:t>
            </a:r>
          </a:p>
          <a:p>
            <a:r>
              <a:rPr lang="en-US" sz="2400" b="1" dirty="0">
                <a:solidFill>
                  <a:schemeClr val="accent2">
                    <a:lumMod val="40000"/>
                    <a:lumOff val="60000"/>
                  </a:schemeClr>
                </a:solidFill>
                <a:latin typeface="Tw Cen MT" panose="020B0602020104020603" pitchFamily="34" charset="0"/>
              </a:rPr>
              <a:t>Ruth McCambridge, Nonprofit Quarterly</a:t>
            </a:r>
          </a:p>
        </p:txBody>
      </p:sp>
      <p:grpSp>
        <p:nvGrpSpPr>
          <p:cNvPr id="7" name="Group 6">
            <a:extLst>
              <a:ext uri="{FF2B5EF4-FFF2-40B4-BE49-F238E27FC236}">
                <a16:creationId xmlns:a16="http://schemas.microsoft.com/office/drawing/2014/main" id="{5B87F54C-CF0E-4E5A-AF67-9EEA03403F93}"/>
              </a:ext>
            </a:extLst>
          </p:cNvPr>
          <p:cNvGrpSpPr/>
          <p:nvPr/>
        </p:nvGrpSpPr>
        <p:grpSpPr>
          <a:xfrm>
            <a:off x="4652237" y="5904915"/>
            <a:ext cx="4457700" cy="872032"/>
            <a:chOff x="4686300" y="5071568"/>
            <a:chExt cx="4457700" cy="872032"/>
          </a:xfrm>
        </p:grpSpPr>
        <p:pic>
          <p:nvPicPr>
            <p:cNvPr id="6" name="Picture 5"/>
            <p:cNvPicPr>
              <a:picLocks noChangeAspect="1"/>
            </p:cNvPicPr>
            <p:nvPr/>
          </p:nvPicPr>
          <p:blipFill>
            <a:blip r:embed="rId2"/>
            <a:stretch>
              <a:fillRect/>
            </a:stretch>
          </p:blipFill>
          <p:spPr>
            <a:xfrm>
              <a:off x="4686300" y="5372100"/>
              <a:ext cx="4457700" cy="571500"/>
            </a:xfrm>
            <a:prstGeom prst="rect">
              <a:avLst/>
            </a:prstGeom>
          </p:spPr>
        </p:pic>
        <p:sp>
          <p:nvSpPr>
            <p:cNvPr id="21" name="Subtitle 2"/>
            <p:cNvSpPr txBox="1">
              <a:spLocks/>
            </p:cNvSpPr>
            <p:nvPr/>
          </p:nvSpPr>
          <p:spPr>
            <a:xfrm>
              <a:off x="7524871" y="5071568"/>
              <a:ext cx="1548246" cy="254832"/>
            </a:xfrm>
            <a:prstGeom prst="rect">
              <a:avLst/>
            </a:prstGeom>
          </p:spPr>
          <p:txBody>
            <a:bodyPr vert="horz" anchor="t"/>
            <a:lstStyle>
              <a:lvl1pPr marL="0" indent="0" algn="ctr" defTabSz="457200" rtl="0" eaLnBrk="1" latinLnBrk="0" hangingPunct="1">
                <a:spcBef>
                  <a:spcPct val="20000"/>
                </a:spcBef>
                <a:buFont typeface="Arial"/>
                <a:buNone/>
                <a:defRPr sz="2000" b="1" kern="1200">
                  <a:solidFill>
                    <a:srgbClr val="46AF37"/>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r"/>
              <a:r>
                <a:rPr lang="en-US" sz="1500" i="1" dirty="0">
                  <a:solidFill>
                    <a:schemeClr val="bg2">
                      <a:lumMod val="50000"/>
                    </a:schemeClr>
                  </a:solidFill>
                  <a:latin typeface="+mj-lt"/>
                </a:rPr>
                <a:t>Sponsored by</a:t>
              </a:r>
            </a:p>
          </p:txBody>
        </p:sp>
      </p:grpSp>
      <p:sp>
        <p:nvSpPr>
          <p:cNvPr id="22" name="Subtitle 2"/>
          <p:cNvSpPr txBox="1">
            <a:spLocks/>
          </p:cNvSpPr>
          <p:nvPr/>
        </p:nvSpPr>
        <p:spPr>
          <a:xfrm>
            <a:off x="4560277" y="5147384"/>
            <a:ext cx="4534454" cy="744830"/>
          </a:xfrm>
          <a:prstGeom prst="rect">
            <a:avLst/>
          </a:prstGeom>
        </p:spPr>
        <p:txBody>
          <a:bodyPr vert="horz" anchor="t"/>
          <a:lstStyle>
            <a:lvl1pPr marL="0" indent="0" algn="ctr" defTabSz="457200" rtl="0" eaLnBrk="1" latinLnBrk="0" hangingPunct="1">
              <a:spcBef>
                <a:spcPct val="20000"/>
              </a:spcBef>
              <a:buFont typeface="Arial"/>
              <a:buNone/>
              <a:defRPr sz="2000" b="1" kern="1200">
                <a:solidFill>
                  <a:srgbClr val="46AF37"/>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r>
              <a:rPr lang="en-US" b="0" dirty="0">
                <a:solidFill>
                  <a:schemeClr val="tx1">
                    <a:lumMod val="40000"/>
                    <a:lumOff val="60000"/>
                  </a:schemeClr>
                </a:solidFill>
                <a:latin typeface="+mj-lt"/>
              </a:rPr>
              <a:t>Follow the conversation on social media with our special hashtag, #</a:t>
            </a:r>
            <a:r>
              <a:rPr lang="en-US" b="0">
                <a:solidFill>
                  <a:schemeClr val="tx1">
                    <a:lumMod val="40000"/>
                    <a:lumOff val="60000"/>
                  </a:schemeClr>
                </a:solidFill>
                <a:latin typeface="+mj-lt"/>
              </a:rPr>
              <a:t>FASBready</a:t>
            </a:r>
            <a:endParaRPr lang="en-US" b="0" dirty="0">
              <a:solidFill>
                <a:schemeClr val="tx1">
                  <a:lumMod val="40000"/>
                  <a:lumOff val="60000"/>
                </a:schemeClr>
              </a:solidFill>
              <a:latin typeface="+mj-lt"/>
            </a:endParaRPr>
          </a:p>
        </p:txBody>
      </p:sp>
      <p:grpSp>
        <p:nvGrpSpPr>
          <p:cNvPr id="3" name="Group 2">
            <a:extLst>
              <a:ext uri="{FF2B5EF4-FFF2-40B4-BE49-F238E27FC236}">
                <a16:creationId xmlns:a16="http://schemas.microsoft.com/office/drawing/2014/main" id="{C32923AD-88D9-4DE0-9DA6-BCE7F72114E3}"/>
              </a:ext>
            </a:extLst>
          </p:cNvPr>
          <p:cNvGrpSpPr/>
          <p:nvPr/>
        </p:nvGrpSpPr>
        <p:grpSpPr>
          <a:xfrm>
            <a:off x="152400" y="6100867"/>
            <a:ext cx="2783563" cy="623895"/>
            <a:chOff x="6116906" y="6081958"/>
            <a:chExt cx="2783563" cy="623895"/>
          </a:xfrm>
        </p:grpSpPr>
        <p:pic>
          <p:nvPicPr>
            <p:cNvPr id="16" name="Picture 2" descr="http://nonprofitquarterly.org/files/2015/04/npqheader1170.png"/>
            <p:cNvPicPr>
              <a:picLocks noChangeAspect="1" noChangeArrowheads="1"/>
            </p:cNvPicPr>
            <p:nvPr/>
          </p:nvPicPr>
          <p:blipFill>
            <a:blip r:embed="rId3"/>
            <a:srcRect r="74017"/>
            <a:stretch>
              <a:fillRect/>
            </a:stretch>
          </p:blipFill>
          <p:spPr bwMode="auto">
            <a:xfrm>
              <a:off x="6116906" y="6172684"/>
              <a:ext cx="1350694" cy="533169"/>
            </a:xfrm>
            <a:prstGeom prst="rect">
              <a:avLst/>
            </a:prstGeom>
            <a:noFill/>
          </p:spPr>
        </p:pic>
        <p:pic>
          <p:nvPicPr>
            <p:cNvPr id="14" name="Picture 2" descr="http://learnphilanthropy.org/wp-content/uploads/2014/08/FM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584" y="6081958"/>
              <a:ext cx="1225885" cy="6129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50678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762000" y="1724024"/>
            <a:ext cx="1676401" cy="457200"/>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a:t>
            </a:r>
            <a:r>
              <a:rPr lang="en-US" sz="4600" b="1" dirty="0">
                <a:latin typeface="+mj-lt"/>
              </a:rPr>
              <a:t>Available Financial Assets</a:t>
            </a:r>
          </a:p>
        </p:txBody>
      </p:sp>
      <p:sp>
        <p:nvSpPr>
          <p:cNvPr id="8" name="Rounded Rectangle 7"/>
          <p:cNvSpPr/>
          <p:nvPr/>
        </p:nvSpPr>
        <p:spPr>
          <a:xfrm>
            <a:off x="3671888" y="1752600"/>
            <a:ext cx="4710112" cy="6096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latin typeface="+mj-lt"/>
              </a:rPr>
              <a:t>Financial Assets</a:t>
            </a:r>
          </a:p>
        </p:txBody>
      </p:sp>
      <p:sp>
        <p:nvSpPr>
          <p:cNvPr id="9" name="Rounded Rectangle 8"/>
          <p:cNvSpPr/>
          <p:nvPr/>
        </p:nvSpPr>
        <p:spPr>
          <a:xfrm>
            <a:off x="4281488" y="2528887"/>
            <a:ext cx="4100512" cy="609600"/>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B0F0"/>
                </a:solidFill>
                <a:latin typeface="+mj-lt"/>
              </a:rPr>
              <a:t>Board Designated Funds</a:t>
            </a:r>
          </a:p>
        </p:txBody>
      </p:sp>
      <p:sp>
        <p:nvSpPr>
          <p:cNvPr id="10" name="Rounded Rectangle 9"/>
          <p:cNvSpPr/>
          <p:nvPr/>
        </p:nvSpPr>
        <p:spPr>
          <a:xfrm>
            <a:off x="4281488" y="3290886"/>
            <a:ext cx="4100512" cy="609600"/>
          </a:xfrm>
          <a:prstGeom prst="round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7030A0"/>
                </a:solidFill>
                <a:latin typeface="+mj-lt"/>
              </a:rPr>
              <a:t>Endowment Principal</a:t>
            </a:r>
          </a:p>
        </p:txBody>
      </p:sp>
      <p:sp>
        <p:nvSpPr>
          <p:cNvPr id="11" name="Rounded Rectangle 10"/>
          <p:cNvSpPr/>
          <p:nvPr/>
        </p:nvSpPr>
        <p:spPr>
          <a:xfrm>
            <a:off x="4281488" y="4045744"/>
            <a:ext cx="4100512" cy="609600"/>
          </a:xfrm>
          <a:prstGeom prst="round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7030A0"/>
                </a:solidFill>
                <a:latin typeface="+mj-lt"/>
              </a:rPr>
              <a:t>Temp. Restricted Net Assets?</a:t>
            </a:r>
          </a:p>
        </p:txBody>
      </p:sp>
      <p:cxnSp>
        <p:nvCxnSpPr>
          <p:cNvPr id="18" name="Straight Connector 17"/>
          <p:cNvCxnSpPr/>
          <p:nvPr/>
        </p:nvCxnSpPr>
        <p:spPr>
          <a:xfrm>
            <a:off x="3438520" y="5029200"/>
            <a:ext cx="5300664"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3686175" y="5410200"/>
            <a:ext cx="4695825" cy="609600"/>
          </a:xfrm>
          <a:prstGeom prst="roundRect">
            <a:avLst/>
          </a:prstGeom>
          <a:solidFill>
            <a:srgbClr val="0061B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bg1"/>
                </a:solidFill>
                <a:latin typeface="+mj-lt"/>
              </a:rPr>
              <a:t>Available Financial Assets</a:t>
            </a:r>
          </a:p>
        </p:txBody>
      </p:sp>
      <p:sp>
        <p:nvSpPr>
          <p:cNvPr id="19" name="Rounded Rectangle 18"/>
          <p:cNvSpPr/>
          <p:nvPr/>
        </p:nvSpPr>
        <p:spPr>
          <a:xfrm>
            <a:off x="364252" y="4572000"/>
            <a:ext cx="2541641" cy="1143000"/>
          </a:xfrm>
          <a:prstGeom prst="roundRect">
            <a:avLst>
              <a:gd name="adj" fmla="val 6205"/>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t" anchorCtr="0"/>
          <a:lstStyle/>
          <a:p>
            <a:pPr algn="ctr">
              <a:spcBef>
                <a:spcPts val="600"/>
              </a:spcBef>
            </a:pPr>
            <a:endParaRPr lang="en-US" sz="1000" dirty="0"/>
          </a:p>
          <a:p>
            <a:pPr algn="ctr"/>
            <a:r>
              <a:rPr lang="en-US" sz="2400" i="1" dirty="0">
                <a:solidFill>
                  <a:schemeClr val="tx1"/>
                </a:solidFill>
              </a:rPr>
              <a:t>Availability can be based on either </a:t>
            </a:r>
            <a:r>
              <a:rPr lang="en-US" sz="2400" b="1" i="1" dirty="0">
                <a:solidFill>
                  <a:srgbClr val="00B0F0"/>
                </a:solidFill>
              </a:rPr>
              <a:t>internal</a:t>
            </a:r>
            <a:r>
              <a:rPr lang="en-US" sz="2400" i="1" dirty="0">
                <a:solidFill>
                  <a:schemeClr val="tx1"/>
                </a:solidFill>
              </a:rPr>
              <a:t> or </a:t>
            </a:r>
            <a:r>
              <a:rPr lang="en-US" sz="2400" b="1" i="1" dirty="0">
                <a:solidFill>
                  <a:srgbClr val="7030A0"/>
                </a:solidFill>
              </a:rPr>
              <a:t>external</a:t>
            </a:r>
            <a:r>
              <a:rPr lang="en-US" sz="2400" i="1" dirty="0">
                <a:solidFill>
                  <a:schemeClr val="tx1"/>
                </a:solidFill>
              </a:rPr>
              <a:t> limits</a:t>
            </a:r>
          </a:p>
        </p:txBody>
      </p:sp>
      <p:cxnSp>
        <p:nvCxnSpPr>
          <p:cNvPr id="17" name="Straight Connector 16"/>
          <p:cNvCxnSpPr/>
          <p:nvPr/>
        </p:nvCxnSpPr>
        <p:spPr>
          <a:xfrm>
            <a:off x="3810000" y="2847976"/>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810000" y="3581400"/>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810000" y="4343400"/>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228600" y="1486097"/>
            <a:ext cx="2694041" cy="3231305"/>
          </a:xfrm>
          <a:prstGeom prst="roundRect">
            <a:avLst>
              <a:gd name="adj" fmla="val 6205"/>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t" anchorCtr="0"/>
          <a:lstStyle/>
          <a:p>
            <a:pPr algn="ctr">
              <a:spcBef>
                <a:spcPts val="600"/>
              </a:spcBef>
            </a:pPr>
            <a:endParaRPr lang="en-US" sz="1000" dirty="0"/>
          </a:p>
          <a:p>
            <a:pPr algn="ctr"/>
            <a:r>
              <a:rPr lang="en-US" sz="2600" i="1" dirty="0">
                <a:solidFill>
                  <a:srgbClr val="00B050"/>
                </a:solidFill>
                <a:latin typeface="+mj-lt"/>
              </a:rPr>
              <a:t>“Available financial assets to meet cash needs for general expenditures within one year”</a:t>
            </a:r>
          </a:p>
        </p:txBody>
      </p:sp>
    </p:spTree>
    <p:extLst>
      <p:ext uri="{BB962C8B-B14F-4D97-AF65-F5344CB8AC3E}">
        <p14:creationId xmlns:p14="http://schemas.microsoft.com/office/powerpoint/2010/main" val="305714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animBg="1"/>
      <p:bldP spid="10" grpId="0" animBg="1"/>
      <p:bldP spid="11" grpId="0" animBg="1"/>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42888" y="3719512"/>
            <a:ext cx="2694041" cy="457200"/>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a:t>
            </a:r>
            <a:r>
              <a:rPr lang="en-US" sz="4400" b="1" dirty="0">
                <a:latin typeface="+mj-lt"/>
              </a:rPr>
              <a:t>Financial Assets Available w/in 1 </a:t>
            </a:r>
            <a:r>
              <a:rPr lang="en-US" sz="4400" b="1" dirty="0" err="1">
                <a:latin typeface="+mj-lt"/>
              </a:rPr>
              <a:t>yr</a:t>
            </a:r>
            <a:endParaRPr lang="en-US" sz="4400" b="1" dirty="0">
              <a:latin typeface="+mj-lt"/>
            </a:endParaRPr>
          </a:p>
        </p:txBody>
      </p:sp>
      <p:sp>
        <p:nvSpPr>
          <p:cNvPr id="22" name="Rounded Rectangle 21"/>
          <p:cNvSpPr/>
          <p:nvPr/>
        </p:nvSpPr>
        <p:spPr>
          <a:xfrm>
            <a:off x="228600" y="1486097"/>
            <a:ext cx="2694041" cy="3231305"/>
          </a:xfrm>
          <a:prstGeom prst="roundRect">
            <a:avLst>
              <a:gd name="adj" fmla="val 6205"/>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t" anchorCtr="0"/>
          <a:lstStyle/>
          <a:p>
            <a:pPr algn="ctr">
              <a:spcBef>
                <a:spcPts val="600"/>
              </a:spcBef>
            </a:pPr>
            <a:endParaRPr lang="en-US" sz="1000" dirty="0"/>
          </a:p>
          <a:p>
            <a:pPr algn="ctr"/>
            <a:r>
              <a:rPr lang="en-US" sz="2600" i="1" dirty="0">
                <a:solidFill>
                  <a:srgbClr val="00B050"/>
                </a:solidFill>
                <a:latin typeface="+mj-lt"/>
              </a:rPr>
              <a:t>“Available financial assets to meet cash needs for general expenditures within one year”</a:t>
            </a:r>
          </a:p>
        </p:txBody>
      </p:sp>
      <p:sp>
        <p:nvSpPr>
          <p:cNvPr id="19" name="Rounded Rectangle 18"/>
          <p:cNvSpPr/>
          <p:nvPr/>
        </p:nvSpPr>
        <p:spPr>
          <a:xfrm>
            <a:off x="3571872" y="1752600"/>
            <a:ext cx="49530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Available Financial Assets</a:t>
            </a:r>
          </a:p>
        </p:txBody>
      </p:sp>
      <p:sp>
        <p:nvSpPr>
          <p:cNvPr id="21" name="Rounded Rectangle 20"/>
          <p:cNvSpPr/>
          <p:nvPr/>
        </p:nvSpPr>
        <p:spPr>
          <a:xfrm>
            <a:off x="4286247" y="2528887"/>
            <a:ext cx="4238625"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Time Restricted TRNA &gt; 1 year</a:t>
            </a:r>
          </a:p>
        </p:txBody>
      </p:sp>
      <p:sp>
        <p:nvSpPr>
          <p:cNvPr id="23" name="Rounded Rectangle 22"/>
          <p:cNvSpPr/>
          <p:nvPr/>
        </p:nvSpPr>
        <p:spPr>
          <a:xfrm>
            <a:off x="4286247" y="3290886"/>
            <a:ext cx="4238625"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Receivables &gt; 1 year</a:t>
            </a:r>
          </a:p>
        </p:txBody>
      </p:sp>
      <p:cxnSp>
        <p:nvCxnSpPr>
          <p:cNvPr id="29" name="Straight Connector 28"/>
          <p:cNvCxnSpPr/>
          <p:nvPr/>
        </p:nvCxnSpPr>
        <p:spPr>
          <a:xfrm>
            <a:off x="3386136" y="4191000"/>
            <a:ext cx="5300664"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3571872" y="4495800"/>
            <a:ext cx="4952999" cy="609600"/>
          </a:xfrm>
          <a:prstGeom prst="roundRect">
            <a:avLst/>
          </a:prstGeom>
          <a:solidFill>
            <a:srgbClr val="0061B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bg1"/>
                </a:solidFill>
                <a:latin typeface="+mj-lt"/>
              </a:rPr>
              <a:t>Financial Assets Available w/in 1 </a:t>
            </a:r>
            <a:r>
              <a:rPr lang="en-US" sz="2400" dirty="0" err="1">
                <a:solidFill>
                  <a:schemeClr val="bg1"/>
                </a:solidFill>
                <a:latin typeface="+mj-lt"/>
              </a:rPr>
              <a:t>yr</a:t>
            </a:r>
            <a:endParaRPr lang="en-US" sz="2400" dirty="0">
              <a:solidFill>
                <a:schemeClr val="bg1"/>
              </a:solidFill>
              <a:latin typeface="+mj-lt"/>
            </a:endParaRPr>
          </a:p>
        </p:txBody>
      </p:sp>
      <p:cxnSp>
        <p:nvCxnSpPr>
          <p:cNvPr id="13" name="Straight Connector 12"/>
          <p:cNvCxnSpPr/>
          <p:nvPr/>
        </p:nvCxnSpPr>
        <p:spPr>
          <a:xfrm>
            <a:off x="3810000" y="2819400"/>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0" y="3581400"/>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746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P spid="21" grpId="0" animBg="1"/>
      <p:bldP spid="23"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Financial Management Initiative</a:t>
            </a:r>
            <a:endParaRPr lang="en-US" dirty="0"/>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a:t>
            </a:r>
            <a:r>
              <a:rPr lang="en-US" sz="4600" b="1" dirty="0">
                <a:latin typeface="+mj-lt"/>
              </a:rPr>
              <a:t>Liquidity Disclosure: Quantitative</a:t>
            </a:r>
          </a:p>
        </p:txBody>
      </p:sp>
      <p:pic>
        <p:nvPicPr>
          <p:cNvPr id="6"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8600" y="1473775"/>
            <a:ext cx="8697024" cy="5252658"/>
          </a:xfrm>
          <a:prstGeom prst="rect">
            <a:avLst/>
          </a:prstGeom>
        </p:spPr>
      </p:pic>
    </p:spTree>
    <p:extLst>
      <p:ext uri="{BB962C8B-B14F-4D97-AF65-F5344CB8AC3E}">
        <p14:creationId xmlns:p14="http://schemas.microsoft.com/office/powerpoint/2010/main" val="25316904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flipV="1">
            <a:off x="409576" y="5591176"/>
            <a:ext cx="8048624" cy="259540"/>
          </a:xfrm>
          <a:prstGeom prst="roundRect">
            <a:avLst/>
          </a:prstGeom>
          <a:solidFill>
            <a:srgbClr val="FFFF00"/>
          </a:solidFill>
          <a:ln w="28575">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flipV="1">
            <a:off x="409576" y="5831698"/>
            <a:ext cx="685800" cy="259540"/>
          </a:xfrm>
          <a:prstGeom prst="roundRect">
            <a:avLst/>
          </a:prstGeom>
          <a:solidFill>
            <a:srgbClr val="FFFF00"/>
          </a:solidFill>
          <a:ln w="28575">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flipV="1">
            <a:off x="3090864" y="2898184"/>
            <a:ext cx="3919536" cy="226695"/>
          </a:xfrm>
          <a:prstGeom prst="roundRect">
            <a:avLst/>
          </a:prstGeom>
          <a:solidFill>
            <a:srgbClr val="FFFF00"/>
          </a:solidFill>
          <a:ln w="28575">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5" name="Rectangle 4"/>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a:t>
            </a:r>
            <a:r>
              <a:rPr lang="en-US" sz="4600" b="1" dirty="0">
                <a:latin typeface="+mj-lt"/>
              </a:rPr>
              <a:t>Liquidity Disclosure: Qualitative</a:t>
            </a:r>
          </a:p>
        </p:txBody>
      </p:sp>
      <p:sp>
        <p:nvSpPr>
          <p:cNvPr id="13" name="Rounded Rectangle 12"/>
          <p:cNvSpPr/>
          <p:nvPr/>
        </p:nvSpPr>
        <p:spPr>
          <a:xfrm flipV="1">
            <a:off x="1162048" y="5026836"/>
            <a:ext cx="6457952" cy="259540"/>
          </a:xfrm>
          <a:prstGeom prst="roundRect">
            <a:avLst/>
          </a:prstGeom>
          <a:solidFill>
            <a:srgbClr val="FFFF00"/>
          </a:solidFill>
          <a:ln w="28575">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flipV="1">
            <a:off x="1847848" y="5303060"/>
            <a:ext cx="6610352" cy="259540"/>
          </a:xfrm>
          <a:prstGeom prst="roundRect">
            <a:avLst/>
          </a:prstGeom>
          <a:solidFill>
            <a:srgbClr val="FFFF00"/>
          </a:solidFill>
          <a:ln w="28575">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half" idx="2"/>
          </p:nvPr>
        </p:nvSpPr>
        <p:spPr>
          <a:xfrm>
            <a:off x="381000" y="1521400"/>
            <a:ext cx="8229600" cy="4955600"/>
          </a:xfrm>
        </p:spPr>
        <p:txBody>
          <a:bodyPr/>
          <a:lstStyle/>
          <a:p>
            <a:pPr marL="0" indent="0">
              <a:spcBef>
                <a:spcPts val="800"/>
              </a:spcBef>
              <a:spcAft>
                <a:spcPts val="800"/>
              </a:spcAft>
              <a:buNone/>
            </a:pPr>
            <a:r>
              <a:rPr lang="en-US" sz="1800" b="1" dirty="0"/>
              <a:t>Note X – Liquidity and Availability of Financial Assets</a:t>
            </a:r>
            <a:endParaRPr lang="en-US" sz="1800" dirty="0"/>
          </a:p>
          <a:p>
            <a:pPr marL="0" indent="0">
              <a:spcBef>
                <a:spcPts val="800"/>
              </a:spcBef>
              <a:spcAft>
                <a:spcPts val="800"/>
              </a:spcAft>
              <a:buNone/>
            </a:pPr>
            <a:r>
              <a:rPr lang="en-US" sz="1800" dirty="0"/>
              <a:t>Organization ABC’s working capital and cash flows have seasonal variations during the year attributable to the annual cash receipts for subscriptions and a concentration of contributions received near calendar year end. To manage liquidity the Organization maintains a line of credit of $100,000 with a bank that is drawn upon as needed during the year to manage cash flow and is then repaid in full by the end of the fiscal year. See note Y for a description of this line.</a:t>
            </a:r>
          </a:p>
          <a:p>
            <a:pPr marL="0" indent="0">
              <a:spcBef>
                <a:spcPts val="800"/>
              </a:spcBef>
              <a:spcAft>
                <a:spcPts val="800"/>
              </a:spcAft>
              <a:buNone/>
            </a:pPr>
            <a:r>
              <a:rPr lang="en-US" sz="1800" dirty="0"/>
              <a:t>The Organization has $897,000 in financial assets as of the balance sheet date, reduced by amounts not available for general use within one year because of donor-imposed restrictions or internal designations. Amounts available include the Board-approved appropriation from the endowment fund for the following year as well as donor-restricted amounts that are available for general expenditure in the following year. Amounts not available include amounts set aside for operating and other reserves that could be drawn upon if the Board of Directors approves that action.</a:t>
            </a:r>
          </a:p>
          <a:p>
            <a:pPr marL="0" indent="0">
              <a:buNone/>
            </a:pPr>
            <a:endParaRPr lang="en-US" dirty="0"/>
          </a:p>
        </p:txBody>
      </p:sp>
    </p:spTree>
    <p:extLst>
      <p:ext uri="{BB962C8B-B14F-4D97-AF65-F5344CB8AC3E}">
        <p14:creationId xmlns:p14="http://schemas.microsoft.com/office/powerpoint/2010/main" val="1973992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39653" y="2571752"/>
            <a:ext cx="4247147" cy="4399547"/>
          </a:xfrm>
          <a:prstGeom prst="rect">
            <a:avLst/>
          </a:prstGeom>
        </p:spPr>
      </p:pic>
      <p:sp>
        <p:nvSpPr>
          <p:cNvPr id="11" name="Content Placeholder 10"/>
          <p:cNvSpPr>
            <a:spLocks noGrp="1"/>
          </p:cNvSpPr>
          <p:nvPr>
            <p:ph sz="half" idx="2"/>
          </p:nvPr>
        </p:nvSpPr>
        <p:spPr>
          <a:xfrm>
            <a:off x="381000" y="2209800"/>
            <a:ext cx="8458200" cy="3733800"/>
          </a:xfrm>
        </p:spPr>
        <p:txBody>
          <a:bodyPr/>
          <a:lstStyle/>
          <a:p>
            <a:pPr marL="0" indent="0">
              <a:spcBef>
                <a:spcPts val="1200"/>
              </a:spcBef>
              <a:spcAft>
                <a:spcPts val="1200"/>
              </a:spcAft>
              <a:buNone/>
            </a:pPr>
            <a:r>
              <a:rPr lang="en-US" sz="2400" dirty="0"/>
              <a:t>Effective for annual financial statements issued for fiscal years beginning after </a:t>
            </a:r>
            <a:r>
              <a:rPr lang="en-US" sz="2400" b="1" dirty="0"/>
              <a:t>December 15, 2017</a:t>
            </a:r>
            <a:endParaRPr lang="en-US" sz="2400" dirty="0"/>
          </a:p>
        </p:txBody>
      </p:sp>
      <p:sp>
        <p:nvSpPr>
          <p:cNvPr id="8" name="Text Placeholder 7"/>
          <p:cNvSpPr>
            <a:spLocks noGrp="1"/>
          </p:cNvSpPr>
          <p:nvPr>
            <p:ph type="body" idx="1"/>
          </p:nvPr>
        </p:nvSpPr>
        <p:spPr>
          <a:xfrm>
            <a:off x="381000" y="1447800"/>
            <a:ext cx="8229600" cy="639762"/>
          </a:xfrm>
        </p:spPr>
        <p:txBody>
          <a:bodyPr/>
          <a:lstStyle/>
          <a:p>
            <a:r>
              <a:rPr lang="en-US" sz="2600" dirty="0"/>
              <a:t>When will the new rules take effect?</a:t>
            </a:r>
          </a:p>
        </p:txBody>
      </p:sp>
      <p:sp>
        <p:nvSpPr>
          <p:cNvPr id="4" name="Title 3"/>
          <p:cNvSpPr>
            <a:spLocks noGrp="1"/>
          </p:cNvSpPr>
          <p:nvPr>
            <p:ph type="title"/>
          </p:nvPr>
        </p:nvSpPr>
        <p:spPr/>
        <p:txBody>
          <a:bodyPr/>
          <a:lstStyle/>
          <a:p>
            <a:r>
              <a:rPr lang="en-US"/>
              <a:t>Financial Management Initiative</a:t>
            </a:r>
            <a:endParaRPr lang="en-US" dirty="0"/>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Effective Date</a:t>
            </a:r>
            <a:endParaRPr lang="en-US" sz="3200" b="1" dirty="0">
              <a:latin typeface="+mj-lt"/>
            </a:endParaRPr>
          </a:p>
        </p:txBody>
      </p:sp>
      <p:pic>
        <p:nvPicPr>
          <p:cNvPr id="6" name="Picture 2" descr="http://learnphilanthropy.org/wp-content/uploads/2014/08/FM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853" y="2571751"/>
            <a:ext cx="4247147" cy="4399547"/>
          </a:xfrm>
          <a:prstGeom prst="rect">
            <a:avLst/>
          </a:prstGeom>
        </p:spPr>
      </p:pic>
      <p:sp>
        <p:nvSpPr>
          <p:cNvPr id="5" name="Rectangle 4"/>
          <p:cNvSpPr/>
          <p:nvPr/>
        </p:nvSpPr>
        <p:spPr>
          <a:xfrm>
            <a:off x="990600" y="4476752"/>
            <a:ext cx="2971800" cy="1061253"/>
          </a:xfrm>
          <a:prstGeom prst="rect">
            <a:avLst/>
          </a:prstGeom>
        </p:spPr>
        <p:txBody>
          <a:bodyPr wrap="square">
            <a:spAutoFit/>
          </a:bodyPr>
          <a:lstStyle/>
          <a:p>
            <a:pPr marL="0" lvl="1" algn="ctr">
              <a:lnSpc>
                <a:spcPct val="130000"/>
              </a:lnSpc>
              <a:spcBef>
                <a:spcPts val="1200"/>
              </a:spcBef>
              <a:spcAft>
                <a:spcPts val="1200"/>
              </a:spcAft>
            </a:pPr>
            <a:r>
              <a:rPr lang="en-US" sz="2600" b="1" dirty="0"/>
              <a:t>Dec 31 year-end: </a:t>
            </a:r>
            <a:r>
              <a:rPr lang="en-US" sz="2500" dirty="0"/>
              <a:t>Calendar 2018</a:t>
            </a:r>
          </a:p>
        </p:txBody>
      </p:sp>
      <p:sp>
        <p:nvSpPr>
          <p:cNvPr id="7" name="Rectangle 6"/>
          <p:cNvSpPr/>
          <p:nvPr/>
        </p:nvSpPr>
        <p:spPr>
          <a:xfrm>
            <a:off x="4572000" y="4329112"/>
            <a:ext cx="3657600" cy="1661993"/>
          </a:xfrm>
          <a:prstGeom prst="rect">
            <a:avLst/>
          </a:prstGeom>
        </p:spPr>
        <p:txBody>
          <a:bodyPr wrap="square">
            <a:spAutoFit/>
          </a:bodyPr>
          <a:lstStyle/>
          <a:p>
            <a:pPr lvl="1" algn="ctr"/>
            <a:r>
              <a:rPr lang="en-US" sz="2600" b="1" dirty="0"/>
              <a:t>Fiscal Year </a:t>
            </a:r>
          </a:p>
          <a:p>
            <a:pPr lvl="1" algn="ctr"/>
            <a:r>
              <a:rPr lang="en-US" sz="2600" b="1" dirty="0"/>
              <a:t>(i.e. June 30): </a:t>
            </a:r>
          </a:p>
          <a:p>
            <a:pPr lvl="1" algn="ctr"/>
            <a:r>
              <a:rPr lang="en-US" sz="2400" dirty="0"/>
              <a:t>Fiscal year beginning July 1, 2018 </a:t>
            </a:r>
          </a:p>
        </p:txBody>
      </p:sp>
    </p:spTree>
    <p:extLst>
      <p:ext uri="{BB962C8B-B14F-4D97-AF65-F5344CB8AC3E}">
        <p14:creationId xmlns:p14="http://schemas.microsoft.com/office/powerpoint/2010/main" val="2801195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Financial Management Initiative</a:t>
            </a:r>
            <a:endParaRPr lang="en-US" dirty="0"/>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Preparing for the Change</a:t>
            </a:r>
            <a:endParaRPr lang="en-US" sz="3200" b="1" dirty="0">
              <a:latin typeface="+mj-lt"/>
            </a:endParaRPr>
          </a:p>
        </p:txBody>
      </p:sp>
      <p:pic>
        <p:nvPicPr>
          <p:cNvPr id="6"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724967347"/>
              </p:ext>
            </p:extLst>
          </p:nvPr>
        </p:nvGraphicFramePr>
        <p:xfrm>
          <a:off x="876300" y="1704744"/>
          <a:ext cx="7391400" cy="4771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0838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9CE6226-6468-40F1-A62B-BE0E75F6156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4FB16E8-C08F-452D-943C-77FAE094371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18BFA08F-DF55-4AFC-997B-17B2B006CD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846E30F-8B50-4555-9AAF-47042A6A16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5E74DC34-AA7F-534A-9086-6E85837D99CA}" type="slidenum">
              <a:rPr lang="en-US" smtClean="0"/>
              <a:pPr/>
              <a:t>16</a:t>
            </a:fld>
            <a:endParaRPr lang="en-US" dirty="0"/>
          </a:p>
        </p:txBody>
      </p:sp>
      <p:sp>
        <p:nvSpPr>
          <p:cNvPr id="2" name="Title 1"/>
          <p:cNvSpPr>
            <a:spLocks noGrp="1"/>
          </p:cNvSpPr>
          <p:nvPr>
            <p:ph type="title"/>
          </p:nvPr>
        </p:nvSpPr>
        <p:spPr/>
        <p:txBody>
          <a:bodyPr/>
          <a:lstStyle/>
          <a:p>
            <a:endParaRPr lang="en-US"/>
          </a:p>
        </p:txBody>
      </p:sp>
      <p:sp>
        <p:nvSpPr>
          <p:cNvPr id="7" name="Rectangle 6"/>
          <p:cNvSpPr/>
          <p:nvPr/>
        </p:nvSpPr>
        <p:spPr>
          <a:xfrm>
            <a:off x="0" y="0"/>
            <a:ext cx="9144000" cy="6858000"/>
          </a:xfrm>
          <a:prstGeom prst="rect">
            <a:avLst/>
          </a:prstGeom>
          <a:solidFill>
            <a:srgbClr val="0061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1053464" y="1686263"/>
            <a:ext cx="7176135" cy="4091490"/>
          </a:xfrm>
          <a:prstGeom prst="rect">
            <a:avLst/>
          </a:prstGeom>
        </p:spPr>
        <p:txBody>
          <a:bodyPr vert="horz"/>
          <a:lstStyle>
            <a:lvl1pPr marL="177800" indent="-173038" algn="l" defTabSz="457200" rtl="0" eaLnBrk="1" latinLnBrk="0" hangingPunct="1">
              <a:spcBef>
                <a:spcPct val="20000"/>
              </a:spcBef>
              <a:spcAft>
                <a:spcPts val="600"/>
              </a:spcAft>
              <a:buClr>
                <a:schemeClr val="accent2"/>
              </a:buClr>
              <a:buSzPct val="100000"/>
              <a:buFont typeface="Arial"/>
              <a:buChar char="•"/>
              <a:defRPr sz="2000" kern="1200">
                <a:solidFill>
                  <a:schemeClr val="tx1"/>
                </a:solidFill>
                <a:latin typeface="+mn-lt"/>
                <a:ea typeface="+mn-ea"/>
                <a:cs typeface="+mn-cs"/>
              </a:defRPr>
            </a:lvl1pPr>
            <a:lvl2pPr marL="685800" indent="-228600" algn="l" defTabSz="457200" rtl="0" eaLnBrk="1" latinLnBrk="0" hangingPunct="1">
              <a:spcBef>
                <a:spcPct val="20000"/>
              </a:spcBef>
              <a:spcAft>
                <a:spcPts val="600"/>
              </a:spcAft>
              <a:buClr>
                <a:schemeClr val="accent2"/>
              </a:buClr>
              <a:buSzPct val="125000"/>
              <a:buFont typeface="Arial"/>
              <a:buChar char="–"/>
              <a:defRPr sz="1800" kern="1200">
                <a:solidFill>
                  <a:schemeClr val="tx1"/>
                </a:solidFill>
                <a:latin typeface="+mn-lt"/>
                <a:ea typeface="+mn-ea"/>
                <a:cs typeface="+mn-cs"/>
              </a:defRPr>
            </a:lvl2pPr>
            <a:lvl3pPr marL="1092200" indent="-177800" algn="l" defTabSz="457200" rtl="0" eaLnBrk="1" latinLnBrk="0" hangingPunct="1">
              <a:spcBef>
                <a:spcPct val="20000"/>
              </a:spcBef>
              <a:spcAft>
                <a:spcPts val="600"/>
              </a:spcAft>
              <a:buClr>
                <a:schemeClr val="accent2"/>
              </a:buClr>
              <a:buSzPct val="125000"/>
              <a:buFont typeface="Arial"/>
              <a:buChar char="•"/>
              <a:defRPr sz="1600" kern="1200">
                <a:solidFill>
                  <a:schemeClr val="tx1"/>
                </a:solidFill>
                <a:latin typeface="+mn-lt"/>
                <a:ea typeface="+mn-ea"/>
                <a:cs typeface="+mn-cs"/>
              </a:defRPr>
            </a:lvl3pPr>
            <a:lvl4pPr marL="1549400" indent="-177800" algn="l" defTabSz="457200" rtl="0" eaLnBrk="1" latinLnBrk="0" hangingPunct="1">
              <a:spcBef>
                <a:spcPct val="20000"/>
              </a:spcBef>
              <a:spcAft>
                <a:spcPts val="600"/>
              </a:spcAft>
              <a:buClr>
                <a:schemeClr val="accent2"/>
              </a:buClr>
              <a:buSzPct val="125000"/>
              <a:buFont typeface="Arial"/>
              <a:buChar char="–"/>
              <a:defRPr sz="1400" kern="1200">
                <a:solidFill>
                  <a:schemeClr val="tx1"/>
                </a:solidFill>
                <a:latin typeface="+mn-lt"/>
                <a:ea typeface="+mn-ea"/>
                <a:cs typeface="+mn-cs"/>
              </a:defRPr>
            </a:lvl4pPr>
            <a:lvl5pPr marL="2006600" indent="-177800" algn="l" defTabSz="457200" rtl="0" eaLnBrk="1" latinLnBrk="0" hangingPunct="1">
              <a:spcBef>
                <a:spcPct val="20000"/>
              </a:spcBef>
              <a:spcAft>
                <a:spcPts val="600"/>
              </a:spcAft>
              <a:buClr>
                <a:schemeClr val="accent2"/>
              </a:buClr>
              <a:buSzPct val="125000"/>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62" indent="0" algn="ctr">
              <a:buNone/>
            </a:pPr>
            <a:r>
              <a:rPr lang="en-US" sz="4000" b="1" i="1" dirty="0">
                <a:solidFill>
                  <a:schemeClr val="bg1"/>
                </a:solidFill>
              </a:rPr>
              <a:t> </a:t>
            </a:r>
          </a:p>
          <a:p>
            <a:pPr marL="4762" indent="0" algn="ctr">
              <a:buNone/>
            </a:pPr>
            <a:r>
              <a:rPr lang="en-US" sz="8000" i="1" dirty="0">
                <a:solidFill>
                  <a:schemeClr val="bg1"/>
                </a:solidFill>
                <a:latin typeface="+mj-lt"/>
              </a:rPr>
              <a:t>Questions?</a:t>
            </a:r>
          </a:p>
        </p:txBody>
      </p:sp>
    </p:spTree>
    <p:extLst>
      <p:ext uri="{BB962C8B-B14F-4D97-AF65-F5344CB8AC3E}">
        <p14:creationId xmlns:p14="http://schemas.microsoft.com/office/powerpoint/2010/main" val="3698378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371600"/>
            <a:ext cx="8229600" cy="639762"/>
          </a:xfrm>
          <a:solidFill>
            <a:schemeClr val="bg1"/>
          </a:solidFill>
        </p:spPr>
        <p:txBody>
          <a:bodyPr/>
          <a:lstStyle/>
          <a:p>
            <a:r>
              <a:rPr lang="en-US" sz="2800" dirty="0"/>
              <a:t>StrongNonprofits.org</a:t>
            </a:r>
          </a:p>
        </p:txBody>
      </p:sp>
      <p:sp>
        <p:nvSpPr>
          <p:cNvPr id="6" name="Content Placeholder 5"/>
          <p:cNvSpPr>
            <a:spLocks noGrp="1"/>
          </p:cNvSpPr>
          <p:nvPr>
            <p:ph sz="half" idx="2"/>
          </p:nvPr>
        </p:nvSpPr>
        <p:spPr>
          <a:xfrm>
            <a:off x="457200" y="2133600"/>
            <a:ext cx="8229600" cy="3733800"/>
          </a:xfrm>
        </p:spPr>
        <p:txBody>
          <a:bodyPr/>
          <a:lstStyle/>
          <a:p>
            <a:pPr marL="0" indent="0">
              <a:spcBef>
                <a:spcPts val="600"/>
              </a:spcBef>
              <a:spcAft>
                <a:spcPts val="600"/>
              </a:spcAft>
              <a:buNone/>
            </a:pPr>
            <a:r>
              <a:rPr lang="en-US" dirty="0"/>
              <a:t>In collaboration with the Wallace Foundation, FMA has created a library of tools and resources to help organizations become “fiscally fit”</a:t>
            </a:r>
          </a:p>
          <a:p>
            <a:pPr marL="0" indent="0">
              <a:spcBef>
                <a:spcPts val="600"/>
              </a:spcBef>
              <a:spcAft>
                <a:spcPts val="600"/>
              </a:spcAft>
              <a:buNone/>
            </a:pPr>
            <a:r>
              <a:rPr lang="en-US" b="1" dirty="0"/>
              <a:t>Four Topic Areas:  </a:t>
            </a:r>
            <a:r>
              <a:rPr lang="en-US" b="1" dirty="0">
                <a:solidFill>
                  <a:srgbClr val="0070C0"/>
                </a:solidFill>
              </a:rPr>
              <a:t>Planning</a:t>
            </a:r>
            <a:r>
              <a:rPr lang="en-US" dirty="0"/>
              <a:t>  |  </a:t>
            </a:r>
            <a:r>
              <a:rPr lang="en-US" b="1" dirty="0">
                <a:solidFill>
                  <a:srgbClr val="0070C0"/>
                </a:solidFill>
              </a:rPr>
              <a:t>Monitoring</a:t>
            </a:r>
            <a:r>
              <a:rPr lang="en-US" dirty="0"/>
              <a:t>  |  </a:t>
            </a:r>
            <a:r>
              <a:rPr lang="en-US" b="1" dirty="0">
                <a:solidFill>
                  <a:srgbClr val="0070C0"/>
                </a:solidFill>
              </a:rPr>
              <a:t>Operations</a:t>
            </a:r>
            <a:r>
              <a:rPr lang="en-US" dirty="0"/>
              <a:t>  |  </a:t>
            </a:r>
            <a:r>
              <a:rPr lang="en-US" b="1" dirty="0">
                <a:solidFill>
                  <a:srgbClr val="0070C0"/>
                </a:solidFill>
              </a:rPr>
              <a:t>Governance</a:t>
            </a:r>
            <a:endParaRPr lang="en-US" sz="2000" b="1" dirty="0">
              <a:solidFill>
                <a:srgbClr val="0070C0"/>
              </a:solidFill>
            </a:endParaRPr>
          </a:p>
        </p:txBody>
      </p:sp>
      <p:sp>
        <p:nvSpPr>
          <p:cNvPr id="4" name="Title 3"/>
          <p:cNvSpPr>
            <a:spLocks noGrp="1"/>
          </p:cNvSpPr>
          <p:nvPr>
            <p:ph type="title"/>
          </p:nvPr>
        </p:nvSpPr>
        <p:spPr/>
        <p:txBody>
          <a:bodyPr/>
          <a:lstStyle/>
          <a:p>
            <a:r>
              <a:rPr lang="en-US" dirty="0"/>
              <a:t>Resources</a:t>
            </a:r>
          </a:p>
        </p:txBody>
      </p:sp>
      <p:pic>
        <p:nvPicPr>
          <p:cNvPr id="1026" name="Picture 2"/>
          <p:cNvPicPr>
            <a:picLocks noChangeAspect="1" noChangeArrowheads="1"/>
          </p:cNvPicPr>
          <p:nvPr/>
        </p:nvPicPr>
        <p:blipFill>
          <a:blip r:embed="rId3"/>
          <a:srcRect l="55312" t="27790" r="7188" b="37787"/>
          <a:stretch>
            <a:fillRect/>
          </a:stretch>
        </p:blipFill>
        <p:spPr bwMode="auto">
          <a:xfrm>
            <a:off x="381000" y="3583958"/>
            <a:ext cx="8353044" cy="3067050"/>
          </a:xfrm>
          <a:prstGeom prst="rect">
            <a:avLst/>
          </a:prstGeom>
          <a:noFill/>
          <a:ln w="9525">
            <a:noFill/>
            <a:miter lim="800000"/>
            <a:headEnd/>
            <a:tailEnd/>
          </a:ln>
        </p:spPr>
      </p:pic>
      <p:sp>
        <p:nvSpPr>
          <p:cNvPr id="7" name="Rectangle 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Resources</a:t>
            </a:r>
            <a:endParaRPr lang="en-US" sz="3200" b="1" dirty="0">
              <a:latin typeface="+mj-lt"/>
            </a:endParaRPr>
          </a:p>
        </p:txBody>
      </p:sp>
      <p:pic>
        <p:nvPicPr>
          <p:cNvPr id="8" name="Picture 2" descr="http://learnphilanthropy.org/wp-content/uploads/2014/08/FM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2050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371600"/>
            <a:ext cx="8229600" cy="639762"/>
          </a:xfrm>
          <a:solidFill>
            <a:schemeClr val="bg1"/>
          </a:solidFill>
        </p:spPr>
        <p:txBody>
          <a:bodyPr/>
          <a:lstStyle/>
          <a:p>
            <a:r>
              <a:rPr lang="en-US" sz="2800" dirty="0"/>
              <a:t>Online Tutorials for StrongNonprofits.org</a:t>
            </a:r>
          </a:p>
        </p:txBody>
      </p:sp>
      <p:sp>
        <p:nvSpPr>
          <p:cNvPr id="6" name="Content Placeholder 5"/>
          <p:cNvSpPr>
            <a:spLocks noGrp="1"/>
          </p:cNvSpPr>
          <p:nvPr>
            <p:ph sz="half" idx="2"/>
          </p:nvPr>
        </p:nvSpPr>
        <p:spPr>
          <a:xfrm>
            <a:off x="457200" y="2133600"/>
            <a:ext cx="8229600" cy="3733800"/>
          </a:xfrm>
        </p:spPr>
        <p:txBody>
          <a:bodyPr/>
          <a:lstStyle/>
          <a:p>
            <a:pPr marL="0" indent="0">
              <a:spcAft>
                <a:spcPts val="1200"/>
              </a:spcAft>
              <a:buNone/>
            </a:pPr>
            <a:r>
              <a:rPr lang="en-US" sz="2000" dirty="0"/>
              <a:t>FMA offers complimentary orientation one-hour webinars that feature an overview of the website and drill down on several of its key resources </a:t>
            </a:r>
          </a:p>
          <a:p>
            <a:pPr marL="0" indent="0">
              <a:spcBef>
                <a:spcPts val="600"/>
              </a:spcBef>
              <a:spcAft>
                <a:spcPts val="600"/>
              </a:spcAft>
              <a:buNone/>
            </a:pPr>
            <a:r>
              <a:rPr lang="en-US" sz="2000" dirty="0"/>
              <a:t>Upcoming webinar dates:</a:t>
            </a:r>
          </a:p>
          <a:p>
            <a:pPr marL="344488" indent="-223838">
              <a:spcAft>
                <a:spcPts val="600"/>
              </a:spcAft>
            </a:pPr>
            <a:r>
              <a:rPr lang="en-US" b="1" dirty="0"/>
              <a:t>September 12, 2017 at 2:00pm ET</a:t>
            </a:r>
          </a:p>
          <a:p>
            <a:pPr marL="344488" indent="-223838">
              <a:spcAft>
                <a:spcPts val="600"/>
              </a:spcAft>
            </a:pPr>
            <a:r>
              <a:rPr lang="en-US" b="1" dirty="0"/>
              <a:t>November 14, 2017 at 2:00pm ET</a:t>
            </a:r>
          </a:p>
          <a:p>
            <a:pPr>
              <a:spcBef>
                <a:spcPts val="1200"/>
              </a:spcBef>
              <a:spcAft>
                <a:spcPts val="0"/>
              </a:spcAft>
              <a:buNone/>
            </a:pPr>
            <a:r>
              <a:rPr lang="en-US" sz="2000" i="1" dirty="0"/>
              <a:t>To register, or see upcoming webinar dates:</a:t>
            </a:r>
          </a:p>
          <a:p>
            <a:pPr>
              <a:buNone/>
            </a:pPr>
            <a:r>
              <a:rPr lang="en-US" sz="2000" dirty="0">
                <a:hlinkClick r:id="rId2"/>
              </a:rPr>
              <a:t>http://fmaonline.net/strongnonprofits</a:t>
            </a:r>
            <a:endParaRPr lang="en-US" sz="2000" dirty="0"/>
          </a:p>
          <a:p>
            <a:pPr>
              <a:buNone/>
            </a:pPr>
            <a:endParaRPr lang="en-US" sz="1600" dirty="0"/>
          </a:p>
          <a:p>
            <a:pPr>
              <a:spcBef>
                <a:spcPts val="0"/>
              </a:spcBef>
              <a:buNone/>
            </a:pPr>
            <a:r>
              <a:rPr lang="en-US" i="1" dirty="0"/>
              <a:t>For a 15-minute, on-demand webinar tour of the site:</a:t>
            </a:r>
            <a:endParaRPr lang="en-US" u="sng" dirty="0">
              <a:hlinkClick r:id="" action="ppaction://noaction"/>
            </a:endParaRPr>
          </a:p>
          <a:p>
            <a:pPr>
              <a:buNone/>
            </a:pPr>
            <a:r>
              <a:rPr lang="en-US" u="sng" dirty="0">
                <a:hlinkClick r:id="" action="ppaction://noaction"/>
              </a:rPr>
              <a:t>http://fmaonline.net/SNPonDemand</a:t>
            </a:r>
            <a:endParaRPr lang="en-US" sz="2000" dirty="0">
              <a:solidFill>
                <a:schemeClr val="accent1"/>
              </a:solidFill>
            </a:endParaRPr>
          </a:p>
          <a:p>
            <a:pPr>
              <a:buNone/>
            </a:pPr>
            <a:endParaRPr lang="en-US" dirty="0"/>
          </a:p>
        </p:txBody>
      </p:sp>
      <p:sp>
        <p:nvSpPr>
          <p:cNvPr id="4" name="Title 3"/>
          <p:cNvSpPr>
            <a:spLocks noGrp="1"/>
          </p:cNvSpPr>
          <p:nvPr>
            <p:ph type="title"/>
          </p:nvPr>
        </p:nvSpPr>
        <p:spPr/>
        <p:txBody>
          <a:bodyPr/>
          <a:lstStyle/>
          <a:p>
            <a:r>
              <a:rPr lang="en-US" dirty="0"/>
              <a:t>Resources</a:t>
            </a:r>
          </a:p>
        </p:txBody>
      </p:sp>
      <p:sp>
        <p:nvSpPr>
          <p:cNvPr id="8" name="Rectangle 7"/>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Resources</a:t>
            </a:r>
            <a:endParaRPr lang="en-US" sz="4800" b="1" dirty="0">
              <a:solidFill>
                <a:prstClr val="white">
                  <a:lumMod val="75000"/>
                </a:prstClr>
              </a:solidFill>
              <a:latin typeface="Franklin Gothic Medium"/>
            </a:endParaRPr>
          </a:p>
        </p:txBody>
      </p:sp>
      <p:pic>
        <p:nvPicPr>
          <p:cNvPr id="9"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353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64396"/>
            <a:ext cx="9144000" cy="493604"/>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spcAft>
                <a:spcPts val="600"/>
              </a:spcAft>
            </a:pPr>
            <a:r>
              <a:rPr lang="en-US" sz="2000" b="1" dirty="0">
                <a:solidFill>
                  <a:prstClr val="white"/>
                </a:solidFill>
              </a:rPr>
              <a:t>New York  </a:t>
            </a:r>
            <a:r>
              <a:rPr lang="en-US" sz="1400" b="1" dirty="0">
                <a:solidFill>
                  <a:prstClr val="white"/>
                </a:solidFill>
              </a:rPr>
              <a:t>●</a:t>
            </a:r>
            <a:r>
              <a:rPr lang="en-US" sz="2000" b="1" dirty="0">
                <a:solidFill>
                  <a:prstClr val="white"/>
                </a:solidFill>
              </a:rPr>
              <a:t>  Chicago  </a:t>
            </a:r>
            <a:r>
              <a:rPr lang="en-US" sz="1400" b="1" dirty="0">
                <a:solidFill>
                  <a:prstClr val="white"/>
                </a:solidFill>
              </a:rPr>
              <a:t>●</a:t>
            </a:r>
            <a:r>
              <a:rPr lang="en-US" sz="2000" b="1" dirty="0">
                <a:solidFill>
                  <a:prstClr val="white"/>
                </a:solidFill>
              </a:rPr>
              <a:t>  Oakland  </a:t>
            </a:r>
            <a:r>
              <a:rPr lang="en-US" sz="1400" b="1" dirty="0">
                <a:solidFill>
                  <a:prstClr val="white"/>
                </a:solidFill>
              </a:rPr>
              <a:t>●</a:t>
            </a:r>
            <a:r>
              <a:rPr lang="en-US" sz="1600" b="1" dirty="0">
                <a:solidFill>
                  <a:prstClr val="white"/>
                </a:solidFill>
              </a:rPr>
              <a:t> </a:t>
            </a:r>
            <a:r>
              <a:rPr lang="en-US" sz="2000" b="1" dirty="0">
                <a:solidFill>
                  <a:prstClr val="white"/>
                </a:solidFill>
              </a:rPr>
              <a:t> Los Angeles </a:t>
            </a:r>
          </a:p>
        </p:txBody>
      </p:sp>
      <p:sp>
        <p:nvSpPr>
          <p:cNvPr id="6" name="Content Placeholder 5"/>
          <p:cNvSpPr>
            <a:spLocks noGrp="1"/>
          </p:cNvSpPr>
          <p:nvPr>
            <p:ph sz="half" idx="2"/>
          </p:nvPr>
        </p:nvSpPr>
        <p:spPr>
          <a:xfrm>
            <a:off x="103999" y="1532357"/>
            <a:ext cx="4468001" cy="2582443"/>
          </a:xfrm>
        </p:spPr>
        <p:txBody>
          <a:bodyPr/>
          <a:lstStyle/>
          <a:p>
            <a:pPr>
              <a:spcBef>
                <a:spcPts val="800"/>
              </a:spcBef>
              <a:spcAft>
                <a:spcPts val="700"/>
              </a:spcAft>
            </a:pPr>
            <a:r>
              <a:rPr lang="en-US" sz="1800" dirty="0"/>
              <a:t>Established in 1999 to serve not-for-profit organizations around the country</a:t>
            </a:r>
          </a:p>
          <a:p>
            <a:pPr>
              <a:spcBef>
                <a:spcPts val="800"/>
              </a:spcBef>
              <a:spcAft>
                <a:spcPts val="700"/>
              </a:spcAft>
            </a:pPr>
            <a:r>
              <a:rPr lang="en-US" sz="1800" dirty="0"/>
              <a:t>Provides customized financial management, accounting, software, organizational development, and other consulting services</a:t>
            </a:r>
          </a:p>
          <a:p>
            <a:pPr>
              <a:spcBef>
                <a:spcPts val="800"/>
              </a:spcBef>
              <a:spcAft>
                <a:spcPts val="700"/>
              </a:spcAft>
            </a:pPr>
            <a:r>
              <a:rPr lang="en-US" sz="1800" dirty="0"/>
              <a:t>Works directly with organizations or through funder-supported management and technical assistance programs</a:t>
            </a:r>
          </a:p>
        </p:txBody>
      </p:sp>
      <p:sp>
        <p:nvSpPr>
          <p:cNvPr id="5" name="Title 4"/>
          <p:cNvSpPr>
            <a:spLocks noGrp="1"/>
          </p:cNvSpPr>
          <p:nvPr>
            <p:ph type="title"/>
          </p:nvPr>
        </p:nvSpPr>
        <p:spPr/>
        <p:txBody>
          <a:bodyPr/>
          <a:lstStyle/>
          <a:p>
            <a:r>
              <a:rPr lang="en-US" dirty="0"/>
              <a:t>Fiscal Management Associates, LLC </a:t>
            </a:r>
          </a:p>
        </p:txBody>
      </p:sp>
      <p:sp>
        <p:nvSpPr>
          <p:cNvPr id="18" name="TextBox 17"/>
          <p:cNvSpPr txBox="1"/>
          <p:nvPr/>
        </p:nvSpPr>
        <p:spPr>
          <a:xfrm>
            <a:off x="5572737" y="3258676"/>
            <a:ext cx="3071693" cy="384721"/>
          </a:xfrm>
          <a:prstGeom prst="rect">
            <a:avLst/>
          </a:prstGeom>
          <a:noFill/>
        </p:spPr>
        <p:txBody>
          <a:bodyPr wrap="square" rtlCol="0">
            <a:spAutoFit/>
          </a:bodyPr>
          <a:lstStyle/>
          <a:p>
            <a:r>
              <a:rPr lang="en-US" sz="1900" dirty="0">
                <a:solidFill>
                  <a:srgbClr val="3C3C3B"/>
                </a:solidFill>
              </a:rPr>
              <a:t>@FMA4Nonprofits</a:t>
            </a:r>
          </a:p>
        </p:txBody>
      </p:sp>
      <p:sp>
        <p:nvSpPr>
          <p:cNvPr id="19" name="TextBox 18"/>
          <p:cNvSpPr txBox="1"/>
          <p:nvPr/>
        </p:nvSpPr>
        <p:spPr>
          <a:xfrm>
            <a:off x="5572737" y="3908527"/>
            <a:ext cx="3563772" cy="384721"/>
          </a:xfrm>
          <a:prstGeom prst="rect">
            <a:avLst/>
          </a:prstGeom>
          <a:noFill/>
        </p:spPr>
        <p:txBody>
          <a:bodyPr wrap="square" rtlCol="0">
            <a:spAutoFit/>
          </a:bodyPr>
          <a:lstStyle/>
          <a:p>
            <a:r>
              <a:rPr lang="en-US" sz="1900" dirty="0">
                <a:solidFill>
                  <a:srgbClr val="3C3C3B"/>
                </a:solidFill>
              </a:rPr>
              <a:t>/FiscalManagementAssociates</a:t>
            </a:r>
          </a:p>
        </p:txBody>
      </p:sp>
      <p:sp>
        <p:nvSpPr>
          <p:cNvPr id="20" name="TextBox 19"/>
          <p:cNvSpPr txBox="1"/>
          <p:nvPr/>
        </p:nvSpPr>
        <p:spPr>
          <a:xfrm>
            <a:off x="5568826" y="4563273"/>
            <a:ext cx="3415283" cy="532133"/>
          </a:xfrm>
          <a:prstGeom prst="rect">
            <a:avLst/>
          </a:prstGeom>
          <a:noFill/>
        </p:spPr>
        <p:txBody>
          <a:bodyPr wrap="square" rtlCol="0">
            <a:spAutoFit/>
          </a:bodyPr>
          <a:lstStyle/>
          <a:p>
            <a:pPr>
              <a:lnSpc>
                <a:spcPct val="75000"/>
              </a:lnSpc>
            </a:pPr>
            <a:r>
              <a:rPr lang="en-US" sz="1900" dirty="0">
                <a:solidFill>
                  <a:srgbClr val="3C3C3B"/>
                </a:solidFill>
              </a:rPr>
              <a:t>/company/fiscal-management-associates-</a:t>
            </a:r>
            <a:r>
              <a:rPr lang="en-US" sz="1900" dirty="0" err="1">
                <a:solidFill>
                  <a:srgbClr val="3C3C3B"/>
                </a:solidFill>
              </a:rPr>
              <a:t>llc</a:t>
            </a:r>
            <a:endParaRPr lang="en-US" sz="1900" dirty="0">
              <a:solidFill>
                <a:srgbClr val="3C3C3B"/>
              </a:solidFill>
            </a:endParaRPr>
          </a:p>
        </p:txBody>
      </p:sp>
      <p:sp>
        <p:nvSpPr>
          <p:cNvPr id="17" name="TextBox 16"/>
          <p:cNvSpPr txBox="1"/>
          <p:nvPr/>
        </p:nvSpPr>
        <p:spPr>
          <a:xfrm>
            <a:off x="5029200" y="1508432"/>
            <a:ext cx="3886200" cy="1792798"/>
          </a:xfrm>
          <a:prstGeom prst="rect">
            <a:avLst/>
          </a:prstGeom>
          <a:noFill/>
        </p:spPr>
        <p:txBody>
          <a:bodyPr wrap="square" rtlCol="0">
            <a:spAutoFit/>
          </a:bodyPr>
          <a:lstStyle/>
          <a:p>
            <a:pPr marL="342900" indent="-342900" algn="ctr">
              <a:lnSpc>
                <a:spcPct val="50000"/>
              </a:lnSpc>
              <a:spcBef>
                <a:spcPts val="600"/>
              </a:spcBef>
              <a:spcAft>
                <a:spcPts val="600"/>
              </a:spcAft>
              <a:buClr>
                <a:srgbClr val="3C3C3B"/>
              </a:buClr>
              <a:buFont typeface="Wingdings" pitchFamily="2" charset="2"/>
              <a:buNone/>
            </a:pPr>
            <a:endParaRPr lang="en-US" sz="1600" b="1" dirty="0">
              <a:solidFill>
                <a:srgbClr val="3C3C3B"/>
              </a:solidFill>
            </a:endParaRPr>
          </a:p>
          <a:p>
            <a:pPr marL="342900" indent="-342900">
              <a:lnSpc>
                <a:spcPct val="50000"/>
              </a:lnSpc>
              <a:spcBef>
                <a:spcPts val="600"/>
              </a:spcBef>
              <a:spcAft>
                <a:spcPts val="600"/>
              </a:spcAft>
              <a:buClr>
                <a:srgbClr val="3C3C3B"/>
              </a:buClr>
              <a:buFont typeface="Wingdings" pitchFamily="2" charset="2"/>
              <a:buNone/>
            </a:pPr>
            <a:r>
              <a:rPr lang="en-US" sz="1900" b="1" dirty="0">
                <a:solidFill>
                  <a:srgbClr val="3C3C3B"/>
                </a:solidFill>
              </a:rPr>
              <a:t>Hilda Polanco, CPA, CCSA®, CGMA</a:t>
            </a:r>
          </a:p>
          <a:p>
            <a:pPr marL="342900" indent="-342900">
              <a:lnSpc>
                <a:spcPct val="50000"/>
              </a:lnSpc>
              <a:spcBef>
                <a:spcPts val="600"/>
              </a:spcBef>
              <a:spcAft>
                <a:spcPts val="600"/>
              </a:spcAft>
              <a:buClr>
                <a:srgbClr val="3C3C3B"/>
              </a:buClr>
              <a:buFont typeface="Wingdings" pitchFamily="2" charset="2"/>
              <a:buNone/>
            </a:pPr>
            <a:r>
              <a:rPr lang="en-US" dirty="0">
                <a:solidFill>
                  <a:srgbClr val="3C3C3B"/>
                </a:solidFill>
              </a:rPr>
              <a:t>Founder &amp; CEO</a:t>
            </a:r>
          </a:p>
          <a:p>
            <a:pPr marL="342900" indent="-342900">
              <a:lnSpc>
                <a:spcPct val="50000"/>
              </a:lnSpc>
              <a:spcBef>
                <a:spcPts val="600"/>
              </a:spcBef>
              <a:spcAft>
                <a:spcPts val="600"/>
              </a:spcAft>
              <a:buClr>
                <a:srgbClr val="3C3C3B"/>
              </a:buClr>
              <a:buFont typeface="Wingdings" pitchFamily="2" charset="2"/>
              <a:buNone/>
            </a:pPr>
            <a:r>
              <a:rPr lang="en-US" dirty="0">
                <a:solidFill>
                  <a:srgbClr val="3C3C3B"/>
                </a:solidFill>
              </a:rPr>
              <a:t>(212) 931-9240</a:t>
            </a:r>
          </a:p>
          <a:p>
            <a:pPr marL="342900" indent="-342900">
              <a:lnSpc>
                <a:spcPct val="50000"/>
              </a:lnSpc>
              <a:spcBef>
                <a:spcPts val="600"/>
              </a:spcBef>
              <a:spcAft>
                <a:spcPts val="1800"/>
              </a:spcAft>
              <a:buClr>
                <a:srgbClr val="3C3C3B"/>
              </a:buClr>
            </a:pPr>
            <a:r>
              <a:rPr lang="en-US" dirty="0">
                <a:solidFill>
                  <a:srgbClr val="3C3C3B"/>
                </a:solidFill>
              </a:rPr>
              <a:t>hpolanco@fmaonline.net </a:t>
            </a:r>
          </a:p>
          <a:p>
            <a:pPr marL="342900" indent="-342900" algn="ctr">
              <a:lnSpc>
                <a:spcPct val="50000"/>
              </a:lnSpc>
              <a:spcBef>
                <a:spcPts val="600"/>
              </a:spcBef>
              <a:spcAft>
                <a:spcPts val="600"/>
              </a:spcAft>
              <a:buClr>
                <a:srgbClr val="3C3C3B"/>
              </a:buClr>
              <a:buFont typeface="Wingdings" pitchFamily="2" charset="2"/>
              <a:buNone/>
            </a:pPr>
            <a:endParaRPr lang="en-US" sz="1200" dirty="0">
              <a:solidFill>
                <a:srgbClr val="3C3C3B"/>
              </a:solidFill>
            </a:endParaRPr>
          </a:p>
        </p:txBody>
      </p:sp>
      <p:sp>
        <p:nvSpPr>
          <p:cNvPr id="21" name="Rectangle 20"/>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a:solidFill>
                <a:prstClr val="white"/>
              </a:solidFill>
              <a:latin typeface="Franklin Gothic Medium"/>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704" y="3230880"/>
            <a:ext cx="457200" cy="4572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704" y="4578513"/>
            <a:ext cx="457200" cy="45720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3704" y="3878708"/>
            <a:ext cx="457200" cy="457200"/>
          </a:xfrm>
          <a:prstGeom prst="rect">
            <a:avLst/>
          </a:prstGeom>
        </p:spPr>
      </p:pic>
      <p:sp>
        <p:nvSpPr>
          <p:cNvPr id="2" name="Rounded Rectangle 1"/>
          <p:cNvSpPr/>
          <p:nvPr/>
        </p:nvSpPr>
        <p:spPr>
          <a:xfrm>
            <a:off x="2" y="4682074"/>
            <a:ext cx="4758608" cy="1682322"/>
          </a:xfrm>
          <a:prstGeom prst="roundRect">
            <a:avLst>
              <a:gd name="adj" fmla="val 0"/>
            </a:avLst>
          </a:prstGeom>
          <a:solidFill>
            <a:schemeClr val="accent1"/>
          </a:solidFill>
          <a:ln w="28575"/>
        </p:spPr>
        <p:style>
          <a:lnRef idx="2">
            <a:schemeClr val="accent1"/>
          </a:lnRef>
          <a:fillRef idx="1">
            <a:schemeClr val="lt1"/>
          </a:fillRef>
          <a:effectRef idx="0">
            <a:schemeClr val="accent1"/>
          </a:effectRef>
          <a:fontRef idx="minor">
            <a:schemeClr val="dk1"/>
          </a:fontRef>
        </p:style>
        <p:txBody>
          <a:bodyPr lIns="182880" rIns="182880" rtlCol="0" anchor="ctr"/>
          <a:lstStyle/>
          <a:p>
            <a:pPr algn="ctr">
              <a:lnSpc>
                <a:spcPct val="110000"/>
              </a:lnSpc>
            </a:pPr>
            <a:r>
              <a:rPr lang="en-US" sz="2100" i="1" dirty="0">
                <a:solidFill>
                  <a:prstClr val="white"/>
                </a:solidFill>
                <a:latin typeface="Franklin Gothic Medium"/>
              </a:rPr>
              <a:t>FMA exists to build a community of individuals with the confidence        and skills to lead organizations that change the world</a:t>
            </a:r>
            <a:endParaRPr lang="en-US" sz="2100" dirty="0">
              <a:solidFill>
                <a:srgbClr val="3C3C3B"/>
              </a:solidFill>
              <a:latin typeface="Franklin Gothic Medium"/>
            </a:endParaRPr>
          </a:p>
        </p:txBody>
      </p:sp>
      <p:sp>
        <p:nvSpPr>
          <p:cNvPr id="26" name="Rounded Rectangle 25"/>
          <p:cNvSpPr/>
          <p:nvPr/>
        </p:nvSpPr>
        <p:spPr>
          <a:xfrm>
            <a:off x="5067430" y="5248491"/>
            <a:ext cx="3577000" cy="847509"/>
          </a:xfrm>
          <a:prstGeom prst="roundRect">
            <a:avLst>
              <a:gd name="adj" fmla="val 699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0000"/>
              </a:lnSpc>
            </a:pPr>
            <a:r>
              <a:rPr lang="en-US" sz="3100" b="1" dirty="0">
                <a:solidFill>
                  <a:srgbClr val="0061B2"/>
                </a:solidFill>
              </a:rPr>
              <a:t>www.fmaonline.net</a:t>
            </a: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4800" y="267497"/>
            <a:ext cx="2649920" cy="794064"/>
          </a:xfrm>
          <a:prstGeom prst="rect">
            <a:avLst/>
          </a:prstGeom>
        </p:spPr>
      </p:pic>
      <p:cxnSp>
        <p:nvCxnSpPr>
          <p:cNvPr id="22" name="Straight Connector 21"/>
          <p:cNvCxnSpPr/>
          <p:nvPr/>
        </p:nvCxnSpPr>
        <p:spPr>
          <a:xfrm flipV="1">
            <a:off x="4758610" y="1317247"/>
            <a:ext cx="0" cy="3364827"/>
          </a:xfrm>
          <a:prstGeom prst="line">
            <a:avLst/>
          </a:prstGeom>
          <a:ln w="285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6854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 &amp; Introductions</a:t>
            </a:r>
          </a:p>
        </p:txBody>
      </p:sp>
      <p:sp>
        <p:nvSpPr>
          <p:cNvPr id="4" name="Slide Number Placeholder 3"/>
          <p:cNvSpPr>
            <a:spLocks noGrp="1"/>
          </p:cNvSpPr>
          <p:nvPr>
            <p:ph type="sldNum" sz="quarter" idx="4"/>
          </p:nvPr>
        </p:nvSpPr>
        <p:spPr/>
        <p:txBody>
          <a:bodyPr/>
          <a:lstStyle/>
          <a:p>
            <a:fld id="{5E74DC34-AA7F-534A-9086-6E85837D99CA}" type="slidenum">
              <a:rPr lang="en-US" smtClean="0"/>
              <a:pPr/>
              <a:t>2</a:t>
            </a:fld>
            <a:endParaRPr lang="en-US" dirty="0"/>
          </a:p>
        </p:txBody>
      </p:sp>
      <p:sp>
        <p:nvSpPr>
          <p:cNvPr id="13" name="Rectangle 12"/>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1000" y="2564118"/>
            <a:ext cx="4419600" cy="2693680"/>
          </a:xfrm>
          <a:prstGeom prst="rect">
            <a:avLst/>
          </a:prstGeom>
        </p:spPr>
      </p:pic>
      <p:sp>
        <p:nvSpPr>
          <p:cNvPr id="14" name="Rectangle 13"/>
          <p:cNvSpPr/>
          <p:nvPr/>
        </p:nvSpPr>
        <p:spPr>
          <a:xfrm>
            <a:off x="0" y="-13798"/>
            <a:ext cx="9164782" cy="1456056"/>
          </a:xfrm>
          <a:prstGeom prst="rect">
            <a:avLst/>
          </a:prstGeom>
          <a:solidFill>
            <a:srgbClr val="0061B2"/>
          </a:solidFill>
          <a:ln>
            <a:solidFill>
              <a:srgbClr val="0075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latin typeface="+mj-lt"/>
              </a:rPr>
              <a:t>  Today’s Presenter</a:t>
            </a:r>
          </a:p>
        </p:txBody>
      </p:sp>
      <p:sp>
        <p:nvSpPr>
          <p:cNvPr id="16" name="TextBox 15"/>
          <p:cNvSpPr txBox="1"/>
          <p:nvPr/>
        </p:nvSpPr>
        <p:spPr>
          <a:xfrm>
            <a:off x="5891933" y="5078740"/>
            <a:ext cx="1910643" cy="707886"/>
          </a:xfrm>
          <a:prstGeom prst="rect">
            <a:avLst/>
          </a:prstGeom>
          <a:noFill/>
        </p:spPr>
        <p:txBody>
          <a:bodyPr wrap="square" rtlCol="0">
            <a:spAutoFit/>
          </a:bodyPr>
          <a:lstStyle/>
          <a:p>
            <a:pPr algn="ctr"/>
            <a:r>
              <a:rPr lang="en-US" sz="2000" b="1" dirty="0"/>
              <a:t>Hilda Polanco</a:t>
            </a:r>
          </a:p>
          <a:p>
            <a:pPr algn="ctr"/>
            <a:r>
              <a:rPr lang="en-US" sz="2000" dirty="0"/>
              <a:t>Founder &amp; CEO</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576571" y="1996106"/>
            <a:ext cx="2309135" cy="2914417"/>
          </a:xfrm>
          <a:prstGeom prst="rect">
            <a:avLst/>
          </a:prstGeom>
        </p:spPr>
      </p:pic>
    </p:spTree>
    <p:extLst>
      <p:ext uri="{BB962C8B-B14F-4D97-AF65-F5344CB8AC3E}">
        <p14:creationId xmlns:p14="http://schemas.microsoft.com/office/powerpoint/2010/main" val="3433566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85800" y="2530475"/>
            <a:ext cx="2133600" cy="365125"/>
          </a:xfrm>
          <a:prstGeom prst="rect">
            <a:avLst/>
          </a:prstGeom>
        </p:spPr>
        <p:txBody>
          <a:bodyPr/>
          <a:lstStyle/>
          <a:p>
            <a:fld id="{5E74DC34-AA7F-534A-9086-6E85837D99CA}" type="slidenum">
              <a:rPr lang="en-US" smtClean="0"/>
              <a:pPr/>
              <a:t>20</a:t>
            </a:fld>
            <a:endParaRPr lang="en-US" dirty="0"/>
          </a:p>
        </p:txBody>
      </p:sp>
      <p:sp>
        <p:nvSpPr>
          <p:cNvPr id="12" name="Rectangle 11"/>
          <p:cNvSpPr/>
          <p:nvPr/>
        </p:nvSpPr>
        <p:spPr>
          <a:xfrm>
            <a:off x="0" y="1"/>
            <a:ext cx="9144000" cy="5943600"/>
          </a:xfrm>
          <a:prstGeom prst="rect">
            <a:avLst/>
          </a:prstGeom>
          <a:solidFill>
            <a:srgbClr val="0061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79387" y="1653446"/>
            <a:ext cx="8785225" cy="923330"/>
          </a:xfrm>
          <a:prstGeom prst="rect">
            <a:avLst/>
          </a:prstGeom>
          <a:noFill/>
        </p:spPr>
        <p:txBody>
          <a:bodyPr wrap="square" rtlCol="0">
            <a:spAutoFit/>
          </a:bodyPr>
          <a:lstStyle/>
          <a:p>
            <a:pPr algn="ctr"/>
            <a:r>
              <a:rPr lang="en-US" sz="5400" b="1" dirty="0">
                <a:solidFill>
                  <a:schemeClr val="bg1"/>
                </a:solidFill>
                <a:latin typeface="+mj-lt"/>
              </a:rPr>
              <a:t>Thank you for joining us!</a:t>
            </a:r>
          </a:p>
        </p:txBody>
      </p:sp>
      <p:sp>
        <p:nvSpPr>
          <p:cNvPr id="15" name="Subtitle 2"/>
          <p:cNvSpPr txBox="1">
            <a:spLocks/>
          </p:cNvSpPr>
          <p:nvPr/>
        </p:nvSpPr>
        <p:spPr>
          <a:xfrm>
            <a:off x="292609" y="3017163"/>
            <a:ext cx="8664576" cy="838200"/>
          </a:xfrm>
          <a:prstGeom prst="rect">
            <a:avLst/>
          </a:prstGeom>
        </p:spPr>
        <p:txBody>
          <a:bodyPr vert="horz" anchor="t"/>
          <a:lstStyle>
            <a:lvl1pPr marL="0" indent="0" algn="ctr" defTabSz="457200" rtl="0" eaLnBrk="1" latinLnBrk="0" hangingPunct="1">
              <a:spcBef>
                <a:spcPct val="20000"/>
              </a:spcBef>
              <a:buFont typeface="Arial"/>
              <a:buNone/>
              <a:defRPr sz="2000" b="1" kern="1200">
                <a:solidFill>
                  <a:srgbClr val="46AF37"/>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2400" i="1" dirty="0">
                <a:solidFill>
                  <a:schemeClr val="bg1"/>
                </a:solidFill>
              </a:rPr>
              <a:t>Nonprofit Quarterly </a:t>
            </a:r>
            <a:r>
              <a:rPr lang="en-US" sz="2400" dirty="0">
                <a:solidFill>
                  <a:schemeClr val="bg1"/>
                </a:solidFill>
              </a:rPr>
              <a:t>relies on your generous support. If you enjoyed this webinar, please consider donating today!</a:t>
            </a:r>
          </a:p>
          <a:p>
            <a:r>
              <a:rPr lang="en-US" sz="2400" i="1" dirty="0">
                <a:solidFill>
                  <a:schemeClr val="bg1"/>
                </a:solidFill>
              </a:rPr>
              <a:t>https://nonprofitquarterly.networkforgood.com/ </a:t>
            </a:r>
            <a:endParaRPr lang="en-US" sz="2400" dirty="0">
              <a:solidFill>
                <a:schemeClr val="bg1"/>
              </a:solidFill>
            </a:endParaRPr>
          </a:p>
        </p:txBody>
      </p:sp>
      <p:sp>
        <p:nvSpPr>
          <p:cNvPr id="5" name="Rectangle 4"/>
          <p:cNvSpPr/>
          <p:nvPr/>
        </p:nvSpPr>
        <p:spPr>
          <a:xfrm>
            <a:off x="-6927" y="2229534"/>
            <a:ext cx="9144000" cy="24457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r="7889"/>
          <a:stretch/>
        </p:blipFill>
        <p:spPr>
          <a:xfrm>
            <a:off x="1676400" y="5951101"/>
            <a:ext cx="1420501" cy="865774"/>
          </a:xfrm>
          <a:prstGeom prst="rect">
            <a:avLst/>
          </a:prstGeom>
        </p:spPr>
      </p:pic>
      <p:pic>
        <p:nvPicPr>
          <p:cNvPr id="16" name="Picture 2" descr="http://nonprofitquarterly.org/files/2015/04/npqheader1170.png"/>
          <p:cNvPicPr>
            <a:picLocks noChangeAspect="1" noChangeArrowheads="1"/>
          </p:cNvPicPr>
          <p:nvPr/>
        </p:nvPicPr>
        <p:blipFill>
          <a:blip r:embed="rId3"/>
          <a:srcRect r="74017"/>
          <a:stretch>
            <a:fillRect/>
          </a:stretch>
        </p:blipFill>
        <p:spPr bwMode="auto">
          <a:xfrm>
            <a:off x="113820" y="6164786"/>
            <a:ext cx="1350694" cy="533169"/>
          </a:xfrm>
          <a:prstGeom prst="rect">
            <a:avLst/>
          </a:prstGeom>
          <a:noFill/>
        </p:spPr>
      </p:pic>
      <p:cxnSp>
        <p:nvCxnSpPr>
          <p:cNvPr id="24" name="Straight Connector 23"/>
          <p:cNvCxnSpPr/>
          <p:nvPr/>
        </p:nvCxnSpPr>
        <p:spPr>
          <a:xfrm>
            <a:off x="499485" y="2797749"/>
            <a:ext cx="8359776" cy="0"/>
          </a:xfrm>
          <a:prstGeom prst="line">
            <a:avLst/>
          </a:prstGeom>
          <a:ln w="571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stretch>
            <a:fillRect/>
          </a:stretch>
        </p:blipFill>
        <p:spPr>
          <a:xfrm>
            <a:off x="4631912" y="6253104"/>
            <a:ext cx="4457700" cy="571500"/>
          </a:xfrm>
          <a:prstGeom prst="rect">
            <a:avLst/>
          </a:prstGeom>
        </p:spPr>
      </p:pic>
      <p:sp>
        <p:nvSpPr>
          <p:cNvPr id="21" name="Subtitle 2"/>
          <p:cNvSpPr txBox="1">
            <a:spLocks/>
          </p:cNvSpPr>
          <p:nvPr/>
        </p:nvSpPr>
        <p:spPr>
          <a:xfrm>
            <a:off x="7541366" y="5937748"/>
            <a:ext cx="1548246" cy="254832"/>
          </a:xfrm>
          <a:prstGeom prst="rect">
            <a:avLst/>
          </a:prstGeom>
        </p:spPr>
        <p:txBody>
          <a:bodyPr vert="horz" anchor="t"/>
          <a:lstStyle>
            <a:lvl1pPr marL="0" indent="0" algn="ctr" defTabSz="457200" rtl="0" eaLnBrk="1" latinLnBrk="0" hangingPunct="1">
              <a:spcBef>
                <a:spcPct val="20000"/>
              </a:spcBef>
              <a:buFont typeface="Arial"/>
              <a:buNone/>
              <a:defRPr sz="2000" b="1" kern="1200">
                <a:solidFill>
                  <a:srgbClr val="46AF37"/>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r"/>
            <a:r>
              <a:rPr lang="en-US" sz="1600" i="1" dirty="0">
                <a:solidFill>
                  <a:schemeClr val="bg2">
                    <a:lumMod val="50000"/>
                  </a:schemeClr>
                </a:solidFill>
                <a:latin typeface="+mj-lt"/>
              </a:rPr>
              <a:t>Sponsored by</a:t>
            </a:r>
          </a:p>
        </p:txBody>
      </p:sp>
      <p:sp>
        <p:nvSpPr>
          <p:cNvPr id="23" name="Subtitle 2"/>
          <p:cNvSpPr txBox="1">
            <a:spLocks/>
          </p:cNvSpPr>
          <p:nvPr/>
        </p:nvSpPr>
        <p:spPr>
          <a:xfrm>
            <a:off x="220018" y="4704540"/>
            <a:ext cx="4351982" cy="1239060"/>
          </a:xfrm>
          <a:prstGeom prst="rect">
            <a:avLst/>
          </a:prstGeom>
        </p:spPr>
        <p:txBody>
          <a:bodyPr vert="horz" anchor="t"/>
          <a:lstStyle>
            <a:lvl1pPr marL="0" indent="0" algn="ctr" defTabSz="457200" rtl="0" eaLnBrk="1" latinLnBrk="0" hangingPunct="1">
              <a:spcBef>
                <a:spcPct val="20000"/>
              </a:spcBef>
              <a:buFont typeface="Arial"/>
              <a:buNone/>
              <a:defRPr sz="2000" b="1" kern="1200">
                <a:solidFill>
                  <a:srgbClr val="46AF37"/>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r>
              <a:rPr lang="en-US" b="0" dirty="0">
                <a:solidFill>
                  <a:srgbClr val="BFBFBF"/>
                </a:solidFill>
                <a:latin typeface="+mj-lt"/>
              </a:rPr>
              <a:t>Follow the conversation on social media with our special hashtag, #</a:t>
            </a:r>
            <a:r>
              <a:rPr lang="en-US" b="0" dirty="0" err="1">
                <a:solidFill>
                  <a:srgbClr val="BFBFBF"/>
                </a:solidFill>
                <a:latin typeface="+mj-lt"/>
              </a:rPr>
              <a:t>FASBready</a:t>
            </a:r>
            <a:endParaRPr lang="en-US" b="0" dirty="0">
              <a:solidFill>
                <a:srgbClr val="BFBFBF"/>
              </a:solidFill>
              <a:latin typeface="+mj-lt"/>
            </a:endParaRPr>
          </a:p>
        </p:txBody>
      </p:sp>
    </p:spTree>
    <p:extLst>
      <p:ext uri="{BB962C8B-B14F-4D97-AF65-F5344CB8AC3E}">
        <p14:creationId xmlns:p14="http://schemas.microsoft.com/office/powerpoint/2010/main" val="891371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5454" y="137478"/>
            <a:ext cx="6400800" cy="868362"/>
          </a:xfrm>
        </p:spPr>
        <p:txBody>
          <a:bodyPr/>
          <a:lstStyle/>
          <a:p>
            <a:r>
              <a:rPr lang="en-US" dirty="0"/>
              <a:t>Financial Management Initiative</a:t>
            </a:r>
          </a:p>
        </p:txBody>
      </p:sp>
      <p:sp>
        <p:nvSpPr>
          <p:cNvPr id="3" name="Rectangle 2"/>
          <p:cNvSpPr/>
          <p:nvPr/>
        </p:nvSpPr>
        <p:spPr>
          <a:xfrm>
            <a:off x="9454"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solidFill>
                  <a:schemeClr val="bg1"/>
                </a:solidFill>
                <a:latin typeface="+mj-lt"/>
              </a:rPr>
              <a:t>  </a:t>
            </a:r>
            <a:r>
              <a:rPr lang="en-US" sz="4400" b="1" dirty="0">
                <a:solidFill>
                  <a:schemeClr val="bg1"/>
                </a:solidFill>
                <a:latin typeface="+mj-lt"/>
              </a:rPr>
              <a:t>Accounting Standards Update (ASU)</a:t>
            </a:r>
            <a:endParaRPr lang="en-US" sz="4400" b="1" dirty="0">
              <a:solidFill>
                <a:srgbClr val="C9CACC"/>
              </a:solidFill>
              <a:latin typeface="+mj-lt"/>
            </a:endParaRPr>
          </a:p>
        </p:txBody>
      </p:sp>
      <p:sp>
        <p:nvSpPr>
          <p:cNvPr id="5" name="Oval 4"/>
          <p:cNvSpPr/>
          <p:nvPr/>
        </p:nvSpPr>
        <p:spPr>
          <a:xfrm>
            <a:off x="341092" y="2046630"/>
            <a:ext cx="3796471" cy="3629891"/>
          </a:xfrm>
          <a:prstGeom prst="ellipse">
            <a:avLst/>
          </a:prstGeom>
          <a:solidFill>
            <a:schemeClr val="bg1"/>
          </a:solidFill>
          <a:ln w="76200">
            <a:solidFill>
              <a:srgbClr val="0061B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9" name="Content Placeholder 8"/>
          <p:cNvGraphicFramePr>
            <a:graphicFrameLocks noGrp="1"/>
          </p:cNvGraphicFramePr>
          <p:nvPr>
            <p:ph sz="half" idx="2"/>
            <p:extLst>
              <p:ext uri="{D42A27DB-BD31-4B8C-83A1-F6EECF244321}">
                <p14:modId xmlns:p14="http://schemas.microsoft.com/office/powerpoint/2010/main" val="3283375482"/>
              </p:ext>
            </p:extLst>
          </p:nvPr>
        </p:nvGraphicFramePr>
        <p:xfrm>
          <a:off x="4492109" y="2192531"/>
          <a:ext cx="4362216" cy="3674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2" descr="http://learnphilanthropy.org/wp-content/uploads/2014/08/FMA-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6"/>
          <p:cNvSpPr>
            <a:spLocks noGrp="1"/>
          </p:cNvSpPr>
          <p:nvPr>
            <p:ph type="body" idx="1"/>
          </p:nvPr>
        </p:nvSpPr>
        <p:spPr>
          <a:xfrm>
            <a:off x="2507697" y="1447800"/>
            <a:ext cx="8229600" cy="639762"/>
          </a:xfrm>
          <a:ln>
            <a:noFill/>
          </a:ln>
        </p:spPr>
        <p:txBody>
          <a:bodyPr/>
          <a:lstStyle/>
          <a:p>
            <a:pPr algn="ctr"/>
            <a:r>
              <a:rPr lang="en-US" sz="2800" b="0" dirty="0">
                <a:latin typeface="+mj-lt"/>
              </a:rPr>
              <a:t>ASU 2016-14:</a:t>
            </a:r>
          </a:p>
        </p:txBody>
      </p:sp>
      <p:pic>
        <p:nvPicPr>
          <p:cNvPr id="2" name="Picture 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7625" y="2245154"/>
            <a:ext cx="3217669" cy="3217669"/>
          </a:xfrm>
          <a:prstGeom prst="rect">
            <a:avLst/>
          </a:prstGeom>
        </p:spPr>
      </p:pic>
    </p:spTree>
    <p:extLst>
      <p:ext uri="{BB962C8B-B14F-4D97-AF65-F5344CB8AC3E}">
        <p14:creationId xmlns:p14="http://schemas.microsoft.com/office/powerpoint/2010/main" val="642970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F86C0B2C-A94C-45B4-A0BB-D5EE0046B0E6}"/>
                                            </p:graphicEl>
                                          </p:spTgt>
                                        </p:tgtEl>
                                        <p:attrNameLst>
                                          <p:attrName>style.visibility</p:attrName>
                                        </p:attrNameLst>
                                      </p:cBhvr>
                                      <p:to>
                                        <p:strVal val="visible"/>
                                      </p:to>
                                    </p:set>
                                    <p:animEffect transition="in" filter="fade">
                                      <p:cBhvr>
                                        <p:cTn id="15" dur="500"/>
                                        <p:tgtEl>
                                          <p:spTgt spid="9">
                                            <p:graphicEl>
                                              <a:dgm id="{F86C0B2C-A94C-45B4-A0BB-D5EE0046B0E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C17794E-82BE-4338-B610-2BEBE5EC9E95}"/>
                                            </p:graphicEl>
                                          </p:spTgt>
                                        </p:tgtEl>
                                        <p:attrNameLst>
                                          <p:attrName>style.visibility</p:attrName>
                                        </p:attrNameLst>
                                      </p:cBhvr>
                                      <p:to>
                                        <p:strVal val="visible"/>
                                      </p:to>
                                    </p:set>
                                    <p:animEffect transition="in" filter="fade">
                                      <p:cBhvr>
                                        <p:cTn id="20" dur="500"/>
                                        <p:tgtEl>
                                          <p:spTgt spid="9">
                                            <p:graphicEl>
                                              <a:dgm id="{6C17794E-82BE-4338-B610-2BEBE5EC9E9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graphicEl>
                                              <a:dgm id="{B29E4BA8-23AD-4163-BCC8-8D3D1A11309C}"/>
                                            </p:graphicEl>
                                          </p:spTgt>
                                        </p:tgtEl>
                                        <p:attrNameLst>
                                          <p:attrName>style.visibility</p:attrName>
                                        </p:attrNameLst>
                                      </p:cBhvr>
                                      <p:to>
                                        <p:strVal val="visible"/>
                                      </p:to>
                                    </p:set>
                                    <p:animEffect transition="in" filter="fade">
                                      <p:cBhvr>
                                        <p:cTn id="25" dur="500"/>
                                        <p:tgtEl>
                                          <p:spTgt spid="9">
                                            <p:graphicEl>
                                              <a:dgm id="{B29E4BA8-23AD-4163-BCC8-8D3D1A1130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533400" y="2133600"/>
            <a:ext cx="3429000" cy="3733800"/>
          </a:xfrm>
        </p:spPr>
        <p:txBody>
          <a:bodyPr/>
          <a:lstStyle/>
          <a:p>
            <a:pPr marL="0" indent="0">
              <a:buNone/>
            </a:pPr>
            <a:r>
              <a:rPr lang="en-US" sz="3000" dirty="0"/>
              <a:t>How others can better </a:t>
            </a:r>
            <a:r>
              <a:rPr lang="en-US" sz="3000" b="1" dirty="0">
                <a:solidFill>
                  <a:schemeClr val="accent1"/>
                </a:solidFill>
              </a:rPr>
              <a:t>read</a:t>
            </a:r>
            <a:r>
              <a:rPr lang="en-US" sz="3000" dirty="0"/>
              <a:t>, </a:t>
            </a:r>
            <a:r>
              <a:rPr lang="en-US" sz="3000" b="1" dirty="0">
                <a:solidFill>
                  <a:schemeClr val="accent1"/>
                </a:solidFill>
              </a:rPr>
              <a:t>understand</a:t>
            </a:r>
            <a:r>
              <a:rPr lang="en-US" sz="3000" dirty="0"/>
              <a:t>, and </a:t>
            </a:r>
            <a:r>
              <a:rPr lang="en-US" sz="3000" b="1" dirty="0">
                <a:solidFill>
                  <a:schemeClr val="accent1"/>
                </a:solidFill>
              </a:rPr>
              <a:t>make decisions </a:t>
            </a:r>
            <a:r>
              <a:rPr lang="en-US" sz="3000" dirty="0"/>
              <a:t>using nonprofit financial statements</a:t>
            </a:r>
          </a:p>
        </p:txBody>
      </p:sp>
      <p:sp>
        <p:nvSpPr>
          <p:cNvPr id="3" name="Text Placeholder 2"/>
          <p:cNvSpPr>
            <a:spLocks noGrp="1"/>
          </p:cNvSpPr>
          <p:nvPr>
            <p:ph type="body" idx="1"/>
          </p:nvPr>
        </p:nvSpPr>
        <p:spPr>
          <a:xfrm>
            <a:off x="533400" y="1493838"/>
            <a:ext cx="8229600" cy="639762"/>
          </a:xfrm>
        </p:spPr>
        <p:txBody>
          <a:bodyPr/>
          <a:lstStyle/>
          <a:p>
            <a:r>
              <a:rPr lang="en-US" sz="3200" dirty="0"/>
              <a:t>Focus:</a:t>
            </a:r>
          </a:p>
        </p:txBody>
      </p:sp>
      <p:sp>
        <p:nvSpPr>
          <p:cNvPr id="6" name="Title 5"/>
          <p:cNvSpPr>
            <a:spLocks noGrp="1"/>
          </p:cNvSpPr>
          <p:nvPr>
            <p:ph type="title"/>
          </p:nvPr>
        </p:nvSpPr>
        <p:spPr/>
        <p:txBody>
          <a:bodyPr/>
          <a:lstStyle/>
          <a:p>
            <a:endParaRPr lang="en-US"/>
          </a:p>
        </p:txBody>
      </p:sp>
      <p:sp>
        <p:nvSpPr>
          <p:cNvPr id="5" name="Rectangle 4"/>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solidFill>
                  <a:schemeClr val="bg1"/>
                </a:solidFill>
                <a:latin typeface="+mj-lt"/>
              </a:rPr>
              <a:t>  ASU 2016-14</a:t>
            </a:r>
            <a:endParaRPr lang="en-US" sz="2800" b="1" dirty="0">
              <a:solidFill>
                <a:srgbClr val="C9CACC"/>
              </a:solidFill>
              <a:latin typeface="+mj-lt"/>
            </a:endParaRPr>
          </a:p>
        </p:txBody>
      </p:sp>
      <p:graphicFrame>
        <p:nvGraphicFramePr>
          <p:cNvPr id="8" name="Content Placeholder 8"/>
          <p:cNvGraphicFramePr>
            <a:graphicFrameLocks/>
          </p:cNvGraphicFramePr>
          <p:nvPr>
            <p:extLst>
              <p:ext uri="{D42A27DB-BD31-4B8C-83A1-F6EECF244321}">
                <p14:modId xmlns:p14="http://schemas.microsoft.com/office/powerpoint/2010/main" val="1242359760"/>
              </p:ext>
            </p:extLst>
          </p:nvPr>
        </p:nvGraphicFramePr>
        <p:xfrm>
          <a:off x="4492109" y="2192531"/>
          <a:ext cx="4362216" cy="350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6"/>
          <p:cNvSpPr txBox="1">
            <a:spLocks/>
          </p:cNvSpPr>
          <p:nvPr/>
        </p:nvSpPr>
        <p:spPr>
          <a:xfrm>
            <a:off x="2507697" y="1447800"/>
            <a:ext cx="8229600" cy="639762"/>
          </a:xfrm>
          <a:prstGeom prst="rect">
            <a:avLst/>
          </a:prstGeom>
          <a:ln>
            <a:noFill/>
          </a:ln>
        </p:spPr>
        <p:txBody>
          <a:bodyPr vert="horz" anchor="b"/>
          <a:lstStyle>
            <a:lvl1pPr marL="0" indent="0" algn="l" defTabSz="457200" rtl="0" eaLnBrk="1" latinLnBrk="0" hangingPunct="1">
              <a:spcBef>
                <a:spcPct val="20000"/>
              </a:spcBef>
              <a:buFont typeface="Arial"/>
              <a:buNone/>
              <a:defRPr sz="2400" b="1" kern="1200">
                <a:solidFill>
                  <a:schemeClr val="accent2"/>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3200" b="0" dirty="0">
                <a:latin typeface="+mj-lt"/>
              </a:rPr>
              <a:t>Key Stakeholders:</a:t>
            </a:r>
          </a:p>
        </p:txBody>
      </p:sp>
    </p:spTree>
    <p:extLst>
      <p:ext uri="{BB962C8B-B14F-4D97-AF65-F5344CB8AC3E}">
        <p14:creationId xmlns:p14="http://schemas.microsoft.com/office/powerpoint/2010/main" val="2419260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86C0B2C-A94C-45B4-A0BB-D5EE0046B0E6}"/>
                                            </p:graphicEl>
                                          </p:spTgt>
                                        </p:tgtEl>
                                        <p:attrNameLst>
                                          <p:attrName>style.visibility</p:attrName>
                                        </p:attrNameLst>
                                      </p:cBhvr>
                                      <p:to>
                                        <p:strVal val="visible"/>
                                      </p:to>
                                    </p:set>
                                    <p:animEffect transition="in" filter="fade">
                                      <p:cBhvr>
                                        <p:cTn id="12" dur="500"/>
                                        <p:tgtEl>
                                          <p:spTgt spid="8">
                                            <p:graphicEl>
                                              <a:dgm id="{F86C0B2C-A94C-45B4-A0BB-D5EE0046B0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6C17794E-82BE-4338-B610-2BEBE5EC9E95}"/>
                                            </p:graphicEl>
                                          </p:spTgt>
                                        </p:tgtEl>
                                        <p:attrNameLst>
                                          <p:attrName>style.visibility</p:attrName>
                                        </p:attrNameLst>
                                      </p:cBhvr>
                                      <p:to>
                                        <p:strVal val="visible"/>
                                      </p:to>
                                    </p:set>
                                    <p:animEffect transition="in" filter="fade">
                                      <p:cBhvr>
                                        <p:cTn id="17" dur="500"/>
                                        <p:tgtEl>
                                          <p:spTgt spid="8">
                                            <p:graphicEl>
                                              <a:dgm id="{6C17794E-82BE-4338-B610-2BEBE5EC9E9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B29E4BA8-23AD-4163-BCC8-8D3D1A11309C}"/>
                                            </p:graphicEl>
                                          </p:spTgt>
                                        </p:tgtEl>
                                        <p:attrNameLst>
                                          <p:attrName>style.visibility</p:attrName>
                                        </p:attrNameLst>
                                      </p:cBhvr>
                                      <p:to>
                                        <p:strVal val="visible"/>
                                      </p:to>
                                    </p:set>
                                    <p:animEffect transition="in" filter="fade">
                                      <p:cBhvr>
                                        <p:cTn id="22" dur="500"/>
                                        <p:tgtEl>
                                          <p:spTgt spid="8">
                                            <p:graphicEl>
                                              <a:dgm id="{B29E4BA8-23AD-4163-BCC8-8D3D1A1130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6629400" y="4572000"/>
            <a:ext cx="861541" cy="1066800"/>
          </a:xfrm>
          <a:prstGeom prst="rightArrow">
            <a:avLst/>
          </a:prstGeom>
          <a:solidFill>
            <a:schemeClr val="accent1">
              <a:tint val="60000"/>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6629400" y="3276600"/>
            <a:ext cx="861541" cy="1066800"/>
          </a:xfrm>
          <a:prstGeom prst="rightArrow">
            <a:avLst/>
          </a:prstGeom>
          <a:solidFill>
            <a:schemeClr val="accent1">
              <a:tint val="60000"/>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6629400" y="1981200"/>
            <a:ext cx="861541" cy="1066800"/>
          </a:xfrm>
          <a:prstGeom prst="rightArrow">
            <a:avLst/>
          </a:prstGeom>
          <a:solidFill>
            <a:schemeClr val="accent1">
              <a:tint val="60000"/>
              <a:hueOff val="0"/>
              <a:satOff val="0"/>
              <a:lumOff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95454" y="137478"/>
            <a:ext cx="6400800" cy="868362"/>
          </a:xfrm>
        </p:spPr>
        <p:txBody>
          <a:bodyPr/>
          <a:lstStyle/>
          <a:p>
            <a:r>
              <a:rPr lang="en-US" dirty="0"/>
              <a:t>Financial Management Initiative</a:t>
            </a:r>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What Does the ASU Impact?</a:t>
            </a:r>
            <a:endParaRPr lang="en-US" sz="3200" b="1" dirty="0">
              <a:latin typeface="+mj-lt"/>
            </a:endParaRPr>
          </a:p>
        </p:txBody>
      </p:sp>
      <p:pic>
        <p:nvPicPr>
          <p:cNvPr id="6"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7610546" y="1901692"/>
            <a:ext cx="1152454" cy="1158876"/>
            <a:chOff x="0" y="0"/>
            <a:chExt cx="6225059" cy="1158876"/>
          </a:xfrm>
        </p:grpSpPr>
        <p:sp>
          <p:nvSpPr>
            <p:cNvPr id="17" name="Rounded Rectangle 16"/>
            <p:cNvSpPr/>
            <p:nvPr/>
          </p:nvSpPr>
          <p:spPr>
            <a:xfrm>
              <a:off x="0" y="0"/>
              <a:ext cx="6225059" cy="1158876"/>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56572" y="56572"/>
              <a:ext cx="6111915" cy="10457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latin typeface="+mj-lt"/>
                </a:rPr>
                <a:t>NO</a:t>
              </a:r>
            </a:p>
          </p:txBody>
        </p:sp>
      </p:grpSp>
      <p:grpSp>
        <p:nvGrpSpPr>
          <p:cNvPr id="19" name="Group 18"/>
          <p:cNvGrpSpPr/>
          <p:nvPr/>
        </p:nvGrpSpPr>
        <p:grpSpPr>
          <a:xfrm>
            <a:off x="7610546" y="3230561"/>
            <a:ext cx="1152454" cy="1158876"/>
            <a:chOff x="0" y="0"/>
            <a:chExt cx="6225059" cy="1158876"/>
          </a:xfrm>
        </p:grpSpPr>
        <p:sp>
          <p:nvSpPr>
            <p:cNvPr id="20" name="Rounded Rectangle 19"/>
            <p:cNvSpPr/>
            <p:nvPr/>
          </p:nvSpPr>
          <p:spPr>
            <a:xfrm>
              <a:off x="0" y="0"/>
              <a:ext cx="6225059" cy="1158876"/>
            </a:xfrm>
            <a:prstGeom prst="roundRect">
              <a:avLst/>
            </a:prstGeom>
            <a:solidFill>
              <a:srgbClr val="46AF3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56572" y="56572"/>
              <a:ext cx="6111915" cy="10457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latin typeface="+mj-lt"/>
                </a:rPr>
                <a:t>YES</a:t>
              </a:r>
            </a:p>
          </p:txBody>
        </p:sp>
      </p:grpSp>
      <p:grpSp>
        <p:nvGrpSpPr>
          <p:cNvPr id="25" name="Group 24"/>
          <p:cNvGrpSpPr/>
          <p:nvPr/>
        </p:nvGrpSpPr>
        <p:grpSpPr>
          <a:xfrm>
            <a:off x="406113" y="1861506"/>
            <a:ext cx="6225059" cy="1158876"/>
            <a:chOff x="0" y="0"/>
            <a:chExt cx="6225059" cy="1158876"/>
          </a:xfrm>
        </p:grpSpPr>
        <p:sp>
          <p:nvSpPr>
            <p:cNvPr id="26" name="Rounded Rectangle 25"/>
            <p:cNvSpPr/>
            <p:nvPr/>
          </p:nvSpPr>
          <p:spPr>
            <a:xfrm>
              <a:off x="0" y="0"/>
              <a:ext cx="6225059" cy="1158876"/>
            </a:xfrm>
            <a:prstGeom prst="round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p:nvPr/>
          </p:nvSpPr>
          <p:spPr>
            <a:xfrm>
              <a:off x="56572" y="56572"/>
              <a:ext cx="6111915" cy="1045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mj-lt"/>
                </a:rPr>
                <a:t>Accounting</a:t>
              </a:r>
            </a:p>
          </p:txBody>
        </p:sp>
      </p:grpSp>
      <p:grpSp>
        <p:nvGrpSpPr>
          <p:cNvPr id="28" name="Group 27"/>
          <p:cNvGrpSpPr/>
          <p:nvPr/>
        </p:nvGrpSpPr>
        <p:grpSpPr>
          <a:xfrm>
            <a:off x="406113" y="3237303"/>
            <a:ext cx="6225059" cy="1145393"/>
            <a:chOff x="0" y="1286453"/>
            <a:chExt cx="6225059" cy="1145393"/>
          </a:xfrm>
        </p:grpSpPr>
        <p:sp>
          <p:nvSpPr>
            <p:cNvPr id="29" name="Rounded Rectangle 28"/>
            <p:cNvSpPr/>
            <p:nvPr/>
          </p:nvSpPr>
          <p:spPr>
            <a:xfrm>
              <a:off x="0" y="1286453"/>
              <a:ext cx="6225059" cy="1145393"/>
            </a:xfrm>
            <a:prstGeom prst="round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55913" y="1342366"/>
              <a:ext cx="6113233" cy="10335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mj-lt"/>
                </a:rPr>
                <a:t>Financial Statement Presentation</a:t>
              </a:r>
            </a:p>
          </p:txBody>
        </p:sp>
      </p:grpSp>
      <p:grpSp>
        <p:nvGrpSpPr>
          <p:cNvPr id="34" name="Group 33"/>
          <p:cNvGrpSpPr/>
          <p:nvPr/>
        </p:nvGrpSpPr>
        <p:grpSpPr>
          <a:xfrm>
            <a:off x="437572" y="4576217"/>
            <a:ext cx="6225059" cy="1158876"/>
            <a:chOff x="0" y="0"/>
            <a:chExt cx="6225059" cy="1158876"/>
          </a:xfrm>
        </p:grpSpPr>
        <p:sp>
          <p:nvSpPr>
            <p:cNvPr id="35" name="Rounded Rectangle 34"/>
            <p:cNvSpPr/>
            <p:nvPr/>
          </p:nvSpPr>
          <p:spPr>
            <a:xfrm>
              <a:off x="0" y="0"/>
              <a:ext cx="6225059" cy="1158876"/>
            </a:xfrm>
            <a:prstGeom prst="round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56572" y="56572"/>
              <a:ext cx="6111915" cy="1045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mj-lt"/>
                </a:rPr>
                <a:t>Disclosures</a:t>
              </a:r>
            </a:p>
          </p:txBody>
        </p:sp>
      </p:grpSp>
      <p:grpSp>
        <p:nvGrpSpPr>
          <p:cNvPr id="38" name="Group 37"/>
          <p:cNvGrpSpPr/>
          <p:nvPr/>
        </p:nvGrpSpPr>
        <p:grpSpPr>
          <a:xfrm>
            <a:off x="7610546" y="4572000"/>
            <a:ext cx="1152454" cy="1158876"/>
            <a:chOff x="0" y="0"/>
            <a:chExt cx="6225059" cy="1158876"/>
          </a:xfrm>
        </p:grpSpPr>
        <p:sp>
          <p:nvSpPr>
            <p:cNvPr id="39" name="Rounded Rectangle 38"/>
            <p:cNvSpPr/>
            <p:nvPr/>
          </p:nvSpPr>
          <p:spPr>
            <a:xfrm>
              <a:off x="0" y="0"/>
              <a:ext cx="6225059" cy="1158876"/>
            </a:xfrm>
            <a:prstGeom prst="roundRect">
              <a:avLst/>
            </a:prstGeom>
            <a:solidFill>
              <a:srgbClr val="46AF3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56572" y="56572"/>
              <a:ext cx="6111915" cy="10457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latin typeface="+mj-lt"/>
                </a:rPr>
                <a:t>YES</a:t>
              </a:r>
            </a:p>
          </p:txBody>
        </p:sp>
      </p:grpSp>
    </p:spTree>
    <p:extLst>
      <p:ext uri="{BB962C8B-B14F-4D97-AF65-F5344CB8AC3E}">
        <p14:creationId xmlns:p14="http://schemas.microsoft.com/office/powerpoint/2010/main" val="263109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5454" y="137478"/>
            <a:ext cx="6400800" cy="868362"/>
          </a:xfrm>
        </p:spPr>
        <p:txBody>
          <a:bodyPr/>
          <a:lstStyle/>
          <a:p>
            <a:r>
              <a:rPr lang="en-US" dirty="0"/>
              <a:t>Financial Management Initiative</a:t>
            </a:r>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Key Provisions</a:t>
            </a:r>
            <a:endParaRPr lang="en-US" sz="3200" b="1" dirty="0">
              <a:latin typeface="+mj-lt"/>
            </a:endParaRPr>
          </a:p>
        </p:txBody>
      </p:sp>
      <p:pic>
        <p:nvPicPr>
          <p:cNvPr id="6"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p:cNvGraphicFramePr/>
          <p:nvPr>
            <p:extLst>
              <p:ext uri="{D42A27DB-BD31-4B8C-83A1-F6EECF244321}">
                <p14:modId xmlns:p14="http://schemas.microsoft.com/office/powerpoint/2010/main" val="1348831132"/>
              </p:ext>
            </p:extLst>
          </p:nvPr>
        </p:nvGraphicFramePr>
        <p:xfrm>
          <a:off x="386291" y="1509102"/>
          <a:ext cx="8289976" cy="5217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0971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grpId="0" nodeType="clickEffect">
                                  <p:stCondLst>
                                    <p:cond delay="0"/>
                                  </p:stCondLst>
                                  <p:childTnLst>
                                    <p:set>
                                      <p:cBhvr>
                                        <p:cTn id="6" dur="indefinite"/>
                                        <p:tgtEl>
                                          <p:spTgt spid="11">
                                            <p:graphicEl>
                                              <a:dgm id="{C3D84DFD-4F96-4EF2-90AD-08E21B4843FE}"/>
                                            </p:graphicEl>
                                          </p:spTgt>
                                        </p:tgtEl>
                                        <p:attrNameLst>
                                          <p:attrName>fillcolor</p:attrName>
                                        </p:attrNameLst>
                                      </p:cBhvr>
                                      <p:to>
                                        <p:clrVal>
                                          <a:schemeClr val="accent2"/>
                                        </p:clrVal>
                                      </p:to>
                                    </p:set>
                                    <p:set>
                                      <p:cBhvr>
                                        <p:cTn id="7" dur="indefinite"/>
                                        <p:tgtEl>
                                          <p:spTgt spid="11">
                                            <p:graphicEl>
                                              <a:dgm id="{C3D84DFD-4F96-4EF2-90AD-08E21B4843FE}"/>
                                            </p:graphicEl>
                                          </p:spTgt>
                                        </p:tgtEl>
                                        <p:attrNameLst>
                                          <p:attrName>fill.type</p:attrName>
                                        </p:attrNameLst>
                                      </p:cBhvr>
                                      <p:to>
                                        <p:strVal val="solid"/>
                                      </p:to>
                                    </p:set>
                                    <p:set>
                                      <p:cBhvr>
                                        <p:cTn id="8" dur="indefinite"/>
                                        <p:tgtEl>
                                          <p:spTgt spid="11">
                                            <p:graphicEl>
                                              <a:dgm id="{C3D84DFD-4F96-4EF2-90AD-08E21B4843FE}"/>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944880" y="1454725"/>
            <a:ext cx="3124200" cy="639762"/>
          </a:xfrm>
        </p:spPr>
        <p:txBody>
          <a:bodyPr/>
          <a:lstStyle/>
          <a:p>
            <a:r>
              <a:rPr lang="en-US" sz="2800" b="0" dirty="0">
                <a:latin typeface="+mj-lt"/>
              </a:rPr>
              <a:t>Future Focused</a:t>
            </a:r>
          </a:p>
        </p:txBody>
      </p:sp>
      <p:sp>
        <p:nvSpPr>
          <p:cNvPr id="4" name="Title 3"/>
          <p:cNvSpPr>
            <a:spLocks noGrp="1"/>
          </p:cNvSpPr>
          <p:nvPr>
            <p:ph type="title"/>
          </p:nvPr>
        </p:nvSpPr>
        <p:spPr/>
        <p:txBody>
          <a:bodyPr/>
          <a:lstStyle/>
          <a:p>
            <a:r>
              <a:rPr lang="en-US"/>
              <a:t>Financial Management Initiative</a:t>
            </a:r>
            <a:endParaRPr lang="en-US" dirty="0"/>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a:t>
            </a:r>
            <a:r>
              <a:rPr lang="en-US" sz="4400" b="1" dirty="0">
                <a:latin typeface="+mj-lt"/>
              </a:rPr>
              <a:t>Liquidity &amp; Availability of Resources</a:t>
            </a:r>
          </a:p>
        </p:txBody>
      </p:sp>
      <p:pic>
        <p:nvPicPr>
          <p:cNvPr id="6"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8"/>
          <p:cNvGraphicFramePr>
            <a:graphicFrameLocks noGrp="1"/>
          </p:cNvGraphicFramePr>
          <p:nvPr>
            <p:ph sz="half" idx="2"/>
            <p:extLst>
              <p:ext uri="{D42A27DB-BD31-4B8C-83A1-F6EECF244321}">
                <p14:modId xmlns:p14="http://schemas.microsoft.com/office/powerpoint/2010/main" val="2134201457"/>
              </p:ext>
            </p:extLst>
          </p:nvPr>
        </p:nvGraphicFramePr>
        <p:xfrm>
          <a:off x="4402572" y="2075178"/>
          <a:ext cx="4362216" cy="332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 Placeholder 6"/>
          <p:cNvSpPr txBox="1">
            <a:spLocks/>
          </p:cNvSpPr>
          <p:nvPr/>
        </p:nvSpPr>
        <p:spPr>
          <a:xfrm>
            <a:off x="2468880" y="1447800"/>
            <a:ext cx="8229600" cy="639762"/>
          </a:xfrm>
          <a:prstGeom prst="rect">
            <a:avLst/>
          </a:prstGeom>
          <a:ln>
            <a:noFill/>
          </a:ln>
        </p:spPr>
        <p:txBody>
          <a:bodyPr vert="horz" anchor="b"/>
          <a:lstStyle>
            <a:lvl1pPr marL="0" indent="0" algn="l" defTabSz="457200" rtl="0" eaLnBrk="1" latinLnBrk="0" hangingPunct="1">
              <a:spcBef>
                <a:spcPct val="20000"/>
              </a:spcBef>
              <a:buFont typeface="Arial"/>
              <a:buNone/>
              <a:defRPr sz="2400" b="1" kern="1200">
                <a:solidFill>
                  <a:schemeClr val="accent2"/>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800" b="0" dirty="0">
                <a:latin typeface="+mj-lt"/>
              </a:rPr>
              <a:t>To Help Stakeholders Assess:</a:t>
            </a:r>
          </a:p>
        </p:txBody>
      </p:sp>
      <p:sp>
        <p:nvSpPr>
          <p:cNvPr id="14" name="Oval 13"/>
          <p:cNvSpPr/>
          <p:nvPr/>
        </p:nvSpPr>
        <p:spPr>
          <a:xfrm>
            <a:off x="396240" y="2313709"/>
            <a:ext cx="3604163" cy="3446021"/>
          </a:xfrm>
          <a:prstGeom prst="ellipse">
            <a:avLst/>
          </a:prstGeom>
          <a:solidFill>
            <a:schemeClr val="bg1"/>
          </a:solidFill>
          <a:ln w="76200">
            <a:solidFill>
              <a:srgbClr val="0061B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5" name="Picture 14"/>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6681" y="2545079"/>
            <a:ext cx="2983279" cy="2983279"/>
          </a:xfrm>
          <a:prstGeom prst="rect">
            <a:avLst/>
          </a:prstGeom>
        </p:spPr>
      </p:pic>
    </p:spTree>
    <p:extLst>
      <p:ext uri="{BB962C8B-B14F-4D97-AF65-F5344CB8AC3E}">
        <p14:creationId xmlns:p14="http://schemas.microsoft.com/office/powerpoint/2010/main" val="1744942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graphicEl>
                                              <a:dgm id="{F86C0B2C-A94C-45B4-A0BB-D5EE0046B0E6}"/>
                                            </p:graphicEl>
                                          </p:spTgt>
                                        </p:tgtEl>
                                        <p:attrNameLst>
                                          <p:attrName>style.visibility</p:attrName>
                                        </p:attrNameLst>
                                      </p:cBhvr>
                                      <p:to>
                                        <p:strVal val="visible"/>
                                      </p:to>
                                    </p:set>
                                    <p:animEffect transition="in" filter="fade">
                                      <p:cBhvr>
                                        <p:cTn id="23" dur="500"/>
                                        <p:tgtEl>
                                          <p:spTgt spid="10">
                                            <p:graphicEl>
                                              <a:dgm id="{F86C0B2C-A94C-45B4-A0BB-D5EE0046B0E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6C17794E-82BE-4338-B610-2BEBE5EC9E95}"/>
                                            </p:graphicEl>
                                          </p:spTgt>
                                        </p:tgtEl>
                                        <p:attrNameLst>
                                          <p:attrName>style.visibility</p:attrName>
                                        </p:attrNameLst>
                                      </p:cBhvr>
                                      <p:to>
                                        <p:strVal val="visible"/>
                                      </p:to>
                                    </p:set>
                                    <p:animEffect transition="in" filter="fade">
                                      <p:cBhvr>
                                        <p:cTn id="28" dur="500"/>
                                        <p:tgtEl>
                                          <p:spTgt spid="10">
                                            <p:graphicEl>
                                              <a:dgm id="{6C17794E-82BE-4338-B610-2BEBE5EC9E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p:bldSub>
          <a:bldDgm bld="one"/>
        </p:bldSub>
      </p:bldGraphic>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925959" y="5107416"/>
            <a:ext cx="3227441" cy="531383"/>
          </a:xfrm>
          <a:prstGeom prst="roundRect">
            <a:avLst>
              <a:gd name="adj" fmla="val 36735"/>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n-US" sz="2200" dirty="0"/>
          </a:p>
        </p:txBody>
      </p:sp>
      <p:sp>
        <p:nvSpPr>
          <p:cNvPr id="5" name="Rounded Rectangle 4"/>
          <p:cNvSpPr/>
          <p:nvPr/>
        </p:nvSpPr>
        <p:spPr>
          <a:xfrm>
            <a:off x="838200" y="1900252"/>
            <a:ext cx="3227441" cy="3738548"/>
          </a:xfrm>
          <a:prstGeom prst="roundRect">
            <a:avLst>
              <a:gd name="adj" fmla="val 6205"/>
            </a:avLst>
          </a:prstGeom>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n-US" sz="2200" dirty="0"/>
          </a:p>
          <a:p>
            <a:pPr algn="ctr"/>
            <a:r>
              <a:rPr lang="en-US" sz="2600" dirty="0"/>
              <a:t>How a nonprofit manages its available liquid resources</a:t>
            </a:r>
          </a:p>
        </p:txBody>
      </p:sp>
      <p:sp>
        <p:nvSpPr>
          <p:cNvPr id="14" name="Rounded Rectangle 13"/>
          <p:cNvSpPr/>
          <p:nvPr/>
        </p:nvSpPr>
        <p:spPr>
          <a:xfrm>
            <a:off x="838200" y="5107416"/>
            <a:ext cx="3227441" cy="531383"/>
          </a:xfrm>
          <a:prstGeom prst="roundRect">
            <a:avLst>
              <a:gd name="adj" fmla="val 36735"/>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a:endParaRPr lang="en-US" sz="2200" dirty="0"/>
          </a:p>
        </p:txBody>
      </p:sp>
      <p:sp>
        <p:nvSpPr>
          <p:cNvPr id="4" name="Title 3"/>
          <p:cNvSpPr>
            <a:spLocks noGrp="1"/>
          </p:cNvSpPr>
          <p:nvPr>
            <p:ph type="title"/>
          </p:nvPr>
        </p:nvSpPr>
        <p:spPr/>
        <p:txBody>
          <a:bodyPr/>
          <a:lstStyle/>
          <a:p>
            <a:r>
              <a:rPr lang="en-US"/>
              <a:t>Financial Management Initiative</a:t>
            </a:r>
            <a:endParaRPr lang="en-US" dirty="0"/>
          </a:p>
        </p:txBody>
      </p:sp>
      <p:sp>
        <p:nvSpPr>
          <p:cNvPr id="37" name="Rectangle 36"/>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a:t>
            </a:r>
            <a:r>
              <a:rPr lang="en-US" sz="4400" b="1" dirty="0">
                <a:latin typeface="+mj-lt"/>
              </a:rPr>
              <a:t>Liquidity &amp; Availability of Resources</a:t>
            </a:r>
          </a:p>
        </p:txBody>
      </p:sp>
      <p:pic>
        <p:nvPicPr>
          <p:cNvPr id="6" name="Picture 2" descr="http://learnphilanthropy.org/wp-content/uploads/2014/08/FM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64" y="6226395"/>
            <a:ext cx="1000075" cy="5000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4746109"/>
            <a:ext cx="3227441" cy="74230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00" dirty="0">
                <a:solidFill>
                  <a:schemeClr val="bg1"/>
                </a:solidFill>
                <a:latin typeface="+mj-lt"/>
              </a:rPr>
              <a:t>Qualitative</a:t>
            </a:r>
          </a:p>
        </p:txBody>
      </p:sp>
      <p:sp>
        <p:nvSpPr>
          <p:cNvPr id="12" name="Rounded Rectangle 11"/>
          <p:cNvSpPr/>
          <p:nvPr/>
        </p:nvSpPr>
        <p:spPr>
          <a:xfrm>
            <a:off x="4925959" y="1900251"/>
            <a:ext cx="3227441" cy="3231305"/>
          </a:xfrm>
          <a:prstGeom prst="roundRect">
            <a:avLst>
              <a:gd name="adj" fmla="val 6205"/>
            </a:avLst>
          </a:prstGeom>
          <a:ln/>
        </p:spPr>
        <p:style>
          <a:lnRef idx="2">
            <a:schemeClr val="accent1"/>
          </a:lnRef>
          <a:fillRef idx="1">
            <a:schemeClr val="lt1"/>
          </a:fillRef>
          <a:effectRef idx="0">
            <a:schemeClr val="accent1"/>
          </a:effectRef>
          <a:fontRef idx="minor">
            <a:schemeClr val="dk1"/>
          </a:fontRef>
        </p:style>
        <p:txBody>
          <a:bodyPr lIns="45720" rIns="45720" rtlCol="0" anchor="t" anchorCtr="0"/>
          <a:lstStyle/>
          <a:p>
            <a:pPr algn="ctr">
              <a:spcBef>
                <a:spcPts val="600"/>
              </a:spcBef>
            </a:pPr>
            <a:endParaRPr lang="en-US" sz="1000" dirty="0"/>
          </a:p>
          <a:p>
            <a:pPr algn="ctr"/>
            <a:r>
              <a:rPr lang="en-US" sz="2500" dirty="0"/>
              <a:t>Availability of financial assets to meet cash needs for general expenditures within one year of balance </a:t>
            </a:r>
          </a:p>
          <a:p>
            <a:pPr algn="ctr"/>
            <a:r>
              <a:rPr lang="en-US" sz="2500" dirty="0"/>
              <a:t>sheet date</a:t>
            </a:r>
          </a:p>
        </p:txBody>
      </p:sp>
      <p:sp>
        <p:nvSpPr>
          <p:cNvPr id="13" name="Rectangle 12"/>
          <p:cNvSpPr/>
          <p:nvPr/>
        </p:nvSpPr>
        <p:spPr>
          <a:xfrm>
            <a:off x="4925959" y="4746110"/>
            <a:ext cx="3227441" cy="74230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800" dirty="0">
                <a:solidFill>
                  <a:schemeClr val="bg1"/>
                </a:solidFill>
                <a:latin typeface="+mj-lt"/>
              </a:rPr>
              <a:t>Quantitative</a:t>
            </a:r>
          </a:p>
        </p:txBody>
      </p:sp>
      <p:cxnSp>
        <p:nvCxnSpPr>
          <p:cNvPr id="3" name="Straight Connector 2"/>
          <p:cNvCxnSpPr/>
          <p:nvPr/>
        </p:nvCxnSpPr>
        <p:spPr>
          <a:xfrm>
            <a:off x="6834184" y="2524128"/>
            <a:ext cx="1219200" cy="0"/>
          </a:xfrm>
          <a:prstGeom prst="line">
            <a:avLst/>
          </a:prstGeom>
          <a:ln w="28575" cap="flat" cmpd="sng" algn="ctr">
            <a:solidFill>
              <a:srgbClr val="46AF3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62552" y="2909888"/>
            <a:ext cx="933448" cy="0"/>
          </a:xfrm>
          <a:prstGeom prst="line">
            <a:avLst/>
          </a:prstGeom>
          <a:ln w="28575" cap="flat" cmpd="sng" algn="ctr">
            <a:solidFill>
              <a:srgbClr val="46AF3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58024" y="3686176"/>
            <a:ext cx="795328" cy="0"/>
          </a:xfrm>
          <a:prstGeom prst="line">
            <a:avLst/>
          </a:prstGeom>
          <a:ln w="28575" cap="flat" cmpd="sng" algn="ctr">
            <a:solidFill>
              <a:srgbClr val="46AF3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19704" y="4038600"/>
            <a:ext cx="1181096" cy="0"/>
          </a:xfrm>
          <a:prstGeom prst="line">
            <a:avLst/>
          </a:prstGeom>
          <a:ln w="28575" cap="flat" cmpd="sng" algn="ctr">
            <a:solidFill>
              <a:srgbClr val="46AF3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685719" y="3276600"/>
            <a:ext cx="1010481" cy="0"/>
          </a:xfrm>
          <a:prstGeom prst="line">
            <a:avLst/>
          </a:prstGeom>
          <a:ln w="28575" cap="flat" cmpd="sng" algn="ctr">
            <a:solidFill>
              <a:srgbClr val="46AF3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33854" y="3684494"/>
            <a:ext cx="1700346" cy="0"/>
          </a:xfrm>
          <a:prstGeom prst="line">
            <a:avLst/>
          </a:prstGeom>
          <a:ln w="28575" cap="flat" cmpd="sng" algn="ctr">
            <a:solidFill>
              <a:srgbClr val="46AF3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570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14" grpId="0" animBg="1"/>
      <p:bldP spid="7"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42888" y="2133600"/>
            <a:ext cx="2694041" cy="457200"/>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9144000" cy="1317247"/>
          </a:xfrm>
          <a:prstGeom prst="rect">
            <a:avLst/>
          </a:prstGeom>
          <a:solidFill>
            <a:srgbClr val="0061B2"/>
          </a:solidFill>
          <a:ln>
            <a:solidFill>
              <a:srgbClr val="0061B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a:latin typeface="+mj-lt"/>
              </a:rPr>
              <a:t>  </a:t>
            </a:r>
            <a:r>
              <a:rPr lang="en-US" sz="4600" b="1" dirty="0">
                <a:latin typeface="+mj-lt"/>
              </a:rPr>
              <a:t>Financial Assets</a:t>
            </a:r>
          </a:p>
        </p:txBody>
      </p:sp>
      <p:sp>
        <p:nvSpPr>
          <p:cNvPr id="7" name="Rounded Rectangle 6"/>
          <p:cNvSpPr/>
          <p:nvPr/>
        </p:nvSpPr>
        <p:spPr>
          <a:xfrm>
            <a:off x="4510088" y="4757739"/>
            <a:ext cx="35052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Other Illiquid Assets</a:t>
            </a:r>
          </a:p>
        </p:txBody>
      </p:sp>
      <p:sp>
        <p:nvSpPr>
          <p:cNvPr id="8" name="Rounded Rectangle 7"/>
          <p:cNvSpPr/>
          <p:nvPr/>
        </p:nvSpPr>
        <p:spPr>
          <a:xfrm>
            <a:off x="3914775" y="1676400"/>
            <a:ext cx="4100513"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Total Assets</a:t>
            </a:r>
          </a:p>
        </p:txBody>
      </p:sp>
      <p:sp>
        <p:nvSpPr>
          <p:cNvPr id="9" name="Rounded Rectangle 8"/>
          <p:cNvSpPr/>
          <p:nvPr/>
        </p:nvSpPr>
        <p:spPr>
          <a:xfrm>
            <a:off x="4510088" y="2452687"/>
            <a:ext cx="35052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Fixed Assets</a:t>
            </a:r>
          </a:p>
        </p:txBody>
      </p:sp>
      <p:sp>
        <p:nvSpPr>
          <p:cNvPr id="10" name="Rounded Rectangle 9"/>
          <p:cNvSpPr/>
          <p:nvPr/>
        </p:nvSpPr>
        <p:spPr>
          <a:xfrm>
            <a:off x="4510088" y="3214686"/>
            <a:ext cx="35052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Prepaid Expenses</a:t>
            </a:r>
          </a:p>
        </p:txBody>
      </p:sp>
      <p:sp>
        <p:nvSpPr>
          <p:cNvPr id="11" name="Rounded Rectangle 10"/>
          <p:cNvSpPr/>
          <p:nvPr/>
        </p:nvSpPr>
        <p:spPr>
          <a:xfrm>
            <a:off x="4510088" y="3969544"/>
            <a:ext cx="3505200" cy="609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mj-lt"/>
              </a:rPr>
              <a:t>Inventory</a:t>
            </a:r>
          </a:p>
        </p:txBody>
      </p:sp>
      <p:cxnSp>
        <p:nvCxnSpPr>
          <p:cNvPr id="13" name="Straight Connector 12"/>
          <p:cNvCxnSpPr/>
          <p:nvPr/>
        </p:nvCxnSpPr>
        <p:spPr>
          <a:xfrm>
            <a:off x="4038600" y="2752725"/>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524248" y="5705472"/>
            <a:ext cx="4876800"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3914775" y="5981696"/>
            <a:ext cx="4119563" cy="609600"/>
          </a:xfrm>
          <a:prstGeom prst="roundRect">
            <a:avLst/>
          </a:prstGeom>
          <a:solidFill>
            <a:srgbClr val="0061B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bg1"/>
                </a:solidFill>
                <a:latin typeface="+mj-lt"/>
              </a:rPr>
              <a:t>Financial Assets</a:t>
            </a:r>
          </a:p>
        </p:txBody>
      </p:sp>
      <p:sp>
        <p:nvSpPr>
          <p:cNvPr id="22" name="Rounded Rectangle 21"/>
          <p:cNvSpPr/>
          <p:nvPr/>
        </p:nvSpPr>
        <p:spPr>
          <a:xfrm>
            <a:off x="228600" y="1486097"/>
            <a:ext cx="2694041" cy="3231305"/>
          </a:xfrm>
          <a:prstGeom prst="roundRect">
            <a:avLst>
              <a:gd name="adj" fmla="val 6205"/>
            </a:avLst>
          </a:prstGeom>
          <a:noFill/>
          <a:ln>
            <a:noFill/>
          </a:ln>
        </p:spPr>
        <p:style>
          <a:lnRef idx="2">
            <a:schemeClr val="accent1"/>
          </a:lnRef>
          <a:fillRef idx="1">
            <a:schemeClr val="lt1"/>
          </a:fillRef>
          <a:effectRef idx="0">
            <a:schemeClr val="accent1"/>
          </a:effectRef>
          <a:fontRef idx="minor">
            <a:schemeClr val="dk1"/>
          </a:fontRef>
        </p:style>
        <p:txBody>
          <a:bodyPr lIns="45720" rIns="45720" rtlCol="0" anchor="t" anchorCtr="0"/>
          <a:lstStyle/>
          <a:p>
            <a:pPr algn="ctr">
              <a:spcBef>
                <a:spcPts val="600"/>
              </a:spcBef>
            </a:pPr>
            <a:endParaRPr lang="en-US" sz="1000" dirty="0"/>
          </a:p>
          <a:p>
            <a:pPr algn="ctr"/>
            <a:r>
              <a:rPr lang="en-US" sz="2600" i="1" dirty="0">
                <a:solidFill>
                  <a:srgbClr val="00B050"/>
                </a:solidFill>
                <a:latin typeface="+mj-lt"/>
              </a:rPr>
              <a:t>“Available financial assets to meet cash needs for general expenditures within one year”</a:t>
            </a:r>
          </a:p>
        </p:txBody>
      </p:sp>
      <p:cxnSp>
        <p:nvCxnSpPr>
          <p:cNvPr id="19" name="Straight Connector 18"/>
          <p:cNvCxnSpPr/>
          <p:nvPr/>
        </p:nvCxnSpPr>
        <p:spPr>
          <a:xfrm>
            <a:off x="4038600" y="3505200"/>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038600" y="4267200"/>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038600" y="5076824"/>
            <a:ext cx="319088"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733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8" grpId="0" animBg="1"/>
      <p:bldP spid="9" grpId="0" animBg="1"/>
      <p:bldP spid="10" grpId="0" animBg="1"/>
      <p:bldP spid="11" grpId="0" animBg="1"/>
      <p:bldP spid="20" grpId="0" animBg="1"/>
    </p:bldLst>
  </p:timing>
</p:sld>
</file>

<file path=ppt/theme/theme1.xml><?xml version="1.0" encoding="utf-8"?>
<a:theme xmlns:a="http://schemas.openxmlformats.org/drawingml/2006/main" name="Office Theme">
  <a:themeElements>
    <a:clrScheme name="Custom 77">
      <a:dk1>
        <a:srgbClr val="3C3C3B"/>
      </a:dk1>
      <a:lt1>
        <a:sysClr val="window" lastClr="FFFFFF"/>
      </a:lt1>
      <a:dk2>
        <a:srgbClr val="0061B2"/>
      </a:dk2>
      <a:lt2>
        <a:srgbClr val="DCDDE0"/>
      </a:lt2>
      <a:accent1>
        <a:srgbClr val="0061B2"/>
      </a:accent1>
      <a:accent2>
        <a:srgbClr val="46AF37"/>
      </a:accent2>
      <a:accent3>
        <a:srgbClr val="D3D745"/>
      </a:accent3>
      <a:accent4>
        <a:srgbClr val="ACBDCD"/>
      </a:accent4>
      <a:accent5>
        <a:srgbClr val="D2BF82"/>
      </a:accent5>
      <a:accent6>
        <a:srgbClr val="00A4A0"/>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tint val="60000"/>
            <a:hueOff val="0"/>
            <a:satOff val="0"/>
            <a:lumOff val="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flat" cmpd="sng" algn="ctr">
          <a:solidFill>
            <a:srgbClr val="0070C0"/>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34807</TotalTime>
  <Words>937</Words>
  <Application>Microsoft Office PowerPoint</Application>
  <PresentationFormat>On-screen Show (4:3)</PresentationFormat>
  <Paragraphs>168</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Franklin Gothic Medium</vt:lpstr>
      <vt:lpstr>Tw Cen MT</vt:lpstr>
      <vt:lpstr>Wingdings</vt:lpstr>
      <vt:lpstr>Office Theme</vt:lpstr>
      <vt:lpstr>PowerPoint Presentation</vt:lpstr>
      <vt:lpstr>Welcome &amp; Introductions</vt:lpstr>
      <vt:lpstr>Financial Management Initiative</vt:lpstr>
      <vt:lpstr>PowerPoint Presentation</vt:lpstr>
      <vt:lpstr>Financial Management Initiative</vt:lpstr>
      <vt:lpstr>Financial Management Initiative</vt:lpstr>
      <vt:lpstr>Financial Management Initiative</vt:lpstr>
      <vt:lpstr>Financial Management Initiative</vt:lpstr>
      <vt:lpstr>PowerPoint Presentation</vt:lpstr>
      <vt:lpstr>PowerPoint Presentation</vt:lpstr>
      <vt:lpstr>PowerPoint Presentation</vt:lpstr>
      <vt:lpstr>Financial Management Initiative</vt:lpstr>
      <vt:lpstr>PowerPoint Presentation</vt:lpstr>
      <vt:lpstr>Financial Management Initiative</vt:lpstr>
      <vt:lpstr>Financial Management Initiative</vt:lpstr>
      <vt:lpstr>PowerPoint Presentation</vt:lpstr>
      <vt:lpstr>Resources</vt:lpstr>
      <vt:lpstr>Resources</vt:lpstr>
      <vt:lpstr>Fiscal Management Associates, LLC </vt:lpstr>
      <vt:lpstr>PowerPoint Presentation</vt:lpstr>
    </vt:vector>
  </TitlesOfParts>
  <Company>Lugh Studio,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Gallarello</dc:creator>
  <cp:lastModifiedBy>Erin Rubin</cp:lastModifiedBy>
  <cp:revision>970</cp:revision>
  <cp:lastPrinted>2016-12-12T20:20:31Z</cp:lastPrinted>
  <dcterms:created xsi:type="dcterms:W3CDTF">2012-05-24T17:22:53Z</dcterms:created>
  <dcterms:modified xsi:type="dcterms:W3CDTF">2017-06-27T19:07:37Z</dcterms:modified>
</cp:coreProperties>
</file>