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iapositive de titre">
    <p:spTree>
      <p:nvGrpSpPr>
        <p:cNvPr id="1" name=""/>
        <p:cNvGrpSpPr/>
        <p:nvPr/>
      </p:nvGrpSpPr>
      <p:grpSpPr>
        <a:xfrm>
          <a:off x="0" y="0"/>
          <a:ext cx="0" cy="0"/>
          <a:chOff x="0" y="0"/>
          <a:chExt cx="0" cy="0"/>
        </a:xfrm>
      </p:grpSpPr>
      <p:sp>
        <p:nvSpPr>
          <p:cNvPr id="11" name="Texte du titre"/>
          <p:cNvSpPr txBox="1"/>
          <p:nvPr>
            <p:ph type="title"/>
          </p:nvPr>
        </p:nvSpPr>
        <p:spPr>
          <a:xfrm>
            <a:off x="685800" y="2130425"/>
            <a:ext cx="7772400" cy="1470025"/>
          </a:xfrm>
          <a:prstGeom prst="rect">
            <a:avLst/>
          </a:prstGeom>
        </p:spPr>
        <p:txBody>
          <a:bodyPr/>
          <a:lstStyle/>
          <a:p>
            <a:pPr/>
            <a:r>
              <a:t>Texte du titre</a:t>
            </a:r>
          </a:p>
        </p:txBody>
      </p:sp>
      <p:sp>
        <p:nvSpPr>
          <p:cNvPr id="12" name="Texte niveau 1…"/>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re et texte vertical">
    <p:spTree>
      <p:nvGrpSpPr>
        <p:cNvPr id="1" name=""/>
        <p:cNvGrpSpPr/>
        <p:nvPr/>
      </p:nvGrpSpPr>
      <p:grpSpPr>
        <a:xfrm>
          <a:off x="0" y="0"/>
          <a:ext cx="0" cy="0"/>
          <a:chOff x="0" y="0"/>
          <a:chExt cx="0" cy="0"/>
        </a:xfrm>
      </p:grpSpPr>
      <p:sp>
        <p:nvSpPr>
          <p:cNvPr id="92" name="Texte du titre"/>
          <p:cNvSpPr txBox="1"/>
          <p:nvPr>
            <p:ph type="title"/>
          </p:nvPr>
        </p:nvSpPr>
        <p:spPr>
          <a:prstGeom prst="rect">
            <a:avLst/>
          </a:prstGeom>
        </p:spPr>
        <p:txBody>
          <a:bodyPr/>
          <a:lstStyle/>
          <a:p>
            <a:pPr/>
            <a:r>
              <a:t>Texte du titre</a:t>
            </a:r>
          </a:p>
        </p:txBody>
      </p:sp>
      <p:sp>
        <p:nvSpPr>
          <p:cNvPr id="93"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9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re vertical et texte">
    <p:spTree>
      <p:nvGrpSpPr>
        <p:cNvPr id="1" name=""/>
        <p:cNvGrpSpPr/>
        <p:nvPr/>
      </p:nvGrpSpPr>
      <p:grpSpPr>
        <a:xfrm>
          <a:off x="0" y="0"/>
          <a:ext cx="0" cy="0"/>
          <a:chOff x="0" y="0"/>
          <a:chExt cx="0" cy="0"/>
        </a:xfrm>
      </p:grpSpPr>
      <p:sp>
        <p:nvSpPr>
          <p:cNvPr id="101" name="Texte du titre"/>
          <p:cNvSpPr txBox="1"/>
          <p:nvPr>
            <p:ph type="title"/>
          </p:nvPr>
        </p:nvSpPr>
        <p:spPr>
          <a:xfrm>
            <a:off x="6629400" y="274638"/>
            <a:ext cx="2057400" cy="5851526"/>
          </a:xfrm>
          <a:prstGeom prst="rect">
            <a:avLst/>
          </a:prstGeom>
        </p:spPr>
        <p:txBody>
          <a:bodyPr/>
          <a:lstStyle/>
          <a:p>
            <a:pPr/>
            <a:r>
              <a:t>Texte du titre</a:t>
            </a:r>
          </a:p>
        </p:txBody>
      </p:sp>
      <p:sp>
        <p:nvSpPr>
          <p:cNvPr id="102" name="Texte niveau 1…"/>
          <p:cNvSpPr txBox="1"/>
          <p:nvPr>
            <p:ph type="body" idx="1"/>
          </p:nvPr>
        </p:nvSpPr>
        <p:spPr>
          <a:xfrm>
            <a:off x="457200" y="274638"/>
            <a:ext cx="6019800" cy="5851526"/>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10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re et contenu">
    <p:spTree>
      <p:nvGrpSpPr>
        <p:cNvPr id="1" name=""/>
        <p:cNvGrpSpPr/>
        <p:nvPr/>
      </p:nvGrpSpPr>
      <p:grpSpPr>
        <a:xfrm>
          <a:off x="0" y="0"/>
          <a:ext cx="0" cy="0"/>
          <a:chOff x="0" y="0"/>
          <a:chExt cx="0" cy="0"/>
        </a:xfrm>
      </p:grpSpPr>
      <p:sp>
        <p:nvSpPr>
          <p:cNvPr id="20" name="Texte du titre"/>
          <p:cNvSpPr txBox="1"/>
          <p:nvPr>
            <p:ph type="title"/>
          </p:nvPr>
        </p:nvSpPr>
        <p:spPr>
          <a:prstGeom prst="rect">
            <a:avLst/>
          </a:prstGeom>
        </p:spPr>
        <p:txBody>
          <a:bodyPr/>
          <a:lstStyle/>
          <a:p>
            <a:pPr/>
            <a:r>
              <a:t>Texte du titre</a:t>
            </a:r>
          </a:p>
        </p:txBody>
      </p:sp>
      <p:sp>
        <p:nvSpPr>
          <p:cNvPr id="21"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2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En-tête de section">
    <p:spTree>
      <p:nvGrpSpPr>
        <p:cNvPr id="1" name=""/>
        <p:cNvGrpSpPr/>
        <p:nvPr/>
      </p:nvGrpSpPr>
      <p:grpSpPr>
        <a:xfrm>
          <a:off x="0" y="0"/>
          <a:ext cx="0" cy="0"/>
          <a:chOff x="0" y="0"/>
          <a:chExt cx="0" cy="0"/>
        </a:xfrm>
      </p:grpSpPr>
      <p:sp>
        <p:nvSpPr>
          <p:cNvPr id="29" name="Texte du titre"/>
          <p:cNvSpPr txBox="1"/>
          <p:nvPr>
            <p:ph type="title"/>
          </p:nvPr>
        </p:nvSpPr>
        <p:spPr>
          <a:xfrm>
            <a:off x="722312" y="4406900"/>
            <a:ext cx="7772401" cy="1362075"/>
          </a:xfrm>
          <a:prstGeom prst="rect">
            <a:avLst/>
          </a:prstGeom>
        </p:spPr>
        <p:txBody>
          <a:bodyPr anchor="t"/>
          <a:lstStyle>
            <a:lvl1pPr algn="l">
              <a:defRPr b="1" cap="all" sz="4000"/>
            </a:lvl1pPr>
          </a:lstStyle>
          <a:p>
            <a:pPr/>
            <a:r>
              <a:t>Texte du titre</a:t>
            </a:r>
          </a:p>
        </p:txBody>
      </p:sp>
      <p:sp>
        <p:nvSpPr>
          <p:cNvPr id="30" name="Texte niveau 1…"/>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Texte niveau 1</a:t>
            </a:r>
          </a:p>
          <a:p>
            <a:pPr lvl="1"/>
            <a:r>
              <a:t>Texte niveau 2</a:t>
            </a:r>
          </a:p>
          <a:p>
            <a:pPr lvl="2"/>
            <a:r>
              <a:t>Texte niveau 3</a:t>
            </a:r>
          </a:p>
          <a:p>
            <a:pPr lvl="3"/>
            <a:r>
              <a:t>Texte niveau 4</a:t>
            </a:r>
          </a:p>
          <a:p>
            <a:pPr lvl="4"/>
            <a:r>
              <a:t>Texte niveau 5</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ux contenus">
    <p:spTree>
      <p:nvGrpSpPr>
        <p:cNvPr id="1" name=""/>
        <p:cNvGrpSpPr/>
        <p:nvPr/>
      </p:nvGrpSpPr>
      <p:grpSpPr>
        <a:xfrm>
          <a:off x="0" y="0"/>
          <a:ext cx="0" cy="0"/>
          <a:chOff x="0" y="0"/>
          <a:chExt cx="0" cy="0"/>
        </a:xfrm>
      </p:grpSpPr>
      <p:sp>
        <p:nvSpPr>
          <p:cNvPr id="38" name="Texte du titre"/>
          <p:cNvSpPr txBox="1"/>
          <p:nvPr>
            <p:ph type="title"/>
          </p:nvPr>
        </p:nvSpPr>
        <p:spPr>
          <a:prstGeom prst="rect">
            <a:avLst/>
          </a:prstGeom>
        </p:spPr>
        <p:txBody>
          <a:bodyPr/>
          <a:lstStyle/>
          <a:p>
            <a:pPr/>
            <a:r>
              <a:t>Texte du titre</a:t>
            </a:r>
          </a:p>
        </p:txBody>
      </p:sp>
      <p:sp>
        <p:nvSpPr>
          <p:cNvPr id="39" name="Texte niveau 1…"/>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Texte niveau 1</a:t>
            </a:r>
          </a:p>
          <a:p>
            <a:pPr lvl="1"/>
            <a:r>
              <a:t>Texte niveau 2</a:t>
            </a:r>
          </a:p>
          <a:p>
            <a:pPr lvl="2"/>
            <a:r>
              <a:t>Texte niveau 3</a:t>
            </a:r>
          </a:p>
          <a:p>
            <a:pPr lvl="3"/>
            <a:r>
              <a:t>Texte niveau 4</a:t>
            </a:r>
          </a:p>
          <a:p>
            <a:pPr lvl="4"/>
            <a:r>
              <a:t>Texte niveau 5</a:t>
            </a:r>
          </a:p>
        </p:txBody>
      </p:sp>
      <p:sp>
        <p:nvSpPr>
          <p:cNvPr id="4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aison">
    <p:spTree>
      <p:nvGrpSpPr>
        <p:cNvPr id="1" name=""/>
        <p:cNvGrpSpPr/>
        <p:nvPr/>
      </p:nvGrpSpPr>
      <p:grpSpPr>
        <a:xfrm>
          <a:off x="0" y="0"/>
          <a:ext cx="0" cy="0"/>
          <a:chOff x="0" y="0"/>
          <a:chExt cx="0" cy="0"/>
        </a:xfrm>
      </p:grpSpPr>
      <p:sp>
        <p:nvSpPr>
          <p:cNvPr id="47" name="Texte du titre"/>
          <p:cNvSpPr txBox="1"/>
          <p:nvPr>
            <p:ph type="title"/>
          </p:nvPr>
        </p:nvSpPr>
        <p:spPr>
          <a:prstGeom prst="rect">
            <a:avLst/>
          </a:prstGeom>
        </p:spPr>
        <p:txBody>
          <a:bodyPr/>
          <a:lstStyle/>
          <a:p>
            <a:pPr/>
            <a:r>
              <a:t>Texte du titre</a:t>
            </a:r>
          </a:p>
        </p:txBody>
      </p:sp>
      <p:sp>
        <p:nvSpPr>
          <p:cNvPr id="48" name="Texte niveau 1…"/>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Texte niveau 1</a:t>
            </a:r>
          </a:p>
          <a:p>
            <a:pPr lvl="1"/>
            <a:r>
              <a:t>Texte niveau 2</a:t>
            </a:r>
          </a:p>
          <a:p>
            <a:pPr lvl="2"/>
            <a:r>
              <a:t>Texte niveau 3</a:t>
            </a:r>
          </a:p>
          <a:p>
            <a:pPr lvl="3"/>
            <a:r>
              <a:t>Texte niveau 4</a:t>
            </a:r>
          </a:p>
          <a:p>
            <a:pPr lvl="4"/>
            <a:r>
              <a:t>Texte niveau 5</a:t>
            </a:r>
          </a:p>
        </p:txBody>
      </p:sp>
      <p:sp>
        <p:nvSpPr>
          <p:cNvPr id="49" name="Espace réservé du texte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re seul">
    <p:spTree>
      <p:nvGrpSpPr>
        <p:cNvPr id="1" name=""/>
        <p:cNvGrpSpPr/>
        <p:nvPr/>
      </p:nvGrpSpPr>
      <p:grpSpPr>
        <a:xfrm>
          <a:off x="0" y="0"/>
          <a:ext cx="0" cy="0"/>
          <a:chOff x="0" y="0"/>
          <a:chExt cx="0" cy="0"/>
        </a:xfrm>
      </p:grpSpPr>
      <p:sp>
        <p:nvSpPr>
          <p:cNvPr id="57" name="Texte du titre"/>
          <p:cNvSpPr txBox="1"/>
          <p:nvPr>
            <p:ph type="title"/>
          </p:nvPr>
        </p:nvSpPr>
        <p:spPr>
          <a:prstGeom prst="rect">
            <a:avLst/>
          </a:prstGeom>
        </p:spPr>
        <p:txBody>
          <a:bodyPr/>
          <a:lstStyle/>
          <a:p>
            <a:pPr/>
            <a:r>
              <a:t>Texte du titre</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Vide">
    <p:spTree>
      <p:nvGrpSpPr>
        <p:cNvPr id="1" name=""/>
        <p:cNvGrpSpPr/>
        <p:nvPr/>
      </p:nvGrpSpPr>
      <p:grpSpPr>
        <a:xfrm>
          <a:off x="0" y="0"/>
          <a:ext cx="0" cy="0"/>
          <a:chOff x="0" y="0"/>
          <a:chExt cx="0" cy="0"/>
        </a:xfrm>
      </p:grpSpPr>
      <p:sp>
        <p:nvSpPr>
          <p:cNvPr id="6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u avec légende">
    <p:spTree>
      <p:nvGrpSpPr>
        <p:cNvPr id="1" name=""/>
        <p:cNvGrpSpPr/>
        <p:nvPr/>
      </p:nvGrpSpPr>
      <p:grpSpPr>
        <a:xfrm>
          <a:off x="0" y="0"/>
          <a:ext cx="0" cy="0"/>
          <a:chOff x="0" y="0"/>
          <a:chExt cx="0" cy="0"/>
        </a:xfrm>
      </p:grpSpPr>
      <p:sp>
        <p:nvSpPr>
          <p:cNvPr id="72" name="Texte du titre"/>
          <p:cNvSpPr txBox="1"/>
          <p:nvPr>
            <p:ph type="title"/>
          </p:nvPr>
        </p:nvSpPr>
        <p:spPr>
          <a:xfrm>
            <a:off x="457200" y="273050"/>
            <a:ext cx="3008314" cy="1162050"/>
          </a:xfrm>
          <a:prstGeom prst="rect">
            <a:avLst/>
          </a:prstGeom>
        </p:spPr>
        <p:txBody>
          <a:bodyPr anchor="b"/>
          <a:lstStyle>
            <a:lvl1pPr algn="l">
              <a:defRPr b="1" sz="2000"/>
            </a:lvl1pPr>
          </a:lstStyle>
          <a:p>
            <a:pPr/>
            <a:r>
              <a:t>Texte du titre</a:t>
            </a:r>
          </a:p>
        </p:txBody>
      </p:sp>
      <p:sp>
        <p:nvSpPr>
          <p:cNvPr id="73" name="Texte niveau 1…"/>
          <p:cNvSpPr txBox="1"/>
          <p:nvPr>
            <p:ph type="body" idx="1"/>
          </p:nvPr>
        </p:nvSpPr>
        <p:spPr>
          <a:xfrm>
            <a:off x="3575050" y="273050"/>
            <a:ext cx="5111750" cy="5853113"/>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4" name="Espace réservé du texte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Image avec légende">
    <p:spTree>
      <p:nvGrpSpPr>
        <p:cNvPr id="1" name=""/>
        <p:cNvGrpSpPr/>
        <p:nvPr/>
      </p:nvGrpSpPr>
      <p:grpSpPr>
        <a:xfrm>
          <a:off x="0" y="0"/>
          <a:ext cx="0" cy="0"/>
          <a:chOff x="0" y="0"/>
          <a:chExt cx="0" cy="0"/>
        </a:xfrm>
      </p:grpSpPr>
      <p:sp>
        <p:nvSpPr>
          <p:cNvPr id="82" name="Texte du titre"/>
          <p:cNvSpPr txBox="1"/>
          <p:nvPr>
            <p:ph type="title"/>
          </p:nvPr>
        </p:nvSpPr>
        <p:spPr>
          <a:xfrm>
            <a:off x="1792288" y="4800600"/>
            <a:ext cx="5486401" cy="566738"/>
          </a:xfrm>
          <a:prstGeom prst="rect">
            <a:avLst/>
          </a:prstGeom>
        </p:spPr>
        <p:txBody>
          <a:bodyPr anchor="b"/>
          <a:lstStyle>
            <a:lvl1pPr algn="l">
              <a:defRPr b="1" sz="2000"/>
            </a:lvl1pPr>
          </a:lstStyle>
          <a:p>
            <a:pPr/>
            <a:r>
              <a:t>Texte du titre</a:t>
            </a:r>
          </a:p>
        </p:txBody>
      </p:sp>
      <p:sp>
        <p:nvSpPr>
          <p:cNvPr id="83" name="Espace réservé pour une image  2"/>
          <p:cNvSpPr/>
          <p:nvPr>
            <p:ph type="pic" sz="half" idx="13"/>
          </p:nvPr>
        </p:nvSpPr>
        <p:spPr>
          <a:xfrm>
            <a:off x="1792288" y="612775"/>
            <a:ext cx="5486401" cy="4114800"/>
          </a:xfrm>
          <a:prstGeom prst="rect">
            <a:avLst/>
          </a:prstGeom>
        </p:spPr>
        <p:txBody>
          <a:bodyPr lIns="91439" rIns="91439">
            <a:noAutofit/>
          </a:bodyPr>
          <a:lstStyle/>
          <a:p>
            <a:pPr/>
          </a:p>
        </p:txBody>
      </p:sp>
      <p:sp>
        <p:nvSpPr>
          <p:cNvPr id="84" name="Texte niveau 1…"/>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Texte niveau 1</a:t>
            </a:r>
          </a:p>
          <a:p>
            <a:pPr lvl="1"/>
            <a:r>
              <a:t>Texte niveau 2</a:t>
            </a:r>
          </a:p>
          <a:p>
            <a:pPr lvl="2"/>
            <a:r>
              <a:t>Texte niveau 3</a:t>
            </a:r>
          </a:p>
          <a:p>
            <a:pPr lvl="3"/>
            <a:r>
              <a:t>Texte niveau 4</a:t>
            </a:r>
          </a:p>
          <a:p>
            <a:pPr lvl="4"/>
            <a:r>
              <a:t>Texte niveau 5</a:t>
            </a:r>
          </a:p>
        </p:txBody>
      </p:sp>
      <p:sp>
        <p:nvSpPr>
          <p:cNvPr id="8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exte du titre"/>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Texte du titre</a:t>
            </a:r>
          </a:p>
        </p:txBody>
      </p:sp>
      <p:sp>
        <p:nvSpPr>
          <p:cNvPr id="3" name="Texte niveau 1…"/>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2" name="Image 2" descr="Image 2"/>
          <p:cNvPicPr>
            <a:picLocks noChangeAspect="1"/>
          </p:cNvPicPr>
          <p:nvPr/>
        </p:nvPicPr>
        <p:blipFill>
          <a:blip r:embed="rId2">
            <a:extLst/>
          </a:blip>
          <a:srcRect l="0" t="0" r="11111" b="0"/>
          <a:stretch>
            <a:fillRect/>
          </a:stretch>
        </p:blipFill>
        <p:spPr>
          <a:xfrm>
            <a:off x="0" y="0"/>
            <a:ext cx="9144000" cy="6858000"/>
          </a:xfrm>
          <a:prstGeom prst="rect">
            <a:avLst/>
          </a:prstGeom>
          <a:ln w="12700">
            <a:miter lim="400000"/>
          </a:ln>
        </p:spPr>
      </p:pic>
      <p:sp>
        <p:nvSpPr>
          <p:cNvPr id="113" name="Titre 1"/>
          <p:cNvSpPr txBox="1"/>
          <p:nvPr>
            <p:ph type="ctrTitle"/>
          </p:nvPr>
        </p:nvSpPr>
        <p:spPr>
          <a:xfrm>
            <a:off x="1083732" y="2120708"/>
            <a:ext cx="7188201" cy="2283980"/>
          </a:xfrm>
          <a:prstGeom prst="rect">
            <a:avLst/>
          </a:prstGeom>
          <a:solidFill>
            <a:srgbClr val="FFFFFF">
              <a:alpha val="90000"/>
            </a:srgbClr>
          </a:solidFill>
          <a:ln w="76200">
            <a:solidFill>
              <a:srgbClr val="404040"/>
            </a:solidFill>
            <a:round/>
          </a:ln>
        </p:spPr>
        <p:txBody>
          <a:bodyPr/>
          <a:lstStyle/>
          <a:p>
            <a:pPr>
              <a:defRPr sz="4000">
                <a:solidFill>
                  <a:srgbClr val="50B19E"/>
                </a:solidFill>
                <a:latin typeface="Avenir Heavy"/>
                <a:ea typeface="Avenir Heavy"/>
                <a:cs typeface="Avenir Heavy"/>
                <a:sym typeface="Avenir Heavy"/>
              </a:defRPr>
            </a:pPr>
            <a:r>
              <a:t>Marketeurs dans l’industrie</a:t>
            </a:r>
            <a:br/>
            <a:r>
              <a:rPr sz="3200">
                <a:latin typeface="Avenir Next"/>
                <a:ea typeface="Avenir Next"/>
                <a:cs typeface="Avenir Next"/>
                <a:sym typeface="Avenir Next"/>
              </a:rPr>
              <a:t>Comment créer vos buyer personas</a:t>
            </a:r>
          </a:p>
        </p:txBody>
      </p:sp>
      <p:pic>
        <p:nvPicPr>
          <p:cNvPr id="114" name="Image 3" descr="Image 3"/>
          <p:cNvPicPr>
            <a:picLocks noChangeAspect="1"/>
          </p:cNvPicPr>
          <p:nvPr/>
        </p:nvPicPr>
        <p:blipFill>
          <a:blip r:embed="rId3">
            <a:extLst/>
          </a:blip>
          <a:stretch>
            <a:fillRect/>
          </a:stretch>
        </p:blipFill>
        <p:spPr>
          <a:xfrm>
            <a:off x="3374645" y="194395"/>
            <a:ext cx="2281091" cy="73424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Rectangle 34"/>
          <p:cNvSpPr/>
          <p:nvPr/>
        </p:nvSpPr>
        <p:spPr>
          <a:xfrm>
            <a:off x="220133" y="906446"/>
            <a:ext cx="8552347" cy="2852755"/>
          </a:xfrm>
          <a:prstGeom prst="rect">
            <a:avLst/>
          </a:prstGeom>
          <a:solidFill>
            <a:srgbClr val="DFDFDF"/>
          </a:solidFill>
          <a:ln w="12700">
            <a:miter lim="400000"/>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203" name="Rectangle 35"/>
          <p:cNvSpPr/>
          <p:nvPr/>
        </p:nvSpPr>
        <p:spPr>
          <a:xfrm>
            <a:off x="220134" y="3759200"/>
            <a:ext cx="8552347" cy="2876790"/>
          </a:xfrm>
          <a:prstGeom prst="rect">
            <a:avLst/>
          </a:prstGeom>
          <a:solidFill>
            <a:srgbClr val="CCCCCC"/>
          </a:solidFill>
          <a:ln w="12700">
            <a:miter lim="400000"/>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204" name="Connecteur droit 18"/>
          <p:cNvSpPr/>
          <p:nvPr/>
        </p:nvSpPr>
        <p:spPr>
          <a:xfrm>
            <a:off x="2898502" y="882715"/>
            <a:ext cx="2" cy="5753276"/>
          </a:xfrm>
          <a:prstGeom prst="line">
            <a:avLst/>
          </a:prstGeom>
          <a:ln w="3175">
            <a:solidFill>
              <a:srgbClr val="7F7F7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205" name="ZoneTexte 24"/>
          <p:cNvSpPr txBox="1"/>
          <p:nvPr/>
        </p:nvSpPr>
        <p:spPr>
          <a:xfrm>
            <a:off x="406400" y="3253947"/>
            <a:ext cx="1591158"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TEMOIGNAGES</a:t>
            </a:r>
          </a:p>
        </p:txBody>
      </p:sp>
      <p:sp>
        <p:nvSpPr>
          <p:cNvPr id="206" name="ZoneTexte 25"/>
          <p:cNvSpPr txBox="1"/>
          <p:nvPr/>
        </p:nvSpPr>
        <p:spPr>
          <a:xfrm>
            <a:off x="406399" y="5748725"/>
            <a:ext cx="206320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OBJECTIONS</a:t>
            </a:r>
          </a:p>
        </p:txBody>
      </p:sp>
      <p:sp>
        <p:nvSpPr>
          <p:cNvPr id="207" name="ZoneTexte 30"/>
          <p:cNvSpPr txBox="1"/>
          <p:nvPr/>
        </p:nvSpPr>
        <p:spPr>
          <a:xfrm>
            <a:off x="3307536" y="387504"/>
            <a:ext cx="1607414"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Patrick Acheteur</a:t>
            </a:r>
          </a:p>
        </p:txBody>
      </p:sp>
      <p:sp>
        <p:nvSpPr>
          <p:cNvPr id="208" name="ZoneTexte 31"/>
          <p:cNvSpPr txBox="1"/>
          <p:nvPr/>
        </p:nvSpPr>
        <p:spPr>
          <a:xfrm>
            <a:off x="3495402" y="1416218"/>
            <a:ext cx="5123665" cy="176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defRPr sz="1600">
                <a:latin typeface="Avenir Next"/>
                <a:ea typeface="Avenir Next"/>
                <a:cs typeface="Avenir Next"/>
                <a:sym typeface="Avenir Next"/>
              </a:defRPr>
            </a:pPr>
            <a:r>
              <a:t>« Ca a été difficile de faire accepter le changement et les nouveaux outils aux équipes par le passé. »</a:t>
            </a:r>
          </a:p>
          <a:p>
            <a:pPr marL="285750" indent="-285750">
              <a:buSzPct val="100000"/>
              <a:buFont typeface="Arial"/>
              <a:buChar char="•"/>
              <a:defRPr sz="1600">
                <a:latin typeface="Avenir Next"/>
                <a:ea typeface="Avenir Next"/>
                <a:cs typeface="Avenir Next"/>
                <a:sym typeface="Avenir Next"/>
              </a:defRPr>
            </a:pPr>
            <a:r>
              <a:t>« Je n’ai pas le temps de former tout le monde à un nouvel outil. »</a:t>
            </a:r>
          </a:p>
          <a:p>
            <a:pPr marL="285750" indent="-285750">
              <a:buSzPct val="100000"/>
              <a:buFont typeface="Arial"/>
              <a:buChar char="•"/>
              <a:defRPr sz="1600">
                <a:latin typeface="Avenir Next"/>
                <a:ea typeface="Avenir Next"/>
                <a:cs typeface="Avenir Next"/>
                <a:sym typeface="Avenir Next"/>
              </a:defRPr>
            </a:pPr>
            <a:r>
              <a:t>« J’ai déjà tenté plusieurs intégrations d’outils qui se sont révélées catastrophiques. »</a:t>
            </a:r>
          </a:p>
        </p:txBody>
      </p:sp>
      <p:sp>
        <p:nvSpPr>
          <p:cNvPr id="209" name="ZoneTexte 36"/>
          <p:cNvSpPr txBox="1"/>
          <p:nvPr/>
        </p:nvSpPr>
        <p:spPr>
          <a:xfrm>
            <a:off x="3495403" y="5148560"/>
            <a:ext cx="5034433"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285750" indent="-285750">
              <a:buSzPct val="100000"/>
              <a:buFont typeface="Arial"/>
              <a:buChar char="•"/>
              <a:defRPr sz="1600">
                <a:latin typeface="Avenir Next"/>
                <a:ea typeface="Avenir Next"/>
                <a:cs typeface="Avenir Next"/>
                <a:sym typeface="Avenir Next"/>
              </a:defRPr>
            </a:pPr>
            <a:r>
              <a:t>Peur de perdre des données pendant la transition</a:t>
            </a:r>
          </a:p>
          <a:p>
            <a:pPr marL="285750" indent="-285750">
              <a:buSzPct val="100000"/>
              <a:buFont typeface="Arial"/>
              <a:buChar char="•"/>
              <a:defRPr sz="1600">
                <a:latin typeface="Avenir Next"/>
                <a:ea typeface="Avenir Next"/>
                <a:cs typeface="Avenir Next"/>
                <a:sym typeface="Avenir Next"/>
              </a:defRPr>
            </a:pPr>
            <a:r>
              <a:t>Difficulté d’organiser la formation des équipes</a:t>
            </a:r>
          </a:p>
        </p:txBody>
      </p:sp>
      <p:sp>
        <p:nvSpPr>
          <p:cNvPr id="210" name="Rectangle 1"/>
          <p:cNvSpPr/>
          <p:nvPr/>
        </p:nvSpPr>
        <p:spPr>
          <a:xfrm>
            <a:off x="220133" y="271690"/>
            <a:ext cx="8552347" cy="6364300"/>
          </a:xfrm>
          <a:prstGeom prst="rect">
            <a:avLst/>
          </a:prstGeom>
          <a:ln w="57150">
            <a:solidFill>
              <a:srgbClr val="50B19E"/>
            </a:solidFill>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211" name="Rectangle 27"/>
          <p:cNvSpPr/>
          <p:nvPr/>
        </p:nvSpPr>
        <p:spPr>
          <a:xfrm>
            <a:off x="220133" y="271690"/>
            <a:ext cx="2678372" cy="611026"/>
          </a:xfrm>
          <a:prstGeom prst="rect">
            <a:avLst/>
          </a:prstGeom>
          <a:ln w="57150">
            <a:solidFill>
              <a:srgbClr val="50B19E"/>
            </a:solidFill>
          </a:ln>
        </p:spPr>
        <p:txBody>
          <a:bodyPr lIns="45719" rIns="45719" anchor="ctr"/>
          <a:lstStyle/>
          <a:p>
            <a:pPr algn="ctr">
              <a:defRPr sz="1600">
                <a:solidFill>
                  <a:srgbClr val="FFFFFF"/>
                </a:solidFill>
                <a:latin typeface="Avenir Next"/>
                <a:ea typeface="Avenir Next"/>
                <a:cs typeface="Avenir Next"/>
                <a:sym typeface="Avenir Next"/>
              </a:defRPr>
            </a:pPr>
          </a:p>
        </p:txBody>
      </p:sp>
      <p:grpSp>
        <p:nvGrpSpPr>
          <p:cNvPr id="214" name="Rectangle 29"/>
          <p:cNvGrpSpPr/>
          <p:nvPr/>
        </p:nvGrpSpPr>
        <p:grpSpPr>
          <a:xfrm>
            <a:off x="5576873" y="271690"/>
            <a:ext cx="3195608" cy="611026"/>
            <a:chOff x="0" y="0"/>
            <a:chExt cx="3195607" cy="611025"/>
          </a:xfrm>
        </p:grpSpPr>
        <p:sp>
          <p:nvSpPr>
            <p:cNvPr id="212" name="Rectangle"/>
            <p:cNvSpPr/>
            <p:nvPr/>
          </p:nvSpPr>
          <p:spPr>
            <a:xfrm>
              <a:off x="-1" y="0"/>
              <a:ext cx="3195609" cy="611026"/>
            </a:xfrm>
            <a:prstGeom prst="rect">
              <a:avLst/>
            </a:prstGeom>
            <a:solidFill>
              <a:srgbClr val="50B19E"/>
            </a:solidFill>
            <a:ln w="57150" cap="flat">
              <a:solidFill>
                <a:srgbClr val="50B19E"/>
              </a:solidFill>
              <a:prstDash val="solid"/>
              <a:round/>
            </a:ln>
            <a:effectLst/>
          </p:spPr>
          <p:txBody>
            <a:bodyPr wrap="square" lIns="45719" tIns="45719" rIns="45719" bIns="45719" numCol="1" anchor="ctr">
              <a:noAutofit/>
            </a:bodyPr>
            <a:lstStyle/>
            <a:p>
              <a:pPr algn="ctr">
                <a:defRPr>
                  <a:solidFill>
                    <a:srgbClr val="FFFFFF"/>
                  </a:solidFill>
                  <a:latin typeface="Avenir Next"/>
                  <a:ea typeface="Avenir Next"/>
                  <a:cs typeface="Avenir Next"/>
                  <a:sym typeface="Avenir Next"/>
                </a:defRPr>
              </a:pPr>
            </a:p>
          </p:txBody>
        </p:sp>
        <p:sp>
          <p:nvSpPr>
            <p:cNvPr id="213" name="Etape 3 : POURQUOI ?"/>
            <p:cNvSpPr txBox="1"/>
            <p:nvPr/>
          </p:nvSpPr>
          <p:spPr>
            <a:xfrm>
              <a:off x="-1" y="101042"/>
              <a:ext cx="3195609"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Avenir Next"/>
                  <a:ea typeface="Avenir Next"/>
                  <a:cs typeface="Avenir Next"/>
                  <a:sym typeface="Avenir Next"/>
                </a:defRPr>
              </a:lvl1pPr>
            </a:lstStyle>
            <a:p>
              <a:pPr/>
              <a:r>
                <a:t>Etape 3 : POURQUOI ?</a:t>
              </a:r>
            </a:p>
          </p:txBody>
        </p:sp>
      </p:grpSp>
      <p:sp>
        <p:nvSpPr>
          <p:cNvPr id="215" name="Rectangle 33"/>
          <p:cNvSpPr/>
          <p:nvPr/>
        </p:nvSpPr>
        <p:spPr>
          <a:xfrm>
            <a:off x="2898502" y="271690"/>
            <a:ext cx="2678371" cy="611026"/>
          </a:xfrm>
          <a:prstGeom prst="rect">
            <a:avLst/>
          </a:prstGeom>
          <a:ln w="57150">
            <a:solidFill>
              <a:srgbClr val="50B19E"/>
            </a:solidFill>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216" name="ZoneTexte 4"/>
          <p:cNvSpPr txBox="1"/>
          <p:nvPr/>
        </p:nvSpPr>
        <p:spPr>
          <a:xfrm>
            <a:off x="406399" y="392666"/>
            <a:ext cx="21938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Nom de votre persona</a:t>
            </a:r>
          </a:p>
        </p:txBody>
      </p:sp>
      <p:grpSp>
        <p:nvGrpSpPr>
          <p:cNvPr id="219" name="Ellipse 21"/>
          <p:cNvGrpSpPr/>
          <p:nvPr/>
        </p:nvGrpSpPr>
        <p:grpSpPr>
          <a:xfrm>
            <a:off x="2647407" y="5794890"/>
            <a:ext cx="483063" cy="502419"/>
            <a:chOff x="0" y="0"/>
            <a:chExt cx="483061" cy="502418"/>
          </a:xfrm>
        </p:grpSpPr>
        <p:sp>
          <p:nvSpPr>
            <p:cNvPr id="217" name="Ovale"/>
            <p:cNvSpPr/>
            <p:nvPr/>
          </p:nvSpPr>
          <p:spPr>
            <a:xfrm>
              <a:off x="0" y="-1"/>
              <a:ext cx="483062" cy="502420"/>
            </a:xfrm>
            <a:prstGeom prst="ellipse">
              <a:avLst/>
            </a:prstGeom>
            <a:solidFill>
              <a:srgbClr val="FF4F00"/>
            </a:solidFill>
            <a:ln w="12700" cap="flat">
              <a:noFill/>
              <a:miter lim="400000"/>
            </a:ln>
            <a:effectLst/>
          </p:spPr>
          <p:txBody>
            <a:bodyPr wrap="square" lIns="45719" tIns="45719" rIns="45719" bIns="45719" numCol="1" anchor="ctr">
              <a:noAutofit/>
            </a:bodyPr>
            <a:lstStyle/>
            <a:p>
              <a:pPr algn="ctr">
                <a:defRPr sz="1100">
                  <a:solidFill>
                    <a:srgbClr val="FFFFFF"/>
                  </a:solidFill>
                  <a:latin typeface="Avenir Next"/>
                  <a:ea typeface="Avenir Next"/>
                  <a:cs typeface="Avenir Next"/>
                  <a:sym typeface="Avenir Next"/>
                </a:defRPr>
              </a:pPr>
            </a:p>
          </p:txBody>
        </p:sp>
        <p:sp>
          <p:nvSpPr>
            <p:cNvPr id="218" name="9"/>
            <p:cNvSpPr txBox="1"/>
            <p:nvPr/>
          </p:nvSpPr>
          <p:spPr>
            <a:xfrm>
              <a:off x="70742" y="110238"/>
              <a:ext cx="341577"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100">
                  <a:solidFill>
                    <a:srgbClr val="FFFFFF"/>
                  </a:solidFill>
                  <a:latin typeface="Avenir Next"/>
                  <a:ea typeface="Avenir Next"/>
                  <a:cs typeface="Avenir Next"/>
                  <a:sym typeface="Avenir Next"/>
                </a:defRPr>
              </a:lvl1pPr>
            </a:lstStyle>
            <a:p>
              <a:pPr/>
              <a:r>
                <a:t>9</a:t>
              </a:r>
            </a:p>
          </p:txBody>
        </p:sp>
      </p:grpSp>
      <p:grpSp>
        <p:nvGrpSpPr>
          <p:cNvPr id="222" name="Ellipse 22"/>
          <p:cNvGrpSpPr/>
          <p:nvPr/>
        </p:nvGrpSpPr>
        <p:grpSpPr>
          <a:xfrm>
            <a:off x="2656973" y="3157931"/>
            <a:ext cx="483063" cy="502419"/>
            <a:chOff x="0" y="0"/>
            <a:chExt cx="483061" cy="502418"/>
          </a:xfrm>
        </p:grpSpPr>
        <p:sp>
          <p:nvSpPr>
            <p:cNvPr id="220" name="Ovale"/>
            <p:cNvSpPr/>
            <p:nvPr/>
          </p:nvSpPr>
          <p:spPr>
            <a:xfrm>
              <a:off x="0" y="-1"/>
              <a:ext cx="483062" cy="502420"/>
            </a:xfrm>
            <a:prstGeom prst="ellipse">
              <a:avLst/>
            </a:prstGeom>
            <a:solidFill>
              <a:srgbClr val="FF4F00"/>
            </a:solidFill>
            <a:ln w="12700" cap="flat">
              <a:noFill/>
              <a:miter lim="400000"/>
            </a:ln>
            <a:effectLst/>
          </p:spPr>
          <p:txBody>
            <a:bodyPr wrap="square" lIns="45719" tIns="45719" rIns="45719" bIns="45719" numCol="1" anchor="ctr">
              <a:noAutofit/>
            </a:bodyPr>
            <a:lstStyle/>
            <a:p>
              <a:pPr algn="ctr">
                <a:defRPr sz="1100">
                  <a:solidFill>
                    <a:srgbClr val="FFFFFF"/>
                  </a:solidFill>
                  <a:latin typeface="Avenir Next"/>
                  <a:ea typeface="Avenir Next"/>
                  <a:cs typeface="Avenir Next"/>
                  <a:sym typeface="Avenir Next"/>
                </a:defRPr>
              </a:pPr>
            </a:p>
          </p:txBody>
        </p:sp>
        <p:sp>
          <p:nvSpPr>
            <p:cNvPr id="221" name="8"/>
            <p:cNvSpPr txBox="1"/>
            <p:nvPr/>
          </p:nvSpPr>
          <p:spPr>
            <a:xfrm>
              <a:off x="70742" y="110238"/>
              <a:ext cx="341577"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100">
                  <a:solidFill>
                    <a:srgbClr val="FFFFFF"/>
                  </a:solidFill>
                  <a:latin typeface="Avenir Next"/>
                  <a:ea typeface="Avenir Next"/>
                  <a:cs typeface="Avenir Next"/>
                  <a:sym typeface="Avenir Next"/>
                </a:defRPr>
              </a:lvl1pPr>
            </a:lstStyle>
            <a:p>
              <a:pPr/>
              <a:r>
                <a:t>8</a:t>
              </a:r>
            </a:p>
          </p:txBody>
        </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Rectangle 34"/>
          <p:cNvSpPr/>
          <p:nvPr/>
        </p:nvSpPr>
        <p:spPr>
          <a:xfrm>
            <a:off x="220133" y="906446"/>
            <a:ext cx="8552347" cy="2852755"/>
          </a:xfrm>
          <a:prstGeom prst="rect">
            <a:avLst/>
          </a:prstGeom>
          <a:solidFill>
            <a:srgbClr val="DFDFDF"/>
          </a:solidFill>
          <a:ln w="12700">
            <a:miter lim="400000"/>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225" name="Rectangle 35"/>
          <p:cNvSpPr/>
          <p:nvPr/>
        </p:nvSpPr>
        <p:spPr>
          <a:xfrm>
            <a:off x="220134" y="3759200"/>
            <a:ext cx="8552347" cy="2876790"/>
          </a:xfrm>
          <a:prstGeom prst="rect">
            <a:avLst/>
          </a:prstGeom>
          <a:solidFill>
            <a:srgbClr val="CCCCCC"/>
          </a:solidFill>
          <a:ln w="12700">
            <a:miter lim="400000"/>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226" name="Connecteur droit 18"/>
          <p:cNvSpPr/>
          <p:nvPr/>
        </p:nvSpPr>
        <p:spPr>
          <a:xfrm>
            <a:off x="2898502" y="882715"/>
            <a:ext cx="2" cy="5753276"/>
          </a:xfrm>
          <a:prstGeom prst="line">
            <a:avLst/>
          </a:prstGeom>
          <a:ln w="3175">
            <a:solidFill>
              <a:srgbClr val="7F7F7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227" name="ZoneTexte 24"/>
          <p:cNvSpPr txBox="1"/>
          <p:nvPr/>
        </p:nvSpPr>
        <p:spPr>
          <a:xfrm>
            <a:off x="406399" y="2237968"/>
            <a:ext cx="2250575" cy="148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MESSAGE MARKETING ou comment vous devez présenter votre solution à ce persona</a:t>
            </a:r>
          </a:p>
        </p:txBody>
      </p:sp>
      <p:sp>
        <p:nvSpPr>
          <p:cNvPr id="228" name="ZoneTexte 25"/>
          <p:cNvSpPr txBox="1"/>
          <p:nvPr/>
        </p:nvSpPr>
        <p:spPr>
          <a:xfrm>
            <a:off x="406399" y="4817409"/>
            <a:ext cx="2063208" cy="148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DISCOURS COMMERCIAL ou  comment vous allez vendre votre solution à ce persona</a:t>
            </a:r>
          </a:p>
        </p:txBody>
      </p:sp>
      <p:sp>
        <p:nvSpPr>
          <p:cNvPr id="229" name="ZoneTexte 30"/>
          <p:cNvSpPr txBox="1"/>
          <p:nvPr/>
        </p:nvSpPr>
        <p:spPr>
          <a:xfrm>
            <a:off x="3307536" y="387504"/>
            <a:ext cx="1607414"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Patrick Acheteur</a:t>
            </a:r>
          </a:p>
        </p:txBody>
      </p:sp>
      <p:sp>
        <p:nvSpPr>
          <p:cNvPr id="230" name="ZoneTexte 31"/>
          <p:cNvSpPr txBox="1"/>
          <p:nvPr/>
        </p:nvSpPr>
        <p:spPr>
          <a:xfrm>
            <a:off x="3495402" y="1416218"/>
            <a:ext cx="5123665"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85750" indent="-285750">
              <a:buSzPct val="100000"/>
              <a:buFont typeface="Arial"/>
              <a:buChar char="•"/>
              <a:defRPr sz="1600">
                <a:latin typeface="Avenir Next"/>
                <a:ea typeface="Avenir Next"/>
                <a:cs typeface="Avenir Next"/>
                <a:sym typeface="Avenir Next"/>
              </a:defRPr>
            </a:lvl1pPr>
          </a:lstStyle>
          <a:p>
            <a:pPr/>
            <a:r>
              <a:t>Logiciel de gestion RH intégré</a:t>
            </a:r>
          </a:p>
        </p:txBody>
      </p:sp>
      <p:sp>
        <p:nvSpPr>
          <p:cNvPr id="231" name="ZoneTexte 36"/>
          <p:cNvSpPr txBox="1"/>
          <p:nvPr/>
        </p:nvSpPr>
        <p:spPr>
          <a:xfrm>
            <a:off x="3495404" y="5148559"/>
            <a:ext cx="4903531" cy="120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85750" indent="-285750">
              <a:buSzPct val="100000"/>
              <a:buFont typeface="Arial"/>
              <a:buChar char="•"/>
              <a:defRPr sz="1600">
                <a:latin typeface="Avenir Next"/>
                <a:ea typeface="Avenir Next"/>
                <a:cs typeface="Avenir Next"/>
                <a:sym typeface="Avenir Next"/>
              </a:defRPr>
            </a:lvl1pPr>
          </a:lstStyle>
          <a:p>
            <a:pPr/>
            <a:r>
              <a:t>Nous vous proposons une solution 100% intégrée avec vos outils existants avec une formation en e-learning pour que chaque employé puisse avancer à son rythme.</a:t>
            </a:r>
          </a:p>
        </p:txBody>
      </p:sp>
      <p:sp>
        <p:nvSpPr>
          <p:cNvPr id="232" name="Rectangle 1"/>
          <p:cNvSpPr/>
          <p:nvPr/>
        </p:nvSpPr>
        <p:spPr>
          <a:xfrm>
            <a:off x="220133" y="271690"/>
            <a:ext cx="8552347" cy="6364300"/>
          </a:xfrm>
          <a:prstGeom prst="rect">
            <a:avLst/>
          </a:prstGeom>
          <a:ln w="57150">
            <a:solidFill>
              <a:srgbClr val="50B19E"/>
            </a:solidFill>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233" name="Rectangle 27"/>
          <p:cNvSpPr/>
          <p:nvPr/>
        </p:nvSpPr>
        <p:spPr>
          <a:xfrm>
            <a:off x="220133" y="271690"/>
            <a:ext cx="2678372" cy="611026"/>
          </a:xfrm>
          <a:prstGeom prst="rect">
            <a:avLst/>
          </a:prstGeom>
          <a:ln w="57150">
            <a:solidFill>
              <a:srgbClr val="50B19E"/>
            </a:solidFill>
          </a:ln>
        </p:spPr>
        <p:txBody>
          <a:bodyPr lIns="45719" rIns="45719" anchor="ctr"/>
          <a:lstStyle/>
          <a:p>
            <a:pPr algn="ctr">
              <a:defRPr sz="1600">
                <a:solidFill>
                  <a:srgbClr val="FFFFFF"/>
                </a:solidFill>
                <a:latin typeface="Avenir Next"/>
                <a:ea typeface="Avenir Next"/>
                <a:cs typeface="Avenir Next"/>
                <a:sym typeface="Avenir Next"/>
              </a:defRPr>
            </a:pPr>
          </a:p>
        </p:txBody>
      </p:sp>
      <p:grpSp>
        <p:nvGrpSpPr>
          <p:cNvPr id="236" name="Rectangle 29"/>
          <p:cNvGrpSpPr/>
          <p:nvPr/>
        </p:nvGrpSpPr>
        <p:grpSpPr>
          <a:xfrm>
            <a:off x="5576873" y="271690"/>
            <a:ext cx="3195608" cy="611026"/>
            <a:chOff x="0" y="0"/>
            <a:chExt cx="3195607" cy="611025"/>
          </a:xfrm>
        </p:grpSpPr>
        <p:sp>
          <p:nvSpPr>
            <p:cNvPr id="234" name="Rectangle"/>
            <p:cNvSpPr/>
            <p:nvPr/>
          </p:nvSpPr>
          <p:spPr>
            <a:xfrm>
              <a:off x="-1" y="0"/>
              <a:ext cx="3195609" cy="611026"/>
            </a:xfrm>
            <a:prstGeom prst="rect">
              <a:avLst/>
            </a:prstGeom>
            <a:solidFill>
              <a:srgbClr val="50B19E"/>
            </a:solidFill>
            <a:ln w="57150" cap="flat">
              <a:solidFill>
                <a:srgbClr val="50B19E"/>
              </a:solidFill>
              <a:prstDash val="solid"/>
              <a:round/>
            </a:ln>
            <a:effectLst/>
          </p:spPr>
          <p:txBody>
            <a:bodyPr wrap="square" lIns="45719" tIns="45719" rIns="45719" bIns="45719" numCol="1" anchor="ctr">
              <a:noAutofit/>
            </a:bodyPr>
            <a:lstStyle/>
            <a:p>
              <a:pPr algn="ctr">
                <a:defRPr>
                  <a:solidFill>
                    <a:srgbClr val="FFFFFF"/>
                  </a:solidFill>
                  <a:latin typeface="Avenir Next"/>
                  <a:ea typeface="Avenir Next"/>
                  <a:cs typeface="Avenir Next"/>
                  <a:sym typeface="Avenir Next"/>
                </a:defRPr>
              </a:pPr>
            </a:p>
          </p:txBody>
        </p:sp>
        <p:sp>
          <p:nvSpPr>
            <p:cNvPr id="235" name="Etape 4 : COMMENT ?"/>
            <p:cNvSpPr txBox="1"/>
            <p:nvPr/>
          </p:nvSpPr>
          <p:spPr>
            <a:xfrm>
              <a:off x="-1" y="101042"/>
              <a:ext cx="3195609"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Avenir Next"/>
                  <a:ea typeface="Avenir Next"/>
                  <a:cs typeface="Avenir Next"/>
                  <a:sym typeface="Avenir Next"/>
                </a:defRPr>
              </a:lvl1pPr>
            </a:lstStyle>
            <a:p>
              <a:pPr/>
              <a:r>
                <a:t>Etape 4 : COMMENT ?</a:t>
              </a:r>
            </a:p>
          </p:txBody>
        </p:sp>
      </p:grpSp>
      <p:sp>
        <p:nvSpPr>
          <p:cNvPr id="237" name="Rectangle 33"/>
          <p:cNvSpPr/>
          <p:nvPr/>
        </p:nvSpPr>
        <p:spPr>
          <a:xfrm>
            <a:off x="2898502" y="271690"/>
            <a:ext cx="2678371" cy="611026"/>
          </a:xfrm>
          <a:prstGeom prst="rect">
            <a:avLst/>
          </a:prstGeom>
          <a:ln w="57150">
            <a:solidFill>
              <a:srgbClr val="50B19E"/>
            </a:solidFill>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238" name="ZoneTexte 4"/>
          <p:cNvSpPr txBox="1"/>
          <p:nvPr/>
        </p:nvSpPr>
        <p:spPr>
          <a:xfrm>
            <a:off x="406399" y="392666"/>
            <a:ext cx="21938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Nom de votre persona</a:t>
            </a:r>
          </a:p>
        </p:txBody>
      </p:sp>
      <p:grpSp>
        <p:nvGrpSpPr>
          <p:cNvPr id="241" name="Ellipse 40"/>
          <p:cNvGrpSpPr/>
          <p:nvPr/>
        </p:nvGrpSpPr>
        <p:grpSpPr>
          <a:xfrm>
            <a:off x="2656973" y="3157931"/>
            <a:ext cx="483063" cy="502419"/>
            <a:chOff x="0" y="0"/>
            <a:chExt cx="483061" cy="502418"/>
          </a:xfrm>
        </p:grpSpPr>
        <p:sp>
          <p:nvSpPr>
            <p:cNvPr id="239" name="Ovale"/>
            <p:cNvSpPr/>
            <p:nvPr/>
          </p:nvSpPr>
          <p:spPr>
            <a:xfrm>
              <a:off x="0" y="-1"/>
              <a:ext cx="483062" cy="502420"/>
            </a:xfrm>
            <a:prstGeom prst="ellipse">
              <a:avLst/>
            </a:prstGeom>
            <a:solidFill>
              <a:srgbClr val="FF4F00"/>
            </a:solidFill>
            <a:ln w="12700" cap="flat">
              <a:noFill/>
              <a:miter lim="400000"/>
            </a:ln>
            <a:effectLst/>
          </p:spPr>
          <p:txBody>
            <a:bodyPr wrap="square" lIns="45719" tIns="45719" rIns="45719" bIns="45719" numCol="1" anchor="ctr">
              <a:noAutofit/>
            </a:bodyPr>
            <a:lstStyle/>
            <a:p>
              <a:pPr algn="ctr">
                <a:defRPr sz="1100">
                  <a:solidFill>
                    <a:srgbClr val="FFFFFF"/>
                  </a:solidFill>
                  <a:latin typeface="Avenir Next"/>
                  <a:ea typeface="Avenir Next"/>
                  <a:cs typeface="Avenir Next"/>
                  <a:sym typeface="Avenir Next"/>
                </a:defRPr>
              </a:pPr>
            </a:p>
          </p:txBody>
        </p:sp>
        <p:sp>
          <p:nvSpPr>
            <p:cNvPr id="240" name="10"/>
            <p:cNvSpPr txBox="1"/>
            <p:nvPr/>
          </p:nvSpPr>
          <p:spPr>
            <a:xfrm>
              <a:off x="70742" y="110238"/>
              <a:ext cx="341577"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100">
                  <a:solidFill>
                    <a:srgbClr val="FFFFFF"/>
                  </a:solidFill>
                  <a:latin typeface="Avenir Next"/>
                  <a:ea typeface="Avenir Next"/>
                  <a:cs typeface="Avenir Next"/>
                  <a:sym typeface="Avenir Next"/>
                </a:defRPr>
              </a:lvl1pPr>
            </a:lstStyle>
            <a:p>
              <a:pPr/>
              <a:r>
                <a:t>10</a:t>
              </a:r>
            </a:p>
          </p:txBody>
        </p:sp>
      </p:grpSp>
      <p:grpSp>
        <p:nvGrpSpPr>
          <p:cNvPr id="244" name="Ellipse 17"/>
          <p:cNvGrpSpPr/>
          <p:nvPr/>
        </p:nvGrpSpPr>
        <p:grpSpPr>
          <a:xfrm>
            <a:off x="2656973" y="5866848"/>
            <a:ext cx="483063" cy="502419"/>
            <a:chOff x="0" y="0"/>
            <a:chExt cx="483061" cy="502418"/>
          </a:xfrm>
        </p:grpSpPr>
        <p:sp>
          <p:nvSpPr>
            <p:cNvPr id="242" name="Ovale"/>
            <p:cNvSpPr/>
            <p:nvPr/>
          </p:nvSpPr>
          <p:spPr>
            <a:xfrm>
              <a:off x="0" y="-1"/>
              <a:ext cx="483062" cy="502420"/>
            </a:xfrm>
            <a:prstGeom prst="ellipse">
              <a:avLst/>
            </a:prstGeom>
            <a:solidFill>
              <a:srgbClr val="FF4F00"/>
            </a:solidFill>
            <a:ln w="12700" cap="flat">
              <a:noFill/>
              <a:miter lim="400000"/>
            </a:ln>
            <a:effectLst/>
          </p:spPr>
          <p:txBody>
            <a:bodyPr wrap="square" lIns="45719" tIns="45719" rIns="45719" bIns="45719" numCol="1" anchor="ctr">
              <a:noAutofit/>
            </a:bodyPr>
            <a:lstStyle/>
            <a:p>
              <a:pPr algn="ctr">
                <a:defRPr sz="1100">
                  <a:solidFill>
                    <a:srgbClr val="FFFFFF"/>
                  </a:solidFill>
                  <a:latin typeface="Avenir Next"/>
                  <a:ea typeface="Avenir Next"/>
                  <a:cs typeface="Avenir Next"/>
                  <a:sym typeface="Avenir Next"/>
                </a:defRPr>
              </a:pPr>
            </a:p>
          </p:txBody>
        </p:sp>
        <p:sp>
          <p:nvSpPr>
            <p:cNvPr id="243" name="11"/>
            <p:cNvSpPr txBox="1"/>
            <p:nvPr/>
          </p:nvSpPr>
          <p:spPr>
            <a:xfrm>
              <a:off x="70742" y="110238"/>
              <a:ext cx="341577"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100">
                  <a:solidFill>
                    <a:srgbClr val="FFFFFF"/>
                  </a:solidFill>
                  <a:latin typeface="Avenir Next"/>
                  <a:ea typeface="Avenir Next"/>
                  <a:cs typeface="Avenir Next"/>
                  <a:sym typeface="Avenir Next"/>
                </a:defRPr>
              </a:lvl1pPr>
            </a:lstStyle>
            <a:p>
              <a:pPr/>
              <a:r>
                <a:t>11</a:t>
              </a:r>
            </a:p>
          </p:txBody>
        </p:sp>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Rectangle 4"/>
          <p:cNvSpPr txBox="1"/>
          <p:nvPr/>
        </p:nvSpPr>
        <p:spPr>
          <a:xfrm>
            <a:off x="1219200" y="1931863"/>
            <a:ext cx="6604000" cy="136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latin typeface="Avenir Next"/>
                <a:ea typeface="Avenir Next"/>
                <a:cs typeface="Avenir Next"/>
                <a:sym typeface="Avenir Next"/>
              </a:defRPr>
            </a:pPr>
            <a:r>
              <a:t>Nous avons préparé les templates pour 3 personas, si vous souhaitez en créer plus, dupliquez simplement les slides.</a:t>
            </a:r>
          </a:p>
          <a:p>
            <a:pPr algn="ctr">
              <a:defRPr>
                <a:latin typeface="Avenir Next"/>
                <a:ea typeface="Avenir Next"/>
                <a:cs typeface="Avenir Next"/>
                <a:sym typeface="Avenir Next"/>
              </a:defRPr>
            </a:pPr>
          </a:p>
          <a:p>
            <a:pPr algn="ctr">
              <a:defRPr>
                <a:latin typeface="Avenir Next"/>
                <a:ea typeface="Avenir Next"/>
                <a:cs typeface="Avenir Next"/>
                <a:sym typeface="Avenir Next"/>
              </a:defRPr>
            </a:pPr>
            <a:r>
              <a:t>Bon courage !</a:t>
            </a:r>
          </a:p>
        </p:txBody>
      </p:sp>
      <p:sp>
        <p:nvSpPr>
          <p:cNvPr id="247" name="Titre 1"/>
          <p:cNvSpPr txBox="1"/>
          <p:nvPr/>
        </p:nvSpPr>
        <p:spPr>
          <a:xfrm>
            <a:off x="-222972" y="-236271"/>
            <a:ext cx="9570172" cy="154145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defRPr sz="3600">
                <a:latin typeface="Avenir Next"/>
                <a:ea typeface="Avenir Next"/>
                <a:cs typeface="Avenir Next"/>
                <a:sym typeface="Avenir Next"/>
              </a:defRPr>
            </a:lvl1pPr>
          </a:lstStyle>
          <a:p>
            <a:pPr/>
            <a:r>
              <a:t>A vous maintenant !</a:t>
            </a:r>
          </a:p>
        </p:txBody>
      </p:sp>
      <p:sp>
        <p:nvSpPr>
          <p:cNvPr id="248" name="Connecteur droit 9"/>
          <p:cNvSpPr/>
          <p:nvPr/>
        </p:nvSpPr>
        <p:spPr>
          <a:xfrm flipV="1">
            <a:off x="408216" y="931332"/>
            <a:ext cx="8481785" cy="3"/>
          </a:xfrm>
          <a:prstGeom prst="line">
            <a:avLst/>
          </a:prstGeom>
          <a:ln w="25400">
            <a:solidFill>
              <a:srgbClr val="50B19E"/>
            </a:solidFill>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Rectangle 34"/>
          <p:cNvSpPr/>
          <p:nvPr/>
        </p:nvSpPr>
        <p:spPr>
          <a:xfrm>
            <a:off x="220133" y="906446"/>
            <a:ext cx="8552347" cy="1966506"/>
          </a:xfrm>
          <a:prstGeom prst="rect">
            <a:avLst/>
          </a:prstGeom>
          <a:solidFill>
            <a:srgbClr val="DFDFDF"/>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251" name="Rectangle 35"/>
          <p:cNvSpPr/>
          <p:nvPr/>
        </p:nvSpPr>
        <p:spPr>
          <a:xfrm>
            <a:off x="220134" y="2822152"/>
            <a:ext cx="8552347" cy="2006605"/>
          </a:xfrm>
          <a:prstGeom prst="rect">
            <a:avLst/>
          </a:prstGeom>
          <a:solidFill>
            <a:srgbClr val="CCCCCC"/>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252" name="Rectangle 39"/>
          <p:cNvSpPr/>
          <p:nvPr/>
        </p:nvSpPr>
        <p:spPr>
          <a:xfrm>
            <a:off x="220134" y="4741333"/>
            <a:ext cx="8552347" cy="1870884"/>
          </a:xfrm>
          <a:prstGeom prst="rect">
            <a:avLst/>
          </a:prstGeom>
          <a:solidFill>
            <a:srgbClr val="B8B8B8"/>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253" name="Connecteur droit 18"/>
          <p:cNvSpPr/>
          <p:nvPr/>
        </p:nvSpPr>
        <p:spPr>
          <a:xfrm>
            <a:off x="2885573" y="906445"/>
            <a:ext cx="12932" cy="5729546"/>
          </a:xfrm>
          <a:prstGeom prst="line">
            <a:avLst/>
          </a:prstGeom>
          <a:ln w="3175">
            <a:solidFill>
              <a:srgbClr val="7F7F7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254" name="ZoneTexte 24"/>
          <p:cNvSpPr txBox="1"/>
          <p:nvPr/>
        </p:nvSpPr>
        <p:spPr>
          <a:xfrm>
            <a:off x="406399" y="2339548"/>
            <a:ext cx="1180085"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CONTEXTE</a:t>
            </a:r>
          </a:p>
        </p:txBody>
      </p:sp>
      <p:sp>
        <p:nvSpPr>
          <p:cNvPr id="255" name="ZoneTexte 25"/>
          <p:cNvSpPr txBox="1"/>
          <p:nvPr/>
        </p:nvSpPr>
        <p:spPr>
          <a:xfrm>
            <a:off x="406400" y="3924558"/>
            <a:ext cx="223764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INFORMATIONS DEMOGRAPHIQUES</a:t>
            </a:r>
          </a:p>
        </p:txBody>
      </p:sp>
      <p:sp>
        <p:nvSpPr>
          <p:cNvPr id="256" name="ZoneTexte 26"/>
          <p:cNvSpPr txBox="1"/>
          <p:nvPr/>
        </p:nvSpPr>
        <p:spPr>
          <a:xfrm>
            <a:off x="352234" y="5813006"/>
            <a:ext cx="2533339"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INFORMATIONS COMPORTEMENTALES</a:t>
            </a:r>
          </a:p>
        </p:txBody>
      </p:sp>
      <p:sp>
        <p:nvSpPr>
          <p:cNvPr id="257" name="Rectangle 1"/>
          <p:cNvSpPr/>
          <p:nvPr/>
        </p:nvSpPr>
        <p:spPr>
          <a:xfrm>
            <a:off x="220133" y="271690"/>
            <a:ext cx="8552347" cy="6364300"/>
          </a:xfrm>
          <a:prstGeom prst="rect">
            <a:avLst/>
          </a:prstGeom>
          <a:ln w="57150">
            <a:solidFill>
              <a:srgbClr val="93CDDD"/>
            </a:solidFill>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258" name="Rectangle 27"/>
          <p:cNvSpPr/>
          <p:nvPr/>
        </p:nvSpPr>
        <p:spPr>
          <a:xfrm>
            <a:off x="220133" y="271690"/>
            <a:ext cx="2678372" cy="611026"/>
          </a:xfrm>
          <a:prstGeom prst="rect">
            <a:avLst/>
          </a:prstGeom>
          <a:ln w="57150">
            <a:solidFill>
              <a:srgbClr val="93CDDD"/>
            </a:solidFill>
          </a:ln>
        </p:spPr>
        <p:txBody>
          <a:bodyPr lIns="45719" rIns="45719" anchor="ctr"/>
          <a:lstStyle/>
          <a:p>
            <a:pPr algn="ctr">
              <a:defRPr sz="1600">
                <a:solidFill>
                  <a:srgbClr val="FFFFFF"/>
                </a:solidFill>
                <a:latin typeface="Avenir Next"/>
                <a:ea typeface="Avenir Next"/>
                <a:cs typeface="Avenir Next"/>
                <a:sym typeface="Avenir Next"/>
              </a:defRPr>
            </a:pPr>
          </a:p>
        </p:txBody>
      </p:sp>
      <p:grpSp>
        <p:nvGrpSpPr>
          <p:cNvPr id="261" name="Rectangle 29"/>
          <p:cNvGrpSpPr/>
          <p:nvPr/>
        </p:nvGrpSpPr>
        <p:grpSpPr>
          <a:xfrm>
            <a:off x="5576873" y="271690"/>
            <a:ext cx="3195608" cy="611026"/>
            <a:chOff x="0" y="0"/>
            <a:chExt cx="3195607" cy="611025"/>
          </a:xfrm>
        </p:grpSpPr>
        <p:sp>
          <p:nvSpPr>
            <p:cNvPr id="259" name="Rectangle"/>
            <p:cNvSpPr/>
            <p:nvPr/>
          </p:nvSpPr>
          <p:spPr>
            <a:xfrm>
              <a:off x="-1" y="0"/>
              <a:ext cx="3195609" cy="611026"/>
            </a:xfrm>
            <a:prstGeom prst="rect">
              <a:avLst/>
            </a:prstGeom>
            <a:solidFill>
              <a:srgbClr val="93CDDD"/>
            </a:solidFill>
            <a:ln w="57150" cap="flat">
              <a:solidFill>
                <a:srgbClr val="93CDDD"/>
              </a:solidFill>
              <a:prstDash val="solid"/>
              <a:round/>
            </a:ln>
            <a:effectLst/>
          </p:spPr>
          <p:txBody>
            <a:bodyPr wrap="square" lIns="45719" tIns="45719" rIns="45719" bIns="45719" numCol="1" anchor="ctr">
              <a:noAutofit/>
            </a:bodyPr>
            <a:lstStyle/>
            <a:p>
              <a:pPr algn="ctr">
                <a:defRPr>
                  <a:solidFill>
                    <a:srgbClr val="FFFFFF"/>
                  </a:solidFill>
                  <a:latin typeface="Avenir Next"/>
                  <a:ea typeface="Avenir Next"/>
                  <a:cs typeface="Avenir Next"/>
                  <a:sym typeface="Avenir Next"/>
                </a:defRPr>
              </a:pPr>
            </a:p>
          </p:txBody>
        </p:sp>
        <p:sp>
          <p:nvSpPr>
            <p:cNvPr id="260" name="Etape 1 : QUI ?"/>
            <p:cNvSpPr txBox="1"/>
            <p:nvPr/>
          </p:nvSpPr>
          <p:spPr>
            <a:xfrm>
              <a:off x="-1" y="101042"/>
              <a:ext cx="3195609"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Avenir Next"/>
                  <a:ea typeface="Avenir Next"/>
                  <a:cs typeface="Avenir Next"/>
                  <a:sym typeface="Avenir Next"/>
                </a:defRPr>
              </a:lvl1pPr>
            </a:lstStyle>
            <a:p>
              <a:pPr/>
              <a:r>
                <a:t>Etape 1 : QUI ?</a:t>
              </a:r>
            </a:p>
          </p:txBody>
        </p:sp>
      </p:grpSp>
      <p:grpSp>
        <p:nvGrpSpPr>
          <p:cNvPr id="264" name="Rectangle 33"/>
          <p:cNvGrpSpPr/>
          <p:nvPr/>
        </p:nvGrpSpPr>
        <p:grpSpPr>
          <a:xfrm>
            <a:off x="2898502" y="271690"/>
            <a:ext cx="2678371" cy="611026"/>
            <a:chOff x="0" y="0"/>
            <a:chExt cx="2678370" cy="611025"/>
          </a:xfrm>
        </p:grpSpPr>
        <p:sp>
          <p:nvSpPr>
            <p:cNvPr id="262" name="Rectangle"/>
            <p:cNvSpPr/>
            <p:nvPr/>
          </p:nvSpPr>
          <p:spPr>
            <a:xfrm>
              <a:off x="-1" y="0"/>
              <a:ext cx="2678372" cy="611026"/>
            </a:xfrm>
            <a:prstGeom prst="rect">
              <a:avLst/>
            </a:prstGeom>
            <a:noFill/>
            <a:ln w="57150" cap="flat">
              <a:solidFill>
                <a:srgbClr val="93CDDD"/>
              </a:solidFill>
              <a:prstDash val="solid"/>
              <a:round/>
            </a:ln>
            <a:effectLst/>
          </p:spPr>
          <p:txBody>
            <a:bodyPr wrap="square" lIns="45719" tIns="45719" rIns="45719" bIns="45719" numCol="1" anchor="ctr">
              <a:noAutofit/>
            </a:bodyPr>
            <a:lstStyle/>
            <a:p>
              <a:pPr algn="ctr">
                <a:defRPr sz="1600">
                  <a:solidFill>
                    <a:srgbClr val="F36019"/>
                  </a:solidFill>
                  <a:latin typeface="Avenir Next"/>
                  <a:ea typeface="Avenir Next"/>
                  <a:cs typeface="Avenir Next"/>
                  <a:sym typeface="Avenir Next"/>
                </a:defRPr>
              </a:pPr>
            </a:p>
          </p:txBody>
        </p:sp>
        <p:sp>
          <p:nvSpPr>
            <p:cNvPr id="263" name="[vous pouvez écrire ici]"/>
            <p:cNvSpPr txBox="1"/>
            <p:nvPr/>
          </p:nvSpPr>
          <p:spPr>
            <a:xfrm>
              <a:off x="-1" y="120093"/>
              <a:ext cx="2678372"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grpSp>
      <p:sp>
        <p:nvSpPr>
          <p:cNvPr id="265" name="ZoneTexte 4"/>
          <p:cNvSpPr txBox="1"/>
          <p:nvPr/>
        </p:nvSpPr>
        <p:spPr>
          <a:xfrm>
            <a:off x="406399" y="392666"/>
            <a:ext cx="21938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Nom de votre persona</a:t>
            </a:r>
          </a:p>
        </p:txBody>
      </p:sp>
      <p:sp>
        <p:nvSpPr>
          <p:cNvPr id="266" name="Rectangle 23"/>
          <p:cNvSpPr txBox="1"/>
          <p:nvPr/>
        </p:nvSpPr>
        <p:spPr>
          <a:xfrm>
            <a:off x="3307536" y="2189209"/>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
        <p:nvSpPr>
          <p:cNvPr id="267" name="Rectangle 28"/>
          <p:cNvSpPr txBox="1"/>
          <p:nvPr/>
        </p:nvSpPr>
        <p:spPr>
          <a:xfrm>
            <a:off x="3307536" y="4044651"/>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
        <p:nvSpPr>
          <p:cNvPr id="268" name="Rectangle 32"/>
          <p:cNvSpPr txBox="1"/>
          <p:nvPr/>
        </p:nvSpPr>
        <p:spPr>
          <a:xfrm>
            <a:off x="3360163" y="5933099"/>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Rectangle 34"/>
          <p:cNvSpPr/>
          <p:nvPr/>
        </p:nvSpPr>
        <p:spPr>
          <a:xfrm>
            <a:off x="220133" y="906446"/>
            <a:ext cx="8552347" cy="1966506"/>
          </a:xfrm>
          <a:prstGeom prst="rect">
            <a:avLst/>
          </a:prstGeom>
          <a:solidFill>
            <a:srgbClr val="DFDFDF"/>
          </a:solidFill>
          <a:ln w="57150">
            <a:solidFill>
              <a:srgbClr val="93CDDD"/>
            </a:solidFill>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271" name="Rectangle 35"/>
          <p:cNvSpPr/>
          <p:nvPr/>
        </p:nvSpPr>
        <p:spPr>
          <a:xfrm>
            <a:off x="220134" y="2822152"/>
            <a:ext cx="8552347" cy="2006605"/>
          </a:xfrm>
          <a:prstGeom prst="rect">
            <a:avLst/>
          </a:prstGeom>
          <a:solidFill>
            <a:srgbClr val="CCCCCC"/>
          </a:solidFill>
          <a:ln w="12700">
            <a:miter lim="400000"/>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272" name="Rectangle 39"/>
          <p:cNvSpPr/>
          <p:nvPr/>
        </p:nvSpPr>
        <p:spPr>
          <a:xfrm>
            <a:off x="220134" y="4741333"/>
            <a:ext cx="8552347" cy="1870884"/>
          </a:xfrm>
          <a:prstGeom prst="rect">
            <a:avLst/>
          </a:prstGeom>
          <a:solidFill>
            <a:srgbClr val="B8B8B8"/>
          </a:solidFill>
          <a:ln w="12700">
            <a:miter lim="400000"/>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273" name="Connecteur droit 18"/>
          <p:cNvSpPr/>
          <p:nvPr/>
        </p:nvSpPr>
        <p:spPr>
          <a:xfrm>
            <a:off x="2898502" y="882715"/>
            <a:ext cx="2" cy="5753276"/>
          </a:xfrm>
          <a:prstGeom prst="line">
            <a:avLst/>
          </a:prstGeom>
          <a:ln w="3175">
            <a:solidFill>
              <a:srgbClr val="7F7F7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274" name="ZoneTexte 24"/>
          <p:cNvSpPr txBox="1"/>
          <p:nvPr/>
        </p:nvSpPr>
        <p:spPr>
          <a:xfrm>
            <a:off x="406399" y="2339548"/>
            <a:ext cx="1168909"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OBJECTIFS</a:t>
            </a:r>
          </a:p>
        </p:txBody>
      </p:sp>
      <p:sp>
        <p:nvSpPr>
          <p:cNvPr id="275" name="ZoneTexte 25"/>
          <p:cNvSpPr txBox="1"/>
          <p:nvPr/>
        </p:nvSpPr>
        <p:spPr>
          <a:xfrm>
            <a:off x="406399" y="3924558"/>
            <a:ext cx="206320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CHALLENGE</a:t>
            </a:r>
          </a:p>
        </p:txBody>
      </p:sp>
      <p:sp>
        <p:nvSpPr>
          <p:cNvPr id="276" name="ZoneTexte 26"/>
          <p:cNvSpPr txBox="1"/>
          <p:nvPr/>
        </p:nvSpPr>
        <p:spPr>
          <a:xfrm>
            <a:off x="352235" y="5338881"/>
            <a:ext cx="2546270" cy="120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CE QUE NOUS POUVONS FAIRE pour aider nos personas à atteindre leurs objectifs ? </a:t>
            </a:r>
          </a:p>
        </p:txBody>
      </p:sp>
      <p:sp>
        <p:nvSpPr>
          <p:cNvPr id="277" name="Rectangle 1"/>
          <p:cNvSpPr/>
          <p:nvPr/>
        </p:nvSpPr>
        <p:spPr>
          <a:xfrm>
            <a:off x="220133" y="271690"/>
            <a:ext cx="8552347" cy="6364300"/>
          </a:xfrm>
          <a:prstGeom prst="rect">
            <a:avLst/>
          </a:prstGeom>
          <a:ln w="57150">
            <a:solidFill>
              <a:srgbClr val="93CDDD"/>
            </a:solidFill>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278" name="Rectangle 27"/>
          <p:cNvSpPr/>
          <p:nvPr/>
        </p:nvSpPr>
        <p:spPr>
          <a:xfrm>
            <a:off x="220133" y="271690"/>
            <a:ext cx="2678372" cy="611026"/>
          </a:xfrm>
          <a:prstGeom prst="rect">
            <a:avLst/>
          </a:prstGeom>
          <a:ln w="57150">
            <a:solidFill>
              <a:srgbClr val="93CDDD"/>
            </a:solidFill>
          </a:ln>
        </p:spPr>
        <p:txBody>
          <a:bodyPr lIns="45719" rIns="45719" anchor="ctr"/>
          <a:lstStyle/>
          <a:p>
            <a:pPr algn="ctr">
              <a:defRPr sz="1600">
                <a:solidFill>
                  <a:srgbClr val="FFFFFF"/>
                </a:solidFill>
                <a:latin typeface="Avenir Next"/>
                <a:ea typeface="Avenir Next"/>
                <a:cs typeface="Avenir Next"/>
                <a:sym typeface="Avenir Next"/>
              </a:defRPr>
            </a:pPr>
          </a:p>
        </p:txBody>
      </p:sp>
      <p:grpSp>
        <p:nvGrpSpPr>
          <p:cNvPr id="281" name="Rectangle 29"/>
          <p:cNvGrpSpPr/>
          <p:nvPr/>
        </p:nvGrpSpPr>
        <p:grpSpPr>
          <a:xfrm>
            <a:off x="5576873" y="271690"/>
            <a:ext cx="3195608" cy="611026"/>
            <a:chOff x="0" y="0"/>
            <a:chExt cx="3195607" cy="611025"/>
          </a:xfrm>
        </p:grpSpPr>
        <p:sp>
          <p:nvSpPr>
            <p:cNvPr id="279" name="Rectangle"/>
            <p:cNvSpPr/>
            <p:nvPr/>
          </p:nvSpPr>
          <p:spPr>
            <a:xfrm>
              <a:off x="-1" y="0"/>
              <a:ext cx="3195609" cy="611026"/>
            </a:xfrm>
            <a:prstGeom prst="rect">
              <a:avLst/>
            </a:prstGeom>
            <a:solidFill>
              <a:srgbClr val="93CDDD"/>
            </a:solidFill>
            <a:ln w="57150" cap="flat">
              <a:solidFill>
                <a:srgbClr val="93CDDD"/>
              </a:solidFill>
              <a:prstDash val="solid"/>
              <a:round/>
            </a:ln>
            <a:effectLst/>
          </p:spPr>
          <p:txBody>
            <a:bodyPr wrap="square" lIns="45719" tIns="45719" rIns="45719" bIns="45719" numCol="1" anchor="ctr">
              <a:noAutofit/>
            </a:bodyPr>
            <a:lstStyle/>
            <a:p>
              <a:pPr algn="ctr">
                <a:defRPr>
                  <a:solidFill>
                    <a:srgbClr val="FFFFFF"/>
                  </a:solidFill>
                  <a:latin typeface="Avenir Next"/>
                  <a:ea typeface="Avenir Next"/>
                  <a:cs typeface="Avenir Next"/>
                  <a:sym typeface="Avenir Next"/>
                </a:defRPr>
              </a:pPr>
            </a:p>
          </p:txBody>
        </p:sp>
        <p:sp>
          <p:nvSpPr>
            <p:cNvPr id="280" name="Etape 2 : QUOI ?"/>
            <p:cNvSpPr txBox="1"/>
            <p:nvPr/>
          </p:nvSpPr>
          <p:spPr>
            <a:xfrm>
              <a:off x="-1" y="101042"/>
              <a:ext cx="3195609"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Avenir Next"/>
                  <a:ea typeface="Avenir Next"/>
                  <a:cs typeface="Avenir Next"/>
                  <a:sym typeface="Avenir Next"/>
                </a:defRPr>
              </a:lvl1pPr>
            </a:lstStyle>
            <a:p>
              <a:pPr/>
              <a:r>
                <a:t>Etape 2 : QUOI ?</a:t>
              </a:r>
            </a:p>
          </p:txBody>
        </p:sp>
      </p:grpSp>
      <p:sp>
        <p:nvSpPr>
          <p:cNvPr id="282" name="Rectangle 33"/>
          <p:cNvSpPr/>
          <p:nvPr/>
        </p:nvSpPr>
        <p:spPr>
          <a:xfrm>
            <a:off x="2898502" y="271690"/>
            <a:ext cx="2678371" cy="611026"/>
          </a:xfrm>
          <a:prstGeom prst="rect">
            <a:avLst/>
          </a:prstGeom>
          <a:ln w="57150">
            <a:solidFill>
              <a:srgbClr val="50B19E"/>
            </a:solidFill>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283" name="ZoneTexte 4"/>
          <p:cNvSpPr txBox="1"/>
          <p:nvPr/>
        </p:nvSpPr>
        <p:spPr>
          <a:xfrm>
            <a:off x="406399" y="392666"/>
            <a:ext cx="21938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Nom de votre persona</a:t>
            </a:r>
          </a:p>
        </p:txBody>
      </p:sp>
      <p:sp>
        <p:nvSpPr>
          <p:cNvPr id="284" name="Rectangle 21"/>
          <p:cNvSpPr txBox="1"/>
          <p:nvPr/>
        </p:nvSpPr>
        <p:spPr>
          <a:xfrm>
            <a:off x="3307536" y="4044651"/>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
        <p:nvSpPr>
          <p:cNvPr id="285" name="Rectangle 22"/>
          <p:cNvSpPr txBox="1"/>
          <p:nvPr/>
        </p:nvSpPr>
        <p:spPr>
          <a:xfrm>
            <a:off x="3360163" y="5933099"/>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
        <p:nvSpPr>
          <p:cNvPr id="286" name="Rectangle 37"/>
          <p:cNvSpPr txBox="1"/>
          <p:nvPr/>
        </p:nvSpPr>
        <p:spPr>
          <a:xfrm>
            <a:off x="3307536" y="2189209"/>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grpSp>
        <p:nvGrpSpPr>
          <p:cNvPr id="289" name="Rectangle 40"/>
          <p:cNvGrpSpPr/>
          <p:nvPr/>
        </p:nvGrpSpPr>
        <p:grpSpPr>
          <a:xfrm>
            <a:off x="2898506" y="271693"/>
            <a:ext cx="2678371" cy="611026"/>
            <a:chOff x="0" y="0"/>
            <a:chExt cx="2678370" cy="611025"/>
          </a:xfrm>
        </p:grpSpPr>
        <p:sp>
          <p:nvSpPr>
            <p:cNvPr id="287" name="Rectangle"/>
            <p:cNvSpPr/>
            <p:nvPr/>
          </p:nvSpPr>
          <p:spPr>
            <a:xfrm>
              <a:off x="-1" y="0"/>
              <a:ext cx="2678372" cy="611026"/>
            </a:xfrm>
            <a:prstGeom prst="rect">
              <a:avLst/>
            </a:prstGeom>
            <a:noFill/>
            <a:ln w="57150" cap="flat">
              <a:solidFill>
                <a:srgbClr val="93CDDD"/>
              </a:solidFill>
              <a:prstDash val="solid"/>
              <a:round/>
            </a:ln>
            <a:effectLst/>
          </p:spPr>
          <p:txBody>
            <a:bodyPr wrap="square" lIns="45719" tIns="45719" rIns="45719" bIns="45719" numCol="1" anchor="ctr">
              <a:noAutofit/>
            </a:bodyPr>
            <a:lstStyle/>
            <a:p>
              <a:pPr algn="ctr">
                <a:defRPr sz="1600">
                  <a:solidFill>
                    <a:srgbClr val="F36019"/>
                  </a:solidFill>
                  <a:latin typeface="Avenir Next"/>
                  <a:ea typeface="Avenir Next"/>
                  <a:cs typeface="Avenir Next"/>
                  <a:sym typeface="Avenir Next"/>
                </a:defRPr>
              </a:pPr>
            </a:p>
          </p:txBody>
        </p:sp>
        <p:sp>
          <p:nvSpPr>
            <p:cNvPr id="288" name="[vous pouvez écrire ici]"/>
            <p:cNvSpPr txBox="1"/>
            <p:nvPr/>
          </p:nvSpPr>
          <p:spPr>
            <a:xfrm>
              <a:off x="-1" y="120093"/>
              <a:ext cx="2678372"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Rectangle 34"/>
          <p:cNvSpPr/>
          <p:nvPr/>
        </p:nvSpPr>
        <p:spPr>
          <a:xfrm>
            <a:off x="220133" y="906446"/>
            <a:ext cx="8552347" cy="2852755"/>
          </a:xfrm>
          <a:prstGeom prst="rect">
            <a:avLst/>
          </a:prstGeom>
          <a:solidFill>
            <a:srgbClr val="DFDFDF"/>
          </a:solidFill>
          <a:ln w="57150">
            <a:solidFill>
              <a:srgbClr val="93CDDD"/>
            </a:solidFill>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292" name="Rectangle 35"/>
          <p:cNvSpPr/>
          <p:nvPr/>
        </p:nvSpPr>
        <p:spPr>
          <a:xfrm>
            <a:off x="220134" y="3759200"/>
            <a:ext cx="8552347" cy="2876790"/>
          </a:xfrm>
          <a:prstGeom prst="rect">
            <a:avLst/>
          </a:prstGeom>
          <a:solidFill>
            <a:srgbClr val="CCCCCC"/>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293" name="Connecteur droit 18"/>
          <p:cNvSpPr/>
          <p:nvPr/>
        </p:nvSpPr>
        <p:spPr>
          <a:xfrm>
            <a:off x="2898502" y="882715"/>
            <a:ext cx="2" cy="5753276"/>
          </a:xfrm>
          <a:prstGeom prst="line">
            <a:avLst/>
          </a:prstGeom>
          <a:ln w="3175">
            <a:solidFill>
              <a:srgbClr val="7F7F7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294" name="ZoneTexte 24"/>
          <p:cNvSpPr txBox="1"/>
          <p:nvPr/>
        </p:nvSpPr>
        <p:spPr>
          <a:xfrm>
            <a:off x="406400" y="3253947"/>
            <a:ext cx="1591158"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TEMOIGNAGES</a:t>
            </a:r>
          </a:p>
        </p:txBody>
      </p:sp>
      <p:sp>
        <p:nvSpPr>
          <p:cNvPr id="295" name="ZoneTexte 25"/>
          <p:cNvSpPr txBox="1"/>
          <p:nvPr/>
        </p:nvSpPr>
        <p:spPr>
          <a:xfrm>
            <a:off x="406399" y="5748725"/>
            <a:ext cx="206320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OBJECTIONS</a:t>
            </a:r>
          </a:p>
        </p:txBody>
      </p:sp>
      <p:sp>
        <p:nvSpPr>
          <p:cNvPr id="296" name="Rectangle 1"/>
          <p:cNvSpPr/>
          <p:nvPr/>
        </p:nvSpPr>
        <p:spPr>
          <a:xfrm>
            <a:off x="220133" y="271690"/>
            <a:ext cx="8552347" cy="6364300"/>
          </a:xfrm>
          <a:prstGeom prst="rect">
            <a:avLst/>
          </a:prstGeom>
          <a:ln w="57150">
            <a:solidFill>
              <a:srgbClr val="93CDDD"/>
            </a:solidFill>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297" name="Rectangle 27"/>
          <p:cNvSpPr/>
          <p:nvPr/>
        </p:nvSpPr>
        <p:spPr>
          <a:xfrm>
            <a:off x="220133" y="271690"/>
            <a:ext cx="2678372" cy="611026"/>
          </a:xfrm>
          <a:prstGeom prst="rect">
            <a:avLst/>
          </a:prstGeom>
          <a:ln w="57150">
            <a:solidFill>
              <a:srgbClr val="93CDDD"/>
            </a:solidFill>
          </a:ln>
        </p:spPr>
        <p:txBody>
          <a:bodyPr lIns="45719" rIns="45719" anchor="ctr"/>
          <a:lstStyle/>
          <a:p>
            <a:pPr algn="ctr">
              <a:defRPr sz="1600">
                <a:solidFill>
                  <a:srgbClr val="FFFFFF"/>
                </a:solidFill>
                <a:latin typeface="Avenir Next"/>
                <a:ea typeface="Avenir Next"/>
                <a:cs typeface="Avenir Next"/>
                <a:sym typeface="Avenir Next"/>
              </a:defRPr>
            </a:pPr>
          </a:p>
        </p:txBody>
      </p:sp>
      <p:grpSp>
        <p:nvGrpSpPr>
          <p:cNvPr id="300" name="Rectangle 29"/>
          <p:cNvGrpSpPr/>
          <p:nvPr/>
        </p:nvGrpSpPr>
        <p:grpSpPr>
          <a:xfrm>
            <a:off x="5576873" y="271690"/>
            <a:ext cx="3195608" cy="611026"/>
            <a:chOff x="0" y="0"/>
            <a:chExt cx="3195607" cy="611025"/>
          </a:xfrm>
        </p:grpSpPr>
        <p:sp>
          <p:nvSpPr>
            <p:cNvPr id="298" name="Rectangle"/>
            <p:cNvSpPr/>
            <p:nvPr/>
          </p:nvSpPr>
          <p:spPr>
            <a:xfrm>
              <a:off x="-1" y="0"/>
              <a:ext cx="3195609" cy="611026"/>
            </a:xfrm>
            <a:prstGeom prst="rect">
              <a:avLst/>
            </a:prstGeom>
            <a:solidFill>
              <a:srgbClr val="93CDDD"/>
            </a:solidFill>
            <a:ln w="57150" cap="flat">
              <a:solidFill>
                <a:srgbClr val="93CDDD"/>
              </a:solidFill>
              <a:prstDash val="solid"/>
              <a:round/>
            </a:ln>
            <a:effectLst/>
          </p:spPr>
          <p:txBody>
            <a:bodyPr wrap="square" lIns="45719" tIns="45719" rIns="45719" bIns="45719" numCol="1" anchor="ctr">
              <a:noAutofit/>
            </a:bodyPr>
            <a:lstStyle/>
            <a:p>
              <a:pPr algn="ctr">
                <a:defRPr>
                  <a:solidFill>
                    <a:srgbClr val="FFFFFF"/>
                  </a:solidFill>
                  <a:latin typeface="Avenir Next"/>
                  <a:ea typeface="Avenir Next"/>
                  <a:cs typeface="Avenir Next"/>
                  <a:sym typeface="Avenir Next"/>
                </a:defRPr>
              </a:pPr>
            </a:p>
          </p:txBody>
        </p:sp>
        <p:sp>
          <p:nvSpPr>
            <p:cNvPr id="299" name="Etape 3 : POURQUOI ?"/>
            <p:cNvSpPr txBox="1"/>
            <p:nvPr/>
          </p:nvSpPr>
          <p:spPr>
            <a:xfrm>
              <a:off x="-1" y="101042"/>
              <a:ext cx="3195609"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Avenir Next"/>
                  <a:ea typeface="Avenir Next"/>
                  <a:cs typeface="Avenir Next"/>
                  <a:sym typeface="Avenir Next"/>
                </a:defRPr>
              </a:lvl1pPr>
            </a:lstStyle>
            <a:p>
              <a:pPr/>
              <a:r>
                <a:t>Etape 3 : POURQUOI ?</a:t>
              </a:r>
            </a:p>
          </p:txBody>
        </p:sp>
      </p:grpSp>
      <p:sp>
        <p:nvSpPr>
          <p:cNvPr id="301" name="Rectangle 33"/>
          <p:cNvSpPr/>
          <p:nvPr/>
        </p:nvSpPr>
        <p:spPr>
          <a:xfrm>
            <a:off x="2898502" y="271690"/>
            <a:ext cx="2678371" cy="611026"/>
          </a:xfrm>
          <a:prstGeom prst="rect">
            <a:avLst/>
          </a:prstGeom>
          <a:ln w="57150">
            <a:solidFill>
              <a:srgbClr val="50B19E"/>
            </a:solidFill>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302" name="ZoneTexte 4"/>
          <p:cNvSpPr txBox="1"/>
          <p:nvPr/>
        </p:nvSpPr>
        <p:spPr>
          <a:xfrm>
            <a:off x="406399" y="392666"/>
            <a:ext cx="21938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Nom de votre persona</a:t>
            </a:r>
          </a:p>
        </p:txBody>
      </p:sp>
      <p:grpSp>
        <p:nvGrpSpPr>
          <p:cNvPr id="305" name="Rectangle 17"/>
          <p:cNvGrpSpPr/>
          <p:nvPr/>
        </p:nvGrpSpPr>
        <p:grpSpPr>
          <a:xfrm>
            <a:off x="2898506" y="271693"/>
            <a:ext cx="2678371" cy="611026"/>
            <a:chOff x="0" y="0"/>
            <a:chExt cx="2678370" cy="611025"/>
          </a:xfrm>
        </p:grpSpPr>
        <p:sp>
          <p:nvSpPr>
            <p:cNvPr id="303" name="Rectangle"/>
            <p:cNvSpPr/>
            <p:nvPr/>
          </p:nvSpPr>
          <p:spPr>
            <a:xfrm>
              <a:off x="-1" y="0"/>
              <a:ext cx="2678372" cy="611026"/>
            </a:xfrm>
            <a:prstGeom prst="rect">
              <a:avLst/>
            </a:prstGeom>
            <a:noFill/>
            <a:ln w="57150" cap="flat">
              <a:solidFill>
                <a:srgbClr val="93CDDD"/>
              </a:solidFill>
              <a:prstDash val="solid"/>
              <a:round/>
            </a:ln>
            <a:effectLst/>
          </p:spPr>
          <p:txBody>
            <a:bodyPr wrap="square" lIns="45719" tIns="45719" rIns="45719" bIns="45719" numCol="1" anchor="ctr">
              <a:noAutofit/>
            </a:bodyPr>
            <a:lstStyle/>
            <a:p>
              <a:pPr algn="ctr">
                <a:defRPr sz="1600">
                  <a:solidFill>
                    <a:srgbClr val="F36019"/>
                  </a:solidFill>
                  <a:latin typeface="Avenir Next"/>
                  <a:ea typeface="Avenir Next"/>
                  <a:cs typeface="Avenir Next"/>
                  <a:sym typeface="Avenir Next"/>
                </a:defRPr>
              </a:pPr>
            </a:p>
          </p:txBody>
        </p:sp>
        <p:sp>
          <p:nvSpPr>
            <p:cNvPr id="304" name="[vous pouvez écrire ici]"/>
            <p:cNvSpPr txBox="1"/>
            <p:nvPr/>
          </p:nvSpPr>
          <p:spPr>
            <a:xfrm>
              <a:off x="-1" y="120093"/>
              <a:ext cx="2678372"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grpSp>
      <p:sp>
        <p:nvSpPr>
          <p:cNvPr id="306" name="Rectangle 19"/>
          <p:cNvSpPr txBox="1"/>
          <p:nvPr/>
        </p:nvSpPr>
        <p:spPr>
          <a:xfrm>
            <a:off x="3360163" y="5933099"/>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
        <p:nvSpPr>
          <p:cNvPr id="307" name="Rectangle 20"/>
          <p:cNvSpPr txBox="1"/>
          <p:nvPr/>
        </p:nvSpPr>
        <p:spPr>
          <a:xfrm>
            <a:off x="3292430" y="3068527"/>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9" name="Rectangle 34"/>
          <p:cNvSpPr/>
          <p:nvPr/>
        </p:nvSpPr>
        <p:spPr>
          <a:xfrm>
            <a:off x="220133" y="906446"/>
            <a:ext cx="8552347" cy="2852755"/>
          </a:xfrm>
          <a:prstGeom prst="rect">
            <a:avLst/>
          </a:prstGeom>
          <a:solidFill>
            <a:srgbClr val="DFDFDF"/>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310" name="Rectangle 35"/>
          <p:cNvSpPr/>
          <p:nvPr/>
        </p:nvSpPr>
        <p:spPr>
          <a:xfrm>
            <a:off x="220134" y="3759200"/>
            <a:ext cx="8552347" cy="2876790"/>
          </a:xfrm>
          <a:prstGeom prst="rect">
            <a:avLst/>
          </a:prstGeom>
          <a:solidFill>
            <a:srgbClr val="CCCCCC"/>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311" name="Connecteur droit 18"/>
          <p:cNvSpPr/>
          <p:nvPr/>
        </p:nvSpPr>
        <p:spPr>
          <a:xfrm>
            <a:off x="2898502" y="882715"/>
            <a:ext cx="2" cy="5753276"/>
          </a:xfrm>
          <a:prstGeom prst="line">
            <a:avLst/>
          </a:prstGeom>
          <a:ln w="3175">
            <a:solidFill>
              <a:srgbClr val="7F7F7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312" name="ZoneTexte 24"/>
          <p:cNvSpPr txBox="1"/>
          <p:nvPr/>
        </p:nvSpPr>
        <p:spPr>
          <a:xfrm>
            <a:off x="406399" y="2237968"/>
            <a:ext cx="2250575" cy="148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MESSAGE MARKETING ou comment vous devez présenter votre solution à ce persona</a:t>
            </a:r>
          </a:p>
        </p:txBody>
      </p:sp>
      <p:sp>
        <p:nvSpPr>
          <p:cNvPr id="313" name="ZoneTexte 25"/>
          <p:cNvSpPr txBox="1"/>
          <p:nvPr/>
        </p:nvSpPr>
        <p:spPr>
          <a:xfrm>
            <a:off x="406399" y="4817409"/>
            <a:ext cx="2063208" cy="148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DISCOURS COMMERCIAL ou  comment vous allez vendre votre solution à ce persona</a:t>
            </a:r>
          </a:p>
        </p:txBody>
      </p:sp>
      <p:sp>
        <p:nvSpPr>
          <p:cNvPr id="314" name="Rectangle 1"/>
          <p:cNvSpPr/>
          <p:nvPr/>
        </p:nvSpPr>
        <p:spPr>
          <a:xfrm>
            <a:off x="220133" y="271690"/>
            <a:ext cx="8552347" cy="6364300"/>
          </a:xfrm>
          <a:prstGeom prst="rect">
            <a:avLst/>
          </a:prstGeom>
          <a:ln w="57150">
            <a:solidFill>
              <a:srgbClr val="93CDDD"/>
            </a:solidFill>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315" name="Rectangle 27"/>
          <p:cNvSpPr/>
          <p:nvPr/>
        </p:nvSpPr>
        <p:spPr>
          <a:xfrm>
            <a:off x="220133" y="271690"/>
            <a:ext cx="2678372" cy="611026"/>
          </a:xfrm>
          <a:prstGeom prst="rect">
            <a:avLst/>
          </a:prstGeom>
          <a:ln w="57150">
            <a:solidFill>
              <a:srgbClr val="93CDDD"/>
            </a:solidFill>
          </a:ln>
        </p:spPr>
        <p:txBody>
          <a:bodyPr lIns="45719" rIns="45719" anchor="ctr"/>
          <a:lstStyle/>
          <a:p>
            <a:pPr algn="ctr">
              <a:defRPr>
                <a:solidFill>
                  <a:srgbClr val="FFFFFF"/>
                </a:solidFill>
                <a:latin typeface="Avenir Next"/>
                <a:ea typeface="Avenir Next"/>
                <a:cs typeface="Avenir Next"/>
                <a:sym typeface="Avenir Next"/>
              </a:defRPr>
            </a:pPr>
          </a:p>
        </p:txBody>
      </p:sp>
      <p:grpSp>
        <p:nvGrpSpPr>
          <p:cNvPr id="318" name="Rectangle 29"/>
          <p:cNvGrpSpPr/>
          <p:nvPr/>
        </p:nvGrpSpPr>
        <p:grpSpPr>
          <a:xfrm>
            <a:off x="5576873" y="271690"/>
            <a:ext cx="3195608" cy="611026"/>
            <a:chOff x="0" y="0"/>
            <a:chExt cx="3195607" cy="611025"/>
          </a:xfrm>
        </p:grpSpPr>
        <p:sp>
          <p:nvSpPr>
            <p:cNvPr id="316" name="Rectangle"/>
            <p:cNvSpPr/>
            <p:nvPr/>
          </p:nvSpPr>
          <p:spPr>
            <a:xfrm>
              <a:off x="-1" y="0"/>
              <a:ext cx="3195609" cy="611026"/>
            </a:xfrm>
            <a:prstGeom prst="rect">
              <a:avLst/>
            </a:prstGeom>
            <a:solidFill>
              <a:srgbClr val="93CDDD"/>
            </a:solidFill>
            <a:ln w="57150" cap="flat">
              <a:solidFill>
                <a:srgbClr val="93CDDD"/>
              </a:solidFill>
              <a:prstDash val="solid"/>
              <a:round/>
            </a:ln>
            <a:effectLst/>
          </p:spPr>
          <p:txBody>
            <a:bodyPr wrap="square" lIns="45719" tIns="45719" rIns="45719" bIns="45719" numCol="1" anchor="ctr">
              <a:noAutofit/>
            </a:bodyPr>
            <a:lstStyle/>
            <a:p>
              <a:pPr algn="ctr">
                <a:defRPr>
                  <a:solidFill>
                    <a:srgbClr val="FFFFFF"/>
                  </a:solidFill>
                  <a:latin typeface="Avenir Next"/>
                  <a:ea typeface="Avenir Next"/>
                  <a:cs typeface="Avenir Next"/>
                  <a:sym typeface="Avenir Next"/>
                </a:defRPr>
              </a:pPr>
            </a:p>
          </p:txBody>
        </p:sp>
        <p:sp>
          <p:nvSpPr>
            <p:cNvPr id="317" name="Etape 4 : COMMENT ?"/>
            <p:cNvSpPr txBox="1"/>
            <p:nvPr/>
          </p:nvSpPr>
          <p:spPr>
            <a:xfrm>
              <a:off x="-1" y="101042"/>
              <a:ext cx="3195609"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Avenir Next"/>
                  <a:ea typeface="Avenir Next"/>
                  <a:cs typeface="Avenir Next"/>
                  <a:sym typeface="Avenir Next"/>
                </a:defRPr>
              </a:lvl1pPr>
            </a:lstStyle>
            <a:p>
              <a:pPr/>
              <a:r>
                <a:t>Etape 4 : COMMENT ?</a:t>
              </a:r>
            </a:p>
          </p:txBody>
        </p:sp>
      </p:grpSp>
      <p:sp>
        <p:nvSpPr>
          <p:cNvPr id="319" name="Rectangle 33"/>
          <p:cNvSpPr/>
          <p:nvPr/>
        </p:nvSpPr>
        <p:spPr>
          <a:xfrm>
            <a:off x="2898502" y="271690"/>
            <a:ext cx="2678371" cy="611026"/>
          </a:xfrm>
          <a:prstGeom prst="rect">
            <a:avLst/>
          </a:prstGeom>
          <a:ln w="57150">
            <a:solidFill>
              <a:srgbClr val="50B19E"/>
            </a:solidFill>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320" name="ZoneTexte 4"/>
          <p:cNvSpPr txBox="1"/>
          <p:nvPr/>
        </p:nvSpPr>
        <p:spPr>
          <a:xfrm>
            <a:off x="406399" y="392666"/>
            <a:ext cx="21938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Nom de votre persona</a:t>
            </a:r>
          </a:p>
        </p:txBody>
      </p:sp>
      <p:grpSp>
        <p:nvGrpSpPr>
          <p:cNvPr id="323" name="Rectangle 19"/>
          <p:cNvGrpSpPr/>
          <p:nvPr/>
        </p:nvGrpSpPr>
        <p:grpSpPr>
          <a:xfrm>
            <a:off x="2898506" y="271693"/>
            <a:ext cx="2678371" cy="611026"/>
            <a:chOff x="0" y="0"/>
            <a:chExt cx="2678370" cy="611025"/>
          </a:xfrm>
        </p:grpSpPr>
        <p:sp>
          <p:nvSpPr>
            <p:cNvPr id="321" name="Rectangle"/>
            <p:cNvSpPr/>
            <p:nvPr/>
          </p:nvSpPr>
          <p:spPr>
            <a:xfrm>
              <a:off x="-1" y="0"/>
              <a:ext cx="2678372" cy="611026"/>
            </a:xfrm>
            <a:prstGeom prst="rect">
              <a:avLst/>
            </a:prstGeom>
            <a:noFill/>
            <a:ln w="57150" cap="flat">
              <a:solidFill>
                <a:srgbClr val="93CDDD"/>
              </a:solidFill>
              <a:prstDash val="solid"/>
              <a:round/>
            </a:ln>
            <a:effectLst/>
          </p:spPr>
          <p:txBody>
            <a:bodyPr wrap="square" lIns="45719" tIns="45719" rIns="45719" bIns="45719" numCol="1" anchor="ctr">
              <a:noAutofit/>
            </a:bodyPr>
            <a:lstStyle/>
            <a:p>
              <a:pPr algn="ctr">
                <a:defRPr sz="1600">
                  <a:solidFill>
                    <a:srgbClr val="F36019"/>
                  </a:solidFill>
                  <a:latin typeface="Avenir Next"/>
                  <a:ea typeface="Avenir Next"/>
                  <a:cs typeface="Avenir Next"/>
                  <a:sym typeface="Avenir Next"/>
                </a:defRPr>
              </a:pPr>
            </a:p>
          </p:txBody>
        </p:sp>
        <p:sp>
          <p:nvSpPr>
            <p:cNvPr id="322" name="[vous pouvez écrire ici]"/>
            <p:cNvSpPr txBox="1"/>
            <p:nvPr/>
          </p:nvSpPr>
          <p:spPr>
            <a:xfrm>
              <a:off x="-1" y="120093"/>
              <a:ext cx="2678372"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grpSp>
      <p:sp>
        <p:nvSpPr>
          <p:cNvPr id="324" name="Rectangle 20"/>
          <p:cNvSpPr txBox="1"/>
          <p:nvPr/>
        </p:nvSpPr>
        <p:spPr>
          <a:xfrm>
            <a:off x="3360163" y="5933099"/>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
        <p:nvSpPr>
          <p:cNvPr id="325" name="Rectangle 21"/>
          <p:cNvSpPr txBox="1"/>
          <p:nvPr/>
        </p:nvSpPr>
        <p:spPr>
          <a:xfrm>
            <a:off x="3292430" y="3068527"/>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Rectangle 34"/>
          <p:cNvSpPr/>
          <p:nvPr/>
        </p:nvSpPr>
        <p:spPr>
          <a:xfrm>
            <a:off x="220133" y="906446"/>
            <a:ext cx="8552347" cy="1966506"/>
          </a:xfrm>
          <a:prstGeom prst="rect">
            <a:avLst/>
          </a:prstGeom>
          <a:solidFill>
            <a:srgbClr val="DFDFDF"/>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328" name="Rectangle 35"/>
          <p:cNvSpPr/>
          <p:nvPr/>
        </p:nvSpPr>
        <p:spPr>
          <a:xfrm>
            <a:off x="220134" y="2822152"/>
            <a:ext cx="8552347" cy="2006605"/>
          </a:xfrm>
          <a:prstGeom prst="rect">
            <a:avLst/>
          </a:prstGeom>
          <a:solidFill>
            <a:srgbClr val="CCCCCC"/>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329" name="Rectangle 39"/>
          <p:cNvSpPr/>
          <p:nvPr/>
        </p:nvSpPr>
        <p:spPr>
          <a:xfrm>
            <a:off x="220134" y="4741333"/>
            <a:ext cx="8552347" cy="1870884"/>
          </a:xfrm>
          <a:prstGeom prst="rect">
            <a:avLst/>
          </a:prstGeom>
          <a:solidFill>
            <a:srgbClr val="B8B8B8"/>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330" name="Connecteur droit 18"/>
          <p:cNvSpPr/>
          <p:nvPr/>
        </p:nvSpPr>
        <p:spPr>
          <a:xfrm>
            <a:off x="2885573" y="906445"/>
            <a:ext cx="12932" cy="5729546"/>
          </a:xfrm>
          <a:prstGeom prst="line">
            <a:avLst/>
          </a:prstGeom>
          <a:ln w="3175">
            <a:solidFill>
              <a:srgbClr val="7F7F7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331" name="ZoneTexte 24"/>
          <p:cNvSpPr txBox="1"/>
          <p:nvPr/>
        </p:nvSpPr>
        <p:spPr>
          <a:xfrm>
            <a:off x="406399" y="2339548"/>
            <a:ext cx="1180085"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CONTEXTE</a:t>
            </a:r>
          </a:p>
        </p:txBody>
      </p:sp>
      <p:sp>
        <p:nvSpPr>
          <p:cNvPr id="332" name="ZoneTexte 25"/>
          <p:cNvSpPr txBox="1"/>
          <p:nvPr/>
        </p:nvSpPr>
        <p:spPr>
          <a:xfrm>
            <a:off x="406400" y="3924558"/>
            <a:ext cx="223764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INFORMATIONS DEMOGRAPHIQUES</a:t>
            </a:r>
          </a:p>
        </p:txBody>
      </p:sp>
      <p:sp>
        <p:nvSpPr>
          <p:cNvPr id="333" name="ZoneTexte 26"/>
          <p:cNvSpPr txBox="1"/>
          <p:nvPr/>
        </p:nvSpPr>
        <p:spPr>
          <a:xfrm>
            <a:off x="352234" y="5813006"/>
            <a:ext cx="2533339"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INFORMATIONS COMPORTEMENTALES</a:t>
            </a:r>
          </a:p>
        </p:txBody>
      </p:sp>
      <p:sp>
        <p:nvSpPr>
          <p:cNvPr id="334" name="Rectangle 1"/>
          <p:cNvSpPr/>
          <p:nvPr/>
        </p:nvSpPr>
        <p:spPr>
          <a:xfrm>
            <a:off x="220133" y="271690"/>
            <a:ext cx="8552347" cy="6364300"/>
          </a:xfrm>
          <a:prstGeom prst="rect">
            <a:avLst/>
          </a:prstGeom>
          <a:ln w="57150">
            <a:solidFill>
              <a:srgbClr val="31859C"/>
            </a:solidFill>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335" name="Rectangle 27"/>
          <p:cNvSpPr/>
          <p:nvPr/>
        </p:nvSpPr>
        <p:spPr>
          <a:xfrm>
            <a:off x="220133" y="271690"/>
            <a:ext cx="2678372" cy="611026"/>
          </a:xfrm>
          <a:prstGeom prst="rect">
            <a:avLst/>
          </a:prstGeom>
          <a:ln w="57150">
            <a:solidFill>
              <a:srgbClr val="31859C"/>
            </a:solidFill>
          </a:ln>
        </p:spPr>
        <p:txBody>
          <a:bodyPr lIns="45719" rIns="45719" anchor="ctr"/>
          <a:lstStyle/>
          <a:p>
            <a:pPr algn="ctr">
              <a:defRPr sz="1600">
                <a:solidFill>
                  <a:srgbClr val="FFFFFF"/>
                </a:solidFill>
                <a:latin typeface="Avenir Next"/>
                <a:ea typeface="Avenir Next"/>
                <a:cs typeface="Avenir Next"/>
                <a:sym typeface="Avenir Next"/>
              </a:defRPr>
            </a:pPr>
          </a:p>
        </p:txBody>
      </p:sp>
      <p:grpSp>
        <p:nvGrpSpPr>
          <p:cNvPr id="338" name="Rectangle 29"/>
          <p:cNvGrpSpPr/>
          <p:nvPr/>
        </p:nvGrpSpPr>
        <p:grpSpPr>
          <a:xfrm>
            <a:off x="5576873" y="271690"/>
            <a:ext cx="3195608" cy="611026"/>
            <a:chOff x="0" y="0"/>
            <a:chExt cx="3195607" cy="611025"/>
          </a:xfrm>
        </p:grpSpPr>
        <p:sp>
          <p:nvSpPr>
            <p:cNvPr id="336" name="Rectangle"/>
            <p:cNvSpPr/>
            <p:nvPr/>
          </p:nvSpPr>
          <p:spPr>
            <a:xfrm>
              <a:off x="-1" y="0"/>
              <a:ext cx="3195609" cy="611026"/>
            </a:xfrm>
            <a:prstGeom prst="rect">
              <a:avLst/>
            </a:prstGeom>
            <a:solidFill>
              <a:srgbClr val="31859C"/>
            </a:solidFill>
            <a:ln w="57150" cap="flat">
              <a:solidFill>
                <a:srgbClr val="31859C"/>
              </a:solidFill>
              <a:prstDash val="solid"/>
              <a:round/>
            </a:ln>
            <a:effectLst/>
          </p:spPr>
          <p:txBody>
            <a:bodyPr wrap="square" lIns="45719" tIns="45719" rIns="45719" bIns="45719" numCol="1" anchor="ctr">
              <a:noAutofit/>
            </a:bodyPr>
            <a:lstStyle/>
            <a:p>
              <a:pPr algn="ctr">
                <a:defRPr>
                  <a:solidFill>
                    <a:srgbClr val="FFFFFF"/>
                  </a:solidFill>
                  <a:latin typeface="Avenir Next"/>
                  <a:ea typeface="Avenir Next"/>
                  <a:cs typeface="Avenir Next"/>
                  <a:sym typeface="Avenir Next"/>
                </a:defRPr>
              </a:pPr>
            </a:p>
          </p:txBody>
        </p:sp>
        <p:sp>
          <p:nvSpPr>
            <p:cNvPr id="337" name="Etape 1 : QUI ?"/>
            <p:cNvSpPr txBox="1"/>
            <p:nvPr/>
          </p:nvSpPr>
          <p:spPr>
            <a:xfrm>
              <a:off x="-1" y="101042"/>
              <a:ext cx="3195609"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Avenir Next"/>
                  <a:ea typeface="Avenir Next"/>
                  <a:cs typeface="Avenir Next"/>
                  <a:sym typeface="Avenir Next"/>
                </a:defRPr>
              </a:lvl1pPr>
            </a:lstStyle>
            <a:p>
              <a:pPr/>
              <a:r>
                <a:t>Etape 1 : QUI ?</a:t>
              </a:r>
            </a:p>
          </p:txBody>
        </p:sp>
      </p:grpSp>
      <p:grpSp>
        <p:nvGrpSpPr>
          <p:cNvPr id="341" name="Rectangle 33"/>
          <p:cNvGrpSpPr/>
          <p:nvPr/>
        </p:nvGrpSpPr>
        <p:grpSpPr>
          <a:xfrm>
            <a:off x="2898502" y="271690"/>
            <a:ext cx="2678371" cy="611026"/>
            <a:chOff x="0" y="0"/>
            <a:chExt cx="2678370" cy="611025"/>
          </a:xfrm>
        </p:grpSpPr>
        <p:sp>
          <p:nvSpPr>
            <p:cNvPr id="339" name="Rectangle"/>
            <p:cNvSpPr/>
            <p:nvPr/>
          </p:nvSpPr>
          <p:spPr>
            <a:xfrm>
              <a:off x="-1" y="0"/>
              <a:ext cx="2678372" cy="611026"/>
            </a:xfrm>
            <a:prstGeom prst="rect">
              <a:avLst/>
            </a:prstGeom>
            <a:noFill/>
            <a:ln w="57150" cap="flat">
              <a:solidFill>
                <a:srgbClr val="31859C"/>
              </a:solidFill>
              <a:prstDash val="solid"/>
              <a:round/>
            </a:ln>
            <a:effectLst/>
          </p:spPr>
          <p:txBody>
            <a:bodyPr wrap="square" lIns="45719" tIns="45719" rIns="45719" bIns="45719" numCol="1" anchor="ctr">
              <a:noAutofit/>
            </a:bodyPr>
            <a:lstStyle/>
            <a:p>
              <a:pPr algn="ctr">
                <a:defRPr sz="1600">
                  <a:solidFill>
                    <a:srgbClr val="F36019"/>
                  </a:solidFill>
                  <a:latin typeface="Avenir Next"/>
                  <a:ea typeface="Avenir Next"/>
                  <a:cs typeface="Avenir Next"/>
                  <a:sym typeface="Avenir Next"/>
                </a:defRPr>
              </a:pPr>
            </a:p>
          </p:txBody>
        </p:sp>
        <p:sp>
          <p:nvSpPr>
            <p:cNvPr id="340" name="[vous pouvez écrire ici]"/>
            <p:cNvSpPr txBox="1"/>
            <p:nvPr/>
          </p:nvSpPr>
          <p:spPr>
            <a:xfrm>
              <a:off x="-1" y="120093"/>
              <a:ext cx="2678372"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grpSp>
      <p:sp>
        <p:nvSpPr>
          <p:cNvPr id="342" name="ZoneTexte 4"/>
          <p:cNvSpPr txBox="1"/>
          <p:nvPr/>
        </p:nvSpPr>
        <p:spPr>
          <a:xfrm>
            <a:off x="406399" y="392666"/>
            <a:ext cx="21938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Nom de votre persona</a:t>
            </a:r>
          </a:p>
        </p:txBody>
      </p:sp>
      <p:sp>
        <p:nvSpPr>
          <p:cNvPr id="343" name="Rectangle 23"/>
          <p:cNvSpPr txBox="1"/>
          <p:nvPr/>
        </p:nvSpPr>
        <p:spPr>
          <a:xfrm>
            <a:off x="3307536" y="2189209"/>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
        <p:nvSpPr>
          <p:cNvPr id="344" name="Rectangle 28"/>
          <p:cNvSpPr txBox="1"/>
          <p:nvPr/>
        </p:nvSpPr>
        <p:spPr>
          <a:xfrm>
            <a:off x="3307536" y="4044651"/>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
        <p:nvSpPr>
          <p:cNvPr id="345" name="Rectangle 32"/>
          <p:cNvSpPr txBox="1"/>
          <p:nvPr/>
        </p:nvSpPr>
        <p:spPr>
          <a:xfrm>
            <a:off x="3360163" y="5933099"/>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Rectangle 34"/>
          <p:cNvSpPr/>
          <p:nvPr/>
        </p:nvSpPr>
        <p:spPr>
          <a:xfrm>
            <a:off x="220133" y="906446"/>
            <a:ext cx="8552347" cy="1966506"/>
          </a:xfrm>
          <a:prstGeom prst="rect">
            <a:avLst/>
          </a:prstGeom>
          <a:solidFill>
            <a:srgbClr val="DFDFDF"/>
          </a:solidFill>
          <a:ln w="12700">
            <a:miter lim="400000"/>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348" name="Rectangle 35"/>
          <p:cNvSpPr/>
          <p:nvPr/>
        </p:nvSpPr>
        <p:spPr>
          <a:xfrm>
            <a:off x="220134" y="2822152"/>
            <a:ext cx="8552347" cy="2006605"/>
          </a:xfrm>
          <a:prstGeom prst="rect">
            <a:avLst/>
          </a:prstGeom>
          <a:solidFill>
            <a:srgbClr val="CCCCCC"/>
          </a:solidFill>
          <a:ln w="12700">
            <a:miter lim="400000"/>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349" name="Rectangle 39"/>
          <p:cNvSpPr/>
          <p:nvPr/>
        </p:nvSpPr>
        <p:spPr>
          <a:xfrm>
            <a:off x="220134" y="4741333"/>
            <a:ext cx="8552347" cy="1870884"/>
          </a:xfrm>
          <a:prstGeom prst="rect">
            <a:avLst/>
          </a:prstGeom>
          <a:solidFill>
            <a:srgbClr val="B8B8B8"/>
          </a:solidFill>
          <a:ln w="12700">
            <a:miter lim="400000"/>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350" name="Connecteur droit 18"/>
          <p:cNvSpPr/>
          <p:nvPr/>
        </p:nvSpPr>
        <p:spPr>
          <a:xfrm>
            <a:off x="2898502" y="882715"/>
            <a:ext cx="2" cy="5753276"/>
          </a:xfrm>
          <a:prstGeom prst="line">
            <a:avLst/>
          </a:prstGeom>
          <a:ln w="3175">
            <a:solidFill>
              <a:srgbClr val="7F7F7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351" name="ZoneTexte 24"/>
          <p:cNvSpPr txBox="1"/>
          <p:nvPr/>
        </p:nvSpPr>
        <p:spPr>
          <a:xfrm>
            <a:off x="406399" y="2339548"/>
            <a:ext cx="1168909"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OBJECTIFS</a:t>
            </a:r>
          </a:p>
        </p:txBody>
      </p:sp>
      <p:sp>
        <p:nvSpPr>
          <p:cNvPr id="352" name="ZoneTexte 25"/>
          <p:cNvSpPr txBox="1"/>
          <p:nvPr/>
        </p:nvSpPr>
        <p:spPr>
          <a:xfrm>
            <a:off x="406399" y="3924558"/>
            <a:ext cx="206320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CHALLENGE</a:t>
            </a:r>
          </a:p>
        </p:txBody>
      </p:sp>
      <p:sp>
        <p:nvSpPr>
          <p:cNvPr id="353" name="ZoneTexte 26"/>
          <p:cNvSpPr txBox="1"/>
          <p:nvPr/>
        </p:nvSpPr>
        <p:spPr>
          <a:xfrm>
            <a:off x="352235" y="5338881"/>
            <a:ext cx="2546270" cy="120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CE QUE NOUS POUVONS FAIRE pour aider nos personas à atteindre leurs objectifs ? </a:t>
            </a:r>
          </a:p>
        </p:txBody>
      </p:sp>
      <p:sp>
        <p:nvSpPr>
          <p:cNvPr id="354" name="Rectangle 1"/>
          <p:cNvSpPr/>
          <p:nvPr/>
        </p:nvSpPr>
        <p:spPr>
          <a:xfrm>
            <a:off x="220133" y="271690"/>
            <a:ext cx="8552347" cy="6364300"/>
          </a:xfrm>
          <a:prstGeom prst="rect">
            <a:avLst/>
          </a:prstGeom>
          <a:ln w="57150">
            <a:solidFill>
              <a:srgbClr val="31859C"/>
            </a:solidFill>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355" name="Rectangle 27"/>
          <p:cNvSpPr/>
          <p:nvPr/>
        </p:nvSpPr>
        <p:spPr>
          <a:xfrm>
            <a:off x="220133" y="271690"/>
            <a:ext cx="2678372" cy="611026"/>
          </a:xfrm>
          <a:prstGeom prst="rect">
            <a:avLst/>
          </a:prstGeom>
          <a:ln w="57150">
            <a:solidFill>
              <a:srgbClr val="31859C"/>
            </a:solidFill>
          </a:ln>
        </p:spPr>
        <p:txBody>
          <a:bodyPr lIns="45719" rIns="45719" anchor="ctr"/>
          <a:lstStyle/>
          <a:p>
            <a:pPr algn="ctr">
              <a:defRPr sz="1600">
                <a:solidFill>
                  <a:srgbClr val="FFFFFF"/>
                </a:solidFill>
                <a:latin typeface="Avenir Next"/>
                <a:ea typeface="Avenir Next"/>
                <a:cs typeface="Avenir Next"/>
                <a:sym typeface="Avenir Next"/>
              </a:defRPr>
            </a:pPr>
          </a:p>
        </p:txBody>
      </p:sp>
      <p:grpSp>
        <p:nvGrpSpPr>
          <p:cNvPr id="358" name="Rectangle 29"/>
          <p:cNvGrpSpPr/>
          <p:nvPr/>
        </p:nvGrpSpPr>
        <p:grpSpPr>
          <a:xfrm>
            <a:off x="5576873" y="271690"/>
            <a:ext cx="3195608" cy="611026"/>
            <a:chOff x="0" y="0"/>
            <a:chExt cx="3195607" cy="611025"/>
          </a:xfrm>
        </p:grpSpPr>
        <p:sp>
          <p:nvSpPr>
            <p:cNvPr id="356" name="Rectangle"/>
            <p:cNvSpPr/>
            <p:nvPr/>
          </p:nvSpPr>
          <p:spPr>
            <a:xfrm>
              <a:off x="-1" y="0"/>
              <a:ext cx="3195609" cy="611026"/>
            </a:xfrm>
            <a:prstGeom prst="rect">
              <a:avLst/>
            </a:prstGeom>
            <a:solidFill>
              <a:srgbClr val="31859C"/>
            </a:solidFill>
            <a:ln w="57150" cap="flat">
              <a:solidFill>
                <a:srgbClr val="31859C"/>
              </a:solidFill>
              <a:prstDash val="solid"/>
              <a:round/>
            </a:ln>
            <a:effectLst/>
          </p:spPr>
          <p:txBody>
            <a:bodyPr wrap="square" lIns="45719" tIns="45719" rIns="45719" bIns="45719" numCol="1" anchor="ctr">
              <a:noAutofit/>
            </a:bodyPr>
            <a:lstStyle/>
            <a:p>
              <a:pPr algn="ctr">
                <a:defRPr>
                  <a:solidFill>
                    <a:srgbClr val="FFFFFF"/>
                  </a:solidFill>
                  <a:latin typeface="Avenir Next"/>
                  <a:ea typeface="Avenir Next"/>
                  <a:cs typeface="Avenir Next"/>
                  <a:sym typeface="Avenir Next"/>
                </a:defRPr>
              </a:pPr>
            </a:p>
          </p:txBody>
        </p:sp>
        <p:sp>
          <p:nvSpPr>
            <p:cNvPr id="357" name="Etape 2 : QUOI ?"/>
            <p:cNvSpPr txBox="1"/>
            <p:nvPr/>
          </p:nvSpPr>
          <p:spPr>
            <a:xfrm>
              <a:off x="-1" y="101042"/>
              <a:ext cx="3195609"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Avenir Next"/>
                  <a:ea typeface="Avenir Next"/>
                  <a:cs typeface="Avenir Next"/>
                  <a:sym typeface="Avenir Next"/>
                </a:defRPr>
              </a:lvl1pPr>
            </a:lstStyle>
            <a:p>
              <a:pPr/>
              <a:r>
                <a:t>Etape 2 : QUOI ?</a:t>
              </a:r>
            </a:p>
          </p:txBody>
        </p:sp>
      </p:grpSp>
      <p:sp>
        <p:nvSpPr>
          <p:cNvPr id="359" name="Rectangle 33"/>
          <p:cNvSpPr/>
          <p:nvPr/>
        </p:nvSpPr>
        <p:spPr>
          <a:xfrm>
            <a:off x="2898502" y="271690"/>
            <a:ext cx="2678371" cy="611026"/>
          </a:xfrm>
          <a:prstGeom prst="rect">
            <a:avLst/>
          </a:prstGeom>
          <a:ln w="57150">
            <a:solidFill>
              <a:srgbClr val="50B19E"/>
            </a:solidFill>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360" name="ZoneTexte 4"/>
          <p:cNvSpPr txBox="1"/>
          <p:nvPr/>
        </p:nvSpPr>
        <p:spPr>
          <a:xfrm>
            <a:off x="406399" y="392666"/>
            <a:ext cx="21938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Nom de votre persona</a:t>
            </a:r>
          </a:p>
        </p:txBody>
      </p:sp>
      <p:sp>
        <p:nvSpPr>
          <p:cNvPr id="361" name="Rectangle 21"/>
          <p:cNvSpPr txBox="1"/>
          <p:nvPr/>
        </p:nvSpPr>
        <p:spPr>
          <a:xfrm>
            <a:off x="3307536" y="4044651"/>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
        <p:nvSpPr>
          <p:cNvPr id="362" name="Rectangle 22"/>
          <p:cNvSpPr txBox="1"/>
          <p:nvPr/>
        </p:nvSpPr>
        <p:spPr>
          <a:xfrm>
            <a:off x="3360163" y="5933099"/>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
        <p:nvSpPr>
          <p:cNvPr id="363" name="Rectangle 37"/>
          <p:cNvSpPr txBox="1"/>
          <p:nvPr/>
        </p:nvSpPr>
        <p:spPr>
          <a:xfrm>
            <a:off x="3307536" y="2189209"/>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grpSp>
        <p:nvGrpSpPr>
          <p:cNvPr id="366" name="Rectangle 40"/>
          <p:cNvGrpSpPr/>
          <p:nvPr/>
        </p:nvGrpSpPr>
        <p:grpSpPr>
          <a:xfrm>
            <a:off x="2898506" y="271693"/>
            <a:ext cx="2678371" cy="611026"/>
            <a:chOff x="0" y="0"/>
            <a:chExt cx="2678370" cy="611025"/>
          </a:xfrm>
        </p:grpSpPr>
        <p:sp>
          <p:nvSpPr>
            <p:cNvPr id="364" name="Rectangle"/>
            <p:cNvSpPr/>
            <p:nvPr/>
          </p:nvSpPr>
          <p:spPr>
            <a:xfrm>
              <a:off x="-1" y="0"/>
              <a:ext cx="2678372" cy="611026"/>
            </a:xfrm>
            <a:prstGeom prst="rect">
              <a:avLst/>
            </a:prstGeom>
            <a:noFill/>
            <a:ln w="57150" cap="flat">
              <a:solidFill>
                <a:srgbClr val="31859C"/>
              </a:solidFill>
              <a:prstDash val="solid"/>
              <a:round/>
            </a:ln>
            <a:effectLst/>
          </p:spPr>
          <p:txBody>
            <a:bodyPr wrap="square" lIns="45719" tIns="45719" rIns="45719" bIns="45719" numCol="1" anchor="ctr">
              <a:noAutofit/>
            </a:bodyPr>
            <a:lstStyle/>
            <a:p>
              <a:pPr algn="ctr">
                <a:defRPr sz="1600">
                  <a:solidFill>
                    <a:srgbClr val="F36019"/>
                  </a:solidFill>
                  <a:latin typeface="Avenir Next"/>
                  <a:ea typeface="Avenir Next"/>
                  <a:cs typeface="Avenir Next"/>
                  <a:sym typeface="Avenir Next"/>
                </a:defRPr>
              </a:pPr>
            </a:p>
          </p:txBody>
        </p:sp>
        <p:sp>
          <p:nvSpPr>
            <p:cNvPr id="365" name="[vous pouvez écrire ici]"/>
            <p:cNvSpPr txBox="1"/>
            <p:nvPr/>
          </p:nvSpPr>
          <p:spPr>
            <a:xfrm>
              <a:off x="-1" y="120093"/>
              <a:ext cx="2678372"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Rectangle 34"/>
          <p:cNvSpPr/>
          <p:nvPr/>
        </p:nvSpPr>
        <p:spPr>
          <a:xfrm>
            <a:off x="220133" y="906446"/>
            <a:ext cx="8552347" cy="2852755"/>
          </a:xfrm>
          <a:prstGeom prst="rect">
            <a:avLst/>
          </a:prstGeom>
          <a:solidFill>
            <a:srgbClr val="DFDFDF"/>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369" name="Rectangle 35"/>
          <p:cNvSpPr/>
          <p:nvPr/>
        </p:nvSpPr>
        <p:spPr>
          <a:xfrm>
            <a:off x="220134" y="3759200"/>
            <a:ext cx="8552347" cy="2876790"/>
          </a:xfrm>
          <a:prstGeom prst="rect">
            <a:avLst/>
          </a:prstGeom>
          <a:solidFill>
            <a:srgbClr val="CCCCCC"/>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370" name="Connecteur droit 18"/>
          <p:cNvSpPr/>
          <p:nvPr/>
        </p:nvSpPr>
        <p:spPr>
          <a:xfrm>
            <a:off x="2898502" y="882715"/>
            <a:ext cx="2" cy="5753276"/>
          </a:xfrm>
          <a:prstGeom prst="line">
            <a:avLst/>
          </a:prstGeom>
          <a:ln w="3175">
            <a:solidFill>
              <a:srgbClr val="7F7F7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371" name="ZoneTexte 24"/>
          <p:cNvSpPr txBox="1"/>
          <p:nvPr/>
        </p:nvSpPr>
        <p:spPr>
          <a:xfrm>
            <a:off x="406400" y="3253947"/>
            <a:ext cx="1591158"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TEMOIGNAGES</a:t>
            </a:r>
          </a:p>
        </p:txBody>
      </p:sp>
      <p:sp>
        <p:nvSpPr>
          <p:cNvPr id="372" name="ZoneTexte 25"/>
          <p:cNvSpPr txBox="1"/>
          <p:nvPr/>
        </p:nvSpPr>
        <p:spPr>
          <a:xfrm>
            <a:off x="406399" y="5748725"/>
            <a:ext cx="206320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OBJECTIONS</a:t>
            </a:r>
          </a:p>
        </p:txBody>
      </p:sp>
      <p:sp>
        <p:nvSpPr>
          <p:cNvPr id="373" name="Rectangle 1"/>
          <p:cNvSpPr/>
          <p:nvPr/>
        </p:nvSpPr>
        <p:spPr>
          <a:xfrm>
            <a:off x="220133" y="271690"/>
            <a:ext cx="8552347" cy="6364300"/>
          </a:xfrm>
          <a:prstGeom prst="rect">
            <a:avLst/>
          </a:prstGeom>
          <a:ln w="57150">
            <a:solidFill>
              <a:srgbClr val="31859C"/>
            </a:solidFill>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374" name="Rectangle 27"/>
          <p:cNvSpPr/>
          <p:nvPr/>
        </p:nvSpPr>
        <p:spPr>
          <a:xfrm>
            <a:off x="220133" y="271690"/>
            <a:ext cx="2678372" cy="611026"/>
          </a:xfrm>
          <a:prstGeom prst="rect">
            <a:avLst/>
          </a:prstGeom>
          <a:ln w="57150">
            <a:solidFill>
              <a:srgbClr val="31859C"/>
            </a:solidFill>
          </a:ln>
        </p:spPr>
        <p:txBody>
          <a:bodyPr lIns="45719" rIns="45719" anchor="ctr"/>
          <a:lstStyle/>
          <a:p>
            <a:pPr algn="ctr">
              <a:defRPr sz="1600">
                <a:solidFill>
                  <a:srgbClr val="FFFFFF"/>
                </a:solidFill>
                <a:latin typeface="Avenir Next"/>
                <a:ea typeface="Avenir Next"/>
                <a:cs typeface="Avenir Next"/>
                <a:sym typeface="Avenir Next"/>
              </a:defRPr>
            </a:pPr>
          </a:p>
        </p:txBody>
      </p:sp>
      <p:grpSp>
        <p:nvGrpSpPr>
          <p:cNvPr id="377" name="Rectangle 29"/>
          <p:cNvGrpSpPr/>
          <p:nvPr/>
        </p:nvGrpSpPr>
        <p:grpSpPr>
          <a:xfrm>
            <a:off x="5576873" y="271690"/>
            <a:ext cx="3195608" cy="611026"/>
            <a:chOff x="0" y="0"/>
            <a:chExt cx="3195607" cy="611025"/>
          </a:xfrm>
        </p:grpSpPr>
        <p:sp>
          <p:nvSpPr>
            <p:cNvPr id="375" name="Rectangle"/>
            <p:cNvSpPr/>
            <p:nvPr/>
          </p:nvSpPr>
          <p:spPr>
            <a:xfrm>
              <a:off x="-1" y="0"/>
              <a:ext cx="3195609" cy="611026"/>
            </a:xfrm>
            <a:prstGeom prst="rect">
              <a:avLst/>
            </a:prstGeom>
            <a:solidFill>
              <a:srgbClr val="31859C"/>
            </a:solidFill>
            <a:ln w="57150" cap="flat">
              <a:solidFill>
                <a:srgbClr val="31859C"/>
              </a:solidFill>
              <a:prstDash val="solid"/>
              <a:round/>
            </a:ln>
            <a:effectLst/>
          </p:spPr>
          <p:txBody>
            <a:bodyPr wrap="square" lIns="45719" tIns="45719" rIns="45719" bIns="45719" numCol="1" anchor="ctr">
              <a:noAutofit/>
            </a:bodyPr>
            <a:lstStyle/>
            <a:p>
              <a:pPr algn="ctr">
                <a:defRPr>
                  <a:solidFill>
                    <a:srgbClr val="FFFFFF"/>
                  </a:solidFill>
                  <a:latin typeface="Avenir Next"/>
                  <a:ea typeface="Avenir Next"/>
                  <a:cs typeface="Avenir Next"/>
                  <a:sym typeface="Avenir Next"/>
                </a:defRPr>
              </a:pPr>
            </a:p>
          </p:txBody>
        </p:sp>
        <p:sp>
          <p:nvSpPr>
            <p:cNvPr id="376" name="Etape 3 : POURQUOI ?"/>
            <p:cNvSpPr txBox="1"/>
            <p:nvPr/>
          </p:nvSpPr>
          <p:spPr>
            <a:xfrm>
              <a:off x="-1" y="101042"/>
              <a:ext cx="3195609"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Avenir Next"/>
                  <a:ea typeface="Avenir Next"/>
                  <a:cs typeface="Avenir Next"/>
                  <a:sym typeface="Avenir Next"/>
                </a:defRPr>
              </a:lvl1pPr>
            </a:lstStyle>
            <a:p>
              <a:pPr/>
              <a:r>
                <a:t>Etape 3 : POURQUOI ?</a:t>
              </a:r>
            </a:p>
          </p:txBody>
        </p:sp>
      </p:grpSp>
      <p:sp>
        <p:nvSpPr>
          <p:cNvPr id="378" name="Rectangle 33"/>
          <p:cNvSpPr/>
          <p:nvPr/>
        </p:nvSpPr>
        <p:spPr>
          <a:xfrm>
            <a:off x="2898502" y="271690"/>
            <a:ext cx="2678371" cy="611026"/>
          </a:xfrm>
          <a:prstGeom prst="rect">
            <a:avLst/>
          </a:prstGeom>
          <a:ln w="57150">
            <a:solidFill>
              <a:srgbClr val="50B19E"/>
            </a:solidFill>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379" name="ZoneTexte 4"/>
          <p:cNvSpPr txBox="1"/>
          <p:nvPr/>
        </p:nvSpPr>
        <p:spPr>
          <a:xfrm>
            <a:off x="406399" y="392666"/>
            <a:ext cx="21938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Nom de votre persona</a:t>
            </a:r>
          </a:p>
        </p:txBody>
      </p:sp>
      <p:grpSp>
        <p:nvGrpSpPr>
          <p:cNvPr id="382" name="Rectangle 17"/>
          <p:cNvGrpSpPr/>
          <p:nvPr/>
        </p:nvGrpSpPr>
        <p:grpSpPr>
          <a:xfrm>
            <a:off x="2898506" y="271693"/>
            <a:ext cx="2678371" cy="611026"/>
            <a:chOff x="0" y="0"/>
            <a:chExt cx="2678370" cy="611025"/>
          </a:xfrm>
        </p:grpSpPr>
        <p:sp>
          <p:nvSpPr>
            <p:cNvPr id="380" name="Rectangle"/>
            <p:cNvSpPr/>
            <p:nvPr/>
          </p:nvSpPr>
          <p:spPr>
            <a:xfrm>
              <a:off x="-1" y="0"/>
              <a:ext cx="2678372" cy="611026"/>
            </a:xfrm>
            <a:prstGeom prst="rect">
              <a:avLst/>
            </a:prstGeom>
            <a:noFill/>
            <a:ln w="57150" cap="flat">
              <a:solidFill>
                <a:srgbClr val="31859C"/>
              </a:solidFill>
              <a:prstDash val="solid"/>
              <a:round/>
            </a:ln>
            <a:effectLst/>
          </p:spPr>
          <p:txBody>
            <a:bodyPr wrap="square" lIns="45719" tIns="45719" rIns="45719" bIns="45719" numCol="1" anchor="ctr">
              <a:noAutofit/>
            </a:bodyPr>
            <a:lstStyle/>
            <a:p>
              <a:pPr algn="ctr">
                <a:defRPr sz="1600">
                  <a:solidFill>
                    <a:srgbClr val="F36019"/>
                  </a:solidFill>
                  <a:latin typeface="Avenir Next"/>
                  <a:ea typeface="Avenir Next"/>
                  <a:cs typeface="Avenir Next"/>
                  <a:sym typeface="Avenir Next"/>
                </a:defRPr>
              </a:pPr>
            </a:p>
          </p:txBody>
        </p:sp>
        <p:sp>
          <p:nvSpPr>
            <p:cNvPr id="381" name="[vous pouvez écrire ici]"/>
            <p:cNvSpPr txBox="1"/>
            <p:nvPr/>
          </p:nvSpPr>
          <p:spPr>
            <a:xfrm>
              <a:off x="-1" y="120093"/>
              <a:ext cx="2678372"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grpSp>
      <p:sp>
        <p:nvSpPr>
          <p:cNvPr id="383" name="Rectangle 19"/>
          <p:cNvSpPr txBox="1"/>
          <p:nvPr/>
        </p:nvSpPr>
        <p:spPr>
          <a:xfrm>
            <a:off x="3360163" y="5933099"/>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
        <p:nvSpPr>
          <p:cNvPr id="384" name="Rectangle 20"/>
          <p:cNvSpPr txBox="1"/>
          <p:nvPr/>
        </p:nvSpPr>
        <p:spPr>
          <a:xfrm>
            <a:off x="3292430" y="3068527"/>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Titre 1"/>
          <p:cNvSpPr txBox="1"/>
          <p:nvPr>
            <p:ph type="ctrTitle"/>
          </p:nvPr>
        </p:nvSpPr>
        <p:spPr>
          <a:xfrm>
            <a:off x="-186271" y="52818"/>
            <a:ext cx="7772401" cy="1541457"/>
          </a:xfrm>
          <a:prstGeom prst="rect">
            <a:avLst/>
          </a:prstGeom>
        </p:spPr>
        <p:txBody>
          <a:bodyPr/>
          <a:lstStyle/>
          <a:p>
            <a:pPr>
              <a:defRPr sz="3600">
                <a:latin typeface="Avenir Next"/>
                <a:ea typeface="Avenir Next"/>
                <a:cs typeface="Avenir Next"/>
                <a:sym typeface="Avenir Next"/>
              </a:defRPr>
            </a:pPr>
            <a:r>
              <a:t>Qu’est-ce qu’un Buyer Persona ?</a:t>
            </a:r>
            <a:br/>
          </a:p>
        </p:txBody>
      </p:sp>
      <p:sp>
        <p:nvSpPr>
          <p:cNvPr id="117" name="Rectangle 4"/>
          <p:cNvSpPr txBox="1"/>
          <p:nvPr/>
        </p:nvSpPr>
        <p:spPr>
          <a:xfrm>
            <a:off x="408215" y="1434236"/>
            <a:ext cx="8201105" cy="4853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Avenir Next"/>
                <a:ea typeface="Avenir Next"/>
                <a:cs typeface="Avenir Next"/>
                <a:sym typeface="Avenir Next"/>
              </a:defRPr>
            </a:pPr>
            <a:r>
              <a:t>Un </a:t>
            </a:r>
            <a:r>
              <a:rPr>
                <a:latin typeface="Avenir Heavy"/>
                <a:ea typeface="Avenir Heavy"/>
                <a:cs typeface="Avenir Heavy"/>
                <a:sym typeface="Avenir Heavy"/>
              </a:rPr>
              <a:t>buyer persona </a:t>
            </a:r>
            <a:r>
              <a:t>est une représentation fictive de votre client idéal. Il doit vous aider à mieux comprendre vos clients et prospects potentiels, et ainsi à mieux adapter vos contenus à leurs besoins, leurs comportements et à leurs problématiques.</a:t>
            </a:r>
          </a:p>
          <a:p>
            <a:pPr>
              <a:defRPr>
                <a:latin typeface="Avenir Next"/>
                <a:ea typeface="Avenir Next"/>
                <a:cs typeface="Avenir Next"/>
                <a:sym typeface="Avenir Next"/>
              </a:defRPr>
            </a:pPr>
          </a:p>
          <a:p>
            <a:pPr>
              <a:defRPr>
                <a:latin typeface="Avenir Next"/>
                <a:ea typeface="Avenir Next"/>
                <a:cs typeface="Avenir Next"/>
                <a:sym typeface="Avenir Next"/>
              </a:defRPr>
            </a:pPr>
            <a:r>
              <a:t>L’identification d’un buyer persona est basée sur l’analyse de vos clients actuels, mais également sur des données  sociologiques et démographiques permettant de définir un profil réaliste du client type.</a:t>
            </a:r>
          </a:p>
          <a:p>
            <a:pPr>
              <a:defRPr>
                <a:latin typeface="Avenir Next"/>
                <a:ea typeface="Avenir Next"/>
                <a:cs typeface="Avenir Next"/>
                <a:sym typeface="Avenir Next"/>
              </a:defRPr>
            </a:pPr>
          </a:p>
          <a:p>
            <a:pPr>
              <a:defRPr>
                <a:latin typeface="Avenir Next"/>
                <a:ea typeface="Avenir Next"/>
                <a:cs typeface="Avenir Next"/>
                <a:sym typeface="Avenir Next"/>
              </a:defRPr>
            </a:pPr>
            <a:r>
              <a:t>Vous pouvez définir plusieurs buyer persona, en fonction de votre entreprise et du marché sur lequel elle évolue.</a:t>
            </a:r>
          </a:p>
          <a:p>
            <a:pPr>
              <a:defRPr>
                <a:latin typeface="Avenir Next"/>
                <a:ea typeface="Avenir Next"/>
                <a:cs typeface="Avenir Next"/>
                <a:sym typeface="Avenir Next"/>
              </a:defRPr>
            </a:pPr>
          </a:p>
          <a:p>
            <a:pPr>
              <a:defRPr>
                <a:latin typeface="Avenir Next"/>
                <a:ea typeface="Avenir Next"/>
                <a:cs typeface="Avenir Next"/>
                <a:sym typeface="Avenir Next"/>
              </a:defRPr>
            </a:pPr>
            <a:r>
              <a:t>A noter : il est recommandé, pour commencer, de se concentrer sur 2 ou 3 buyer persona maximum.</a:t>
            </a:r>
          </a:p>
        </p:txBody>
      </p:sp>
      <p:sp>
        <p:nvSpPr>
          <p:cNvPr id="118" name="Connecteur droit 3"/>
          <p:cNvSpPr/>
          <p:nvPr/>
        </p:nvSpPr>
        <p:spPr>
          <a:xfrm flipV="1">
            <a:off x="408216" y="931332"/>
            <a:ext cx="8481785" cy="3"/>
          </a:xfrm>
          <a:prstGeom prst="line">
            <a:avLst/>
          </a:prstGeom>
          <a:ln w="25400">
            <a:solidFill>
              <a:srgbClr val="50B19E"/>
            </a:solidFill>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6" name="Rectangle 34"/>
          <p:cNvSpPr/>
          <p:nvPr/>
        </p:nvSpPr>
        <p:spPr>
          <a:xfrm>
            <a:off x="220133" y="906446"/>
            <a:ext cx="8552347" cy="2852755"/>
          </a:xfrm>
          <a:prstGeom prst="rect">
            <a:avLst/>
          </a:prstGeom>
          <a:solidFill>
            <a:srgbClr val="DFDFDF"/>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387" name="Rectangle 35"/>
          <p:cNvSpPr/>
          <p:nvPr/>
        </p:nvSpPr>
        <p:spPr>
          <a:xfrm>
            <a:off x="220134" y="3759200"/>
            <a:ext cx="8552347" cy="2876790"/>
          </a:xfrm>
          <a:prstGeom prst="rect">
            <a:avLst/>
          </a:prstGeom>
          <a:solidFill>
            <a:srgbClr val="CCCCCC"/>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388" name="Connecteur droit 18"/>
          <p:cNvSpPr/>
          <p:nvPr/>
        </p:nvSpPr>
        <p:spPr>
          <a:xfrm>
            <a:off x="2898502" y="882715"/>
            <a:ext cx="2" cy="5753276"/>
          </a:xfrm>
          <a:prstGeom prst="line">
            <a:avLst/>
          </a:prstGeom>
          <a:ln w="3175">
            <a:solidFill>
              <a:srgbClr val="7F7F7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389" name="ZoneTexte 24"/>
          <p:cNvSpPr txBox="1"/>
          <p:nvPr/>
        </p:nvSpPr>
        <p:spPr>
          <a:xfrm>
            <a:off x="406399" y="2237968"/>
            <a:ext cx="2250575" cy="148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MESSAGE MARKETING ou comment vous devez présenter votre solution à ce persona</a:t>
            </a:r>
          </a:p>
        </p:txBody>
      </p:sp>
      <p:sp>
        <p:nvSpPr>
          <p:cNvPr id="390" name="ZoneTexte 25"/>
          <p:cNvSpPr txBox="1"/>
          <p:nvPr/>
        </p:nvSpPr>
        <p:spPr>
          <a:xfrm>
            <a:off x="406399" y="4817409"/>
            <a:ext cx="2063208" cy="148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DISCOURS COMMERCIAL ou  comment vous allez vendre votre solution à ce persona</a:t>
            </a:r>
          </a:p>
        </p:txBody>
      </p:sp>
      <p:sp>
        <p:nvSpPr>
          <p:cNvPr id="391" name="Rectangle 1"/>
          <p:cNvSpPr/>
          <p:nvPr/>
        </p:nvSpPr>
        <p:spPr>
          <a:xfrm>
            <a:off x="220133" y="271690"/>
            <a:ext cx="8552347" cy="6364300"/>
          </a:xfrm>
          <a:prstGeom prst="rect">
            <a:avLst/>
          </a:prstGeom>
          <a:ln w="57150">
            <a:solidFill>
              <a:srgbClr val="31859C"/>
            </a:solidFill>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392" name="Rectangle 27"/>
          <p:cNvSpPr/>
          <p:nvPr/>
        </p:nvSpPr>
        <p:spPr>
          <a:xfrm>
            <a:off x="220133" y="271690"/>
            <a:ext cx="2678372" cy="611026"/>
          </a:xfrm>
          <a:prstGeom prst="rect">
            <a:avLst/>
          </a:prstGeom>
          <a:ln w="57150">
            <a:solidFill>
              <a:srgbClr val="31859C"/>
            </a:solidFill>
          </a:ln>
        </p:spPr>
        <p:txBody>
          <a:bodyPr lIns="45719" rIns="45719" anchor="ctr"/>
          <a:lstStyle/>
          <a:p>
            <a:pPr algn="ctr">
              <a:defRPr>
                <a:solidFill>
                  <a:srgbClr val="FFFFFF"/>
                </a:solidFill>
                <a:latin typeface="Avenir Next"/>
                <a:ea typeface="Avenir Next"/>
                <a:cs typeface="Avenir Next"/>
                <a:sym typeface="Avenir Next"/>
              </a:defRPr>
            </a:pPr>
          </a:p>
        </p:txBody>
      </p:sp>
      <p:grpSp>
        <p:nvGrpSpPr>
          <p:cNvPr id="395" name="Rectangle 29"/>
          <p:cNvGrpSpPr/>
          <p:nvPr/>
        </p:nvGrpSpPr>
        <p:grpSpPr>
          <a:xfrm>
            <a:off x="5576873" y="271690"/>
            <a:ext cx="3195608" cy="611026"/>
            <a:chOff x="0" y="0"/>
            <a:chExt cx="3195607" cy="611025"/>
          </a:xfrm>
        </p:grpSpPr>
        <p:sp>
          <p:nvSpPr>
            <p:cNvPr id="393" name="Rectangle"/>
            <p:cNvSpPr/>
            <p:nvPr/>
          </p:nvSpPr>
          <p:spPr>
            <a:xfrm>
              <a:off x="-1" y="0"/>
              <a:ext cx="3195609" cy="611026"/>
            </a:xfrm>
            <a:prstGeom prst="rect">
              <a:avLst/>
            </a:prstGeom>
            <a:solidFill>
              <a:srgbClr val="31859C"/>
            </a:solidFill>
            <a:ln w="57150" cap="flat">
              <a:solidFill>
                <a:srgbClr val="31859C"/>
              </a:solidFill>
              <a:prstDash val="solid"/>
              <a:round/>
            </a:ln>
            <a:effectLst/>
          </p:spPr>
          <p:txBody>
            <a:bodyPr wrap="square" lIns="45719" tIns="45719" rIns="45719" bIns="45719" numCol="1" anchor="ctr">
              <a:noAutofit/>
            </a:bodyPr>
            <a:lstStyle/>
            <a:p>
              <a:pPr algn="ctr">
                <a:defRPr>
                  <a:solidFill>
                    <a:srgbClr val="FFFFFF"/>
                  </a:solidFill>
                  <a:latin typeface="Avenir Next"/>
                  <a:ea typeface="Avenir Next"/>
                  <a:cs typeface="Avenir Next"/>
                  <a:sym typeface="Avenir Next"/>
                </a:defRPr>
              </a:pPr>
            </a:p>
          </p:txBody>
        </p:sp>
        <p:sp>
          <p:nvSpPr>
            <p:cNvPr id="394" name="Etape 4 : COMMENT ?"/>
            <p:cNvSpPr txBox="1"/>
            <p:nvPr/>
          </p:nvSpPr>
          <p:spPr>
            <a:xfrm>
              <a:off x="-1" y="101042"/>
              <a:ext cx="3195609"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Avenir Next"/>
                  <a:ea typeface="Avenir Next"/>
                  <a:cs typeface="Avenir Next"/>
                  <a:sym typeface="Avenir Next"/>
                </a:defRPr>
              </a:lvl1pPr>
            </a:lstStyle>
            <a:p>
              <a:pPr/>
              <a:r>
                <a:t>Etape 4 : COMMENT ?</a:t>
              </a:r>
            </a:p>
          </p:txBody>
        </p:sp>
      </p:grpSp>
      <p:sp>
        <p:nvSpPr>
          <p:cNvPr id="396" name="Rectangle 33"/>
          <p:cNvSpPr/>
          <p:nvPr/>
        </p:nvSpPr>
        <p:spPr>
          <a:xfrm>
            <a:off x="2898502" y="271690"/>
            <a:ext cx="2678371" cy="611026"/>
          </a:xfrm>
          <a:prstGeom prst="rect">
            <a:avLst/>
          </a:prstGeom>
          <a:ln w="57150">
            <a:solidFill>
              <a:srgbClr val="50B19E"/>
            </a:solidFill>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397" name="ZoneTexte 4"/>
          <p:cNvSpPr txBox="1"/>
          <p:nvPr/>
        </p:nvSpPr>
        <p:spPr>
          <a:xfrm>
            <a:off x="406399" y="392666"/>
            <a:ext cx="21938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Nom de votre persona</a:t>
            </a:r>
          </a:p>
        </p:txBody>
      </p:sp>
      <p:grpSp>
        <p:nvGrpSpPr>
          <p:cNvPr id="400" name="Rectangle 19"/>
          <p:cNvGrpSpPr/>
          <p:nvPr/>
        </p:nvGrpSpPr>
        <p:grpSpPr>
          <a:xfrm>
            <a:off x="2898506" y="271693"/>
            <a:ext cx="2678371" cy="611026"/>
            <a:chOff x="0" y="0"/>
            <a:chExt cx="2678370" cy="611025"/>
          </a:xfrm>
        </p:grpSpPr>
        <p:sp>
          <p:nvSpPr>
            <p:cNvPr id="398" name="Rectangle"/>
            <p:cNvSpPr/>
            <p:nvPr/>
          </p:nvSpPr>
          <p:spPr>
            <a:xfrm>
              <a:off x="-1" y="0"/>
              <a:ext cx="2678372" cy="611026"/>
            </a:xfrm>
            <a:prstGeom prst="rect">
              <a:avLst/>
            </a:prstGeom>
            <a:noFill/>
            <a:ln w="57150" cap="flat">
              <a:solidFill>
                <a:srgbClr val="31859C"/>
              </a:solidFill>
              <a:prstDash val="solid"/>
              <a:round/>
            </a:ln>
            <a:effectLst/>
          </p:spPr>
          <p:txBody>
            <a:bodyPr wrap="square" lIns="45719" tIns="45719" rIns="45719" bIns="45719" numCol="1" anchor="ctr">
              <a:noAutofit/>
            </a:bodyPr>
            <a:lstStyle/>
            <a:p>
              <a:pPr algn="ctr">
                <a:defRPr sz="1600">
                  <a:solidFill>
                    <a:srgbClr val="F36019"/>
                  </a:solidFill>
                  <a:latin typeface="Avenir Next"/>
                  <a:ea typeface="Avenir Next"/>
                  <a:cs typeface="Avenir Next"/>
                  <a:sym typeface="Avenir Next"/>
                </a:defRPr>
              </a:pPr>
            </a:p>
          </p:txBody>
        </p:sp>
        <p:sp>
          <p:nvSpPr>
            <p:cNvPr id="399" name="[vous pouvez écrire ici]"/>
            <p:cNvSpPr txBox="1"/>
            <p:nvPr/>
          </p:nvSpPr>
          <p:spPr>
            <a:xfrm>
              <a:off x="-1" y="120093"/>
              <a:ext cx="2678372"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grpSp>
      <p:sp>
        <p:nvSpPr>
          <p:cNvPr id="401" name="Rectangle 20"/>
          <p:cNvSpPr txBox="1"/>
          <p:nvPr/>
        </p:nvSpPr>
        <p:spPr>
          <a:xfrm>
            <a:off x="3360163" y="5933099"/>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
        <p:nvSpPr>
          <p:cNvPr id="402" name="Rectangle 21"/>
          <p:cNvSpPr txBox="1"/>
          <p:nvPr/>
        </p:nvSpPr>
        <p:spPr>
          <a:xfrm>
            <a:off x="3292430" y="3068527"/>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4" name="Rectangle 34"/>
          <p:cNvSpPr/>
          <p:nvPr/>
        </p:nvSpPr>
        <p:spPr>
          <a:xfrm>
            <a:off x="220133" y="906446"/>
            <a:ext cx="8552347" cy="1966506"/>
          </a:xfrm>
          <a:prstGeom prst="rect">
            <a:avLst/>
          </a:prstGeom>
          <a:solidFill>
            <a:srgbClr val="DFDFDF"/>
          </a:solidFill>
          <a:ln w="57150">
            <a:solidFill>
              <a:srgbClr val="376092"/>
            </a:solidFill>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405" name="Rectangle 35"/>
          <p:cNvSpPr/>
          <p:nvPr/>
        </p:nvSpPr>
        <p:spPr>
          <a:xfrm>
            <a:off x="220134" y="2822152"/>
            <a:ext cx="8552347" cy="2006605"/>
          </a:xfrm>
          <a:prstGeom prst="rect">
            <a:avLst/>
          </a:prstGeom>
          <a:solidFill>
            <a:srgbClr val="CCCCCC"/>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406" name="Rectangle 39"/>
          <p:cNvSpPr/>
          <p:nvPr/>
        </p:nvSpPr>
        <p:spPr>
          <a:xfrm>
            <a:off x="220134" y="4741333"/>
            <a:ext cx="8552347" cy="1870884"/>
          </a:xfrm>
          <a:prstGeom prst="rect">
            <a:avLst/>
          </a:prstGeom>
          <a:solidFill>
            <a:srgbClr val="B8B8B8"/>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407" name="Connecteur droit 18"/>
          <p:cNvSpPr/>
          <p:nvPr/>
        </p:nvSpPr>
        <p:spPr>
          <a:xfrm>
            <a:off x="2885573" y="906445"/>
            <a:ext cx="12932" cy="5729546"/>
          </a:xfrm>
          <a:prstGeom prst="line">
            <a:avLst/>
          </a:prstGeom>
          <a:ln w="3175">
            <a:solidFill>
              <a:srgbClr val="7F7F7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408" name="ZoneTexte 24"/>
          <p:cNvSpPr txBox="1"/>
          <p:nvPr/>
        </p:nvSpPr>
        <p:spPr>
          <a:xfrm>
            <a:off x="406399" y="2339548"/>
            <a:ext cx="1180085"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CONTEXTE</a:t>
            </a:r>
          </a:p>
        </p:txBody>
      </p:sp>
      <p:sp>
        <p:nvSpPr>
          <p:cNvPr id="409" name="ZoneTexte 25"/>
          <p:cNvSpPr txBox="1"/>
          <p:nvPr/>
        </p:nvSpPr>
        <p:spPr>
          <a:xfrm>
            <a:off x="406400" y="3924558"/>
            <a:ext cx="223764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INFORMATIONS DEMOGRAPHIQUES</a:t>
            </a:r>
          </a:p>
        </p:txBody>
      </p:sp>
      <p:sp>
        <p:nvSpPr>
          <p:cNvPr id="410" name="ZoneTexte 26"/>
          <p:cNvSpPr txBox="1"/>
          <p:nvPr/>
        </p:nvSpPr>
        <p:spPr>
          <a:xfrm>
            <a:off x="352234" y="5813006"/>
            <a:ext cx="2533339"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INFORMATIONS COMPORTEMENTALES</a:t>
            </a:r>
          </a:p>
        </p:txBody>
      </p:sp>
      <p:sp>
        <p:nvSpPr>
          <p:cNvPr id="411" name="Rectangle 1"/>
          <p:cNvSpPr/>
          <p:nvPr/>
        </p:nvSpPr>
        <p:spPr>
          <a:xfrm>
            <a:off x="220133" y="271690"/>
            <a:ext cx="8552347" cy="6364300"/>
          </a:xfrm>
          <a:prstGeom prst="rect">
            <a:avLst/>
          </a:prstGeom>
          <a:ln w="57150">
            <a:solidFill>
              <a:srgbClr val="376092"/>
            </a:solidFill>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412" name="Rectangle 27"/>
          <p:cNvSpPr/>
          <p:nvPr/>
        </p:nvSpPr>
        <p:spPr>
          <a:xfrm>
            <a:off x="220133" y="271690"/>
            <a:ext cx="2678372" cy="611026"/>
          </a:xfrm>
          <a:prstGeom prst="rect">
            <a:avLst/>
          </a:prstGeom>
          <a:ln w="57150">
            <a:solidFill>
              <a:srgbClr val="376092"/>
            </a:solidFill>
          </a:ln>
        </p:spPr>
        <p:txBody>
          <a:bodyPr lIns="45719" rIns="45719" anchor="ctr"/>
          <a:lstStyle/>
          <a:p>
            <a:pPr algn="ctr">
              <a:defRPr sz="1600">
                <a:solidFill>
                  <a:srgbClr val="FFFFFF"/>
                </a:solidFill>
                <a:latin typeface="Avenir Next"/>
                <a:ea typeface="Avenir Next"/>
                <a:cs typeface="Avenir Next"/>
                <a:sym typeface="Avenir Next"/>
              </a:defRPr>
            </a:pPr>
          </a:p>
        </p:txBody>
      </p:sp>
      <p:grpSp>
        <p:nvGrpSpPr>
          <p:cNvPr id="415" name="Rectangle 29"/>
          <p:cNvGrpSpPr/>
          <p:nvPr/>
        </p:nvGrpSpPr>
        <p:grpSpPr>
          <a:xfrm>
            <a:off x="5576873" y="271690"/>
            <a:ext cx="3195608" cy="611026"/>
            <a:chOff x="0" y="0"/>
            <a:chExt cx="3195607" cy="611025"/>
          </a:xfrm>
        </p:grpSpPr>
        <p:sp>
          <p:nvSpPr>
            <p:cNvPr id="413" name="Rectangle"/>
            <p:cNvSpPr/>
            <p:nvPr/>
          </p:nvSpPr>
          <p:spPr>
            <a:xfrm>
              <a:off x="-1" y="0"/>
              <a:ext cx="3195609" cy="611026"/>
            </a:xfrm>
            <a:prstGeom prst="rect">
              <a:avLst/>
            </a:prstGeom>
            <a:solidFill>
              <a:srgbClr val="376092"/>
            </a:solidFill>
            <a:ln w="57150" cap="flat">
              <a:solidFill>
                <a:srgbClr val="376092"/>
              </a:solidFill>
              <a:prstDash val="solid"/>
              <a:round/>
            </a:ln>
            <a:effectLst/>
          </p:spPr>
          <p:txBody>
            <a:bodyPr wrap="square" lIns="45719" tIns="45719" rIns="45719" bIns="45719" numCol="1" anchor="ctr">
              <a:noAutofit/>
            </a:bodyPr>
            <a:lstStyle/>
            <a:p>
              <a:pPr algn="ctr">
                <a:defRPr>
                  <a:solidFill>
                    <a:srgbClr val="FFFFFF"/>
                  </a:solidFill>
                  <a:latin typeface="Avenir Next"/>
                  <a:ea typeface="Avenir Next"/>
                  <a:cs typeface="Avenir Next"/>
                  <a:sym typeface="Avenir Next"/>
                </a:defRPr>
              </a:pPr>
            </a:p>
          </p:txBody>
        </p:sp>
        <p:sp>
          <p:nvSpPr>
            <p:cNvPr id="414" name="Etape 1 : QUI ?"/>
            <p:cNvSpPr txBox="1"/>
            <p:nvPr/>
          </p:nvSpPr>
          <p:spPr>
            <a:xfrm>
              <a:off x="-1" y="101042"/>
              <a:ext cx="3195609"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Avenir Next"/>
                  <a:ea typeface="Avenir Next"/>
                  <a:cs typeface="Avenir Next"/>
                  <a:sym typeface="Avenir Next"/>
                </a:defRPr>
              </a:lvl1pPr>
            </a:lstStyle>
            <a:p>
              <a:pPr/>
              <a:r>
                <a:t>Etape 1 : QUI ?</a:t>
              </a:r>
            </a:p>
          </p:txBody>
        </p:sp>
      </p:grpSp>
      <p:grpSp>
        <p:nvGrpSpPr>
          <p:cNvPr id="418" name="Rectangle 33"/>
          <p:cNvGrpSpPr/>
          <p:nvPr/>
        </p:nvGrpSpPr>
        <p:grpSpPr>
          <a:xfrm>
            <a:off x="2898502" y="271690"/>
            <a:ext cx="2678371" cy="611026"/>
            <a:chOff x="0" y="0"/>
            <a:chExt cx="2678370" cy="611025"/>
          </a:xfrm>
        </p:grpSpPr>
        <p:sp>
          <p:nvSpPr>
            <p:cNvPr id="416" name="Rectangle"/>
            <p:cNvSpPr/>
            <p:nvPr/>
          </p:nvSpPr>
          <p:spPr>
            <a:xfrm>
              <a:off x="-1" y="0"/>
              <a:ext cx="2678372" cy="611026"/>
            </a:xfrm>
            <a:prstGeom prst="rect">
              <a:avLst/>
            </a:prstGeom>
            <a:noFill/>
            <a:ln w="57150" cap="flat">
              <a:solidFill>
                <a:srgbClr val="376092"/>
              </a:solidFill>
              <a:prstDash val="solid"/>
              <a:round/>
            </a:ln>
            <a:effectLst/>
          </p:spPr>
          <p:txBody>
            <a:bodyPr wrap="square" lIns="45719" tIns="45719" rIns="45719" bIns="45719" numCol="1" anchor="ctr">
              <a:noAutofit/>
            </a:bodyPr>
            <a:lstStyle/>
            <a:p>
              <a:pPr algn="ctr">
                <a:defRPr sz="1600">
                  <a:solidFill>
                    <a:srgbClr val="F36019"/>
                  </a:solidFill>
                  <a:latin typeface="Avenir Next"/>
                  <a:ea typeface="Avenir Next"/>
                  <a:cs typeface="Avenir Next"/>
                  <a:sym typeface="Avenir Next"/>
                </a:defRPr>
              </a:pPr>
            </a:p>
          </p:txBody>
        </p:sp>
        <p:sp>
          <p:nvSpPr>
            <p:cNvPr id="417" name="[vous pouvez écrire ici]"/>
            <p:cNvSpPr txBox="1"/>
            <p:nvPr/>
          </p:nvSpPr>
          <p:spPr>
            <a:xfrm>
              <a:off x="-1" y="120093"/>
              <a:ext cx="2678372"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grpSp>
      <p:sp>
        <p:nvSpPr>
          <p:cNvPr id="419" name="ZoneTexte 4"/>
          <p:cNvSpPr txBox="1"/>
          <p:nvPr/>
        </p:nvSpPr>
        <p:spPr>
          <a:xfrm>
            <a:off x="406399" y="392666"/>
            <a:ext cx="21938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Nom de votre persona</a:t>
            </a:r>
          </a:p>
        </p:txBody>
      </p:sp>
      <p:sp>
        <p:nvSpPr>
          <p:cNvPr id="420" name="Rectangle 23"/>
          <p:cNvSpPr txBox="1"/>
          <p:nvPr/>
        </p:nvSpPr>
        <p:spPr>
          <a:xfrm>
            <a:off x="3307536" y="2189209"/>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
        <p:nvSpPr>
          <p:cNvPr id="421" name="Rectangle 28"/>
          <p:cNvSpPr txBox="1"/>
          <p:nvPr/>
        </p:nvSpPr>
        <p:spPr>
          <a:xfrm>
            <a:off x="3307536" y="4044651"/>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
        <p:nvSpPr>
          <p:cNvPr id="422" name="Rectangle 32"/>
          <p:cNvSpPr txBox="1"/>
          <p:nvPr/>
        </p:nvSpPr>
        <p:spPr>
          <a:xfrm>
            <a:off x="3360163" y="5933099"/>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4" name="Rectangle 34"/>
          <p:cNvSpPr/>
          <p:nvPr/>
        </p:nvSpPr>
        <p:spPr>
          <a:xfrm>
            <a:off x="220133" y="906446"/>
            <a:ext cx="8552347" cy="1966506"/>
          </a:xfrm>
          <a:prstGeom prst="rect">
            <a:avLst/>
          </a:prstGeom>
          <a:solidFill>
            <a:srgbClr val="DFDFDF"/>
          </a:solidFill>
          <a:ln w="12700">
            <a:miter lim="400000"/>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425" name="Rectangle 35"/>
          <p:cNvSpPr/>
          <p:nvPr/>
        </p:nvSpPr>
        <p:spPr>
          <a:xfrm>
            <a:off x="220134" y="2822152"/>
            <a:ext cx="8552347" cy="2006605"/>
          </a:xfrm>
          <a:prstGeom prst="rect">
            <a:avLst/>
          </a:prstGeom>
          <a:solidFill>
            <a:srgbClr val="CCCCCC"/>
          </a:solidFill>
          <a:ln w="12700">
            <a:miter lim="400000"/>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426" name="Rectangle 39"/>
          <p:cNvSpPr/>
          <p:nvPr/>
        </p:nvSpPr>
        <p:spPr>
          <a:xfrm>
            <a:off x="220134" y="4741333"/>
            <a:ext cx="8552347" cy="1870884"/>
          </a:xfrm>
          <a:prstGeom prst="rect">
            <a:avLst/>
          </a:prstGeom>
          <a:solidFill>
            <a:srgbClr val="B8B8B8"/>
          </a:solidFill>
          <a:ln w="12700">
            <a:miter lim="400000"/>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427" name="Connecteur droit 18"/>
          <p:cNvSpPr/>
          <p:nvPr/>
        </p:nvSpPr>
        <p:spPr>
          <a:xfrm>
            <a:off x="2898502" y="882715"/>
            <a:ext cx="2" cy="5753276"/>
          </a:xfrm>
          <a:prstGeom prst="line">
            <a:avLst/>
          </a:prstGeom>
          <a:ln w="3175">
            <a:solidFill>
              <a:srgbClr val="7F7F7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428" name="ZoneTexte 24"/>
          <p:cNvSpPr txBox="1"/>
          <p:nvPr/>
        </p:nvSpPr>
        <p:spPr>
          <a:xfrm>
            <a:off x="406399" y="2339548"/>
            <a:ext cx="1168909"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OBJECTIFS</a:t>
            </a:r>
          </a:p>
        </p:txBody>
      </p:sp>
      <p:sp>
        <p:nvSpPr>
          <p:cNvPr id="429" name="ZoneTexte 25"/>
          <p:cNvSpPr txBox="1"/>
          <p:nvPr/>
        </p:nvSpPr>
        <p:spPr>
          <a:xfrm>
            <a:off x="406399" y="3924558"/>
            <a:ext cx="206320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CHALLENGE</a:t>
            </a:r>
          </a:p>
        </p:txBody>
      </p:sp>
      <p:sp>
        <p:nvSpPr>
          <p:cNvPr id="430" name="ZoneTexte 26"/>
          <p:cNvSpPr txBox="1"/>
          <p:nvPr/>
        </p:nvSpPr>
        <p:spPr>
          <a:xfrm>
            <a:off x="352235" y="5338881"/>
            <a:ext cx="2546270" cy="120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CE QUE NOUS POUVONS FAIRE pour aider nos personas à atteindre leurs objectifs ? </a:t>
            </a:r>
          </a:p>
        </p:txBody>
      </p:sp>
      <p:sp>
        <p:nvSpPr>
          <p:cNvPr id="431" name="Rectangle 1"/>
          <p:cNvSpPr/>
          <p:nvPr/>
        </p:nvSpPr>
        <p:spPr>
          <a:xfrm>
            <a:off x="220133" y="271690"/>
            <a:ext cx="8552347" cy="6364300"/>
          </a:xfrm>
          <a:prstGeom prst="rect">
            <a:avLst/>
          </a:prstGeom>
          <a:ln w="57150">
            <a:solidFill>
              <a:srgbClr val="376092"/>
            </a:solidFill>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432" name="Rectangle 27"/>
          <p:cNvSpPr/>
          <p:nvPr/>
        </p:nvSpPr>
        <p:spPr>
          <a:xfrm>
            <a:off x="220133" y="271690"/>
            <a:ext cx="2678372" cy="611026"/>
          </a:xfrm>
          <a:prstGeom prst="rect">
            <a:avLst/>
          </a:prstGeom>
          <a:ln w="57150">
            <a:solidFill>
              <a:srgbClr val="376092"/>
            </a:solidFill>
          </a:ln>
        </p:spPr>
        <p:txBody>
          <a:bodyPr lIns="45719" rIns="45719" anchor="ctr"/>
          <a:lstStyle/>
          <a:p>
            <a:pPr algn="ctr">
              <a:defRPr sz="1600">
                <a:solidFill>
                  <a:srgbClr val="FFFFFF"/>
                </a:solidFill>
                <a:latin typeface="Avenir Next"/>
                <a:ea typeface="Avenir Next"/>
                <a:cs typeface="Avenir Next"/>
                <a:sym typeface="Avenir Next"/>
              </a:defRPr>
            </a:pPr>
          </a:p>
        </p:txBody>
      </p:sp>
      <p:grpSp>
        <p:nvGrpSpPr>
          <p:cNvPr id="435" name="Rectangle 29"/>
          <p:cNvGrpSpPr/>
          <p:nvPr/>
        </p:nvGrpSpPr>
        <p:grpSpPr>
          <a:xfrm>
            <a:off x="5576873" y="271690"/>
            <a:ext cx="3195608" cy="611026"/>
            <a:chOff x="0" y="0"/>
            <a:chExt cx="3195607" cy="611025"/>
          </a:xfrm>
        </p:grpSpPr>
        <p:sp>
          <p:nvSpPr>
            <p:cNvPr id="433" name="Rectangle"/>
            <p:cNvSpPr/>
            <p:nvPr/>
          </p:nvSpPr>
          <p:spPr>
            <a:xfrm>
              <a:off x="-1" y="0"/>
              <a:ext cx="3195609" cy="611026"/>
            </a:xfrm>
            <a:prstGeom prst="rect">
              <a:avLst/>
            </a:prstGeom>
            <a:solidFill>
              <a:srgbClr val="376092"/>
            </a:solidFill>
            <a:ln w="57150" cap="flat">
              <a:solidFill>
                <a:srgbClr val="376092"/>
              </a:solidFill>
              <a:prstDash val="solid"/>
              <a:round/>
            </a:ln>
            <a:effectLst/>
          </p:spPr>
          <p:txBody>
            <a:bodyPr wrap="square" lIns="45719" tIns="45719" rIns="45719" bIns="45719" numCol="1" anchor="ctr">
              <a:noAutofit/>
            </a:bodyPr>
            <a:lstStyle/>
            <a:p>
              <a:pPr algn="ctr">
                <a:defRPr>
                  <a:solidFill>
                    <a:srgbClr val="FFFFFF"/>
                  </a:solidFill>
                  <a:latin typeface="Avenir Next"/>
                  <a:ea typeface="Avenir Next"/>
                  <a:cs typeface="Avenir Next"/>
                  <a:sym typeface="Avenir Next"/>
                </a:defRPr>
              </a:pPr>
            </a:p>
          </p:txBody>
        </p:sp>
        <p:sp>
          <p:nvSpPr>
            <p:cNvPr id="434" name="Etape 2 : QUOI ?"/>
            <p:cNvSpPr txBox="1"/>
            <p:nvPr/>
          </p:nvSpPr>
          <p:spPr>
            <a:xfrm>
              <a:off x="-1" y="101042"/>
              <a:ext cx="3195609"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Avenir Next"/>
                  <a:ea typeface="Avenir Next"/>
                  <a:cs typeface="Avenir Next"/>
                  <a:sym typeface="Avenir Next"/>
                </a:defRPr>
              </a:lvl1pPr>
            </a:lstStyle>
            <a:p>
              <a:pPr/>
              <a:r>
                <a:t>Etape 2 : QUOI ?</a:t>
              </a:r>
            </a:p>
          </p:txBody>
        </p:sp>
      </p:grpSp>
      <p:sp>
        <p:nvSpPr>
          <p:cNvPr id="436" name="Rectangle 33"/>
          <p:cNvSpPr/>
          <p:nvPr/>
        </p:nvSpPr>
        <p:spPr>
          <a:xfrm>
            <a:off x="2898502" y="271690"/>
            <a:ext cx="2678371" cy="611026"/>
          </a:xfrm>
          <a:prstGeom prst="rect">
            <a:avLst/>
          </a:prstGeom>
          <a:ln w="57150">
            <a:solidFill>
              <a:srgbClr val="50B19E"/>
            </a:solidFill>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437" name="ZoneTexte 4"/>
          <p:cNvSpPr txBox="1"/>
          <p:nvPr/>
        </p:nvSpPr>
        <p:spPr>
          <a:xfrm>
            <a:off x="406399" y="392666"/>
            <a:ext cx="21938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Nom de votre persona</a:t>
            </a:r>
          </a:p>
        </p:txBody>
      </p:sp>
      <p:sp>
        <p:nvSpPr>
          <p:cNvPr id="438" name="Rectangle 21"/>
          <p:cNvSpPr txBox="1"/>
          <p:nvPr/>
        </p:nvSpPr>
        <p:spPr>
          <a:xfrm>
            <a:off x="3307536" y="4044651"/>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
        <p:nvSpPr>
          <p:cNvPr id="439" name="Rectangle 22"/>
          <p:cNvSpPr txBox="1"/>
          <p:nvPr/>
        </p:nvSpPr>
        <p:spPr>
          <a:xfrm>
            <a:off x="3360163" y="5933099"/>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
        <p:nvSpPr>
          <p:cNvPr id="440" name="Rectangle 37"/>
          <p:cNvSpPr txBox="1"/>
          <p:nvPr/>
        </p:nvSpPr>
        <p:spPr>
          <a:xfrm>
            <a:off x="3307536" y="2189209"/>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grpSp>
        <p:nvGrpSpPr>
          <p:cNvPr id="443" name="Rectangle 40"/>
          <p:cNvGrpSpPr/>
          <p:nvPr/>
        </p:nvGrpSpPr>
        <p:grpSpPr>
          <a:xfrm>
            <a:off x="2898506" y="271693"/>
            <a:ext cx="2678371" cy="611026"/>
            <a:chOff x="0" y="0"/>
            <a:chExt cx="2678370" cy="611025"/>
          </a:xfrm>
        </p:grpSpPr>
        <p:sp>
          <p:nvSpPr>
            <p:cNvPr id="441" name="Rectangle"/>
            <p:cNvSpPr/>
            <p:nvPr/>
          </p:nvSpPr>
          <p:spPr>
            <a:xfrm>
              <a:off x="-1" y="0"/>
              <a:ext cx="2678372" cy="611026"/>
            </a:xfrm>
            <a:prstGeom prst="rect">
              <a:avLst/>
            </a:prstGeom>
            <a:noFill/>
            <a:ln w="57150" cap="flat">
              <a:solidFill>
                <a:srgbClr val="376092"/>
              </a:solidFill>
              <a:prstDash val="solid"/>
              <a:round/>
            </a:ln>
            <a:effectLst/>
          </p:spPr>
          <p:txBody>
            <a:bodyPr wrap="square" lIns="45719" tIns="45719" rIns="45719" bIns="45719" numCol="1" anchor="ctr">
              <a:noAutofit/>
            </a:bodyPr>
            <a:lstStyle/>
            <a:p>
              <a:pPr algn="ctr">
                <a:defRPr sz="1600">
                  <a:solidFill>
                    <a:srgbClr val="F36019"/>
                  </a:solidFill>
                  <a:latin typeface="Avenir Next"/>
                  <a:ea typeface="Avenir Next"/>
                  <a:cs typeface="Avenir Next"/>
                  <a:sym typeface="Avenir Next"/>
                </a:defRPr>
              </a:pPr>
            </a:p>
          </p:txBody>
        </p:sp>
        <p:sp>
          <p:nvSpPr>
            <p:cNvPr id="442" name="[vous pouvez écrire ici]"/>
            <p:cNvSpPr txBox="1"/>
            <p:nvPr/>
          </p:nvSpPr>
          <p:spPr>
            <a:xfrm>
              <a:off x="-1" y="120093"/>
              <a:ext cx="2678372"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gr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5" name="Rectangle 34"/>
          <p:cNvSpPr/>
          <p:nvPr/>
        </p:nvSpPr>
        <p:spPr>
          <a:xfrm>
            <a:off x="220133" y="906446"/>
            <a:ext cx="8552347" cy="2852755"/>
          </a:xfrm>
          <a:prstGeom prst="rect">
            <a:avLst/>
          </a:prstGeom>
          <a:solidFill>
            <a:srgbClr val="DFDFDF"/>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446" name="Rectangle 35"/>
          <p:cNvSpPr/>
          <p:nvPr/>
        </p:nvSpPr>
        <p:spPr>
          <a:xfrm>
            <a:off x="220134" y="3759200"/>
            <a:ext cx="8552347" cy="2876790"/>
          </a:xfrm>
          <a:prstGeom prst="rect">
            <a:avLst/>
          </a:prstGeom>
          <a:solidFill>
            <a:srgbClr val="CCCCCC"/>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447" name="Connecteur droit 18"/>
          <p:cNvSpPr/>
          <p:nvPr/>
        </p:nvSpPr>
        <p:spPr>
          <a:xfrm>
            <a:off x="2898502" y="882715"/>
            <a:ext cx="2" cy="5753276"/>
          </a:xfrm>
          <a:prstGeom prst="line">
            <a:avLst/>
          </a:prstGeom>
          <a:ln w="3175">
            <a:solidFill>
              <a:srgbClr val="7F7F7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448" name="ZoneTexte 24"/>
          <p:cNvSpPr txBox="1"/>
          <p:nvPr/>
        </p:nvSpPr>
        <p:spPr>
          <a:xfrm>
            <a:off x="406400" y="3253947"/>
            <a:ext cx="1591158"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TEMOIGNAGES</a:t>
            </a:r>
          </a:p>
        </p:txBody>
      </p:sp>
      <p:sp>
        <p:nvSpPr>
          <p:cNvPr id="449" name="ZoneTexte 25"/>
          <p:cNvSpPr txBox="1"/>
          <p:nvPr/>
        </p:nvSpPr>
        <p:spPr>
          <a:xfrm>
            <a:off x="406399" y="5748725"/>
            <a:ext cx="206320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OBJECTIONS</a:t>
            </a:r>
          </a:p>
        </p:txBody>
      </p:sp>
      <p:sp>
        <p:nvSpPr>
          <p:cNvPr id="450" name="Rectangle 1"/>
          <p:cNvSpPr/>
          <p:nvPr/>
        </p:nvSpPr>
        <p:spPr>
          <a:xfrm>
            <a:off x="220133" y="271690"/>
            <a:ext cx="8552347" cy="6364300"/>
          </a:xfrm>
          <a:prstGeom prst="rect">
            <a:avLst/>
          </a:prstGeom>
          <a:ln w="57150">
            <a:solidFill>
              <a:srgbClr val="376092"/>
            </a:solidFill>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451" name="Rectangle 27"/>
          <p:cNvSpPr/>
          <p:nvPr/>
        </p:nvSpPr>
        <p:spPr>
          <a:xfrm>
            <a:off x="220133" y="271690"/>
            <a:ext cx="2678372" cy="611026"/>
          </a:xfrm>
          <a:prstGeom prst="rect">
            <a:avLst/>
          </a:prstGeom>
          <a:ln w="57150">
            <a:solidFill>
              <a:srgbClr val="376092"/>
            </a:solidFill>
          </a:ln>
        </p:spPr>
        <p:txBody>
          <a:bodyPr lIns="45719" rIns="45719" anchor="ctr"/>
          <a:lstStyle/>
          <a:p>
            <a:pPr algn="ctr">
              <a:defRPr sz="1600">
                <a:solidFill>
                  <a:srgbClr val="FFFFFF"/>
                </a:solidFill>
                <a:latin typeface="Avenir Next"/>
                <a:ea typeface="Avenir Next"/>
                <a:cs typeface="Avenir Next"/>
                <a:sym typeface="Avenir Next"/>
              </a:defRPr>
            </a:pPr>
          </a:p>
        </p:txBody>
      </p:sp>
      <p:grpSp>
        <p:nvGrpSpPr>
          <p:cNvPr id="454" name="Rectangle 29"/>
          <p:cNvGrpSpPr/>
          <p:nvPr/>
        </p:nvGrpSpPr>
        <p:grpSpPr>
          <a:xfrm>
            <a:off x="5576873" y="271690"/>
            <a:ext cx="3195608" cy="611026"/>
            <a:chOff x="0" y="0"/>
            <a:chExt cx="3195607" cy="611025"/>
          </a:xfrm>
        </p:grpSpPr>
        <p:sp>
          <p:nvSpPr>
            <p:cNvPr id="452" name="Rectangle"/>
            <p:cNvSpPr/>
            <p:nvPr/>
          </p:nvSpPr>
          <p:spPr>
            <a:xfrm>
              <a:off x="-1" y="0"/>
              <a:ext cx="3195609" cy="611026"/>
            </a:xfrm>
            <a:prstGeom prst="rect">
              <a:avLst/>
            </a:prstGeom>
            <a:solidFill>
              <a:srgbClr val="376092"/>
            </a:solidFill>
            <a:ln w="57150" cap="flat">
              <a:solidFill>
                <a:srgbClr val="376092"/>
              </a:solidFill>
              <a:prstDash val="solid"/>
              <a:round/>
            </a:ln>
            <a:effectLst/>
          </p:spPr>
          <p:txBody>
            <a:bodyPr wrap="square" lIns="45719" tIns="45719" rIns="45719" bIns="45719" numCol="1" anchor="ctr">
              <a:noAutofit/>
            </a:bodyPr>
            <a:lstStyle/>
            <a:p>
              <a:pPr algn="ctr">
                <a:defRPr>
                  <a:solidFill>
                    <a:srgbClr val="FFFFFF"/>
                  </a:solidFill>
                  <a:latin typeface="Avenir Next"/>
                  <a:ea typeface="Avenir Next"/>
                  <a:cs typeface="Avenir Next"/>
                  <a:sym typeface="Avenir Next"/>
                </a:defRPr>
              </a:pPr>
            </a:p>
          </p:txBody>
        </p:sp>
        <p:sp>
          <p:nvSpPr>
            <p:cNvPr id="453" name="Etape 3 : POURQUOI ?"/>
            <p:cNvSpPr txBox="1"/>
            <p:nvPr/>
          </p:nvSpPr>
          <p:spPr>
            <a:xfrm>
              <a:off x="-1" y="101042"/>
              <a:ext cx="3195609"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Avenir Next"/>
                  <a:ea typeface="Avenir Next"/>
                  <a:cs typeface="Avenir Next"/>
                  <a:sym typeface="Avenir Next"/>
                </a:defRPr>
              </a:lvl1pPr>
            </a:lstStyle>
            <a:p>
              <a:pPr/>
              <a:r>
                <a:t>Etape 3 : POURQUOI ?</a:t>
              </a:r>
            </a:p>
          </p:txBody>
        </p:sp>
      </p:grpSp>
      <p:sp>
        <p:nvSpPr>
          <p:cNvPr id="455" name="Rectangle 33"/>
          <p:cNvSpPr/>
          <p:nvPr/>
        </p:nvSpPr>
        <p:spPr>
          <a:xfrm>
            <a:off x="2898502" y="271690"/>
            <a:ext cx="2678371" cy="611026"/>
          </a:xfrm>
          <a:prstGeom prst="rect">
            <a:avLst/>
          </a:prstGeom>
          <a:ln w="57150">
            <a:solidFill>
              <a:srgbClr val="50B19E"/>
            </a:solidFill>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456" name="ZoneTexte 4"/>
          <p:cNvSpPr txBox="1"/>
          <p:nvPr/>
        </p:nvSpPr>
        <p:spPr>
          <a:xfrm>
            <a:off x="406399" y="392666"/>
            <a:ext cx="21938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Nom de votre persona</a:t>
            </a:r>
          </a:p>
        </p:txBody>
      </p:sp>
      <p:grpSp>
        <p:nvGrpSpPr>
          <p:cNvPr id="459" name="Rectangle 17"/>
          <p:cNvGrpSpPr/>
          <p:nvPr/>
        </p:nvGrpSpPr>
        <p:grpSpPr>
          <a:xfrm>
            <a:off x="2898506" y="271693"/>
            <a:ext cx="2678371" cy="611026"/>
            <a:chOff x="0" y="0"/>
            <a:chExt cx="2678370" cy="611025"/>
          </a:xfrm>
        </p:grpSpPr>
        <p:sp>
          <p:nvSpPr>
            <p:cNvPr id="457" name="Rectangle"/>
            <p:cNvSpPr/>
            <p:nvPr/>
          </p:nvSpPr>
          <p:spPr>
            <a:xfrm>
              <a:off x="-1" y="0"/>
              <a:ext cx="2678372" cy="611026"/>
            </a:xfrm>
            <a:prstGeom prst="rect">
              <a:avLst/>
            </a:prstGeom>
            <a:noFill/>
            <a:ln w="57150" cap="flat">
              <a:solidFill>
                <a:srgbClr val="376092"/>
              </a:solidFill>
              <a:prstDash val="solid"/>
              <a:round/>
            </a:ln>
            <a:effectLst/>
          </p:spPr>
          <p:txBody>
            <a:bodyPr wrap="square" lIns="45719" tIns="45719" rIns="45719" bIns="45719" numCol="1" anchor="ctr">
              <a:noAutofit/>
            </a:bodyPr>
            <a:lstStyle/>
            <a:p>
              <a:pPr algn="ctr">
                <a:defRPr sz="1600">
                  <a:solidFill>
                    <a:srgbClr val="F36019"/>
                  </a:solidFill>
                  <a:latin typeface="Avenir Next"/>
                  <a:ea typeface="Avenir Next"/>
                  <a:cs typeface="Avenir Next"/>
                  <a:sym typeface="Avenir Next"/>
                </a:defRPr>
              </a:pPr>
            </a:p>
          </p:txBody>
        </p:sp>
        <p:sp>
          <p:nvSpPr>
            <p:cNvPr id="458" name="[vous pouvez écrire ici]"/>
            <p:cNvSpPr txBox="1"/>
            <p:nvPr/>
          </p:nvSpPr>
          <p:spPr>
            <a:xfrm>
              <a:off x="-1" y="120093"/>
              <a:ext cx="2678372"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grpSp>
      <p:sp>
        <p:nvSpPr>
          <p:cNvPr id="460" name="Rectangle 19"/>
          <p:cNvSpPr txBox="1"/>
          <p:nvPr/>
        </p:nvSpPr>
        <p:spPr>
          <a:xfrm>
            <a:off x="3360163" y="5933099"/>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
        <p:nvSpPr>
          <p:cNvPr id="461" name="Rectangle 20"/>
          <p:cNvSpPr txBox="1"/>
          <p:nvPr/>
        </p:nvSpPr>
        <p:spPr>
          <a:xfrm>
            <a:off x="3292430" y="3068527"/>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3" name="Rectangle 34"/>
          <p:cNvSpPr/>
          <p:nvPr/>
        </p:nvSpPr>
        <p:spPr>
          <a:xfrm>
            <a:off x="220133" y="906446"/>
            <a:ext cx="8552347" cy="2852755"/>
          </a:xfrm>
          <a:prstGeom prst="rect">
            <a:avLst/>
          </a:prstGeom>
          <a:solidFill>
            <a:srgbClr val="DFDFDF"/>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464" name="Rectangle 35"/>
          <p:cNvSpPr/>
          <p:nvPr/>
        </p:nvSpPr>
        <p:spPr>
          <a:xfrm>
            <a:off x="220134" y="3759200"/>
            <a:ext cx="8552347" cy="2876790"/>
          </a:xfrm>
          <a:prstGeom prst="rect">
            <a:avLst/>
          </a:prstGeom>
          <a:solidFill>
            <a:srgbClr val="CCCCCC"/>
          </a:solidFill>
          <a:ln w="12700">
            <a:miter lim="400000"/>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465" name="Connecteur droit 18"/>
          <p:cNvSpPr/>
          <p:nvPr/>
        </p:nvSpPr>
        <p:spPr>
          <a:xfrm>
            <a:off x="2898502" y="882715"/>
            <a:ext cx="2" cy="5753276"/>
          </a:xfrm>
          <a:prstGeom prst="line">
            <a:avLst/>
          </a:prstGeom>
          <a:ln w="3175">
            <a:solidFill>
              <a:srgbClr val="7F7F7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466" name="ZoneTexte 24"/>
          <p:cNvSpPr txBox="1"/>
          <p:nvPr/>
        </p:nvSpPr>
        <p:spPr>
          <a:xfrm>
            <a:off x="406399" y="2237968"/>
            <a:ext cx="2250575" cy="148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MESSAGE MARKETING ou comment vous devez présenter votre solution à ce persona</a:t>
            </a:r>
          </a:p>
        </p:txBody>
      </p:sp>
      <p:sp>
        <p:nvSpPr>
          <p:cNvPr id="467" name="ZoneTexte 25"/>
          <p:cNvSpPr txBox="1"/>
          <p:nvPr/>
        </p:nvSpPr>
        <p:spPr>
          <a:xfrm>
            <a:off x="406399" y="4817409"/>
            <a:ext cx="2063208" cy="148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DISCOURS COMMERCIAL ou  comment vous allez vendre votre solution à ce persona</a:t>
            </a:r>
          </a:p>
        </p:txBody>
      </p:sp>
      <p:sp>
        <p:nvSpPr>
          <p:cNvPr id="468" name="Rectangle 1"/>
          <p:cNvSpPr/>
          <p:nvPr/>
        </p:nvSpPr>
        <p:spPr>
          <a:xfrm>
            <a:off x="220133" y="271690"/>
            <a:ext cx="8552347" cy="6364300"/>
          </a:xfrm>
          <a:prstGeom prst="rect">
            <a:avLst/>
          </a:prstGeom>
          <a:ln w="57150">
            <a:solidFill>
              <a:srgbClr val="376092"/>
            </a:solidFill>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469" name="Rectangle 27"/>
          <p:cNvSpPr/>
          <p:nvPr/>
        </p:nvSpPr>
        <p:spPr>
          <a:xfrm>
            <a:off x="220133" y="271690"/>
            <a:ext cx="2678372" cy="611026"/>
          </a:xfrm>
          <a:prstGeom prst="rect">
            <a:avLst/>
          </a:prstGeom>
          <a:ln w="57150">
            <a:solidFill>
              <a:srgbClr val="376092"/>
            </a:solidFill>
          </a:ln>
        </p:spPr>
        <p:txBody>
          <a:bodyPr lIns="45719" rIns="45719" anchor="ctr"/>
          <a:lstStyle/>
          <a:p>
            <a:pPr algn="ctr">
              <a:defRPr>
                <a:solidFill>
                  <a:srgbClr val="FFFFFF"/>
                </a:solidFill>
                <a:latin typeface="Avenir Next"/>
                <a:ea typeface="Avenir Next"/>
                <a:cs typeface="Avenir Next"/>
                <a:sym typeface="Avenir Next"/>
              </a:defRPr>
            </a:pPr>
          </a:p>
        </p:txBody>
      </p:sp>
      <p:grpSp>
        <p:nvGrpSpPr>
          <p:cNvPr id="472" name="Rectangle 29"/>
          <p:cNvGrpSpPr/>
          <p:nvPr/>
        </p:nvGrpSpPr>
        <p:grpSpPr>
          <a:xfrm>
            <a:off x="5576873" y="271690"/>
            <a:ext cx="3195608" cy="611026"/>
            <a:chOff x="0" y="0"/>
            <a:chExt cx="3195607" cy="611025"/>
          </a:xfrm>
        </p:grpSpPr>
        <p:sp>
          <p:nvSpPr>
            <p:cNvPr id="470" name="Rectangle"/>
            <p:cNvSpPr/>
            <p:nvPr/>
          </p:nvSpPr>
          <p:spPr>
            <a:xfrm>
              <a:off x="-1" y="0"/>
              <a:ext cx="3195609" cy="611026"/>
            </a:xfrm>
            <a:prstGeom prst="rect">
              <a:avLst/>
            </a:prstGeom>
            <a:solidFill>
              <a:srgbClr val="376092"/>
            </a:solidFill>
            <a:ln w="57150" cap="flat">
              <a:solidFill>
                <a:srgbClr val="376092"/>
              </a:solidFill>
              <a:prstDash val="solid"/>
              <a:round/>
            </a:ln>
            <a:effectLst/>
          </p:spPr>
          <p:txBody>
            <a:bodyPr wrap="square" lIns="45719" tIns="45719" rIns="45719" bIns="45719" numCol="1" anchor="ctr">
              <a:noAutofit/>
            </a:bodyPr>
            <a:lstStyle/>
            <a:p>
              <a:pPr algn="ctr">
                <a:defRPr>
                  <a:solidFill>
                    <a:srgbClr val="FFFFFF"/>
                  </a:solidFill>
                  <a:latin typeface="Avenir Next"/>
                  <a:ea typeface="Avenir Next"/>
                  <a:cs typeface="Avenir Next"/>
                  <a:sym typeface="Avenir Next"/>
                </a:defRPr>
              </a:pPr>
            </a:p>
          </p:txBody>
        </p:sp>
        <p:sp>
          <p:nvSpPr>
            <p:cNvPr id="471" name="Etape 4 : COMMENT ?"/>
            <p:cNvSpPr txBox="1"/>
            <p:nvPr/>
          </p:nvSpPr>
          <p:spPr>
            <a:xfrm>
              <a:off x="-1" y="101042"/>
              <a:ext cx="3195609"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Avenir Next"/>
                  <a:ea typeface="Avenir Next"/>
                  <a:cs typeface="Avenir Next"/>
                  <a:sym typeface="Avenir Next"/>
                </a:defRPr>
              </a:lvl1pPr>
            </a:lstStyle>
            <a:p>
              <a:pPr/>
              <a:r>
                <a:t>Etape 4 : COMMENT ?</a:t>
              </a:r>
            </a:p>
          </p:txBody>
        </p:sp>
      </p:grpSp>
      <p:sp>
        <p:nvSpPr>
          <p:cNvPr id="473" name="Rectangle 33"/>
          <p:cNvSpPr/>
          <p:nvPr/>
        </p:nvSpPr>
        <p:spPr>
          <a:xfrm>
            <a:off x="2898502" y="271690"/>
            <a:ext cx="2678371" cy="611026"/>
          </a:xfrm>
          <a:prstGeom prst="rect">
            <a:avLst/>
          </a:prstGeom>
          <a:ln w="57150">
            <a:solidFill>
              <a:srgbClr val="50B19E"/>
            </a:solidFill>
          </a:ln>
        </p:spPr>
        <p:txBody>
          <a:bodyPr lIns="45719" rIns="45719" anchor="ctr"/>
          <a:lstStyle/>
          <a:p>
            <a:pPr algn="ctr">
              <a:defRPr>
                <a:solidFill>
                  <a:srgbClr val="FFFFFF"/>
                </a:solidFill>
                <a:latin typeface="Avenir Next"/>
                <a:ea typeface="Avenir Next"/>
                <a:cs typeface="Avenir Next"/>
                <a:sym typeface="Avenir Next"/>
              </a:defRPr>
            </a:pPr>
          </a:p>
        </p:txBody>
      </p:sp>
      <p:sp>
        <p:nvSpPr>
          <p:cNvPr id="474" name="ZoneTexte 4"/>
          <p:cNvSpPr txBox="1"/>
          <p:nvPr/>
        </p:nvSpPr>
        <p:spPr>
          <a:xfrm>
            <a:off x="406399" y="392666"/>
            <a:ext cx="21938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Nom de votre persona</a:t>
            </a:r>
          </a:p>
        </p:txBody>
      </p:sp>
      <p:grpSp>
        <p:nvGrpSpPr>
          <p:cNvPr id="477" name="Rectangle 19"/>
          <p:cNvGrpSpPr/>
          <p:nvPr/>
        </p:nvGrpSpPr>
        <p:grpSpPr>
          <a:xfrm>
            <a:off x="2898506" y="271693"/>
            <a:ext cx="2678371" cy="611026"/>
            <a:chOff x="0" y="0"/>
            <a:chExt cx="2678370" cy="611025"/>
          </a:xfrm>
        </p:grpSpPr>
        <p:sp>
          <p:nvSpPr>
            <p:cNvPr id="475" name="Rectangle"/>
            <p:cNvSpPr/>
            <p:nvPr/>
          </p:nvSpPr>
          <p:spPr>
            <a:xfrm>
              <a:off x="-1" y="0"/>
              <a:ext cx="2678372" cy="611026"/>
            </a:xfrm>
            <a:prstGeom prst="rect">
              <a:avLst/>
            </a:prstGeom>
            <a:noFill/>
            <a:ln w="57150" cap="flat">
              <a:solidFill>
                <a:srgbClr val="376092"/>
              </a:solidFill>
              <a:prstDash val="solid"/>
              <a:round/>
            </a:ln>
            <a:effectLst/>
          </p:spPr>
          <p:txBody>
            <a:bodyPr wrap="square" lIns="45719" tIns="45719" rIns="45719" bIns="45719" numCol="1" anchor="ctr">
              <a:noAutofit/>
            </a:bodyPr>
            <a:lstStyle/>
            <a:p>
              <a:pPr algn="ctr">
                <a:defRPr sz="1600">
                  <a:solidFill>
                    <a:srgbClr val="F36019"/>
                  </a:solidFill>
                  <a:latin typeface="Avenir Next"/>
                  <a:ea typeface="Avenir Next"/>
                  <a:cs typeface="Avenir Next"/>
                  <a:sym typeface="Avenir Next"/>
                </a:defRPr>
              </a:pPr>
            </a:p>
          </p:txBody>
        </p:sp>
        <p:sp>
          <p:nvSpPr>
            <p:cNvPr id="476" name="[vous pouvez écrire ici]"/>
            <p:cNvSpPr txBox="1"/>
            <p:nvPr/>
          </p:nvSpPr>
          <p:spPr>
            <a:xfrm>
              <a:off x="-1" y="120093"/>
              <a:ext cx="2678372"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grpSp>
      <p:sp>
        <p:nvSpPr>
          <p:cNvPr id="478" name="Rectangle 20"/>
          <p:cNvSpPr txBox="1"/>
          <p:nvPr/>
        </p:nvSpPr>
        <p:spPr>
          <a:xfrm>
            <a:off x="3360163" y="5933099"/>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
        <p:nvSpPr>
          <p:cNvPr id="479" name="Rectangle 21"/>
          <p:cNvSpPr txBox="1"/>
          <p:nvPr/>
        </p:nvSpPr>
        <p:spPr>
          <a:xfrm>
            <a:off x="3292430" y="3068527"/>
            <a:ext cx="2678371"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600">
                <a:solidFill>
                  <a:srgbClr val="F36019"/>
                </a:solidFill>
                <a:latin typeface="Avenir Next"/>
                <a:ea typeface="Avenir Next"/>
                <a:cs typeface="Avenir Next"/>
                <a:sym typeface="Avenir Next"/>
              </a:defRPr>
            </a:lvl1pPr>
          </a:lstStyle>
          <a:p>
            <a:pPr/>
            <a:r>
              <a:t>[vous pouvez écrire ici]</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Titre 1"/>
          <p:cNvSpPr txBox="1"/>
          <p:nvPr>
            <p:ph type="ctrTitle"/>
          </p:nvPr>
        </p:nvSpPr>
        <p:spPr>
          <a:xfrm>
            <a:off x="-626533" y="-217467"/>
            <a:ext cx="10227735" cy="1541457"/>
          </a:xfrm>
          <a:prstGeom prst="rect">
            <a:avLst/>
          </a:prstGeom>
        </p:spPr>
        <p:txBody>
          <a:bodyPr/>
          <a:lstStyle>
            <a:lvl1pPr>
              <a:defRPr sz="3600">
                <a:latin typeface="Avenir Next"/>
                <a:ea typeface="Avenir Next"/>
                <a:cs typeface="Avenir Next"/>
                <a:sym typeface="Avenir Next"/>
              </a:defRPr>
            </a:lvl1pPr>
          </a:lstStyle>
          <a:p>
            <a:pPr/>
            <a:r>
              <a:t>Qu’est-ce qu’un Buyer Persona négatif ?</a:t>
            </a:r>
          </a:p>
        </p:txBody>
      </p:sp>
      <p:sp>
        <p:nvSpPr>
          <p:cNvPr id="121" name="Rectangle 4"/>
          <p:cNvSpPr txBox="1"/>
          <p:nvPr/>
        </p:nvSpPr>
        <p:spPr>
          <a:xfrm>
            <a:off x="408215" y="1434575"/>
            <a:ext cx="8201105" cy="2313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Avenir Next"/>
                <a:ea typeface="Avenir Next"/>
                <a:cs typeface="Avenir Next"/>
                <a:sym typeface="Avenir Next"/>
              </a:defRPr>
            </a:pPr>
            <a:r>
              <a:t>Par opposition au </a:t>
            </a:r>
            <a:r>
              <a:rPr>
                <a:latin typeface="Avenir Heavy"/>
                <a:ea typeface="Avenir Heavy"/>
                <a:cs typeface="Avenir Heavy"/>
                <a:sym typeface="Avenir Heavy"/>
              </a:rPr>
              <a:t>buyer persona </a:t>
            </a:r>
            <a:r>
              <a:t>qui</a:t>
            </a:r>
            <a:r>
              <a:rPr b="1"/>
              <a:t> </a:t>
            </a:r>
            <a:r>
              <a:t>représente votre client idéal, un buyer persona négatif ou « excluent » serait une représentation de personnes que vous ne voulez absolument pas comme client.</a:t>
            </a:r>
          </a:p>
          <a:p>
            <a:pPr>
              <a:defRPr>
                <a:latin typeface="Avenir Next"/>
                <a:ea typeface="Avenir Next"/>
                <a:cs typeface="Avenir Next"/>
                <a:sym typeface="Avenir Next"/>
              </a:defRPr>
            </a:pPr>
          </a:p>
          <a:p>
            <a:pPr>
              <a:defRPr>
                <a:latin typeface="Avenir Next"/>
                <a:ea typeface="Avenir Next"/>
                <a:cs typeface="Avenir Next"/>
                <a:sym typeface="Avenir Next"/>
              </a:defRPr>
            </a:pPr>
            <a:r>
              <a:t>Par exemple, cela pourrait concerner les professionnels trop matures pour votre produit, les étudiants qui viennent sur votre site pour recueillir des informations théoriques mais ne sont pas acheteurs</a:t>
            </a:r>
            <a:r>
              <a:t>…</a:t>
            </a:r>
          </a:p>
        </p:txBody>
      </p:sp>
      <p:sp>
        <p:nvSpPr>
          <p:cNvPr id="122" name="Connecteur droit 8"/>
          <p:cNvSpPr/>
          <p:nvPr/>
        </p:nvSpPr>
        <p:spPr>
          <a:xfrm flipV="1">
            <a:off x="408216" y="931332"/>
            <a:ext cx="8481785" cy="3"/>
          </a:xfrm>
          <a:prstGeom prst="line">
            <a:avLst/>
          </a:prstGeom>
          <a:ln w="25400">
            <a:solidFill>
              <a:srgbClr val="50B19E"/>
            </a:solidFill>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Titre 1"/>
          <p:cNvSpPr txBox="1"/>
          <p:nvPr>
            <p:ph type="ctrTitle"/>
          </p:nvPr>
        </p:nvSpPr>
        <p:spPr>
          <a:xfrm>
            <a:off x="-87509" y="-236271"/>
            <a:ext cx="8798429" cy="1541457"/>
          </a:xfrm>
          <a:prstGeom prst="rect">
            <a:avLst/>
          </a:prstGeom>
        </p:spPr>
        <p:txBody>
          <a:bodyPr/>
          <a:lstStyle>
            <a:lvl1pPr>
              <a:defRPr sz="3600">
                <a:latin typeface="Avenir Next"/>
                <a:ea typeface="Avenir Next"/>
                <a:cs typeface="Avenir Next"/>
                <a:sym typeface="Avenir Next"/>
              </a:defRPr>
            </a:lvl1pPr>
          </a:lstStyle>
          <a:p>
            <a:pPr/>
            <a:r>
              <a:t> Comment utiliser ses Buyer Personas ?</a:t>
            </a:r>
          </a:p>
        </p:txBody>
      </p:sp>
      <p:sp>
        <p:nvSpPr>
          <p:cNvPr id="125" name="Rectangle 4"/>
          <p:cNvSpPr txBox="1"/>
          <p:nvPr/>
        </p:nvSpPr>
        <p:spPr>
          <a:xfrm>
            <a:off x="408217" y="1433693"/>
            <a:ext cx="8201105" cy="548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Avenir Next"/>
                <a:ea typeface="Avenir Next"/>
                <a:cs typeface="Avenir Next"/>
                <a:sym typeface="Avenir Next"/>
              </a:defRPr>
            </a:pPr>
            <a:r>
              <a:t>Dans un premier temps, les buyer personas vous permettent de personnaliser et de calibrer vos actions de marketing en fonction de vos différents prospects.</a:t>
            </a:r>
          </a:p>
          <a:p>
            <a:pPr>
              <a:defRPr>
                <a:latin typeface="Avenir Next"/>
                <a:ea typeface="Avenir Next"/>
                <a:cs typeface="Avenir Next"/>
                <a:sym typeface="Avenir Next"/>
              </a:defRPr>
            </a:pPr>
            <a:r>
              <a:t>Par exemple, vous n’allez plus envoyer le même email à l’ensemble de votre base de données contacts. Vous aller la segmenter selon les buyer personas que vous aurez identifier et vous pourrez ainsi adapter le message de votre email en fonction de ce que vous savez de ces différents buyer personas.</a:t>
            </a:r>
          </a:p>
          <a:p>
            <a:pPr>
              <a:defRPr>
                <a:latin typeface="Avenir Next"/>
                <a:ea typeface="Avenir Next"/>
                <a:cs typeface="Avenir Next"/>
                <a:sym typeface="Avenir Next"/>
              </a:defRPr>
            </a:pPr>
          </a:p>
          <a:p>
            <a:pPr>
              <a:defRPr>
                <a:latin typeface="Avenir Next"/>
                <a:ea typeface="Avenir Next"/>
                <a:cs typeface="Avenir Next"/>
                <a:sym typeface="Avenir Next"/>
              </a:defRPr>
            </a:pPr>
            <a:r>
              <a:t>Si vous avez créé des buyer personas « négatif », cela vous permet d’exclure ces profils de votre base de données et ainsi de diminuer votre coût par lead généré et votre coût par client transformé, augmentant ainsi votre taux de rentabilité.</a:t>
            </a:r>
          </a:p>
          <a:p>
            <a:pPr>
              <a:defRPr>
                <a:latin typeface="Avenir Next"/>
                <a:ea typeface="Avenir Next"/>
                <a:cs typeface="Avenir Next"/>
                <a:sym typeface="Avenir Next"/>
              </a:defRPr>
            </a:pPr>
          </a:p>
          <a:p>
            <a:pPr>
              <a:defRPr>
                <a:latin typeface="Avenir Next"/>
                <a:ea typeface="Avenir Next"/>
                <a:cs typeface="Avenir Next"/>
                <a:sym typeface="Avenir Next"/>
              </a:defRPr>
            </a:pPr>
            <a:r>
              <a:t>Enfin, il est également recommandé de segmenter vos buyer personas en fonction de leur maturité dans le cycle d’achat (sensibilisation, considération, décision) afin d’adapter et de cibler encore plus vos contenus pour augmenter leur performance de conversion.</a:t>
            </a:r>
          </a:p>
        </p:txBody>
      </p:sp>
      <p:sp>
        <p:nvSpPr>
          <p:cNvPr id="126" name="Connecteur droit 12"/>
          <p:cNvSpPr/>
          <p:nvPr/>
        </p:nvSpPr>
        <p:spPr>
          <a:xfrm flipV="1">
            <a:off x="408216" y="931332"/>
            <a:ext cx="8481785" cy="3"/>
          </a:xfrm>
          <a:prstGeom prst="line">
            <a:avLst/>
          </a:prstGeom>
          <a:ln w="25400">
            <a:solidFill>
              <a:srgbClr val="50B19E"/>
            </a:solidFill>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Rectangle 4"/>
          <p:cNvSpPr txBox="1"/>
          <p:nvPr/>
        </p:nvSpPr>
        <p:spPr>
          <a:xfrm>
            <a:off x="408217" y="1420725"/>
            <a:ext cx="8201105" cy="548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Avenir Next"/>
                <a:ea typeface="Avenir Next"/>
                <a:cs typeface="Avenir Next"/>
                <a:sym typeface="Avenir Next"/>
              </a:defRPr>
            </a:pPr>
            <a:r>
              <a:t>Pour créer vos buyer personas, vous allez vous mener des recherches auprès de vos clients actuels, vos prospects identifiés ou encore vos partenaires. L’idée est de recueillir un maximum d’informations pour personnaliser votre buyer persona.</a:t>
            </a:r>
          </a:p>
          <a:p>
            <a:pPr>
              <a:defRPr>
                <a:latin typeface="Avenir Next"/>
                <a:ea typeface="Avenir Next"/>
                <a:cs typeface="Avenir Next"/>
                <a:sym typeface="Avenir Next"/>
              </a:defRPr>
            </a:pPr>
          </a:p>
          <a:p>
            <a:pPr>
              <a:defRPr>
                <a:latin typeface="Avenir Next"/>
                <a:ea typeface="Avenir Next"/>
                <a:cs typeface="Avenir Next"/>
                <a:sym typeface="Avenir Next"/>
              </a:defRPr>
            </a:pPr>
            <a:r>
              <a:t>Vous pouvez recueillir ces informations à l’aide de questionnaires, d’enquêtes et en menant des interviews.</a:t>
            </a:r>
          </a:p>
          <a:p>
            <a:pPr>
              <a:defRPr>
                <a:latin typeface="Avenir Next"/>
                <a:ea typeface="Avenir Next"/>
                <a:cs typeface="Avenir Next"/>
                <a:sym typeface="Avenir Next"/>
              </a:defRPr>
            </a:pPr>
          </a:p>
          <a:p>
            <a:pPr>
              <a:defRPr>
                <a:latin typeface="Avenir Next"/>
                <a:ea typeface="Avenir Next"/>
                <a:cs typeface="Avenir Next"/>
                <a:sym typeface="Avenir Next"/>
              </a:defRPr>
            </a:pPr>
            <a:r>
              <a:t>Voici quelques méthodes pratiques pour obtenir les informations qui vont étayer les profils de vos buyer personas : </a:t>
            </a:r>
          </a:p>
          <a:p>
            <a:pPr>
              <a:defRPr>
                <a:latin typeface="Avenir Next"/>
                <a:ea typeface="Avenir Next"/>
                <a:cs typeface="Avenir Next"/>
                <a:sym typeface="Avenir Next"/>
              </a:defRPr>
            </a:pPr>
          </a:p>
          <a:p>
            <a:pPr marL="285750" indent="-285750">
              <a:buSzPct val="100000"/>
              <a:buFont typeface="Arial"/>
              <a:buChar char="•"/>
              <a:defRPr>
                <a:latin typeface="Avenir Next"/>
                <a:ea typeface="Avenir Next"/>
                <a:cs typeface="Avenir Next"/>
                <a:sym typeface="Avenir Next"/>
              </a:defRPr>
            </a:pPr>
            <a:r>
              <a:t>Interroger les clients en personnes ou par téléphone pour découvrir ce qu’ils aiment chez votre produit,</a:t>
            </a:r>
          </a:p>
          <a:p>
            <a:pPr>
              <a:defRPr>
                <a:latin typeface="Avenir Next"/>
                <a:ea typeface="Avenir Next"/>
                <a:cs typeface="Avenir Next"/>
                <a:sym typeface="Avenir Next"/>
              </a:defRPr>
            </a:pPr>
          </a:p>
          <a:p>
            <a:pPr marL="285750" indent="-285750">
              <a:buSzPct val="100000"/>
              <a:buFont typeface="Arial"/>
              <a:buChar char="•"/>
              <a:defRPr>
                <a:latin typeface="Avenir Next"/>
                <a:ea typeface="Avenir Next"/>
                <a:cs typeface="Avenir Next"/>
                <a:sym typeface="Avenir Next"/>
              </a:defRPr>
            </a:pPr>
            <a:r>
              <a:t>Rechercher dans votre base de données de contacts pour trouver des informations sur la façon dont vos prospects ou clients trouvent et consultent vos contenus,</a:t>
            </a:r>
          </a:p>
        </p:txBody>
      </p:sp>
      <p:sp>
        <p:nvSpPr>
          <p:cNvPr id="129" name="Titre 1"/>
          <p:cNvSpPr txBox="1"/>
          <p:nvPr/>
        </p:nvSpPr>
        <p:spPr>
          <a:xfrm>
            <a:off x="-324572" y="-236271"/>
            <a:ext cx="9790307" cy="154145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defRPr sz="3600">
                <a:latin typeface="Avenir Next"/>
                <a:ea typeface="Avenir Next"/>
                <a:cs typeface="Avenir Next"/>
                <a:sym typeface="Avenir Next"/>
              </a:defRPr>
            </a:lvl1pPr>
          </a:lstStyle>
          <a:p>
            <a:pPr/>
            <a:r>
              <a:t> Comment créer ses Buyer Personas ? 1/3     </a:t>
            </a:r>
          </a:p>
        </p:txBody>
      </p:sp>
      <p:sp>
        <p:nvSpPr>
          <p:cNvPr id="130" name="Connecteur droit 12"/>
          <p:cNvSpPr/>
          <p:nvPr/>
        </p:nvSpPr>
        <p:spPr>
          <a:xfrm flipV="1">
            <a:off x="408216" y="931332"/>
            <a:ext cx="8481785" cy="3"/>
          </a:xfrm>
          <a:prstGeom prst="line">
            <a:avLst/>
          </a:prstGeom>
          <a:ln w="25400">
            <a:solidFill>
              <a:srgbClr val="50B19E"/>
            </a:solidFill>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Rectangle 4"/>
          <p:cNvSpPr txBox="1"/>
          <p:nvPr/>
        </p:nvSpPr>
        <p:spPr>
          <a:xfrm>
            <a:off x="408217" y="1442420"/>
            <a:ext cx="8201105" cy="453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defRPr>
                <a:latin typeface="Avenir Next"/>
                <a:ea typeface="Avenir Next"/>
                <a:cs typeface="Avenir Next"/>
                <a:sym typeface="Avenir Next"/>
              </a:defRPr>
            </a:pPr>
            <a:r>
              <a:t>Lorsque vous allez créer des formulaires sur votre site pour proposer vos contenus premiums, insérer des champs qui vont vous apporter des informations pertinentes sur vos prospects. Exemple : intégrer un champ sur la taille de l’entreprise dans laquelle travaillent le prospect, cela pourra constituer une information qui déterminera 2 buyer personas différents. Vous pouvez également recueillir des informations sur les réseaux sociaux que vos prospects utilisent en posant une questions sur ce sujet</a:t>
            </a:r>
            <a:r>
              <a:t>…</a:t>
            </a:r>
          </a:p>
          <a:p>
            <a:pPr marL="285750" indent="-285750">
              <a:buSzPct val="100000"/>
              <a:buFont typeface="Arial"/>
              <a:buChar char="•"/>
              <a:defRPr>
                <a:latin typeface="Avenir Next"/>
                <a:ea typeface="Avenir Next"/>
                <a:cs typeface="Avenir Next"/>
                <a:sym typeface="Avenir Next"/>
              </a:defRPr>
            </a:pPr>
          </a:p>
          <a:p>
            <a:pPr marL="285750" indent="-285750">
              <a:buSzPct val="100000"/>
              <a:buFont typeface="Arial"/>
              <a:buChar char="•"/>
              <a:defRPr>
                <a:latin typeface="Avenir Next"/>
                <a:ea typeface="Avenir Next"/>
                <a:cs typeface="Avenir Next"/>
                <a:sym typeface="Avenir Next"/>
              </a:defRPr>
            </a:pPr>
            <a:r>
              <a:t>Echanger avec vos équipes commerciales afin qu’elles vous renseignent sur les leads avec lesquels elle sont le plus en contact. Elles pourront ainsi vous orienter vers les contacts à privilégier ou vous donner des informations communes à vos plus gros clients ou encore vous indiquer à quel niveau du cycle de vente se situent les prospects avec lesquels ils interagissent le plus.</a:t>
            </a:r>
          </a:p>
        </p:txBody>
      </p:sp>
      <p:sp>
        <p:nvSpPr>
          <p:cNvPr id="133" name="Titre 1"/>
          <p:cNvSpPr txBox="1"/>
          <p:nvPr/>
        </p:nvSpPr>
        <p:spPr>
          <a:xfrm>
            <a:off x="-222972" y="-236271"/>
            <a:ext cx="9570172" cy="154145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defRPr sz="3600">
                <a:latin typeface="Avenir Next"/>
                <a:ea typeface="Avenir Next"/>
                <a:cs typeface="Avenir Next"/>
                <a:sym typeface="Avenir Next"/>
              </a:defRPr>
            </a:lvl1pPr>
          </a:lstStyle>
          <a:p>
            <a:pPr/>
            <a:r>
              <a:t> Comment créer ses Buyer Personas ? 2/3</a:t>
            </a:r>
          </a:p>
        </p:txBody>
      </p:sp>
      <p:sp>
        <p:nvSpPr>
          <p:cNvPr id="134" name="Connecteur droit 9"/>
          <p:cNvSpPr/>
          <p:nvPr/>
        </p:nvSpPr>
        <p:spPr>
          <a:xfrm flipV="1">
            <a:off x="408216" y="931332"/>
            <a:ext cx="8481785" cy="3"/>
          </a:xfrm>
          <a:prstGeom prst="line">
            <a:avLst/>
          </a:prstGeom>
          <a:ln w="25400">
            <a:solidFill>
              <a:srgbClr val="50B19E"/>
            </a:solidFill>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Rectangle 4"/>
          <p:cNvSpPr txBox="1"/>
          <p:nvPr/>
        </p:nvSpPr>
        <p:spPr>
          <a:xfrm>
            <a:off x="459017" y="1470198"/>
            <a:ext cx="4947543" cy="136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Avenir Next"/>
                <a:ea typeface="Avenir Next"/>
                <a:cs typeface="Avenir Next"/>
                <a:sym typeface="Avenir Next"/>
              </a:defRPr>
            </a:pPr>
            <a:r>
              <a:t>Pour </a:t>
            </a:r>
            <a:r>
              <a:rPr>
                <a:latin typeface="Avenir Heavy"/>
                <a:ea typeface="Avenir Heavy"/>
                <a:cs typeface="Avenir Heavy"/>
                <a:sym typeface="Avenir Heavy"/>
              </a:rPr>
              <a:t>les clients Hubspot </a:t>
            </a:r>
            <a:r>
              <a:t>: vous pouvez gérer vos buyer personas sur la plateforme, directement dans la section Contacts ou depuis votre tableau de bord</a:t>
            </a:r>
          </a:p>
        </p:txBody>
      </p:sp>
      <p:pic>
        <p:nvPicPr>
          <p:cNvPr id="137" name="Picture 1" descr="Picture 1"/>
          <p:cNvPicPr>
            <a:picLocks noChangeAspect="1"/>
          </p:cNvPicPr>
          <p:nvPr/>
        </p:nvPicPr>
        <p:blipFill>
          <a:blip r:embed="rId2">
            <a:extLst/>
          </a:blip>
          <a:stretch>
            <a:fillRect/>
          </a:stretch>
        </p:blipFill>
        <p:spPr>
          <a:xfrm>
            <a:off x="5670599" y="1966137"/>
            <a:ext cx="3347079" cy="3546966"/>
          </a:xfrm>
          <a:prstGeom prst="rect">
            <a:avLst/>
          </a:prstGeom>
          <a:ln w="12700">
            <a:miter lim="400000"/>
          </a:ln>
        </p:spPr>
      </p:pic>
      <p:sp>
        <p:nvSpPr>
          <p:cNvPr id="138" name="Rectangle 6"/>
          <p:cNvSpPr txBox="1"/>
          <p:nvPr/>
        </p:nvSpPr>
        <p:spPr>
          <a:xfrm>
            <a:off x="459017" y="2854930"/>
            <a:ext cx="5035557" cy="136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Avenir Next"/>
                <a:ea typeface="Avenir Next"/>
                <a:cs typeface="Avenir Next"/>
                <a:sym typeface="Avenir Next"/>
              </a:defRPr>
            </a:lvl1pPr>
          </a:lstStyle>
          <a:p>
            <a:pPr/>
            <a:r>
              <a:t>Pour tout le monde : vous pouvez utiliser les pages suivantes de ce template qui vous aideront à organiser et structurer vos buyer personas. </a:t>
            </a:r>
          </a:p>
        </p:txBody>
      </p:sp>
      <p:sp>
        <p:nvSpPr>
          <p:cNvPr id="139" name="Rectangle 7"/>
          <p:cNvSpPr txBox="1"/>
          <p:nvPr/>
        </p:nvSpPr>
        <p:spPr>
          <a:xfrm>
            <a:off x="510833" y="4295249"/>
            <a:ext cx="5159767" cy="2313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Avenir Next"/>
                <a:ea typeface="Avenir Next"/>
                <a:cs typeface="Avenir Next"/>
                <a:sym typeface="Avenir Next"/>
              </a:defRPr>
            </a:pPr>
            <a:r>
              <a:t>Pour avancer concrètement, nous vous proposons un exemple de buyer persona complet. </a:t>
            </a:r>
          </a:p>
          <a:p>
            <a:pPr>
              <a:defRPr>
                <a:latin typeface="Avenir Next"/>
                <a:ea typeface="Avenir Next"/>
                <a:cs typeface="Avenir Next"/>
                <a:sym typeface="Avenir Next"/>
              </a:defRPr>
            </a:pPr>
          </a:p>
          <a:p>
            <a:pPr>
              <a:defRPr>
                <a:latin typeface="Avenir Next"/>
                <a:ea typeface="Avenir Next"/>
                <a:cs typeface="Avenir Next"/>
                <a:sym typeface="Avenir Next"/>
              </a:defRPr>
            </a:pPr>
            <a:r>
              <a:t>Nous mettons ensuite à votre disposition des templates vides afin que vous les complétiez pour vos propres personas.</a:t>
            </a:r>
          </a:p>
        </p:txBody>
      </p:sp>
      <p:sp>
        <p:nvSpPr>
          <p:cNvPr id="140" name="Titre 1"/>
          <p:cNvSpPr txBox="1"/>
          <p:nvPr/>
        </p:nvSpPr>
        <p:spPr>
          <a:xfrm>
            <a:off x="-222972" y="-236271"/>
            <a:ext cx="9570172" cy="154145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defRPr sz="3600">
                <a:latin typeface="Avenir Next"/>
                <a:ea typeface="Avenir Next"/>
                <a:cs typeface="Avenir Next"/>
                <a:sym typeface="Avenir Next"/>
              </a:defRPr>
            </a:lvl1pPr>
          </a:lstStyle>
          <a:p>
            <a:pPr/>
            <a:r>
              <a:t> Comment créer ses Buyer Personas ? 3/3</a:t>
            </a:r>
          </a:p>
        </p:txBody>
      </p:sp>
      <p:sp>
        <p:nvSpPr>
          <p:cNvPr id="141" name="Connecteur droit 9"/>
          <p:cNvSpPr/>
          <p:nvPr/>
        </p:nvSpPr>
        <p:spPr>
          <a:xfrm flipV="1">
            <a:off x="408216" y="931332"/>
            <a:ext cx="8481785" cy="3"/>
          </a:xfrm>
          <a:prstGeom prst="line">
            <a:avLst/>
          </a:prstGeom>
          <a:ln w="25400">
            <a:solidFill>
              <a:srgbClr val="50B19E"/>
            </a:solidFill>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Rectangle 34"/>
          <p:cNvSpPr/>
          <p:nvPr/>
        </p:nvSpPr>
        <p:spPr>
          <a:xfrm>
            <a:off x="220133" y="906446"/>
            <a:ext cx="8552347" cy="1966506"/>
          </a:xfrm>
          <a:prstGeom prst="rect">
            <a:avLst/>
          </a:prstGeom>
          <a:solidFill>
            <a:srgbClr val="DFDFDF"/>
          </a:solidFill>
          <a:ln w="12700">
            <a:miter lim="400000"/>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144" name="Rectangle 35"/>
          <p:cNvSpPr/>
          <p:nvPr/>
        </p:nvSpPr>
        <p:spPr>
          <a:xfrm>
            <a:off x="220134" y="2822152"/>
            <a:ext cx="8552347" cy="2006605"/>
          </a:xfrm>
          <a:prstGeom prst="rect">
            <a:avLst/>
          </a:prstGeom>
          <a:solidFill>
            <a:srgbClr val="CCCCCC"/>
          </a:solidFill>
          <a:ln w="12700">
            <a:miter lim="400000"/>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145" name="Rectangle 39"/>
          <p:cNvSpPr/>
          <p:nvPr/>
        </p:nvSpPr>
        <p:spPr>
          <a:xfrm>
            <a:off x="220134" y="4741333"/>
            <a:ext cx="8552347" cy="1870884"/>
          </a:xfrm>
          <a:prstGeom prst="rect">
            <a:avLst/>
          </a:prstGeom>
          <a:solidFill>
            <a:srgbClr val="B8B8B8"/>
          </a:solidFill>
          <a:ln w="12700">
            <a:miter lim="400000"/>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146" name="Connecteur droit 18"/>
          <p:cNvSpPr/>
          <p:nvPr/>
        </p:nvSpPr>
        <p:spPr>
          <a:xfrm>
            <a:off x="2885573" y="1008043"/>
            <a:ext cx="12932" cy="5627948"/>
          </a:xfrm>
          <a:prstGeom prst="line">
            <a:avLst/>
          </a:prstGeom>
          <a:ln w="3175">
            <a:solidFill>
              <a:srgbClr val="7F7F7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47" name="ZoneTexte 24"/>
          <p:cNvSpPr txBox="1"/>
          <p:nvPr/>
        </p:nvSpPr>
        <p:spPr>
          <a:xfrm>
            <a:off x="406399" y="2339548"/>
            <a:ext cx="1180085"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CONTEXTE</a:t>
            </a:r>
          </a:p>
        </p:txBody>
      </p:sp>
      <p:sp>
        <p:nvSpPr>
          <p:cNvPr id="148" name="ZoneTexte 25"/>
          <p:cNvSpPr txBox="1"/>
          <p:nvPr/>
        </p:nvSpPr>
        <p:spPr>
          <a:xfrm>
            <a:off x="406400" y="3924558"/>
            <a:ext cx="223764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INFORMATIONS DEMOGRAPHIQUES</a:t>
            </a:r>
          </a:p>
        </p:txBody>
      </p:sp>
      <p:sp>
        <p:nvSpPr>
          <p:cNvPr id="149" name="ZoneTexte 26"/>
          <p:cNvSpPr txBox="1"/>
          <p:nvPr/>
        </p:nvSpPr>
        <p:spPr>
          <a:xfrm>
            <a:off x="352234" y="5813006"/>
            <a:ext cx="2533339"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INFORMATIONS COMPORTEMENTALES</a:t>
            </a:r>
          </a:p>
        </p:txBody>
      </p:sp>
      <p:sp>
        <p:nvSpPr>
          <p:cNvPr id="150" name="ZoneTexte 30"/>
          <p:cNvSpPr txBox="1"/>
          <p:nvPr/>
        </p:nvSpPr>
        <p:spPr>
          <a:xfrm>
            <a:off x="3307536" y="387504"/>
            <a:ext cx="1607414"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Patrick Acheteur</a:t>
            </a:r>
          </a:p>
        </p:txBody>
      </p:sp>
      <p:sp>
        <p:nvSpPr>
          <p:cNvPr id="151" name="ZoneTexte 31"/>
          <p:cNvSpPr txBox="1"/>
          <p:nvPr/>
        </p:nvSpPr>
        <p:spPr>
          <a:xfrm>
            <a:off x="3495402" y="1416217"/>
            <a:ext cx="4605072" cy="929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285750" indent="-285750">
              <a:buSzPct val="100000"/>
              <a:buFont typeface="Arial"/>
              <a:buChar char="•"/>
              <a:defRPr sz="1600">
                <a:latin typeface="Avenir Next"/>
                <a:ea typeface="Avenir Next"/>
                <a:cs typeface="Avenir Next"/>
                <a:sym typeface="Avenir Next"/>
              </a:defRPr>
            </a:pPr>
            <a:r>
              <a:t>Responsable RH</a:t>
            </a:r>
          </a:p>
          <a:p>
            <a:pPr marL="285750" indent="-285750">
              <a:buSzPct val="100000"/>
              <a:buFont typeface="Arial"/>
              <a:buChar char="•"/>
              <a:defRPr sz="1600">
                <a:latin typeface="Avenir Next"/>
                <a:ea typeface="Avenir Next"/>
                <a:cs typeface="Avenir Next"/>
                <a:sym typeface="Avenir Next"/>
              </a:defRPr>
            </a:pPr>
            <a:r>
              <a:t>Travaille dans le même société depuis 10 ans</a:t>
            </a:r>
          </a:p>
          <a:p>
            <a:pPr marL="285750" indent="-285750">
              <a:buSzPct val="100000"/>
              <a:buFont typeface="Arial"/>
              <a:buChar char="•"/>
              <a:defRPr sz="1600">
                <a:latin typeface="Avenir Next"/>
                <a:ea typeface="Avenir Next"/>
                <a:cs typeface="Avenir Next"/>
                <a:sym typeface="Avenir Next"/>
              </a:defRPr>
            </a:pPr>
            <a:r>
              <a:t>Marié, 2 enfants (14 et 17 ans)</a:t>
            </a:r>
          </a:p>
        </p:txBody>
      </p:sp>
      <p:sp>
        <p:nvSpPr>
          <p:cNvPr id="152" name="ZoneTexte 36"/>
          <p:cNvSpPr txBox="1"/>
          <p:nvPr/>
        </p:nvSpPr>
        <p:spPr>
          <a:xfrm>
            <a:off x="3495402" y="3324393"/>
            <a:ext cx="3191003" cy="1209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285750" indent="-285750">
              <a:buSzPct val="100000"/>
              <a:buFont typeface="Arial"/>
              <a:buChar char="•"/>
              <a:defRPr sz="1600">
                <a:latin typeface="Avenir Next"/>
                <a:ea typeface="Avenir Next"/>
                <a:cs typeface="Avenir Next"/>
                <a:sym typeface="Avenir Next"/>
              </a:defRPr>
            </a:pPr>
            <a:r>
              <a:t>Homme</a:t>
            </a:r>
          </a:p>
          <a:p>
            <a:pPr marL="285750" indent="-285750">
              <a:buSzPct val="100000"/>
              <a:buFont typeface="Arial"/>
              <a:buChar char="•"/>
              <a:defRPr sz="1600">
                <a:latin typeface="Avenir Next"/>
                <a:ea typeface="Avenir Next"/>
                <a:cs typeface="Avenir Next"/>
                <a:sym typeface="Avenir Next"/>
              </a:defRPr>
            </a:pPr>
            <a:r>
              <a:t>Age 45 </a:t>
            </a:r>
            <a:r>
              <a:t>–</a:t>
            </a:r>
            <a:r>
              <a:t> 50 ans</a:t>
            </a:r>
          </a:p>
          <a:p>
            <a:pPr marL="285750" indent="-285750">
              <a:buSzPct val="100000"/>
              <a:buFont typeface="Arial"/>
              <a:buChar char="•"/>
              <a:defRPr sz="1600">
                <a:latin typeface="Avenir Next"/>
                <a:ea typeface="Avenir Next"/>
                <a:cs typeface="Avenir Next"/>
                <a:sym typeface="Avenir Next"/>
              </a:defRPr>
            </a:pPr>
            <a:r>
              <a:t>Revenu moyen annuel : 65 K€</a:t>
            </a:r>
          </a:p>
          <a:p>
            <a:pPr marL="285750" indent="-285750">
              <a:buSzPct val="100000"/>
              <a:buFont typeface="Arial"/>
              <a:buChar char="•"/>
              <a:defRPr sz="1600">
                <a:latin typeface="Avenir Next"/>
                <a:ea typeface="Avenir Next"/>
                <a:cs typeface="Avenir Next"/>
                <a:sym typeface="Avenir Next"/>
              </a:defRPr>
            </a:pPr>
            <a:r>
              <a:t>Urbain, banlieue</a:t>
            </a:r>
          </a:p>
        </p:txBody>
      </p:sp>
      <p:sp>
        <p:nvSpPr>
          <p:cNvPr id="153" name="ZoneTexte 38"/>
          <p:cNvSpPr txBox="1"/>
          <p:nvPr/>
        </p:nvSpPr>
        <p:spPr>
          <a:xfrm>
            <a:off x="3495403" y="5063128"/>
            <a:ext cx="5264611" cy="120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defRPr sz="1600">
                <a:latin typeface="Avenir Next"/>
                <a:ea typeface="Avenir Next"/>
                <a:cs typeface="Avenir Next"/>
                <a:sym typeface="Avenir Next"/>
              </a:defRPr>
            </a:pPr>
            <a:r>
              <a:t>Assez autoritaire au travail</a:t>
            </a:r>
          </a:p>
          <a:p>
            <a:pPr marL="285750" indent="-285750">
              <a:buSzPct val="100000"/>
              <a:buFont typeface="Arial"/>
              <a:buChar char="•"/>
              <a:defRPr sz="1600">
                <a:latin typeface="Avenir Next"/>
                <a:ea typeface="Avenir Next"/>
                <a:cs typeface="Avenir Next"/>
                <a:sym typeface="Avenir Next"/>
              </a:defRPr>
            </a:pPr>
            <a:r>
              <a:t>A probablement une assistante qui filtre les appels </a:t>
            </a:r>
          </a:p>
          <a:p>
            <a:pPr marL="285750" indent="-285750">
              <a:buSzPct val="100000"/>
              <a:buFont typeface="Arial"/>
              <a:buChar char="•"/>
              <a:defRPr sz="1600">
                <a:latin typeface="Avenir Next"/>
                <a:ea typeface="Avenir Next"/>
                <a:cs typeface="Avenir Next"/>
                <a:sym typeface="Avenir Next"/>
              </a:defRPr>
            </a:pPr>
            <a:r>
              <a:t>Aime rencontrer ses partenaires / prestataires avant de signer un contrat</a:t>
            </a:r>
          </a:p>
        </p:txBody>
      </p:sp>
      <p:sp>
        <p:nvSpPr>
          <p:cNvPr id="154" name="Rectangle 1"/>
          <p:cNvSpPr/>
          <p:nvPr/>
        </p:nvSpPr>
        <p:spPr>
          <a:xfrm>
            <a:off x="220133" y="271690"/>
            <a:ext cx="8552347" cy="6364300"/>
          </a:xfrm>
          <a:prstGeom prst="rect">
            <a:avLst/>
          </a:prstGeom>
          <a:ln w="57150">
            <a:solidFill>
              <a:srgbClr val="50B19E"/>
            </a:solidFill>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155" name="Rectangle 27"/>
          <p:cNvSpPr/>
          <p:nvPr/>
        </p:nvSpPr>
        <p:spPr>
          <a:xfrm>
            <a:off x="220133" y="271690"/>
            <a:ext cx="2678372" cy="611026"/>
          </a:xfrm>
          <a:prstGeom prst="rect">
            <a:avLst/>
          </a:prstGeom>
          <a:ln w="57150">
            <a:solidFill>
              <a:srgbClr val="50B19E"/>
            </a:solidFill>
          </a:ln>
        </p:spPr>
        <p:txBody>
          <a:bodyPr lIns="45719" rIns="45719" anchor="ctr"/>
          <a:lstStyle/>
          <a:p>
            <a:pPr algn="ctr">
              <a:defRPr sz="1600">
                <a:solidFill>
                  <a:srgbClr val="FFFFFF"/>
                </a:solidFill>
                <a:latin typeface="Avenir Next"/>
                <a:ea typeface="Avenir Next"/>
                <a:cs typeface="Avenir Next"/>
                <a:sym typeface="Avenir Next"/>
              </a:defRPr>
            </a:pPr>
          </a:p>
        </p:txBody>
      </p:sp>
      <p:grpSp>
        <p:nvGrpSpPr>
          <p:cNvPr id="158" name="Rectangle 29"/>
          <p:cNvGrpSpPr/>
          <p:nvPr/>
        </p:nvGrpSpPr>
        <p:grpSpPr>
          <a:xfrm>
            <a:off x="5576873" y="271690"/>
            <a:ext cx="3195608" cy="611026"/>
            <a:chOff x="0" y="0"/>
            <a:chExt cx="3195607" cy="611025"/>
          </a:xfrm>
        </p:grpSpPr>
        <p:sp>
          <p:nvSpPr>
            <p:cNvPr id="156" name="Rectangle"/>
            <p:cNvSpPr/>
            <p:nvPr/>
          </p:nvSpPr>
          <p:spPr>
            <a:xfrm>
              <a:off x="-1" y="0"/>
              <a:ext cx="3195609" cy="611026"/>
            </a:xfrm>
            <a:prstGeom prst="rect">
              <a:avLst/>
            </a:prstGeom>
            <a:solidFill>
              <a:srgbClr val="50B19E"/>
            </a:solidFill>
            <a:ln w="57150" cap="flat">
              <a:solidFill>
                <a:srgbClr val="50B19E"/>
              </a:solidFill>
              <a:prstDash val="solid"/>
              <a:round/>
            </a:ln>
            <a:effectLst/>
          </p:spPr>
          <p:txBody>
            <a:bodyPr wrap="square" lIns="45719" tIns="45719" rIns="45719" bIns="45719" numCol="1" anchor="ctr">
              <a:noAutofit/>
            </a:bodyPr>
            <a:lstStyle/>
            <a:p>
              <a:pPr algn="ctr">
                <a:defRPr>
                  <a:solidFill>
                    <a:srgbClr val="FFFFFF"/>
                  </a:solidFill>
                  <a:latin typeface="Avenir Next"/>
                  <a:ea typeface="Avenir Next"/>
                  <a:cs typeface="Avenir Next"/>
                  <a:sym typeface="Avenir Next"/>
                </a:defRPr>
              </a:pPr>
            </a:p>
          </p:txBody>
        </p:sp>
        <p:sp>
          <p:nvSpPr>
            <p:cNvPr id="157" name="Etape 1 : QUI ?"/>
            <p:cNvSpPr txBox="1"/>
            <p:nvPr/>
          </p:nvSpPr>
          <p:spPr>
            <a:xfrm>
              <a:off x="-1" y="101042"/>
              <a:ext cx="3195609"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Avenir Next"/>
                  <a:ea typeface="Avenir Next"/>
                  <a:cs typeface="Avenir Next"/>
                  <a:sym typeface="Avenir Next"/>
                </a:defRPr>
              </a:lvl1pPr>
            </a:lstStyle>
            <a:p>
              <a:pPr/>
              <a:r>
                <a:t>Etape 1 : QUI ?</a:t>
              </a:r>
            </a:p>
          </p:txBody>
        </p:sp>
      </p:grpSp>
      <p:sp>
        <p:nvSpPr>
          <p:cNvPr id="159" name="Rectangle 33"/>
          <p:cNvSpPr/>
          <p:nvPr/>
        </p:nvSpPr>
        <p:spPr>
          <a:xfrm>
            <a:off x="2898502" y="271690"/>
            <a:ext cx="2678371" cy="611026"/>
          </a:xfrm>
          <a:prstGeom prst="rect">
            <a:avLst/>
          </a:prstGeom>
          <a:ln w="57150">
            <a:solidFill>
              <a:srgbClr val="50B19E"/>
            </a:solidFill>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160" name="ZoneTexte 4"/>
          <p:cNvSpPr txBox="1"/>
          <p:nvPr/>
        </p:nvSpPr>
        <p:spPr>
          <a:xfrm>
            <a:off x="406399" y="392666"/>
            <a:ext cx="21938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Nom de votre persona</a:t>
            </a:r>
          </a:p>
        </p:txBody>
      </p:sp>
      <p:grpSp>
        <p:nvGrpSpPr>
          <p:cNvPr id="163" name="Ellipse 43"/>
          <p:cNvGrpSpPr/>
          <p:nvPr/>
        </p:nvGrpSpPr>
        <p:grpSpPr>
          <a:xfrm>
            <a:off x="2644041" y="585129"/>
            <a:ext cx="483063" cy="502419"/>
            <a:chOff x="0" y="0"/>
            <a:chExt cx="483061" cy="502418"/>
          </a:xfrm>
        </p:grpSpPr>
        <p:sp>
          <p:nvSpPr>
            <p:cNvPr id="161" name="Ovale"/>
            <p:cNvSpPr/>
            <p:nvPr/>
          </p:nvSpPr>
          <p:spPr>
            <a:xfrm>
              <a:off x="0" y="-1"/>
              <a:ext cx="483062" cy="502420"/>
            </a:xfrm>
            <a:prstGeom prst="ellipse">
              <a:avLst/>
            </a:prstGeom>
            <a:solidFill>
              <a:srgbClr val="FF4F00"/>
            </a:solidFill>
            <a:ln w="12700" cap="flat">
              <a:noFill/>
              <a:miter lim="400000"/>
            </a:ln>
            <a:effectLst/>
          </p:spPr>
          <p:txBody>
            <a:bodyPr wrap="square" lIns="45719" tIns="45719" rIns="45719" bIns="45719" numCol="1" anchor="ctr">
              <a:noAutofit/>
            </a:bodyPr>
            <a:lstStyle/>
            <a:p>
              <a:pPr algn="ctr">
                <a:defRPr sz="1100">
                  <a:solidFill>
                    <a:srgbClr val="FFFFFF"/>
                  </a:solidFill>
                  <a:latin typeface="Avenir Next"/>
                  <a:ea typeface="Avenir Next"/>
                  <a:cs typeface="Avenir Next"/>
                  <a:sym typeface="Avenir Next"/>
                </a:defRPr>
              </a:pPr>
            </a:p>
          </p:txBody>
        </p:sp>
        <p:sp>
          <p:nvSpPr>
            <p:cNvPr id="162" name="1"/>
            <p:cNvSpPr txBox="1"/>
            <p:nvPr/>
          </p:nvSpPr>
          <p:spPr>
            <a:xfrm>
              <a:off x="70742" y="110238"/>
              <a:ext cx="341577"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100">
                  <a:solidFill>
                    <a:srgbClr val="FFFFFF"/>
                  </a:solidFill>
                  <a:latin typeface="Avenir Next"/>
                  <a:ea typeface="Avenir Next"/>
                  <a:cs typeface="Avenir Next"/>
                  <a:sym typeface="Avenir Next"/>
                </a:defRPr>
              </a:lvl1pPr>
            </a:lstStyle>
            <a:p>
              <a:pPr/>
              <a:r>
                <a:t>1</a:t>
              </a:r>
            </a:p>
          </p:txBody>
        </p:sp>
      </p:grpSp>
      <p:grpSp>
        <p:nvGrpSpPr>
          <p:cNvPr id="166" name="Ellipse 44"/>
          <p:cNvGrpSpPr/>
          <p:nvPr/>
        </p:nvGrpSpPr>
        <p:grpSpPr>
          <a:xfrm>
            <a:off x="2656973" y="2206462"/>
            <a:ext cx="483063" cy="502420"/>
            <a:chOff x="0" y="0"/>
            <a:chExt cx="483061" cy="502418"/>
          </a:xfrm>
        </p:grpSpPr>
        <p:sp>
          <p:nvSpPr>
            <p:cNvPr id="164" name="Ovale"/>
            <p:cNvSpPr/>
            <p:nvPr/>
          </p:nvSpPr>
          <p:spPr>
            <a:xfrm>
              <a:off x="0" y="-1"/>
              <a:ext cx="483062" cy="502420"/>
            </a:xfrm>
            <a:prstGeom prst="ellipse">
              <a:avLst/>
            </a:prstGeom>
            <a:solidFill>
              <a:srgbClr val="FF4F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5" name="2"/>
            <p:cNvSpPr txBox="1"/>
            <p:nvPr/>
          </p:nvSpPr>
          <p:spPr>
            <a:xfrm>
              <a:off x="70742" y="110238"/>
              <a:ext cx="341577"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100">
                  <a:solidFill>
                    <a:srgbClr val="FFFFFF"/>
                  </a:solidFill>
                  <a:latin typeface="Avenir Next"/>
                  <a:ea typeface="Avenir Next"/>
                  <a:cs typeface="Avenir Next"/>
                  <a:sym typeface="Avenir Next"/>
                </a:defRPr>
              </a:lvl1pPr>
            </a:lstStyle>
            <a:p>
              <a:pPr/>
              <a:r>
                <a:t>2</a:t>
              </a:r>
            </a:p>
          </p:txBody>
        </p:sp>
      </p:grpSp>
      <p:grpSp>
        <p:nvGrpSpPr>
          <p:cNvPr id="169" name="Ellipse 45"/>
          <p:cNvGrpSpPr/>
          <p:nvPr/>
        </p:nvGrpSpPr>
        <p:grpSpPr>
          <a:xfrm>
            <a:off x="2656973" y="4022306"/>
            <a:ext cx="483063" cy="502419"/>
            <a:chOff x="0" y="0"/>
            <a:chExt cx="483061" cy="502418"/>
          </a:xfrm>
        </p:grpSpPr>
        <p:sp>
          <p:nvSpPr>
            <p:cNvPr id="167" name="Ovale"/>
            <p:cNvSpPr/>
            <p:nvPr/>
          </p:nvSpPr>
          <p:spPr>
            <a:xfrm>
              <a:off x="0" y="-1"/>
              <a:ext cx="483062" cy="502420"/>
            </a:xfrm>
            <a:prstGeom prst="ellipse">
              <a:avLst/>
            </a:prstGeom>
            <a:solidFill>
              <a:srgbClr val="FF4F00"/>
            </a:solidFill>
            <a:ln w="12700" cap="flat">
              <a:noFill/>
              <a:miter lim="400000"/>
            </a:ln>
            <a:effectLst/>
          </p:spPr>
          <p:txBody>
            <a:bodyPr wrap="square" lIns="45719" tIns="45719" rIns="45719" bIns="45719" numCol="1" anchor="ctr">
              <a:noAutofit/>
            </a:bodyPr>
            <a:lstStyle/>
            <a:p>
              <a:pPr algn="ctr">
                <a:defRPr sz="1100">
                  <a:solidFill>
                    <a:srgbClr val="FFFFFF"/>
                  </a:solidFill>
                  <a:latin typeface="Avenir Next"/>
                  <a:ea typeface="Avenir Next"/>
                  <a:cs typeface="Avenir Next"/>
                  <a:sym typeface="Avenir Next"/>
                </a:defRPr>
              </a:pPr>
            </a:p>
          </p:txBody>
        </p:sp>
        <p:sp>
          <p:nvSpPr>
            <p:cNvPr id="168" name="3"/>
            <p:cNvSpPr txBox="1"/>
            <p:nvPr/>
          </p:nvSpPr>
          <p:spPr>
            <a:xfrm>
              <a:off x="70742" y="110238"/>
              <a:ext cx="341577"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100">
                  <a:solidFill>
                    <a:srgbClr val="FFFFFF"/>
                  </a:solidFill>
                  <a:latin typeface="Avenir Next"/>
                  <a:ea typeface="Avenir Next"/>
                  <a:cs typeface="Avenir Next"/>
                  <a:sym typeface="Avenir Next"/>
                </a:defRPr>
              </a:lvl1pPr>
            </a:lstStyle>
            <a:p>
              <a:pPr/>
              <a:r>
                <a:t>3</a:t>
              </a:r>
            </a:p>
          </p:txBody>
        </p:sp>
      </p:grpSp>
      <p:grpSp>
        <p:nvGrpSpPr>
          <p:cNvPr id="172" name="Ellipse 46"/>
          <p:cNvGrpSpPr/>
          <p:nvPr/>
        </p:nvGrpSpPr>
        <p:grpSpPr>
          <a:xfrm>
            <a:off x="2656973" y="5956920"/>
            <a:ext cx="483063" cy="502419"/>
            <a:chOff x="0" y="0"/>
            <a:chExt cx="483061" cy="502418"/>
          </a:xfrm>
        </p:grpSpPr>
        <p:sp>
          <p:nvSpPr>
            <p:cNvPr id="170" name="Ovale"/>
            <p:cNvSpPr/>
            <p:nvPr/>
          </p:nvSpPr>
          <p:spPr>
            <a:xfrm>
              <a:off x="0" y="-1"/>
              <a:ext cx="483062" cy="502420"/>
            </a:xfrm>
            <a:prstGeom prst="ellipse">
              <a:avLst/>
            </a:prstGeom>
            <a:solidFill>
              <a:srgbClr val="FF4F00"/>
            </a:solidFill>
            <a:ln w="12700" cap="flat">
              <a:noFill/>
              <a:miter lim="400000"/>
            </a:ln>
            <a:effectLst/>
          </p:spPr>
          <p:txBody>
            <a:bodyPr wrap="square" lIns="45719" tIns="45719" rIns="45719" bIns="45719" numCol="1" anchor="ctr">
              <a:noAutofit/>
            </a:bodyPr>
            <a:lstStyle/>
            <a:p>
              <a:pPr algn="ctr">
                <a:defRPr sz="1100">
                  <a:solidFill>
                    <a:srgbClr val="FFFFFF"/>
                  </a:solidFill>
                  <a:latin typeface="Avenir Next"/>
                  <a:ea typeface="Avenir Next"/>
                  <a:cs typeface="Avenir Next"/>
                  <a:sym typeface="Avenir Next"/>
                </a:defRPr>
              </a:pPr>
            </a:p>
          </p:txBody>
        </p:sp>
        <p:sp>
          <p:nvSpPr>
            <p:cNvPr id="171" name="4"/>
            <p:cNvSpPr txBox="1"/>
            <p:nvPr/>
          </p:nvSpPr>
          <p:spPr>
            <a:xfrm>
              <a:off x="70742" y="110238"/>
              <a:ext cx="341577"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100">
                  <a:solidFill>
                    <a:srgbClr val="FFFFFF"/>
                  </a:solidFill>
                  <a:latin typeface="Avenir Next"/>
                  <a:ea typeface="Avenir Next"/>
                  <a:cs typeface="Avenir Next"/>
                  <a:sym typeface="Avenir Next"/>
                </a:defRPr>
              </a:lvl1pPr>
            </a:lstStyle>
            <a:p>
              <a:pPr/>
              <a:r>
                <a:t>4</a:t>
              </a: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Rectangle 34"/>
          <p:cNvSpPr/>
          <p:nvPr/>
        </p:nvSpPr>
        <p:spPr>
          <a:xfrm>
            <a:off x="220133" y="906446"/>
            <a:ext cx="8552347" cy="1966506"/>
          </a:xfrm>
          <a:prstGeom prst="rect">
            <a:avLst/>
          </a:prstGeom>
          <a:solidFill>
            <a:srgbClr val="DFDFDF"/>
          </a:solidFill>
          <a:ln w="12700">
            <a:miter lim="400000"/>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175" name="Rectangle 35"/>
          <p:cNvSpPr/>
          <p:nvPr/>
        </p:nvSpPr>
        <p:spPr>
          <a:xfrm>
            <a:off x="220134" y="2822152"/>
            <a:ext cx="8552347" cy="2006605"/>
          </a:xfrm>
          <a:prstGeom prst="rect">
            <a:avLst/>
          </a:prstGeom>
          <a:solidFill>
            <a:srgbClr val="CCCCCC"/>
          </a:solidFill>
          <a:ln w="12700">
            <a:miter lim="400000"/>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176" name="Rectangle 39"/>
          <p:cNvSpPr/>
          <p:nvPr/>
        </p:nvSpPr>
        <p:spPr>
          <a:xfrm>
            <a:off x="220134" y="4741333"/>
            <a:ext cx="8552347" cy="1870884"/>
          </a:xfrm>
          <a:prstGeom prst="rect">
            <a:avLst/>
          </a:prstGeom>
          <a:solidFill>
            <a:srgbClr val="B8B8B8"/>
          </a:solidFill>
          <a:ln w="12700">
            <a:miter lim="400000"/>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177" name="Connecteur droit 18"/>
          <p:cNvSpPr/>
          <p:nvPr/>
        </p:nvSpPr>
        <p:spPr>
          <a:xfrm>
            <a:off x="2898502" y="882715"/>
            <a:ext cx="2" cy="5753276"/>
          </a:xfrm>
          <a:prstGeom prst="line">
            <a:avLst/>
          </a:prstGeom>
          <a:ln w="3175">
            <a:solidFill>
              <a:srgbClr val="7F7F7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78" name="ZoneTexte 24"/>
          <p:cNvSpPr txBox="1"/>
          <p:nvPr/>
        </p:nvSpPr>
        <p:spPr>
          <a:xfrm>
            <a:off x="406399" y="2339548"/>
            <a:ext cx="1168909"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OBJECTIFS</a:t>
            </a:r>
          </a:p>
        </p:txBody>
      </p:sp>
      <p:sp>
        <p:nvSpPr>
          <p:cNvPr id="179" name="ZoneTexte 25"/>
          <p:cNvSpPr txBox="1"/>
          <p:nvPr/>
        </p:nvSpPr>
        <p:spPr>
          <a:xfrm>
            <a:off x="406399" y="3924558"/>
            <a:ext cx="206320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CHALLENGE</a:t>
            </a:r>
          </a:p>
        </p:txBody>
      </p:sp>
      <p:sp>
        <p:nvSpPr>
          <p:cNvPr id="180" name="ZoneTexte 26"/>
          <p:cNvSpPr txBox="1"/>
          <p:nvPr/>
        </p:nvSpPr>
        <p:spPr>
          <a:xfrm>
            <a:off x="352235" y="5338881"/>
            <a:ext cx="2546270" cy="120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atin typeface="Avenir Next"/>
                <a:ea typeface="Avenir Next"/>
                <a:cs typeface="Avenir Next"/>
                <a:sym typeface="Avenir Next"/>
              </a:defRPr>
            </a:lvl1pPr>
          </a:lstStyle>
          <a:p>
            <a:pPr/>
            <a:r>
              <a:t>CE QUE NOUS POUVONS FAIRE pour aider nos personas à atteindre leurs objectifs ? </a:t>
            </a:r>
          </a:p>
        </p:txBody>
      </p:sp>
      <p:sp>
        <p:nvSpPr>
          <p:cNvPr id="181" name="ZoneTexte 30"/>
          <p:cNvSpPr txBox="1"/>
          <p:nvPr/>
        </p:nvSpPr>
        <p:spPr>
          <a:xfrm>
            <a:off x="3307536" y="387504"/>
            <a:ext cx="1607414"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Patrick Acheteur</a:t>
            </a:r>
          </a:p>
        </p:txBody>
      </p:sp>
      <p:sp>
        <p:nvSpPr>
          <p:cNvPr id="182" name="ZoneTexte 31"/>
          <p:cNvSpPr txBox="1"/>
          <p:nvPr/>
        </p:nvSpPr>
        <p:spPr>
          <a:xfrm>
            <a:off x="3495402" y="1416217"/>
            <a:ext cx="5123665"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defRPr sz="1600">
                <a:latin typeface="Avenir Next"/>
                <a:ea typeface="Avenir Next"/>
                <a:cs typeface="Avenir Next"/>
                <a:sym typeface="Avenir Next"/>
              </a:defRPr>
            </a:pPr>
            <a:r>
              <a:t>Maintenir une équipe heureuse de collaborer ensemble et diminuer le turnover</a:t>
            </a:r>
          </a:p>
          <a:p>
            <a:pPr marL="285750" indent="-285750">
              <a:buSzPct val="100000"/>
              <a:buFont typeface="Arial"/>
              <a:buChar char="•"/>
              <a:defRPr sz="1600">
                <a:latin typeface="Avenir Next"/>
                <a:ea typeface="Avenir Next"/>
                <a:cs typeface="Avenir Next"/>
                <a:sym typeface="Avenir Next"/>
              </a:defRPr>
            </a:pPr>
            <a:r>
              <a:t>Accompagner les services juridique et financier</a:t>
            </a:r>
          </a:p>
        </p:txBody>
      </p:sp>
      <p:sp>
        <p:nvSpPr>
          <p:cNvPr id="183" name="ZoneTexte 36"/>
          <p:cNvSpPr txBox="1"/>
          <p:nvPr/>
        </p:nvSpPr>
        <p:spPr>
          <a:xfrm>
            <a:off x="3495402" y="3324393"/>
            <a:ext cx="5204512" cy="929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285750" indent="-285750">
              <a:buSzPct val="100000"/>
              <a:buFont typeface="Arial"/>
              <a:buChar char="•"/>
              <a:defRPr sz="1600">
                <a:latin typeface="Avenir Next"/>
                <a:ea typeface="Avenir Next"/>
                <a:cs typeface="Avenir Next"/>
                <a:sym typeface="Avenir Next"/>
              </a:defRPr>
            </a:pPr>
            <a:r>
              <a:t>Réussir à tout faire avec une équipe réduite</a:t>
            </a:r>
          </a:p>
          <a:p>
            <a:pPr marL="285750" indent="-285750">
              <a:buSzPct val="100000"/>
              <a:buFont typeface="Arial"/>
              <a:buChar char="•"/>
              <a:defRPr sz="1600">
                <a:latin typeface="Avenir Next"/>
                <a:ea typeface="Avenir Next"/>
                <a:cs typeface="Avenir Next"/>
                <a:sym typeface="Avenir Next"/>
              </a:defRPr>
            </a:pPr>
            <a:r>
              <a:t>Accompagner les changements de process au sein </a:t>
            </a:r>
          </a:p>
          <a:p>
            <a:pPr>
              <a:defRPr sz="1600">
                <a:latin typeface="Avenir Next"/>
                <a:ea typeface="Avenir Next"/>
                <a:cs typeface="Avenir Next"/>
                <a:sym typeface="Avenir Next"/>
              </a:defRPr>
            </a:pPr>
            <a:r>
              <a:t>     de l’entreprise </a:t>
            </a:r>
          </a:p>
        </p:txBody>
      </p:sp>
      <p:sp>
        <p:nvSpPr>
          <p:cNvPr id="184" name="ZoneTexte 38"/>
          <p:cNvSpPr txBox="1"/>
          <p:nvPr/>
        </p:nvSpPr>
        <p:spPr>
          <a:xfrm>
            <a:off x="3495403" y="5063128"/>
            <a:ext cx="5264611" cy="148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defRPr sz="1600">
                <a:latin typeface="Avenir Next"/>
                <a:ea typeface="Avenir Next"/>
                <a:cs typeface="Avenir Next"/>
                <a:sym typeface="Avenir Next"/>
              </a:defRPr>
            </a:pPr>
            <a:r>
              <a:t>Faciliter le travail du service RH en centralisant toutes les données concernant les employés dans un seul outil</a:t>
            </a:r>
          </a:p>
          <a:p>
            <a:pPr marL="285750" indent="-285750">
              <a:buSzPct val="100000"/>
              <a:buFont typeface="Arial"/>
              <a:buChar char="•"/>
              <a:defRPr sz="1600">
                <a:latin typeface="Avenir Next"/>
                <a:ea typeface="Avenir Next"/>
                <a:cs typeface="Avenir Next"/>
                <a:sym typeface="Avenir Next"/>
              </a:defRPr>
            </a:pPr>
            <a:r>
              <a:t>Pouvoir interfacer cet outil avec ceux des services juridiques et financiers</a:t>
            </a:r>
          </a:p>
        </p:txBody>
      </p:sp>
      <p:sp>
        <p:nvSpPr>
          <p:cNvPr id="185" name="Rectangle 1"/>
          <p:cNvSpPr/>
          <p:nvPr/>
        </p:nvSpPr>
        <p:spPr>
          <a:xfrm>
            <a:off x="220133" y="271690"/>
            <a:ext cx="8552347" cy="6364300"/>
          </a:xfrm>
          <a:prstGeom prst="rect">
            <a:avLst/>
          </a:prstGeom>
          <a:ln w="57150">
            <a:solidFill>
              <a:srgbClr val="50B19E"/>
            </a:solidFill>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186" name="Rectangle 27"/>
          <p:cNvSpPr/>
          <p:nvPr/>
        </p:nvSpPr>
        <p:spPr>
          <a:xfrm>
            <a:off x="220133" y="271690"/>
            <a:ext cx="2678372" cy="611026"/>
          </a:xfrm>
          <a:prstGeom prst="rect">
            <a:avLst/>
          </a:prstGeom>
          <a:ln w="57150">
            <a:solidFill>
              <a:srgbClr val="50B19E"/>
            </a:solidFill>
          </a:ln>
        </p:spPr>
        <p:txBody>
          <a:bodyPr lIns="45719" rIns="45719" anchor="ctr"/>
          <a:lstStyle/>
          <a:p>
            <a:pPr algn="ctr">
              <a:defRPr sz="1600">
                <a:solidFill>
                  <a:srgbClr val="FFFFFF"/>
                </a:solidFill>
                <a:latin typeface="Avenir Next"/>
                <a:ea typeface="Avenir Next"/>
                <a:cs typeface="Avenir Next"/>
                <a:sym typeface="Avenir Next"/>
              </a:defRPr>
            </a:pPr>
          </a:p>
        </p:txBody>
      </p:sp>
      <p:grpSp>
        <p:nvGrpSpPr>
          <p:cNvPr id="189" name="Rectangle 29"/>
          <p:cNvGrpSpPr/>
          <p:nvPr/>
        </p:nvGrpSpPr>
        <p:grpSpPr>
          <a:xfrm>
            <a:off x="5576873" y="271690"/>
            <a:ext cx="3195608" cy="611026"/>
            <a:chOff x="0" y="0"/>
            <a:chExt cx="3195607" cy="611025"/>
          </a:xfrm>
        </p:grpSpPr>
        <p:sp>
          <p:nvSpPr>
            <p:cNvPr id="187" name="Rectangle"/>
            <p:cNvSpPr/>
            <p:nvPr/>
          </p:nvSpPr>
          <p:spPr>
            <a:xfrm>
              <a:off x="-1" y="0"/>
              <a:ext cx="3195609" cy="611026"/>
            </a:xfrm>
            <a:prstGeom prst="rect">
              <a:avLst/>
            </a:prstGeom>
            <a:solidFill>
              <a:srgbClr val="50B19E"/>
            </a:solidFill>
            <a:ln w="57150" cap="flat">
              <a:solidFill>
                <a:srgbClr val="50B19E"/>
              </a:solidFill>
              <a:prstDash val="solid"/>
              <a:round/>
            </a:ln>
            <a:effectLst/>
          </p:spPr>
          <p:txBody>
            <a:bodyPr wrap="square" lIns="45719" tIns="45719" rIns="45719" bIns="45719" numCol="1" anchor="ctr">
              <a:noAutofit/>
            </a:bodyPr>
            <a:lstStyle/>
            <a:p>
              <a:pPr algn="ctr">
                <a:defRPr>
                  <a:solidFill>
                    <a:srgbClr val="FFFFFF"/>
                  </a:solidFill>
                  <a:latin typeface="Avenir Next"/>
                  <a:ea typeface="Avenir Next"/>
                  <a:cs typeface="Avenir Next"/>
                  <a:sym typeface="Avenir Next"/>
                </a:defRPr>
              </a:pPr>
            </a:p>
          </p:txBody>
        </p:sp>
        <p:sp>
          <p:nvSpPr>
            <p:cNvPr id="188" name="Etape 2 : QUOI ?"/>
            <p:cNvSpPr txBox="1"/>
            <p:nvPr/>
          </p:nvSpPr>
          <p:spPr>
            <a:xfrm>
              <a:off x="-1" y="101042"/>
              <a:ext cx="3195609"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latin typeface="Avenir Next"/>
                  <a:ea typeface="Avenir Next"/>
                  <a:cs typeface="Avenir Next"/>
                  <a:sym typeface="Avenir Next"/>
                </a:defRPr>
              </a:lvl1pPr>
            </a:lstStyle>
            <a:p>
              <a:pPr/>
              <a:r>
                <a:t>Etape 2 : QUOI ?</a:t>
              </a:r>
            </a:p>
          </p:txBody>
        </p:sp>
      </p:grpSp>
      <p:sp>
        <p:nvSpPr>
          <p:cNvPr id="190" name="Rectangle 33"/>
          <p:cNvSpPr/>
          <p:nvPr/>
        </p:nvSpPr>
        <p:spPr>
          <a:xfrm>
            <a:off x="2898502" y="271690"/>
            <a:ext cx="2678371" cy="611026"/>
          </a:xfrm>
          <a:prstGeom prst="rect">
            <a:avLst/>
          </a:prstGeom>
          <a:ln w="57150">
            <a:solidFill>
              <a:srgbClr val="50B19E"/>
            </a:solidFill>
          </a:ln>
        </p:spPr>
        <p:txBody>
          <a:bodyPr lIns="45719" rIns="45719" anchor="ctr"/>
          <a:lstStyle/>
          <a:p>
            <a:pPr algn="ctr">
              <a:defRPr sz="1600">
                <a:solidFill>
                  <a:srgbClr val="FFFFFF"/>
                </a:solidFill>
                <a:latin typeface="Avenir Next"/>
                <a:ea typeface="Avenir Next"/>
                <a:cs typeface="Avenir Next"/>
                <a:sym typeface="Avenir Next"/>
              </a:defRPr>
            </a:pPr>
          </a:p>
        </p:txBody>
      </p:sp>
      <p:sp>
        <p:nvSpPr>
          <p:cNvPr id="191" name="ZoneTexte 4"/>
          <p:cNvSpPr txBox="1"/>
          <p:nvPr/>
        </p:nvSpPr>
        <p:spPr>
          <a:xfrm>
            <a:off x="406399" y="392666"/>
            <a:ext cx="219385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venir Next"/>
                <a:ea typeface="Avenir Next"/>
                <a:cs typeface="Avenir Next"/>
                <a:sym typeface="Avenir Next"/>
              </a:defRPr>
            </a:lvl1pPr>
          </a:lstStyle>
          <a:p>
            <a:pPr/>
            <a:r>
              <a:t>Nom de votre persona</a:t>
            </a:r>
          </a:p>
        </p:txBody>
      </p:sp>
      <p:grpSp>
        <p:nvGrpSpPr>
          <p:cNvPr id="194" name="Ellipse 23"/>
          <p:cNvGrpSpPr/>
          <p:nvPr/>
        </p:nvGrpSpPr>
        <p:grpSpPr>
          <a:xfrm>
            <a:off x="2642943" y="5918063"/>
            <a:ext cx="483063" cy="502419"/>
            <a:chOff x="0" y="0"/>
            <a:chExt cx="483061" cy="502418"/>
          </a:xfrm>
        </p:grpSpPr>
        <p:sp>
          <p:nvSpPr>
            <p:cNvPr id="192" name="Ovale"/>
            <p:cNvSpPr/>
            <p:nvPr/>
          </p:nvSpPr>
          <p:spPr>
            <a:xfrm>
              <a:off x="0" y="-1"/>
              <a:ext cx="483062" cy="502420"/>
            </a:xfrm>
            <a:prstGeom prst="ellipse">
              <a:avLst/>
            </a:prstGeom>
            <a:solidFill>
              <a:srgbClr val="FF4F00"/>
            </a:solidFill>
            <a:ln w="12700" cap="flat">
              <a:noFill/>
              <a:miter lim="400000"/>
            </a:ln>
            <a:effectLst/>
          </p:spPr>
          <p:txBody>
            <a:bodyPr wrap="square" lIns="45719" tIns="45719" rIns="45719" bIns="45719" numCol="1" anchor="ctr">
              <a:noAutofit/>
            </a:bodyPr>
            <a:lstStyle/>
            <a:p>
              <a:pPr algn="ctr">
                <a:defRPr sz="1100">
                  <a:solidFill>
                    <a:srgbClr val="FFFFFF"/>
                  </a:solidFill>
                  <a:latin typeface="Avenir Next"/>
                  <a:ea typeface="Avenir Next"/>
                  <a:cs typeface="Avenir Next"/>
                  <a:sym typeface="Avenir Next"/>
                </a:defRPr>
              </a:pPr>
            </a:p>
          </p:txBody>
        </p:sp>
        <p:sp>
          <p:nvSpPr>
            <p:cNvPr id="193" name="7"/>
            <p:cNvSpPr txBox="1"/>
            <p:nvPr/>
          </p:nvSpPr>
          <p:spPr>
            <a:xfrm>
              <a:off x="70742" y="110238"/>
              <a:ext cx="341577"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100">
                  <a:solidFill>
                    <a:srgbClr val="FFFFFF"/>
                  </a:solidFill>
                  <a:latin typeface="Avenir Next"/>
                  <a:ea typeface="Avenir Next"/>
                  <a:cs typeface="Avenir Next"/>
                  <a:sym typeface="Avenir Next"/>
                </a:defRPr>
              </a:lvl1pPr>
            </a:lstStyle>
            <a:p>
              <a:pPr/>
              <a:r>
                <a:t>7</a:t>
              </a:r>
            </a:p>
          </p:txBody>
        </p:sp>
      </p:grpSp>
      <p:grpSp>
        <p:nvGrpSpPr>
          <p:cNvPr id="197" name="Ellipse 28"/>
          <p:cNvGrpSpPr/>
          <p:nvPr/>
        </p:nvGrpSpPr>
        <p:grpSpPr>
          <a:xfrm>
            <a:off x="2642943" y="4042681"/>
            <a:ext cx="483063" cy="502419"/>
            <a:chOff x="0" y="0"/>
            <a:chExt cx="483061" cy="502418"/>
          </a:xfrm>
        </p:grpSpPr>
        <p:sp>
          <p:nvSpPr>
            <p:cNvPr id="195" name="Ovale"/>
            <p:cNvSpPr/>
            <p:nvPr/>
          </p:nvSpPr>
          <p:spPr>
            <a:xfrm>
              <a:off x="0" y="-1"/>
              <a:ext cx="483062" cy="502420"/>
            </a:xfrm>
            <a:prstGeom prst="ellipse">
              <a:avLst/>
            </a:prstGeom>
            <a:solidFill>
              <a:srgbClr val="FF4F00"/>
            </a:solidFill>
            <a:ln w="12700" cap="flat">
              <a:noFill/>
              <a:miter lim="400000"/>
            </a:ln>
            <a:effectLst/>
          </p:spPr>
          <p:txBody>
            <a:bodyPr wrap="square" lIns="45719" tIns="45719" rIns="45719" bIns="45719" numCol="1" anchor="ctr">
              <a:noAutofit/>
            </a:bodyPr>
            <a:lstStyle/>
            <a:p>
              <a:pPr algn="ctr">
                <a:defRPr sz="1100">
                  <a:solidFill>
                    <a:srgbClr val="FFFFFF"/>
                  </a:solidFill>
                  <a:latin typeface="Avenir Next"/>
                  <a:ea typeface="Avenir Next"/>
                  <a:cs typeface="Avenir Next"/>
                  <a:sym typeface="Avenir Next"/>
                </a:defRPr>
              </a:pPr>
            </a:p>
          </p:txBody>
        </p:sp>
        <p:sp>
          <p:nvSpPr>
            <p:cNvPr id="196" name="6"/>
            <p:cNvSpPr txBox="1"/>
            <p:nvPr/>
          </p:nvSpPr>
          <p:spPr>
            <a:xfrm>
              <a:off x="70742" y="110238"/>
              <a:ext cx="341577"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100">
                  <a:solidFill>
                    <a:srgbClr val="FFFFFF"/>
                  </a:solidFill>
                  <a:latin typeface="Avenir Next"/>
                  <a:ea typeface="Avenir Next"/>
                  <a:cs typeface="Avenir Next"/>
                  <a:sym typeface="Avenir Next"/>
                </a:defRPr>
              </a:lvl1pPr>
            </a:lstStyle>
            <a:p>
              <a:pPr/>
              <a:r>
                <a:t>6</a:t>
              </a:r>
            </a:p>
          </p:txBody>
        </p:sp>
      </p:grpSp>
      <p:grpSp>
        <p:nvGrpSpPr>
          <p:cNvPr id="200" name="Ellipse 32"/>
          <p:cNvGrpSpPr/>
          <p:nvPr/>
        </p:nvGrpSpPr>
        <p:grpSpPr>
          <a:xfrm>
            <a:off x="2656973" y="2206462"/>
            <a:ext cx="483063" cy="502420"/>
            <a:chOff x="0" y="0"/>
            <a:chExt cx="483061" cy="502418"/>
          </a:xfrm>
        </p:grpSpPr>
        <p:sp>
          <p:nvSpPr>
            <p:cNvPr id="198" name="Ovale"/>
            <p:cNvSpPr/>
            <p:nvPr/>
          </p:nvSpPr>
          <p:spPr>
            <a:xfrm>
              <a:off x="0" y="-1"/>
              <a:ext cx="483062" cy="502420"/>
            </a:xfrm>
            <a:prstGeom prst="ellipse">
              <a:avLst/>
            </a:prstGeom>
            <a:solidFill>
              <a:srgbClr val="FF4F00"/>
            </a:solidFill>
            <a:ln w="12700" cap="flat">
              <a:noFill/>
              <a:miter lim="400000"/>
            </a:ln>
            <a:effectLst/>
          </p:spPr>
          <p:txBody>
            <a:bodyPr wrap="square" lIns="45719" tIns="45719" rIns="45719" bIns="45719" numCol="1" anchor="ctr">
              <a:noAutofit/>
            </a:bodyPr>
            <a:lstStyle/>
            <a:p>
              <a:pPr algn="ctr">
                <a:defRPr sz="1100">
                  <a:solidFill>
                    <a:srgbClr val="FFFFFF"/>
                  </a:solidFill>
                  <a:latin typeface="Avenir Next"/>
                  <a:ea typeface="Avenir Next"/>
                  <a:cs typeface="Avenir Next"/>
                  <a:sym typeface="Avenir Next"/>
                </a:defRPr>
              </a:pPr>
            </a:p>
          </p:txBody>
        </p:sp>
        <p:sp>
          <p:nvSpPr>
            <p:cNvPr id="199" name="5"/>
            <p:cNvSpPr txBox="1"/>
            <p:nvPr/>
          </p:nvSpPr>
          <p:spPr>
            <a:xfrm>
              <a:off x="70742" y="110238"/>
              <a:ext cx="341577"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100">
                  <a:solidFill>
                    <a:srgbClr val="FFFFFF"/>
                  </a:solidFill>
                  <a:latin typeface="Avenir Next"/>
                  <a:ea typeface="Avenir Next"/>
                  <a:cs typeface="Avenir Next"/>
                  <a:sym typeface="Avenir Next"/>
                </a:defRPr>
              </a:lvl1pPr>
            </a:lstStyle>
            <a:p>
              <a:pPr/>
              <a:r>
                <a:t>5</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