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05D1ABF-0B83-473F-A7BB-282F159CACFE}">
  <a:tblStyle styleId="{B05D1ABF-0B83-473F-A7BB-282F159CACF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SG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1755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SG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SG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SG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9284" y="0"/>
            <a:ext cx="2620758" cy="1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G"/>
              <a:t>‹#›</a:t>
            </a:fld>
            <a:endParaRPr/>
          </a:p>
        </p:txBody>
      </p:sp>
      <p:pic>
        <p:nvPicPr>
          <p:cNvPr id="15" name="Shape 15" descr="Econsultancy_Primary_Tag_WO_RGB.png"/>
          <p:cNvPicPr preferRelativeResize="0"/>
          <p:nvPr/>
        </p:nvPicPr>
        <p:blipFill rotWithShape="1">
          <a:blip r:embed="rId13">
            <a:alphaModFix/>
          </a:blip>
          <a:srcRect l="7886" t="14529" r="42667" b="9106"/>
          <a:stretch/>
        </p:blipFill>
        <p:spPr>
          <a:xfrm>
            <a:off x="10377655" y="4449180"/>
            <a:ext cx="842707" cy="8581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hape 16"/>
          <p:cNvCxnSpPr/>
          <p:nvPr/>
        </p:nvCxnSpPr>
        <p:spPr>
          <a:xfrm>
            <a:off x="251520" y="4767263"/>
            <a:ext cx="8568952" cy="0"/>
          </a:xfrm>
          <a:prstGeom prst="straightConnector1">
            <a:avLst/>
          </a:prstGeom>
          <a:noFill/>
          <a:ln w="9525" cap="flat" cmpd="sng">
            <a:solidFill>
              <a:srgbClr val="ED194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Shape 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51520" y="4734793"/>
            <a:ext cx="1332641" cy="33878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ff.co.nz/business/farming/103943363/fonterras-ecommerce-business-in-china-expands-rapidl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s://www.fonterra.com/nz/en/our-stories/articles/fonterra-begins-block-chain-technology-pilot-with-alibaba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rporate.jd.com/ourBusines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hannelnewsasia.com/news/business/jd-com-google-invest-550-million-10442608" TargetMode="External"/><Relationship Id="rId4" Type="http://schemas.openxmlformats.org/officeDocument/2006/relationships/hyperlink" Target="http://www.scmp.com/property/hong-kong-china/article/2139815/jdcom-starts-marketing-overseas-properties-its-300m-onlin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ia.nikkei.com/Business/Companies/Alibaba-expands-cross-border-e-commerce-in-Southeast-Asi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asia.nikkei.com/Business/Companies/Alibaba-a-game-changer-for-Southeast-Asian-developmen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sg/carousell-first-mobile-wallet-caroupay-online-purchases-convenient-secur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press.carousell.com/2018/05/14/carousell-secures-us85m-funding-in-latest-series-c-round/" TargetMode="External"/><Relationship Id="rId4" Type="http://schemas.openxmlformats.org/officeDocument/2006/relationships/hyperlink" Target="http://careers.carousell.com/abou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ommercenews-eu.cdn.ampproject.org/c/s/ecommercenews.eu/alipay-launches-in-20-european-countries-in-2018/amp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s://www.ft.com/video/96d2ca77-3cb8-405b-a1a0-1fb7f4b4f97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17&amp;v=zBbubwh9FA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brandequity.economictimes.indiatimes.com/news/advertising/cannes-lions-2018-mccann-worldgroup-india-wins-a-gold-for-paytm-in-creative-ecommerce/6467272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ailyindonesia.com/personal-data-protection-law-required-in-trade-e-commerc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conversation.com/indonesia-urgently-needs-personal-data-protection-law-9192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aily.com/record-sales-at-rmb-127-5-billion-for-jd-coms-618-shopping-festiva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pandaily.com/singles-day-turns-math-class-alibaba-jd-com-argu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consultancy.com/reports/ecommerce-performance" TargetMode="External"/><Relationship Id="rId3" Type="http://schemas.openxmlformats.org/officeDocument/2006/relationships/hyperlink" Target="https://econsultancy.com/reports/state-of-ecommerce-marketplaces-in-southeast-asia-and-taiwan" TargetMode="External"/><Relationship Id="rId7" Type="http://schemas.openxmlformats.org/officeDocument/2006/relationships/hyperlink" Target="https://econsultancy.com/reports/ecommerc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onsultancy.com/reports/shopee-localizing-ecommerce-in-southeast-asia-and-taiwan" TargetMode="External"/><Relationship Id="rId11" Type="http://schemas.openxmlformats.org/officeDocument/2006/relationships/hyperlink" Target="https://econsultancy.com/training/courses/topics/ecommerce/" TargetMode="External"/><Relationship Id="rId5" Type="http://schemas.openxmlformats.org/officeDocument/2006/relationships/hyperlink" Target="https://econsultancy.com/reports/jd-com-more-than-ecommerce" TargetMode="External"/><Relationship Id="rId10" Type="http://schemas.openxmlformats.org/officeDocument/2006/relationships/hyperlink" Target="https://econsultancy.com/blog/topics/ecommerce" TargetMode="External"/><Relationship Id="rId4" Type="http://schemas.openxmlformats.org/officeDocument/2006/relationships/hyperlink" Target="https://econsultancy.com/reports/flipkart-building-trust-in-indian-ecommerce" TargetMode="External"/><Relationship Id="rId9" Type="http://schemas.openxmlformats.org/officeDocument/2006/relationships/hyperlink" Target="https://econsultancy.com/reports/ecommerce-statistic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iteo.com/wp-content/uploads/2018/05/Criteo-2018-GCR-Q1-Report-SEA-E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wire.com/news/home/20180509006491/en/Malaysia-B2C-E-Commerce-Market-Report-2018--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ney.cnn.com/2017/09/26/technology/india-mobile-congress-market-numbers/index.html" TargetMode="External"/><Relationship Id="rId4" Type="http://schemas.openxmlformats.org/officeDocument/2006/relationships/hyperlink" Target="https://economictimes.indiatimes.com/small-biz/startups/newsbuzz/tv-is-now-flipkarts-second-highest-revenue-generating-category/articleshow/62813794.cm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affairs.gov.au/trav/impo/buy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rnetretailing.com.au/aussies-say-theyll-think-twice-before-buying-oversea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.vnexpress.net/news/business/vietnam-s-e-commerce-companies-face-logistics-and-price-perception-challenges-3742510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ies.flipkart.com/walmart-flipkart-investmen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87973" y="338184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rPr lang="en-SG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E-Quarterly </a:t>
            </a: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rPr lang="en-SG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latest trends in Southeast Asia</a:t>
            </a: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r>
              <a:rPr lang="en-SG" sz="27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endParaRPr sz="27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7" y="256160"/>
            <a:ext cx="9176747" cy="469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0722" y="0"/>
            <a:ext cx="2620758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2411760" y="3507854"/>
            <a:ext cx="4572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SG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Ecommerce Quarterly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SG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Q2 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SG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latest trends in Asia-Pacific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39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SG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Ramadan 2018 sees </a:t>
            </a:r>
            <a:r>
              <a:rPr lang="en-SG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increased spending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51520" y="1200151"/>
            <a:ext cx="4104456" cy="330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Ramadan is </a:t>
            </a:r>
            <a:r>
              <a:rPr lang="en-SG" sz="1400" dirty="0">
                <a:solidFill>
                  <a:schemeClr val="lt1"/>
                </a:solidFill>
              </a:rPr>
              <a:t>a period when Muslims fast to commemorate the revelation of the Quran to Muhammad, eating before sunrise and after sunset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endParaRPr lang="en-SG" sz="1400" dirty="0">
              <a:solidFill>
                <a:schemeClr val="lt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dirty="0">
                <a:solidFill>
                  <a:schemeClr val="lt1"/>
                </a:solidFill>
              </a:rPr>
              <a:t>After the period of fasting, Muslims celebrate Eid al-</a:t>
            </a:r>
            <a:r>
              <a:rPr lang="en-SG" sz="1400" dirty="0" err="1">
                <a:solidFill>
                  <a:schemeClr val="lt1"/>
                </a:solidFill>
              </a:rPr>
              <a:t>Fitr</a:t>
            </a:r>
            <a:r>
              <a:rPr lang="en-SG" sz="1400" dirty="0">
                <a:solidFill>
                  <a:schemeClr val="lt1"/>
                </a:solidFill>
              </a:rPr>
              <a:t>, which sees Muslims present gifts to each other and visit family and friends</a:t>
            </a:r>
          </a:p>
          <a:p>
            <a:pPr marL="800100" lvl="1" indent="-342900">
              <a:spcBef>
                <a:spcPts val="0"/>
              </a:spcBef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000" dirty="0">
                <a:solidFill>
                  <a:schemeClr val="lt1"/>
                </a:solidFill>
              </a:rPr>
              <a:t>Muslims also typically buy new clothes and refresh their home furnishing and decor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endParaRPr lang="en-SG" sz="1400" dirty="0">
              <a:solidFill>
                <a:schemeClr val="lt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dirty="0">
                <a:solidFill>
                  <a:schemeClr val="lt1"/>
                </a:solidFill>
              </a:rPr>
              <a:t>In 2018, a report on online shopping by </a:t>
            </a:r>
            <a:r>
              <a:rPr lang="en-SG" sz="1400" dirty="0" err="1">
                <a:solidFill>
                  <a:schemeClr val="lt1"/>
                </a:solidFill>
              </a:rPr>
              <a:t>ShopBack</a:t>
            </a:r>
            <a:r>
              <a:rPr lang="en-SG" sz="1400" dirty="0">
                <a:solidFill>
                  <a:schemeClr val="lt1"/>
                </a:solidFill>
              </a:rPr>
              <a:t> showed that average spending associated with Ramadan </a:t>
            </a:r>
            <a:r>
              <a:rPr lang="en-SG" sz="1400" b="1" dirty="0">
                <a:solidFill>
                  <a:srgbClr val="FF0000"/>
                </a:solidFill>
              </a:rPr>
              <a:t>increased by 34% </a:t>
            </a:r>
            <a:r>
              <a:rPr lang="en-SG" sz="1400" dirty="0">
                <a:solidFill>
                  <a:schemeClr val="lt1"/>
                </a:solidFill>
              </a:rPr>
              <a:t>in Malaysia, and </a:t>
            </a:r>
            <a:r>
              <a:rPr lang="en-SG" sz="1400" b="1" dirty="0">
                <a:solidFill>
                  <a:srgbClr val="FF0000"/>
                </a:solidFill>
              </a:rPr>
              <a:t>74% </a:t>
            </a:r>
            <a:r>
              <a:rPr lang="en-SG" sz="1400" dirty="0">
                <a:solidFill>
                  <a:schemeClr val="lt1"/>
                </a:solidFill>
              </a:rPr>
              <a:t>in Indonesia, compared to Ramadan 2017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582344" y="1200151"/>
            <a:ext cx="4104456" cy="317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US" dirty="0">
                <a:solidFill>
                  <a:schemeClr val="lt1"/>
                </a:solidFill>
              </a:rPr>
              <a:t>On average, Malaysians spent US$54.54 in 2017, but </a:t>
            </a:r>
            <a:r>
              <a:rPr lang="en-US" b="1" dirty="0">
                <a:solidFill>
                  <a:srgbClr val="FF0000"/>
                </a:solidFill>
              </a:rPr>
              <a:t>rose to US$73.02 </a:t>
            </a:r>
            <a:r>
              <a:rPr lang="en-US" dirty="0">
                <a:solidFill>
                  <a:schemeClr val="lt1"/>
                </a:solidFill>
              </a:rPr>
              <a:t>in 2018; Indonesians spent US$49.04 in 2017 and </a:t>
            </a:r>
            <a:r>
              <a:rPr lang="en-US" b="1" dirty="0">
                <a:solidFill>
                  <a:srgbClr val="FF0000"/>
                </a:solidFill>
              </a:rPr>
              <a:t>rose to US$85.20 </a:t>
            </a:r>
            <a:r>
              <a:rPr lang="en-US" dirty="0">
                <a:solidFill>
                  <a:schemeClr val="lt1"/>
                </a:solidFill>
              </a:rPr>
              <a:t>in 2018</a:t>
            </a:r>
          </a:p>
          <a:p>
            <a:pPr marL="342900" indent="-342900">
              <a:buClr>
                <a:srgbClr val="D9291C"/>
              </a:buClr>
              <a:buSzPts val="1400"/>
              <a:buFont typeface="Courier New"/>
              <a:buChar char="o"/>
            </a:pPr>
            <a:endParaRPr lang="en-US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US" dirty="0">
                <a:solidFill>
                  <a:schemeClr val="lt1"/>
                </a:solidFill>
              </a:rPr>
              <a:t>This marks an increase in the middle income population in both countries, along with more shopping online</a:t>
            </a:r>
            <a:endParaRPr lang="en-US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eid al fitr 2018">
            <a:extLst>
              <a:ext uri="{FF2B5EF4-FFF2-40B4-BE49-F238E27FC236}">
                <a16:creationId xmlns:a16="http://schemas.microsoft.com/office/drawing/2014/main" id="{D000EE24-F793-4946-BFE9-8C287141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33" y="2966097"/>
            <a:ext cx="2021072" cy="169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2400"/>
              <a:buFont typeface="Arial"/>
              <a:buNone/>
            </a:pPr>
            <a:r>
              <a:rPr lang="en-SG" sz="2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Fonterra strengthens Chinese ecommerce </a:t>
            </a:r>
            <a:br>
              <a:rPr lang="en-SG" sz="2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SG" sz="2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efforts with blockchain</a:t>
            </a:r>
            <a:endParaRPr sz="2400" b="1" i="0" u="none" strike="noStrike" cap="none">
              <a:solidFill>
                <a:srgbClr val="D929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499992" y="1059582"/>
            <a:ext cx="4186808" cy="351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is Fonterra’s biggest market, consuming a quarter of its milk production and contributing US$3.4bn in revenue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fraud is a significant challenge in China, and Fonterra is leveraging blockchain and QR codes to give end-to-end traceability and transparency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Alibaba is reinforcing its recent forays into the food and grocery space – blockchain provides customers with assurance that the products are genuine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D9291C"/>
              </a:buClr>
              <a:buSzPts val="1000"/>
              <a:buFont typeface="Courier New"/>
              <a:buChar char="o"/>
            </a:pPr>
            <a:r>
              <a:rPr lang="en-SG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Fonterra’s products are available on Tmall Global and offline Hema supermarkets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395536" y="3867894"/>
            <a:ext cx="33123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https://www.stuff.co.nz/business/farming/103943363/fonterras-ecommerce-business-in-china-expands-rapidly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13 June)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https://www.fonterra.com/nz/en/our-stories/articles/fonterra-begins-block-chain-technology-pilot-with-alibaba.html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13 June)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 descr="Image result for fonterr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173" y="731260"/>
            <a:ext cx="180975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Related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72685" y="2487009"/>
            <a:ext cx="2495865" cy="1370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39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SG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Thailand Post to pilot ecommerce services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258816" cy="336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Thailand Post – the national postal service in Thailand – announced the launch of ecommerce to its logistics services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D9291C"/>
              </a:buClr>
              <a:buSzPts val="1000"/>
              <a:buFont typeface="Courier New"/>
              <a:buChar char="o"/>
            </a:pPr>
            <a:r>
              <a:rPr lang="en-SG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Plans to export community-made products to Japan through collaboration with Japanese online marketplaces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222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D9291C"/>
              </a:buClr>
              <a:buSzPts val="1000"/>
              <a:buFont typeface="Courier New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platform, Thailandpostmart.com, will join local producers into a </a:t>
            </a:r>
            <a:r>
              <a:rPr lang="en-SG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digital community </a:t>
            </a: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eight categories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D9291C"/>
              </a:buClr>
              <a:buSzPts val="1000"/>
              <a:buFont typeface="Courier New"/>
              <a:buChar char="o"/>
            </a:pPr>
            <a:r>
              <a:rPr lang="en-SG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Halal products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D9291C"/>
              </a:buClr>
              <a:buSzPts val="1000"/>
              <a:buFont typeface="Courier New"/>
              <a:buChar char="o"/>
            </a:pPr>
            <a:r>
              <a:rPr lang="en-SG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and beauty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D9291C"/>
              </a:buClr>
              <a:buSzPts val="1000"/>
              <a:buFont typeface="Courier New"/>
              <a:buChar char="o"/>
            </a:pPr>
            <a:r>
              <a:rPr lang="en-SG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Mail products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D9291C"/>
              </a:buClr>
              <a:buSzPts val="1000"/>
              <a:buFont typeface="Courier New"/>
              <a:buChar char="o"/>
            </a:pPr>
            <a:r>
              <a:rPr lang="en-SG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Thai cuisine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D9291C"/>
              </a:buClr>
              <a:buSzPts val="1000"/>
              <a:buFont typeface="Courier New"/>
              <a:buChar char="o"/>
            </a:pPr>
            <a:r>
              <a:rPr lang="en-SG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Unique provincial products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D9291C"/>
              </a:buClr>
              <a:buSzPts val="1000"/>
              <a:buFont typeface="Courier New"/>
              <a:buChar char="o"/>
            </a:pPr>
            <a:r>
              <a:rPr lang="en-SG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products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D9291C"/>
              </a:buClr>
              <a:buSzPts val="1000"/>
              <a:buFont typeface="Courier New"/>
              <a:buChar char="o"/>
            </a:pPr>
            <a:r>
              <a:rPr lang="en-SG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Home and garden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D9291C"/>
              </a:buClr>
              <a:buSzPts val="1000"/>
              <a:buFont typeface="Courier New"/>
              <a:buChar char="o"/>
            </a:pPr>
            <a:r>
              <a:rPr lang="en-SG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Automotive goods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968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222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D9291C"/>
              </a:buClr>
              <a:buSzPts val="1000"/>
              <a:buFont typeface="Courier New"/>
              <a:buNone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4932040" y="4352260"/>
            <a:ext cx="3754760" cy="36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SG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SG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https://www.bangkokpost.com/business/news/1472973/thailand-post-piloting-e-commerce </a:t>
            </a:r>
            <a:r>
              <a:rPr lang="en-SG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(accessed 6 Jul)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4716016" y="1200150"/>
            <a:ext cx="3744416" cy="286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Thailand Post will also launch a digital wallet with its partner, 2C2P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dirty="0" err="1">
                <a:solidFill>
                  <a:schemeClr val="lt1"/>
                </a:solidFill>
              </a:rPr>
              <a:t>Econsultancy</a:t>
            </a: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research shows that </a:t>
            </a:r>
            <a: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35% of marketers and 44% of online retailers </a:t>
            </a: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Thailand are keen to sell internationally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Both the ecommerce service and digital wallet will open new markets for Thai producers, as well as encouraging more Thais to leapfrog onto digital banking solutions</a:t>
            </a:r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2400"/>
              <a:buFont typeface="Arial"/>
              <a:buNone/>
            </a:pPr>
            <a:r>
              <a:rPr lang="en-SG" sz="2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Chinese retailer JD.com sells apartments online</a:t>
            </a:r>
            <a:endParaRPr sz="2400" b="1" i="0" u="none" strike="noStrike" cap="none">
              <a:solidFill>
                <a:srgbClr val="D929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063225"/>
            <a:ext cx="4114800" cy="25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JD.com, China’s second largest ecommerce firm, will begin selling </a:t>
            </a:r>
            <a: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overseas apartments</a:t>
            </a: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b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commerce behemoth has </a:t>
            </a:r>
            <a: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301.8m</a:t>
            </a: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active users; revenue for the first quarter of 2018 was </a:t>
            </a:r>
            <a: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RMB100.1bn</a:t>
            </a: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(US$</a:t>
            </a:r>
            <a:r>
              <a:rPr lang="en-SG" sz="1400" dirty="0"/>
              <a:t>16</a:t>
            </a: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bn)</a:t>
            </a:r>
            <a:b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One-size-fits-all</a:t>
            </a: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JD users can now buy milk, shoes, and apartments in Gold Coast, Australia via the online platform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395525" y="3642850"/>
            <a:ext cx="73035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SG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http://corporate.jd.com/ourBusiness</a:t>
            </a:r>
            <a:r>
              <a:rPr lang="en-SG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21 Jun)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http://www.scmp.com/property/hong-kong-china/article/2139815/jdcom-starts-marketing-overseas-properties-its-300m-online</a:t>
            </a:r>
            <a:r>
              <a:rPr lang="en-SG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21 Jun)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800"/>
            </a:pPr>
            <a:r>
              <a:rPr lang="en-SG" sz="800" u="sng" dirty="0">
                <a:solidFill>
                  <a:schemeClr val="hlink"/>
                </a:solidFill>
              </a:rPr>
              <a:t>http://ir.jd.com/phoenix.zhtml?c=253315&amp;p=irol-reportsother</a:t>
            </a:r>
            <a:r>
              <a:rPr lang="en-SG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10 Jul)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https://www.channelnewsasia.com/news/business/jd-com-google-invest-550-million-10442608</a:t>
            </a:r>
            <a:r>
              <a:rPr lang="en-SG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21 Jun)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0" y="1063225"/>
            <a:ext cx="4203600" cy="287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of June 2018, only properties in Australia’s Surfer’s Paradise, are offered, but JD plans to offer property in the US, UK, and Canada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marks JD as the </a:t>
            </a:r>
            <a: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first Chinese e-commerce website</a:t>
            </a: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sell new properties online, and will boost the exposure of international properties to millions of potential investors in China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has also </a:t>
            </a:r>
            <a: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invested US$500m </a:t>
            </a: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JD.com, providing it with a significant entry point into the Chinese market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39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SG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Alibaba to start delivery of jasmine rice and durian from new Thai hub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2588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China’s Alibaba, in collaboration with Thai authorities, launches a distribution hub in Thailand’s Eastern Economic Corridor</a:t>
            </a:r>
            <a:b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SG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Smart Digital Hub</a:t>
            </a: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will feature fully-automated warehouse for products to be shipped to China and sold on Alibaba’s websites</a:t>
            </a:r>
            <a:b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Investment is planned at 11bn baht (</a:t>
            </a:r>
            <a:r>
              <a:rPr lang="en-SG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US$352 million</a:t>
            </a: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Fresh produce - including jasmine rice and tropical fruits, such as durian - will be shipped to China within 24 hours of harvesting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6747476" y="3639096"/>
            <a:ext cx="2185744" cy="116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SG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https://asia.nikkei.com/Business/Companies/Alibaba-expands-cross-border-e-commerce-in-Southeast-Asia</a:t>
            </a:r>
            <a:r>
              <a:rPr lang="en-SG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(accessed 21 Jun)</a:t>
            </a:r>
            <a:br>
              <a:rPr lang="en-SG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SG" sz="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https://asia.nikkei.com/Business/Companies/Alibaba-a-game-changer-for-Southeast-Asian-development</a:t>
            </a:r>
            <a:r>
              <a:rPr lang="en-SG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accessed 21 Jun)</a:t>
            </a: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4716025" y="1200150"/>
            <a:ext cx="38310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project aligns with Alibaba’s strategy to </a:t>
            </a:r>
            <a: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expand its cross-border ecommerce</a:t>
            </a: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infrastructure to developing countries outside China</a:t>
            </a:r>
            <a:b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Marks a watershed in the way foreign investment produces growth in the country and region as a whole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urian">
            <a:extLst>
              <a:ext uri="{FF2B5EF4-FFF2-40B4-BE49-F238E27FC236}">
                <a16:creationId xmlns:a16="http://schemas.microsoft.com/office/drawing/2014/main" id="{6A055311-1B51-42C9-8C1A-E587B8F82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0" y="3081955"/>
            <a:ext cx="1591989" cy="15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2400"/>
              <a:buFont typeface="Arial"/>
              <a:buNone/>
            </a:pPr>
            <a:r>
              <a:rPr lang="en-SG" sz="2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Singapore’s Carousell launches its own digital wallet</a:t>
            </a:r>
            <a:endParaRPr sz="2400" b="1" i="0" u="none" strike="noStrike" cap="none">
              <a:solidFill>
                <a:srgbClr val="D929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00000" y="1059575"/>
            <a:ext cx="4107000" cy="24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digital wallet will bring convenience for users and reduce administrative burden for the company</a:t>
            </a:r>
            <a:b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company says payments will become more seamless and secure - but the new feature still raises the issues of fraud, lost mail, technical difficulties</a:t>
            </a:r>
            <a:b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2018: </a:t>
            </a:r>
            <a:r>
              <a:rPr lang="en-SG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Carousell</a:t>
            </a: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announced it had raised </a:t>
            </a:r>
            <a:r>
              <a:rPr lang="en-SG" sz="1400" b="1" i="0" u="none" strike="noStrike" cap="none" dirty="0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US$85m</a:t>
            </a:r>
            <a:r>
              <a:rPr lang="en-SG" sz="1400" b="0" i="0" u="none" strike="noStrike" cap="none" dirty="0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SG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Seri</a:t>
            </a: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C funding, co-led by Rakuten Ventures and EDBI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85192" y="1063382"/>
            <a:ext cx="4186800" cy="3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Singapore’s online marketplace Carousell launches its own integrated payment system: </a:t>
            </a:r>
            <a:r>
              <a:rPr lang="en-SG" sz="1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Caroupay</a:t>
            </a:r>
            <a:br>
              <a:rPr lang="en-SG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last two years, the marketplace has </a:t>
            </a:r>
            <a:r>
              <a:rPr lang="en-SG" sz="1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quadrupled</a:t>
            </a:r>
            <a:r>
              <a:rPr lang="en-SG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volume</a:t>
            </a:r>
            <a:r>
              <a:rPr lang="en-SG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globally, featuring more than </a:t>
            </a:r>
            <a:r>
              <a:rPr lang="en-SG" sz="1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144m listings</a:t>
            </a:r>
            <a:r>
              <a:rPr lang="en-SG" sz="1400" b="0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SG" sz="1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and 50m items sold</a:t>
            </a:r>
            <a:br>
              <a:rPr lang="en-SG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Buyers now have the option to pay sellers directly within the app using credit, debit cards or DBS PayLah! (the digital wallet of Singapore bank DBS)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395525" y="3914550"/>
            <a:ext cx="418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https://www.businessinsider.sg/carousell-first-mobile-wallet-caroupay-online-purchases-convenient-secure/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22 Jun)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http://careers.carousell.com/about/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22 Jun)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https://press.carousell.com/2018/05/14/carousell-secures-us85m-funding-in-latest-series-c-round/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22 Jun)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6">
            <a:alphaModFix/>
          </a:blip>
          <a:srcRect b="7859"/>
          <a:stretch/>
        </p:blipFill>
        <p:spPr>
          <a:xfrm>
            <a:off x="5932967" y="3778272"/>
            <a:ext cx="2978832" cy="1169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39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SG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Alipay launches in 20 European countries in 2018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2588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Alipay, the biggest payments firm of China, is said to have signed deals with over 100 banks and 40 digital wallet companies in Europe</a:t>
            </a:r>
            <a:b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622m users</a:t>
            </a: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the mobile payment platform will be available in 20 countries across Europe at the end of 2018 – 2018 is also designated the China-EU Tourism Year</a:t>
            </a:r>
            <a:b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growing number of Chinese tourists will feel right at home when using their favourite payment platform abroad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ourier New"/>
              <a:buChar char="o"/>
            </a:pPr>
            <a:r>
              <a:rPr lang="en-SG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were 145m outbound Chinese tourists in 2017, estimated to grow to 154m in 2018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4932050" y="3976458"/>
            <a:ext cx="3754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SG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https://ecommercenews-eu.cdn.ampproject.org/c/s/ecommercenews.eu/alipay-launches-in-20-european-countries-in-2018/amp/</a:t>
            </a:r>
            <a:r>
              <a:rPr lang="en-SG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(accessed 25 Jun)</a:t>
            </a: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https://www.ft.com/video/96d2ca77-3cb8-405b-a1a0-1fb7f4b4f979</a:t>
            </a:r>
            <a:r>
              <a:rPr lang="en-SG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(accessed 25 Jun)</a:t>
            </a: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4716016" y="1200151"/>
            <a:ext cx="37443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Alipay’s parent company </a:t>
            </a:r>
            <a: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Ant Financial</a:t>
            </a:r>
            <a:r>
              <a:rPr lang="en-SG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 now valued at US$150bn</a:t>
            </a: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more than Goldman Sachs and American Express</a:t>
            </a:r>
            <a:b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June 2018: Ant Financial raised </a:t>
            </a:r>
            <a: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US$14bn</a:t>
            </a:r>
            <a:r>
              <a:rPr lang="en-SG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making it the biggest-ever single fundraising globally by a private company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 t="38118"/>
          <a:stretch/>
        </p:blipFill>
        <p:spPr>
          <a:xfrm>
            <a:off x="5699300" y="3203834"/>
            <a:ext cx="2088500" cy="7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SG" sz="2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Paytm campaign wins Creative eCommerce category at Cannes Lion Festival 2018</a:t>
            </a:r>
            <a:endParaRPr sz="4400" b="0" i="0" u="none" strike="noStrike" cap="none">
              <a:solidFill>
                <a:srgbClr val="D929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4258800" cy="3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Indian e-commerce company </a:t>
            </a:r>
            <a:r>
              <a:rPr lang="en-SG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Paytm</a:t>
            </a: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wins gold in the Creative eCommerce category for their “</a:t>
            </a:r>
            <a:r>
              <a:rPr lang="en-SG" sz="1400" b="1" i="0" u="none" strike="noStrike" cap="none" dirty="0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Sweet Change</a:t>
            </a: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campaign</a:t>
            </a:r>
            <a:b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India, loose change is always in short supply; as a result, local shopkeepers use candy pieces as currency - customers end up losing money (</a:t>
            </a: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link</a:t>
            </a: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Paytm</a:t>
            </a: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distributed to shopkeepers their own candies, “Sweet Change,” that customers can</a:t>
            </a:r>
            <a:r>
              <a:rPr lang="en-SG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SG" sz="1400" b="1" i="0" u="none" strike="noStrike" cap="none" dirty="0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redeem</a:t>
            </a: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its real worth by scanning the candy wrapper barcode via the </a:t>
            </a:r>
            <a:r>
              <a:rPr lang="en-SG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Paytm</a:t>
            </a: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app</a:t>
            </a:r>
            <a:b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app experienced over 1m downloads during the campaign; average cost to acquire a customer went down from </a:t>
            </a:r>
            <a:r>
              <a:rPr lang="en-SG" sz="1400" b="1" i="0" u="none" strike="noStrike" cap="none" dirty="0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60 to 12 rupees</a:t>
            </a:r>
            <a:endParaRPr sz="1400" b="0" i="0" u="none" strike="noStrike" cap="none" dirty="0">
              <a:solidFill>
                <a:srgbClr val="D929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7126375" y="3208500"/>
            <a:ext cx="1644600" cy="14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</a:t>
            </a:r>
            <a:endParaRPr sz="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https://brandequity.economictimes.indiatimes.com/news/advertising/cannes-lions-2018-mccann-worldgroup-india-wins-a-gold-for-paytm-in-creative-ecommerce/64672722</a:t>
            </a:r>
            <a:r>
              <a:rPr lang="en-SG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SG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(accessed 22 Jun)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https://www.youtube.com/watch?time_continue=117&amp;v=zBbubwh9FA4</a:t>
            </a:r>
            <a:r>
              <a:rPr lang="en-SG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SG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(accessed 22 Jun)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4716000" y="1101688"/>
            <a:ext cx="3970800" cy="20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Paytm saw this as an opportunity to show people the </a:t>
            </a:r>
            <a:r>
              <a:rPr lang="en-SG" sz="1400" b="1" i="0" u="none" strike="noStrike" cap="none">
                <a:solidFill>
                  <a:srgbClr val="D9291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advantages of digital payment</a:t>
            </a:r>
            <a:r>
              <a:rPr lang="en-SG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and solve the issue of insufficient small change in India</a:t>
            </a:r>
            <a:br>
              <a:rPr lang="en-SG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candies could potentially take the place of fiat currency when it comes to small change, ultimately aiding a shift to a cashless society</a:t>
            </a: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6000" y="3244725"/>
            <a:ext cx="2326274" cy="13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39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2400"/>
            </a:pPr>
            <a:r>
              <a:rPr lang="en-SG" sz="2400" b="1" dirty="0">
                <a:solidFill>
                  <a:schemeClr val="lt1"/>
                </a:solidFill>
              </a:rPr>
              <a:t>Indonesia’s lack of personal data protection law is making it difficult to trade</a:t>
            </a: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2588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Indonesia is one of few countries that does not have any regulation around personal data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will make it </a:t>
            </a:r>
            <a:r>
              <a:rPr lang="en-SG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difficult to trade</a:t>
            </a: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with other countries that demand protection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Indonesia, health records data can and have been used to </a:t>
            </a:r>
            <a:r>
              <a:rPr lang="en-SG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discriminate</a:t>
            </a: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against individuals with HIV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March 2018: The government has drafted the Law on Personal Data Protection and has submitted it to the Ministry of Justice and Human Rights and the House of Representatives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4931990" y="3950135"/>
            <a:ext cx="3754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SG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http://dailyindonesia.com/personal-data-protection-law-required-in-trade-e-commerce/</a:t>
            </a:r>
            <a:r>
              <a:rPr lang="en-SG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(accessed 26 Jun)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https://theconversation.com/indonesia-urgently-needs-personal-data-protection-law-91929</a:t>
            </a:r>
            <a:r>
              <a:rPr lang="en-SG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(accessed 26 Jun)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4716016" y="1200151"/>
            <a:ext cx="37443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Increased foreign investment in the digital economy means a national conversation is needed to ensure citizens don’t get exploited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law would also enable a safer business environment, in turn creating more opportunities and investment for local companies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SG" sz="2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Record sales at RMB 127.5 billion for JD.com’s Mid-Year Shopping Festival</a:t>
            </a:r>
            <a:endParaRPr sz="4400" b="0" i="0" u="none" strike="noStrike" cap="none">
              <a:solidFill>
                <a:srgbClr val="D929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312800"/>
            <a:ext cx="4258800" cy="25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JD.com saw a record-breaking transaction volume of 127.5bn yuan (</a:t>
            </a:r>
            <a:r>
              <a:rPr lang="en-SG" sz="1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US$20bn</a:t>
            </a:r>
            <a:r>
              <a:rPr lang="en-SG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for their Mid-Year Shopping Festival</a:t>
            </a:r>
            <a:br>
              <a:rPr lang="en-SG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Last year, the amount of total transactions amounted to 119.9bn yuan (US$18bn)</a:t>
            </a:r>
            <a:br>
              <a:rPr lang="en-SG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began as the anniversary celebration of JD.com has now become a </a:t>
            </a:r>
            <a:r>
              <a:rPr lang="en-SG" sz="1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“mid-year Black Friday”</a:t>
            </a:r>
            <a:r>
              <a:rPr lang="en-SG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where ecommerce platforms vie for a piece of Chinese consumers’ wallets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457200" y="3899956"/>
            <a:ext cx="42588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https://pandaily.com/record-sales-at-rmb-127-5-billion-for-jd-coms-618-shopping-festival/</a:t>
            </a:r>
            <a:r>
              <a:rPr lang="en-SG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(accessed 2 Jul)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https://pandaily.com/singles-day-turns-math-class-alibaba-jd-com-argue/</a:t>
            </a:r>
            <a:r>
              <a:rPr lang="en-SG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(accessed 4 Jul)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4716000" y="1312800"/>
            <a:ext cx="3970800" cy="22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year, the Festival coincided with Father’s Day, the Chinese Dragon Boat Festival, and the World Cup games</a:t>
            </a:r>
            <a:br>
              <a:rPr lang="en-SG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record sales heats up the competition between JD.com and arch-rival Alibaba</a:t>
            </a:r>
            <a:br>
              <a:rPr lang="en-SG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November 2017: Alibaba’s </a:t>
            </a:r>
            <a:r>
              <a:rPr lang="en-SG" sz="1400" b="1" i="0" u="none" strike="noStrike" cap="none">
                <a:solidFill>
                  <a:srgbClr val="D9291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Singles’ Day</a:t>
            </a:r>
            <a:r>
              <a:rPr lang="en-SG" sz="1400" b="0" i="0" u="none" strike="noStrike" cap="none">
                <a:solidFill>
                  <a:srgbClr val="D9291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SG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shopping festival generated a record 168.2B yuan (</a:t>
            </a:r>
            <a:r>
              <a:rPr lang="en-SG" sz="1400" b="1" i="0" u="none" strike="noStrike" cap="none">
                <a:solidFill>
                  <a:srgbClr val="D9291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US$25.3bn</a:t>
            </a:r>
            <a:r>
              <a:rPr lang="en-SG" sz="14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5">
            <a:alphaModFix/>
          </a:blip>
          <a:srcRect l="5805" t="8931" r="4037" b="10010"/>
          <a:stretch/>
        </p:blipFill>
        <p:spPr>
          <a:xfrm>
            <a:off x="5802968" y="3547475"/>
            <a:ext cx="1796870" cy="12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047800" y="1491630"/>
            <a:ext cx="7200800" cy="2154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marR="0" lvl="0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00"/>
              <a:buFont typeface="Courier New"/>
              <a:buChar char="o"/>
            </a:pPr>
            <a:r>
              <a:rPr lang="en-SG" sz="1200" b="0" i="0" u="none" strike="noStrike" cap="none">
                <a:solidFill>
                  <a:srgbClr val="2A2B39"/>
                </a:solidFill>
                <a:latin typeface="Arial"/>
                <a:ea typeface="Arial"/>
                <a:cs typeface="Arial"/>
                <a:sym typeface="Arial"/>
              </a:rPr>
              <a:t>The Ecommerce Quarterly, produced by Econsultancy, is a guide to what’s happening right now in ecommerce in the Asia-Pacific region, and what you should be keeping an eye 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047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00"/>
              <a:buFont typeface="Courier New"/>
              <a:buNone/>
            </a:pPr>
            <a:endParaRPr sz="1200" b="0" i="0" u="none" strike="noStrike" cap="non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00"/>
              <a:buFont typeface="Courier New"/>
              <a:buChar char="o"/>
            </a:pPr>
            <a:r>
              <a:rPr lang="en-SG" sz="120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With ecommerce evolving rapidly, this Quarterly acts as a snapshot of the trends and updates in the industry and region.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047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00"/>
              <a:buFont typeface="Courier New"/>
              <a:buNone/>
            </a:pPr>
            <a:endParaRPr sz="1200" b="0" i="0" u="none" strike="noStrike" cap="non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00"/>
              <a:buFont typeface="Courier New"/>
              <a:buChar char="o"/>
            </a:pPr>
            <a:r>
              <a:rPr lang="en-SG" sz="1200" b="0" i="0" u="none" strike="noStrike" cap="none">
                <a:solidFill>
                  <a:srgbClr val="2A2B39"/>
                </a:solidFill>
                <a:latin typeface="Arial"/>
                <a:ea typeface="Arial"/>
                <a:cs typeface="Arial"/>
                <a:sym typeface="Arial"/>
              </a:rPr>
              <a:t>This deck can be integrated into your own documents, allowing you to prepare a pitch at a moment’s notice.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047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00"/>
              <a:buFont typeface="Courier New"/>
              <a:buNone/>
            </a:pPr>
            <a:endParaRPr sz="1200" b="0" i="0" u="none" strike="noStrike" cap="non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00"/>
              <a:buFont typeface="Courier New"/>
              <a:buChar char="o"/>
            </a:pPr>
            <a:r>
              <a:rPr lang="en-SG" sz="1200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We welcome submissions related to ecommerce in the Asia-Pacific region. Please contact us at apac@econsultancy.com.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975" marR="0" lvl="0" indent="-1111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100"/>
              <a:buFont typeface="Courier New"/>
              <a:buNone/>
            </a:pPr>
            <a:endParaRPr sz="1100" b="0" i="0" u="none" strike="noStrike" cap="none">
              <a:solidFill>
                <a:srgbClr val="1919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1764432" y="699542"/>
            <a:ext cx="5767536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2600"/>
              <a:buFont typeface="Arial"/>
              <a:buNone/>
            </a:pPr>
            <a:r>
              <a:rPr lang="en-SG" sz="26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Ecommerce Quarterly / April 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39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SG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Econsultancy resources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424083" y="1203598"/>
            <a:ext cx="4176464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941"/>
              </a:buClr>
              <a:buSzPts val="1190"/>
              <a:buFont typeface="Courier New"/>
              <a:buChar char="o"/>
            </a:pPr>
            <a:r>
              <a:rPr lang="en-SG" sz="11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 of Ecommerce Marketplaces in SEA and Taiwan </a:t>
            </a:r>
            <a:br>
              <a:rPr lang="en-SG" sz="11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SG" sz="119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https://econsultancy.com/reports/state-of-ecommerce-marketplaces-in-southeast-asia-and-taiwan</a:t>
            </a:r>
            <a:r>
              <a:rPr lang="en-SG" sz="11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9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941"/>
              </a:buClr>
              <a:buSzPts val="1190"/>
              <a:buFont typeface="Courier New"/>
              <a:buChar char="o"/>
            </a:pPr>
            <a:r>
              <a:rPr lang="en-SG" sz="11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Flipkart: Building Trust in Indian Ecommerce </a:t>
            </a:r>
            <a:r>
              <a:rPr lang="en-SG" sz="119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https://econsultancy.com/reports/flipkart-building-trust-in-indian-ecommerce</a:t>
            </a:r>
            <a:r>
              <a:rPr lang="en-SG" sz="11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38"/>
              </a:spcBef>
              <a:spcAft>
                <a:spcPts val="0"/>
              </a:spcAft>
              <a:buClr>
                <a:srgbClr val="ED1941"/>
              </a:buClr>
              <a:buSzPts val="1190"/>
              <a:buFont typeface="Courier New"/>
              <a:buChar char="o"/>
            </a:pPr>
            <a:r>
              <a:rPr lang="en-SG" sz="11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JD.com: More than Ecommerce </a:t>
            </a:r>
            <a:r>
              <a:rPr lang="en-SG" sz="119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https://econsultancy.com/reports/jd-com-more-than-ecommerce</a:t>
            </a:r>
            <a:r>
              <a:rPr lang="en-SG" sz="11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38"/>
              </a:spcBef>
              <a:spcAft>
                <a:spcPts val="0"/>
              </a:spcAft>
              <a:buClr>
                <a:srgbClr val="ED1941"/>
              </a:buClr>
              <a:buSzPts val="1190"/>
              <a:buFont typeface="Courier New"/>
              <a:buChar char="o"/>
            </a:pPr>
            <a:r>
              <a:rPr lang="en-SG" sz="11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Shopee: Localizing Ecommerce in Southeast Asia and Taiwan </a:t>
            </a:r>
            <a:r>
              <a:rPr lang="en-SG" sz="119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https://econsultancy.com/reports/shopee-localizing-ecommerce-in-southeast-asia-and-taiwan</a:t>
            </a:r>
            <a:r>
              <a:rPr lang="en-SG" sz="11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38"/>
              </a:spcBef>
              <a:spcAft>
                <a:spcPts val="0"/>
              </a:spcAft>
              <a:buClr>
                <a:srgbClr val="ED1941"/>
              </a:buClr>
              <a:buSzPts val="1190"/>
              <a:buFont typeface="Courier New"/>
              <a:buChar char="o"/>
            </a:pPr>
            <a:r>
              <a:rPr lang="en-SG" sz="11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Ecommerce Best Practice Guide:</a:t>
            </a:r>
            <a:br>
              <a:rPr lang="en-SG" sz="11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SG" sz="119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https://econsultancy.com/reports/ecommerce</a:t>
            </a:r>
            <a:r>
              <a:rPr lang="en-SG" sz="11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4600547" y="1203598"/>
            <a:ext cx="4176464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941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Ecommerce Performance: </a:t>
            </a:r>
            <a:r>
              <a:rPr lang="en-SG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https://econsultancy.com/reports/ecommerce-performance</a:t>
            </a: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ED1941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Internet Statistics Compendium: Ecommerce: </a:t>
            </a:r>
            <a:r>
              <a:rPr lang="en-SG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https://econsultancy.com/reports/ecommerce-statistics</a:t>
            </a: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ED1941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Econsultancy blog features regular posts on the most recent ecommerce trends and stats: </a:t>
            </a:r>
            <a:r>
              <a:rPr lang="en-SG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https://econsultancy.com/blog/topics/ecommerce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ED1941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Ecommerce training: </a:t>
            </a:r>
            <a:r>
              <a:rPr lang="en-SG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https://econsultancy.com/training/courses/topics/ecommerce/</a:t>
            </a:r>
            <a:r>
              <a:rPr lang="en-SG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716016" y="3075806"/>
            <a:ext cx="3898776" cy="57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2960"/>
              <a:buFont typeface="Arial"/>
              <a:buNone/>
            </a:pPr>
            <a:r>
              <a:rPr lang="en-SG" sz="2960" b="1" i="0" u="none" strike="noStrike" cap="small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Current Landscape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SG" sz="2400" b="1" i="0" u="none" strike="noStrike" cap="none" dirty="0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Mobile and apps dominate in APAC</a:t>
            </a:r>
            <a:endParaRPr dirty="0"/>
          </a:p>
        </p:txBody>
      </p:sp>
      <p:sp>
        <p:nvSpPr>
          <p:cNvPr id="113" name="Shape 113"/>
          <p:cNvSpPr txBox="1"/>
          <p:nvPr/>
        </p:nvSpPr>
        <p:spPr>
          <a:xfrm>
            <a:off x="457200" y="1163475"/>
            <a:ext cx="4114800" cy="3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Char char="o"/>
            </a:pPr>
            <a:r>
              <a:rPr lang="en-SG" sz="129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Apps account for </a:t>
            </a:r>
            <a:r>
              <a:rPr lang="en-SG" sz="1295" b="1" i="0" u="none" strike="noStrike" cap="none" dirty="0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66% of mobile sales </a:t>
            </a:r>
            <a:r>
              <a:rPr lang="en-SG" sz="129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retailers present on mobile web and shopping apps</a:t>
            </a:r>
            <a:endParaRPr dirty="0"/>
          </a:p>
          <a:p>
            <a:pPr marL="342900" marR="0" lvl="0" indent="-26066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None/>
            </a:pPr>
            <a:endParaRPr sz="129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Char char="o"/>
            </a:pPr>
            <a:r>
              <a:rPr lang="en-SG" sz="129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Conversion rates on shopping apps (19%) are </a:t>
            </a:r>
            <a:r>
              <a:rPr lang="en-SG" sz="1295" b="1" i="0" u="none" strike="noStrike" cap="none" dirty="0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more than 6 times higher </a:t>
            </a:r>
            <a:r>
              <a:rPr lang="en-SG" sz="129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on mobile web (3%) and almost </a:t>
            </a:r>
            <a:r>
              <a:rPr lang="en-SG" sz="1295" b="1" i="0" u="none" strike="noStrike" cap="none" dirty="0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5 times higher </a:t>
            </a:r>
            <a:r>
              <a:rPr lang="en-SG" sz="129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desktop (4%)</a:t>
            </a:r>
            <a:endParaRPr dirty="0"/>
          </a:p>
          <a:p>
            <a:pPr marL="342900" marR="0" lvl="0" indent="-26066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None/>
            </a:pPr>
            <a:endParaRPr sz="129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Char char="o"/>
            </a:pPr>
            <a:r>
              <a:rPr lang="en-SG" sz="129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Across APAC, Health &amp; Beauty make up </a:t>
            </a:r>
            <a:r>
              <a:rPr lang="en-SG" sz="1295" b="1" i="0" u="none" strike="noStrike" cap="none" dirty="0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51% of sales on mobile</a:t>
            </a:r>
            <a:r>
              <a:rPr lang="en-SG" sz="129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with Fashion &amp; Luxury and Computing &amp; Electronics coming in at </a:t>
            </a:r>
            <a:r>
              <a:rPr lang="en-SG" sz="1295" b="1" i="0" u="none" strike="noStrike" cap="none" dirty="0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only 40% each</a:t>
            </a:r>
            <a:endParaRPr dirty="0"/>
          </a:p>
          <a:p>
            <a:pPr marL="342900" marR="0" lvl="0" indent="-26066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None/>
            </a:pPr>
            <a:endParaRPr sz="1295" b="1" i="0" u="none" strike="noStrike" cap="none" dirty="0">
              <a:solidFill>
                <a:srgbClr val="D9291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Char char="o"/>
            </a:pPr>
            <a:r>
              <a:rPr lang="en-SG" sz="129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Retailers will need to combine data gathering efforts across offline and online sources to optimize their marketing strategy</a:t>
            </a:r>
            <a:endParaRPr dirty="0"/>
          </a:p>
        </p:txBody>
      </p:sp>
      <p:sp>
        <p:nvSpPr>
          <p:cNvPr id="114" name="Shape 114"/>
          <p:cNvSpPr txBox="1"/>
          <p:nvPr/>
        </p:nvSpPr>
        <p:spPr>
          <a:xfrm>
            <a:off x="4795200" y="4330550"/>
            <a:ext cx="38916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Sources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https://www.criteo.com/wp-content/uploads/2018/05/Criteo-2018-GCR-Q1-Report-SEA-EN.pdf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6 Jul)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5" name="Shape 115"/>
          <p:cNvGraphicFramePr/>
          <p:nvPr>
            <p:extLst>
              <p:ext uri="{D42A27DB-BD31-4B8C-83A1-F6EECF244321}">
                <p14:modId xmlns:p14="http://schemas.microsoft.com/office/powerpoint/2010/main" val="808124425"/>
              </p:ext>
            </p:extLst>
          </p:nvPr>
        </p:nvGraphicFramePr>
        <p:xfrm>
          <a:off x="4851248" y="1192596"/>
          <a:ext cx="3591004" cy="3069152"/>
        </p:xfrm>
        <a:graphic>
          <a:graphicData uri="http://schemas.openxmlformats.org/drawingml/2006/table">
            <a:tbl>
              <a:tblPr firstRow="1" bandRow="1">
                <a:noFill/>
                <a:tableStyleId>{B05D1ABF-0B83-473F-A7BB-282F159CACFE}</a:tableStyleId>
              </a:tblPr>
              <a:tblGrid>
                <a:gridCol w="1158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252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 dirty="0"/>
                        <a:t>Region</a:t>
                      </a:r>
                      <a:endParaRPr sz="1300" dirty="0"/>
                    </a:p>
                  </a:txBody>
                  <a:tcPr marL="55176" marR="55176" marT="27588" marB="27588" anchor="ctr">
                    <a:solidFill>
                      <a:srgbClr val="D9291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/>
                        <a:t>Share of transactions by environment (%)</a:t>
                      </a:r>
                      <a:endParaRPr lang="en-US" sz="1300" u="none" strike="noStrike" cap="none" dirty="0"/>
                    </a:p>
                  </a:txBody>
                  <a:tcPr marL="55176" marR="55176" marT="27588" marB="27588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29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59750" marR="59750" marT="29875" marB="29875">
                    <a:solidFill>
                      <a:srgbClr val="D929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59750" marR="59750" marT="29875" marB="29875">
                    <a:solidFill>
                      <a:srgbClr val="D929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27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59750" marR="59750" marT="29875" marB="29875">
                    <a:solidFill>
                      <a:srgbClr val="D929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 b="1" dirty="0">
                          <a:solidFill>
                            <a:schemeClr val="bg1"/>
                          </a:solidFill>
                        </a:rPr>
                        <a:t>App</a:t>
                      </a:r>
                      <a:endParaRPr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55176" marR="55176" marT="27588" marB="275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29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 b="1" dirty="0">
                          <a:solidFill>
                            <a:schemeClr val="bg1"/>
                          </a:solidFill>
                        </a:rPr>
                        <a:t>Desktop</a:t>
                      </a:r>
                      <a:endParaRPr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55176" marR="55176" marT="27588" marB="275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29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 b="1" dirty="0">
                          <a:solidFill>
                            <a:schemeClr val="bg1"/>
                          </a:solidFill>
                        </a:rPr>
                        <a:t>Mobile web</a:t>
                      </a:r>
                      <a:endParaRPr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55176" marR="55176" marT="27588" marB="27588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29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77522"/>
                  </a:ext>
                </a:extLst>
              </a:tr>
              <a:tr h="3800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300" dirty="0"/>
                        <a:t>APAC</a:t>
                      </a:r>
                      <a:endParaRPr sz="1300" u="none" strike="noStrike" cap="none" dirty="0"/>
                    </a:p>
                  </a:txBody>
                  <a:tcPr marL="55176" marR="55176" marT="27588" marB="27588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300" b="1" dirty="0">
                          <a:solidFill>
                            <a:srgbClr val="C00000"/>
                          </a:solidFill>
                        </a:rPr>
                        <a:t>50</a:t>
                      </a:r>
                      <a:endParaRPr sz="1300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55176" marR="55176" marT="27588" marB="2758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 dirty="0"/>
                        <a:t>25</a:t>
                      </a:r>
                      <a:endParaRPr sz="1300" u="none" strike="noStrike" cap="none" dirty="0"/>
                    </a:p>
                  </a:txBody>
                  <a:tcPr marL="55176" marR="55176" marT="27588" marB="2758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/>
                        <a:t>25</a:t>
                      </a:r>
                      <a:endParaRPr sz="1300" u="none" strike="noStrike" cap="none"/>
                    </a:p>
                  </a:txBody>
                  <a:tcPr marL="55176" marR="55176" marT="27588" marB="27588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0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300"/>
                        <a:t>North America</a:t>
                      </a:r>
                      <a:endParaRPr sz="1300" u="none" strike="noStrike" cap="none"/>
                    </a:p>
                  </a:txBody>
                  <a:tcPr marL="55176" marR="55176" marT="27588" marB="27588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300" dirty="0"/>
                        <a:t>47</a:t>
                      </a:r>
                      <a:endParaRPr sz="1300" u="none" strike="noStrike" cap="none" dirty="0"/>
                    </a:p>
                  </a:txBody>
                  <a:tcPr marL="55176" marR="55176" marT="27588" marB="27588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 dirty="0"/>
                        <a:t>33</a:t>
                      </a:r>
                      <a:endParaRPr sz="1300" u="none" strike="noStrike" cap="none" dirty="0"/>
                    </a:p>
                  </a:txBody>
                  <a:tcPr marL="55176" marR="55176" marT="27588" marB="27588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/>
                        <a:t>20</a:t>
                      </a:r>
                      <a:endParaRPr sz="1300" u="none" strike="noStrike" cap="none"/>
                    </a:p>
                  </a:txBody>
                  <a:tcPr marL="55176" marR="55176" marT="27588" marB="275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0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300" dirty="0"/>
                        <a:t>Europe</a:t>
                      </a:r>
                      <a:endParaRPr sz="1300" u="none" strike="noStrike" cap="none" dirty="0"/>
                    </a:p>
                  </a:txBody>
                  <a:tcPr marL="55176" marR="55176" marT="27588" marB="27588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300"/>
                        <a:t>26</a:t>
                      </a:r>
                      <a:endParaRPr sz="1300" u="none" strike="noStrike" cap="none"/>
                    </a:p>
                  </a:txBody>
                  <a:tcPr marL="55176" marR="55176" marT="27588" marB="27588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 dirty="0"/>
                        <a:t>45</a:t>
                      </a:r>
                      <a:endParaRPr sz="1300" u="none" strike="noStrike" cap="none" dirty="0"/>
                    </a:p>
                  </a:txBody>
                  <a:tcPr marL="55176" marR="55176" marT="27588" marB="27588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/>
                        <a:t>29</a:t>
                      </a:r>
                      <a:endParaRPr sz="1300" u="none" strike="noStrike" cap="none"/>
                    </a:p>
                  </a:txBody>
                  <a:tcPr marL="55176" marR="55176" marT="27588" marB="275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300"/>
                        <a:t>Middle East</a:t>
                      </a:r>
                      <a:br>
                        <a:rPr lang="en-SG" sz="1300"/>
                      </a:br>
                      <a:r>
                        <a:rPr lang="en-SG" sz="1300"/>
                        <a:t>&amp; Africa</a:t>
                      </a:r>
                      <a:endParaRPr sz="1300" u="none" strike="noStrike" cap="none"/>
                    </a:p>
                  </a:txBody>
                  <a:tcPr marL="55176" marR="55176" marT="27588" marB="27588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300" dirty="0"/>
                        <a:t>49</a:t>
                      </a:r>
                      <a:endParaRPr sz="1300" u="none" strike="noStrike" cap="none" dirty="0"/>
                    </a:p>
                  </a:txBody>
                  <a:tcPr marL="55176" marR="55176" marT="27588" marB="27588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/>
                        <a:t>30</a:t>
                      </a:r>
                      <a:endParaRPr sz="1300" u="none" strike="noStrike" cap="none"/>
                    </a:p>
                  </a:txBody>
                  <a:tcPr marL="55176" marR="55176" marT="27588" marB="27588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/>
                        <a:t>21</a:t>
                      </a:r>
                      <a:endParaRPr sz="1300" u="none" strike="noStrike" cap="none"/>
                    </a:p>
                  </a:txBody>
                  <a:tcPr marL="55176" marR="55176" marT="27588" marB="275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0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300"/>
                        <a:t>Latin America</a:t>
                      </a:r>
                      <a:endParaRPr sz="1300" u="none" strike="noStrike" cap="none"/>
                    </a:p>
                  </a:txBody>
                  <a:tcPr marL="55176" marR="55176" marT="27588" marB="27588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300"/>
                        <a:t>15</a:t>
                      </a:r>
                      <a:endParaRPr sz="1300" u="none" strike="noStrike" cap="none"/>
                    </a:p>
                  </a:txBody>
                  <a:tcPr marL="55176" marR="55176" marT="27588" marB="27588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 b="1" dirty="0">
                          <a:solidFill>
                            <a:srgbClr val="C00000"/>
                          </a:solidFill>
                        </a:rPr>
                        <a:t>50</a:t>
                      </a:r>
                      <a:endParaRPr sz="1300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55176" marR="55176" marT="27588" marB="27588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SG" sz="1300" b="1" dirty="0">
                          <a:solidFill>
                            <a:srgbClr val="C00000"/>
                          </a:solidFill>
                        </a:rPr>
                        <a:t>35</a:t>
                      </a:r>
                      <a:endParaRPr sz="1300" b="1" u="none" strike="noStrike" cap="none" dirty="0">
                        <a:solidFill>
                          <a:srgbClr val="C00000"/>
                        </a:solidFill>
                      </a:endParaRPr>
                    </a:p>
                  </a:txBody>
                  <a:tcPr marL="55176" marR="55176" marT="27588" marB="275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2400"/>
              <a:buFont typeface="Arial"/>
              <a:buNone/>
            </a:pPr>
            <a:r>
              <a:rPr lang="en-SG" sz="2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Most popular ecommerce category by country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163475"/>
            <a:ext cx="4114800" cy="3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Char char="o"/>
            </a:pPr>
            <a:r>
              <a:rPr lang="en-SG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 has nearly as many smartphone users as the US has people - their </a:t>
            </a:r>
            <a:r>
              <a:rPr lang="en-SG" sz="1295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user base of 300m</a:t>
            </a:r>
            <a:r>
              <a:rPr lang="en-SG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set to grow by more than 50% in the next few years</a:t>
            </a:r>
            <a:br>
              <a:rPr lang="en-SG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9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Char char="o"/>
            </a:pPr>
            <a:r>
              <a:rPr lang="en-SG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Nearly 900m Indians are still offline, putting India in a sweet spot for </a:t>
            </a:r>
            <a:r>
              <a:rPr lang="en-SG" sz="1295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smartphone growth</a:t>
            </a:r>
            <a:endParaRPr sz="1295" b="1" i="0" u="none" strike="noStrike" cap="none">
              <a:solidFill>
                <a:srgbClr val="D9291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29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Char char="o"/>
            </a:pPr>
            <a:r>
              <a:rPr lang="en-SG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Singapore, cosmetic brands are seeing a greater demand for face-whitening, anti-aging products as </a:t>
            </a:r>
            <a:r>
              <a:rPr lang="en-SG" sz="1295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millennials</a:t>
            </a:r>
            <a:r>
              <a:rPr lang="en-SG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and increasingly, men - begin to prioritise skincare</a:t>
            </a:r>
            <a:endParaRPr sz="129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29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Char char="o"/>
            </a:pPr>
            <a:r>
              <a:rPr lang="en-SG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importance of “face”: Malaysian consumers continue to buy status in the form of apparel, often branded</a:t>
            </a:r>
            <a:endParaRPr sz="129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4844113" y="3342700"/>
            <a:ext cx="3777300" cy="13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Sources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https://www.businesswire.com/news/home/20180509006491/en/Malaysia-B2C-E-Commerce-Market-Report-2018--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5 Jul)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https://economictimes.indiatimes.com/small-biz/startups/newsbuzz/tv-is-now-flipkarts-second-highest-revenue-generating-category/articleshow/62813794.cms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5 Jul)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http://money.cnn.com/2017/09/26/technology/india-mobile-congress-market-numbers/index.html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5 Jul)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4" name="Shape 124"/>
          <p:cNvGraphicFramePr/>
          <p:nvPr/>
        </p:nvGraphicFramePr>
        <p:xfrm>
          <a:off x="4844096" y="1261329"/>
          <a:ext cx="3777375" cy="1883425"/>
        </p:xfrm>
        <a:graphic>
          <a:graphicData uri="http://schemas.openxmlformats.org/drawingml/2006/table">
            <a:tbl>
              <a:tblPr firstRow="1" bandRow="1">
                <a:noFill/>
                <a:tableStyleId>{B05D1ABF-0B83-473F-A7BB-282F159CACFE}</a:tableStyleId>
              </a:tblPr>
              <a:tblGrid>
                <a:gridCol w="187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Country</a:t>
                      </a:r>
                      <a:endParaRPr sz="1400" u="none" strike="noStrike" cap="none" dirty="0"/>
                    </a:p>
                  </a:txBody>
                  <a:tcPr marL="59750" marR="59750" marT="29875" marB="29875">
                    <a:solidFill>
                      <a:srgbClr val="D929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/>
                        <a:t>Category</a:t>
                      </a:r>
                      <a:endParaRPr sz="1400" u="none" strike="noStrike" cap="none"/>
                    </a:p>
                  </a:txBody>
                  <a:tcPr marL="59750" marR="59750" marT="29875" marB="29875">
                    <a:solidFill>
                      <a:srgbClr val="D929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/>
                        <a:t>China</a:t>
                      </a:r>
                      <a:endParaRPr sz="1400" u="none" strike="noStrike" cap="none"/>
                    </a:p>
                  </a:txBody>
                  <a:tcPr marL="59750" marR="59750" marT="29875" marB="298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/>
                        <a:t>Smartphones</a:t>
                      </a:r>
                      <a:endParaRPr sz="1400" u="none" strike="noStrike" cap="none"/>
                    </a:p>
                  </a:txBody>
                  <a:tcPr marL="59750" marR="59750" marT="29875" marB="298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/>
                        <a:t>India</a:t>
                      </a:r>
                      <a:endParaRPr sz="1400" u="none" strike="noStrike" cap="none"/>
                    </a:p>
                  </a:txBody>
                  <a:tcPr marL="59750" marR="59750" marT="29875" marB="298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/>
                        <a:t>Smartphones</a:t>
                      </a:r>
                      <a:endParaRPr sz="1400" u="none" strike="noStrike" cap="none"/>
                    </a:p>
                  </a:txBody>
                  <a:tcPr marL="59750" marR="59750" marT="29875" marB="298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/>
                        <a:t>Singapore</a:t>
                      </a:r>
                      <a:endParaRPr sz="1400" u="none" strike="noStrike" cap="none"/>
                    </a:p>
                  </a:txBody>
                  <a:tcPr marL="59750" marR="59750" marT="29875" marB="298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/>
                        <a:t>Beauty</a:t>
                      </a:r>
                      <a:endParaRPr sz="1400" u="none" strike="noStrike" cap="none"/>
                    </a:p>
                  </a:txBody>
                  <a:tcPr marL="59750" marR="59750" marT="29875" marB="298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/>
                        <a:t>Malaysia</a:t>
                      </a:r>
                      <a:endParaRPr sz="1400" u="none" strike="noStrike" cap="none"/>
                    </a:p>
                  </a:txBody>
                  <a:tcPr marL="59750" marR="59750" marT="29875" marB="298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/>
                        <a:t>Apparel</a:t>
                      </a:r>
                      <a:endParaRPr sz="1400" u="none" strike="noStrike" cap="none"/>
                    </a:p>
                  </a:txBody>
                  <a:tcPr marL="59750" marR="59750" marT="29875" marB="298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/>
                        <a:t>Indonesia</a:t>
                      </a:r>
                      <a:endParaRPr sz="1400" u="none" strike="noStrike" cap="none"/>
                    </a:p>
                  </a:txBody>
                  <a:tcPr marL="59750" marR="59750" marT="29875" marB="298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SG" sz="1400" u="none" strike="noStrike" cap="none" dirty="0"/>
                        <a:t>Beauty &amp; Personal Care</a:t>
                      </a:r>
                      <a:endParaRPr sz="1400" u="none" strike="noStrike" cap="none" dirty="0"/>
                    </a:p>
                  </a:txBody>
                  <a:tcPr marL="59750" marR="59750" marT="29875" marB="298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716016" y="3075806"/>
            <a:ext cx="3898776" cy="57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2960"/>
              <a:buFont typeface="Arial"/>
              <a:buNone/>
            </a:pPr>
            <a:r>
              <a:rPr lang="en-SG" sz="2960" b="1" i="0" u="none" strike="noStrike" cap="small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Trends and Updates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B39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SG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Online shopping tax kicks off in Australia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51520" y="1200151"/>
            <a:ext cx="4104456" cy="330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July 2018</a:t>
            </a:r>
            <a:r>
              <a:rPr lang="en-SG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clothing, electronics and furniture purchased from overseas retailers with a value of less than A$1000 (US$745) will </a:t>
            </a:r>
            <a:r>
              <a:rPr lang="en-SG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incur a 10% GST</a:t>
            </a:r>
          </a:p>
          <a:p>
            <a:pPr marL="800100" lvl="1" indent="-342900">
              <a:spcBef>
                <a:spcPts val="0"/>
              </a:spcBef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00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Only orders above A$1000 were taxable previously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endParaRPr lang="en-SG" sz="1400" dirty="0">
              <a:solidFill>
                <a:schemeClr val="bg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Online tax wil</a:t>
            </a:r>
            <a:r>
              <a:rPr lang="en-SG" sz="1400" dirty="0">
                <a:solidFill>
                  <a:schemeClr val="bg1"/>
                </a:solidFill>
              </a:rPr>
              <a:t>l only be collectable from “self-declaring overseas retailers” with turnovers of more than A$75,000 (US$55,926)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endParaRPr lang="en-SG" sz="140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tax is intended to level the playing field for traditional brick-and-mortar retailers in Australia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5160335" y="4316819"/>
            <a:ext cx="3664688" cy="482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800"/>
            </a:pPr>
            <a:r>
              <a:rPr lang="en-SG" sz="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SG" sz="800" dirty="0">
                <a:solidFill>
                  <a:schemeClr val="lt1"/>
                </a:solidFill>
              </a:rPr>
              <a:t>: </a:t>
            </a:r>
            <a:r>
              <a:rPr lang="en-SG" sz="800" dirty="0">
                <a:solidFill>
                  <a:schemeClr val="lt1"/>
                </a:solidFill>
                <a:hlinkClick r:id="rId3"/>
              </a:rPr>
              <a:t>https://www.homeaffairs.gov.au/trav/impo/buyi</a:t>
            </a:r>
            <a:r>
              <a:rPr lang="en-SG" sz="800" dirty="0">
                <a:solidFill>
                  <a:schemeClr val="lt1"/>
                </a:solidFill>
              </a:rPr>
              <a:t> </a:t>
            </a:r>
            <a:r>
              <a:rPr lang="en-SG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(accessed 9 Jul)</a:t>
            </a:r>
          </a:p>
          <a:p>
            <a:pPr lvl="0">
              <a:buSzPts val="800"/>
            </a:pPr>
            <a:r>
              <a:rPr lang="en-SG" sz="800" dirty="0">
                <a:hlinkClick r:id="rId4"/>
              </a:rPr>
              <a:t>https://internetretailing.com.au/aussies-say-theyll-think-twice-before-buying-overseas/</a:t>
            </a:r>
            <a:r>
              <a:rPr lang="en-SG" sz="800" dirty="0"/>
              <a:t> </a:t>
            </a:r>
            <a:r>
              <a:rPr lang="en-SG" sz="800" dirty="0">
                <a:solidFill>
                  <a:schemeClr val="bg1"/>
                </a:solidFill>
              </a:rPr>
              <a:t>(accessed 9 Jul)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582344" y="1200151"/>
            <a:ext cx="4104456" cy="317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dirty="0">
                <a:solidFill>
                  <a:schemeClr val="bg1"/>
                </a:solidFill>
              </a:rPr>
              <a:t>16% of Australian shoppers polled in a recent survey said they would </a:t>
            </a:r>
            <a:r>
              <a:rPr lang="en-SG" b="1" dirty="0">
                <a:solidFill>
                  <a:srgbClr val="FF0000"/>
                </a:solidFill>
              </a:rPr>
              <a:t>stop buying online </a:t>
            </a:r>
            <a:r>
              <a:rPr lang="en-SG" dirty="0">
                <a:solidFill>
                  <a:schemeClr val="bg1"/>
                </a:solidFill>
              </a:rPr>
              <a:t>altogether, with 65% declaring they </a:t>
            </a:r>
            <a:r>
              <a:rPr lang="en-SG" b="1" dirty="0">
                <a:solidFill>
                  <a:srgbClr val="FF0000"/>
                </a:solidFill>
              </a:rPr>
              <a:t>would think twice</a:t>
            </a:r>
          </a:p>
          <a:p>
            <a:pPr marL="800100" lvl="1" indent="-342900"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000" dirty="0">
                <a:solidFill>
                  <a:schemeClr val="bg1"/>
                </a:solidFill>
              </a:rPr>
              <a:t>Only 26% said the new law would not affect their buying </a:t>
            </a:r>
            <a:r>
              <a:rPr lang="en-SG" sz="1000" dirty="0" err="1">
                <a:solidFill>
                  <a:schemeClr val="bg1"/>
                </a:solidFill>
              </a:rPr>
              <a:t>behavior</a:t>
            </a:r>
            <a:endParaRPr lang="en-SG" sz="1000" dirty="0">
              <a:solidFill>
                <a:schemeClr val="bg1"/>
              </a:solidFill>
            </a:endParaRPr>
          </a:p>
          <a:p>
            <a:pPr marL="374650" lvl="0" indent="-285750">
              <a:spcBef>
                <a:spcPts val="280"/>
              </a:spcBef>
              <a:buClr>
                <a:srgbClr val="D9291C"/>
              </a:buClr>
              <a:buSzPts val="1400"/>
              <a:buFont typeface="Courier New" panose="02070309020205020404" pitchFamily="49" charset="0"/>
              <a:buChar char="o"/>
            </a:pPr>
            <a:endParaRPr lang="en-US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0" lvl="0" indent="-285750">
              <a:spcBef>
                <a:spcPts val="280"/>
              </a:spcBef>
              <a:buClr>
                <a:srgbClr val="D9291C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54% of respondents would shop online less often, but </a:t>
            </a:r>
            <a:r>
              <a:rPr lang="en-US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55% were unaware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such a tax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2400"/>
              <a:buFont typeface="Arial"/>
              <a:buNone/>
            </a:pPr>
            <a:r>
              <a:rPr lang="en-SG" sz="2400" b="1" i="0" u="none" strike="noStrike" cap="none" dirty="0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Ecommerce struggles in Vietnam</a:t>
            </a: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4644008" y="1185676"/>
            <a:ext cx="4392488" cy="340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US" dirty="0">
                <a:solidFill>
                  <a:schemeClr val="tx1"/>
                </a:solidFill>
              </a:rPr>
              <a:t>Vietnamese shoppers are extremely price-sensitive, and currently prefer social commerce</a:t>
            </a:r>
          </a:p>
          <a:p>
            <a:pPr marL="285750" lvl="1" indent="-285750">
              <a:buClr>
                <a:srgbClr val="D9291C"/>
              </a:buClr>
              <a:buSzPts val="1400"/>
              <a:buFont typeface="Courier New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285750" lvl="1" indent="-285750"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US" dirty="0">
                <a:solidFill>
                  <a:schemeClr val="tx1"/>
                </a:solidFill>
              </a:rPr>
              <a:t>Vietnamese also prefer to physically touch objects before buying, and thus only use the Internet to compare prices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endParaRPr lang="en-SG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SG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customer service tools and product information online also hinde</a:t>
            </a:r>
            <a:r>
              <a:rPr lang="en-SG" dirty="0"/>
              <a:t>r conversion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5255568" y="4081937"/>
            <a:ext cx="3888432" cy="73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800"/>
            </a:pPr>
            <a:r>
              <a:rPr lang="en-SG"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SG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SG" sz="800" u="sng" dirty="0">
                <a:solidFill>
                  <a:schemeClr val="hlink"/>
                </a:solidFill>
              </a:rPr>
              <a:t>https://e.vnexpress.net/news/business/e-commerce-giants-struggle-to-find-profit-in-vietnamese-market-3750013.html</a:t>
            </a:r>
            <a:r>
              <a:rPr lang="en-SG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6 Jul)</a:t>
            </a:r>
          </a:p>
          <a:p>
            <a:pPr lvl="0">
              <a:buSzPts val="800"/>
            </a:pPr>
            <a:endParaRPr lang="en-SG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800"/>
            </a:pPr>
            <a:r>
              <a:rPr lang="en-SG" sz="800" dirty="0">
                <a:hlinkClick r:id="rId3"/>
              </a:rPr>
              <a:t>https://e.vnexpress.net/news/business/vietnam-s-e-commerce-companies-face-logistics-and-price-perception-challenges-3742510.html</a:t>
            </a:r>
            <a:r>
              <a:rPr lang="en-SG" sz="800" dirty="0"/>
              <a:t> (accessed 6 Jul)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44">
            <a:extLst>
              <a:ext uri="{FF2B5EF4-FFF2-40B4-BE49-F238E27FC236}">
                <a16:creationId xmlns:a16="http://schemas.microsoft.com/office/drawing/2014/main" id="{6E21CAB7-E48E-42FB-96C0-AC6A458513C0}"/>
              </a:ext>
            </a:extLst>
          </p:cNvPr>
          <p:cNvSpPr txBox="1"/>
          <p:nvPr/>
        </p:nvSpPr>
        <p:spPr>
          <a:xfrm>
            <a:off x="316556" y="1185677"/>
            <a:ext cx="4392488" cy="340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Ecommerce giants such as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Lazada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Vietnam and homegrown platform Tiki.vn have struggled to establish a foothold in Vietnam</a:t>
            </a:r>
            <a:endParaRPr lang="en-US" sz="1400" dirty="0">
              <a:solidFill>
                <a:schemeClr val="dk1"/>
              </a:solidFill>
            </a:endParaRPr>
          </a:p>
          <a:p>
            <a:pPr marL="741600" lvl="8" indent="-285750"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US" sz="1000" dirty="0">
                <a:solidFill>
                  <a:schemeClr val="dk1"/>
                </a:solidFill>
              </a:rPr>
              <a:t>Prior to its acquisition by Alibaba, </a:t>
            </a:r>
            <a:r>
              <a:rPr lang="en-US" sz="1000" dirty="0" err="1">
                <a:solidFill>
                  <a:schemeClr val="dk1"/>
                </a:solidFill>
              </a:rPr>
              <a:t>Lazada</a:t>
            </a:r>
            <a:r>
              <a:rPr lang="en-US" sz="1000" dirty="0">
                <a:solidFill>
                  <a:schemeClr val="dk1"/>
                </a:solidFill>
              </a:rPr>
              <a:t> Vietnam reported losses of US$334m, while </a:t>
            </a:r>
            <a:r>
              <a:rPr lang="en-US" sz="1000" dirty="0" err="1">
                <a:solidFill>
                  <a:schemeClr val="dk1"/>
                </a:solidFill>
              </a:rPr>
              <a:t>Tiki</a:t>
            </a:r>
            <a:r>
              <a:rPr lang="en-US" sz="1000" dirty="0">
                <a:solidFill>
                  <a:schemeClr val="dk1"/>
                </a:solidFill>
              </a:rPr>
              <a:t> accumulated losses of US$14m over two years</a:t>
            </a:r>
          </a:p>
          <a:p>
            <a:pPr marL="741600" lvl="8" indent="-285750">
              <a:buClr>
                <a:srgbClr val="D9291C"/>
              </a:buClr>
              <a:buSzPts val="1400"/>
              <a:buFont typeface="Courier New"/>
              <a:buChar char="o"/>
            </a:pPr>
            <a:endParaRPr lang="en-US" sz="1000"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US" dirty="0">
                <a:solidFill>
                  <a:schemeClr val="tx1"/>
                </a:solidFill>
              </a:rPr>
              <a:t>Inflated logistics prices and underdeveloped infrastructure pose significant challenges for order fulfilment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endParaRPr lang="en-US" sz="1400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US" dirty="0">
                <a:solidFill>
                  <a:schemeClr val="tx1"/>
                </a:solidFill>
              </a:rPr>
              <a:t>Large ecommerce companies require large warehouses and often lean on reliable infrastructure</a:t>
            </a:r>
          </a:p>
          <a:p>
            <a:pPr marL="741600" lvl="8" indent="-285750">
              <a:buClr>
                <a:srgbClr val="D9291C"/>
              </a:buClr>
              <a:buSzPts val="1400"/>
              <a:buFont typeface="Courier New"/>
              <a:buChar char="o"/>
            </a:pPr>
            <a:r>
              <a:rPr lang="en-US" sz="1000" dirty="0">
                <a:solidFill>
                  <a:schemeClr val="dk1"/>
                </a:solidFill>
              </a:rPr>
              <a:t>Logistics may comprise 60-70% of online retailers’ revenues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2400"/>
              <a:buFont typeface="Arial"/>
              <a:buNone/>
            </a:pPr>
            <a:r>
              <a:rPr lang="en-SG" sz="2400" b="1" i="0" u="none" strike="noStrike" cap="none">
                <a:solidFill>
                  <a:srgbClr val="D9291C"/>
                </a:solidFill>
                <a:latin typeface="Arial"/>
                <a:ea typeface="Arial"/>
                <a:cs typeface="Arial"/>
                <a:sym typeface="Arial"/>
              </a:rPr>
              <a:t>Walmart takes majority stake in Flipkart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402832" cy="327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Char char="o"/>
            </a:pPr>
            <a:r>
              <a:rPr lang="en-SG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Flipkart has agreed to sell </a:t>
            </a:r>
            <a:r>
              <a:rPr lang="en-SG" sz="1295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around 77% of the company to Walmart</a:t>
            </a:r>
            <a:r>
              <a:rPr lang="en-SG" sz="1295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SG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approximately US$16bn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0666" algn="l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None/>
            </a:pPr>
            <a:endParaRPr sz="129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Char char="o"/>
            </a:pPr>
            <a:r>
              <a:rPr lang="en-SG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deal gives Flipkart access to Walmart’s deep expertise in retail, and provides Walmart a foothold in India’s ecommerce market of 1.3bn people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27012" algn="l" rtl="0">
              <a:lnSpc>
                <a:spcPct val="90000"/>
              </a:lnSpc>
              <a:spcBef>
                <a:spcPts val="185"/>
              </a:spcBef>
              <a:spcAft>
                <a:spcPts val="0"/>
              </a:spcAft>
              <a:buClr>
                <a:srgbClr val="D9291C"/>
              </a:buClr>
              <a:buSzPts val="925"/>
              <a:buFont typeface="Courier New"/>
              <a:buNone/>
            </a:pPr>
            <a:endParaRPr sz="9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Char char="o"/>
            </a:pPr>
            <a:r>
              <a:rPr lang="en-SG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Flipkart is a strategic partner in global ecommerce in Asia, and </a:t>
            </a:r>
            <a:r>
              <a:rPr lang="en-SG" sz="1295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Walmart has also teamed up with JD.com and Rakuten</a:t>
            </a:r>
            <a:r>
              <a:rPr lang="en-SG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further establish its presence in the region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60666" algn="l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None/>
            </a:pPr>
            <a:endParaRPr sz="129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rgbClr val="D9291C"/>
              </a:buClr>
              <a:buSzPts val="1295"/>
              <a:buFont typeface="Courier New"/>
              <a:buChar char="o"/>
            </a:pPr>
            <a:r>
              <a:rPr lang="en-SG" sz="129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deal will see Walmart and Flipkart cement their hold in India and perhaps extend a shrinking lead over Amazon India, and likely expand outside of India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4860032" y="4242742"/>
            <a:ext cx="403244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SG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SG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https://stories.flipkart.com/walmart-flipkart-investment/</a:t>
            </a:r>
            <a:r>
              <a:rPr lang="en-SG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(accessed 13 Jun)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 descr="Image result for walmart flipk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7563" y="1563638"/>
            <a:ext cx="3437385" cy="1784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2185</Words>
  <Application>Microsoft Office PowerPoint</Application>
  <PresentationFormat>On-screen Show (16:9)</PresentationFormat>
  <Paragraphs>252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Mobile and apps dominate in APAC</vt:lpstr>
      <vt:lpstr>Most popular ecommerce category by country</vt:lpstr>
      <vt:lpstr>PowerPoint Presentation</vt:lpstr>
      <vt:lpstr>Online shopping tax kicks off in Australia</vt:lpstr>
      <vt:lpstr>Ecommerce struggles in Vietnam</vt:lpstr>
      <vt:lpstr>Walmart takes majority stake in Flipkart</vt:lpstr>
      <vt:lpstr>Ramadan 2018 sees increased spending</vt:lpstr>
      <vt:lpstr>Fonterra strengthens Chinese ecommerce  efforts with blockchain</vt:lpstr>
      <vt:lpstr>Thailand Post to pilot ecommerce services</vt:lpstr>
      <vt:lpstr>Chinese retailer JD.com sells apartments online</vt:lpstr>
      <vt:lpstr>Alibaba to start delivery of jasmine rice and durian from new Thai hub</vt:lpstr>
      <vt:lpstr>Singapore’s Carousell launches its own digital wallet</vt:lpstr>
      <vt:lpstr>Alipay launches in 20 European countries in 2018</vt:lpstr>
      <vt:lpstr>Paytm campaign wins Creative eCommerce category at Cannes Lion Festival 2018</vt:lpstr>
      <vt:lpstr>Indonesia’s lack of personal data protection law is making it difficult to trade</vt:lpstr>
      <vt:lpstr>Record sales at RMB 127.5 billion for JD.com’s Mid-Year Shopping Festival</vt:lpstr>
      <vt:lpstr>Econsultancy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Nigel Hee</cp:lastModifiedBy>
  <cp:revision>32</cp:revision>
  <dcterms:modified xsi:type="dcterms:W3CDTF">2018-07-16T08:01:15Z</dcterms:modified>
</cp:coreProperties>
</file>