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d9b1f1cb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d9b1f1cb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d9b1f1cb5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d9b1f1cb5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d9b1f1cb5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d9b1f1cb5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d9b1f1cb5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d9b1f1cb5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Elderly patients: the cost of drugs is not affordable, lack the ability to make multiple trips a month to the pharmacy, often forget if they took their medications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Patients with chronic diseases: do not have the the time to make multiple trips to the pharmacy, large prescription becomes overwhelming, lack the ability to properly track which medications they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d9b1f1cb5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d9b1f1cb5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d9b1f1cb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d9b1f1cb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d9b1f1cb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d9b1f1cb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739B"/>
              </a:buClr>
              <a:buSzPts val="1800"/>
              <a:buNone/>
              <a:defRPr sz="1800" cap="none">
                <a:solidFill>
                  <a:srgbClr val="3F73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342900" tIns="342900" rIns="0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 rot="5400000">
            <a:off x="5370450" y="1484383"/>
            <a:ext cx="4318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 rot="5400000">
            <a:off x="1369875" y="-430217"/>
            <a:ext cx="4318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◦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gradFill>
            <a:gsLst>
              <a:gs pos="0">
                <a:srgbClr val="F07B00"/>
              </a:gs>
              <a:gs pos="34000">
                <a:srgbClr val="EE7B00"/>
              </a:gs>
              <a:gs pos="70000">
                <a:srgbClr val="F77E00"/>
              </a:gs>
              <a:gs pos="100000">
                <a:srgbClr val="EE8307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749B"/>
              </a:buClr>
              <a:buSzPts val="1800"/>
              <a:buNone/>
              <a:defRPr sz="1800" cap="none">
                <a:solidFill>
                  <a:srgbClr val="4074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cxnSp>
        <p:nvCxnSpPr>
          <p:cNvPr id="48" name="Google Shape;48;p6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749B"/>
              </a:buClr>
              <a:buSzPts val="1500"/>
              <a:buNone/>
              <a:defRPr sz="1500" b="0" cap="none">
                <a:solidFill>
                  <a:srgbClr val="40749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0749B"/>
              </a:buClr>
              <a:buSzPts val="1500"/>
              <a:buNone/>
              <a:defRPr sz="1500" b="0" cap="none">
                <a:solidFill>
                  <a:srgbClr val="40749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Char char=" "/>
              <a:defRPr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ctrTitle"/>
          </p:nvPr>
        </p:nvSpPr>
        <p:spPr>
          <a:xfrm>
            <a:off x="822950" y="569224"/>
            <a:ext cx="7543800" cy="2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Improving Patient Health with Adherence Packaging</a:t>
            </a:r>
            <a:endParaRPr dirty="0"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Presenter Name</a:t>
            </a:r>
            <a:br>
              <a:rPr lang="en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Presenter Title, Organization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7" descr="rxsafe_logoweb_0211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6474" y="4043553"/>
            <a:ext cx="1374420" cy="58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Adherence Helps HIV/AIDS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pharmacists get involved, a number of measures improve: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Higher rates of viral suppression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Increased CD4 cell counts</a:t>
            </a:r>
            <a:endParaRPr dirty="0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Reduced pill burden and frequency</a:t>
            </a:r>
            <a:r>
              <a:rPr lang="en" baseline="30000">
                <a:solidFill>
                  <a:schemeClr val="dk1"/>
                </a:solidFill>
              </a:rPr>
              <a:t>20</a:t>
            </a:r>
            <a:r>
              <a:rPr lang="en"/>
              <a:t> 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Adherence to ART helps patients living with HIV live longer</a:t>
            </a:r>
            <a:r>
              <a:rPr lang="en" sz="1400" baseline="30000">
                <a:solidFill>
                  <a:schemeClr val="dk1"/>
                </a:solidFill>
              </a:rPr>
              <a:t>21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Proper adherence to ART reduces the risk of transmission to others</a:t>
            </a:r>
            <a:r>
              <a:rPr lang="en" sz="1400" baseline="30000">
                <a:solidFill>
                  <a:schemeClr val="dk1"/>
                </a:solidFill>
              </a:rPr>
              <a:t>21</a:t>
            </a:r>
            <a:endParaRPr dirty="0"/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838" y="1586175"/>
            <a:ext cx="3322425" cy="26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343950" y="4482950"/>
            <a:ext cx="71001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HIV InSite Knowledge Base, 2006;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Center for Health Statistics, CDC, 2016</a:t>
            </a:r>
            <a:endParaRPr sz="700" dirty="0">
              <a:solidFill>
                <a:schemeClr val="dk1"/>
              </a:solidFill>
            </a:endParaRPr>
          </a:p>
        </p:txBody>
      </p:sp>
      <p:pic>
        <p:nvPicPr>
          <p:cNvPr id="230" name="Google Shape;230;p26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of Cardiovascular Disease</a:t>
            </a:r>
            <a:r>
              <a:rPr lang="en"/>
              <a:t> </a:t>
            </a:r>
            <a:endParaRPr dirty="0"/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Cardiovascular disease contributes to nearly $1 billion every day in medical costs and lost productivity</a:t>
            </a:r>
            <a:r>
              <a:rPr lang="en" sz="1400" baseline="30000">
                <a:solidFill>
                  <a:schemeClr val="dk1"/>
                </a:solidFill>
              </a:rPr>
              <a:t>22</a:t>
            </a:r>
            <a:r>
              <a:rPr lang="en"/>
              <a:t>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Non-adherent heart attack survivors have been found to have an increased risk of death and further health complications</a:t>
            </a:r>
            <a:r>
              <a:rPr lang="en" sz="1400" baseline="30000">
                <a:solidFill>
                  <a:schemeClr val="dk1"/>
                </a:solidFill>
              </a:rPr>
              <a:t>23</a:t>
            </a:r>
            <a:r>
              <a:rPr lang="en"/>
              <a:t>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More than 60% of those suffering from heart disease in the U.S. are non-adherent</a:t>
            </a:r>
            <a:r>
              <a:rPr lang="en" sz="1400" baseline="30000">
                <a:solidFill>
                  <a:schemeClr val="dk1"/>
                </a:solidFill>
              </a:rPr>
              <a:t>24</a:t>
            </a:r>
            <a:endParaRPr dirty="0"/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400" y="1468525"/>
            <a:ext cx="3522295" cy="284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/>
          <p:nvPr/>
        </p:nvSpPr>
        <p:spPr>
          <a:xfrm>
            <a:off x="259750" y="4438475"/>
            <a:ext cx="75843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CDC Foundation, 2015;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the American Medical Association, 2007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Archives of Internal Medicine, 1993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7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Times New Roman"/>
                <a:ea typeface="Times New Roman"/>
                <a:cs typeface="Times New Roman"/>
                <a:sym typeface="Times New Roman"/>
              </a:rPr>
              <a:t>How Adherence Helps Cardiovascular Disease </a:t>
            </a:r>
            <a:endParaRPr sz="3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2"/>
          </p:nvPr>
        </p:nvSpPr>
        <p:spPr>
          <a:xfrm>
            <a:off x="4663450" y="1502250"/>
            <a:ext cx="3703200" cy="28995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Adherent patients have 15%-19% lower risk of developing heart disease</a:t>
            </a:r>
            <a:r>
              <a:rPr lang="en" sz="1400" baseline="30000">
                <a:solidFill>
                  <a:schemeClr val="dk1"/>
                </a:solidFill>
              </a:rPr>
              <a:t>25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Adherent patients have a 29%-45% lower risk of death</a:t>
            </a:r>
            <a:r>
              <a:rPr lang="en" sz="1400" baseline="30000">
                <a:solidFill>
                  <a:schemeClr val="dk1"/>
                </a:solidFill>
              </a:rPr>
              <a:t>25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Patients were properly adhere to their medications saw improvements in blood pressure and lipid control</a:t>
            </a:r>
            <a:r>
              <a:rPr lang="en" sz="1400" baseline="30000">
                <a:solidFill>
                  <a:schemeClr val="dk1"/>
                </a:solidFill>
              </a:rPr>
              <a:t>26</a:t>
            </a:r>
            <a:endParaRPr dirty="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25" y="1696300"/>
            <a:ext cx="3595225" cy="23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/>
        </p:nvSpPr>
        <p:spPr>
          <a:xfrm>
            <a:off x="494600" y="4482950"/>
            <a:ext cx="82005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CardioSmart, 2013;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n"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JAMA,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2006</a:t>
            </a:r>
            <a:endParaRPr sz="700" dirty="0"/>
          </a:p>
        </p:txBody>
      </p:sp>
      <p:pic>
        <p:nvPicPr>
          <p:cNvPr id="249" name="Google Shape;249;p28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of Cystic Fibrosis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Approximately 50% of patients with cystic fibrosis adhere to pulmonary medication</a:t>
            </a:r>
            <a:r>
              <a:rPr lang="en" sz="1400" baseline="30000">
                <a:solidFill>
                  <a:schemeClr val="dk1"/>
                </a:solidFill>
              </a:rPr>
              <a:t>27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Non-adherence is associated with</a:t>
            </a:r>
            <a:r>
              <a:rPr lang="en" sz="1400" baseline="30000">
                <a:solidFill>
                  <a:schemeClr val="dk1"/>
                </a:solidFill>
              </a:rPr>
              <a:t>28</a:t>
            </a:r>
            <a:r>
              <a:rPr lang="en"/>
              <a:t>: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Pulmonary exacerbations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baseline lung function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Increased hospitalizations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Treatment becomes more complex as disease progresses</a:t>
            </a:r>
            <a:r>
              <a:rPr lang="en" sz="1400" baseline="30000">
                <a:solidFill>
                  <a:schemeClr val="dk1"/>
                </a:solidFill>
              </a:rPr>
              <a:t>29</a:t>
            </a:r>
            <a:r>
              <a:rPr lang="en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400"/>
              <a:buNone/>
            </a:pPr>
            <a:endParaRPr dirty="0"/>
          </a:p>
        </p:txBody>
      </p:sp>
      <p:pic>
        <p:nvPicPr>
          <p:cNvPr id="256" name="Google Shape;25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359" y="1480763"/>
            <a:ext cx="3483393" cy="2779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335950" y="4438475"/>
            <a:ext cx="75843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 Opin in Pul Med, 2013;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 Opin in Pul Med, 2013;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CF: Renewed Hope Through Research, 2012</a:t>
            </a:r>
            <a:r>
              <a:rPr lang="en" sz="1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9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701" y="434515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Adherence Helps Cystic Fibrosis</a:t>
            </a:r>
            <a:r>
              <a:rPr lang="en"/>
              <a:t> </a:t>
            </a:r>
            <a:endParaRPr dirty="0"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>
            <a:off x="822950" y="1515200"/>
            <a:ext cx="3703200" cy="28866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Adherence to treatment is associated with improved pulmonary status and increased longevity</a:t>
            </a:r>
            <a:r>
              <a:rPr lang="en" sz="1400" baseline="30000">
                <a:solidFill>
                  <a:schemeClr val="dk1"/>
                </a:solidFill>
              </a:rPr>
              <a:t>30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When pharmacists support adherence programs, access to cystic fibrosis medications rose from 52% to 98%</a:t>
            </a:r>
            <a:r>
              <a:rPr lang="en" sz="1400" baseline="30000">
                <a:solidFill>
                  <a:schemeClr val="dk1"/>
                </a:solidFill>
              </a:rPr>
              <a:t>31</a:t>
            </a:r>
            <a:endParaRPr dirty="0"/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950" y="1606250"/>
            <a:ext cx="3766200" cy="25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428000" y="4444750"/>
            <a:ext cx="69702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Pediatric Psych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2009,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</a:t>
            </a:r>
            <a:r>
              <a:rPr lang="en"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Pediatric Pulmonology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</a:t>
            </a:r>
            <a:endParaRPr sz="700" dirty="0"/>
          </a:p>
        </p:txBody>
      </p:sp>
      <p:pic>
        <p:nvPicPr>
          <p:cNvPr id="268" name="Google Shape;268;p30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of Cancer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National costs to treat cancer are expected to reach $156 billion by 2020, up from $125 billion in 2010</a:t>
            </a:r>
            <a:r>
              <a:rPr lang="en" sz="1400" baseline="30000">
                <a:solidFill>
                  <a:schemeClr val="dk1"/>
                </a:solidFill>
              </a:rPr>
              <a:t>22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Some studies have shown oral chemotherapy adherence rates below 20%</a:t>
            </a:r>
            <a:r>
              <a:rPr lang="en" sz="1400" baseline="30000">
                <a:solidFill>
                  <a:schemeClr val="dk1"/>
                </a:solidFill>
              </a:rPr>
              <a:t>23</a:t>
            </a:r>
            <a:r>
              <a:rPr lang="en"/>
              <a:t>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Complicated medication regimens can pose additional health risks when integrated into patients’ lifestyles and existing drug regimens</a:t>
            </a:r>
            <a:r>
              <a:rPr lang="en" sz="1400" baseline="30000">
                <a:solidFill>
                  <a:schemeClr val="dk1"/>
                </a:solidFill>
              </a:rPr>
              <a:t>24</a:t>
            </a:r>
            <a:endParaRPr dirty="0"/>
          </a:p>
        </p:txBody>
      </p:sp>
      <p:pic>
        <p:nvPicPr>
          <p:cNvPr id="297" name="Google Shape;29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99" y="1491439"/>
            <a:ext cx="3440225" cy="277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/>
        </p:nvSpPr>
        <p:spPr>
          <a:xfrm>
            <a:off x="207525" y="4482950"/>
            <a:ext cx="75438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World Health Organization, 2016;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" sz="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National Cancer Institute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2015;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BMC Research Notes, 2017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2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701" y="434515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Adherence Helps Cancer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Improving adherence among cancer patients drastically increases overall survival and life expectancy</a:t>
            </a:r>
            <a:r>
              <a:rPr lang="en" sz="1400" baseline="30000">
                <a:solidFill>
                  <a:schemeClr val="dk1"/>
                </a:solidFill>
              </a:rPr>
              <a:t>35</a:t>
            </a:r>
            <a:r>
              <a:rPr lang="en"/>
              <a:t> 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study found that adherence programs can help increase adherence of chemotherapy by 89.3%</a:t>
            </a:r>
            <a:r>
              <a:rPr lang="en" sz="1400" baseline="30000">
                <a:solidFill>
                  <a:schemeClr val="dk1"/>
                </a:solidFill>
              </a:rPr>
              <a:t>36</a:t>
            </a:r>
            <a:endParaRPr sz="1400" baseline="300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Adherence programs help patients understand their medication regimen, and make their prescriptions more manageable</a:t>
            </a:r>
            <a:endParaRPr sz="1400" baseline="30000" dirty="0">
              <a:solidFill>
                <a:schemeClr val="dk1"/>
              </a:solidFill>
            </a:endParaRPr>
          </a:p>
        </p:txBody>
      </p:sp>
      <p:pic>
        <p:nvPicPr>
          <p:cNvPr id="307" name="Google Shape;3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50" y="1582838"/>
            <a:ext cx="3703201" cy="262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/>
          <p:nvPr/>
        </p:nvSpPr>
        <p:spPr>
          <a:xfrm>
            <a:off x="328625" y="4448025"/>
            <a:ext cx="73752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Seminars in Oncology Nursing, 2011,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 </a:t>
            </a:r>
            <a:r>
              <a:rPr lang="en"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the American Association for Cancer Education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</a:t>
            </a:r>
            <a:endParaRPr sz="700" dirty="0"/>
          </a:p>
        </p:txBody>
      </p:sp>
      <p:pic>
        <p:nvPicPr>
          <p:cNvPr id="309" name="Google Shape;309;p33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916500" y="648350"/>
            <a:ext cx="791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Who Can Help Non-Adherent Patients?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500"/>
              <a:buNone/>
            </a:pPr>
            <a:endParaRPr dirty="0"/>
          </a:p>
        </p:txBody>
      </p:sp>
      <p:pic>
        <p:nvPicPr>
          <p:cNvPr id="275" name="Google Shape;275;p31" descr="rxsafe_logoweb_0211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101" y="4339725"/>
            <a:ext cx="964775" cy="37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31"/>
          <p:cNvGrpSpPr/>
          <p:nvPr/>
        </p:nvGrpSpPr>
        <p:grpSpPr>
          <a:xfrm>
            <a:off x="945975" y="2227858"/>
            <a:ext cx="7465305" cy="1265700"/>
            <a:chOff x="4824" y="1408591"/>
            <a:chExt cx="10968711" cy="1265700"/>
          </a:xfrm>
        </p:grpSpPr>
        <p:sp>
          <p:nvSpPr>
            <p:cNvPr id="277" name="Google Shape;277;p31"/>
            <p:cNvSpPr/>
            <p:nvPr/>
          </p:nvSpPr>
          <p:spPr>
            <a:xfrm>
              <a:off x="4824" y="1408591"/>
              <a:ext cx="2109300" cy="126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>
                    <a:alpha val="89411"/>
                  </a:srgbClr>
                </a:gs>
                <a:gs pos="34000">
                  <a:srgbClr val="ED7B00">
                    <a:alpha val="89411"/>
                  </a:srgbClr>
                </a:gs>
                <a:gs pos="70000">
                  <a:srgbClr val="F67E00">
                    <a:alpha val="89411"/>
                  </a:srgbClr>
                </a:gs>
                <a:gs pos="100000">
                  <a:srgbClr val="ED8305">
                    <a:alpha val="89411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 txBox="1"/>
            <p:nvPr/>
          </p:nvSpPr>
          <p:spPr>
            <a:xfrm>
              <a:off x="41893" y="1445660"/>
              <a:ext cx="20352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Who is closest to the patients?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325146" y="1779843"/>
              <a:ext cx="447300" cy="523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E27400"/>
                </a:gs>
                <a:gs pos="34000">
                  <a:srgbClr val="E07400"/>
                </a:gs>
                <a:gs pos="70000">
                  <a:srgbClr val="E87700"/>
                </a:gs>
                <a:gs pos="100000">
                  <a:srgbClr val="E07B0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1"/>
            <p:cNvSpPr txBox="1"/>
            <p:nvPr/>
          </p:nvSpPr>
          <p:spPr>
            <a:xfrm>
              <a:off x="2325146" y="1884468"/>
              <a:ext cx="312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2957961" y="1408591"/>
              <a:ext cx="2109300" cy="126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>
                    <a:alpha val="76470"/>
                  </a:srgbClr>
                </a:gs>
                <a:gs pos="34000">
                  <a:srgbClr val="ED7B00">
                    <a:alpha val="76470"/>
                  </a:srgbClr>
                </a:gs>
                <a:gs pos="70000">
                  <a:srgbClr val="F67E00">
                    <a:alpha val="76470"/>
                  </a:srgbClr>
                </a:gs>
                <a:gs pos="100000">
                  <a:srgbClr val="ED8305">
                    <a:alpha val="7647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 txBox="1"/>
            <p:nvPr/>
          </p:nvSpPr>
          <p:spPr>
            <a:xfrm>
              <a:off x="2995030" y="1445660"/>
              <a:ext cx="20352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Who do the patients trust most?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5278283" y="1779843"/>
              <a:ext cx="447300" cy="523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EC8C44"/>
                </a:gs>
                <a:gs pos="34000">
                  <a:srgbClr val="EB8D48"/>
                </a:gs>
                <a:gs pos="70000">
                  <a:srgbClr val="F28E46"/>
                </a:gs>
                <a:gs pos="100000">
                  <a:srgbClr val="F0985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 txBox="1"/>
            <p:nvPr/>
          </p:nvSpPr>
          <p:spPr>
            <a:xfrm>
              <a:off x="5278283" y="1884468"/>
              <a:ext cx="312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5911098" y="1408591"/>
              <a:ext cx="2109300" cy="126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>
                    <a:alpha val="62745"/>
                  </a:srgbClr>
                </a:gs>
                <a:gs pos="34000">
                  <a:srgbClr val="ED7B00">
                    <a:alpha val="62745"/>
                  </a:srgbClr>
                </a:gs>
                <a:gs pos="70000">
                  <a:srgbClr val="F67E00">
                    <a:alpha val="62745"/>
                  </a:srgbClr>
                </a:gs>
                <a:gs pos="100000">
                  <a:srgbClr val="ED8305">
                    <a:alpha val="6274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1"/>
            <p:cNvSpPr txBox="1"/>
            <p:nvPr/>
          </p:nvSpPr>
          <p:spPr>
            <a:xfrm>
              <a:off x="5948167" y="1445660"/>
              <a:ext cx="203520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Who is best positioned to offer the solution?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8231419" y="1779843"/>
              <a:ext cx="447300" cy="52320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E6B9A3"/>
                </a:gs>
                <a:gs pos="34000">
                  <a:srgbClr val="E8BBA6"/>
                </a:gs>
                <a:gs pos="70000">
                  <a:srgbClr val="ECBEA8"/>
                </a:gs>
                <a:gs pos="100000">
                  <a:srgbClr val="F3CAB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1"/>
            <p:cNvSpPr txBox="1"/>
            <p:nvPr/>
          </p:nvSpPr>
          <p:spPr>
            <a:xfrm>
              <a:off x="8231419" y="1884468"/>
              <a:ext cx="3129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endParaRPr sz="1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8864235" y="1408591"/>
              <a:ext cx="2109300" cy="126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>
                    <a:alpha val="49411"/>
                  </a:srgbClr>
                </a:gs>
                <a:gs pos="34000">
                  <a:srgbClr val="ED7B00">
                    <a:alpha val="49411"/>
                  </a:srgbClr>
                </a:gs>
                <a:gs pos="70000">
                  <a:srgbClr val="F67E00">
                    <a:alpha val="49411"/>
                  </a:srgbClr>
                </a:gs>
                <a:gs pos="100000">
                  <a:srgbClr val="ED8305">
                    <a:alpha val="49411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1"/>
            <p:cNvSpPr txBox="1"/>
            <p:nvPr/>
          </p:nvSpPr>
          <p:spPr>
            <a:xfrm>
              <a:off x="8901305" y="1445660"/>
              <a:ext cx="2072230" cy="119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Local Pharmacists and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YOU!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latin typeface="Times New Roman"/>
                <a:cs typeface="Times New Roman"/>
                <a:sym typeface="Times New Roman"/>
              </a:rPr>
              <a:t>The Benefits of Adherence </a:t>
            </a:r>
            <a:endParaRPr dirty="0"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822950" y="1520275"/>
            <a:ext cx="3316800" cy="27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400"/>
              <a:buNone/>
            </a:pPr>
            <a:endParaRPr dirty="0"/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2"/>
          </p:nvPr>
        </p:nvSpPr>
        <p:spPr>
          <a:xfrm>
            <a:off x="4296600" y="1520275"/>
            <a:ext cx="4070100" cy="27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Patients with high adherence rates have lower hospitalization rates than non-adherent patients</a:t>
            </a:r>
            <a:r>
              <a:rPr lang="en" sz="1400" baseline="30000">
                <a:solidFill>
                  <a:schemeClr val="dk1"/>
                </a:solidFill>
              </a:rPr>
              <a:t>37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Pharmacists who provided automatic prescription refill programs saw an increase in adherent patients</a:t>
            </a:r>
            <a:r>
              <a:rPr lang="en" sz="1400" baseline="30000">
                <a:solidFill>
                  <a:schemeClr val="dk1"/>
                </a:solidFill>
              </a:rPr>
              <a:t>38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adherence among patients can significantly improve star ratings</a:t>
            </a:r>
            <a:r>
              <a:rPr lang="en" sz="1400" baseline="30000">
                <a:solidFill>
                  <a:schemeClr val="dk1"/>
                </a:solidFill>
              </a:rPr>
              <a:t>38</a:t>
            </a:r>
            <a:endParaRPr sz="1400" baseline="30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dirty="0"/>
          </a:p>
        </p:txBody>
      </p:sp>
      <p:pic>
        <p:nvPicPr>
          <p:cNvPr id="317" name="Google Shape;31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50" y="1520275"/>
            <a:ext cx="3316803" cy="274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/>
        </p:nvSpPr>
        <p:spPr>
          <a:xfrm>
            <a:off x="167350" y="4332500"/>
            <a:ext cx="70689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r>
            <a:r>
              <a:rPr lang="en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“Impact of Medication Adherence on Hospitalization Risk and Healthcare Costs”, Ovid,  2005; </a:t>
            </a:r>
            <a:r>
              <a:rPr lang="en" sz="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r>
            <a:r>
              <a:rPr lang="en" sz="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Influence of a Community Pharmacy Automatic Prescription Refill Program on Medicare Part D Adherence Metrics”, JMCP,  2016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34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4101" y="4339725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en" dirty="0">
                <a:latin typeface="Times New Roman"/>
                <a:cs typeface="Times New Roman"/>
              </a:rPr>
              <a:t>The Benefits of Adherence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25" name="Google Shape;325;p35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Patients enrolled in a med sync program have an adherence rate of 66%-75.5%, compared to non-adherent patients who have a rate of 37%-40.8%</a:t>
            </a:r>
            <a:r>
              <a:rPr lang="en" sz="1400" baseline="30000">
                <a:solidFill>
                  <a:schemeClr val="dk1"/>
                </a:solidFill>
              </a:rPr>
              <a:t>39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Pharmacies that run a med sync program experience higher EQuIPP scores</a:t>
            </a:r>
            <a:r>
              <a:rPr lang="en" sz="1400" baseline="30000">
                <a:solidFill>
                  <a:schemeClr val="dk1"/>
                </a:solidFill>
              </a:rPr>
              <a:t>40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Med sync helps increase prescription volume by 4.8% for pharmacies in the first 6 months</a:t>
            </a:r>
            <a:r>
              <a:rPr lang="en" sz="1400" baseline="30000">
                <a:solidFill>
                  <a:schemeClr val="dk1"/>
                </a:solidFill>
              </a:rPr>
              <a:t>40</a:t>
            </a:r>
            <a:endParaRPr dirty="0"/>
          </a:p>
        </p:txBody>
      </p:sp>
      <p:pic>
        <p:nvPicPr>
          <p:cNvPr id="326" name="Google Shape;32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1850" y="1704350"/>
            <a:ext cx="3586400" cy="237730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5"/>
          <p:cNvSpPr txBox="1"/>
          <p:nvPr/>
        </p:nvSpPr>
        <p:spPr>
          <a:xfrm>
            <a:off x="314750" y="4447750"/>
            <a:ext cx="76116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American Pharmacists Association,  2013;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Journal of American Pharmacists Association, 2017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5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701" y="434515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Which Patients Have Highest Risk of Non-Adherence?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830124" y="1466000"/>
            <a:ext cx="3703200" cy="31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                         Elderly Patients</a:t>
            </a:r>
            <a:endParaRPr b="1" dirty="0"/>
          </a:p>
          <a:p>
            <a:pPr marL="45720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2"/>
          </p:nvPr>
        </p:nvSpPr>
        <p:spPr>
          <a:xfrm>
            <a:off x="4663550" y="1466000"/>
            <a:ext cx="3703200" cy="29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400"/>
              <a:buNone/>
            </a:pPr>
            <a:r>
              <a:rPr lang="en" b="1"/>
              <a:t>                Patients with Chronic Diseases</a:t>
            </a:r>
            <a:endParaRPr b="1" dirty="0"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5823" y="1953300"/>
            <a:ext cx="1828199" cy="253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l="-916" r="191" b="2"/>
          <a:stretch/>
        </p:blipFill>
        <p:spPr>
          <a:xfrm>
            <a:off x="5224181" y="1953300"/>
            <a:ext cx="2615453" cy="253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descr="rxsafe_logoweb_02111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4701" y="434515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>
            <a:spLocks noGrp="1"/>
          </p:cNvSpPr>
          <p:nvPr>
            <p:ph type="title"/>
          </p:nvPr>
        </p:nvSpPr>
        <p:spPr>
          <a:xfrm>
            <a:off x="822950" y="620926"/>
            <a:ext cx="7543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Issues with Traditional Methods 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6"/>
          <p:cNvSpPr txBox="1">
            <a:spLocks noGrp="1"/>
          </p:cNvSpPr>
          <p:nvPr>
            <p:ph type="body" idx="1"/>
          </p:nvPr>
        </p:nvSpPr>
        <p:spPr>
          <a:xfrm>
            <a:off x="822959" y="1357404"/>
            <a:ext cx="3703200" cy="316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Pill organizer:</a:t>
            </a:r>
            <a:r>
              <a:rPr lang="en"/>
              <a:t>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Patients can incorrectly organize their medication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Patients must organize their medication weekly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Pill bottle</a:t>
            </a:r>
            <a:r>
              <a:rPr lang="en"/>
              <a:t>: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Patients can forget when their medication is supposed to be taken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Patients can forget if they took their medication</a:t>
            </a:r>
            <a:endParaRPr dirty="0"/>
          </a:p>
        </p:txBody>
      </p:sp>
      <p:pic>
        <p:nvPicPr>
          <p:cNvPr id="335" name="Google Shape;33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5825" y="1384300"/>
            <a:ext cx="2446999" cy="163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5825" y="3128175"/>
            <a:ext cx="2446999" cy="14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 descr="rxsafe_logoweb_02111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4101" y="4339725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Blister Cards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37"/>
          <p:cNvSpPr txBox="1">
            <a:spLocks noGrp="1"/>
          </p:cNvSpPr>
          <p:nvPr>
            <p:ph type="body" idx="2"/>
          </p:nvPr>
        </p:nvSpPr>
        <p:spPr>
          <a:xfrm>
            <a:off x="4663440" y="1384300"/>
            <a:ext cx="3703200" cy="333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Blister cards, a type of prescription packaging, are created by sealing pills inside a plastic bubble and foil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are the inefficiencies of blister cards?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Preparing the blister cards requires a significant amount of time &amp; labor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sealing of the foil and plastic is time consuming, and can be expensive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Blister cards take up a lot of space and are difficult to travel with</a:t>
            </a:r>
            <a:endParaRPr dirty="0"/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" y="1556763"/>
            <a:ext cx="3594000" cy="25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701" y="434515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Improving Adherence with Strip Packaging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38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"/>
              <a:t>What is adherence strip packaging?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strip of small pouches that organizes a patient’s prescriptions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type of medication, dosage, date, and time the medication needs to be taken, are printed directly on the pouch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Each pouch can easily be torn off the strip and taken on the go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Typically one pouch per med pass, not as bulky as blister cards</a:t>
            </a:r>
            <a:endParaRPr dirty="0"/>
          </a:p>
        </p:txBody>
      </p:sp>
      <p:pic>
        <p:nvPicPr>
          <p:cNvPr id="352" name="Google Shape;35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763" y="1558663"/>
            <a:ext cx="3539573" cy="266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701" y="434515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cs typeface="Times New Roman"/>
              </a:rPr>
              <a:t>Benefits of Adherence Packaging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59" name="Google Shape;359;p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One study showed that patients enrolled in 30-day and 90-day automatic refill programs had significantly higher adherence</a:t>
            </a:r>
            <a:r>
              <a:rPr lang="en" sz="1400" baseline="30000" dirty="0">
                <a:solidFill>
                  <a:schemeClr val="dk1"/>
                </a:solidFill>
              </a:rPr>
              <a:t>41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Patients enrolled in the automatic refill programs have significantly fewer days of oversupply</a:t>
            </a:r>
            <a:r>
              <a:rPr lang="en" sz="1400" baseline="30000" dirty="0">
                <a:solidFill>
                  <a:schemeClr val="dk1"/>
                </a:solidFill>
              </a:rPr>
              <a:t>41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dirty="0"/>
              <a:t>Automatic refills are helpful for patients who have difficulty making multiple trips to the pharmacy and have trouble remembering</a:t>
            </a:r>
            <a:r>
              <a:rPr lang="en" sz="1400" baseline="30000" dirty="0">
                <a:solidFill>
                  <a:schemeClr val="dk1"/>
                </a:solidFill>
              </a:rPr>
              <a:t>41</a:t>
            </a:r>
            <a:endParaRPr b="1" dirty="0"/>
          </a:p>
        </p:txBody>
      </p:sp>
      <p:pic>
        <p:nvPicPr>
          <p:cNvPr id="361" name="Google Shape;361;p39"/>
          <p:cNvPicPr preferRelativeResize="0"/>
          <p:nvPr/>
        </p:nvPicPr>
        <p:blipFill rotWithShape="1">
          <a:blip r:embed="rId4">
            <a:alphaModFix/>
          </a:blip>
          <a:srcRect l="7333" t="5759" r="9430" b="4811"/>
          <a:stretch/>
        </p:blipFill>
        <p:spPr>
          <a:xfrm>
            <a:off x="4804738" y="1410413"/>
            <a:ext cx="3420618" cy="29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9"/>
          <p:cNvSpPr txBox="1"/>
          <p:nvPr/>
        </p:nvSpPr>
        <p:spPr>
          <a:xfrm>
            <a:off x="317200" y="4440600"/>
            <a:ext cx="7200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Adherence: The Elephant in the Room,  2018</a:t>
            </a:r>
            <a:endParaRPr sz="700" dirty="0">
              <a:solidFill>
                <a:schemeClr val="dk1"/>
              </a:solidFill>
            </a:endParaRPr>
          </a:p>
        </p:txBody>
      </p:sp>
      <p:pic>
        <p:nvPicPr>
          <p:cNvPr id="363" name="Google Shape;363;p39" descr="rxsafe_logoweb_02111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5350" y="4358843"/>
            <a:ext cx="852775" cy="329257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RapidPakRx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40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RapidPakRx features: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Unmatched speed, flexibility, and accuracy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Runs up to 20 “smart” bulk-loaded, universal cartridges, simultaneously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exceptions tray (no errors from hand filling)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3-step integrated machine vision, further reduces errors and rework</a:t>
            </a:r>
            <a:endParaRPr dirty="0"/>
          </a:p>
        </p:txBody>
      </p:sp>
      <p:pic>
        <p:nvPicPr>
          <p:cNvPr id="370" name="Google Shape;37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363" y="1437800"/>
            <a:ext cx="2140375" cy="29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0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701" y="434515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PakMyMeds vs. PillPack: Clearer Label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41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PakMyMeds label includes: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Patient name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Date &amp; time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Dosage required 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Drug name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Description of each pill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Pill expiration date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PillPack label includes: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Date &amp; time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Dosage required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Drug Name</a:t>
            </a:r>
            <a:endParaRPr dirty="0"/>
          </a:p>
        </p:txBody>
      </p:sp>
      <p:pic>
        <p:nvPicPr>
          <p:cNvPr id="378" name="Google Shape;378;p41"/>
          <p:cNvPicPr preferRelativeResize="0"/>
          <p:nvPr/>
        </p:nvPicPr>
        <p:blipFill rotWithShape="1">
          <a:blip r:embed="rId3">
            <a:alphaModFix/>
          </a:blip>
          <a:srcRect l="7391" r="9744"/>
          <a:stretch/>
        </p:blipFill>
        <p:spPr>
          <a:xfrm>
            <a:off x="4610050" y="1384300"/>
            <a:ext cx="3810003" cy="294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1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724" y="4333225"/>
            <a:ext cx="919126" cy="3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PakMyMeds vs PillPack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42"/>
          <p:cNvSpPr txBox="1">
            <a:spLocks noGrp="1"/>
          </p:cNvSpPr>
          <p:nvPr>
            <p:ph type="body" idx="1"/>
          </p:nvPr>
        </p:nvSpPr>
        <p:spPr>
          <a:xfrm>
            <a:off x="822960" y="1291259"/>
            <a:ext cx="3839700" cy="330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 sz="1300" dirty="0" err="1"/>
              <a:t>PakMyMeds</a:t>
            </a:r>
            <a:r>
              <a:rPr lang="en-US" sz="1300" dirty="0"/>
              <a:t>: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Pouches are easier to open 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Labeling is easy for patients to understand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 err="1"/>
              <a:t>PakMyMeds</a:t>
            </a:r>
            <a:r>
              <a:rPr lang="en-US" sz="1300" dirty="0"/>
              <a:t> uses only one pouch per med pass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Easy for patients to take their medication on the go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endParaRPr lang="en-US" sz="1300"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US" sz="1300" dirty="0" err="1"/>
              <a:t>PillPack</a:t>
            </a:r>
            <a:r>
              <a:rPr lang="en-US" sz="1300" dirty="0"/>
              <a:t>: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Harder for patients to tear open the pouches 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Can require multiple pouches per med pass (5 NDC limit)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Only fills on 30-day cycle</a:t>
            </a:r>
          </a:p>
        </p:txBody>
      </p:sp>
      <p:pic>
        <p:nvPicPr>
          <p:cNvPr id="386" name="Google Shape;38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9935" y="1384300"/>
            <a:ext cx="3566825" cy="238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2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PakMyMeds vs PillPack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43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PakMyMeds: Local</a:t>
            </a:r>
            <a:endParaRPr b="1" dirty="0"/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Pharmacists </a:t>
            </a:r>
            <a:r>
              <a:rPr lang="en-US" dirty="0"/>
              <a:t>know their patients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Pharmacy </a:t>
            </a:r>
            <a:r>
              <a:rPr lang="en" dirty="0"/>
              <a:t>provide patients personalized/quality care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Patients receive recommendations for other pharmacy programs to help improve their health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Prescription changes are easier to communicate and manage </a:t>
            </a:r>
            <a:endParaRPr dirty="0"/>
          </a:p>
        </p:txBody>
      </p:sp>
      <p:sp>
        <p:nvSpPr>
          <p:cNvPr id="394" name="Google Shape;394;p43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PillPack: Mail Order</a:t>
            </a:r>
            <a:r>
              <a:rPr lang="en" dirty="0"/>
              <a:t>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No in-person patient consultations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Risk of theft is a concern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Shipping delays are common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Shipping conditions can expose medication to heat and cold that exceeds manufacturer recommendations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Prescription changes take longer to process and implement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dirty="0"/>
          </a:p>
        </p:txBody>
      </p:sp>
      <p:pic>
        <p:nvPicPr>
          <p:cNvPr id="395" name="Google Shape;395;p43" descr="rxsafe_logoweb_0211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The Cost of Non-Adherence 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endParaRPr sz="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700">
                <a:solidFill>
                  <a:srgbClr val="000000"/>
                </a:solidFill>
              </a:rPr>
              <a:t>Sources: </a:t>
            </a:r>
            <a:r>
              <a:rPr lang="en" sz="700" baseline="30000">
                <a:solidFill>
                  <a:srgbClr val="000000"/>
                </a:solidFill>
              </a:rPr>
              <a:t>1</a:t>
            </a:r>
            <a:r>
              <a:rPr lang="en" sz="700">
                <a:solidFill>
                  <a:srgbClr val="000000"/>
                </a:solidFill>
              </a:rPr>
              <a:t>“Multiple Chronic Conditions in the United States”, Rand Corporation, 2017; </a:t>
            </a:r>
            <a:r>
              <a:rPr lang="en" sz="700" baseline="30000">
                <a:solidFill>
                  <a:srgbClr val="000000"/>
                </a:solidFill>
              </a:rPr>
              <a:t>2 </a:t>
            </a:r>
            <a:r>
              <a:rPr lang="en" sz="700">
                <a:solidFill>
                  <a:srgbClr val="000000"/>
                </a:solidFill>
              </a:rPr>
              <a:t>Journal of Managed Care Pharmacy 2008; </a:t>
            </a:r>
            <a:r>
              <a:rPr lang="en" sz="700" baseline="30000">
                <a:solidFill>
                  <a:srgbClr val="000000"/>
                </a:solidFill>
              </a:rPr>
              <a:t>3”</a:t>
            </a:r>
            <a:r>
              <a:rPr lang="en" sz="700">
                <a:solidFill>
                  <a:srgbClr val="000000"/>
                </a:solidFill>
              </a:rPr>
              <a:t>Medication Adherence in America”, Langer Research Associates; </a:t>
            </a:r>
            <a:r>
              <a:rPr lang="en" sz="700" baseline="30000">
                <a:solidFill>
                  <a:srgbClr val="000000"/>
                </a:solidFill>
              </a:rPr>
              <a:t>4</a:t>
            </a:r>
            <a:r>
              <a:rPr lang="en" sz="700">
                <a:solidFill>
                  <a:srgbClr val="000000"/>
                </a:solidFill>
              </a:rPr>
              <a:t>https://www.ncbi.nlm.nih.gov/pmc/articles/PMC3375198/; </a:t>
            </a:r>
            <a:r>
              <a:rPr lang="en" sz="700" baseline="30000">
                <a:solidFill>
                  <a:srgbClr val="000000"/>
                </a:solidFill>
              </a:rPr>
              <a:t>5</a:t>
            </a:r>
            <a:r>
              <a:rPr lang="en" sz="700">
                <a:solidFill>
                  <a:srgbClr val="000000"/>
                </a:solidFill>
              </a:rPr>
              <a:t>https://www.fda.gov/Drugs/ResourcesForYou/SpecialFeatures/ucm485545.htm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SzPts val="1500"/>
              <a:buNone/>
            </a:pPr>
            <a:endParaRPr sz="700" dirty="0"/>
          </a:p>
        </p:txBody>
      </p:sp>
      <p:pic>
        <p:nvPicPr>
          <p:cNvPr id="139" name="Google Shape;139;p19" descr="rxsafe_logoweb_0211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101" y="4339725"/>
            <a:ext cx="964775" cy="37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9"/>
          <p:cNvGrpSpPr/>
          <p:nvPr/>
        </p:nvGrpSpPr>
        <p:grpSpPr>
          <a:xfrm>
            <a:off x="4641434" y="1321488"/>
            <a:ext cx="3716110" cy="2800261"/>
            <a:chOff x="-12389" y="-1"/>
            <a:chExt cx="4375498" cy="3652354"/>
          </a:xfrm>
        </p:grpSpPr>
        <p:sp>
          <p:nvSpPr>
            <p:cNvPr id="141" name="Google Shape;141;p19"/>
            <p:cNvSpPr/>
            <p:nvPr/>
          </p:nvSpPr>
          <p:spPr>
            <a:xfrm>
              <a:off x="-12389" y="-1"/>
              <a:ext cx="3775500" cy="846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12388" y="5352"/>
              <a:ext cx="3750723" cy="796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Over 50% of Americans have 2 or more prescriptions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201435" y="926722"/>
              <a:ext cx="3775500" cy="846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226212" y="957679"/>
              <a:ext cx="3750723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#1 self-reported reason for non-adherence is forgetfulness (62%)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384229" y="1864131"/>
              <a:ext cx="3775500" cy="846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413403" y="1897592"/>
              <a:ext cx="3750723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10-25% of admissions to hospitals and nursing homes are caused by poor adherence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87609" y="2806354"/>
              <a:ext cx="3775500" cy="84599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C14912"/>
                </a:gs>
                <a:gs pos="34000">
                  <a:srgbClr val="BF4B17"/>
                </a:gs>
                <a:gs pos="70000">
                  <a:srgbClr val="C64B13"/>
                </a:gs>
                <a:gs pos="100000">
                  <a:srgbClr val="C2552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612386" y="2848754"/>
              <a:ext cx="3750723" cy="79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50% of 1.8B prescription meds dispensed annually within the USA are not taken correctly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3349273" y="647920"/>
              <a:ext cx="3024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 txBox="1"/>
            <p:nvPr/>
          </p:nvSpPr>
          <p:spPr>
            <a:xfrm>
              <a:off x="3665464" y="1647678"/>
              <a:ext cx="3024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3976936" y="2647436"/>
              <a:ext cx="302400" cy="41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alibri"/>
                <a:buNone/>
              </a:pPr>
              <a:endParaRPr sz="2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9"/>
          <p:cNvGrpSpPr/>
          <p:nvPr/>
        </p:nvGrpSpPr>
        <p:grpSpPr>
          <a:xfrm>
            <a:off x="438478" y="1321527"/>
            <a:ext cx="4023086" cy="2962626"/>
            <a:chOff x="-16061" y="0"/>
            <a:chExt cx="4736943" cy="3864127"/>
          </a:xfrm>
        </p:grpSpPr>
        <p:sp>
          <p:nvSpPr>
            <p:cNvPr id="153" name="Google Shape;153;p19"/>
            <p:cNvSpPr/>
            <p:nvPr/>
          </p:nvSpPr>
          <p:spPr>
            <a:xfrm>
              <a:off x="0" y="0"/>
              <a:ext cx="3635100" cy="6921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20272" y="20273"/>
              <a:ext cx="3614828" cy="6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60% of Americans (191M) suffer with chronic disease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271445" y="788270"/>
              <a:ext cx="3635100" cy="6921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291717" y="808542"/>
              <a:ext cx="3614828" cy="6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$300B in unnecessary annual healthcare costs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42891" y="1576541"/>
              <a:ext cx="3635100" cy="6921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563163" y="1596813"/>
              <a:ext cx="2873100" cy="6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125,000 unnecessary deaths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814337" y="2341534"/>
              <a:ext cx="3635100" cy="73709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834607" y="2385083"/>
              <a:ext cx="3614830" cy="6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2/3 of Americans with prescriptions are non-adherent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085782" y="3165490"/>
              <a:ext cx="3635100" cy="6921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F7B00"/>
                </a:gs>
                <a:gs pos="34000">
                  <a:srgbClr val="ED7B00"/>
                </a:gs>
                <a:gs pos="70000">
                  <a:srgbClr val="F67E00"/>
                </a:gs>
                <a:gs pos="100000">
                  <a:srgbClr val="ED83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1085782" y="3212527"/>
              <a:ext cx="3635099" cy="6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Almost 70% of Americans have at least one prescription</a:t>
              </a:r>
              <a:r>
                <a:rPr lang="en" sz="1400" b="1" i="0" u="none" strike="noStrike" cap="none" baseline="30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-16061" y="788271"/>
              <a:ext cx="2475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3829234" y="2070652"/>
              <a:ext cx="2475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endParaRPr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of Non-Adherence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822959" y="1433275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Non-adherent elderly patients are more likely to experience ADEs (Adverse Drug Events)</a:t>
            </a:r>
            <a:r>
              <a:rPr lang="en" baseline="30000">
                <a:solidFill>
                  <a:srgbClr val="000000"/>
                </a:solidFill>
              </a:rPr>
              <a:t>6</a:t>
            </a:r>
            <a:endParaRPr baseline="30000" dirty="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Patients often fail to take their prescriptions at the prescribed dosage level or time interval</a:t>
            </a:r>
            <a:r>
              <a:rPr lang="en" sz="1400" baseline="30000">
                <a:solidFill>
                  <a:schemeClr val="dk1"/>
                </a:solidFill>
              </a:rPr>
              <a:t>7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Non-adherent patients are likely to spend an additional $5000 for healthcare services</a:t>
            </a:r>
            <a:r>
              <a:rPr lang="en" sz="1400" baseline="30000">
                <a:solidFill>
                  <a:srgbClr val="000000"/>
                </a:solidFill>
              </a:rPr>
              <a:t>8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400" baseline="300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SzPts val="1400"/>
              <a:buNone/>
            </a:pPr>
            <a:endParaRPr dirty="0"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l="11140" t="-241" r="1016" b="239"/>
          <a:stretch/>
        </p:blipFill>
        <p:spPr>
          <a:xfrm>
            <a:off x="4938833" y="1433275"/>
            <a:ext cx="3286467" cy="249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255200" y="4401700"/>
            <a:ext cx="79701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“Adverse Drug Events Resulting in Patient Error in Older Adults”, PubMed  2007;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“Thinking Outside the Pillbox” , New England Healthcare Institute,  2009;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8”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Non-adherence to antipsychotic medication regimens”, Cambridge Core,  2018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0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of Diabetes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 average, type II diabetes patients only take approximately 60% of prescribed oral meds and insulin doses</a:t>
            </a:r>
            <a:r>
              <a:rPr lang="en" sz="1400" baseline="30000">
                <a:solidFill>
                  <a:schemeClr val="dk1"/>
                </a:solidFill>
              </a:rPr>
              <a:t>9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Non-adherence among patients with diabetes can lead to serious health complications</a:t>
            </a:r>
            <a:r>
              <a:rPr lang="en" sz="1400" baseline="30000">
                <a:solidFill>
                  <a:schemeClr val="dk1"/>
                </a:solidFill>
              </a:rPr>
              <a:t>10</a:t>
            </a:r>
            <a:r>
              <a:rPr lang="en"/>
              <a:t>: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Kidney failure 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Heart attack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Stroke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Vision loss</a:t>
            </a:r>
            <a:endParaRPr dirty="0"/>
          </a:p>
          <a:p>
            <a: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Amputation and nerve damage </a:t>
            </a:r>
            <a:endParaRPr dirty="0"/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2178" y="1479176"/>
            <a:ext cx="3338863" cy="268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262100" y="4482950"/>
            <a:ext cx="71910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World Health Organization,  2016 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Diabetes Association  2017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1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Adherence Helps Diabetes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23850" algn="l" rtl="0">
              <a:spcBef>
                <a:spcPts val="900"/>
              </a:spcBef>
              <a:spcAft>
                <a:spcPts val="0"/>
              </a:spcAft>
              <a:buClr>
                <a:srgbClr val="404042"/>
              </a:buClr>
              <a:buSzPts val="1500"/>
              <a:buChar char="●"/>
            </a:pPr>
            <a:r>
              <a:rPr lang="en">
                <a:solidFill>
                  <a:srgbClr val="404042"/>
                </a:solidFill>
                <a:highlight>
                  <a:srgbClr val="FFFFFF"/>
                </a:highlight>
              </a:rPr>
              <a:t>Improved adherence to diabetes medications is associated with 13% lower odds of subsequent hospitalizations or emergency department visits</a:t>
            </a:r>
            <a:r>
              <a:rPr lang="en" sz="1400" baseline="30000">
                <a:solidFill>
                  <a:schemeClr val="dk1"/>
                </a:solidFill>
              </a:rPr>
              <a:t>11</a:t>
            </a:r>
            <a:endParaRPr dirty="0">
              <a:solidFill>
                <a:srgbClr val="404042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404042"/>
              </a:buClr>
              <a:buSzPts val="1500"/>
              <a:buChar char="●"/>
            </a:pPr>
            <a:r>
              <a:rPr lang="en">
                <a:solidFill>
                  <a:srgbClr val="404042"/>
                </a:solidFill>
                <a:highlight>
                  <a:srgbClr val="FFFFFF"/>
                </a:highlight>
              </a:rPr>
              <a:t>Adherence to medications leads to better control of blood sugar levels</a:t>
            </a:r>
            <a:r>
              <a:rPr lang="en" sz="1400" baseline="30000">
                <a:solidFill>
                  <a:schemeClr val="dk1"/>
                </a:solidFill>
              </a:rPr>
              <a:t>11</a:t>
            </a:r>
            <a:endParaRPr dirty="0">
              <a:solidFill>
                <a:srgbClr val="404042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Clr>
                <a:srgbClr val="404042"/>
              </a:buClr>
              <a:buSzPts val="1500"/>
              <a:buChar char="●"/>
            </a:pPr>
            <a:r>
              <a:rPr lang="en">
                <a:solidFill>
                  <a:srgbClr val="404042"/>
                </a:solidFill>
                <a:highlight>
                  <a:srgbClr val="FFFFFF"/>
                </a:highlight>
              </a:rPr>
              <a:t>Improving adherence among patients with diabetes can save approximately $2.22 billion in hospital and emergency visits</a:t>
            </a:r>
            <a:r>
              <a:rPr lang="en" sz="1400" baseline="30000">
                <a:solidFill>
                  <a:schemeClr val="dk1"/>
                </a:solidFill>
              </a:rPr>
              <a:t>11</a:t>
            </a:r>
            <a:endParaRPr dirty="0">
              <a:solidFill>
                <a:srgbClr val="404042"/>
              </a:solidFill>
              <a:highlight>
                <a:srgbClr val="FFFFFF"/>
              </a:highlight>
            </a:endParaRPr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78" y="1394213"/>
            <a:ext cx="3326947" cy="299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175775" y="4482950"/>
            <a:ext cx="7206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Greater Adherence to Diabetes Drugs is Linked to Less Hospital Use and Could Save Nearly $5 Billion Annually, 2012</a:t>
            </a:r>
            <a:endParaRPr sz="700" dirty="0"/>
          </a:p>
        </p:txBody>
      </p:sp>
      <p:pic>
        <p:nvPicPr>
          <p:cNvPr id="192" name="Google Shape;192;p22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of Depression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Worldwide, there are more than 350 million people who are affected by depression</a:t>
            </a:r>
            <a:r>
              <a:rPr lang="en" sz="1400" baseline="30000">
                <a:solidFill>
                  <a:schemeClr val="dk1"/>
                </a:solidFill>
              </a:rPr>
              <a:t>12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Chronically-ill patients with depression have 76% greater odds of non-adherence</a:t>
            </a:r>
            <a:r>
              <a:rPr lang="en" sz="1400" baseline="30000">
                <a:solidFill>
                  <a:schemeClr val="dk1"/>
                </a:solidFill>
              </a:rPr>
              <a:t>13</a:t>
            </a:r>
            <a:r>
              <a:rPr lang="en"/>
              <a:t> 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One study found that depression results in an average of 8 million ambulatory care visits per year</a:t>
            </a:r>
            <a:r>
              <a:rPr lang="en" sz="1400" baseline="30000">
                <a:solidFill>
                  <a:schemeClr val="dk1"/>
                </a:solidFill>
              </a:rPr>
              <a:t>14</a:t>
            </a:r>
            <a:endParaRPr dirty="0"/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750" y="1545700"/>
            <a:ext cx="3591599" cy="2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319450" y="4482950"/>
            <a:ext cx="71472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WHO, depression fact sheet,  2016 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Randy.org, 2011,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Center for Statistics, CDC, 2016 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3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Adherence Helps Depression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Improving adherence among patients with depression can improve treatment response rate</a:t>
            </a:r>
            <a:r>
              <a:rPr lang="en" sz="1400" baseline="30000">
                <a:solidFill>
                  <a:schemeClr val="dk1"/>
                </a:solidFill>
              </a:rPr>
              <a:t>15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Boosting adherence among patients with depression can decrease medical costs</a:t>
            </a:r>
            <a:r>
              <a:rPr lang="en" sz="1400" baseline="30000">
                <a:solidFill>
                  <a:schemeClr val="dk1"/>
                </a:solidFill>
              </a:rPr>
              <a:t>16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Adherent patients with depression are more likely to manage other chronic diseases</a:t>
            </a:r>
            <a:r>
              <a:rPr lang="en" sz="1400" baseline="30000">
                <a:solidFill>
                  <a:schemeClr val="dk1"/>
                </a:solidFill>
              </a:rPr>
              <a:t>17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986" y="1544074"/>
            <a:ext cx="3597126" cy="269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229275" y="4482950"/>
            <a:ext cx="76503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Journal of Psychiatry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2008 ;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Risk Management and Healthcare Policy, 2014, 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" sz="700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General Internal Medicine</a:t>
            </a: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2011</a:t>
            </a:r>
            <a:endParaRPr sz="700" dirty="0">
              <a:solidFill>
                <a:schemeClr val="dk1"/>
              </a:solidFill>
            </a:endParaRPr>
          </a:p>
        </p:txBody>
      </p:sp>
      <p:pic>
        <p:nvPicPr>
          <p:cNvPr id="211" name="Google Shape;211;p24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800110" y="196427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Cost of HIV/ AIDs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Patient adherence to ART (Antiretroviral Therapy) is roughly 70%, and missing a small monthly dose significantly reduces medication effectiveness</a:t>
            </a:r>
            <a:r>
              <a:rPr lang="en" sz="1400" baseline="30000">
                <a:solidFill>
                  <a:schemeClr val="dk1"/>
                </a:solidFill>
              </a:rPr>
              <a:t>18</a:t>
            </a:r>
            <a:endParaRPr dirty="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Non-adherence to ART is associated with an increased rate of hospitalization, morbidity and mortality</a:t>
            </a:r>
            <a:r>
              <a:rPr lang="en" sz="1400" baseline="30000">
                <a:solidFill>
                  <a:schemeClr val="dk1"/>
                </a:solidFill>
              </a:rPr>
              <a:t>19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endParaRPr dirty="0"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650" y="1507050"/>
            <a:ext cx="3564776" cy="2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434100" y="4444150"/>
            <a:ext cx="76662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Sources: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National Institutes of Health, 2016; 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7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7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Radical Biology and Medicine</a:t>
            </a:r>
            <a:r>
              <a:rPr lang="en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2011</a:t>
            </a:r>
            <a:endParaRPr sz="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5" descr="rxsafe_logoweb_0211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3351" y="4315600"/>
            <a:ext cx="964775" cy="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rgbClr val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1810</Words>
  <Application>Microsoft Office PowerPoint</Application>
  <PresentationFormat>On-screen Show (16:9)</PresentationFormat>
  <Paragraphs>189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Retrospect</vt:lpstr>
      <vt:lpstr>Improving Patient Health with Adherence Packaging</vt:lpstr>
      <vt:lpstr>Which Patients Have Highest Risk of Non-Adherence? </vt:lpstr>
      <vt:lpstr>    The Cost of Non-Adherence </vt:lpstr>
      <vt:lpstr>The Cost of Non-Adherence</vt:lpstr>
      <vt:lpstr>The Cost of Diabetes</vt:lpstr>
      <vt:lpstr>How Adherence Helps Diabetes</vt:lpstr>
      <vt:lpstr>The Cost of Depression</vt:lpstr>
      <vt:lpstr>How Adherence Helps Depression</vt:lpstr>
      <vt:lpstr>The Cost of HIV/ AIDs</vt:lpstr>
      <vt:lpstr>How Adherence Helps HIV/AIDS</vt:lpstr>
      <vt:lpstr>The Cost of Cardiovascular Disease </vt:lpstr>
      <vt:lpstr>How Adherence Helps Cardiovascular Disease </vt:lpstr>
      <vt:lpstr>The Cost of Cystic Fibrosis</vt:lpstr>
      <vt:lpstr>How Adherence Helps Cystic Fibrosis </vt:lpstr>
      <vt:lpstr>The Cost of Cancer</vt:lpstr>
      <vt:lpstr>How Adherence Helps Cancer </vt:lpstr>
      <vt:lpstr>Who Can Help Non-Adherent Patients?</vt:lpstr>
      <vt:lpstr>The Benefits of Adherence </vt:lpstr>
      <vt:lpstr>The Benefits of Adherence </vt:lpstr>
      <vt:lpstr>Issues with Traditional Methods  </vt:lpstr>
      <vt:lpstr>Blister Cards</vt:lpstr>
      <vt:lpstr>Improving Adherence with Strip Packaging </vt:lpstr>
      <vt:lpstr>Benefits of Adherence Packaging </vt:lpstr>
      <vt:lpstr>RapidPakRx</vt:lpstr>
      <vt:lpstr>PakMyMeds vs. PillPack: Clearer Label</vt:lpstr>
      <vt:lpstr>PakMyMeds vs PillPack</vt:lpstr>
      <vt:lpstr>PakMyMeds vs PillPack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Patient Health with Adherence Packaging</dc:title>
  <cp:lastModifiedBy>Sydney Stewart</cp:lastModifiedBy>
  <cp:revision>2</cp:revision>
  <dcterms:modified xsi:type="dcterms:W3CDTF">2020-05-28T22:10:20Z</dcterms:modified>
</cp:coreProperties>
</file>