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Playfair Display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PlayfairDisplay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PlayfairDisplay-italic.fntdata"/><Relationship Id="rId12" Type="http://schemas.openxmlformats.org/officeDocument/2006/relationships/slide" Target="slides/slide8.xml"/><Relationship Id="rId34" Type="http://schemas.openxmlformats.org/officeDocument/2006/relationships/font" Target="fonts/PlayfairDisplay-bold.fntdata"/><Relationship Id="rId15" Type="http://schemas.openxmlformats.org/officeDocument/2006/relationships/slide" Target="slides/slide11.xml"/><Relationship Id="rId37" Type="http://schemas.openxmlformats.org/officeDocument/2006/relationships/font" Target="fonts/Lato-regular.fntdata"/><Relationship Id="rId14" Type="http://schemas.openxmlformats.org/officeDocument/2006/relationships/slide" Target="slides/slide10.xml"/><Relationship Id="rId36" Type="http://schemas.openxmlformats.org/officeDocument/2006/relationships/font" Target="fonts/PlayfairDisplay-boldItalic.fntdata"/><Relationship Id="rId17" Type="http://schemas.openxmlformats.org/officeDocument/2006/relationships/slide" Target="slides/slide13.xml"/><Relationship Id="rId39" Type="http://schemas.openxmlformats.org/officeDocument/2006/relationships/font" Target="fonts/Lato-italic.fntdata"/><Relationship Id="rId16" Type="http://schemas.openxmlformats.org/officeDocument/2006/relationships/slide" Target="slides/slide12.xml"/><Relationship Id="rId38" Type="http://schemas.openxmlformats.org/officeDocument/2006/relationships/font" Target="fonts/La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7.png"/><Relationship Id="rId3" Type="http://schemas.openxmlformats.org/officeDocument/2006/relationships/image" Target="../media/image0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7.png"/><Relationship Id="rId3" Type="http://schemas.openxmlformats.org/officeDocument/2006/relationships/image" Target="../media/image0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Shape 49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176041" y="296700"/>
            <a:ext cx="9143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  <p:sp>
        <p:nvSpPr>
          <p:cNvPr id="51" name="Shape 51"/>
          <p:cNvSpPr txBox="1"/>
          <p:nvPr/>
        </p:nvSpPr>
        <p:spPr>
          <a:xfrm>
            <a:off x="926550" y="396075"/>
            <a:ext cx="72909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190500" lvl="0" rtl="0" algn="ctr">
              <a:spcBef>
                <a:spcPts val="0"/>
              </a:spcBef>
              <a:buNone/>
            </a:pPr>
            <a:r>
              <a:t/>
            </a:r>
            <a:endParaRPr b="1"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Shape 52"/>
          <p:cNvSpPr txBox="1"/>
          <p:nvPr/>
        </p:nvSpPr>
        <p:spPr>
          <a:xfrm>
            <a:off x="-19050" y="-19850"/>
            <a:ext cx="2656500" cy="24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" name="Shape 53"/>
          <p:cNvSpPr txBox="1"/>
          <p:nvPr/>
        </p:nvSpPr>
        <p:spPr>
          <a:xfrm>
            <a:off x="7660350" y="4924903"/>
            <a:ext cx="391500" cy="1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rIns="57150" tIns="28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1" lang="es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Pag. </a:t>
            </a:r>
            <a:fld id="{00000000-1234-1234-1234-123412341234}" type="slidenum">
              <a:rPr b="0" i="0" lang="es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r>
              <a:rPr b="1" i="1" lang="es" sz="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54" name="Shape 54"/>
          <p:cNvSpPr/>
          <p:nvPr/>
        </p:nvSpPr>
        <p:spPr>
          <a:xfrm>
            <a:off x="8113800" y="4887746"/>
            <a:ext cx="1030200" cy="24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rca old-03.png" id="55" name="Shape 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6250" y="4953433"/>
            <a:ext cx="831600" cy="1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/>
          <p:nvPr/>
        </p:nvSpPr>
        <p:spPr>
          <a:xfrm>
            <a:off x="735830" y="71475"/>
            <a:ext cx="9144000" cy="5143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imple light - no grid">
    <p:bg>
      <p:bgPr>
        <a:solidFill>
          <a:srgbClr val="F3F3F3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300" y="0"/>
            <a:ext cx="9143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/>
          <p:nvPr/>
        </p:nvSpPr>
        <p:spPr>
          <a:xfrm>
            <a:off x="8113800" y="4887746"/>
            <a:ext cx="1030200" cy="24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rca old-03.png" id="61" name="Shape 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6250" y="4953433"/>
            <a:ext cx="831600" cy="1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-19050" y="-19850"/>
            <a:ext cx="1542900" cy="24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63720" y="19375"/>
            <a:ext cx="1354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800">
                <a:latin typeface="Futura"/>
                <a:ea typeface="Futura"/>
                <a:cs typeface="Futura"/>
                <a:sym typeface="Futura"/>
              </a:rPr>
              <a:t>Don’t panic, it’s organic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youtube.com/v/8Q1GVOYIcKc" TargetMode="External"/><Relationship Id="rId4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youtube.com/v/1n6hf3adNqk" TargetMode="External"/><Relationship Id="rId4" Type="http://schemas.openxmlformats.org/officeDocument/2006/relationships/image" Target="../media/image0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youtube.com/v/qolHWCiDLX0" TargetMode="External"/><Relationship Id="rId4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youtube.com/v/K5SXkDlpBO8" TargetMode="External"/><Relationship Id="rId4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youtube.com/v/NPW1dFxD7dg" TargetMode="External"/><Relationship Id="rId4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youtube.com/v/m8MuJEEuDjY" TargetMode="External"/><Relationship Id="rId4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youtube.com/v/iJUwNvIzhSg" TargetMode="External"/><Relationship Id="rId4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b="1687" l="0" r="0" t="233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/>
          <p:nvPr/>
        </p:nvSpPr>
        <p:spPr>
          <a:xfrm>
            <a:off x="2114550" y="2962275"/>
            <a:ext cx="49149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2114550" y="3952875"/>
            <a:ext cx="49149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/>
        </p:nvSpPr>
        <p:spPr>
          <a:xfrm>
            <a:off x="2266950" y="2428875"/>
            <a:ext cx="46101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Don’t</a:t>
            </a: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 panic, </a:t>
            </a:r>
          </a:p>
          <a:p>
            <a:pPr lvl="0" algn="ct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it’s organic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Brought to you by http://www.bodyform.co.uk/bodyform-initiatives/redfit/  Don't let your period hold you back no matter who you are. Periods shouldn't stop us from keeping fit." id="148" name="Shape 148" title="Blood">
            <a:hlinkClick r:id="rId3"/>
          </p:cNvPr>
          <p:cNvSpPr/>
          <p:nvPr/>
        </p:nvSpPr>
        <p:spPr>
          <a:xfrm>
            <a:off x="-152400" y="-904875"/>
            <a:ext cx="9277350" cy="6958012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0" y="-9525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b="15642" l="12502" r="8812" t="6879"/>
          <a:stretch/>
        </p:blipFill>
        <p:spPr>
          <a:xfrm>
            <a:off x="3190875" y="830398"/>
            <a:ext cx="5724525" cy="409227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1257450" y="723975"/>
            <a:ext cx="2733600" cy="3810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666900" y="1447875"/>
            <a:ext cx="4857600" cy="3810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933750" y="2225525"/>
            <a:ext cx="3867000" cy="3810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-28275" y="2939900"/>
            <a:ext cx="3867000" cy="3810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124125" y="3701900"/>
            <a:ext cx="3571500" cy="3810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 txBox="1"/>
          <p:nvPr/>
        </p:nvSpPr>
        <p:spPr>
          <a:xfrm>
            <a:off x="185700" y="257100"/>
            <a:ext cx="52341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 sz="4800">
                <a:latin typeface="Playfair Display"/>
                <a:ea typeface="Playfair Display"/>
                <a:cs typeface="Playfair Display"/>
                <a:sym typeface="Playfair Display"/>
              </a:rPr>
              <a:t>Las historias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4800">
                <a:latin typeface="Playfair Display"/>
                <a:ea typeface="Playfair Display"/>
                <a:cs typeface="Playfair Display"/>
                <a:sym typeface="Playfair Display"/>
              </a:rPr>
              <a:t>visuales impactan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4800">
                <a:latin typeface="Playfair Display"/>
                <a:ea typeface="Playfair Display"/>
                <a:cs typeface="Playfair Display"/>
                <a:sym typeface="Playfair Display"/>
              </a:rPr>
              <a:t>en la mente y el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4800">
                <a:latin typeface="Playfair Display"/>
                <a:ea typeface="Playfair Display"/>
                <a:cs typeface="Playfair Display"/>
                <a:sym typeface="Playfair Display"/>
              </a:rPr>
              <a:t>corazón del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4800">
                <a:latin typeface="Playfair Display"/>
                <a:ea typeface="Playfair Display"/>
                <a:cs typeface="Playfair Display"/>
                <a:sym typeface="Playfair Display"/>
              </a:rPr>
              <a:t>consumidor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he 2011 Big Game Commercial PLUS a chance to vote on your favorite commercial and a link to 45 FREE ebooks at http://www.zoodingo.com" id="165" name="Shape 165" title="Volkswagen-Darth Vader 2011 Super Bowl Commercial">
            <a:hlinkClick r:id="rId3"/>
          </p:cNvPr>
          <p:cNvSpPr/>
          <p:nvPr/>
        </p:nvSpPr>
        <p:spPr>
          <a:xfrm>
            <a:off x="0" y="-857250"/>
            <a:ext cx="9144000" cy="6857993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824" y="346625"/>
            <a:ext cx="6254774" cy="352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/>
          <p:nvPr/>
        </p:nvSpPr>
        <p:spPr>
          <a:xfrm>
            <a:off x="-18900" y="1257375"/>
            <a:ext cx="29622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362025" y="652350"/>
            <a:ext cx="51531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Proceso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452700" y="2877250"/>
            <a:ext cx="15189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833625" y="2272225"/>
            <a:ext cx="12048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de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072300" y="4389650"/>
            <a:ext cx="29622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 txBox="1"/>
          <p:nvPr/>
        </p:nvSpPr>
        <p:spPr>
          <a:xfrm>
            <a:off x="3453225" y="3784625"/>
            <a:ext cx="51531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creación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b="12739" l="0" r="0" t="1124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/>
          <p:nvPr/>
        </p:nvSpPr>
        <p:spPr>
          <a:xfrm>
            <a:off x="2819700" y="1781325"/>
            <a:ext cx="3504900" cy="1866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/>
        </p:nvSpPr>
        <p:spPr>
          <a:xfrm>
            <a:off x="2819550" y="2152575"/>
            <a:ext cx="35049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Brief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2576850" y="4370200"/>
            <a:ext cx="39903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Donde se detalla plenamente todo el proyecto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b="2263" l="758" r="758" t="17755"/>
          <a:stretch/>
        </p:blipFill>
        <p:spPr>
          <a:xfrm>
            <a:off x="228600" y="219075"/>
            <a:ext cx="8686800" cy="4705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/>
          <p:nvPr/>
        </p:nvSpPr>
        <p:spPr>
          <a:xfrm>
            <a:off x="75" y="3486150"/>
            <a:ext cx="34767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 txBox="1"/>
          <p:nvPr/>
        </p:nvSpPr>
        <p:spPr>
          <a:xfrm>
            <a:off x="338100" y="3438450"/>
            <a:ext cx="28527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Contra</a:t>
            </a:r>
          </a:p>
        </p:txBody>
      </p:sp>
      <p:sp>
        <p:nvSpPr>
          <p:cNvPr id="194" name="Shape 194"/>
          <p:cNvSpPr/>
          <p:nvPr/>
        </p:nvSpPr>
        <p:spPr>
          <a:xfrm>
            <a:off x="5753100" y="3486150"/>
            <a:ext cx="33909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 txBox="1"/>
          <p:nvPr/>
        </p:nvSpPr>
        <p:spPr>
          <a:xfrm>
            <a:off x="5834100" y="3438450"/>
            <a:ext cx="28527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Brief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1147225" y="433103"/>
            <a:ext cx="6849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 agencia analiza el brief y decide si hay que reconducir el proyecto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-18900" y="1257375"/>
            <a:ext cx="29622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1964412"/>
            <a:ext cx="457200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768900" y="2181300"/>
            <a:ext cx="29622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 txBox="1"/>
          <p:nvPr/>
        </p:nvSpPr>
        <p:spPr>
          <a:xfrm>
            <a:off x="362025" y="652350"/>
            <a:ext cx="51531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Proceso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creativo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362025" y="4370200"/>
            <a:ext cx="39903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>
                <a:latin typeface="Playfair Display"/>
                <a:ea typeface="Playfair Display"/>
                <a:cs typeface="Playfair Display"/>
                <a:sym typeface="Playfair Display"/>
              </a:rPr>
              <a:t>Búsqueda del insight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Campaña hecha por publicitarios y para publicitarios (agencias y anunciantes) con un punto de vista que cuestiona la base diaria de nuestro trabajo  y la forma de conectar con el consumidor, para lograr que se sienta identificado con el insight." id="211" name="Shape 211" title="Publicis - Campaña de autopromo “The Outsight”  (Intro)">
            <a:hlinkClick r:id="rId3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upervisores Creativos: Jordi Romans, René Macone Directores Creativos Ejecutivos: Bitan Franco, Sito Morillo, Oscar Martínez Producción agencia: Gustavo Samaniego, Laura Guerrero CEO: Natalia Marín Productora: Igloo Flims Productores: Meghan Shaw, Marta Argullos Director: Marc Pujolars" id="216" name="Shape 216" title="Publicis España – El Outsight 2 cena">
            <a:hlinkClick r:id="rId3"/>
          </p:cNvPr>
          <p:cNvSpPr/>
          <p:nvPr/>
        </p:nvSpPr>
        <p:spPr>
          <a:xfrm>
            <a:off x="-244175" y="-964400"/>
            <a:ext cx="9429775" cy="7072299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24" y="1647837"/>
            <a:ext cx="6127950" cy="349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/>
          <p:nvPr/>
        </p:nvSpPr>
        <p:spPr>
          <a:xfrm>
            <a:off x="3600600" y="676350"/>
            <a:ext cx="51531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4588425" y="1600275"/>
            <a:ext cx="29622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 txBox="1"/>
          <p:nvPr/>
        </p:nvSpPr>
        <p:spPr>
          <a:xfrm>
            <a:off x="3981525" y="71325"/>
            <a:ext cx="51531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Presentación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al cliente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3981525" y="4370200"/>
            <a:ext cx="39903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i="1" lang="es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Todo el mundo opina,</a:t>
            </a:r>
          </a:p>
          <a:p>
            <a:pPr lvl="0">
              <a:spcBef>
                <a:spcPts val="0"/>
              </a:spcBef>
              <a:buNone/>
            </a:pPr>
            <a:r>
              <a:rPr b="1" i="1" lang="es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todo el mundo es experto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 rotWithShape="1">
          <a:blip r:embed="rId3">
            <a:alphaModFix amt="74000"/>
          </a:blip>
          <a:srcRect b="9107" l="0" r="0" t="2980"/>
          <a:stretch/>
        </p:blipFill>
        <p:spPr>
          <a:xfrm>
            <a:off x="66375" y="159475"/>
            <a:ext cx="8794073" cy="49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/>
          <p:nvPr/>
        </p:nvSpPr>
        <p:spPr>
          <a:xfrm>
            <a:off x="1685925" y="2743200"/>
            <a:ext cx="57723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>
            <p:ph idx="4294967295" type="body"/>
          </p:nvPr>
        </p:nvSpPr>
        <p:spPr>
          <a:xfrm>
            <a:off x="311700" y="2124025"/>
            <a:ext cx="8520600" cy="123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i="1" lang="es" sz="6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13 milisegundos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2613600" y="4141600"/>
            <a:ext cx="39168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i="1" lang="es">
                <a:latin typeface="Playfair Display"/>
                <a:ea typeface="Playfair Display"/>
                <a:cs typeface="Playfair Display"/>
                <a:sym typeface="Playfair Display"/>
              </a:rPr>
              <a:t>El cerebro humano es capaz de procesar una imagen mucho antes que una palabra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200025"/>
            <a:ext cx="8724900" cy="474634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/>
          <p:nvPr/>
        </p:nvSpPr>
        <p:spPr>
          <a:xfrm>
            <a:off x="75" y="2428950"/>
            <a:ext cx="9144000" cy="51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 txBox="1"/>
          <p:nvPr/>
        </p:nvSpPr>
        <p:spPr>
          <a:xfrm>
            <a:off x="338100" y="1838250"/>
            <a:ext cx="84678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Aprobación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787" y="295275"/>
            <a:ext cx="2847975" cy="45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/>
          <p:nvPr/>
        </p:nvSpPr>
        <p:spPr>
          <a:xfrm>
            <a:off x="784600" y="3825875"/>
            <a:ext cx="51531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 txBox="1"/>
          <p:nvPr/>
        </p:nvSpPr>
        <p:spPr>
          <a:xfrm>
            <a:off x="1165525" y="3220850"/>
            <a:ext cx="51531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Producción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1162125" y="4370200"/>
            <a:ext cx="39903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i="1" lang="es">
                <a:latin typeface="Playfair Display"/>
                <a:ea typeface="Playfair Display"/>
                <a:cs typeface="Playfair Display"/>
                <a:sym typeface="Playfair Display"/>
              </a:rPr>
              <a:t>After effects, Premier Pro, Audition, Prelude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>
                <a:latin typeface="Playfair Display"/>
                <a:ea typeface="Playfair Display"/>
                <a:cs typeface="Playfair Display"/>
                <a:sym typeface="Playfair Display"/>
              </a:rPr>
              <a:t>Cinema 4D…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ersonal Work. &quot;INSPIRATION&quot;. All made in After effects, illustrator and Photoshop. Motion grapher: Rafa Galeano. Music: Charlie Parker - Summertime Bad Meets Evil - Living Proof BSN Posse X SkilL Joseph" id="248" name="Shape 248" title="Inspiration">
            <a:hlinkClick r:id="rId3"/>
          </p:cNvPr>
          <p:cNvSpPr/>
          <p:nvPr/>
        </p:nvSpPr>
        <p:spPr>
          <a:xfrm>
            <a:off x="0" y="-857250"/>
            <a:ext cx="9144000" cy="6858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idx="4294967295" type="body"/>
          </p:nvPr>
        </p:nvSpPr>
        <p:spPr>
          <a:xfrm>
            <a:off x="483150" y="6400800"/>
            <a:ext cx="8520600" cy="108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s"/>
              <a:t>https://www.youtube.com/watch?v=U3JEORDUEqc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descr="The list of things that can bring a man to tears just got one line longer with the new Audi RS 7 performance. When you have the chance to press the pedal down on this boosted, four-door sportback, don’t forget the tissues. http://audi.us/RS7" id="254" name="Shape 254" title="Tear Drop – The Audi RS 7 performance">
            <a:hlinkClick r:id="rId3"/>
          </p:cNvPr>
          <p:cNvSpPr/>
          <p:nvPr/>
        </p:nvSpPr>
        <p:spPr>
          <a:xfrm>
            <a:off x="0" y="-857250"/>
            <a:ext cx="9144000" cy="6858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773" y="546900"/>
            <a:ext cx="7166974" cy="44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/>
          <p:nvPr/>
        </p:nvSpPr>
        <p:spPr>
          <a:xfrm>
            <a:off x="4591200" y="1226497"/>
            <a:ext cx="5153100" cy="514199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 txBox="1"/>
          <p:nvPr/>
        </p:nvSpPr>
        <p:spPr>
          <a:xfrm>
            <a:off x="4972125" y="621472"/>
            <a:ext cx="5153100" cy="1019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aire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i="1" sz="6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 b="0" l="0" r="32786" t="0"/>
          <a:stretch/>
        </p:blipFill>
        <p:spPr>
          <a:xfrm>
            <a:off x="4053850" y="0"/>
            <a:ext cx="5090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0" y="1019175"/>
            <a:ext cx="2829000" cy="478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 txBox="1"/>
          <p:nvPr/>
        </p:nvSpPr>
        <p:spPr>
          <a:xfrm>
            <a:off x="380925" y="520900"/>
            <a:ext cx="26385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La lógica y los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tecnicismos no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disparan las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emociones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2971800" y="2473525"/>
            <a:ext cx="2428800" cy="198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" name="Shape 272"/>
          <p:cNvSpPr txBox="1"/>
          <p:nvPr/>
        </p:nvSpPr>
        <p:spPr>
          <a:xfrm>
            <a:off x="380925" y="2473525"/>
            <a:ext cx="51531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3600">
                <a:latin typeface="Playfair Display"/>
                <a:ea typeface="Playfair Display"/>
                <a:cs typeface="Playfair Display"/>
                <a:sym typeface="Playfair Display"/>
              </a:rPr>
              <a:t>NO te van a inspirar,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3600">
                <a:latin typeface="Playfair Display"/>
                <a:ea typeface="Playfair Display"/>
                <a:cs typeface="Playfair Display"/>
                <a:sym typeface="Playfair Display"/>
              </a:rPr>
              <a:t>NO te van a impactar,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3600">
                <a:latin typeface="Playfair Display"/>
                <a:ea typeface="Playfair Display"/>
                <a:cs typeface="Playfair Display"/>
                <a:sym typeface="Playfair Display"/>
              </a:rPr>
              <a:t>NO te van a emocionar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3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5267325" y="1732050"/>
            <a:ext cx="2428800" cy="198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" name="Shape 279"/>
          <p:cNvSpPr txBox="1"/>
          <p:nvPr/>
        </p:nvSpPr>
        <p:spPr>
          <a:xfrm>
            <a:off x="1190625" y="1732050"/>
            <a:ext cx="66390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Todos somos creativos,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todos somos técnicos,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i="1" lang="es" sz="2400">
                <a:latin typeface="Playfair Display"/>
                <a:ea typeface="Playfair Display"/>
                <a:cs typeface="Playfair Display"/>
                <a:sym typeface="Playfair Display"/>
              </a:rPr>
              <a:t>todos somos engranajes que correctamente ensamblados hacen funcionar la máquina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 title="219772542">
            <a:hlinkClick r:id="rId3"/>
          </p:cNvPr>
          <p:cNvSpPr/>
          <p:nvPr/>
        </p:nvSpPr>
        <p:spPr>
          <a:xfrm>
            <a:off x="0" y="-857250"/>
            <a:ext cx="9144000" cy="6858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b="18907" l="505" r="2360" t="372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/>
          <p:nvPr/>
        </p:nvSpPr>
        <p:spPr>
          <a:xfrm>
            <a:off x="2114550" y="2962275"/>
            <a:ext cx="49149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2114550" y="3952875"/>
            <a:ext cx="49149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2114550" y="2010000"/>
            <a:ext cx="49149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 txBox="1"/>
          <p:nvPr/>
        </p:nvSpPr>
        <p:spPr>
          <a:xfrm>
            <a:off x="1438275" y="1485900"/>
            <a:ext cx="6267600" cy="10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Don’t panic,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the creativity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it’s organic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 amt="70000"/>
          </a:blip>
          <a:srcRect b="8901" l="0" r="0" t="5091"/>
          <a:stretch/>
        </p:blipFill>
        <p:spPr>
          <a:xfrm>
            <a:off x="0" y="-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/>
          <p:nvPr/>
        </p:nvSpPr>
        <p:spPr>
          <a:xfrm>
            <a:off x="4505325" y="3876675"/>
            <a:ext cx="3895800" cy="8286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 txBox="1"/>
          <p:nvPr>
            <p:ph idx="4294967295" type="body"/>
          </p:nvPr>
        </p:nvSpPr>
        <p:spPr>
          <a:xfrm>
            <a:off x="4657725" y="2619325"/>
            <a:ext cx="3752700" cy="123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 sz="1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78%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632400" y="4141600"/>
            <a:ext cx="32424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>
                <a:latin typeface="Playfair Display"/>
                <a:ea typeface="Playfair Display"/>
                <a:cs typeface="Playfair Display"/>
                <a:sym typeface="Playfair Display"/>
              </a:rPr>
              <a:t>El 78% del material que se consume en la web es audiovisual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/>
          <p:cNvPicPr preferRelativeResize="0"/>
          <p:nvPr/>
        </p:nvPicPr>
        <p:blipFill rotWithShape="1">
          <a:blip r:embed="rId3">
            <a:alphaModFix amt="70000"/>
          </a:blip>
          <a:srcRect b="36725" l="0" r="0" t="18146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/>
          <p:nvPr/>
        </p:nvSpPr>
        <p:spPr>
          <a:xfrm>
            <a:off x="2158500" y="1066800"/>
            <a:ext cx="47130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 txBox="1"/>
          <p:nvPr/>
        </p:nvSpPr>
        <p:spPr>
          <a:xfrm>
            <a:off x="1809825" y="404700"/>
            <a:ext cx="5524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9 de cada 10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632400" y="4141600"/>
            <a:ext cx="58662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i="1" lang="es">
                <a:latin typeface="Playfair Display"/>
                <a:ea typeface="Playfair Display"/>
                <a:cs typeface="Playfair Display"/>
                <a:sym typeface="Playfair Display"/>
              </a:rPr>
              <a:t>usuarios de internet ven videos de las marcas que les gustan.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>
                <a:latin typeface="Playfair Display"/>
                <a:ea typeface="Playfair Display"/>
                <a:cs typeface="Playfair Display"/>
                <a:sym typeface="Playfair Display"/>
              </a:rPr>
              <a:t>El 65% acaba visitando sus webs tras ver un video.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3707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4505325" y="3876675"/>
            <a:ext cx="3895800" cy="8286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" name="Shape 102"/>
          <p:cNvSpPr txBox="1"/>
          <p:nvPr>
            <p:ph idx="4294967295" type="body"/>
          </p:nvPr>
        </p:nvSpPr>
        <p:spPr>
          <a:xfrm>
            <a:off x="4657725" y="2619325"/>
            <a:ext cx="3752700" cy="123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 sz="1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90%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632400" y="4141600"/>
            <a:ext cx="32424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 90% de los compradores online afirma que el video les ayuda en la decisión de compra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"/>
            <a:ext cx="9144000" cy="51389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/>
          <p:nvPr/>
        </p:nvSpPr>
        <p:spPr>
          <a:xfrm>
            <a:off x="390525" y="1438275"/>
            <a:ext cx="3895800" cy="8286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 txBox="1"/>
          <p:nvPr>
            <p:ph idx="4294967295" type="body"/>
          </p:nvPr>
        </p:nvSpPr>
        <p:spPr>
          <a:xfrm>
            <a:off x="542925" y="180925"/>
            <a:ext cx="3752700" cy="123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 sz="13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85%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632400" y="4141600"/>
            <a:ext cx="42534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 85% de los compradores online prefiere comprar en paginas donde hay video porque lo hace </a:t>
            </a:r>
            <a:r>
              <a:rPr b="1" i="1" lang="es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más</a:t>
            </a:r>
            <a:r>
              <a:rPr b="1" i="1" lang="es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atractivo y les ayuda a entenderlo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0" y="-9525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b="0" l="0" r="19165" t="0"/>
          <a:stretch/>
        </p:blipFill>
        <p:spPr>
          <a:xfrm>
            <a:off x="1752600" y="0"/>
            <a:ext cx="7391400" cy="51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/>
          <p:nvPr/>
        </p:nvSpPr>
        <p:spPr>
          <a:xfrm>
            <a:off x="-18900" y="3638550"/>
            <a:ext cx="48003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-18900" y="2752725"/>
            <a:ext cx="36576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-18900" y="1790700"/>
            <a:ext cx="22572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-18900" y="876375"/>
            <a:ext cx="29622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 txBox="1"/>
          <p:nvPr/>
        </p:nvSpPr>
        <p:spPr>
          <a:xfrm>
            <a:off x="362025" y="271350"/>
            <a:ext cx="51531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1 video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= 1,8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millones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de palabras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632400" y="4294000"/>
            <a:ext cx="41490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i="1" lang="es">
                <a:latin typeface="Playfair Display"/>
                <a:ea typeface="Playfair Display"/>
                <a:cs typeface="Playfair Display"/>
                <a:sym typeface="Playfair Display"/>
              </a:rPr>
              <a:t>Las imágenes, sonidos, montaje y voz en off son mucho más efectivos para contar tu historia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0" y="-9525"/>
            <a:ext cx="9144000" cy="5151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 b="0" l="14161" r="2830" t="0"/>
          <a:stretch/>
        </p:blipFill>
        <p:spPr>
          <a:xfrm>
            <a:off x="171450" y="175475"/>
            <a:ext cx="8801100" cy="4792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75" y="4029150"/>
            <a:ext cx="9144000" cy="514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 txBox="1"/>
          <p:nvPr/>
        </p:nvSpPr>
        <p:spPr>
          <a:xfrm>
            <a:off x="338100" y="3438450"/>
            <a:ext cx="84678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i="1" lang="es" sz="6000">
                <a:latin typeface="Playfair Display"/>
                <a:ea typeface="Playfair Display"/>
                <a:cs typeface="Playfair Display"/>
                <a:sym typeface="Playfair Display"/>
              </a:rPr>
              <a:t>Oooooooooohhhh...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1831200" y="450250"/>
            <a:ext cx="5481600" cy="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i="1" lang="es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Nuestro video tiene que inspirar, emocionar e impactar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0" y="-3750"/>
            <a:ext cx="9144000" cy="5151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b="0" l="16440" r="33036" t="0"/>
          <a:stretch/>
        </p:blipFill>
        <p:spPr>
          <a:xfrm>
            <a:off x="0" y="0"/>
            <a:ext cx="46196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>
            <a:off x="4286250" y="857325"/>
            <a:ext cx="23052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3695700" y="1847925"/>
            <a:ext cx="47340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4124325" y="3086175"/>
            <a:ext cx="36957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3105150" y="4372050"/>
            <a:ext cx="5010300" cy="514200"/>
          </a:xfrm>
          <a:prstGeom prst="rect">
            <a:avLst/>
          </a:prstGeom>
          <a:solidFill>
            <a:srgbClr val="FFFF00">
              <a:alpha val="4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 txBox="1"/>
          <p:nvPr>
            <p:ph idx="4294967295" type="body"/>
          </p:nvPr>
        </p:nvSpPr>
        <p:spPr>
          <a:xfrm>
            <a:off x="5029200" y="209650"/>
            <a:ext cx="4162500" cy="126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i="1" lang="es" sz="6000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Sin </a:t>
            </a:r>
          </a:p>
          <a:p>
            <a:pPr lvl="0">
              <a:spcBef>
                <a:spcPts val="0"/>
              </a:spcBef>
              <a:buNone/>
            </a:pPr>
            <a:r>
              <a:rPr b="1" i="1" lang="es" sz="6000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emoción,                   no hay </a:t>
            </a:r>
          </a:p>
          <a:p>
            <a:pPr lvl="0" rtl="0">
              <a:spcBef>
                <a:spcPts val="0"/>
              </a:spcBef>
              <a:buNone/>
            </a:pPr>
            <a:r>
              <a:rPr b="1" i="1" lang="es" sz="6000">
                <a:solidFill>
                  <a:srgbClr val="F3F3F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conversión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i="1" sz="6000">
              <a:solidFill>
                <a:srgbClr val="F3F3F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