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3"/>
  </p:notesMasterIdLst>
  <p:sldIdLst>
    <p:sldId id="256" r:id="rId2"/>
    <p:sldId id="268" r:id="rId3"/>
    <p:sldId id="257" r:id="rId4"/>
    <p:sldId id="258" r:id="rId5"/>
    <p:sldId id="259" r:id="rId6"/>
    <p:sldId id="273" r:id="rId7"/>
    <p:sldId id="280" r:id="rId8"/>
    <p:sldId id="272" r:id="rId9"/>
    <p:sldId id="271" r:id="rId10"/>
    <p:sldId id="274" r:id="rId11"/>
    <p:sldId id="281" r:id="rId12"/>
    <p:sldId id="278" r:id="rId13"/>
    <p:sldId id="261" r:id="rId14"/>
    <p:sldId id="277" r:id="rId15"/>
    <p:sldId id="276" r:id="rId16"/>
    <p:sldId id="262" r:id="rId17"/>
    <p:sldId id="263" r:id="rId18"/>
    <p:sldId id="264" r:id="rId19"/>
    <p:sldId id="265" r:id="rId20"/>
    <p:sldId id="279" r:id="rId21"/>
    <p:sldId id="26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17" userDrawn="1">
          <p15:clr>
            <a:srgbClr val="A4A3A4"/>
          </p15:clr>
        </p15:guide>
        <p15:guide id="2" orient="horz" pos="218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A7"/>
    <a:srgbClr val="666666"/>
    <a:srgbClr val="F5F2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725"/>
    <p:restoredTop sz="75456"/>
  </p:normalViewPr>
  <p:slideViewPr>
    <p:cSldViewPr snapToGrid="0" snapToObjects="1">
      <p:cViewPr varScale="1">
        <p:scale>
          <a:sx n="80" d="100"/>
          <a:sy n="80" d="100"/>
        </p:scale>
        <p:origin x="1520" y="176"/>
      </p:cViewPr>
      <p:guideLst>
        <p:guide pos="3817"/>
        <p:guide orient="horz" pos="218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688E29-E34C-CC43-B84F-D2E7A0878936}" type="datetimeFigureOut">
              <a:rPr lang="en-US" smtClean="0"/>
              <a:t>6/6/17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E1AD6B-FFBA-C642-BDA3-26D314401722}" type="slidenum">
              <a:rPr lang="en-US" smtClean="0"/>
              <a:t>‹#›</a:t>
            </a:fld>
            <a:endParaRPr lang="en-US"/>
          </a:p>
        </p:txBody>
      </p:sp>
    </p:spTree>
    <p:extLst>
      <p:ext uri="{BB962C8B-B14F-4D97-AF65-F5344CB8AC3E}">
        <p14:creationId xmlns:p14="http://schemas.microsoft.com/office/powerpoint/2010/main" val="1191296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a:t>
            </a:fld>
            <a:endParaRPr lang="en-US"/>
          </a:p>
        </p:txBody>
      </p:sp>
    </p:spTree>
    <p:extLst>
      <p:ext uri="{BB962C8B-B14F-4D97-AF65-F5344CB8AC3E}">
        <p14:creationId xmlns:p14="http://schemas.microsoft.com/office/powerpoint/2010/main" val="416032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666666"/>
                </a:solidFill>
                <a:latin typeface="+mn-lt"/>
                <a:ea typeface="+mn-ea"/>
                <a:cs typeface="+mn-cs"/>
              </a:rPr>
              <a:t>Created to fulfil MOF objective- Introduce Wilderness specific advantages in a fun and interactive way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rgbClr val="666666"/>
              </a:solidFill>
              <a:latin typeface="+mn-lt"/>
              <a:ea typeface="+mn-ea"/>
              <a:cs typeface="+mn-cs"/>
            </a:endParaRPr>
          </a:p>
        </p:txBody>
      </p:sp>
      <p:sp>
        <p:nvSpPr>
          <p:cNvPr id="4" name="Slide Number Placeholder 3"/>
          <p:cNvSpPr>
            <a:spLocks noGrp="1"/>
          </p:cNvSpPr>
          <p:nvPr>
            <p:ph type="sldNum" sz="quarter" idx="10"/>
          </p:nvPr>
        </p:nvSpPr>
        <p:spPr/>
        <p:txBody>
          <a:bodyPr/>
          <a:lstStyle/>
          <a:p>
            <a:fld id="{9EE1AD6B-FFBA-C642-BDA3-26D314401722}" type="slidenum">
              <a:rPr lang="en-US" smtClean="0"/>
              <a:t>10</a:t>
            </a:fld>
            <a:endParaRPr lang="en-US"/>
          </a:p>
        </p:txBody>
      </p:sp>
    </p:spTree>
    <p:extLst>
      <p:ext uri="{BB962C8B-B14F-4D97-AF65-F5344CB8AC3E}">
        <p14:creationId xmlns:p14="http://schemas.microsoft.com/office/powerpoint/2010/main" val="820321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666666"/>
                </a:solidFill>
                <a:latin typeface="+mn-lt"/>
                <a:ea typeface="+mn-ea"/>
                <a:cs typeface="+mn-cs"/>
              </a:rPr>
              <a:t>Our</a:t>
            </a:r>
            <a:r>
              <a:rPr lang="en-US" sz="1200" kern="1200" baseline="0" dirty="0" smtClean="0">
                <a:solidFill>
                  <a:srgbClr val="666666"/>
                </a:solidFill>
                <a:latin typeface="+mn-lt"/>
                <a:ea typeface="+mn-ea"/>
                <a:cs typeface="+mn-cs"/>
              </a:rPr>
              <a:t> website mega menu is overwhelming</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rgbClr val="666666"/>
                </a:solidFill>
                <a:latin typeface="+mn-lt"/>
                <a:ea typeface="+mn-ea"/>
                <a:cs typeface="+mn-cs"/>
              </a:rPr>
              <a:t>Difficult to decide what fits best</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rgbClr val="666666"/>
                </a:solidFill>
                <a:latin typeface="+mn-lt"/>
                <a:ea typeface="+mn-ea"/>
                <a:cs typeface="+mn-cs"/>
              </a:rPr>
              <a:t>Our motorhomes are different from traditional </a:t>
            </a:r>
            <a:r>
              <a:rPr lang="en-US" sz="1200" kern="1200" baseline="0" dirty="0" err="1" smtClean="0">
                <a:solidFill>
                  <a:srgbClr val="666666"/>
                </a:solidFill>
                <a:latin typeface="+mn-lt"/>
                <a:ea typeface="+mn-ea"/>
                <a:cs typeface="+mn-cs"/>
              </a:rPr>
              <a:t>ie</a:t>
            </a:r>
            <a:r>
              <a:rPr lang="en-US" sz="1200" kern="1200" baseline="0" dirty="0" smtClean="0">
                <a:solidFill>
                  <a:srgbClr val="666666"/>
                </a:solidFill>
                <a:latin typeface="+mn-lt"/>
                <a:ea typeface="+mn-ea"/>
                <a:cs typeface="+mn-cs"/>
              </a:rPr>
              <a:t> more people = bigger vehicle</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rgbClr val="666666"/>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rgbClr val="666666"/>
                </a:solidFill>
                <a:latin typeface="+mn-lt"/>
                <a:ea typeface="+mn-ea"/>
                <a:cs typeface="+mn-cs"/>
              </a:rPr>
              <a:t>Content offer designed to help guide visitor through a process based on their unique needs and wants</a:t>
            </a:r>
          </a:p>
          <a:p>
            <a:pPr lvl="1"/>
            <a:r>
              <a:rPr lang="en-US" sz="1200" kern="1200" dirty="0" smtClean="0">
                <a:solidFill>
                  <a:srgbClr val="666666"/>
                </a:solidFill>
                <a:latin typeface="+mn-lt"/>
                <a:ea typeface="+mn-ea"/>
                <a:cs typeface="+mn-cs"/>
              </a:rPr>
              <a:t>Potentially</a:t>
            </a:r>
            <a:r>
              <a:rPr lang="en-US" sz="1200" kern="1200" baseline="0" dirty="0" smtClean="0">
                <a:solidFill>
                  <a:srgbClr val="666666"/>
                </a:solidFill>
                <a:latin typeface="+mn-lt"/>
                <a:ea typeface="+mn-ea"/>
                <a:cs typeface="+mn-cs"/>
              </a:rPr>
              <a:t> have lost high value leads because of complexity</a:t>
            </a:r>
          </a:p>
          <a:p>
            <a:pPr lvl="1"/>
            <a:r>
              <a:rPr lang="en-US" sz="1200" kern="1200" baseline="0" dirty="0" smtClean="0">
                <a:solidFill>
                  <a:srgbClr val="666666"/>
                </a:solidFill>
                <a:latin typeface="+mn-lt"/>
                <a:ea typeface="+mn-ea"/>
                <a:cs typeface="+mn-cs"/>
              </a:rPr>
              <a:t>	some have engaged with our reservations team on chat but may not have the technical ability or language skills to to do this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rgbClr val="666666"/>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11</a:t>
            </a:fld>
            <a:endParaRPr lang="en-US"/>
          </a:p>
        </p:txBody>
      </p:sp>
    </p:spTree>
    <p:extLst>
      <p:ext uri="{BB962C8B-B14F-4D97-AF65-F5344CB8AC3E}">
        <p14:creationId xmlns:p14="http://schemas.microsoft.com/office/powerpoint/2010/main" val="166295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0097A7"/>
                </a:solidFill>
                <a:latin typeface="Bree Serif" charset="0"/>
                <a:ea typeface="Bree Serif" charset="0"/>
                <a:cs typeface="Bree Serif" charset="0"/>
              </a:rPr>
              <a:t>MOF: Motorhome Selector Tool</a:t>
            </a:r>
            <a:endParaRPr lang="en-US" sz="1200" kern="1200" dirty="0" smtClean="0">
              <a:solidFill>
                <a:srgbClr val="666666"/>
              </a:solidFill>
              <a:latin typeface="+mn-lt"/>
              <a:ea typeface="+mn-ea"/>
              <a:cs typeface="+mn-cs"/>
            </a:endParaRPr>
          </a:p>
          <a:p>
            <a:endParaRPr lang="en-US" sz="1200" kern="1200" dirty="0" smtClean="0">
              <a:solidFill>
                <a:srgbClr val="666666"/>
              </a:solidFill>
              <a:latin typeface="+mn-lt"/>
              <a:ea typeface="+mn-ea"/>
              <a:cs typeface="+mn-cs"/>
            </a:endParaRPr>
          </a:p>
          <a:p>
            <a:r>
              <a:rPr lang="en-US" sz="1200" kern="1200" dirty="0" smtClean="0">
                <a:solidFill>
                  <a:srgbClr val="666666"/>
                </a:solidFill>
                <a:latin typeface="+mn-lt"/>
                <a:ea typeface="+mn-ea"/>
                <a:cs typeface="+mn-cs"/>
              </a:rPr>
              <a:t>How did you create engaging content?</a:t>
            </a:r>
          </a:p>
          <a:p>
            <a:pPr lvl="1"/>
            <a:r>
              <a:rPr lang="en-US" sz="1200" kern="1200" dirty="0" smtClean="0">
                <a:solidFill>
                  <a:srgbClr val="666666"/>
                </a:solidFill>
                <a:latin typeface="+mn-lt"/>
                <a:ea typeface="+mn-ea"/>
                <a:cs typeface="+mn-cs"/>
              </a:rPr>
              <a:t>Made an interactive webpage that engaged the lead by allowing them to answer a series of questions, which defined their dream NZ holiday</a:t>
            </a:r>
          </a:p>
          <a:p>
            <a:pPr lvl="1"/>
            <a:r>
              <a:rPr lang="en-US" sz="1200" kern="1200" dirty="0" smtClean="0">
                <a:solidFill>
                  <a:srgbClr val="666666"/>
                </a:solidFill>
                <a:latin typeface="+mn-lt"/>
                <a:ea typeface="+mn-ea"/>
                <a:cs typeface="+mn-cs"/>
              </a:rPr>
              <a:t>By asking these questions, the tool was able to generate recommendations of the perfect Wilderness vehicle to achieve their ideal NZ holiday</a:t>
            </a:r>
          </a:p>
          <a:p>
            <a:pPr lvl="1"/>
            <a:r>
              <a:rPr lang="en-US" sz="1200" kern="1200" dirty="0" smtClean="0">
                <a:solidFill>
                  <a:srgbClr val="666666"/>
                </a:solidFill>
                <a:latin typeface="+mn-lt"/>
                <a:ea typeface="+mn-ea"/>
                <a:cs typeface="+mn-cs"/>
              </a:rPr>
              <a:t>Questions</a:t>
            </a:r>
            <a:r>
              <a:rPr lang="en-US" sz="1200" kern="1200" baseline="0" dirty="0" smtClean="0">
                <a:solidFill>
                  <a:srgbClr val="666666"/>
                </a:solidFill>
                <a:latin typeface="+mn-lt"/>
                <a:ea typeface="+mn-ea"/>
                <a:cs typeface="+mn-cs"/>
              </a:rPr>
              <a:t> we used were informed by what we knew about the personas</a:t>
            </a:r>
          </a:p>
          <a:p>
            <a:pPr lvl="1"/>
            <a:r>
              <a:rPr lang="en-US" sz="1200" kern="1200" dirty="0" smtClean="0">
                <a:solidFill>
                  <a:srgbClr val="666666"/>
                </a:solidFill>
                <a:latin typeface="+mn-lt"/>
                <a:ea typeface="+mn-ea"/>
                <a:cs typeface="+mn-cs"/>
              </a:rPr>
              <a:t>Made a previously complex process quite simple, and guided the process rather than leaving it to the user</a:t>
            </a:r>
          </a:p>
          <a:p>
            <a:pPr lvl="1"/>
            <a:r>
              <a:rPr lang="en-US" sz="1200" kern="1200" baseline="0" dirty="0" smtClean="0">
                <a:solidFill>
                  <a:srgbClr val="666666"/>
                </a:solidFill>
                <a:latin typeface="+mn-lt"/>
                <a:ea typeface="+mn-ea"/>
                <a:cs typeface="+mn-cs"/>
              </a:rPr>
              <a:t>	giving users tools to help them help themselves</a:t>
            </a:r>
            <a:endParaRPr lang="en-US" sz="1200" kern="1200" dirty="0" smtClean="0">
              <a:solidFill>
                <a:srgbClr val="666666"/>
              </a:solidFill>
              <a:latin typeface="+mn-lt"/>
              <a:ea typeface="+mn-ea"/>
              <a:cs typeface="+mn-cs"/>
            </a:endParaRPr>
          </a:p>
          <a:p>
            <a:pPr lvl="1"/>
            <a:r>
              <a:rPr lang="en-US" sz="1200" kern="1200" dirty="0" smtClean="0">
                <a:solidFill>
                  <a:srgbClr val="666666"/>
                </a:solidFill>
                <a:latin typeface="+mn-lt"/>
                <a:ea typeface="+mn-ea"/>
                <a:cs typeface="+mn-cs"/>
              </a:rPr>
              <a:t>Engaging = value, as perceived by the end user</a:t>
            </a: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12</a:t>
            </a:fld>
            <a:endParaRPr lang="en-US"/>
          </a:p>
        </p:txBody>
      </p:sp>
    </p:spTree>
    <p:extLst>
      <p:ext uri="{BB962C8B-B14F-4D97-AF65-F5344CB8AC3E}">
        <p14:creationId xmlns:p14="http://schemas.microsoft.com/office/powerpoint/2010/main" val="276459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0097A7"/>
                </a:solidFill>
                <a:latin typeface="Bree Serif" charset="0"/>
                <a:ea typeface="Bree Serif" charset="0"/>
                <a:cs typeface="Bree Serif" charset="0"/>
              </a:rPr>
              <a:t>MOF: Motorhome Selector Tool</a:t>
            </a:r>
          </a:p>
          <a:p>
            <a:endParaRPr lang="en-US" sz="1200" kern="1200" dirty="0" smtClean="0">
              <a:solidFill>
                <a:srgbClr val="0097A7"/>
              </a:solidFill>
              <a:latin typeface="Bree Serif" charset="0"/>
              <a:ea typeface="Bree Serif" charset="0"/>
              <a:cs typeface="Bree Serif" charset="0"/>
            </a:endParaRPr>
          </a:p>
          <a:p>
            <a:r>
              <a:rPr lang="en-US" sz="1200" kern="1200" dirty="0" smtClean="0">
                <a:solidFill>
                  <a:srgbClr val="0097A7"/>
                </a:solidFill>
                <a:latin typeface="Bree Serif" charset="0"/>
                <a:ea typeface="Bree Serif" charset="0"/>
                <a:cs typeface="Bree Serif" charset="0"/>
              </a:rPr>
              <a:t>KEEP THIS</a:t>
            </a:r>
            <a:r>
              <a:rPr lang="en-US" sz="1200" kern="1200" baseline="0" dirty="0" smtClean="0">
                <a:solidFill>
                  <a:srgbClr val="0097A7"/>
                </a:solidFill>
                <a:latin typeface="Bree Serif" charset="0"/>
                <a:ea typeface="Bree Serif" charset="0"/>
                <a:cs typeface="Bree Serif" charset="0"/>
              </a:rPr>
              <a:t> SLIDE</a:t>
            </a:r>
          </a:p>
          <a:p>
            <a:endParaRPr lang="en-US" sz="1200" kern="1200" baseline="0" dirty="0" smtClean="0">
              <a:solidFill>
                <a:srgbClr val="0097A7"/>
              </a:solidFill>
              <a:latin typeface="Bree Serif" charset="0"/>
              <a:ea typeface="Bree Serif" charset="0"/>
              <a:cs typeface="Bree Serif" charset="0"/>
            </a:endParaRPr>
          </a:p>
          <a:p>
            <a:r>
              <a:rPr lang="en-US" sz="1200" kern="1200" baseline="0" dirty="0" smtClean="0">
                <a:solidFill>
                  <a:srgbClr val="0097A7"/>
                </a:solidFill>
                <a:latin typeface="Bree Serif" charset="0"/>
                <a:ea typeface="Bree Serif" charset="0"/>
                <a:cs typeface="Bree Serif" charset="0"/>
              </a:rPr>
              <a:t>ADD NEW SLIDE FOLLOWING – INITIAL MOCK UP OF SELECTOR TOOL WITH ALL PAGES</a:t>
            </a:r>
            <a:endParaRPr lang="en-US" sz="1200" kern="1200" dirty="0" smtClean="0">
              <a:solidFill>
                <a:srgbClr val="666666"/>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13</a:t>
            </a:fld>
            <a:endParaRPr lang="en-US"/>
          </a:p>
        </p:txBody>
      </p:sp>
    </p:spTree>
    <p:extLst>
      <p:ext uri="{BB962C8B-B14F-4D97-AF65-F5344CB8AC3E}">
        <p14:creationId xmlns:p14="http://schemas.microsoft.com/office/powerpoint/2010/main" val="36627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results of the questions in the selector</a:t>
            </a:r>
            <a:r>
              <a:rPr lang="en-AU" baseline="0" dirty="0" smtClean="0"/>
              <a:t> tool</a:t>
            </a:r>
          </a:p>
          <a:p>
            <a:pPr lvl="1"/>
            <a:r>
              <a:rPr lang="en-AU" baseline="0" dirty="0" smtClean="0"/>
              <a:t>curated list of options with more detail about each</a:t>
            </a:r>
          </a:p>
          <a:p>
            <a:endParaRPr lang="en-AU" baseline="0" dirty="0" smtClean="0"/>
          </a:p>
          <a:p>
            <a:r>
              <a:rPr lang="en-AU" baseline="0" dirty="0" smtClean="0"/>
              <a:t>“Book Now” CTA takes them to the vehicle page on the website</a:t>
            </a:r>
          </a:p>
          <a:p>
            <a:r>
              <a:rPr lang="en-AU" baseline="0" dirty="0" smtClean="0"/>
              <a:t>	</a:t>
            </a:r>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14</a:t>
            </a:fld>
            <a:endParaRPr lang="en-US"/>
          </a:p>
        </p:txBody>
      </p:sp>
    </p:spTree>
    <p:extLst>
      <p:ext uri="{BB962C8B-B14F-4D97-AF65-F5344CB8AC3E}">
        <p14:creationId xmlns:p14="http://schemas.microsoft.com/office/powerpoint/2010/main" val="373681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15</a:t>
            </a:fld>
            <a:endParaRPr lang="en-US"/>
          </a:p>
        </p:txBody>
      </p:sp>
    </p:spTree>
    <p:extLst>
      <p:ext uri="{BB962C8B-B14F-4D97-AF65-F5344CB8AC3E}">
        <p14:creationId xmlns:p14="http://schemas.microsoft.com/office/powerpoint/2010/main" val="1308794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800" dirty="0" smtClean="0">
                <a:solidFill>
                  <a:srgbClr val="0097A7"/>
                </a:solidFill>
                <a:latin typeface="Bree Serif" charset="0"/>
                <a:ea typeface="Bree Serif" charset="0"/>
                <a:cs typeface="Bree Serif" charset="0"/>
              </a:rPr>
              <a:t>BOF: Preliminary Booking Offer</a:t>
            </a:r>
            <a:br>
              <a:rPr lang="en-AU" sz="800" dirty="0" smtClean="0">
                <a:solidFill>
                  <a:srgbClr val="0097A7"/>
                </a:solidFill>
                <a:latin typeface="Bree Serif" charset="0"/>
                <a:ea typeface="Bree Serif" charset="0"/>
                <a:cs typeface="Bree Serif" charset="0"/>
              </a:rPr>
            </a:br>
            <a:endParaRPr lang="en-AU" sz="800" kern="1200" dirty="0" smtClean="0">
              <a:solidFill>
                <a:srgbClr val="666666"/>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AU" sz="800" kern="1200" dirty="0" smtClean="0">
                <a:solidFill>
                  <a:srgbClr val="666666"/>
                </a:solidFill>
                <a:latin typeface="+mn-lt"/>
                <a:ea typeface="+mn-ea"/>
                <a:cs typeface="+mn-cs"/>
              </a:rPr>
              <a:t>Having established the lead’s dream of visiting NZ in a motorhome, and then helping them specify their perfect vehicle,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AU" sz="800" kern="1200" dirty="0" smtClean="0">
                <a:solidFill>
                  <a:srgbClr val="666666"/>
                </a:solidFill>
                <a:latin typeface="+mn-lt"/>
                <a:ea typeface="+mn-ea"/>
                <a:cs typeface="+mn-cs"/>
              </a:rPr>
              <a:t>the BOF offer moves the contact from lead to MQL status (booking their ideal vehicle and holiday dates)</a:t>
            </a:r>
          </a:p>
          <a:p>
            <a:pPr marL="0" marR="0" indent="0" algn="l" defTabSz="914400" rtl="0" eaLnBrk="1" fontAlgn="auto" latinLnBrk="0" hangingPunct="1">
              <a:lnSpc>
                <a:spcPct val="100000"/>
              </a:lnSpc>
              <a:spcBef>
                <a:spcPts val="0"/>
              </a:spcBef>
              <a:spcAft>
                <a:spcPts val="0"/>
              </a:spcAft>
              <a:buClrTx/>
              <a:buSzTx/>
              <a:buFontTx/>
              <a:buNone/>
              <a:tabLst/>
              <a:defRPr/>
            </a:pPr>
            <a:r>
              <a:rPr lang="en-AU" sz="800" kern="1200" dirty="0" smtClean="0">
                <a:solidFill>
                  <a:srgbClr val="666666"/>
                </a:solidFill>
                <a:latin typeface="+mn-lt"/>
                <a:ea typeface="+mn-ea"/>
                <a:cs typeface="+mn-cs"/>
              </a:rPr>
              <a:t>Tool</a:t>
            </a:r>
            <a:r>
              <a:rPr lang="en-AU" sz="800" kern="1200" baseline="0" dirty="0" smtClean="0">
                <a:solidFill>
                  <a:srgbClr val="666666"/>
                </a:solidFill>
                <a:latin typeface="+mn-lt"/>
                <a:ea typeface="+mn-ea"/>
                <a:cs typeface="+mn-cs"/>
              </a:rPr>
              <a:t> helps them check the availability and pricing of their preferred option</a:t>
            </a:r>
            <a:endParaRPr lang="en-AU" sz="800" kern="1200" dirty="0" smtClean="0">
              <a:solidFill>
                <a:srgbClr val="666666"/>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16</a:t>
            </a:fld>
            <a:endParaRPr lang="en-US"/>
          </a:p>
        </p:txBody>
      </p:sp>
    </p:spTree>
    <p:extLst>
      <p:ext uri="{BB962C8B-B14F-4D97-AF65-F5344CB8AC3E}">
        <p14:creationId xmlns:p14="http://schemas.microsoft.com/office/powerpoint/2010/main" val="13925719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300" kern="1200" dirty="0" smtClean="0">
                <a:solidFill>
                  <a:srgbClr val="666666"/>
                </a:solidFill>
                <a:latin typeface="+mn-lt"/>
                <a:ea typeface="+mn-ea"/>
                <a:cs typeface="+mn-cs"/>
              </a:rPr>
              <a:t>The nurture programme we designed was an integral part of tying together the sprint strategy</a:t>
            </a:r>
          </a:p>
          <a:p>
            <a:r>
              <a:rPr lang="en-AU" sz="800" dirty="0" smtClean="0"/>
              <a:t>This presentation</a:t>
            </a:r>
            <a:r>
              <a:rPr lang="en-AU" sz="800" baseline="0" dirty="0" smtClean="0"/>
              <a:t> is about creating engaging content so we won’t focus on this</a:t>
            </a:r>
          </a:p>
          <a:p>
            <a:r>
              <a:rPr lang="en-AU" sz="800" baseline="0" dirty="0" smtClean="0"/>
              <a:t>Integral part of keeping prospect engaged in the sprint and reduces likelihood of them dropping out</a:t>
            </a:r>
            <a:endParaRPr lang="en-AU" sz="800" dirty="0"/>
          </a:p>
        </p:txBody>
      </p:sp>
      <p:sp>
        <p:nvSpPr>
          <p:cNvPr id="4" name="Slide Number Placeholder 3"/>
          <p:cNvSpPr>
            <a:spLocks noGrp="1"/>
          </p:cNvSpPr>
          <p:nvPr>
            <p:ph type="sldNum" sz="quarter" idx="10"/>
          </p:nvPr>
        </p:nvSpPr>
        <p:spPr/>
        <p:txBody>
          <a:bodyPr/>
          <a:lstStyle/>
          <a:p>
            <a:fld id="{9EE1AD6B-FFBA-C642-BDA3-26D314401722}" type="slidenum">
              <a:rPr lang="en-US" smtClean="0"/>
              <a:t>17</a:t>
            </a:fld>
            <a:endParaRPr lang="en-US"/>
          </a:p>
        </p:txBody>
      </p:sp>
    </p:spTree>
    <p:extLst>
      <p:ext uri="{BB962C8B-B14F-4D97-AF65-F5344CB8AC3E}">
        <p14:creationId xmlns:p14="http://schemas.microsoft.com/office/powerpoint/2010/main" val="1954096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Number of eBook downloads (leads): 633</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Number of people who completed MOF tool: 601</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Landing page submission rates:</a:t>
            </a:r>
          </a:p>
          <a:p>
            <a:r>
              <a:rPr lang="en-US" sz="1200" b="0" i="0" kern="1200" dirty="0" smtClean="0">
                <a:solidFill>
                  <a:schemeClr val="tx1"/>
                </a:solidFill>
                <a:effectLst/>
                <a:latin typeface="+mn-lt"/>
                <a:ea typeface="+mn-ea"/>
                <a:cs typeface="+mn-cs"/>
              </a:rPr>
              <a:t>·         TOF eBook –  28%</a:t>
            </a:r>
          </a:p>
          <a:p>
            <a:r>
              <a:rPr lang="en-US" sz="1200" b="0" i="0" kern="1200" dirty="0" smtClean="0">
                <a:solidFill>
                  <a:schemeClr val="tx1"/>
                </a:solidFill>
                <a:effectLst/>
                <a:latin typeface="+mn-lt"/>
                <a:ea typeface="+mn-ea"/>
                <a:cs typeface="+mn-cs"/>
              </a:rPr>
              <a:t>·         MOF M/H Selector Tool – 35%</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Emails:</a:t>
            </a:r>
          </a:p>
          <a:p>
            <a:r>
              <a:rPr lang="en-US" sz="1200" b="0" i="0" kern="1200" dirty="0" smtClean="0">
                <a:solidFill>
                  <a:schemeClr val="tx1"/>
                </a:solidFill>
                <a:effectLst/>
                <a:latin typeface="+mn-lt"/>
                <a:ea typeface="+mn-ea"/>
                <a:cs typeface="+mn-cs"/>
              </a:rPr>
              <a:t>·         20,743 sent</a:t>
            </a:r>
          </a:p>
          <a:p>
            <a:r>
              <a:rPr lang="en-US" sz="1200" b="0" i="0" kern="1200" dirty="0" smtClean="0">
                <a:solidFill>
                  <a:schemeClr val="tx1"/>
                </a:solidFill>
                <a:effectLst/>
                <a:latin typeface="+mn-lt"/>
                <a:ea typeface="+mn-ea"/>
                <a:cs typeface="+mn-cs"/>
              </a:rPr>
              <a:t>·         Average open rate 31%</a:t>
            </a:r>
          </a:p>
          <a:p>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New contacts created through Social Media: 79 social media messages created across FB, Twitter and Google+, resulting in 99 new contacts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Sprint ROI to date: $4.30</a:t>
            </a:r>
            <a:r>
              <a:rPr lang="en-US" sz="1200" b="0" i="0" kern="1200" baseline="0" dirty="0" smtClean="0">
                <a:solidFill>
                  <a:schemeClr val="tx1"/>
                </a:solidFill>
                <a:effectLst/>
                <a:latin typeface="+mn-lt"/>
                <a:ea typeface="+mn-ea"/>
                <a:cs typeface="+mn-cs"/>
              </a:rPr>
              <a:t> : 1</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EE1AD6B-FFBA-C642-BDA3-26D314401722}" type="slidenum">
              <a:rPr lang="en-US" smtClean="0"/>
              <a:t>18</a:t>
            </a:fld>
            <a:endParaRPr lang="en-US"/>
          </a:p>
        </p:txBody>
      </p:sp>
    </p:spTree>
    <p:extLst>
      <p:ext uri="{BB962C8B-B14F-4D97-AF65-F5344CB8AC3E}">
        <p14:creationId xmlns:p14="http://schemas.microsoft.com/office/powerpoint/2010/main" val="340964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AU" sz="800" kern="1200" dirty="0" smtClean="0">
                <a:solidFill>
                  <a:srgbClr val="666666"/>
                </a:solidFill>
                <a:latin typeface="+mn-lt"/>
                <a:ea typeface="+mn-ea"/>
                <a:cs typeface="+mn-cs"/>
              </a:rPr>
              <a:t>Engaging inbound content has given us real data that now guides our content strategy. We do more of what’s working, and less of what isn’t.</a:t>
            </a:r>
          </a:p>
          <a:p>
            <a:pPr marL="228600" indent="-228600">
              <a:buAutoNum type="arabicPeriod"/>
            </a:pPr>
            <a:endParaRPr lang="en-AU" sz="800" kern="1200" dirty="0" smtClean="0">
              <a:solidFill>
                <a:srgbClr val="666666"/>
              </a:solidFill>
              <a:latin typeface="+mn-lt"/>
              <a:ea typeface="+mn-ea"/>
              <a:cs typeface="+mn-cs"/>
            </a:endParaRPr>
          </a:p>
          <a:p>
            <a:pPr marL="228600" indent="-228600">
              <a:buAutoNum type="arabicPeriod"/>
            </a:pPr>
            <a:r>
              <a:rPr lang="en-AU" sz="800" kern="1200" dirty="0" smtClean="0">
                <a:solidFill>
                  <a:srgbClr val="666666"/>
                </a:solidFill>
                <a:latin typeface="+mn-lt"/>
                <a:ea typeface="+mn-ea"/>
                <a:cs typeface="+mn-cs"/>
              </a:rPr>
              <a:t>No view of lead-to-customer conversion rates, due to CRM not being connected to HS</a:t>
            </a:r>
            <a:br>
              <a:rPr lang="en-AU" sz="800" kern="1200" dirty="0" smtClean="0">
                <a:solidFill>
                  <a:srgbClr val="666666"/>
                </a:solidFill>
                <a:latin typeface="+mn-lt"/>
                <a:ea typeface="+mn-ea"/>
                <a:cs typeface="+mn-cs"/>
              </a:rPr>
            </a:br>
            <a:r>
              <a:rPr lang="en-AU" sz="800" kern="1200" dirty="0" smtClean="0">
                <a:solidFill>
                  <a:srgbClr val="666666"/>
                </a:solidFill>
                <a:latin typeface="+mn-lt"/>
                <a:ea typeface="+mn-ea"/>
                <a:cs typeface="+mn-cs"/>
              </a:rPr>
              <a:t>currently</a:t>
            </a:r>
            <a:r>
              <a:rPr lang="en-AU" sz="800" kern="1200" baseline="0" dirty="0" smtClean="0">
                <a:solidFill>
                  <a:srgbClr val="666666"/>
                </a:solidFill>
                <a:latin typeface="+mn-lt"/>
                <a:ea typeface="+mn-ea"/>
                <a:cs typeface="+mn-cs"/>
              </a:rPr>
              <a:t> working on this but didn’t want to delay until we had this sorted, miss out on the leads and learnings</a:t>
            </a:r>
          </a:p>
          <a:p>
            <a:pPr marL="228600" indent="-228600">
              <a:buAutoNum type="arabicPeriod"/>
            </a:pPr>
            <a:endParaRPr lang="en-AU" sz="800" kern="1200" baseline="0" dirty="0" smtClean="0">
              <a:solidFill>
                <a:srgbClr val="666666"/>
              </a:solidFill>
              <a:latin typeface="+mn-lt"/>
              <a:ea typeface="+mn-ea"/>
              <a:cs typeface="+mn-cs"/>
            </a:endParaRPr>
          </a:p>
          <a:p>
            <a:pPr marL="228600" indent="-228600">
              <a:buAutoNum type="arabicPeriod"/>
            </a:pPr>
            <a:r>
              <a:rPr lang="en-AU" sz="800" kern="1200" dirty="0" smtClean="0">
                <a:solidFill>
                  <a:srgbClr val="666666"/>
                </a:solidFill>
                <a:latin typeface="+mn-lt"/>
                <a:ea typeface="+mn-ea"/>
                <a:cs typeface="+mn-cs"/>
              </a:rPr>
              <a:t>By utilising persona qualifying questions in our gating forms, we have been able to confidently deduce our priority persona (give Wilma vs. other persona stats)</a:t>
            </a:r>
            <a:br>
              <a:rPr lang="en-AU" sz="800" kern="1200" dirty="0" smtClean="0">
                <a:solidFill>
                  <a:srgbClr val="666666"/>
                </a:solidFill>
                <a:latin typeface="+mn-lt"/>
                <a:ea typeface="+mn-ea"/>
                <a:cs typeface="+mn-cs"/>
              </a:rPr>
            </a:br>
            <a:endParaRPr lang="en-AU" sz="800" kern="1200" dirty="0" smtClean="0">
              <a:solidFill>
                <a:srgbClr val="666666"/>
              </a:solidFill>
              <a:latin typeface="+mn-lt"/>
              <a:ea typeface="+mn-ea"/>
              <a:cs typeface="+mn-cs"/>
            </a:endParaRPr>
          </a:p>
          <a:p>
            <a:endParaRPr lang="en-AU" sz="800" dirty="0"/>
          </a:p>
        </p:txBody>
      </p:sp>
      <p:sp>
        <p:nvSpPr>
          <p:cNvPr id="4" name="Slide Number Placeholder 3"/>
          <p:cNvSpPr>
            <a:spLocks noGrp="1"/>
          </p:cNvSpPr>
          <p:nvPr>
            <p:ph type="sldNum" sz="quarter" idx="10"/>
          </p:nvPr>
        </p:nvSpPr>
        <p:spPr/>
        <p:txBody>
          <a:bodyPr/>
          <a:lstStyle/>
          <a:p>
            <a:fld id="{9EE1AD6B-FFBA-C642-BDA3-26D314401722}" type="slidenum">
              <a:rPr lang="en-US" smtClean="0"/>
              <a:t>19</a:t>
            </a:fld>
            <a:endParaRPr lang="en-US"/>
          </a:p>
        </p:txBody>
      </p:sp>
    </p:spTree>
    <p:extLst>
      <p:ext uri="{BB962C8B-B14F-4D97-AF65-F5344CB8AC3E}">
        <p14:creationId xmlns:p14="http://schemas.microsoft.com/office/powerpoint/2010/main" val="1076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smtClean="0">
                <a:solidFill>
                  <a:srgbClr val="666666"/>
                </a:solidFill>
                <a:latin typeface="+mn-lt"/>
                <a:ea typeface="Al Nile" charset="-78"/>
                <a:cs typeface="Al Nile" charset="-78"/>
              </a:rPr>
              <a:t>Mary’s introduction</a:t>
            </a:r>
            <a:br>
              <a:rPr lang="en-US" sz="800" kern="1200" dirty="0" smtClean="0">
                <a:solidFill>
                  <a:srgbClr val="666666"/>
                </a:solidFill>
                <a:latin typeface="+mn-lt"/>
                <a:ea typeface="Al Nile" charset="-78"/>
                <a:cs typeface="Al Nile" charset="-78"/>
              </a:rPr>
            </a:br>
            <a:endParaRPr lang="en-US" sz="800" kern="1200" dirty="0" smtClean="0">
              <a:solidFill>
                <a:srgbClr val="666666"/>
              </a:solidFill>
              <a:latin typeface="+mn-lt"/>
              <a:ea typeface="Al Nile" charset="-78"/>
              <a:cs typeface="Al Nile" charset="-78"/>
            </a:endParaRPr>
          </a:p>
          <a:p>
            <a:pPr>
              <a:lnSpc>
                <a:spcPct val="100000"/>
              </a:lnSpc>
              <a:spcBef>
                <a:spcPts val="0"/>
              </a:spcBef>
              <a:defRPr/>
            </a:pPr>
            <a:r>
              <a:rPr lang="en-US" sz="1200" kern="1200" dirty="0" smtClean="0">
                <a:solidFill>
                  <a:srgbClr val="666666"/>
                </a:solidFill>
                <a:latin typeface="+mn-lt"/>
                <a:ea typeface="Al Nile" charset="-78"/>
                <a:cs typeface="Al Nile" charset="-78"/>
              </a:rPr>
              <a:t>Marketing Director at Wilderness Motorhomes</a:t>
            </a:r>
          </a:p>
          <a:p>
            <a:pPr lvl="1">
              <a:lnSpc>
                <a:spcPct val="100000"/>
              </a:lnSpc>
              <a:spcBef>
                <a:spcPts val="0"/>
              </a:spcBef>
              <a:defRPr/>
            </a:pPr>
            <a:r>
              <a:rPr lang="en-US" sz="1200" kern="1200" dirty="0" smtClean="0">
                <a:solidFill>
                  <a:srgbClr val="666666"/>
                </a:solidFill>
                <a:latin typeface="+mn-lt"/>
                <a:ea typeface="Al Nile" charset="-78"/>
                <a:cs typeface="Al Nile" charset="-78"/>
              </a:rPr>
              <a:t>Co-owner</a:t>
            </a:r>
            <a:r>
              <a:rPr lang="en-US" sz="1200" kern="1200" baseline="0" dirty="0" smtClean="0">
                <a:solidFill>
                  <a:srgbClr val="666666"/>
                </a:solidFill>
                <a:latin typeface="+mn-lt"/>
                <a:ea typeface="Al Nile" charset="-78"/>
                <a:cs typeface="Al Nile" charset="-78"/>
              </a:rPr>
              <a:t> with my brother and Kea Campers founder</a:t>
            </a:r>
          </a:p>
          <a:p>
            <a:pPr lvl="0">
              <a:lnSpc>
                <a:spcPct val="100000"/>
              </a:lnSpc>
              <a:spcBef>
                <a:spcPts val="0"/>
              </a:spcBef>
              <a:defRPr/>
            </a:pPr>
            <a:r>
              <a:rPr lang="en-US" sz="1200" kern="1200" dirty="0" smtClean="0">
                <a:solidFill>
                  <a:srgbClr val="666666"/>
                </a:solidFill>
                <a:latin typeface="+mn-lt"/>
                <a:ea typeface="Al Nile" charset="-78"/>
                <a:cs typeface="Al Nile" charset="-78"/>
              </a:rPr>
              <a:t>Live in Thames</a:t>
            </a:r>
          </a:p>
          <a:p>
            <a:pPr lvl="2">
              <a:lnSpc>
                <a:spcPct val="100000"/>
              </a:lnSpc>
              <a:spcBef>
                <a:spcPts val="0"/>
              </a:spcBef>
              <a:defRPr/>
            </a:pPr>
            <a:r>
              <a:rPr lang="en-US" sz="1200" kern="1200" dirty="0" smtClean="0">
                <a:solidFill>
                  <a:srgbClr val="666666"/>
                </a:solidFill>
                <a:latin typeface="+mn-lt"/>
                <a:ea typeface="Al Nile" charset="-78"/>
                <a:cs typeface="Al Nile" charset="-78"/>
              </a:rPr>
              <a:t>Wife and mother of 3. </a:t>
            </a:r>
          </a:p>
          <a:p>
            <a:pPr lvl="2">
              <a:lnSpc>
                <a:spcPct val="100000"/>
              </a:lnSpc>
              <a:spcBef>
                <a:spcPts val="0"/>
              </a:spcBef>
              <a:defRPr/>
            </a:pPr>
            <a:r>
              <a:rPr lang="en-US" sz="1200" kern="1200" dirty="0" smtClean="0">
                <a:solidFill>
                  <a:srgbClr val="666666"/>
                </a:solidFill>
                <a:latin typeface="+mn-lt"/>
                <a:ea typeface="Al Nile" charset="-78"/>
                <a:cs typeface="Al Nile" charset="-78"/>
              </a:rPr>
              <a:t>Love the outdoors</a:t>
            </a:r>
            <a:r>
              <a:rPr lang="en-US" sz="1200" kern="1200" baseline="0" dirty="0" smtClean="0">
                <a:solidFill>
                  <a:srgbClr val="666666"/>
                </a:solidFill>
                <a:latin typeface="+mn-lt"/>
                <a:ea typeface="Al Nile" charset="-78"/>
                <a:cs typeface="Al Nile" charset="-78"/>
              </a:rPr>
              <a:t> </a:t>
            </a:r>
            <a:r>
              <a:rPr lang="en-US" sz="1200" kern="1200" baseline="0" dirty="0" err="1" smtClean="0">
                <a:solidFill>
                  <a:srgbClr val="666666"/>
                </a:solidFill>
                <a:latin typeface="+mn-lt"/>
                <a:ea typeface="Al Nile" charset="-78"/>
                <a:cs typeface="Al Nile" charset="-78"/>
              </a:rPr>
              <a:t>esp</a:t>
            </a:r>
            <a:r>
              <a:rPr lang="en-US" sz="1200" kern="1200" baseline="0" dirty="0" smtClean="0">
                <a:solidFill>
                  <a:srgbClr val="666666"/>
                </a:solidFill>
                <a:latin typeface="+mn-lt"/>
                <a:ea typeface="Al Nile" charset="-78"/>
                <a:cs typeface="Al Nile" charset="-78"/>
              </a:rPr>
              <a:t> fishing and tramping</a:t>
            </a:r>
            <a:endParaRPr lang="en-US" sz="1200" kern="1200" dirty="0" smtClean="0">
              <a:solidFill>
                <a:srgbClr val="666666"/>
              </a:solidFill>
              <a:latin typeface="+mn-lt"/>
              <a:ea typeface="Al Nile" charset="-78"/>
              <a:cs typeface="Al Nile" charset="-78"/>
            </a:endParaRPr>
          </a:p>
          <a:p>
            <a:pPr lvl="0">
              <a:lnSpc>
                <a:spcPct val="100000"/>
              </a:lnSpc>
              <a:spcBef>
                <a:spcPts val="0"/>
              </a:spcBef>
              <a:defRPr/>
            </a:pPr>
            <a:r>
              <a:rPr lang="en-US" sz="1200" kern="1200" dirty="0" smtClean="0">
                <a:solidFill>
                  <a:srgbClr val="666666"/>
                </a:solidFill>
                <a:latin typeface="+mn-lt"/>
                <a:ea typeface="Al Nile" charset="-78"/>
                <a:cs typeface="Al Nile" charset="-78"/>
              </a:rPr>
              <a:t>Wilderness</a:t>
            </a:r>
            <a:r>
              <a:rPr lang="en-US" sz="1200" kern="1200" baseline="0" dirty="0" smtClean="0">
                <a:solidFill>
                  <a:srgbClr val="666666"/>
                </a:solidFill>
                <a:latin typeface="+mn-lt"/>
                <a:ea typeface="Al Nile" charset="-78"/>
                <a:cs typeface="Al Nile" charset="-78"/>
              </a:rPr>
              <a:t> Motorhomes</a:t>
            </a:r>
            <a:endParaRPr lang="en-US" sz="1200" kern="1200" dirty="0" smtClean="0">
              <a:solidFill>
                <a:srgbClr val="666666"/>
              </a:solidFill>
              <a:latin typeface="+mn-lt"/>
              <a:ea typeface="Al Nile" charset="-78"/>
              <a:cs typeface="Al Nile" charset="-78"/>
            </a:endParaRPr>
          </a:p>
          <a:p>
            <a:pPr lvl="1">
              <a:lnSpc>
                <a:spcPct val="100000"/>
              </a:lnSpc>
              <a:spcBef>
                <a:spcPts val="0"/>
              </a:spcBef>
              <a:defRPr/>
            </a:pPr>
            <a:r>
              <a:rPr lang="en-US" sz="1200" kern="1200" dirty="0" smtClean="0">
                <a:solidFill>
                  <a:srgbClr val="666666"/>
                </a:solidFill>
                <a:latin typeface="+mn-lt"/>
                <a:ea typeface="Al Nile" charset="-78"/>
                <a:cs typeface="Al Nile" charset="-78"/>
              </a:rPr>
              <a:t>Mid-sized motorhome rental company in Auckland and Christchurch</a:t>
            </a:r>
          </a:p>
          <a:p>
            <a:pPr lvl="1">
              <a:lnSpc>
                <a:spcPct val="100000"/>
              </a:lnSpc>
              <a:spcBef>
                <a:spcPts val="0"/>
              </a:spcBef>
              <a:defRPr/>
            </a:pPr>
            <a:r>
              <a:rPr lang="en-US" sz="1200" kern="1200" dirty="0" smtClean="0">
                <a:solidFill>
                  <a:srgbClr val="666666"/>
                </a:solidFill>
                <a:latin typeface="+mn-lt"/>
                <a:ea typeface="Al Nile" charset="-78"/>
                <a:cs typeface="Al Nile" charset="-78"/>
              </a:rPr>
              <a:t>Founded in 2004</a:t>
            </a:r>
          </a:p>
          <a:p>
            <a:pPr lvl="1">
              <a:lnSpc>
                <a:spcPct val="100000"/>
              </a:lnSpc>
              <a:spcBef>
                <a:spcPts val="0"/>
              </a:spcBef>
              <a:defRPr/>
            </a:pPr>
            <a:r>
              <a:rPr lang="en-US" sz="1200" kern="1200" dirty="0" smtClean="0">
                <a:solidFill>
                  <a:srgbClr val="666666"/>
                </a:solidFill>
                <a:latin typeface="+mn-lt"/>
                <a:ea typeface="Al Nile" charset="-78"/>
                <a:cs typeface="Al Nile" charset="-78"/>
              </a:rPr>
              <a:t>Participate in the high-end segment</a:t>
            </a:r>
          </a:p>
          <a:p>
            <a:pPr lvl="1">
              <a:lnSpc>
                <a:spcPct val="100000"/>
              </a:lnSpc>
              <a:spcBef>
                <a:spcPts val="0"/>
              </a:spcBef>
              <a:defRPr/>
            </a:pPr>
            <a:r>
              <a:rPr lang="en-US" sz="1200" kern="1200" dirty="0" smtClean="0">
                <a:solidFill>
                  <a:srgbClr val="666666"/>
                </a:solidFill>
                <a:latin typeface="+mn-lt"/>
                <a:ea typeface="Al Nile" charset="-78"/>
                <a:cs typeface="Al Nile" charset="-78"/>
              </a:rPr>
              <a:t>Our goal is to deliver the dream New Zealand holiday</a:t>
            </a:r>
          </a:p>
          <a:p>
            <a:pPr lvl="1">
              <a:lnSpc>
                <a:spcPct val="100000"/>
              </a:lnSpc>
              <a:spcBef>
                <a:spcPts val="0"/>
              </a:spcBef>
              <a:defRPr/>
            </a:pPr>
            <a:r>
              <a:rPr lang="en-US" sz="1200" kern="1200" dirty="0" smtClean="0">
                <a:solidFill>
                  <a:srgbClr val="666666"/>
                </a:solidFill>
                <a:latin typeface="+mn-lt"/>
                <a:ea typeface="Al Nile" charset="-78"/>
                <a:cs typeface="Al Nile" charset="-78"/>
              </a:rPr>
              <a:t>All sales are online (no agents)</a:t>
            </a:r>
          </a:p>
          <a:p>
            <a:pPr marL="457200" lvl="1" indent="0">
              <a:lnSpc>
                <a:spcPct val="100000"/>
              </a:lnSpc>
              <a:spcBef>
                <a:spcPts val="0"/>
              </a:spcBef>
              <a:buNone/>
              <a:defRPr/>
            </a:pPr>
            <a:endParaRPr lang="en-US" sz="1200" kern="1200" dirty="0" smtClean="0">
              <a:solidFill>
                <a:srgbClr val="666666"/>
              </a:solidFill>
              <a:latin typeface="+mn-lt"/>
              <a:ea typeface="Al Nile" charset="-78"/>
              <a:cs typeface="Al Nile" charset="-78"/>
            </a:endParaRPr>
          </a:p>
          <a:p>
            <a:pPr>
              <a:lnSpc>
                <a:spcPct val="100000"/>
              </a:lnSpc>
              <a:spcBef>
                <a:spcPts val="0"/>
              </a:spcBef>
              <a:defRPr/>
            </a:pPr>
            <a:r>
              <a:rPr lang="en-US" sz="1200" kern="1200" dirty="0" smtClean="0">
                <a:solidFill>
                  <a:srgbClr val="666666"/>
                </a:solidFill>
                <a:latin typeface="+mn-lt"/>
                <a:ea typeface="Al Nile" charset="-78"/>
                <a:cs typeface="Al Nile" charset="-78"/>
              </a:rPr>
              <a:t>Self-taught marketer</a:t>
            </a:r>
          </a:p>
          <a:p>
            <a:pPr lvl="1">
              <a:lnSpc>
                <a:spcPct val="100000"/>
              </a:lnSpc>
              <a:spcBef>
                <a:spcPts val="0"/>
              </a:spcBef>
              <a:defRPr/>
            </a:pPr>
            <a:r>
              <a:rPr lang="en-US" sz="1200" kern="1200" dirty="0" smtClean="0">
                <a:solidFill>
                  <a:srgbClr val="666666"/>
                </a:solidFill>
                <a:latin typeface="+mn-lt"/>
                <a:ea typeface="Al Nile" charset="-78"/>
                <a:cs typeface="Al Nile" charset="-78"/>
              </a:rPr>
              <a:t>Reader</a:t>
            </a:r>
          </a:p>
          <a:p>
            <a:pPr lvl="2">
              <a:lnSpc>
                <a:spcPct val="100000"/>
              </a:lnSpc>
              <a:spcBef>
                <a:spcPts val="0"/>
              </a:spcBef>
              <a:defRPr/>
            </a:pPr>
            <a:r>
              <a:rPr lang="en-US" sz="1200" kern="1200" dirty="0" smtClean="0">
                <a:solidFill>
                  <a:srgbClr val="666666"/>
                </a:solidFill>
                <a:latin typeface="+mn-lt"/>
                <a:ea typeface="Al Nile" charset="-78"/>
                <a:cs typeface="Al Nile" charset="-78"/>
              </a:rPr>
              <a:t>Read the book “Inbound Marketing:</a:t>
            </a:r>
            <a:r>
              <a:rPr lang="en-US" sz="1200" kern="1200" baseline="0" dirty="0" smtClean="0">
                <a:solidFill>
                  <a:srgbClr val="666666"/>
                </a:solidFill>
                <a:latin typeface="+mn-lt"/>
                <a:ea typeface="Al Nile" charset="-78"/>
                <a:cs typeface="Al Nile" charset="-78"/>
              </a:rPr>
              <a:t> Get found using Google, Social Media and Blogs” by </a:t>
            </a:r>
            <a:r>
              <a:rPr lang="en-US" sz="1200" kern="1200" baseline="0" dirty="0" err="1" smtClean="0">
                <a:solidFill>
                  <a:srgbClr val="666666"/>
                </a:solidFill>
                <a:latin typeface="+mn-lt"/>
                <a:ea typeface="Al Nile" charset="-78"/>
                <a:cs typeface="Al Nile" charset="-78"/>
              </a:rPr>
              <a:t>Hubspot</a:t>
            </a:r>
            <a:r>
              <a:rPr lang="en-US" sz="1200" kern="1200" baseline="0" dirty="0" smtClean="0">
                <a:solidFill>
                  <a:srgbClr val="666666"/>
                </a:solidFill>
                <a:latin typeface="+mn-lt"/>
                <a:ea typeface="Al Nile" charset="-78"/>
                <a:cs typeface="Al Nile" charset="-78"/>
              </a:rPr>
              <a:t> founders about 6 years ago</a:t>
            </a:r>
          </a:p>
          <a:p>
            <a:pPr lvl="1">
              <a:lnSpc>
                <a:spcPct val="100000"/>
              </a:lnSpc>
              <a:spcBef>
                <a:spcPts val="0"/>
              </a:spcBef>
              <a:defRPr/>
            </a:pPr>
            <a:r>
              <a:rPr lang="en-US" sz="1200" kern="1200" baseline="0" dirty="0" smtClean="0">
                <a:solidFill>
                  <a:srgbClr val="666666"/>
                </a:solidFill>
                <a:latin typeface="+mn-lt"/>
                <a:ea typeface="Al Nile" charset="-78"/>
                <a:cs typeface="Al Nile" charset="-78"/>
              </a:rPr>
              <a:t>	Tried to base our online content on that approach</a:t>
            </a:r>
          </a:p>
          <a:p>
            <a:pPr lvl="1">
              <a:lnSpc>
                <a:spcPct val="100000"/>
              </a:lnSpc>
              <a:spcBef>
                <a:spcPts val="0"/>
              </a:spcBef>
              <a:defRPr/>
            </a:pPr>
            <a:endParaRPr lang="en-US" sz="1200" kern="1200" dirty="0" smtClean="0">
              <a:solidFill>
                <a:srgbClr val="666666"/>
              </a:solidFill>
              <a:latin typeface="+mn-lt"/>
              <a:ea typeface="Al Nile" charset="-78"/>
              <a:cs typeface="Al Nile" charset="-78"/>
            </a:endParaRPr>
          </a:p>
          <a:p>
            <a:pPr lvl="1">
              <a:lnSpc>
                <a:spcPct val="100000"/>
              </a:lnSpc>
              <a:spcBef>
                <a:spcPts val="0"/>
              </a:spcBef>
              <a:defRPr/>
            </a:pPr>
            <a:r>
              <a:rPr lang="en-US" sz="1200" kern="1200" dirty="0" smtClean="0">
                <a:solidFill>
                  <a:srgbClr val="666666"/>
                </a:solidFill>
                <a:latin typeface="+mn-lt"/>
                <a:ea typeface="Al Nile" charset="-78"/>
                <a:cs typeface="Al Nile" charset="-78"/>
              </a:rPr>
              <a:t>Small in-house team</a:t>
            </a:r>
          </a:p>
          <a:p>
            <a:pPr marL="457200" marR="0" lvl="2"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666666"/>
                </a:solidFill>
                <a:latin typeface="+mn-lt"/>
                <a:ea typeface="Al Nile" charset="-78"/>
                <a:cs typeface="Al Nile" charset="-78"/>
              </a:rPr>
              <a:t>Engaged</a:t>
            </a:r>
            <a:r>
              <a:rPr lang="en-US" sz="1200" kern="1200" baseline="0" dirty="0" smtClean="0">
                <a:solidFill>
                  <a:srgbClr val="666666"/>
                </a:solidFill>
                <a:latin typeface="+mn-lt"/>
                <a:ea typeface="Al Nile" charset="-78"/>
                <a:cs typeface="Al Nile" charset="-78"/>
              </a:rPr>
              <a:t> team</a:t>
            </a:r>
            <a:r>
              <a:rPr lang="en-US" sz="1200" kern="1200" dirty="0" smtClean="0">
                <a:solidFill>
                  <a:srgbClr val="666666"/>
                </a:solidFill>
                <a:latin typeface="+mn-lt"/>
                <a:ea typeface="Al Nile" charset="-78"/>
                <a:cs typeface="Al Nile" charset="-78"/>
              </a:rPr>
              <a:t> of experts</a:t>
            </a:r>
          </a:p>
          <a:p>
            <a:pPr>
              <a:lnSpc>
                <a:spcPct val="100000"/>
              </a:lnSpc>
              <a:spcBef>
                <a:spcPts val="0"/>
              </a:spcBef>
              <a:defRPr/>
            </a:pPr>
            <a:endParaRPr lang="en-US" sz="1200" kern="1200" dirty="0" smtClean="0">
              <a:solidFill>
                <a:srgbClr val="666666"/>
              </a:solidFill>
              <a:latin typeface="+mn-lt"/>
              <a:ea typeface="Al Nile" charset="-78"/>
              <a:cs typeface="Al Nile" charset="-7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dirty="0" smtClean="0">
              <a:solidFill>
                <a:srgbClr val="666666"/>
              </a:solidFill>
              <a:latin typeface="+mn-lt"/>
              <a:ea typeface="Al Nile" charset="-78"/>
              <a:cs typeface="Al Nile" charset="-7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dirty="0" smtClean="0">
              <a:solidFill>
                <a:srgbClr val="666666"/>
              </a:solidFill>
              <a:latin typeface="+mn-lt"/>
              <a:ea typeface="Al Nile" charset="-78"/>
              <a:cs typeface="Al Nile" charset="-7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dirty="0" smtClean="0">
              <a:solidFill>
                <a:srgbClr val="666666"/>
              </a:solidFill>
              <a:latin typeface="+mn-lt"/>
              <a:ea typeface="Al Nile" charset="-78"/>
              <a:cs typeface="Al Nile" charset="-78"/>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2</a:t>
            </a:fld>
            <a:endParaRPr lang="en-US"/>
          </a:p>
        </p:txBody>
      </p:sp>
    </p:spTree>
    <p:extLst>
      <p:ext uri="{BB962C8B-B14F-4D97-AF65-F5344CB8AC3E}">
        <p14:creationId xmlns:p14="http://schemas.microsoft.com/office/powerpoint/2010/main" val="12728792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800" kern="1200" dirty="0" smtClean="0">
                <a:solidFill>
                  <a:srgbClr val="666666"/>
                </a:solidFill>
                <a:latin typeface="+mn-lt"/>
                <a:ea typeface="+mn-ea"/>
                <a:cs typeface="+mn-cs"/>
              </a:rPr>
              <a:t>Inbound is different to BAU. Given opportunity to re-examine processes, with a fresh set of eyes. </a:t>
            </a:r>
          </a:p>
          <a:p>
            <a:pPr lvl="1"/>
            <a:r>
              <a:rPr lang="en-AU" sz="800" kern="1200" dirty="0" smtClean="0">
                <a:solidFill>
                  <a:srgbClr val="666666"/>
                </a:solidFill>
                <a:latin typeface="+mn-lt"/>
                <a:ea typeface="+mn-ea"/>
                <a:cs typeface="+mn-cs"/>
              </a:rPr>
              <a:t>Inbound has now “renovated” the entire marketing approach within Wilderness. </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AU" sz="800" kern="1200" dirty="0" smtClean="0">
                <a:solidFill>
                  <a:srgbClr val="666666"/>
                </a:solidFill>
                <a:latin typeface="+mn-lt"/>
                <a:ea typeface="+mn-ea"/>
                <a:cs typeface="+mn-cs"/>
              </a:rPr>
              <a:t>Informing our website re-design</a:t>
            </a:r>
          </a:p>
          <a:p>
            <a:pPr lvl="1"/>
            <a:r>
              <a:rPr lang="en-AU" sz="800" kern="1200" dirty="0" smtClean="0">
                <a:solidFill>
                  <a:srgbClr val="666666"/>
                </a:solidFill>
                <a:latin typeface="+mn-lt"/>
                <a:ea typeface="+mn-ea"/>
                <a:cs typeface="+mn-cs"/>
              </a:rPr>
              <a:t>Would this have happened without becoming inbound-focussed?</a:t>
            </a:r>
          </a:p>
          <a:p>
            <a:pPr lvl="1"/>
            <a:endParaRPr lang="en-AU" sz="800" kern="1200" dirty="0" smtClean="0">
              <a:solidFill>
                <a:srgbClr val="666666"/>
              </a:solidFill>
              <a:latin typeface="+mn-lt"/>
              <a:ea typeface="+mn-ea"/>
              <a:cs typeface="+mn-cs"/>
            </a:endParaRPr>
          </a:p>
          <a:p>
            <a:pPr lvl="0"/>
            <a:r>
              <a:rPr lang="en-AU" sz="800" kern="1200" dirty="0" smtClean="0">
                <a:solidFill>
                  <a:srgbClr val="666666"/>
                </a:solidFill>
                <a:latin typeface="+mn-lt"/>
                <a:ea typeface="+mn-ea"/>
                <a:cs typeface="+mn-cs"/>
              </a:rPr>
              <a:t>Philosophy has shifted from “write and hope” to purposely considering how to create engaging, value-adding content.</a:t>
            </a:r>
            <a:br>
              <a:rPr lang="en-AU" sz="800" kern="1200" dirty="0" smtClean="0">
                <a:solidFill>
                  <a:srgbClr val="666666"/>
                </a:solidFill>
                <a:latin typeface="+mn-lt"/>
                <a:ea typeface="+mn-ea"/>
                <a:cs typeface="+mn-cs"/>
              </a:rPr>
            </a:br>
            <a:r>
              <a:rPr lang="en-AU" sz="800" kern="1200" dirty="0" smtClean="0">
                <a:solidFill>
                  <a:srgbClr val="666666"/>
                </a:solidFill>
                <a:latin typeface="+mn-lt"/>
                <a:ea typeface="+mn-ea"/>
                <a:cs typeface="+mn-cs"/>
              </a:rPr>
              <a:t>Understanding our most valuable personas, allowed us to confidently create content that would engage them, rather than hoping our content would resonate with our audience </a:t>
            </a: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20</a:t>
            </a:fld>
            <a:endParaRPr lang="en-US"/>
          </a:p>
        </p:txBody>
      </p:sp>
    </p:spTree>
    <p:extLst>
      <p:ext uri="{BB962C8B-B14F-4D97-AF65-F5344CB8AC3E}">
        <p14:creationId xmlns:p14="http://schemas.microsoft.com/office/powerpoint/2010/main" val="1437704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666666"/>
                </a:solidFill>
                <a:latin typeface="+mn-lt"/>
                <a:ea typeface="Al Nile" charset="-78"/>
                <a:cs typeface="Al Nile" charset="-78"/>
              </a:rPr>
              <a:t>What was the challenge faced by Wilderness that led you to choosing Inbound as a methodology?</a:t>
            </a:r>
          </a:p>
          <a:p>
            <a:endParaRPr lang="en-US" sz="1200" kern="1200" dirty="0" smtClean="0">
              <a:solidFill>
                <a:srgbClr val="666666"/>
              </a:solidFill>
              <a:latin typeface="+mn-lt"/>
              <a:ea typeface="Al Nile" charset="-78"/>
              <a:cs typeface="Al Nile" charset="-78"/>
            </a:endParaRPr>
          </a:p>
          <a:p>
            <a:r>
              <a:rPr lang="en-US" sz="1200" kern="1200" dirty="0" smtClean="0">
                <a:solidFill>
                  <a:srgbClr val="666666"/>
                </a:solidFill>
                <a:latin typeface="+mn-lt"/>
                <a:ea typeface="Al Nile" charset="-78"/>
                <a:cs typeface="Al Nile" charset="-78"/>
              </a:rPr>
              <a:t>Needed to fill funnel with leads, and better quality leads</a:t>
            </a:r>
          </a:p>
          <a:p>
            <a:endParaRPr lang="en-US" sz="1200" kern="1200" dirty="0" smtClean="0">
              <a:solidFill>
                <a:srgbClr val="FF0000"/>
              </a:solidFill>
              <a:latin typeface="+mn-lt"/>
              <a:ea typeface="Al Nile" charset="-78"/>
              <a:cs typeface="Al Nile" charset="-78"/>
            </a:endParaRPr>
          </a:p>
          <a:p>
            <a:r>
              <a:rPr lang="en-US" sz="1200" kern="1200" dirty="0" smtClean="0">
                <a:solidFill>
                  <a:srgbClr val="FF0000"/>
                </a:solidFill>
                <a:latin typeface="+mn-lt"/>
                <a:ea typeface="Al Nile" charset="-78"/>
                <a:cs typeface="Al Nile" charset="-78"/>
              </a:rPr>
              <a:t>It’s getting harder to get found online</a:t>
            </a:r>
          </a:p>
          <a:p>
            <a:r>
              <a:rPr lang="en-US" sz="1200" kern="1200" dirty="0" smtClean="0">
                <a:solidFill>
                  <a:srgbClr val="FF0000"/>
                </a:solidFill>
                <a:latin typeface="+mn-lt"/>
                <a:ea typeface="Al Nile" charset="-78"/>
                <a:cs typeface="Al Nile" charset="-78"/>
              </a:rPr>
              <a:t>When we started, all you</a:t>
            </a:r>
            <a:r>
              <a:rPr lang="en-US" sz="1200" kern="1200" baseline="0" dirty="0" smtClean="0">
                <a:solidFill>
                  <a:srgbClr val="FF0000"/>
                </a:solidFill>
                <a:latin typeface="+mn-lt"/>
                <a:ea typeface="Al Nile" charset="-78"/>
                <a:cs typeface="Al Nile" charset="-78"/>
              </a:rPr>
              <a:t> needed was an ok website</a:t>
            </a:r>
            <a:endParaRPr lang="en-US" sz="1200" kern="1200" dirty="0" smtClean="0">
              <a:solidFill>
                <a:srgbClr val="FF0000"/>
              </a:solidFill>
              <a:latin typeface="+mn-lt"/>
              <a:ea typeface="Al Nile" charset="-78"/>
              <a:cs typeface="Al Nile" charset="-78"/>
            </a:endParaRPr>
          </a:p>
          <a:p>
            <a:r>
              <a:rPr lang="en-US" sz="1200" kern="1200" dirty="0" smtClean="0">
                <a:solidFill>
                  <a:srgbClr val="FF0000"/>
                </a:solidFill>
                <a:latin typeface="+mn-lt"/>
                <a:ea typeface="Al Nile" charset="-78"/>
                <a:cs typeface="Al Nile" charset="-78"/>
              </a:rPr>
              <a:t>We </a:t>
            </a:r>
            <a:r>
              <a:rPr lang="en-US" sz="1200" kern="1200" baseline="0" dirty="0" smtClean="0">
                <a:solidFill>
                  <a:srgbClr val="FF0000"/>
                </a:solidFill>
                <a:latin typeface="+mn-lt"/>
                <a:ea typeface="Al Nile" charset="-78"/>
                <a:cs typeface="Al Nile" charset="-78"/>
              </a:rPr>
              <a:t>put content on the web so leads didn’t email us</a:t>
            </a:r>
          </a:p>
          <a:p>
            <a:r>
              <a:rPr lang="en-US" sz="1200" kern="1200" baseline="0" dirty="0" smtClean="0">
                <a:solidFill>
                  <a:srgbClr val="FF0000"/>
                </a:solidFill>
                <a:latin typeface="+mn-lt"/>
                <a:ea typeface="Al Nile" charset="-78"/>
                <a:cs typeface="Al Nile" charset="-78"/>
              </a:rPr>
              <a:t>Web is awash with websites</a:t>
            </a:r>
          </a:p>
          <a:p>
            <a:r>
              <a:rPr lang="en-US" sz="1200" kern="1200" baseline="0" dirty="0" smtClean="0">
                <a:solidFill>
                  <a:srgbClr val="FF0000"/>
                </a:solidFill>
                <a:latin typeface="+mn-lt"/>
                <a:ea typeface="Al Nile" charset="-78"/>
                <a:cs typeface="Al Nile" charset="-78"/>
              </a:rPr>
              <a:t>3</a:t>
            </a:r>
            <a:r>
              <a:rPr lang="en-US" sz="1200" kern="1200" baseline="30000" dirty="0" smtClean="0">
                <a:solidFill>
                  <a:srgbClr val="FF0000"/>
                </a:solidFill>
                <a:latin typeface="+mn-lt"/>
                <a:ea typeface="Al Nile" charset="-78"/>
                <a:cs typeface="Al Nile" charset="-78"/>
              </a:rPr>
              <a:t>rd</a:t>
            </a:r>
            <a:r>
              <a:rPr lang="en-US" sz="1200" kern="1200" baseline="0" dirty="0" smtClean="0">
                <a:solidFill>
                  <a:srgbClr val="FF0000"/>
                </a:solidFill>
                <a:latin typeface="+mn-lt"/>
                <a:ea typeface="Al Nile" charset="-78"/>
                <a:cs typeface="Al Nile" charset="-78"/>
              </a:rPr>
              <a:t> party resellers compete with suppliers</a:t>
            </a:r>
          </a:p>
          <a:p>
            <a:r>
              <a:rPr lang="en-US" sz="1200" kern="1200" baseline="0" dirty="0" smtClean="0">
                <a:solidFill>
                  <a:srgbClr val="FF0000"/>
                </a:solidFill>
                <a:latin typeface="+mn-lt"/>
                <a:ea typeface="Al Nile" charset="-78"/>
                <a:cs typeface="Al Nile" charset="-78"/>
              </a:rPr>
              <a:t>If we want to stay exclusively online, we need to be really good at it</a:t>
            </a:r>
          </a:p>
          <a:p>
            <a:endParaRPr lang="en-US" sz="1200" kern="1200" dirty="0" smtClean="0">
              <a:solidFill>
                <a:srgbClr val="FF0000"/>
              </a:solidFill>
              <a:latin typeface="+mn-lt"/>
              <a:ea typeface="Al Nile" charset="-78"/>
              <a:cs typeface="Al Nile" charset="-78"/>
            </a:endParaRPr>
          </a:p>
          <a:p>
            <a:endParaRPr lang="en-US" sz="1200" kern="1200" dirty="0" smtClean="0">
              <a:solidFill>
                <a:srgbClr val="FF0000"/>
              </a:solidFill>
              <a:latin typeface="+mn-lt"/>
              <a:ea typeface="Al Nile" charset="-78"/>
              <a:cs typeface="Al Nile" charset="-7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800" kern="1200" dirty="0" smtClean="0">
              <a:solidFill>
                <a:srgbClr val="666666"/>
              </a:solidFill>
              <a:latin typeface="+mn-lt"/>
              <a:ea typeface="Al Nile" charset="-78"/>
              <a:cs typeface="Al Nile" charset="-78"/>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3</a:t>
            </a:fld>
            <a:endParaRPr lang="en-US"/>
          </a:p>
        </p:txBody>
      </p:sp>
    </p:spTree>
    <p:extLst>
      <p:ext uri="{BB962C8B-B14F-4D97-AF65-F5344CB8AC3E}">
        <p14:creationId xmlns:p14="http://schemas.microsoft.com/office/powerpoint/2010/main" val="1487119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666666"/>
                </a:solidFill>
                <a:latin typeface="+mn-lt"/>
                <a:ea typeface="+mn-ea"/>
                <a:cs typeface="+mn-cs"/>
              </a:rPr>
              <a:t>Used key stakeholders in the business, particularly staff members who engage regularly with customers, to get a fuller and better understanding of persona pain points, and goals. (Mike and Claudia)</a:t>
            </a:r>
            <a:br>
              <a:rPr lang="en-US" sz="1200" kern="1200" dirty="0" smtClean="0">
                <a:solidFill>
                  <a:srgbClr val="666666"/>
                </a:solidFill>
                <a:latin typeface="+mn-lt"/>
                <a:ea typeface="+mn-ea"/>
                <a:cs typeface="+mn-cs"/>
              </a:rPr>
            </a:br>
            <a:endParaRPr lang="en-US" sz="1200" kern="1200" dirty="0" smtClean="0">
              <a:solidFill>
                <a:srgbClr val="666666"/>
              </a:solidFill>
              <a:latin typeface="+mn-lt"/>
              <a:ea typeface="+mn-ea"/>
              <a:cs typeface="+mn-cs"/>
            </a:endParaRPr>
          </a:p>
          <a:p>
            <a:r>
              <a:rPr lang="en-US" sz="1200" kern="1200" dirty="0" smtClean="0">
                <a:solidFill>
                  <a:srgbClr val="666666"/>
                </a:solidFill>
                <a:latin typeface="+mn-lt"/>
                <a:ea typeface="+mn-ea"/>
                <a:cs typeface="+mn-cs"/>
              </a:rPr>
              <a:t>Key out takes of strategic discovery process:</a:t>
            </a:r>
          </a:p>
          <a:p>
            <a:pPr lvl="1"/>
            <a:r>
              <a:rPr lang="en-US" sz="1200" kern="1200" dirty="0" smtClean="0">
                <a:solidFill>
                  <a:srgbClr val="666666"/>
                </a:solidFill>
                <a:latin typeface="+mn-lt"/>
                <a:ea typeface="+mn-ea"/>
                <a:cs typeface="+mn-cs"/>
              </a:rPr>
              <a:t>Identified 4 main personas</a:t>
            </a:r>
          </a:p>
          <a:p>
            <a:pPr lvl="1"/>
            <a:r>
              <a:rPr lang="en-US" sz="1200" kern="1200" dirty="0" smtClean="0">
                <a:solidFill>
                  <a:srgbClr val="666666"/>
                </a:solidFill>
                <a:latin typeface="+mn-lt"/>
                <a:ea typeface="+mn-ea"/>
                <a:cs typeface="+mn-cs"/>
              </a:rPr>
              <a:t>Targeted all personas for Sprint 1 </a:t>
            </a:r>
          </a:p>
          <a:p>
            <a:pPr lvl="1"/>
            <a:r>
              <a:rPr lang="en-US" sz="1200" kern="1200" dirty="0" smtClean="0">
                <a:solidFill>
                  <a:srgbClr val="666666"/>
                </a:solidFill>
                <a:latin typeface="+mn-lt"/>
                <a:ea typeface="+mn-ea"/>
                <a:cs typeface="+mn-cs"/>
              </a:rPr>
              <a:t>	we had a hunch</a:t>
            </a:r>
            <a:r>
              <a:rPr lang="en-US" sz="1200" kern="1200" baseline="0" dirty="0" smtClean="0">
                <a:solidFill>
                  <a:srgbClr val="666666"/>
                </a:solidFill>
                <a:latin typeface="+mn-lt"/>
                <a:ea typeface="+mn-ea"/>
                <a:cs typeface="+mn-cs"/>
              </a:rPr>
              <a:t> that Wilma made up the majority of prospects but needed to back it up by data</a:t>
            </a:r>
          </a:p>
          <a:p>
            <a:pPr lvl="1"/>
            <a:r>
              <a:rPr lang="en-US" sz="1200" kern="1200" baseline="0" dirty="0" smtClean="0">
                <a:solidFill>
                  <a:srgbClr val="666666"/>
                </a:solidFill>
                <a:latin typeface="+mn-lt"/>
                <a:ea typeface="+mn-ea"/>
                <a:cs typeface="+mn-cs"/>
              </a:rPr>
              <a:t>	by keeping our target wide we could be inclusive of our market</a:t>
            </a:r>
            <a:endParaRPr lang="en-US" sz="1200" kern="1200" dirty="0" smtClean="0">
              <a:solidFill>
                <a:srgbClr val="666666"/>
              </a:solidFill>
              <a:latin typeface="+mn-lt"/>
              <a:ea typeface="+mn-ea"/>
              <a:cs typeface="+mn-cs"/>
            </a:endParaRPr>
          </a:p>
          <a:p>
            <a:endParaRPr lang="en-US" sz="1200" kern="1200" dirty="0" smtClean="0">
              <a:solidFill>
                <a:srgbClr val="666666"/>
              </a:solidFill>
              <a:latin typeface="+mn-lt"/>
              <a:ea typeface="+mn-ea"/>
              <a:cs typeface="+mn-cs"/>
            </a:endParaRPr>
          </a:p>
          <a:p>
            <a:r>
              <a:rPr lang="en-US" sz="1200" kern="1200" dirty="0" smtClean="0">
                <a:solidFill>
                  <a:srgbClr val="666666"/>
                </a:solidFill>
                <a:latin typeface="+mn-lt"/>
                <a:ea typeface="+mn-ea"/>
                <a:cs typeface="+mn-cs"/>
              </a:rPr>
              <a:t>How would engaging content solve your business challenges?</a:t>
            </a:r>
          </a:p>
          <a:p>
            <a:pPr lvl="1"/>
            <a:r>
              <a:rPr lang="en-US" sz="1200" kern="1200" dirty="0" smtClean="0">
                <a:solidFill>
                  <a:srgbClr val="666666"/>
                </a:solidFill>
                <a:latin typeface="+mn-lt"/>
                <a:ea typeface="+mn-ea"/>
                <a:cs typeface="+mn-cs"/>
              </a:rPr>
              <a:t>The discovery of personas helped us focus our content towards specific pain points and goals, which gave us the confidence that the leads we were attracting were of high value to the business</a:t>
            </a:r>
          </a:p>
          <a:p>
            <a:pPr lvl="1"/>
            <a:r>
              <a:rPr lang="en-US" sz="1200" kern="1200" dirty="0" smtClean="0">
                <a:solidFill>
                  <a:srgbClr val="666666"/>
                </a:solidFill>
                <a:latin typeface="+mn-lt"/>
                <a:ea typeface="+mn-ea"/>
                <a:cs typeface="+mn-cs"/>
              </a:rPr>
              <a:t>	e.g. narrowed our target segment</a:t>
            </a:r>
            <a:r>
              <a:rPr lang="en-US" sz="1200" kern="1200" baseline="0" dirty="0" smtClean="0">
                <a:solidFill>
                  <a:srgbClr val="666666"/>
                </a:solidFill>
                <a:latin typeface="+mn-lt"/>
                <a:ea typeface="+mn-ea"/>
                <a:cs typeface="+mn-cs"/>
              </a:rPr>
              <a:t> from all families to only families with one small child to broaden their availability to travel and fit with strategic decision to limit our fleet to max 4 berths</a:t>
            </a:r>
          </a:p>
          <a:p>
            <a:pPr lvl="1"/>
            <a:r>
              <a:rPr lang="en-US" sz="1200" kern="1200" baseline="0" dirty="0" smtClean="0">
                <a:solidFill>
                  <a:srgbClr val="666666"/>
                </a:solidFill>
                <a:latin typeface="+mn-lt"/>
                <a:ea typeface="+mn-ea"/>
                <a:cs typeface="+mn-cs"/>
              </a:rPr>
              <a:t>Most high performing pages on GA were relocations which are lowest yielding customers</a:t>
            </a:r>
          </a:p>
          <a:p>
            <a:pPr lvl="1"/>
            <a:r>
              <a:rPr lang="en-US" sz="1200" kern="1200" baseline="0" dirty="0" smtClean="0">
                <a:solidFill>
                  <a:srgbClr val="666666"/>
                </a:solidFill>
                <a:latin typeface="+mn-lt"/>
                <a:ea typeface="+mn-ea"/>
                <a:cs typeface="+mn-cs"/>
              </a:rPr>
              <a:t>	</a:t>
            </a:r>
            <a:r>
              <a:rPr lang="en-US" sz="1200" kern="1200" baseline="0" dirty="0" err="1" smtClean="0">
                <a:solidFill>
                  <a:srgbClr val="666666"/>
                </a:solidFill>
                <a:latin typeface="+mn-lt"/>
                <a:ea typeface="+mn-ea"/>
                <a:cs typeface="+mn-cs"/>
              </a:rPr>
              <a:t>deprioritised</a:t>
            </a:r>
            <a:r>
              <a:rPr lang="en-US" sz="1200" kern="1200" baseline="0" dirty="0" smtClean="0">
                <a:solidFill>
                  <a:srgbClr val="666666"/>
                </a:solidFill>
                <a:latin typeface="+mn-lt"/>
                <a:ea typeface="+mn-ea"/>
                <a:cs typeface="+mn-cs"/>
              </a:rPr>
              <a:t> that traffic and decided not to create content for them</a:t>
            </a:r>
            <a:endParaRPr lang="en-US" sz="1200" kern="1200" dirty="0" smtClean="0">
              <a:solidFill>
                <a:srgbClr val="666666"/>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EE1AD6B-FFBA-C642-BDA3-26D314401722}" type="slidenum">
              <a:rPr lang="en-US" smtClean="0"/>
              <a:t>4</a:t>
            </a:fld>
            <a:endParaRPr lang="en-US"/>
          </a:p>
        </p:txBody>
      </p:sp>
    </p:spTree>
    <p:extLst>
      <p:ext uri="{BB962C8B-B14F-4D97-AF65-F5344CB8AC3E}">
        <p14:creationId xmlns:p14="http://schemas.microsoft.com/office/powerpoint/2010/main" val="1129814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666666"/>
                </a:solidFill>
                <a:latin typeface="+mn-lt"/>
                <a:ea typeface="+mn-ea"/>
                <a:cs typeface="+mn-cs"/>
              </a:rPr>
              <a:t>We started by identifying the pieces of premium content that would best address persona goals and pain points. </a:t>
            </a:r>
          </a:p>
          <a:p>
            <a:endParaRPr lang="en-US" sz="1200" kern="1200" dirty="0" smtClean="0">
              <a:solidFill>
                <a:srgbClr val="666666"/>
              </a:solidFill>
              <a:latin typeface="+mn-lt"/>
              <a:ea typeface="+mn-ea"/>
              <a:cs typeface="+mn-cs"/>
            </a:endParaRPr>
          </a:p>
          <a:p>
            <a:r>
              <a:rPr lang="en-US" sz="1200" kern="1200" dirty="0" smtClean="0">
                <a:solidFill>
                  <a:srgbClr val="666666"/>
                </a:solidFill>
                <a:latin typeface="+mn-lt"/>
                <a:ea typeface="+mn-ea"/>
                <a:cs typeface="+mn-cs"/>
              </a:rPr>
              <a:t>Our team at the coal face know</a:t>
            </a:r>
            <a:r>
              <a:rPr lang="en-US" sz="1200" kern="1200" baseline="0" dirty="0" smtClean="0">
                <a:solidFill>
                  <a:srgbClr val="666666"/>
                </a:solidFill>
                <a:latin typeface="+mn-lt"/>
                <a:ea typeface="+mn-ea"/>
                <a:cs typeface="+mn-cs"/>
              </a:rPr>
              <a:t> what the goals and pain points are.</a:t>
            </a:r>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5</a:t>
            </a:fld>
            <a:endParaRPr lang="en-US"/>
          </a:p>
        </p:txBody>
      </p:sp>
    </p:spTree>
    <p:extLst>
      <p:ext uri="{BB962C8B-B14F-4D97-AF65-F5344CB8AC3E}">
        <p14:creationId xmlns:p14="http://schemas.microsoft.com/office/powerpoint/2010/main" val="489087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sz="1200" kern="1200" dirty="0" smtClean="0">
                <a:solidFill>
                  <a:srgbClr val="666666"/>
                </a:solidFill>
                <a:latin typeface="+mn-lt"/>
                <a:ea typeface="+mn-ea"/>
                <a:cs typeface="+mn-cs"/>
              </a:rPr>
              <a:t>A top of the funnel eBook, targeting all of our personas, providing </a:t>
            </a:r>
            <a:r>
              <a:rPr lang="en-US" sz="1200" kern="1200" dirty="0" err="1" smtClean="0">
                <a:solidFill>
                  <a:srgbClr val="666666"/>
                </a:solidFill>
                <a:latin typeface="+mn-lt"/>
                <a:ea typeface="+mn-ea"/>
                <a:cs typeface="+mn-cs"/>
              </a:rPr>
              <a:t>personalised</a:t>
            </a:r>
            <a:r>
              <a:rPr lang="en-US" sz="1200" kern="1200" dirty="0" smtClean="0">
                <a:solidFill>
                  <a:srgbClr val="666666"/>
                </a:solidFill>
                <a:latin typeface="+mn-lt"/>
                <a:ea typeface="+mn-ea"/>
                <a:cs typeface="+mn-cs"/>
              </a:rPr>
              <a:t> holiday themes, focusing on relevant locations, attractions, and activities that appealed to each persona.</a:t>
            </a:r>
          </a:p>
          <a:p>
            <a:pPr lvl="0" algn="l"/>
            <a:r>
              <a:rPr lang="en-US" sz="1200" kern="1200" dirty="0" smtClean="0">
                <a:solidFill>
                  <a:srgbClr val="666666"/>
                </a:solidFill>
                <a:latin typeface="+mn-lt"/>
                <a:ea typeface="+mn-ea"/>
                <a:cs typeface="+mn-cs"/>
              </a:rPr>
              <a:t>	</a:t>
            </a:r>
            <a:endParaRPr lang="en-US" sz="1200" kern="1200" baseline="0" dirty="0" smtClean="0">
              <a:solidFill>
                <a:srgbClr val="666666"/>
              </a:solidFill>
              <a:latin typeface="+mn-lt"/>
              <a:ea typeface="+mn-ea"/>
              <a:cs typeface="+mn-cs"/>
            </a:endParaRPr>
          </a:p>
          <a:p>
            <a:pPr algn="l"/>
            <a:r>
              <a:rPr lang="en-AU" dirty="0" smtClean="0"/>
              <a:t>Be here with Wilderness – put yourself in these iconic landscapes</a:t>
            </a:r>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6</a:t>
            </a:fld>
            <a:endParaRPr lang="en-US"/>
          </a:p>
        </p:txBody>
      </p:sp>
    </p:spTree>
    <p:extLst>
      <p:ext uri="{BB962C8B-B14F-4D97-AF65-F5344CB8AC3E}">
        <p14:creationId xmlns:p14="http://schemas.microsoft.com/office/powerpoint/2010/main" val="716387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sz="1200" kern="1200" dirty="0" smtClean="0">
                <a:solidFill>
                  <a:srgbClr val="666666"/>
                </a:solidFill>
                <a:latin typeface="+mn-lt"/>
                <a:ea typeface="+mn-ea"/>
                <a:cs typeface="+mn-cs"/>
              </a:rPr>
              <a:t>10 different holiday themes, </a:t>
            </a:r>
          </a:p>
          <a:p>
            <a:pPr lvl="1" algn="l"/>
            <a:r>
              <a:rPr lang="en-US" sz="1200" kern="1200" dirty="0" smtClean="0">
                <a:solidFill>
                  <a:srgbClr val="666666"/>
                </a:solidFill>
                <a:latin typeface="+mn-lt"/>
                <a:ea typeface="+mn-ea"/>
                <a:cs typeface="+mn-cs"/>
              </a:rPr>
              <a:t>distributed them across</a:t>
            </a:r>
            <a:r>
              <a:rPr lang="en-US" sz="1200" kern="1200" baseline="0" dirty="0" smtClean="0">
                <a:solidFill>
                  <a:srgbClr val="666666"/>
                </a:solidFill>
                <a:latin typeface="+mn-lt"/>
                <a:ea typeface="+mn-ea"/>
                <a:cs typeface="+mn-cs"/>
              </a:rPr>
              <a:t> the 4 personas, </a:t>
            </a:r>
          </a:p>
          <a:p>
            <a:pPr lvl="1" algn="l"/>
            <a:r>
              <a:rPr lang="en-US" sz="1200" kern="1200" baseline="0" dirty="0" smtClean="0">
                <a:solidFill>
                  <a:srgbClr val="666666"/>
                </a:solidFill>
                <a:latin typeface="+mn-lt"/>
                <a:ea typeface="+mn-ea"/>
                <a:cs typeface="+mn-cs"/>
              </a:rPr>
              <a:t>each persona had 2 targeted themes addressing goals and pain points, </a:t>
            </a:r>
          </a:p>
          <a:p>
            <a:pPr lvl="1" algn="l"/>
            <a:r>
              <a:rPr lang="en-US" sz="1200" kern="1200" baseline="0" dirty="0" smtClean="0">
                <a:solidFill>
                  <a:srgbClr val="666666"/>
                </a:solidFill>
                <a:latin typeface="+mn-lt"/>
                <a:ea typeface="+mn-ea"/>
                <a:cs typeface="+mn-cs"/>
              </a:rPr>
              <a:t>last 2 were </a:t>
            </a:r>
            <a:r>
              <a:rPr lang="en-US" sz="1200" kern="1200" baseline="0" dirty="0" err="1" smtClean="0">
                <a:solidFill>
                  <a:srgbClr val="666666"/>
                </a:solidFill>
                <a:latin typeface="+mn-lt"/>
                <a:ea typeface="+mn-ea"/>
                <a:cs typeface="+mn-cs"/>
              </a:rPr>
              <a:t>generalised</a:t>
            </a:r>
            <a:endParaRPr lang="en-US" sz="1200" kern="1200" baseline="0" dirty="0" smtClean="0">
              <a:solidFill>
                <a:srgbClr val="666666"/>
              </a:solidFill>
              <a:latin typeface="+mn-lt"/>
              <a:ea typeface="+mn-ea"/>
              <a:cs typeface="+mn-cs"/>
            </a:endParaRPr>
          </a:p>
          <a:p>
            <a:pPr lvl="0" algn="l"/>
            <a:r>
              <a:rPr lang="en-US" sz="1200" kern="1200" baseline="0" dirty="0" smtClean="0">
                <a:solidFill>
                  <a:srgbClr val="666666"/>
                </a:solidFill>
                <a:latin typeface="+mn-lt"/>
                <a:ea typeface="+mn-ea"/>
                <a:cs typeface="+mn-cs"/>
              </a:rPr>
              <a:t>	</a:t>
            </a:r>
          </a:p>
          <a:p>
            <a:pPr lvl="0" algn="l"/>
            <a:r>
              <a:rPr lang="en-US" sz="1200" kern="1200" baseline="0" dirty="0" smtClean="0">
                <a:solidFill>
                  <a:srgbClr val="666666"/>
                </a:solidFill>
                <a:latin typeface="+mn-lt"/>
                <a:ea typeface="+mn-ea"/>
                <a:cs typeface="+mn-cs"/>
              </a:rPr>
              <a:t>most visited NZ travel website is </a:t>
            </a:r>
            <a:r>
              <a:rPr lang="en-US" sz="1200" kern="1200" baseline="0" dirty="0" err="1" smtClean="0">
                <a:solidFill>
                  <a:srgbClr val="666666"/>
                </a:solidFill>
                <a:latin typeface="+mn-lt"/>
                <a:ea typeface="+mn-ea"/>
                <a:cs typeface="+mn-cs"/>
              </a:rPr>
              <a:t>nz.com</a:t>
            </a:r>
            <a:r>
              <a:rPr lang="en-US" sz="1200" kern="1200" baseline="0" dirty="0" smtClean="0">
                <a:solidFill>
                  <a:srgbClr val="666666"/>
                </a:solidFill>
                <a:latin typeface="+mn-lt"/>
                <a:ea typeface="+mn-ea"/>
                <a:cs typeface="+mn-cs"/>
              </a:rPr>
              <a:t> –</a:t>
            </a:r>
          </a:p>
          <a:p>
            <a:pPr lvl="1" algn="l"/>
            <a:r>
              <a:rPr lang="en-US" sz="1200" kern="1200" baseline="0" dirty="0" smtClean="0">
                <a:solidFill>
                  <a:srgbClr val="666666"/>
                </a:solidFill>
                <a:latin typeface="+mn-lt"/>
                <a:ea typeface="+mn-ea"/>
                <a:cs typeface="+mn-cs"/>
              </a:rPr>
              <a:t>difficulty sorting the wood from the trees</a:t>
            </a:r>
          </a:p>
          <a:p>
            <a:pPr lvl="1" algn="l"/>
            <a:r>
              <a:rPr lang="en-US" sz="1200" kern="1200" baseline="0" dirty="0" smtClean="0">
                <a:solidFill>
                  <a:srgbClr val="666666"/>
                </a:solidFill>
                <a:latin typeface="+mn-lt"/>
                <a:ea typeface="+mn-ea"/>
                <a:cs typeface="+mn-cs"/>
              </a:rPr>
              <a:t>intention of the e-book is to provide content that will really resonate with the reader personally because we understand their goals and pain points</a:t>
            </a:r>
          </a:p>
          <a:p>
            <a:pPr lvl="0" algn="l"/>
            <a:endParaRPr lang="en-US" sz="1200" kern="1200" baseline="0" dirty="0" smtClean="0">
              <a:solidFill>
                <a:srgbClr val="666666"/>
              </a:solidFill>
              <a:latin typeface="+mn-lt"/>
              <a:ea typeface="+mn-ea"/>
              <a:cs typeface="+mn-cs"/>
            </a:endParaRPr>
          </a:p>
          <a:p>
            <a:pPr algn="l"/>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7</a:t>
            </a:fld>
            <a:endParaRPr lang="en-US"/>
          </a:p>
        </p:txBody>
      </p:sp>
    </p:spTree>
    <p:extLst>
      <p:ext uri="{BB962C8B-B14F-4D97-AF65-F5344CB8AC3E}">
        <p14:creationId xmlns:p14="http://schemas.microsoft.com/office/powerpoint/2010/main" val="9285738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rgbClr val="666666"/>
                </a:solidFill>
                <a:latin typeface="+mn-lt"/>
                <a:ea typeface="+mn-ea"/>
                <a:cs typeface="+mn-cs"/>
              </a:rPr>
              <a:t>How did you create engaging content?</a:t>
            </a:r>
          </a:p>
          <a:p>
            <a:pPr marL="628650" lvl="1" indent="-171450">
              <a:buFont typeface="Arial" charset="0"/>
              <a:buChar char="•"/>
            </a:pPr>
            <a:r>
              <a:rPr lang="en-US" sz="1200" kern="1200" dirty="0" smtClean="0">
                <a:solidFill>
                  <a:srgbClr val="666666"/>
                </a:solidFill>
                <a:latin typeface="+mn-lt"/>
                <a:ea typeface="+mn-ea"/>
                <a:cs typeface="+mn-cs"/>
              </a:rPr>
              <a:t>Making eBook strongly visually appealing (leveraging one of NZ’s strongest assets- natural scenic beauty)</a:t>
            </a:r>
            <a:br>
              <a:rPr lang="en-US" sz="1200" kern="1200" dirty="0" smtClean="0">
                <a:solidFill>
                  <a:srgbClr val="666666"/>
                </a:solidFill>
                <a:latin typeface="+mn-lt"/>
                <a:ea typeface="+mn-ea"/>
                <a:cs typeface="+mn-cs"/>
              </a:rPr>
            </a:br>
            <a:endParaRPr lang="en-US" sz="1200" kern="1200" dirty="0" smtClean="0">
              <a:solidFill>
                <a:srgbClr val="666666"/>
              </a:solidFill>
              <a:latin typeface="+mn-lt"/>
              <a:ea typeface="+mn-ea"/>
              <a:cs typeface="+mn-cs"/>
            </a:endParaRPr>
          </a:p>
          <a:p>
            <a:pPr marL="628650" lvl="1" indent="-171450">
              <a:buFont typeface="Arial" charset="0"/>
              <a:buChar char="•"/>
            </a:pPr>
            <a:r>
              <a:rPr lang="en-US" sz="1200" kern="1200" dirty="0" err="1" smtClean="0">
                <a:solidFill>
                  <a:srgbClr val="666666"/>
                </a:solidFill>
                <a:latin typeface="+mn-lt"/>
                <a:ea typeface="+mn-ea"/>
                <a:cs typeface="+mn-cs"/>
              </a:rPr>
              <a:t>Realised</a:t>
            </a:r>
            <a:r>
              <a:rPr lang="en-US" sz="1200" kern="1200" dirty="0" smtClean="0">
                <a:solidFill>
                  <a:srgbClr val="666666"/>
                </a:solidFill>
                <a:latin typeface="+mn-lt"/>
                <a:ea typeface="+mn-ea"/>
                <a:cs typeface="+mn-cs"/>
              </a:rPr>
              <a:t> TOF stage was about selling the dream of coming to NZ, in a Motorhome- </a:t>
            </a:r>
          </a:p>
          <a:p>
            <a:pPr marL="1085850" lvl="2" indent="-171450">
              <a:buFont typeface="Arial" charset="0"/>
              <a:buChar char="•"/>
            </a:pPr>
            <a:r>
              <a:rPr lang="en-US" sz="1200" kern="1200" dirty="0" smtClean="0">
                <a:solidFill>
                  <a:srgbClr val="666666"/>
                </a:solidFill>
                <a:latin typeface="+mn-lt"/>
                <a:ea typeface="+mn-ea"/>
                <a:cs typeface="+mn-cs"/>
              </a:rPr>
              <a:t>actively stayed away from talking about features of Wilderness Motorhomes- preferring to leave this to MOF stage</a:t>
            </a: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8</a:t>
            </a:fld>
            <a:endParaRPr lang="en-US"/>
          </a:p>
        </p:txBody>
      </p:sp>
    </p:spTree>
    <p:extLst>
      <p:ext uri="{BB962C8B-B14F-4D97-AF65-F5344CB8AC3E}">
        <p14:creationId xmlns:p14="http://schemas.microsoft.com/office/powerpoint/2010/main" val="974705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l"/>
            <a:r>
              <a:rPr lang="en-US" sz="1200" kern="1200" baseline="0" dirty="0" smtClean="0">
                <a:solidFill>
                  <a:srgbClr val="666666"/>
                </a:solidFill>
                <a:latin typeface="+mn-lt"/>
                <a:ea typeface="+mn-ea"/>
                <a:cs typeface="+mn-cs"/>
              </a:rPr>
              <a:t>Aligned the attractions with their goals and pain points</a:t>
            </a:r>
          </a:p>
          <a:p>
            <a:pPr lvl="0" algn="l"/>
            <a:endParaRPr lang="en-US" sz="1200" kern="1200" baseline="0" dirty="0" smtClean="0">
              <a:solidFill>
                <a:srgbClr val="666666"/>
              </a:solidFill>
              <a:latin typeface="+mn-lt"/>
              <a:ea typeface="+mn-ea"/>
              <a:cs typeface="+mn-cs"/>
            </a:endParaRPr>
          </a:p>
          <a:p>
            <a:pPr lvl="0" algn="l"/>
            <a:r>
              <a:rPr lang="en-US" sz="1200" kern="1200" baseline="0" dirty="0" smtClean="0">
                <a:solidFill>
                  <a:srgbClr val="666666"/>
                </a:solidFill>
                <a:latin typeface="+mn-lt"/>
                <a:ea typeface="+mn-ea"/>
                <a:cs typeface="+mn-cs"/>
              </a:rPr>
              <a:t>MAKE THE ATTRACTIONS FIT WITH THE PERSONA</a:t>
            </a:r>
          </a:p>
          <a:p>
            <a:pPr lvl="0" algn="l"/>
            <a:r>
              <a:rPr lang="en-US" sz="1200" kern="1200" baseline="0" dirty="0" smtClean="0">
                <a:solidFill>
                  <a:srgbClr val="666666"/>
                </a:solidFill>
                <a:latin typeface="+mn-lt"/>
                <a:ea typeface="+mn-ea"/>
                <a:cs typeface="+mn-cs"/>
              </a:rPr>
              <a:t>Baby on board = Couple who love to travel and don’t want baby to slow them down</a:t>
            </a:r>
          </a:p>
          <a:p>
            <a:pPr lvl="0" algn="l"/>
            <a:r>
              <a:rPr lang="en-US" sz="1200" kern="1200" baseline="0" dirty="0" smtClean="0">
                <a:solidFill>
                  <a:srgbClr val="666666"/>
                </a:solidFill>
                <a:latin typeface="+mn-lt"/>
                <a:ea typeface="+mn-ea"/>
                <a:cs typeface="+mn-cs"/>
              </a:rPr>
              <a:t>Travel all year round</a:t>
            </a:r>
          </a:p>
          <a:p>
            <a:pPr lvl="0" algn="l"/>
            <a:r>
              <a:rPr lang="en-US" sz="1200" kern="1200" baseline="0" dirty="0" smtClean="0">
                <a:solidFill>
                  <a:srgbClr val="666666"/>
                </a:solidFill>
                <a:latin typeface="+mn-lt"/>
                <a:ea typeface="+mn-ea"/>
                <a:cs typeface="+mn-cs"/>
              </a:rPr>
              <a:t>Enjoy active </a:t>
            </a:r>
            <a:r>
              <a:rPr lang="en-US" sz="1200" kern="1200" baseline="0" dirty="0" err="1" smtClean="0">
                <a:solidFill>
                  <a:srgbClr val="666666"/>
                </a:solidFill>
                <a:latin typeface="+mn-lt"/>
                <a:ea typeface="+mn-ea"/>
                <a:cs typeface="+mn-cs"/>
              </a:rPr>
              <a:t>actitvies</a:t>
            </a:r>
            <a:endParaRPr lang="en-US" sz="1200" kern="1200" baseline="0" dirty="0" smtClean="0">
              <a:solidFill>
                <a:srgbClr val="666666"/>
              </a:solidFill>
              <a:latin typeface="+mn-lt"/>
              <a:ea typeface="+mn-ea"/>
              <a:cs typeface="+mn-cs"/>
            </a:endParaRPr>
          </a:p>
          <a:p>
            <a:pPr lvl="0" algn="l"/>
            <a:r>
              <a:rPr lang="en-US" sz="1200" kern="1200" baseline="0" dirty="0" smtClean="0">
                <a:solidFill>
                  <a:srgbClr val="666666"/>
                </a:solidFill>
                <a:latin typeface="+mn-lt"/>
                <a:ea typeface="+mn-ea"/>
                <a:cs typeface="+mn-cs"/>
              </a:rPr>
              <a:t>Kid friendly activities</a:t>
            </a:r>
          </a:p>
          <a:p>
            <a:pPr lvl="0" algn="l"/>
            <a:r>
              <a:rPr lang="en-US" sz="1200" kern="1200" baseline="0" dirty="0" smtClean="0">
                <a:solidFill>
                  <a:srgbClr val="666666"/>
                </a:solidFill>
                <a:latin typeface="+mn-lt"/>
                <a:ea typeface="+mn-ea"/>
                <a:cs typeface="+mn-cs"/>
              </a:rPr>
              <a:t>Coronet Peak - Australians who travel in winter</a:t>
            </a:r>
            <a:endParaRPr lang="en-US" sz="1200" kern="1200" dirty="0" smtClean="0">
              <a:solidFill>
                <a:srgbClr val="666666"/>
              </a:solidFill>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9EE1AD6B-FFBA-C642-BDA3-26D314401722}" type="slidenum">
              <a:rPr lang="en-US" smtClean="0"/>
              <a:t>9</a:t>
            </a:fld>
            <a:endParaRPr lang="en-US"/>
          </a:p>
        </p:txBody>
      </p:sp>
    </p:spTree>
    <p:extLst>
      <p:ext uri="{BB962C8B-B14F-4D97-AF65-F5344CB8AC3E}">
        <p14:creationId xmlns:p14="http://schemas.microsoft.com/office/powerpoint/2010/main" val="1884673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3319AB1-5B49-4545-B1A7-566A74DCFC17}" type="datetimeFigureOut">
              <a:rPr lang="en-US" smtClean="0"/>
              <a:t>6/6/17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2016998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319AB1-5B49-4545-B1A7-566A74DCFC17}" type="datetimeFigureOut">
              <a:rPr lang="en-US" smtClean="0"/>
              <a:t>6/6/17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261508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319AB1-5B49-4545-B1A7-566A74DCFC17}" type="datetimeFigureOut">
              <a:rPr lang="en-US" smtClean="0"/>
              <a:t>6/6/17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427464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319AB1-5B49-4545-B1A7-566A74DCFC17}" type="datetimeFigureOut">
              <a:rPr lang="en-US" smtClean="0"/>
              <a:t>6/6/17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671732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3319AB1-5B49-4545-B1A7-566A74DCFC17}" type="datetimeFigureOut">
              <a:rPr lang="en-US" smtClean="0"/>
              <a:t>6/6/17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282094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3319AB1-5B49-4545-B1A7-566A74DCFC17}" type="datetimeFigureOut">
              <a:rPr lang="en-US" smtClean="0"/>
              <a:t>6/6/17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317213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3319AB1-5B49-4545-B1A7-566A74DCFC17}" type="datetimeFigureOut">
              <a:rPr lang="en-US" smtClean="0"/>
              <a:t>6/6/17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346916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3319AB1-5B49-4545-B1A7-566A74DCFC17}" type="datetimeFigureOut">
              <a:rPr lang="en-US" smtClean="0"/>
              <a:t>6/6/17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99479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319AB1-5B49-4545-B1A7-566A74DCFC17}" type="datetimeFigureOut">
              <a:rPr lang="en-US" smtClean="0"/>
              <a:t>6/6/17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3576924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319AB1-5B49-4545-B1A7-566A74DCFC17}" type="datetimeFigureOut">
              <a:rPr lang="en-US" smtClean="0"/>
              <a:t>6/6/17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17225014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3319AB1-5B49-4545-B1A7-566A74DCFC17}" type="datetimeFigureOut">
              <a:rPr lang="en-US" smtClean="0"/>
              <a:t>6/6/17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0B3418-79B2-014E-A527-64896B827EF9}" type="slidenum">
              <a:rPr lang="en-US" smtClean="0"/>
              <a:t>‹#›</a:t>
            </a:fld>
            <a:endParaRPr lang="en-US"/>
          </a:p>
        </p:txBody>
      </p:sp>
    </p:spTree>
    <p:extLst>
      <p:ext uri="{BB962C8B-B14F-4D97-AF65-F5344CB8AC3E}">
        <p14:creationId xmlns:p14="http://schemas.microsoft.com/office/powerpoint/2010/main" val="20024766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2E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319AB1-5B49-4545-B1A7-566A74DCFC17}" type="datetimeFigureOut">
              <a:rPr lang="en-US" smtClean="0"/>
              <a:t>6/6/17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0B3418-79B2-014E-A527-64896B827EF9}" type="slidenum">
              <a:rPr lang="en-US" smtClean="0"/>
              <a:t>‹#›</a:t>
            </a:fld>
            <a:endParaRPr lang="en-US"/>
          </a:p>
        </p:txBody>
      </p:sp>
    </p:spTree>
    <p:extLst>
      <p:ext uri="{BB962C8B-B14F-4D97-AF65-F5344CB8AC3E}">
        <p14:creationId xmlns:p14="http://schemas.microsoft.com/office/powerpoint/2010/main" val="2803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pages.wilderness.co.nz/motorhome-selector-tool"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hyperlink" Target="mailto:mary.hamilton@wilderness.co.nz"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90364" y="1"/>
            <a:ext cx="2701636" cy="1311336"/>
          </a:xfrm>
          <a:prstGeom prst="rect">
            <a:avLst/>
          </a:prstGeom>
        </p:spPr>
      </p:pic>
      <p:sp>
        <p:nvSpPr>
          <p:cNvPr id="2" name="TextBox 1"/>
          <p:cNvSpPr txBox="1"/>
          <p:nvPr/>
        </p:nvSpPr>
        <p:spPr>
          <a:xfrm>
            <a:off x="450041" y="5556133"/>
            <a:ext cx="11218894" cy="1092607"/>
          </a:xfrm>
          <a:prstGeom prst="rect">
            <a:avLst/>
          </a:prstGeom>
          <a:noFill/>
        </p:spPr>
        <p:txBody>
          <a:bodyPr wrap="square" rtlCol="0">
            <a:spAutoFit/>
          </a:bodyPr>
          <a:lstStyle/>
          <a:p>
            <a:pPr algn="ctr"/>
            <a:r>
              <a:rPr lang="en-AU" sz="4000" dirty="0" smtClean="0">
                <a:solidFill>
                  <a:schemeClr val="bg1"/>
                </a:solidFill>
                <a:latin typeface="Bree Serif" charset="0"/>
                <a:ea typeface="Bree Serif" charset="0"/>
                <a:cs typeface="Bree Serif" charset="0"/>
              </a:rPr>
              <a:t>Creating Engaging Content:</a:t>
            </a:r>
          </a:p>
          <a:p>
            <a:pPr algn="ctr"/>
            <a:r>
              <a:rPr lang="en-AU" sz="2500" dirty="0" smtClean="0">
                <a:solidFill>
                  <a:schemeClr val="bg1"/>
                </a:solidFill>
                <a:latin typeface="Bree Serif" charset="0"/>
                <a:ea typeface="Bree Serif" charset="0"/>
                <a:cs typeface="Bree Serif" charset="0"/>
              </a:rPr>
              <a:t>Wilderness’ First Experiences from an Inbound Perspective</a:t>
            </a:r>
          </a:p>
        </p:txBody>
      </p:sp>
    </p:spTree>
    <p:extLst>
      <p:ext uri="{BB962C8B-B14F-4D97-AF65-F5344CB8AC3E}">
        <p14:creationId xmlns:p14="http://schemas.microsoft.com/office/powerpoint/2010/main" val="18625855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06000"/>
            <a:ext cx="10515600" cy="1325563"/>
          </a:xfrm>
        </p:spPr>
        <p:txBody>
          <a:bodyPr/>
          <a:lstStyle/>
          <a:p>
            <a:pPr algn="ctr"/>
            <a:r>
              <a:rPr lang="en-US" dirty="0" smtClean="0">
                <a:solidFill>
                  <a:srgbClr val="0097A7"/>
                </a:solidFill>
                <a:latin typeface="Bree Serif" charset="0"/>
                <a:ea typeface="Bree Serif" charset="0"/>
                <a:cs typeface="Bree Serif" charset="0"/>
              </a:rPr>
              <a:t>Middle of the Funnel Content</a:t>
            </a:r>
            <a:endParaRPr lang="en-US" dirty="0">
              <a:solidFill>
                <a:srgbClr val="0097A7"/>
              </a:solidFill>
              <a:latin typeface="Bree Serif" charset="0"/>
              <a:ea typeface="Bree Serif" charset="0"/>
              <a:cs typeface="Bree Serif" charset="0"/>
            </a:endParaRP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4" name="TextBox 3"/>
          <p:cNvSpPr txBox="1"/>
          <p:nvPr/>
        </p:nvSpPr>
        <p:spPr>
          <a:xfrm>
            <a:off x="1565564" y="3429000"/>
            <a:ext cx="9337964" cy="830997"/>
          </a:xfrm>
          <a:prstGeom prst="rect">
            <a:avLst/>
          </a:prstGeom>
          <a:noFill/>
        </p:spPr>
        <p:txBody>
          <a:bodyPr wrap="square" rtlCol="0">
            <a:spAutoFit/>
          </a:bodyPr>
          <a:lstStyle/>
          <a:p>
            <a:pPr lvl="0" algn="ctr"/>
            <a:r>
              <a:rPr lang="en-US" sz="2400" dirty="0" smtClean="0">
                <a:solidFill>
                  <a:srgbClr val="666666"/>
                </a:solidFill>
                <a:latin typeface="+mj-lt"/>
              </a:rPr>
              <a:t>An interactive Motorhome Selector </a:t>
            </a:r>
            <a:r>
              <a:rPr lang="en-US" sz="2400" dirty="0">
                <a:solidFill>
                  <a:srgbClr val="666666"/>
                </a:solidFill>
                <a:latin typeface="+mj-lt"/>
              </a:rPr>
              <a:t>T</a:t>
            </a:r>
            <a:r>
              <a:rPr lang="en-US" sz="2400" dirty="0" smtClean="0">
                <a:solidFill>
                  <a:srgbClr val="666666"/>
                </a:solidFill>
                <a:latin typeface="+mj-lt"/>
              </a:rPr>
              <a:t>ool that allowed our leads to find the perfect vehicle to suit their dream NZ holiday. </a:t>
            </a:r>
            <a:endParaRPr lang="en-AU" dirty="0"/>
          </a:p>
        </p:txBody>
      </p:sp>
    </p:spTree>
    <p:extLst>
      <p:ext uri="{BB962C8B-B14F-4D97-AF65-F5344CB8AC3E}">
        <p14:creationId xmlns:p14="http://schemas.microsoft.com/office/powerpoint/2010/main" val="638914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7125325"/>
          </a:xfrm>
          <a:prstGeom prst="rect">
            <a:avLst/>
          </a:prstGeom>
        </p:spPr>
      </p:pic>
    </p:spTree>
    <p:extLst>
      <p:ext uri="{BB962C8B-B14F-4D97-AF65-F5344CB8AC3E}">
        <p14:creationId xmlns:p14="http://schemas.microsoft.com/office/powerpoint/2010/main" val="15247271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2E8"/>
        </a:solidFill>
        <a:effectLst/>
      </p:bgPr>
    </p:bg>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4" name="Content Placeholder 2"/>
          <p:cNvSpPr>
            <a:spLocks noGrp="1"/>
          </p:cNvSpPr>
          <p:nvPr>
            <p:ph idx="1"/>
          </p:nvPr>
        </p:nvSpPr>
        <p:spPr>
          <a:xfrm>
            <a:off x="782782" y="1482436"/>
            <a:ext cx="5257800" cy="3758621"/>
          </a:xfrm>
        </p:spPr>
        <p:txBody>
          <a:bodyPr>
            <a:normAutofit lnSpcReduction="10000"/>
          </a:bodyPr>
          <a:lstStyle/>
          <a:p>
            <a:endParaRPr lang="en-US" dirty="0" smtClean="0">
              <a:solidFill>
                <a:srgbClr val="666666"/>
              </a:solidFill>
              <a:latin typeface="+mj-lt"/>
            </a:endParaRPr>
          </a:p>
          <a:p>
            <a:r>
              <a:rPr lang="en-US" dirty="0" smtClean="0">
                <a:solidFill>
                  <a:srgbClr val="666666"/>
                </a:solidFill>
                <a:latin typeface="+mj-lt"/>
              </a:rPr>
              <a:t>By creating a fun, interactive way for leads to define their dream NZ holiday, we were able to find the ideal Wilderness vehicle to achieve their goals.</a:t>
            </a:r>
            <a:br>
              <a:rPr lang="en-US" dirty="0" smtClean="0">
                <a:solidFill>
                  <a:srgbClr val="666666"/>
                </a:solidFill>
                <a:latin typeface="+mj-lt"/>
              </a:rPr>
            </a:br>
            <a:endParaRPr lang="en-US" dirty="0" smtClean="0">
              <a:solidFill>
                <a:srgbClr val="666666"/>
              </a:solidFill>
              <a:latin typeface="+mj-lt"/>
            </a:endParaRPr>
          </a:p>
          <a:p>
            <a:r>
              <a:rPr lang="en-US" dirty="0">
                <a:solidFill>
                  <a:srgbClr val="666666"/>
                </a:solidFill>
                <a:latin typeface="+mj-lt"/>
              </a:rPr>
              <a:t>W</a:t>
            </a:r>
            <a:r>
              <a:rPr lang="en-US" dirty="0" smtClean="0">
                <a:solidFill>
                  <a:srgbClr val="666666"/>
                </a:solidFill>
                <a:latin typeface="+mj-lt"/>
              </a:rPr>
              <a:t>e made a previously complex process quite simple.</a:t>
            </a:r>
          </a:p>
          <a:p>
            <a:endParaRPr lang="en-US" dirty="0" smtClean="0">
              <a:solidFill>
                <a:srgbClr val="666666"/>
              </a:solidFill>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4680" y="1926519"/>
            <a:ext cx="5190932" cy="2870453"/>
          </a:xfrm>
          <a:prstGeom prst="rect">
            <a:avLst/>
          </a:prstGeom>
        </p:spPr>
      </p:pic>
    </p:spTree>
    <p:extLst>
      <p:ext uri="{BB962C8B-B14F-4D97-AF65-F5344CB8AC3E}">
        <p14:creationId xmlns:p14="http://schemas.microsoft.com/office/powerpoint/2010/main" val="15787817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TextBox 1"/>
          <p:cNvSpPr txBox="1"/>
          <p:nvPr/>
        </p:nvSpPr>
        <p:spPr>
          <a:xfrm>
            <a:off x="8037095" y="6416842"/>
            <a:ext cx="3994484" cy="307777"/>
          </a:xfrm>
          <a:prstGeom prst="rect">
            <a:avLst/>
          </a:prstGeom>
          <a:noFill/>
        </p:spPr>
        <p:txBody>
          <a:bodyPr wrap="square" rtlCol="0">
            <a:spAutoFit/>
          </a:bodyPr>
          <a:lstStyle/>
          <a:p>
            <a:pPr algn="r"/>
            <a:r>
              <a:rPr lang="en-US" sz="1400" b="1" dirty="0" smtClean="0">
                <a:solidFill>
                  <a:srgbClr val="0097A7"/>
                </a:solidFill>
                <a:hlinkClick r:id="rId4"/>
              </a:rPr>
              <a:t>LINK</a:t>
            </a:r>
            <a:endParaRPr lang="en-US" sz="1400" b="1" dirty="0">
              <a:solidFill>
                <a:srgbClr val="0097A7"/>
              </a:solidFill>
            </a:endParaRPr>
          </a:p>
        </p:txBody>
      </p:sp>
    </p:spTree>
    <p:extLst>
      <p:ext uri="{BB962C8B-B14F-4D97-AF65-F5344CB8AC3E}">
        <p14:creationId xmlns:p14="http://schemas.microsoft.com/office/powerpoint/2010/main" val="1349295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t="-1000" r="-2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852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688" y="2364436"/>
            <a:ext cx="10515600" cy="1325563"/>
          </a:xfrm>
        </p:spPr>
        <p:txBody>
          <a:bodyPr/>
          <a:lstStyle/>
          <a:p>
            <a:pPr algn="ctr"/>
            <a:r>
              <a:rPr lang="en-US" dirty="0" smtClean="0">
                <a:solidFill>
                  <a:srgbClr val="0097A7"/>
                </a:solidFill>
                <a:latin typeface="Bree Serif" charset="0"/>
                <a:ea typeface="Bree Serif" charset="0"/>
                <a:cs typeface="Bree Serif" charset="0"/>
              </a:rPr>
              <a:t>Bottom of the Funnel Content</a:t>
            </a:r>
            <a:endParaRPr lang="en-US" dirty="0">
              <a:solidFill>
                <a:srgbClr val="0097A7"/>
              </a:solidFill>
              <a:latin typeface="Bree Serif" charset="0"/>
              <a:ea typeface="Bree Serif" charset="0"/>
              <a:cs typeface="Bree Serif" charset="0"/>
            </a:endParaRP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6" name="TextBox 5"/>
          <p:cNvSpPr txBox="1"/>
          <p:nvPr/>
        </p:nvSpPr>
        <p:spPr>
          <a:xfrm>
            <a:off x="1266465" y="3468203"/>
            <a:ext cx="9513021" cy="1477328"/>
          </a:xfrm>
          <a:prstGeom prst="rect">
            <a:avLst/>
          </a:prstGeom>
          <a:noFill/>
        </p:spPr>
        <p:txBody>
          <a:bodyPr wrap="square" rtlCol="0">
            <a:spAutoFit/>
          </a:bodyPr>
          <a:lstStyle/>
          <a:p>
            <a:pPr lvl="0" algn="ctr"/>
            <a:r>
              <a:rPr lang="en-US" sz="2400" dirty="0" smtClean="0">
                <a:solidFill>
                  <a:srgbClr val="666666"/>
                </a:solidFill>
                <a:latin typeface="+mj-lt"/>
              </a:rPr>
              <a:t>Once our leads had been educated about the many NZ holiday styles available to them, and the motorhome that is best suited to their needs, it was time to move them further down the funnel towards booking a vehicle.</a:t>
            </a:r>
            <a:endParaRPr lang="en-US" sz="2400" dirty="0">
              <a:solidFill>
                <a:srgbClr val="666666"/>
              </a:solidFill>
              <a:latin typeface="+mj-lt"/>
            </a:endParaRPr>
          </a:p>
          <a:p>
            <a:endParaRPr lang="en-AU" dirty="0"/>
          </a:p>
        </p:txBody>
      </p:sp>
    </p:spTree>
    <p:extLst>
      <p:ext uri="{BB962C8B-B14F-4D97-AF65-F5344CB8AC3E}">
        <p14:creationId xmlns:p14="http://schemas.microsoft.com/office/powerpoint/2010/main" val="9882755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306" y="129308"/>
            <a:ext cx="11252200" cy="6057900"/>
          </a:xfrm>
          <a:prstGeom prst="rect">
            <a:avLst/>
          </a:prstGeom>
        </p:spPr>
      </p:pic>
    </p:spTree>
    <p:extLst>
      <p:ext uri="{BB962C8B-B14F-4D97-AF65-F5344CB8AC3E}">
        <p14:creationId xmlns:p14="http://schemas.microsoft.com/office/powerpoint/2010/main" val="18895128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127" y="0"/>
            <a:ext cx="9060873" cy="6858000"/>
          </a:xfrm>
          <a:prstGeom prst="rect">
            <a:avLst/>
          </a:prstGeom>
        </p:spPr>
      </p:pic>
      <p:sp>
        <p:nvSpPr>
          <p:cNvPr id="9" name="Title 1"/>
          <p:cNvSpPr>
            <a:spLocks noGrp="1"/>
          </p:cNvSpPr>
          <p:nvPr>
            <p:ph type="title"/>
          </p:nvPr>
        </p:nvSpPr>
        <p:spPr>
          <a:xfrm>
            <a:off x="0" y="2766218"/>
            <a:ext cx="3131127" cy="1325563"/>
          </a:xfrm>
        </p:spPr>
        <p:txBody>
          <a:bodyPr>
            <a:normAutofit fontScale="90000"/>
          </a:bodyPr>
          <a:lstStyle/>
          <a:p>
            <a:pPr algn="ctr"/>
            <a:r>
              <a:rPr lang="en-US" dirty="0" smtClean="0">
                <a:solidFill>
                  <a:srgbClr val="0097A7"/>
                </a:solidFill>
                <a:latin typeface="Bree Serif" charset="0"/>
                <a:ea typeface="Bree Serif" charset="0"/>
                <a:cs typeface="Bree Serif" charset="0"/>
              </a:rPr>
              <a:t>The Importance of a good Nurture </a:t>
            </a:r>
            <a:r>
              <a:rPr lang="en-US" dirty="0" err="1" smtClean="0">
                <a:solidFill>
                  <a:srgbClr val="0097A7"/>
                </a:solidFill>
                <a:latin typeface="Bree Serif" charset="0"/>
                <a:ea typeface="Bree Serif" charset="0"/>
                <a:cs typeface="Bree Serif" charset="0"/>
              </a:rPr>
              <a:t>Programme</a:t>
            </a:r>
            <a:endParaRPr lang="en-US" dirty="0">
              <a:solidFill>
                <a:srgbClr val="0097A7"/>
              </a:solidFill>
              <a:latin typeface="Bree Serif" charset="0"/>
              <a:ea typeface="Bree Serif" charset="0"/>
              <a:cs typeface="Bree Serif" charset="0"/>
            </a:endParaRPr>
          </a:p>
        </p:txBody>
      </p:sp>
    </p:spTree>
    <p:extLst>
      <p:ext uri="{BB962C8B-B14F-4D97-AF65-F5344CB8AC3E}">
        <p14:creationId xmlns:p14="http://schemas.microsoft.com/office/powerpoint/2010/main" val="12882130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p:spPr>
        <p:txBody>
          <a:bodyPr/>
          <a:lstStyle/>
          <a:p>
            <a:pPr algn="ctr"/>
            <a:r>
              <a:rPr lang="en-AU" dirty="0" smtClean="0">
                <a:solidFill>
                  <a:srgbClr val="0097A7"/>
                </a:solidFill>
                <a:latin typeface="Bree Serif" charset="0"/>
                <a:ea typeface="Bree Serif" charset="0"/>
                <a:cs typeface="Bree Serif" charset="0"/>
              </a:rPr>
              <a:t>The Results of the Sprint</a:t>
            </a:r>
            <a:endParaRPr lang="en-AU" dirty="0">
              <a:solidFill>
                <a:srgbClr val="0097A7"/>
              </a:solidFill>
              <a:latin typeface="Bree Serif" charset="0"/>
              <a:ea typeface="Bree Serif" charset="0"/>
              <a:cs typeface="Bree Serif" charset="0"/>
            </a:endParaRPr>
          </a:p>
        </p:txBody>
      </p:sp>
      <p:sp>
        <p:nvSpPr>
          <p:cNvPr id="3" name="Content Placeholder 2"/>
          <p:cNvSpPr>
            <a:spLocks noGrp="1"/>
          </p:cNvSpPr>
          <p:nvPr>
            <p:ph idx="1"/>
          </p:nvPr>
        </p:nvSpPr>
        <p:spPr>
          <a:xfrm>
            <a:off x="838200" y="1700934"/>
            <a:ext cx="10515600" cy="4351338"/>
          </a:xfrm>
        </p:spPr>
        <p:txBody>
          <a:bodyPr>
            <a:normAutofit fontScale="92500" lnSpcReduction="20000"/>
          </a:bodyPr>
          <a:lstStyle/>
          <a:p>
            <a:pPr marL="0" marR="0" lvl="1" indent="0" defTabSz="914400" eaLnBrk="1" fontAlgn="auto" latinLnBrk="0" hangingPunct="1">
              <a:lnSpc>
                <a:spcPct val="100000"/>
              </a:lnSpc>
              <a:spcBef>
                <a:spcPts val="0"/>
              </a:spcBef>
              <a:spcAft>
                <a:spcPts val="0"/>
              </a:spcAft>
              <a:buClrTx/>
              <a:buSzTx/>
              <a:buFontTx/>
              <a:buNone/>
              <a:tabLst/>
              <a:defRPr/>
            </a:pPr>
            <a:r>
              <a:rPr lang="en-AU" dirty="0" smtClean="0">
                <a:solidFill>
                  <a:srgbClr val="666666"/>
                </a:solidFill>
                <a:latin typeface="+mj-lt"/>
              </a:rPr>
              <a:t>The results were spectacular, in 6 weeks of </a:t>
            </a:r>
            <a:r>
              <a:rPr lang="en-AU" b="1" dirty="0" smtClean="0">
                <a:solidFill>
                  <a:srgbClr val="666666"/>
                </a:solidFill>
                <a:latin typeface="+mj-lt"/>
              </a:rPr>
              <a:t>active promotion</a:t>
            </a:r>
            <a:r>
              <a:rPr lang="en-AU" dirty="0" smtClean="0">
                <a:solidFill>
                  <a:srgbClr val="666666"/>
                </a:solidFill>
                <a:latin typeface="+mj-lt"/>
              </a:rPr>
              <a:t> we achieved</a:t>
            </a:r>
            <a:r>
              <a:rPr lang="mr-IN" dirty="0" smtClean="0">
                <a:solidFill>
                  <a:srgbClr val="666666"/>
                </a:solidFill>
                <a:latin typeface="+mj-lt"/>
              </a:rPr>
              <a:t>…</a:t>
            </a:r>
            <a:r>
              <a:rPr lang="en-AU" dirty="0" smtClean="0">
                <a:solidFill>
                  <a:srgbClr val="666666"/>
                </a:solidFill>
                <a:latin typeface="+mj-lt"/>
              </a:rPr>
              <a:t> </a:t>
            </a:r>
            <a:br>
              <a:rPr lang="en-AU" dirty="0" smtClean="0">
                <a:solidFill>
                  <a:srgbClr val="666666"/>
                </a:solidFill>
                <a:latin typeface="+mj-lt"/>
              </a:rPr>
            </a:br>
            <a:endParaRPr lang="en-AU" dirty="0" smtClean="0">
              <a:solidFill>
                <a:srgbClr val="666666"/>
              </a:solidFill>
              <a:latin typeface="+mj-lt"/>
            </a:endParaRPr>
          </a:p>
          <a:p>
            <a:pPr marL="342900" lvl="1" indent="-342900">
              <a:lnSpc>
                <a:spcPct val="100000"/>
              </a:lnSpc>
              <a:spcBef>
                <a:spcPts val="0"/>
              </a:spcBef>
            </a:pPr>
            <a:r>
              <a:rPr lang="en-AU" b="1" dirty="0" smtClean="0">
                <a:solidFill>
                  <a:srgbClr val="0097A7"/>
                </a:solidFill>
                <a:latin typeface="+mj-lt"/>
              </a:rPr>
              <a:t>633</a:t>
            </a:r>
            <a:r>
              <a:rPr lang="en-AU" dirty="0" smtClean="0">
                <a:solidFill>
                  <a:srgbClr val="0097A7"/>
                </a:solidFill>
                <a:latin typeface="+mj-lt"/>
              </a:rPr>
              <a:t> </a:t>
            </a:r>
            <a:r>
              <a:rPr lang="en-AU" dirty="0" smtClean="0">
                <a:solidFill>
                  <a:srgbClr val="666666"/>
                </a:solidFill>
                <a:latin typeface="+mj-lt"/>
              </a:rPr>
              <a:t>eBook downloads (leads), with a landing page submission rate of </a:t>
            </a:r>
            <a:r>
              <a:rPr lang="en-AU" b="1" dirty="0" smtClean="0">
                <a:solidFill>
                  <a:srgbClr val="0097A7"/>
                </a:solidFill>
                <a:latin typeface="+mj-lt"/>
              </a:rPr>
              <a:t>28%</a:t>
            </a:r>
            <a:r>
              <a:rPr lang="en-AU" dirty="0" smtClean="0">
                <a:solidFill>
                  <a:srgbClr val="666666"/>
                </a:solidFill>
                <a:latin typeface="+mj-lt"/>
              </a:rPr>
              <a:t/>
            </a:r>
            <a:br>
              <a:rPr lang="en-AU" dirty="0" smtClean="0">
                <a:solidFill>
                  <a:srgbClr val="666666"/>
                </a:solidFill>
                <a:latin typeface="+mj-lt"/>
              </a:rPr>
            </a:br>
            <a:endParaRPr lang="en-AU" dirty="0" smtClean="0">
              <a:solidFill>
                <a:srgbClr val="666666"/>
              </a:solidFill>
              <a:latin typeface="+mj-lt"/>
            </a:endParaRPr>
          </a:p>
          <a:p>
            <a:pPr marL="342900" lvl="1" indent="-342900">
              <a:lnSpc>
                <a:spcPct val="100000"/>
              </a:lnSpc>
              <a:spcBef>
                <a:spcPts val="0"/>
              </a:spcBef>
            </a:pPr>
            <a:r>
              <a:rPr lang="en-AU" b="1" dirty="0" smtClean="0">
                <a:solidFill>
                  <a:srgbClr val="0097A7"/>
                </a:solidFill>
                <a:latin typeface="+mj-lt"/>
              </a:rPr>
              <a:t>601</a:t>
            </a:r>
            <a:r>
              <a:rPr lang="en-AU" dirty="0" smtClean="0">
                <a:solidFill>
                  <a:srgbClr val="666666"/>
                </a:solidFill>
                <a:latin typeface="+mj-lt"/>
              </a:rPr>
              <a:t> Motorhome Selector Tool completions (MQLs), with a landing page submission rate of </a:t>
            </a:r>
            <a:r>
              <a:rPr lang="en-AU" b="1" dirty="0" smtClean="0">
                <a:solidFill>
                  <a:srgbClr val="0097A7"/>
                </a:solidFill>
                <a:latin typeface="+mj-lt"/>
              </a:rPr>
              <a:t>35%</a:t>
            </a:r>
            <a:r>
              <a:rPr lang="en-AU" dirty="0" smtClean="0">
                <a:solidFill>
                  <a:srgbClr val="666666"/>
                </a:solidFill>
                <a:latin typeface="+mj-lt"/>
              </a:rPr>
              <a:t/>
            </a:r>
            <a:br>
              <a:rPr lang="en-AU" dirty="0" smtClean="0">
                <a:solidFill>
                  <a:srgbClr val="666666"/>
                </a:solidFill>
                <a:latin typeface="+mj-lt"/>
              </a:rPr>
            </a:br>
            <a:endParaRPr lang="en-AU" dirty="0">
              <a:solidFill>
                <a:srgbClr val="666666"/>
              </a:solidFill>
              <a:latin typeface="+mj-lt"/>
            </a:endParaRPr>
          </a:p>
          <a:p>
            <a:pPr marL="342900" lvl="1" indent="-342900">
              <a:lnSpc>
                <a:spcPct val="100000"/>
              </a:lnSpc>
              <a:spcBef>
                <a:spcPts val="0"/>
              </a:spcBef>
            </a:pPr>
            <a:r>
              <a:rPr lang="en-AU" b="1" dirty="0" smtClean="0">
                <a:solidFill>
                  <a:srgbClr val="0097A7"/>
                </a:solidFill>
                <a:latin typeface="+mj-lt"/>
              </a:rPr>
              <a:t>31% </a:t>
            </a:r>
            <a:r>
              <a:rPr lang="en-AU" dirty="0" smtClean="0">
                <a:solidFill>
                  <a:srgbClr val="666666"/>
                </a:solidFill>
                <a:latin typeface="+mj-lt"/>
              </a:rPr>
              <a:t>average email open rate</a:t>
            </a:r>
            <a:r>
              <a:rPr lang="en-AU" b="1" dirty="0" smtClean="0">
                <a:solidFill>
                  <a:srgbClr val="666666"/>
                </a:solidFill>
                <a:latin typeface="+mj-lt"/>
              </a:rPr>
              <a:t/>
            </a:r>
            <a:br>
              <a:rPr lang="en-AU" b="1" dirty="0" smtClean="0">
                <a:solidFill>
                  <a:srgbClr val="666666"/>
                </a:solidFill>
                <a:latin typeface="+mj-lt"/>
              </a:rPr>
            </a:br>
            <a:endParaRPr lang="en-AU" b="1" dirty="0" smtClean="0">
              <a:solidFill>
                <a:srgbClr val="666666"/>
              </a:solidFill>
              <a:latin typeface="+mj-lt"/>
            </a:endParaRPr>
          </a:p>
          <a:p>
            <a:pPr marL="342900" lvl="1" indent="-342900">
              <a:lnSpc>
                <a:spcPct val="100000"/>
              </a:lnSpc>
              <a:spcBef>
                <a:spcPts val="0"/>
              </a:spcBef>
            </a:pPr>
            <a:r>
              <a:rPr lang="en-AU" b="1" dirty="0" smtClean="0">
                <a:solidFill>
                  <a:srgbClr val="0097A7"/>
                </a:solidFill>
                <a:latin typeface="+mj-lt"/>
              </a:rPr>
              <a:t>79</a:t>
            </a:r>
            <a:r>
              <a:rPr lang="en-AU" dirty="0" smtClean="0">
                <a:solidFill>
                  <a:srgbClr val="666666"/>
                </a:solidFill>
                <a:latin typeface="+mj-lt"/>
              </a:rPr>
              <a:t> social media messages created across Facebook, Twitter, and Google+, resulting in</a:t>
            </a:r>
            <a:r>
              <a:rPr lang="en-AU" b="1" dirty="0" smtClean="0">
                <a:solidFill>
                  <a:srgbClr val="666666"/>
                </a:solidFill>
                <a:latin typeface="+mj-lt"/>
              </a:rPr>
              <a:t> </a:t>
            </a:r>
            <a:r>
              <a:rPr lang="en-AU" b="1" dirty="0" smtClean="0">
                <a:solidFill>
                  <a:srgbClr val="0097A7"/>
                </a:solidFill>
                <a:latin typeface="+mj-lt"/>
              </a:rPr>
              <a:t>99</a:t>
            </a:r>
            <a:r>
              <a:rPr lang="en-AU" b="1" dirty="0" smtClean="0">
                <a:solidFill>
                  <a:srgbClr val="666666"/>
                </a:solidFill>
                <a:latin typeface="+mj-lt"/>
              </a:rPr>
              <a:t> </a:t>
            </a:r>
            <a:r>
              <a:rPr lang="en-AU" dirty="0" smtClean="0">
                <a:solidFill>
                  <a:srgbClr val="666666"/>
                </a:solidFill>
                <a:latin typeface="+mj-lt"/>
              </a:rPr>
              <a:t>new contacts</a:t>
            </a:r>
            <a:br>
              <a:rPr lang="en-AU" dirty="0" smtClean="0">
                <a:solidFill>
                  <a:srgbClr val="666666"/>
                </a:solidFill>
                <a:latin typeface="+mj-lt"/>
              </a:rPr>
            </a:br>
            <a:endParaRPr lang="en-AU" dirty="0" smtClean="0">
              <a:solidFill>
                <a:srgbClr val="666666"/>
              </a:solidFill>
              <a:latin typeface="+mj-lt"/>
            </a:endParaRPr>
          </a:p>
          <a:p>
            <a:pPr marL="342900" lvl="1" indent="-342900">
              <a:lnSpc>
                <a:spcPct val="100000"/>
              </a:lnSpc>
              <a:spcBef>
                <a:spcPts val="0"/>
              </a:spcBef>
            </a:pPr>
            <a:r>
              <a:rPr lang="en-AU" sz="2600" b="1" dirty="0" smtClean="0">
                <a:solidFill>
                  <a:schemeClr val="tx1">
                    <a:lumMod val="65000"/>
                    <a:lumOff val="35000"/>
                  </a:schemeClr>
                </a:solidFill>
                <a:latin typeface="+mj-lt"/>
              </a:rPr>
              <a:t>To date,</a:t>
            </a:r>
            <a:r>
              <a:rPr lang="en-AU" sz="2600" b="1" dirty="0" smtClean="0">
                <a:solidFill>
                  <a:srgbClr val="0097A7"/>
                </a:solidFill>
                <a:latin typeface="+mj-lt"/>
              </a:rPr>
              <a:t> 43</a:t>
            </a:r>
            <a:r>
              <a:rPr lang="en-AU" sz="2600" b="1" dirty="0" smtClean="0">
                <a:solidFill>
                  <a:srgbClr val="666666"/>
                </a:solidFill>
                <a:latin typeface="+mj-lt"/>
              </a:rPr>
              <a:t> </a:t>
            </a:r>
            <a:r>
              <a:rPr lang="en-AU" sz="2600" b="1" dirty="0" smtClean="0">
                <a:solidFill>
                  <a:srgbClr val="666666"/>
                </a:solidFill>
                <a:latin typeface="+mj-lt"/>
              </a:rPr>
              <a:t>new customers </a:t>
            </a:r>
            <a:r>
              <a:rPr lang="en-AU" sz="2600" b="1" dirty="0" smtClean="0">
                <a:solidFill>
                  <a:srgbClr val="666666"/>
                </a:solidFill>
                <a:latin typeface="+mj-lt"/>
              </a:rPr>
              <a:t>that interacted </a:t>
            </a:r>
            <a:r>
              <a:rPr lang="en-AU" sz="2600" b="1" dirty="0" smtClean="0">
                <a:solidFill>
                  <a:srgbClr val="666666"/>
                </a:solidFill>
                <a:latin typeface="+mj-lt"/>
              </a:rPr>
              <a:t>with Sprint content @ </a:t>
            </a:r>
            <a:r>
              <a:rPr lang="en-AU" sz="2600" b="1" dirty="0" smtClean="0">
                <a:solidFill>
                  <a:srgbClr val="666666"/>
                </a:solidFill>
                <a:latin typeface="+mj-lt"/>
              </a:rPr>
              <a:t>$4,000 </a:t>
            </a:r>
            <a:r>
              <a:rPr lang="en-AU" sz="2600" b="1" dirty="0" smtClean="0">
                <a:solidFill>
                  <a:srgbClr val="666666"/>
                </a:solidFill>
                <a:latin typeface="+mj-lt"/>
              </a:rPr>
              <a:t>per booking</a:t>
            </a:r>
            <a:r>
              <a:rPr lang="en-AU" sz="2600" b="1" dirty="0" smtClean="0">
                <a:solidFill>
                  <a:srgbClr val="666666"/>
                </a:solidFill>
                <a:latin typeface="+mj-lt"/>
              </a:rPr>
              <a:t>*</a:t>
            </a: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Tree>
    <p:extLst>
      <p:ext uri="{BB962C8B-B14F-4D97-AF65-F5344CB8AC3E}">
        <p14:creationId xmlns:p14="http://schemas.microsoft.com/office/powerpoint/2010/main" val="8877246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688" y="778216"/>
            <a:ext cx="10515600" cy="1325563"/>
          </a:xfrm>
        </p:spPr>
        <p:txBody>
          <a:bodyPr/>
          <a:lstStyle/>
          <a:p>
            <a:pPr algn="ctr"/>
            <a:r>
              <a:rPr lang="en-AU" dirty="0" smtClean="0">
                <a:solidFill>
                  <a:srgbClr val="0097A7"/>
                </a:solidFill>
                <a:latin typeface="Bree Serif" charset="0"/>
                <a:ea typeface="Bree Serif" charset="0"/>
                <a:cs typeface="Bree Serif" charset="0"/>
              </a:rPr>
              <a:t>Our Key Learnings</a:t>
            </a:r>
            <a:endParaRPr lang="en-AU" dirty="0">
              <a:solidFill>
                <a:srgbClr val="0097A7"/>
              </a:solidFill>
              <a:latin typeface="Bree Serif" charset="0"/>
              <a:ea typeface="Bree Serif" charset="0"/>
              <a:cs typeface="Bree Serif" charset="0"/>
            </a:endParaRPr>
          </a:p>
        </p:txBody>
      </p:sp>
      <p:sp>
        <p:nvSpPr>
          <p:cNvPr id="4" name="TextBox 3"/>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5" name="Content Placeholder 2"/>
          <p:cNvSpPr>
            <a:spLocks noGrp="1"/>
          </p:cNvSpPr>
          <p:nvPr>
            <p:ph idx="1"/>
          </p:nvPr>
        </p:nvSpPr>
        <p:spPr>
          <a:xfrm>
            <a:off x="801687" y="2103779"/>
            <a:ext cx="10652375" cy="3708568"/>
          </a:xfrm>
        </p:spPr>
        <p:txBody>
          <a:bodyPr>
            <a:normAutofit/>
          </a:bodyPr>
          <a:lstStyle/>
          <a:p>
            <a:r>
              <a:rPr lang="en-AU" dirty="0">
                <a:solidFill>
                  <a:srgbClr val="666666"/>
                </a:solidFill>
                <a:latin typeface="+mj-lt"/>
              </a:rPr>
              <a:t>Engaging inbound content has given us real data </a:t>
            </a:r>
            <a:r>
              <a:rPr lang="en-AU" dirty="0" smtClean="0">
                <a:solidFill>
                  <a:srgbClr val="666666"/>
                </a:solidFill>
                <a:latin typeface="+mj-lt"/>
              </a:rPr>
              <a:t>that now guides our content strategy. We do </a:t>
            </a:r>
            <a:r>
              <a:rPr lang="en-AU" dirty="0">
                <a:solidFill>
                  <a:srgbClr val="666666"/>
                </a:solidFill>
                <a:latin typeface="+mj-lt"/>
              </a:rPr>
              <a:t>more of what’s working, and less of what isn’t.</a:t>
            </a:r>
            <a:r>
              <a:rPr lang="en-AU" dirty="0">
                <a:solidFill>
                  <a:srgbClr val="666666"/>
                </a:solidFill>
              </a:rPr>
              <a:t/>
            </a:r>
            <a:br>
              <a:rPr lang="en-AU" dirty="0">
                <a:solidFill>
                  <a:srgbClr val="666666"/>
                </a:solidFill>
              </a:rPr>
            </a:br>
            <a:endParaRPr lang="en-AU" dirty="0" smtClean="0">
              <a:solidFill>
                <a:srgbClr val="666666"/>
              </a:solidFill>
              <a:latin typeface="+mj-lt"/>
            </a:endParaRPr>
          </a:p>
          <a:p>
            <a:r>
              <a:rPr lang="en-AU" dirty="0" smtClean="0">
                <a:solidFill>
                  <a:srgbClr val="666666"/>
                </a:solidFill>
                <a:latin typeface="+mj-lt"/>
              </a:rPr>
              <a:t>We discovered a clear need for a view of lead-to-customer conversion rates (CRM integration with </a:t>
            </a:r>
            <a:r>
              <a:rPr lang="en-AU" dirty="0" err="1">
                <a:solidFill>
                  <a:srgbClr val="666666"/>
                </a:solidFill>
                <a:latin typeface="+mj-lt"/>
              </a:rPr>
              <a:t>H</a:t>
            </a:r>
            <a:r>
              <a:rPr lang="en-AU" dirty="0" err="1" smtClean="0">
                <a:solidFill>
                  <a:srgbClr val="666666"/>
                </a:solidFill>
                <a:latin typeface="+mj-lt"/>
              </a:rPr>
              <a:t>ubSpot</a:t>
            </a:r>
            <a:r>
              <a:rPr lang="en-AU" dirty="0" smtClean="0">
                <a:solidFill>
                  <a:srgbClr val="666666"/>
                </a:solidFill>
                <a:latin typeface="+mj-lt"/>
              </a:rPr>
              <a:t>)</a:t>
            </a:r>
            <a:br>
              <a:rPr lang="en-AU" dirty="0" smtClean="0">
                <a:solidFill>
                  <a:srgbClr val="666666"/>
                </a:solidFill>
                <a:latin typeface="+mj-lt"/>
              </a:rPr>
            </a:br>
            <a:endParaRPr lang="en-AU" dirty="0" smtClean="0">
              <a:solidFill>
                <a:srgbClr val="666666"/>
              </a:solidFill>
              <a:latin typeface="+mj-lt"/>
            </a:endParaRPr>
          </a:p>
          <a:p>
            <a:r>
              <a:rPr lang="en-AU" dirty="0" smtClean="0">
                <a:solidFill>
                  <a:srgbClr val="666666"/>
                </a:solidFill>
                <a:latin typeface="+mj-lt"/>
              </a:rPr>
              <a:t>Use persona qualifying questions in our gating forms</a:t>
            </a:r>
          </a:p>
        </p:txBody>
      </p:sp>
    </p:spTree>
    <p:extLst>
      <p:ext uri="{BB962C8B-B14F-4D97-AF65-F5344CB8AC3E}">
        <p14:creationId xmlns:p14="http://schemas.microsoft.com/office/powerpoint/2010/main" val="1959846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6315"/>
          <a:stretch/>
        </p:blipFill>
        <p:spPr>
          <a:xfrm>
            <a:off x="0" y="0"/>
            <a:ext cx="12192000" cy="7652084"/>
          </a:xfrm>
          <a:prstGeom prst="rect">
            <a:avLst/>
          </a:prstGeom>
        </p:spPr>
      </p:pic>
      <p:sp>
        <p:nvSpPr>
          <p:cNvPr id="2" name="Title 1"/>
          <p:cNvSpPr>
            <a:spLocks noGrp="1"/>
          </p:cNvSpPr>
          <p:nvPr>
            <p:ph type="title"/>
          </p:nvPr>
        </p:nvSpPr>
        <p:spPr/>
        <p:txBody>
          <a:bodyPr/>
          <a:lstStyle/>
          <a:p>
            <a:pPr algn="ctr"/>
            <a:r>
              <a:rPr lang="en-US" b="1" dirty="0" smtClean="0">
                <a:solidFill>
                  <a:schemeClr val="bg1"/>
                </a:solidFill>
                <a:latin typeface="Bree Serif" charset="0"/>
                <a:ea typeface="Bree Serif" charset="0"/>
                <a:cs typeface="Bree Serif" charset="0"/>
              </a:rPr>
              <a:t>Who am I?</a:t>
            </a:r>
            <a:endParaRPr lang="en-US" b="1" dirty="0">
              <a:solidFill>
                <a:schemeClr val="bg1"/>
              </a:solidFill>
              <a:latin typeface="Bree Serif" charset="0"/>
              <a:ea typeface="Bree Serif" charset="0"/>
              <a:cs typeface="Bree Serif" charset="0"/>
            </a:endParaRP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Tree>
    <p:extLst>
      <p:ext uri="{BB962C8B-B14F-4D97-AF65-F5344CB8AC3E}">
        <p14:creationId xmlns:p14="http://schemas.microsoft.com/office/powerpoint/2010/main" val="3657625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57624"/>
            <a:ext cx="10515600" cy="1325563"/>
          </a:xfrm>
        </p:spPr>
        <p:txBody>
          <a:bodyPr/>
          <a:lstStyle/>
          <a:p>
            <a:pPr algn="ctr"/>
            <a:r>
              <a:rPr lang="en-AU" dirty="0" smtClean="0">
                <a:solidFill>
                  <a:srgbClr val="0097A7"/>
                </a:solidFill>
                <a:latin typeface="Bree Serif" charset="0"/>
                <a:ea typeface="Bree Serif" charset="0"/>
                <a:cs typeface="Bree Serif" charset="0"/>
              </a:rPr>
              <a:t>Our Key Learnings</a:t>
            </a:r>
            <a:endParaRPr lang="en-AU" dirty="0">
              <a:solidFill>
                <a:srgbClr val="0097A7"/>
              </a:solidFill>
              <a:latin typeface="Bree Serif" charset="0"/>
              <a:ea typeface="Bree Serif" charset="0"/>
              <a:cs typeface="Bree Serif" charset="0"/>
            </a:endParaRPr>
          </a:p>
        </p:txBody>
      </p:sp>
      <p:sp>
        <p:nvSpPr>
          <p:cNvPr id="3" name="Content Placeholder 2"/>
          <p:cNvSpPr>
            <a:spLocks noGrp="1"/>
          </p:cNvSpPr>
          <p:nvPr>
            <p:ph idx="1"/>
          </p:nvPr>
        </p:nvSpPr>
        <p:spPr>
          <a:xfrm>
            <a:off x="838200" y="2376632"/>
            <a:ext cx="10515600" cy="3192896"/>
          </a:xfrm>
        </p:spPr>
        <p:txBody>
          <a:bodyPr>
            <a:normAutofit/>
          </a:bodyPr>
          <a:lstStyle/>
          <a:p>
            <a:r>
              <a:rPr lang="en-AU" dirty="0" smtClean="0">
                <a:solidFill>
                  <a:srgbClr val="666666"/>
                </a:solidFill>
                <a:latin typeface="+mj-lt"/>
              </a:rPr>
              <a:t>Inbound is different to BAU. It has given us the opportunity to re-examine processes with a fresh pair of eyes.</a:t>
            </a:r>
            <a:br>
              <a:rPr lang="en-AU" dirty="0" smtClean="0">
                <a:solidFill>
                  <a:srgbClr val="666666"/>
                </a:solidFill>
                <a:latin typeface="+mj-lt"/>
              </a:rPr>
            </a:br>
            <a:endParaRPr lang="en-AU" dirty="0" smtClean="0">
              <a:solidFill>
                <a:srgbClr val="666666"/>
              </a:solidFill>
              <a:latin typeface="+mj-lt"/>
            </a:endParaRPr>
          </a:p>
          <a:p>
            <a:r>
              <a:rPr lang="en-AU" dirty="0" smtClean="0">
                <a:solidFill>
                  <a:srgbClr val="666666"/>
                </a:solidFill>
                <a:latin typeface="+mj-lt"/>
              </a:rPr>
              <a:t>Our </a:t>
            </a:r>
            <a:r>
              <a:rPr lang="en-AU" dirty="0">
                <a:solidFill>
                  <a:srgbClr val="666666"/>
                </a:solidFill>
                <a:latin typeface="+mj-lt"/>
              </a:rPr>
              <a:t>philosophy has shifted from “write and hope” to purposely considering how to create engaging, value-adding content.</a:t>
            </a:r>
          </a:p>
        </p:txBody>
      </p:sp>
      <p:sp>
        <p:nvSpPr>
          <p:cNvPr id="4" name="TextBox 3"/>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Tree>
    <p:extLst>
      <p:ext uri="{BB962C8B-B14F-4D97-AF65-F5344CB8AC3E}">
        <p14:creationId xmlns:p14="http://schemas.microsoft.com/office/powerpoint/2010/main" val="4892069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3416" y="1388919"/>
            <a:ext cx="6625167" cy="3215764"/>
          </a:xfrm>
          <a:prstGeom prst="rect">
            <a:avLst/>
          </a:prstGeom>
        </p:spPr>
      </p:pic>
      <p:sp>
        <p:nvSpPr>
          <p:cNvPr id="5" name="TextBox 4"/>
          <p:cNvSpPr txBox="1"/>
          <p:nvPr/>
        </p:nvSpPr>
        <p:spPr>
          <a:xfrm>
            <a:off x="3612275" y="4479993"/>
            <a:ext cx="4967449" cy="1384995"/>
          </a:xfrm>
          <a:prstGeom prst="rect">
            <a:avLst/>
          </a:prstGeom>
          <a:noFill/>
        </p:spPr>
        <p:txBody>
          <a:bodyPr wrap="none" rtlCol="0">
            <a:spAutoFit/>
          </a:bodyPr>
          <a:lstStyle/>
          <a:p>
            <a:pPr algn="ctr"/>
            <a:r>
              <a:rPr lang="en-AU" sz="2800" dirty="0" smtClean="0">
                <a:solidFill>
                  <a:srgbClr val="666666"/>
                </a:solidFill>
                <a:latin typeface="+mj-lt"/>
              </a:rPr>
              <a:t>Thank you</a:t>
            </a:r>
          </a:p>
          <a:p>
            <a:pPr algn="ctr"/>
            <a:r>
              <a:rPr lang="en-AU" sz="2800" dirty="0" smtClean="0">
                <a:solidFill>
                  <a:srgbClr val="666666"/>
                </a:solidFill>
                <a:latin typeface="+mj-lt"/>
              </a:rPr>
              <a:t>Mary Hamilton</a:t>
            </a:r>
          </a:p>
          <a:p>
            <a:pPr algn="ctr"/>
            <a:r>
              <a:rPr lang="en-AU" sz="2800" dirty="0" smtClean="0">
                <a:latin typeface="+mj-lt"/>
                <a:hlinkClick r:id="rId3"/>
              </a:rPr>
              <a:t>mary.hamilton@wilderness.co.nz</a:t>
            </a:r>
            <a:endParaRPr lang="en-AU" sz="2800" dirty="0" smtClean="0">
              <a:latin typeface="+mj-lt"/>
            </a:endParaRPr>
          </a:p>
        </p:txBody>
      </p:sp>
      <p:sp>
        <p:nvSpPr>
          <p:cNvPr id="6" name="TextBox 5"/>
          <p:cNvSpPr txBox="1"/>
          <p:nvPr/>
        </p:nvSpPr>
        <p:spPr>
          <a:xfrm>
            <a:off x="4985892" y="6339609"/>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Tree>
    <p:extLst>
      <p:ext uri="{BB962C8B-B14F-4D97-AF65-F5344CB8AC3E}">
        <p14:creationId xmlns:p14="http://schemas.microsoft.com/office/powerpoint/2010/main" val="5718333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6450" y="5149986"/>
            <a:ext cx="7886076" cy="923075"/>
          </a:xfrm>
        </p:spPr>
        <p:txBody>
          <a:bodyPr>
            <a:normAutofit lnSpcReduction="10000"/>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dirty="0" smtClean="0">
                <a:solidFill>
                  <a:schemeClr val="bg1"/>
                </a:solidFill>
                <a:latin typeface="Bree Serif" charset="0"/>
                <a:ea typeface="Bree Serif" charset="0"/>
                <a:cs typeface="Bree Serif" charset="0"/>
              </a:rPr>
              <a:t>What challenge led us to choose an Inbound Marketing strategy?</a:t>
            </a:r>
          </a:p>
        </p:txBody>
      </p:sp>
    </p:spTree>
    <p:extLst>
      <p:ext uri="{BB962C8B-B14F-4D97-AF65-F5344CB8AC3E}">
        <p14:creationId xmlns:p14="http://schemas.microsoft.com/office/powerpoint/2010/main" val="17745022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97A7"/>
                </a:solidFill>
                <a:latin typeface="Bree Serif" charset="0"/>
                <a:ea typeface="Bree Serif" charset="0"/>
                <a:cs typeface="Bree Serif" charset="0"/>
              </a:rPr>
              <a:t>Our Strategic Discovery Process</a:t>
            </a:r>
            <a:endParaRPr lang="en-US" dirty="0">
              <a:solidFill>
                <a:srgbClr val="0097A7"/>
              </a:solidFill>
              <a:latin typeface="Bree Serif" charset="0"/>
              <a:ea typeface="Bree Serif" charset="0"/>
              <a:cs typeface="Bree Serif" charset="0"/>
            </a:endParaRPr>
          </a:p>
        </p:txBody>
      </p:sp>
      <p:sp>
        <p:nvSpPr>
          <p:cNvPr id="3" name="Content Placeholder 2"/>
          <p:cNvSpPr>
            <a:spLocks noGrp="1"/>
          </p:cNvSpPr>
          <p:nvPr>
            <p:ph idx="1"/>
          </p:nvPr>
        </p:nvSpPr>
        <p:spPr>
          <a:xfrm>
            <a:off x="838200" y="1930255"/>
            <a:ext cx="5257800" cy="3823421"/>
          </a:xfrm>
        </p:spPr>
        <p:txBody>
          <a:bodyPr>
            <a:normAutofit/>
          </a:bodyPr>
          <a:lstStyle/>
          <a:p>
            <a:r>
              <a:rPr lang="en-US" dirty="0" smtClean="0">
                <a:solidFill>
                  <a:srgbClr val="666666"/>
                </a:solidFill>
                <a:latin typeface="+mj-lt"/>
              </a:rPr>
              <a:t>We included our key stakeholders from the very beginning.</a:t>
            </a:r>
            <a:br>
              <a:rPr lang="en-US" dirty="0" smtClean="0">
                <a:solidFill>
                  <a:srgbClr val="666666"/>
                </a:solidFill>
                <a:latin typeface="+mj-lt"/>
              </a:rPr>
            </a:br>
            <a:endParaRPr lang="en-US" dirty="0" smtClean="0">
              <a:solidFill>
                <a:srgbClr val="666666"/>
              </a:solidFill>
              <a:latin typeface="+mj-lt"/>
            </a:endParaRPr>
          </a:p>
          <a:p>
            <a:r>
              <a:rPr lang="en-US" dirty="0" smtClean="0">
                <a:solidFill>
                  <a:srgbClr val="666666"/>
                </a:solidFill>
                <a:latin typeface="+mj-lt"/>
              </a:rPr>
              <a:t>We started by identifying four main personas, and targeted them all in our first Sprint.</a:t>
            </a:r>
            <a:br>
              <a:rPr lang="en-US" dirty="0" smtClean="0">
                <a:solidFill>
                  <a:srgbClr val="666666"/>
                </a:solidFill>
                <a:latin typeface="+mj-lt"/>
              </a:rPr>
            </a:br>
            <a:endParaRPr lang="en-US" dirty="0" smtClean="0">
              <a:solidFill>
                <a:srgbClr val="666666"/>
              </a:solidFill>
              <a:latin typeface="+mj-lt"/>
            </a:endParaRPr>
          </a:p>
          <a:p>
            <a:r>
              <a:rPr lang="en-US" dirty="0" smtClean="0">
                <a:solidFill>
                  <a:srgbClr val="666666"/>
                </a:solidFill>
                <a:latin typeface="+mj-lt"/>
              </a:rPr>
              <a:t>The discovery of these personas helped us focus our content.</a:t>
            </a: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9198" y="1851803"/>
            <a:ext cx="3771619" cy="266780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7870" y="4864469"/>
            <a:ext cx="1567410" cy="92437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9917" y="4886147"/>
            <a:ext cx="898561" cy="857969"/>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84053" y="4886147"/>
            <a:ext cx="873528" cy="881015"/>
          </a:xfrm>
          <a:prstGeom prst="rect">
            <a:avLst/>
          </a:prstGeom>
        </p:spPr>
      </p:pic>
    </p:spTree>
    <p:extLst>
      <p:ext uri="{BB962C8B-B14F-4D97-AF65-F5344CB8AC3E}">
        <p14:creationId xmlns:p14="http://schemas.microsoft.com/office/powerpoint/2010/main" val="7314319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05999"/>
            <a:ext cx="10515600" cy="1325563"/>
          </a:xfrm>
        </p:spPr>
        <p:txBody>
          <a:bodyPr/>
          <a:lstStyle/>
          <a:p>
            <a:pPr algn="ctr"/>
            <a:r>
              <a:rPr lang="en-US" dirty="0" smtClean="0">
                <a:solidFill>
                  <a:srgbClr val="0097A7"/>
                </a:solidFill>
                <a:latin typeface="Bree Serif" charset="0"/>
                <a:ea typeface="Bree Serif" charset="0"/>
                <a:cs typeface="Bree Serif" charset="0"/>
              </a:rPr>
              <a:t>Our First Sprint</a:t>
            </a:r>
            <a:endParaRPr lang="en-US" dirty="0">
              <a:solidFill>
                <a:srgbClr val="0097A7"/>
              </a:solidFill>
              <a:latin typeface="Bree Serif" charset="0"/>
              <a:ea typeface="Bree Serif" charset="0"/>
              <a:cs typeface="Bree Serif" charset="0"/>
            </a:endParaRPr>
          </a:p>
        </p:txBody>
      </p:sp>
      <p:sp>
        <p:nvSpPr>
          <p:cNvPr id="3" name="Content Placeholder 2"/>
          <p:cNvSpPr>
            <a:spLocks noGrp="1"/>
          </p:cNvSpPr>
          <p:nvPr>
            <p:ph idx="1"/>
          </p:nvPr>
        </p:nvSpPr>
        <p:spPr>
          <a:xfrm>
            <a:off x="838201" y="1825624"/>
            <a:ext cx="10515600" cy="3330991"/>
          </a:xfrm>
        </p:spPr>
        <p:txBody>
          <a:bodyPr>
            <a:normAutofit/>
          </a:bodyPr>
          <a:lstStyle/>
          <a:p>
            <a:pPr marL="0" indent="0">
              <a:lnSpc>
                <a:spcPct val="100000"/>
              </a:lnSpc>
              <a:spcBef>
                <a:spcPts val="0"/>
              </a:spcBef>
              <a:buNone/>
              <a:defRPr/>
            </a:pPr>
            <a:r>
              <a:rPr lang="en-US" dirty="0" smtClean="0">
                <a:solidFill>
                  <a:srgbClr val="666666"/>
                </a:solidFill>
                <a:latin typeface="+mj-lt"/>
              </a:rPr>
              <a:t/>
            </a:r>
            <a:br>
              <a:rPr lang="en-US" dirty="0" smtClean="0">
                <a:solidFill>
                  <a:srgbClr val="666666"/>
                </a:solidFill>
                <a:latin typeface="+mj-lt"/>
              </a:rPr>
            </a:br>
            <a:endParaRPr lang="en-US" dirty="0" smtClean="0">
              <a:solidFill>
                <a:srgbClr val="666666"/>
              </a:solidFill>
              <a:latin typeface="+mj-lt"/>
            </a:endParaRP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6" name="TextBox 5"/>
          <p:cNvSpPr txBox="1"/>
          <p:nvPr/>
        </p:nvSpPr>
        <p:spPr>
          <a:xfrm>
            <a:off x="1565564" y="3429000"/>
            <a:ext cx="9337964" cy="1107996"/>
          </a:xfrm>
          <a:prstGeom prst="rect">
            <a:avLst/>
          </a:prstGeom>
          <a:noFill/>
        </p:spPr>
        <p:txBody>
          <a:bodyPr wrap="square" rtlCol="0">
            <a:spAutoFit/>
          </a:bodyPr>
          <a:lstStyle/>
          <a:p>
            <a:pPr lvl="0" algn="ctr"/>
            <a:r>
              <a:rPr lang="en-US" sz="2400" dirty="0">
                <a:solidFill>
                  <a:srgbClr val="666666"/>
                </a:solidFill>
                <a:latin typeface="+mj-lt"/>
              </a:rPr>
              <a:t>We started by identifying the pieces of premium content that would best address persona goals and pain points. </a:t>
            </a:r>
          </a:p>
          <a:p>
            <a:endParaRPr lang="en-AU" dirty="0"/>
          </a:p>
        </p:txBody>
      </p:sp>
    </p:spTree>
    <p:extLst>
      <p:ext uri="{BB962C8B-B14F-4D97-AF65-F5344CB8AC3E}">
        <p14:creationId xmlns:p14="http://schemas.microsoft.com/office/powerpoint/2010/main" val="3104164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1688" y="1089817"/>
            <a:ext cx="10515600" cy="1325563"/>
          </a:xfrm>
        </p:spPr>
        <p:txBody>
          <a:bodyPr/>
          <a:lstStyle/>
          <a:p>
            <a:pPr algn="ctr"/>
            <a:r>
              <a:rPr lang="en-US" dirty="0" smtClean="0">
                <a:solidFill>
                  <a:srgbClr val="0097A7"/>
                </a:solidFill>
                <a:latin typeface="Bree Serif" charset="0"/>
                <a:ea typeface="Bree Serif" charset="0"/>
                <a:cs typeface="Bree Serif" charset="0"/>
              </a:rPr>
              <a:t>Top of the Funnel Content</a:t>
            </a:r>
            <a:endParaRPr lang="en-US" dirty="0">
              <a:solidFill>
                <a:srgbClr val="0097A7"/>
              </a:solidFill>
              <a:latin typeface="Bree Serif" charset="0"/>
              <a:ea typeface="Bree Serif" charset="0"/>
              <a:cs typeface="Bree Serif" charset="0"/>
            </a:endParaRPr>
          </a:p>
        </p:txBody>
      </p:sp>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6" name="TextBox 5"/>
          <p:cNvSpPr txBox="1"/>
          <p:nvPr/>
        </p:nvSpPr>
        <p:spPr>
          <a:xfrm>
            <a:off x="1335088" y="2791797"/>
            <a:ext cx="4724400" cy="2585323"/>
          </a:xfrm>
          <a:prstGeom prst="rect">
            <a:avLst/>
          </a:prstGeom>
          <a:noFill/>
        </p:spPr>
        <p:txBody>
          <a:bodyPr wrap="square" rtlCol="0">
            <a:spAutoFit/>
          </a:bodyPr>
          <a:lstStyle/>
          <a:p>
            <a:pPr lvl="0"/>
            <a:r>
              <a:rPr lang="en-US" sz="2400" dirty="0">
                <a:solidFill>
                  <a:srgbClr val="666666"/>
                </a:solidFill>
                <a:latin typeface="+mj-lt"/>
              </a:rPr>
              <a:t>A </a:t>
            </a:r>
            <a:r>
              <a:rPr lang="en-US" sz="2400" dirty="0" smtClean="0">
                <a:solidFill>
                  <a:srgbClr val="666666"/>
                </a:solidFill>
                <a:latin typeface="+mj-lt"/>
              </a:rPr>
              <a:t>free eBook, </a:t>
            </a:r>
            <a:r>
              <a:rPr lang="en-US" sz="2400" dirty="0">
                <a:solidFill>
                  <a:srgbClr val="666666"/>
                </a:solidFill>
                <a:latin typeface="+mj-lt"/>
              </a:rPr>
              <a:t>targeting all of our </a:t>
            </a:r>
            <a:r>
              <a:rPr lang="en-US" sz="2400" dirty="0" smtClean="0">
                <a:solidFill>
                  <a:srgbClr val="666666"/>
                </a:solidFill>
                <a:latin typeface="+mj-lt"/>
              </a:rPr>
              <a:t>personas by providing </a:t>
            </a:r>
            <a:r>
              <a:rPr lang="en-US" sz="2400" dirty="0" err="1" smtClean="0">
                <a:solidFill>
                  <a:srgbClr val="666666"/>
                </a:solidFill>
                <a:latin typeface="+mj-lt"/>
              </a:rPr>
              <a:t>personalised</a:t>
            </a:r>
            <a:r>
              <a:rPr lang="en-US" sz="2400" dirty="0" smtClean="0">
                <a:solidFill>
                  <a:srgbClr val="666666"/>
                </a:solidFill>
                <a:latin typeface="+mj-lt"/>
              </a:rPr>
              <a:t> </a:t>
            </a:r>
            <a:r>
              <a:rPr lang="en-US" sz="2400" dirty="0">
                <a:solidFill>
                  <a:srgbClr val="666666"/>
                </a:solidFill>
                <a:latin typeface="+mj-lt"/>
              </a:rPr>
              <a:t>holiday </a:t>
            </a:r>
            <a:r>
              <a:rPr lang="en-US" sz="2400" dirty="0" smtClean="0">
                <a:solidFill>
                  <a:srgbClr val="666666"/>
                </a:solidFill>
                <a:latin typeface="+mj-lt"/>
              </a:rPr>
              <a:t>themes that focused </a:t>
            </a:r>
            <a:r>
              <a:rPr lang="en-US" sz="2400" dirty="0">
                <a:solidFill>
                  <a:srgbClr val="666666"/>
                </a:solidFill>
                <a:latin typeface="+mj-lt"/>
              </a:rPr>
              <a:t>on relevant locations, attractions, and activities that appealed to each </a:t>
            </a:r>
            <a:r>
              <a:rPr lang="en-US" sz="2400" dirty="0" smtClean="0">
                <a:solidFill>
                  <a:srgbClr val="666666"/>
                </a:solidFill>
                <a:latin typeface="+mj-lt"/>
              </a:rPr>
              <a:t>persona.</a:t>
            </a:r>
            <a:endParaRPr lang="en-US" sz="2400" dirty="0">
              <a:solidFill>
                <a:srgbClr val="666666"/>
              </a:solidFill>
              <a:latin typeface="+mj-lt"/>
            </a:endParaRPr>
          </a:p>
          <a:p>
            <a:endParaRPr lang="en-AU"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3755" y="2569656"/>
            <a:ext cx="3626428" cy="2800899"/>
          </a:xfrm>
          <a:prstGeom prst="rect">
            <a:avLst/>
          </a:prstGeom>
        </p:spPr>
      </p:pic>
    </p:spTree>
    <p:extLst>
      <p:ext uri="{BB962C8B-B14F-4D97-AF65-F5344CB8AC3E}">
        <p14:creationId xmlns:p14="http://schemas.microsoft.com/office/powerpoint/2010/main" val="553300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97A7"/>
        </a:solidFill>
        <a:effectLst/>
      </p:bgPr>
    </p:bg>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948" y="0"/>
            <a:ext cx="9798279" cy="6862886"/>
          </a:xfrm>
          <a:prstGeom prst="rect">
            <a:avLst/>
          </a:prstGeom>
        </p:spPr>
      </p:pic>
    </p:spTree>
    <p:extLst>
      <p:ext uri="{BB962C8B-B14F-4D97-AF65-F5344CB8AC3E}">
        <p14:creationId xmlns:p14="http://schemas.microsoft.com/office/powerpoint/2010/main" val="2040592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2E8"/>
        </a:solidFill>
        <a:effectLst/>
      </p:bgPr>
    </p:bg>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sp>
        <p:nvSpPr>
          <p:cNvPr id="4" name="Content Placeholder 2"/>
          <p:cNvSpPr>
            <a:spLocks noGrp="1"/>
          </p:cNvSpPr>
          <p:nvPr>
            <p:ph idx="1"/>
          </p:nvPr>
        </p:nvSpPr>
        <p:spPr>
          <a:xfrm>
            <a:off x="838200" y="1424312"/>
            <a:ext cx="5257800" cy="3823421"/>
          </a:xfrm>
        </p:spPr>
        <p:txBody>
          <a:bodyPr>
            <a:normAutofit/>
          </a:bodyPr>
          <a:lstStyle/>
          <a:p>
            <a:endParaRPr lang="en-US" dirty="0" smtClean="0">
              <a:solidFill>
                <a:srgbClr val="666666"/>
              </a:solidFill>
              <a:latin typeface="+mj-lt"/>
            </a:endParaRPr>
          </a:p>
          <a:p>
            <a:r>
              <a:rPr lang="en-US" dirty="0" smtClean="0">
                <a:solidFill>
                  <a:srgbClr val="666666"/>
                </a:solidFill>
                <a:latin typeface="+mj-lt"/>
              </a:rPr>
              <a:t>By making the eBook visually appealing, we were leveraging one of NZ’s strongest assets- natural scenic beauty.</a:t>
            </a:r>
            <a:br>
              <a:rPr lang="en-US" dirty="0" smtClean="0">
                <a:solidFill>
                  <a:srgbClr val="666666"/>
                </a:solidFill>
                <a:latin typeface="+mj-lt"/>
              </a:rPr>
            </a:br>
            <a:endParaRPr lang="en-US" dirty="0" smtClean="0">
              <a:solidFill>
                <a:srgbClr val="666666"/>
              </a:solidFill>
              <a:latin typeface="+mj-lt"/>
            </a:endParaRPr>
          </a:p>
          <a:p>
            <a:r>
              <a:rPr lang="en-US" dirty="0" smtClean="0">
                <a:solidFill>
                  <a:srgbClr val="666666"/>
                </a:solidFill>
                <a:latin typeface="+mj-lt"/>
              </a:rPr>
              <a:t>It was all about selling the dream of coming to NZ at this stage (TOF).</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3630" y="1796040"/>
            <a:ext cx="4723658" cy="3338945"/>
          </a:xfrm>
          <a:prstGeom prst="rect">
            <a:avLst/>
          </a:prstGeom>
        </p:spPr>
      </p:pic>
    </p:spTree>
    <p:extLst>
      <p:ext uri="{BB962C8B-B14F-4D97-AF65-F5344CB8AC3E}">
        <p14:creationId xmlns:p14="http://schemas.microsoft.com/office/powerpoint/2010/main" val="16856416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97A7"/>
        </a:solidFill>
        <a:effectLst/>
      </p:bgPr>
    </p:bg>
    <p:spTree>
      <p:nvGrpSpPr>
        <p:cNvPr id="1" name=""/>
        <p:cNvGrpSpPr/>
        <p:nvPr/>
      </p:nvGrpSpPr>
      <p:grpSpPr>
        <a:xfrm>
          <a:off x="0" y="0"/>
          <a:ext cx="0" cy="0"/>
          <a:chOff x="0" y="0"/>
          <a:chExt cx="0" cy="0"/>
        </a:xfrm>
      </p:grpSpPr>
      <p:sp>
        <p:nvSpPr>
          <p:cNvPr id="5" name="TextBox 4"/>
          <p:cNvSpPr txBox="1"/>
          <p:nvPr/>
        </p:nvSpPr>
        <p:spPr>
          <a:xfrm>
            <a:off x="4985893" y="6325754"/>
            <a:ext cx="2220214" cy="338554"/>
          </a:xfrm>
          <a:prstGeom prst="rect">
            <a:avLst/>
          </a:prstGeom>
          <a:noFill/>
        </p:spPr>
        <p:txBody>
          <a:bodyPr wrap="square" rtlCol="0">
            <a:spAutoFit/>
          </a:bodyPr>
          <a:lstStyle/>
          <a:p>
            <a:r>
              <a:rPr lang="en-AU" sz="1600" dirty="0">
                <a:solidFill>
                  <a:srgbClr val="666666"/>
                </a:solidFill>
                <a:latin typeface="+mj-lt"/>
              </a:rPr>
              <a:t>http://wilderness.co.nz</a:t>
            </a:r>
            <a:r>
              <a:rPr lang="en-AU" sz="1600" dirty="0" smtClean="0">
                <a:solidFill>
                  <a:srgbClr val="666666"/>
                </a:solidFill>
                <a:latin typeface="+mj-lt"/>
              </a:rPr>
              <a:t>/</a:t>
            </a:r>
            <a:endParaRPr lang="en-AU" sz="1600" dirty="0">
              <a:solidFill>
                <a:srgbClr val="666666"/>
              </a:solidFill>
              <a:latin typeface="+mj-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4113" y="16878"/>
            <a:ext cx="9690749" cy="6841122"/>
          </a:xfrm>
          <a:prstGeom prst="rect">
            <a:avLst/>
          </a:prstGeom>
        </p:spPr>
      </p:pic>
    </p:spTree>
    <p:extLst>
      <p:ext uri="{BB962C8B-B14F-4D97-AF65-F5344CB8AC3E}">
        <p14:creationId xmlns:p14="http://schemas.microsoft.com/office/powerpoint/2010/main" val="67563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TotalTime>
  <Words>1056</Words>
  <Application>Microsoft Macintosh PowerPoint</Application>
  <PresentationFormat>Widescreen</PresentationFormat>
  <Paragraphs>211</Paragraphs>
  <Slides>21</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Al Nile</vt:lpstr>
      <vt:lpstr>Bree Serif</vt:lpstr>
      <vt:lpstr>Calibri</vt:lpstr>
      <vt:lpstr>Calibri Light</vt:lpstr>
      <vt:lpstr>Mangal</vt:lpstr>
      <vt:lpstr>Arial</vt:lpstr>
      <vt:lpstr>Office Theme</vt:lpstr>
      <vt:lpstr>PowerPoint Presentation</vt:lpstr>
      <vt:lpstr>Who am I?</vt:lpstr>
      <vt:lpstr>PowerPoint Presentation</vt:lpstr>
      <vt:lpstr>Our Strategic Discovery Process</vt:lpstr>
      <vt:lpstr>Our First Sprint</vt:lpstr>
      <vt:lpstr>Top of the Funnel Content</vt:lpstr>
      <vt:lpstr>PowerPoint Presentation</vt:lpstr>
      <vt:lpstr>PowerPoint Presentation</vt:lpstr>
      <vt:lpstr>PowerPoint Presentation</vt:lpstr>
      <vt:lpstr>Middle of the Funnel Content</vt:lpstr>
      <vt:lpstr>PowerPoint Presentation</vt:lpstr>
      <vt:lpstr>PowerPoint Presentation</vt:lpstr>
      <vt:lpstr>PowerPoint Presentation</vt:lpstr>
      <vt:lpstr>PowerPoint Presentation</vt:lpstr>
      <vt:lpstr>Bottom of the Funnel Content</vt:lpstr>
      <vt:lpstr>PowerPoint Presentation</vt:lpstr>
      <vt:lpstr>The Importance of a good Nurture Programme</vt:lpstr>
      <vt:lpstr>The Results of the Sprint</vt:lpstr>
      <vt:lpstr>Our Key Learnings</vt:lpstr>
      <vt:lpstr>Our Key Learnings</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Carman Kwan</dc:creator>
  <cp:lastModifiedBy>Mark Laurence</cp:lastModifiedBy>
  <cp:revision>52</cp:revision>
  <cp:lastPrinted>2017-06-01T05:22:42Z</cp:lastPrinted>
  <dcterms:created xsi:type="dcterms:W3CDTF">2017-05-30T22:05:35Z</dcterms:created>
  <dcterms:modified xsi:type="dcterms:W3CDTF">2017-06-06T00:31:38Z</dcterms:modified>
</cp:coreProperties>
</file>