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87" r:id="rId2"/>
    <p:sldId id="257" r:id="rId3"/>
    <p:sldId id="288" r:id="rId4"/>
    <p:sldId id="290" r:id="rId5"/>
    <p:sldId id="289" r:id="rId6"/>
    <p:sldId id="346" r:id="rId7"/>
    <p:sldId id="302" r:id="rId8"/>
    <p:sldId id="294" r:id="rId9"/>
    <p:sldId id="316" r:id="rId10"/>
    <p:sldId id="309" r:id="rId11"/>
    <p:sldId id="310" r:id="rId12"/>
    <p:sldId id="265" r:id="rId13"/>
    <p:sldId id="297" r:id="rId14"/>
    <p:sldId id="318" r:id="rId15"/>
    <p:sldId id="323" r:id="rId16"/>
    <p:sldId id="324" r:id="rId17"/>
    <p:sldId id="347" r:id="rId18"/>
    <p:sldId id="322" r:id="rId19"/>
    <p:sldId id="325" r:id="rId20"/>
    <p:sldId id="317" r:id="rId21"/>
    <p:sldId id="326" r:id="rId22"/>
    <p:sldId id="336" r:id="rId23"/>
    <p:sldId id="342" r:id="rId24"/>
    <p:sldId id="337" r:id="rId25"/>
    <p:sldId id="341" r:id="rId26"/>
    <p:sldId id="340" r:id="rId27"/>
    <p:sldId id="338" r:id="rId28"/>
    <p:sldId id="339" r:id="rId29"/>
    <p:sldId id="343" r:id="rId30"/>
    <p:sldId id="345" r:id="rId31"/>
    <p:sldId id="349" r:id="rId32"/>
    <p:sldId id="348" r:id="rId33"/>
    <p:sldId id="328" r:id="rId34"/>
    <p:sldId id="280" r:id="rId35"/>
  </p:sldIdLst>
  <p:sldSz cx="9144000" cy="5715000" type="screen16x1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94FAD"/>
    <a:srgbClr val="EC0005"/>
    <a:srgbClr val="004FAD"/>
    <a:srgbClr val="448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637" autoAdjust="0"/>
  </p:normalViewPr>
  <p:slideViewPr>
    <p:cSldViewPr snapToGrid="0" showGuides="1">
      <p:cViewPr>
        <p:scale>
          <a:sx n="112" d="100"/>
          <a:sy n="112" d="100"/>
        </p:scale>
        <p:origin x="-2248" y="-624"/>
      </p:cViewPr>
      <p:guideLst>
        <p:guide orient="horz" pos="1195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2E1158-3B28-6643-B7D6-E3ED5B10AE70}" type="datetimeFigureOut">
              <a:rPr lang="en-US"/>
              <a:pPr>
                <a:defRPr/>
              </a:pPr>
              <a:t>6/06/17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92DC644-9906-B24A-8ACA-9666E17811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40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Thanks Boyd</a:t>
            </a:r>
            <a:r>
              <a:rPr lang="en-US" baseline="0" dirty="0" smtClean="0">
                <a:latin typeface="Calibri" charset="0"/>
              </a:rPr>
              <a:t> and great to see so many of you here today</a:t>
            </a:r>
          </a:p>
          <a:p>
            <a:pPr eaLnBrk="1" hangingPunct="1">
              <a:spcBef>
                <a:spcPct val="0"/>
              </a:spcBef>
            </a:pPr>
            <a:endParaRPr lang="en-US" baseline="0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baseline="0" dirty="0" smtClean="0">
                <a:latin typeface="Calibri" charset="0"/>
              </a:rPr>
              <a:t>It’s quite funny that I’ve managed to forge a career in content marketing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.</a:t>
            </a: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Calibri" charset="0"/>
              </a:rPr>
              <a:t>When</a:t>
            </a:r>
            <a:r>
              <a:rPr lang="en-US" baseline="0" dirty="0" smtClean="0">
                <a:latin typeface="Calibri" charset="0"/>
              </a:rPr>
              <a:t> I started out in Marketing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..and I was charged with delivering my </a:t>
            </a:r>
            <a:r>
              <a:rPr lang="en-US" baseline="0" dirty="0" err="1" smtClean="0">
                <a:latin typeface="Calibri" charset="0"/>
              </a:rPr>
              <a:t>organisations</a:t>
            </a:r>
            <a:r>
              <a:rPr lang="en-US" baseline="0" dirty="0" smtClean="0">
                <a:latin typeface="Calibri" charset="0"/>
              </a:rPr>
              <a:t> first website, there was this term t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Content is King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..fast forward a few years, a few mistakes and a few wins later, and I think we’ve develop some pretty good strategies and processes that ensure the content we create at DBF for our clients gets results.  </a:t>
            </a: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latin typeface="Calibri" charset="0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>
                <a:latin typeface="Calibri" charset="0"/>
              </a:rPr>
              <a:t>So today, I’m going to share some basics which will look familiar to anyone who uses </a:t>
            </a:r>
            <a:r>
              <a:rPr lang="en-US" baseline="0" dirty="0" err="1" smtClean="0">
                <a:latin typeface="Calibri" charset="0"/>
              </a:rPr>
              <a:t>HubSpot</a:t>
            </a:r>
            <a:r>
              <a:rPr lang="en-US" baseline="0" dirty="0" smtClean="0">
                <a:latin typeface="Calibri" charset="0"/>
              </a:rPr>
              <a:t>, plus some tips and processes we’ve developed at DBF.</a:t>
            </a: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latin typeface="Calibri" charset="0"/>
            </a:endParaRPr>
          </a:p>
          <a:p>
            <a: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399" cy="36004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9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goal of this discovery</a:t>
            </a: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journey is to identify Buyer Personas.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9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Personas are the </a:t>
            </a:r>
            <a:r>
              <a:rPr lang="en-US" sz="900" b="0" i="0" u="none" strike="noStrike" cap="none" baseline="0" dirty="0" err="1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fundatmental</a:t>
            </a: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starting point of any content strategy.  These archetypical representations of your ideal customers allow you to develop content with them in mind.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9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has been a real shift towards persona-based marketing in recent times</a:t>
            </a:r>
            <a:r>
              <a:rPr lang="mr-IN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which is great, and many clients now have personas like these in place</a:t>
            </a:r>
            <a:r>
              <a:rPr lang="mr-IN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lang="en-US" sz="900" b="0" i="0" u="none" strike="noStrike" cap="none" baseline="0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at DBF we go a little bit further</a:t>
            </a:r>
            <a:r>
              <a:rPr lang="mr-IN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9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9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4004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Highlight Day in the life, Goals, Pain Points and triggers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857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Armed with through</a:t>
            </a:r>
            <a:r>
              <a:rPr lang="en-US" baseline="0" dirty="0" smtClean="0"/>
              <a:t> personas we then look at the journey they take from being completely unaware of you to the point where they’re ready to become a customer </a:t>
            </a:r>
            <a:r>
              <a:rPr lang="mr-IN" baseline="0" dirty="0" smtClean="0"/>
              <a:t>–</a:t>
            </a:r>
            <a:r>
              <a:rPr lang="en-US" baseline="0" dirty="0" smtClean="0"/>
              <a:t> their Buyers Journey.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Personas combined with their buyers journey give you all the insights you need to know to create content that they will want to engage with.</a:t>
            </a:r>
          </a:p>
          <a:p>
            <a:endParaRPr lang="en-US" baseline="0" dirty="0" smtClean="0"/>
          </a:p>
          <a:p>
            <a:r>
              <a:rPr lang="en-US" baseline="0" dirty="0" smtClean="0"/>
              <a:t>Here’s where the </a:t>
            </a:r>
            <a:r>
              <a:rPr lang="en-US" baseline="0" dirty="0" err="1" smtClean="0"/>
              <a:t>HubSpotters</a:t>
            </a:r>
            <a:r>
              <a:rPr lang="en-US" baseline="0" dirty="0" smtClean="0"/>
              <a:t> in the room will be familiar </a:t>
            </a:r>
            <a:r>
              <a:rPr lang="mr-IN" baseline="0" dirty="0" smtClean="0"/>
              <a:t>–</a:t>
            </a:r>
            <a:r>
              <a:rPr lang="en-US" baseline="0" dirty="0" smtClean="0"/>
              <a:t> so a </a:t>
            </a:r>
            <a:r>
              <a:rPr lang="en-US" baseline="0" dirty="0" err="1" smtClean="0"/>
              <a:t>qucik</a:t>
            </a:r>
            <a:r>
              <a:rPr lang="en-US" baseline="0" dirty="0" smtClean="0"/>
              <a:t> recap the different buyer journey stages</a:t>
            </a:r>
            <a:r>
              <a:rPr lang="mr-IN" baseline="0" dirty="0" smtClean="0"/>
              <a:t>…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9296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here at DBF we’re thorough in our approach because BJ’s are the foundation of the content calendars we create for our clients.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Talk through thinking / feeling at each stage</a:t>
            </a:r>
            <a:r>
              <a:rPr lang="mr-IN" baseline="0" dirty="0" smtClean="0"/>
              <a:t>…</a:t>
            </a:r>
            <a:endParaRPr lang="en-US" baseline="0" dirty="0" smtClean="0"/>
          </a:p>
          <a:p>
            <a:r>
              <a:rPr lang="en-US" baseline="0" dirty="0" smtClean="0"/>
              <a:t>TOF</a:t>
            </a:r>
          </a:p>
          <a:p>
            <a:r>
              <a:rPr lang="en-US" dirty="0" smtClean="0"/>
              <a:t>“I’m struggling to demonstrate the ROI of Digital channels to the executive, but I know this is the way of the future. I’m also spending huge amounts of time administering each channel and trying to make sense of the data. There has to be a better way to get results, generate leads and manage all this.”</a:t>
            </a:r>
          </a:p>
          <a:p>
            <a:endParaRPr lang="en-US" dirty="0" smtClean="0"/>
          </a:p>
          <a:p>
            <a:r>
              <a:rPr lang="en-US" dirty="0" smtClean="0"/>
              <a:t>MOF</a:t>
            </a:r>
          </a:p>
          <a:p>
            <a:r>
              <a:rPr lang="en-US" dirty="0" smtClean="0"/>
              <a:t>“Content Marketing using Marketing Automation technology seems to be the way of the future. But how does it work and who can I trust to provide me with the best advice in this area?”</a:t>
            </a:r>
          </a:p>
          <a:p>
            <a:endParaRPr lang="en-US" dirty="0" smtClean="0"/>
          </a:p>
          <a:p>
            <a:r>
              <a:rPr lang="en-US" dirty="0" smtClean="0"/>
              <a:t>BOF</a:t>
            </a:r>
          </a:p>
          <a:p>
            <a:r>
              <a:rPr lang="en-US" dirty="0" smtClean="0"/>
              <a:t>“I can see that DBF are leading the way with Content Marketing strategy and content development in New Zealand. I just need to check the fine print and ensure the company stacks up and can deliver”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057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 you may</a:t>
            </a:r>
            <a:r>
              <a:rPr lang="en-US" baseline="0" dirty="0" smtClean="0"/>
              <a:t> not think that goals have a very big part to play in the creation of great content, but they absolutely do</a:t>
            </a:r>
            <a:r>
              <a:rPr lang="mr-IN" baseline="0" dirty="0" smtClean="0"/>
              <a:t>…</a:t>
            </a:r>
            <a:r>
              <a:rPr lang="en-US" baseline="0" dirty="0" smtClean="0"/>
              <a:t>.lets use an example..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56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Read it out.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So to many of you this may be a reasonable campaign goal </a:t>
            </a:r>
            <a:r>
              <a:rPr lang="mr-IN" baseline="0" dirty="0" smtClean="0"/>
              <a:t>–</a:t>
            </a:r>
            <a:r>
              <a:rPr lang="en-US" baseline="0" dirty="0" smtClean="0"/>
              <a:t> and it is, but if you stop here it’s not going to aid you to create the compelling </a:t>
            </a:r>
            <a:r>
              <a:rPr lang="en-US" baseline="0" dirty="0" err="1" smtClean="0"/>
              <a:t>connet</a:t>
            </a:r>
            <a:r>
              <a:rPr lang="en-US" baseline="0" dirty="0" smtClean="0"/>
              <a:t> that you want.</a:t>
            </a:r>
          </a:p>
          <a:p>
            <a:endParaRPr lang="en-US" baseline="0" dirty="0" smtClean="0"/>
          </a:p>
          <a:p>
            <a:r>
              <a:rPr lang="en-US" b="1" baseline="0" dirty="0" smtClean="0"/>
              <a:t>If you’re serious about doing content marketing well and solving your ROI problems, then you’ve got to break this down and get way more granular with your metrics</a:t>
            </a:r>
            <a:r>
              <a:rPr lang="mr-IN" b="1" baseline="0" dirty="0" smtClean="0"/>
              <a:t>…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38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start with</a:t>
            </a:r>
            <a:r>
              <a:rPr lang="en-US" baseline="0" dirty="0" smtClean="0"/>
              <a:t> the funnel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Your goal with content marketing is to first get people to VISIT your content </a:t>
            </a:r>
            <a:r>
              <a:rPr lang="mr-IN" baseline="0" dirty="0" smtClean="0"/>
              <a:t>–</a:t>
            </a:r>
            <a:r>
              <a:rPr lang="en-US" baseline="0" dirty="0" smtClean="0"/>
              <a:t> and ultimately become CUSTOMERS</a:t>
            </a:r>
          </a:p>
          <a:p>
            <a:endParaRPr lang="en-US" b="1" dirty="0" smtClean="0"/>
          </a:p>
          <a:p>
            <a:r>
              <a:rPr lang="en-US" b="1" dirty="0" smtClean="0"/>
              <a:t>But before you can even THINK about visitors becoming customers, you need to find out a bit more about them </a:t>
            </a:r>
            <a:r>
              <a:rPr lang="mr-IN" dirty="0" smtClean="0"/>
              <a:t>–</a:t>
            </a:r>
            <a:r>
              <a:rPr lang="en-US" dirty="0" smtClean="0"/>
              <a:t> so that</a:t>
            </a:r>
            <a:r>
              <a:rPr lang="en-US" baseline="0" dirty="0" smtClean="0"/>
              <a:t> means the next goal with your content should be to capture a bit of information about your visitors, such as their name and email address.  This means your content has to be appealing enough to warrant them giving you this valuable information </a:t>
            </a:r>
            <a:r>
              <a:rPr lang="mr-IN" baseline="0" dirty="0" smtClean="0"/>
              <a:t>…</a:t>
            </a:r>
            <a:r>
              <a:rPr lang="en-US" baseline="0" dirty="0" smtClean="0"/>
              <a:t>and we’ll come back to how to do this soon..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 lets say your content has done the job, and your website visitor has given you their precious details in return for your valuable content </a:t>
            </a:r>
            <a:r>
              <a:rPr lang="mr-IN" baseline="0" dirty="0" smtClean="0"/>
              <a:t>–</a:t>
            </a:r>
            <a:r>
              <a:rPr lang="en-US" baseline="0" dirty="0" smtClean="0"/>
              <a:t> this means you’ve now got a LEAD.  Leads are another step closer to becoming customers right?</a:t>
            </a:r>
          </a:p>
          <a:p>
            <a:endParaRPr lang="en-US" baseline="0" dirty="0" smtClean="0"/>
          </a:p>
          <a:p>
            <a:r>
              <a:rPr lang="en-US" baseline="0" dirty="0" smtClean="0"/>
              <a:t>Yes, and NO.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most buyers, there’s way more trust that needs to be built with a brand before they’d consider purchasing, so you need to create more content and set in place more metrics that help you nurture and measure the behaviour of your leads </a:t>
            </a:r>
            <a:r>
              <a:rPr lang="mr-IN" baseline="0" dirty="0" smtClean="0"/>
              <a:t>–</a:t>
            </a:r>
            <a:r>
              <a:rPr lang="en-US" baseline="0" dirty="0" smtClean="0"/>
              <a:t> and that’s where MQLs and SQLs come in. These are leads who are coming closer and closer to being ready to receive purchase offers.  </a:t>
            </a:r>
            <a:endParaRPr lang="en-US" dirty="0" smtClean="0"/>
          </a:p>
          <a:p>
            <a:endParaRPr lang="en-US" b="1" dirty="0" smtClean="0"/>
          </a:p>
          <a:p>
            <a:r>
              <a:rPr lang="en-US" b="1" dirty="0" smtClean="0"/>
              <a:t>All of these are metrics</a:t>
            </a:r>
            <a:r>
              <a:rPr lang="en-US" b="1" baseline="0" dirty="0" smtClean="0"/>
              <a:t> you can measure to see how well your content is converting. But p</a:t>
            </a:r>
            <a:r>
              <a:rPr lang="en-US" b="1" dirty="0" smtClean="0"/>
              <a:t>utting these metrics in place is one thing </a:t>
            </a:r>
            <a:r>
              <a:rPr lang="mr-IN" b="1" dirty="0" smtClean="0"/>
              <a:t>–</a:t>
            </a:r>
            <a:r>
              <a:rPr lang="en-US" b="1" dirty="0" smtClean="0"/>
              <a:t> how you actually run a programme</a:t>
            </a:r>
            <a:r>
              <a:rPr lang="en-US" b="1" baseline="0" dirty="0" smtClean="0"/>
              <a:t> like this is something you’ll need to come to another HUG to learn about</a:t>
            </a:r>
          </a:p>
          <a:p>
            <a:endParaRPr lang="en-US" b="1" baseline="0" dirty="0" smtClean="0"/>
          </a:p>
          <a:p>
            <a:r>
              <a:rPr lang="en-US" b="1" baseline="0" dirty="0" smtClean="0"/>
              <a:t>The key take out here </a:t>
            </a:r>
            <a:r>
              <a:rPr lang="mr-IN" b="1" baseline="0" dirty="0" smtClean="0"/>
              <a:t>–</a:t>
            </a:r>
            <a:r>
              <a:rPr lang="en-US" b="1" baseline="0" dirty="0" smtClean="0"/>
              <a:t> is you need to breakdown your metrics and measure each stage of the buyers journey </a:t>
            </a:r>
            <a:r>
              <a:rPr lang="mr-IN" b="1" baseline="0" dirty="0" smtClean="0"/>
              <a:t>–</a:t>
            </a:r>
            <a:r>
              <a:rPr lang="en-US" b="1" baseline="0" dirty="0" smtClean="0"/>
              <a:t> otherwise known as the ‘conversion funnel’ </a:t>
            </a:r>
            <a:r>
              <a:rPr lang="mr-IN" b="1" baseline="0" dirty="0" smtClean="0"/>
              <a:t>–</a:t>
            </a:r>
            <a:r>
              <a:rPr lang="en-US" b="1" baseline="0" dirty="0" smtClean="0"/>
              <a:t> so you can see the effect your content is really having on sales. </a:t>
            </a:r>
          </a:p>
          <a:p>
            <a:endParaRPr lang="en-US" baseline="0" dirty="0" smtClean="0"/>
          </a:p>
          <a:p>
            <a:r>
              <a:rPr lang="en-US" dirty="0" smtClean="0"/>
              <a:t>And</a:t>
            </a:r>
            <a:r>
              <a:rPr lang="en-US" baseline="0" dirty="0" smtClean="0"/>
              <a:t> you can’t do this without developing great content that runs on marketing automation technology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38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guess the first</a:t>
            </a:r>
            <a:r>
              <a:rPr lang="en-US" baseline="0" dirty="0" smtClean="0"/>
              <a:t> thing is there no silver bullet.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it comes to creating great, compelling, valuable content that does the job of converting people to your business,  there are no shortcuts.  And the key here </a:t>
            </a:r>
            <a:r>
              <a:rPr lang="mr-IN" baseline="0" dirty="0" smtClean="0"/>
              <a:t>–</a:t>
            </a:r>
            <a:r>
              <a:rPr lang="en-US" baseline="0" dirty="0" smtClean="0"/>
              <a:t> is that great content always has a  measurable outcome.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So, how do you create this type of amazing content </a:t>
            </a:r>
            <a:r>
              <a:rPr lang="mr-IN" baseline="0" dirty="0" smtClean="0"/>
              <a:t>…</a:t>
            </a:r>
            <a:r>
              <a:rPr lang="en-US" baseline="0" dirty="0" smtClean="0"/>
              <a:t>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871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Ok </a:t>
            </a:r>
            <a:r>
              <a:rPr lang="mr-IN" dirty="0" smtClean="0"/>
              <a:t>–</a:t>
            </a:r>
            <a:r>
              <a:rPr lang="en-US" dirty="0" smtClean="0"/>
              <a:t> so we </a:t>
            </a:r>
            <a:r>
              <a:rPr lang="en-US" dirty="0" err="1" smtClean="0"/>
              <a:t>havn’t</a:t>
            </a:r>
            <a:r>
              <a:rPr lang="en-US" dirty="0" smtClean="0"/>
              <a:t> lifted</a:t>
            </a:r>
            <a:r>
              <a:rPr lang="en-US" baseline="0" dirty="0" smtClean="0"/>
              <a:t> a pen, stuck a key or deigned an </a:t>
            </a:r>
            <a:r>
              <a:rPr lang="en-US" baseline="0" dirty="0" err="1" smtClean="0"/>
              <a:t>infographic</a:t>
            </a:r>
            <a:r>
              <a:rPr lang="en-US" baseline="0" dirty="0" smtClean="0"/>
              <a:t> yet.  </a:t>
            </a:r>
            <a:r>
              <a:rPr lang="en-US" b="1" baseline="0" dirty="0" smtClean="0"/>
              <a:t>Now</a:t>
            </a:r>
            <a:r>
              <a:rPr lang="en-US" baseline="0" dirty="0" smtClean="0"/>
              <a:t> we come to that 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854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1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I’m going to start</a:t>
            </a:r>
            <a:r>
              <a:rPr lang="en-US" baseline="0" dirty="0" smtClean="0"/>
              <a:t> with an analogy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0230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 break this content down and see what we’re doing and</a:t>
            </a:r>
            <a:r>
              <a:rPr lang="en-US" baseline="0" dirty="0" smtClean="0"/>
              <a:t> why we’re doing it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875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content you</a:t>
            </a:r>
            <a:r>
              <a:rPr lang="en-US" baseline="0" dirty="0" smtClean="0"/>
              <a:t> develop should be designed to draw people through the funnel </a:t>
            </a:r>
            <a:r>
              <a:rPr lang="mr-IN" baseline="0" dirty="0" smtClean="0"/>
              <a:t>–</a:t>
            </a:r>
            <a:r>
              <a:rPr lang="en-US" baseline="0" dirty="0" smtClean="0"/>
              <a:t> from initial visit, through to delighted </a:t>
            </a:r>
            <a:r>
              <a:rPr lang="en-US" baseline="0" dirty="0" smtClean="0"/>
              <a:t>customer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NOW HERE’S SOME EXAMPLES OF CONTENT AT EACH STAGE IN THE NURTURE JOURNEY</a:t>
            </a:r>
            <a:r>
              <a:rPr lang="mr-IN" baseline="0" dirty="0" smtClean="0"/>
              <a:t>…</a:t>
            </a:r>
            <a:r>
              <a:rPr lang="en-US" baseline="0" dirty="0" smtClean="0"/>
              <a:t>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2035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728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final</a:t>
            </a:r>
            <a:r>
              <a:rPr lang="en-US" baseline="0" dirty="0" smtClean="0"/>
              <a:t> tip</a:t>
            </a:r>
            <a:r>
              <a:rPr lang="mr-IN" baseline="0" dirty="0" smtClean="0"/>
              <a:t>…</a:t>
            </a:r>
            <a:r>
              <a:rPr lang="en-US" baseline="0" dirty="0" smtClean="0"/>
              <a:t>..some of you may recall the movie ‘Glengarry Glen Ross’ with Alec Baldwin </a:t>
            </a:r>
            <a:r>
              <a:rPr lang="mr-IN" baseline="0" dirty="0" smtClean="0"/>
              <a:t>…</a:t>
            </a:r>
            <a:r>
              <a:rPr lang="en-US" baseline="0" dirty="0" smtClean="0"/>
              <a:t>.he was the king salesman who used the old-school sales line ‘Always be closing’</a:t>
            </a:r>
            <a:r>
              <a:rPr lang="mr-IN" baseline="0" dirty="0" smtClean="0"/>
              <a:t>…</a:t>
            </a:r>
            <a:r>
              <a:rPr lang="en-US" baseline="0" dirty="0" smtClean="0"/>
              <a:t>.well sorry Alec, but in todays world where people are self serving the sales process through their consumption of content, your content has to be always SOLVING, not closing.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76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You’d have a goal</a:t>
            </a:r>
            <a:r>
              <a:rPr lang="en-US" baseline="0" dirty="0" smtClean="0"/>
              <a:t> </a:t>
            </a:r>
            <a:r>
              <a:rPr lang="mr-IN" baseline="0" dirty="0" smtClean="0"/>
              <a:t>–</a:t>
            </a:r>
            <a:r>
              <a:rPr lang="en-US" baseline="0" dirty="0" smtClean="0"/>
              <a:t> you want to impress your guests right?</a:t>
            </a:r>
          </a:p>
          <a:p>
            <a:endParaRPr lang="en-US" baseline="0" dirty="0" smtClean="0"/>
          </a:p>
          <a:p>
            <a:r>
              <a:rPr lang="en-US" baseline="0" dirty="0" smtClean="0"/>
              <a:t>You’d select the menu </a:t>
            </a:r>
            <a:r>
              <a:rPr lang="mr-IN" baseline="0" dirty="0" smtClean="0"/>
              <a:t>–</a:t>
            </a:r>
            <a:r>
              <a:rPr lang="en-US" baseline="0" dirty="0" smtClean="0"/>
              <a:t> carefully chosen to appeal to the tastes and preferences of your guests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you’d probably follow a recipe or two, making sure you had the right ingredients and tools for the job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949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</a:rPr>
              <a:t>So that your guests are delighted </a:t>
            </a:r>
            <a:r>
              <a:rPr lang="mr-IN" dirty="0">
                <a:latin typeface="Mangal" charset="0"/>
              </a:rPr>
              <a:t>……</a:t>
            </a:r>
            <a:r>
              <a:rPr lang="en-US" dirty="0">
                <a:latin typeface="Calibri" charset="0"/>
              </a:rPr>
              <a:t>they love your food and enjoy your company</a:t>
            </a:r>
            <a:r>
              <a:rPr lang="mr-IN" dirty="0">
                <a:latin typeface="Mangal" charset="0"/>
              </a:rPr>
              <a:t>…</a:t>
            </a:r>
            <a:r>
              <a:rPr lang="en-US" dirty="0" smtClean="0">
                <a:latin typeface="Calibri" charset="0"/>
              </a:rPr>
              <a:t>.a result</a:t>
            </a:r>
            <a:r>
              <a:rPr lang="en-US" baseline="0" dirty="0" smtClean="0">
                <a:latin typeface="Calibri" charset="0"/>
              </a:rPr>
              <a:t> something like this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.</a:t>
            </a:r>
            <a:r>
              <a:rPr lang="en-US" dirty="0" smtClean="0">
                <a:latin typeface="Calibri" charset="0"/>
              </a:rPr>
              <a:t>as opposed</a:t>
            </a:r>
            <a:r>
              <a:rPr lang="en-US" baseline="0" dirty="0" smtClean="0">
                <a:latin typeface="Calibri" charset="0"/>
              </a:rPr>
              <a:t> to </a:t>
            </a:r>
            <a:r>
              <a:rPr lang="mr-IN" baseline="0" dirty="0" smtClean="0">
                <a:latin typeface="Calibri" charset="0"/>
              </a:rPr>
              <a:t>…</a:t>
            </a:r>
            <a:r>
              <a:rPr lang="en-US" baseline="0" dirty="0" smtClean="0">
                <a:latin typeface="Calibri" charset="0"/>
              </a:rPr>
              <a:t>..</a:t>
            </a:r>
            <a:endParaRPr lang="en-US" dirty="0">
              <a:latin typeface="Calibri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fld id="{F39A1A9F-DC15-2C42-9A3D-116F046C9704}" type="slidenum">
              <a:rPr lang="en-US" sz="1200"/>
              <a:pPr eaLnBrk="1" hangingPunct="1"/>
              <a:t>4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4000" baseline="0" dirty="0" smtClean="0">
                <a:latin typeface="Calibri" charset="0"/>
              </a:rPr>
              <a:t>This</a:t>
            </a:r>
            <a:r>
              <a:rPr lang="mr-IN" sz="4000" baseline="0" dirty="0" smtClean="0">
                <a:latin typeface="Calibri" charset="0"/>
              </a:rPr>
              <a:t>………</a:t>
            </a:r>
            <a:r>
              <a:rPr lang="en-US" sz="4000" dirty="0" smtClean="0">
                <a:latin typeface="Calibri" charset="0"/>
              </a:rPr>
              <a:t> </a:t>
            </a:r>
            <a:r>
              <a:rPr lang="en-US" sz="4000" dirty="0">
                <a:latin typeface="Calibri" charset="0"/>
              </a:rPr>
              <a:t>the fallout after a disastrous evening</a:t>
            </a:r>
            <a:r>
              <a:rPr lang="en-US" sz="4000" dirty="0" smtClean="0">
                <a:latin typeface="Calibri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en-US" sz="4000" dirty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z="4000" dirty="0" smtClean="0">
                <a:latin typeface="Calibri" charset="0"/>
              </a:rPr>
              <a:t>If you’ve had moments like this in creating your content then today, hopefully</a:t>
            </a:r>
            <a:r>
              <a:rPr lang="en-US" sz="4000" baseline="0" dirty="0" smtClean="0">
                <a:latin typeface="Calibri" charset="0"/>
              </a:rPr>
              <a:t> I can help prevent this from happening</a:t>
            </a:r>
            <a:r>
              <a:rPr lang="mr-IN" sz="4000" baseline="0" dirty="0" smtClean="0">
                <a:latin typeface="Calibri" charset="0"/>
              </a:rPr>
              <a:t>…</a:t>
            </a:r>
            <a:endParaRPr lang="en-US" sz="4000" dirty="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guess the first</a:t>
            </a:r>
            <a:r>
              <a:rPr lang="en-US" baseline="0" dirty="0" smtClean="0"/>
              <a:t> thing is there no silver bullet.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When it comes to creating great, compelling, valuable content that does the job of converting people to your business,  there are no shortcuts.  And the key here </a:t>
            </a:r>
            <a:r>
              <a:rPr lang="mr-IN" baseline="0" dirty="0" smtClean="0"/>
              <a:t>–</a:t>
            </a:r>
            <a:r>
              <a:rPr lang="en-US" baseline="0" dirty="0" smtClean="0"/>
              <a:t> is that great content always has a  measurable outcome.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So, how do you create this type of amazing content </a:t>
            </a:r>
            <a:r>
              <a:rPr lang="mr-IN" baseline="0" dirty="0" smtClean="0"/>
              <a:t>…</a:t>
            </a:r>
            <a:r>
              <a:rPr lang="en-US" baseline="0" dirty="0" smtClean="0"/>
              <a:t>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87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 start with strategy</a:t>
            </a:r>
            <a:r>
              <a:rPr lang="mr-IN" dirty="0" smtClean="0"/>
              <a:t>……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And strategy</a:t>
            </a:r>
            <a:r>
              <a:rPr lang="en-US" baseline="0" dirty="0" smtClean="0"/>
              <a:t> answers the big questions - w</a:t>
            </a:r>
            <a:r>
              <a:rPr lang="en-US" dirty="0" smtClean="0"/>
              <a:t>ho are you creating content for, what content do</a:t>
            </a:r>
            <a:r>
              <a:rPr lang="en-US" baseline="0" dirty="0" smtClean="0"/>
              <a:t> they want, how do they want to receive and when and where  do they want to </a:t>
            </a:r>
            <a:r>
              <a:rPr lang="en-US" baseline="0" dirty="0" err="1" smtClean="0"/>
              <a:t>recive</a:t>
            </a:r>
            <a:r>
              <a:rPr lang="en-US" baseline="0" dirty="0" smtClean="0"/>
              <a:t> it?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53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the </a:t>
            </a:r>
            <a:r>
              <a:rPr lang="en-US" dirty="0" err="1" smtClean="0"/>
              <a:t>stratgic</a:t>
            </a:r>
            <a:r>
              <a:rPr lang="en-US" baseline="0" dirty="0" smtClean="0"/>
              <a:t> planning process we’ve developed at DBF aims to answer these questions by first taking our clients on a journey of discovery.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Resrearch</a:t>
            </a:r>
            <a:r>
              <a:rPr lang="mr-IN" baseline="0" dirty="0" smtClean="0"/>
              <a:t>…</a:t>
            </a:r>
            <a:r>
              <a:rPr lang="en-US" baseline="0" dirty="0" smtClean="0"/>
              <a:t>..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Note </a:t>
            </a:r>
            <a:r>
              <a:rPr lang="mr-IN" baseline="0" dirty="0" smtClean="0"/>
              <a:t>–</a:t>
            </a:r>
            <a:r>
              <a:rPr lang="en-US" baseline="0" dirty="0" smtClean="0"/>
              <a:t> not single piece of content has been written yet!!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413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Lets</a:t>
            </a:r>
            <a:r>
              <a:rPr lang="en-US" baseline="0" dirty="0" smtClean="0"/>
              <a:t> explore the research phase</a:t>
            </a:r>
            <a:r>
              <a:rPr lang="mr-IN" baseline="0" dirty="0" smtClean="0"/>
              <a:t>…</a:t>
            </a:r>
            <a:r>
              <a:rPr lang="en-US" baseline="0" dirty="0" smtClean="0"/>
              <a:t>the goal here is to get under the hood and really understand your </a:t>
            </a:r>
            <a:r>
              <a:rPr lang="en-US" baseline="0" dirty="0" err="1" smtClean="0"/>
              <a:t>busienss</a:t>
            </a:r>
            <a:r>
              <a:rPr lang="en-US" baseline="0" dirty="0" smtClean="0"/>
              <a:t> objectives and flesh out who you ideal customers really are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At DBF we do this in a number ways</a:t>
            </a:r>
            <a:r>
              <a:rPr lang="mr-IN" baseline="0" dirty="0" smtClean="0"/>
              <a:t>…</a:t>
            </a:r>
            <a:r>
              <a:rPr lang="en-US" baseline="0" dirty="0" smtClean="0"/>
              <a:t>.</a:t>
            </a:r>
            <a:r>
              <a:rPr lang="en-US" baseline="0" dirty="0" err="1" smtClean="0"/>
              <a:t>condust</a:t>
            </a:r>
            <a:r>
              <a:rPr lang="en-US" baseline="0" dirty="0" smtClean="0"/>
              <a:t> desk top research,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may run focus groups with a select group of your </a:t>
            </a:r>
            <a:r>
              <a:rPr lang="en-US" baseline="0" dirty="0" err="1" smtClean="0"/>
              <a:t>feindly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cusotmesrs</a:t>
            </a:r>
            <a:r>
              <a:rPr lang="mr-IN" baseline="0" dirty="0" smtClean="0"/>
              <a:t>…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And the key one is a discovery </a:t>
            </a:r>
            <a:r>
              <a:rPr lang="en-US" baseline="0" dirty="0" err="1" smtClean="0"/>
              <a:t>worskhop</a:t>
            </a:r>
            <a:r>
              <a:rPr lang="mr-IN" baseline="0" dirty="0" smtClean="0"/>
              <a:t>…</a:t>
            </a:r>
            <a:r>
              <a:rPr lang="en-US" baseline="0" dirty="0" smtClean="0"/>
              <a:t>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2DC644-9906-B24A-8ACA-9666E17811F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50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417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226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244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397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rgbClr val="0B4EA2"/>
                </a:solidFill>
                <a:latin typeface="Helvetica Neue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0000"/>
              </a:buClr>
              <a:buFont typeface="Arial"/>
              <a:buChar char="•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defRPr>
            </a:lvl1pPr>
            <a:lvl2pPr marL="742950" indent="-285750">
              <a:buClr>
                <a:srgbClr val="FF0000"/>
              </a:buClr>
              <a:buFont typeface="Arial"/>
              <a:buChar char="•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defRPr>
            </a:lvl2pPr>
            <a:lvl3pPr marL="1143000" indent="-228600">
              <a:buClr>
                <a:srgbClr val="FF0000"/>
              </a:buClr>
              <a:buFont typeface="Arial"/>
              <a:buChar char="•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defRPr>
            </a:lvl3pPr>
            <a:lvl4pPr marL="1600200" indent="-228600">
              <a:buClr>
                <a:srgbClr val="FF0000"/>
              </a:buClr>
              <a:buFont typeface="Arial"/>
              <a:buChar char="•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defRPr>
            </a:lvl4pPr>
            <a:lvl5pPr marL="2057400" indent="-228600">
              <a:buClr>
                <a:srgbClr val="FF0000"/>
              </a:buClr>
              <a:buFont typeface="Arial"/>
              <a:buChar char="•"/>
              <a:defRPr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0648" y="5361541"/>
            <a:ext cx="2895600" cy="3042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© DBF Digital 2015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4380" y="5361541"/>
            <a:ext cx="382216" cy="304271"/>
          </a:xfrm>
          <a:prstGeom prst="rect">
            <a:avLst/>
          </a:prstGeom>
        </p:spPr>
        <p:txBody>
          <a:bodyPr/>
          <a:lstStyle/>
          <a:p>
            <a:fld id="{33BD81AA-E943-0C42-BAE4-52C010D5F8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55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6457950" y="5296958"/>
            <a:ext cx="2057400" cy="30427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" sz="900" smtClean="0">
                <a:solidFill>
                  <a:srgbClr val="888888"/>
                </a:solidFill>
                <a:ea typeface="Calibri"/>
                <a:cs typeface="Calibri"/>
                <a:sym typeface="Calibri"/>
              </a:rPr>
              <a:pPr>
                <a:buSzPct val="25000"/>
              </a:pPr>
              <a:t>‹#›</a:t>
            </a:fld>
            <a:endParaRPr lang="en" sz="900">
              <a:solidFill>
                <a:srgbClr val="888888"/>
              </a:solidFill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09516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35302"/>
            <a:ext cx="7772400" cy="1989667"/>
          </a:xfrm>
          <a:prstGeom prst="rect">
            <a:avLst/>
          </a:prstGeom>
        </p:spPr>
        <p:txBody>
          <a:bodyPr lIns="60643" tIns="30322" rIns="60643" bIns="30322" anchor="b"/>
          <a:lstStyle>
            <a:lvl1pPr algn="ctr">
              <a:defRPr sz="5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  <a:prstGeom prst="rect">
            <a:avLst/>
          </a:prstGeom>
        </p:spPr>
        <p:txBody>
          <a:bodyPr lIns="60643" tIns="30322" rIns="60643" bIns="30322"/>
          <a:lstStyle>
            <a:lvl1pPr marL="0" indent="0" algn="ctr">
              <a:buNone/>
              <a:defRPr sz="2200"/>
            </a:lvl1pPr>
            <a:lvl2pPr marL="424501" indent="0" algn="ctr">
              <a:buNone/>
              <a:defRPr sz="1900"/>
            </a:lvl2pPr>
            <a:lvl3pPr marL="849002" indent="0" algn="ctr">
              <a:buNone/>
              <a:defRPr sz="1700"/>
            </a:lvl3pPr>
            <a:lvl4pPr marL="1273503" indent="0" algn="ctr">
              <a:buNone/>
              <a:defRPr sz="1500"/>
            </a:lvl4pPr>
            <a:lvl5pPr marL="1698004" indent="0" algn="ctr">
              <a:buNone/>
              <a:defRPr sz="1500"/>
            </a:lvl5pPr>
            <a:lvl6pPr marL="2122505" indent="0" algn="ctr">
              <a:buNone/>
              <a:defRPr sz="1500"/>
            </a:lvl6pPr>
            <a:lvl7pPr marL="2547006" indent="0" algn="ctr">
              <a:buNone/>
              <a:defRPr sz="1500"/>
            </a:lvl7pPr>
            <a:lvl8pPr marL="2971507" indent="0" algn="ctr">
              <a:buNone/>
              <a:defRPr sz="1500"/>
            </a:lvl8pPr>
            <a:lvl9pPr marL="3396008" indent="0" algn="ctr">
              <a:buNone/>
              <a:defRPr sz="15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5296960"/>
            <a:ext cx="2057400" cy="304271"/>
          </a:xfrm>
          <a:prstGeom prst="rect">
            <a:avLst/>
          </a:prstGeom>
        </p:spPr>
        <p:txBody>
          <a:bodyPr lIns="60643" tIns="30322" rIns="60643" bIns="30322"/>
          <a:lstStyle/>
          <a:p>
            <a:fld id="{A17283BE-B20E-C540-8055-B0AF57E65D55}" type="datetimeFigureOut">
              <a:rPr lang="en-US" smtClean="0"/>
              <a:t>6/06/17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5296960"/>
            <a:ext cx="3086100" cy="304271"/>
          </a:xfrm>
          <a:prstGeom prst="rect">
            <a:avLst/>
          </a:prstGeom>
        </p:spPr>
        <p:txBody>
          <a:bodyPr lIns="60643" tIns="30322" rIns="60643" bIns="30322"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296960"/>
            <a:ext cx="2057400" cy="304271"/>
          </a:xfrm>
          <a:prstGeom prst="rect">
            <a:avLst/>
          </a:prstGeom>
        </p:spPr>
        <p:txBody>
          <a:bodyPr lIns="60643" tIns="30322" rIns="60643" bIns="30322"/>
          <a:lstStyle/>
          <a:p>
            <a:fld id="{4578DBDE-D29D-9B43-A9DA-D0D05CAC2FF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72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273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165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332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436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854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19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5780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907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dbf.png"/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9438" y="5113338"/>
            <a:ext cx="89376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 descr="KIWI-HUG-3.png"/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41875"/>
            <a:ext cx="1476375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1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972425" y="4864100"/>
            <a:ext cx="1087438" cy="738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488723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3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905059" y="-79375"/>
            <a:ext cx="14651273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1927225" y="1236663"/>
            <a:ext cx="4151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dirty="0">
                <a:solidFill>
                  <a:schemeClr val="bg1"/>
                </a:solidFill>
                <a:latin typeface="Helvetica" charset="0"/>
                <a:cs typeface="Helvetica" charset="0"/>
              </a:rPr>
              <a:t>The process of creating engaging content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-498947" y="3311072"/>
            <a:ext cx="10107869" cy="2403928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98875" y="3873274"/>
            <a:ext cx="5930900" cy="639762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Sonia Slattery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Director, Done by Friday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@soniaslattery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Persona Development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 rot="19150458">
            <a:off x="846513" y="2859247"/>
            <a:ext cx="6503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>
                    <a:lumMod val="65000"/>
                  </a:schemeClr>
                </a:solidFill>
              </a:rPr>
              <a:t>EXAMPLE</a:t>
            </a:r>
            <a:endParaRPr lang="en-US" sz="4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Screen Shot 2017-06-06 at 12.01.08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968" y="1186621"/>
            <a:ext cx="7177993" cy="382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42162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487589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Screen Shot 2017-06-06 at 12.16.32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473" y="0"/>
            <a:ext cx="7410397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98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943931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313" name="Rectangle 5"/>
          <p:cNvSpPr>
            <a:spLocks noChangeArrowheads="1"/>
          </p:cNvSpPr>
          <p:nvPr/>
        </p:nvSpPr>
        <p:spPr bwMode="auto">
          <a:xfrm>
            <a:off x="4479925" y="26733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Helvetica Neue"/>
                <a:cs typeface="Helvetica Neue"/>
              </a:rPr>
              <a:t> </a:t>
            </a:r>
          </a:p>
        </p:txBody>
      </p:sp>
      <p:pic>
        <p:nvPicPr>
          <p:cNvPr id="15" name="Picture 14" descr="hs_buyers_journey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82" y="816877"/>
            <a:ext cx="867410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Shape 30"/>
          <p:cNvSpPr/>
          <p:nvPr/>
        </p:nvSpPr>
        <p:spPr>
          <a:xfrm>
            <a:off x="258763" y="2594202"/>
            <a:ext cx="2776537" cy="2816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641" tIns="53641" rIns="53641" bIns="53641">
            <a:spAutoFit/>
          </a:bodyPr>
          <a:lstStyle/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Experiencing symptoms of a problem</a:t>
            </a:r>
            <a:b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</a:b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May not yet be able to define the problem or the right solutions to their problem</a:t>
            </a:r>
            <a:b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</a:b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Search is very broad around pain points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</p:txBody>
      </p:sp>
      <p:sp>
        <p:nvSpPr>
          <p:cNvPr id="22" name="Shape 30"/>
          <p:cNvSpPr/>
          <p:nvPr/>
        </p:nvSpPr>
        <p:spPr>
          <a:xfrm>
            <a:off x="3217635" y="2637745"/>
            <a:ext cx="2717800" cy="2324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641" tIns="53641" rIns="53641" bIns="53641">
            <a:spAutoFit/>
          </a:bodyPr>
          <a:lstStyle/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Can now define their problem and the potential solutions to that problem</a:t>
            </a:r>
          </a:p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  <a:p>
            <a:pPr marL="285750" indent="-285750">
              <a:buFont typeface="Arial"/>
              <a:buChar char="•"/>
              <a:defRPr sz="1800">
                <a:solidFill>
                  <a:srgbClr val="000000"/>
                </a:solidFill>
              </a:defRPr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Are now actively looking for and comparing solution providers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</p:txBody>
      </p:sp>
      <p:sp>
        <p:nvSpPr>
          <p:cNvPr id="23" name="Shape 30"/>
          <p:cNvSpPr>
            <a:spLocks noChangeArrowheads="1"/>
          </p:cNvSpPr>
          <p:nvPr/>
        </p:nvSpPr>
        <p:spPr bwMode="auto">
          <a:xfrm>
            <a:off x="6035675" y="2628224"/>
            <a:ext cx="2576513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641" tIns="53641" rIns="53641" bIns="53641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Are now weighing up the final details – the costs and fine print</a:t>
            </a:r>
            <a:b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</a:b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  <a:t>May have to convince or sell to another decision maker at this stage</a:t>
            </a:r>
            <a:br>
              <a:rPr lang="en-US" sz="1600" dirty="0">
                <a:solidFill>
                  <a:srgbClr val="535353"/>
                </a:solidFill>
                <a:latin typeface="Helvetica Neue"/>
                <a:cs typeface="Helvetica Neue"/>
              </a:rPr>
            </a:br>
            <a:endParaRPr lang="en-US" sz="1600" dirty="0">
              <a:solidFill>
                <a:srgbClr val="535353"/>
              </a:solidFill>
              <a:latin typeface="Helvetica Neue"/>
              <a:cs typeface="Helvetica Neue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Buyers Journeys</a:t>
            </a:r>
            <a:r>
              <a:rPr lang="en-GB" sz="2800" b="1" dirty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90470" y="504598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4943931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Screen Shot 2017-06-06 at 12.47.37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449" y="124731"/>
            <a:ext cx="7847030" cy="5422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spc="-110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Goals and Measurement</a:t>
            </a:r>
            <a:r>
              <a:rPr lang="en-GB" sz="2800" b="1" spc="-110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 descr="iStock-15542317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479937" cy="598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14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30483" y="1674813"/>
            <a:ext cx="5714784" cy="2341562"/>
            <a:chOff x="1730483" y="1674813"/>
            <a:chExt cx="5714784" cy="2341562"/>
          </a:xfrm>
        </p:grpSpPr>
        <p:sp>
          <p:nvSpPr>
            <p:cNvPr id="4" name="TextBox 3"/>
            <p:cNvSpPr txBox="1"/>
            <p:nvPr/>
          </p:nvSpPr>
          <p:spPr>
            <a:xfrm>
              <a:off x="1730483" y="2128613"/>
              <a:ext cx="5714784" cy="1398588"/>
            </a:xfrm>
            <a:prstGeom prst="rect">
              <a:avLst/>
            </a:prstGeom>
            <a:noFill/>
          </p:spPr>
          <p:txBody>
            <a:bodyPr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i="1" dirty="0" smtClean="0">
                  <a:solidFill>
                    <a:srgbClr val="004FA2"/>
                  </a:solidFill>
                  <a:latin typeface="HelveticaNeue-Bold"/>
                  <a:ea typeface="Cambria"/>
                  <a:cs typeface="HelveticaNeue-Bold"/>
                </a:rPr>
                <a:t>“We’ll increase our customers by 10% this year by creating and distributing engaging digital content.”</a:t>
              </a:r>
              <a:endParaRPr lang="en-AU" sz="2400" i="1" dirty="0">
                <a:solidFill>
                  <a:srgbClr val="000000"/>
                </a:solidFill>
                <a:latin typeface="MinionPro-Regular"/>
                <a:ea typeface="Cambria"/>
                <a:cs typeface="MinionPro-Regular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dirty="0"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058988" y="4014788"/>
              <a:ext cx="414337" cy="1587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058988" y="1674813"/>
              <a:ext cx="414337" cy="1587"/>
            </a:xfrm>
            <a:prstGeom prst="line">
              <a:avLst/>
            </a:prstGeom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lus 4"/>
          <p:cNvSpPr/>
          <p:nvPr/>
        </p:nvSpPr>
        <p:spPr>
          <a:xfrm rot="2843299">
            <a:off x="3110899" y="1309616"/>
            <a:ext cx="2975163" cy="3163950"/>
          </a:xfrm>
          <a:prstGeom prst="mathPlus">
            <a:avLst/>
          </a:prstGeom>
          <a:solidFill>
            <a:srgbClr val="EC0005"/>
          </a:solidFill>
          <a:ln>
            <a:solidFill>
              <a:srgbClr val="EC000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49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976730" y="2886988"/>
            <a:ext cx="3142450" cy="581479"/>
            <a:chOff x="4976730" y="2886988"/>
            <a:chExt cx="2732853" cy="581479"/>
          </a:xfrm>
        </p:grpSpPr>
        <p:sp>
          <p:nvSpPr>
            <p:cNvPr id="20" name="Rectangle 19"/>
            <p:cNvSpPr/>
            <p:nvPr/>
          </p:nvSpPr>
          <p:spPr>
            <a:xfrm>
              <a:off x="4976730" y="2935526"/>
              <a:ext cx="2732853" cy="453571"/>
            </a:xfrm>
            <a:prstGeom prst="rect">
              <a:avLst/>
            </a:prstGeom>
            <a:solidFill>
              <a:schemeClr val="bg2">
                <a:lumMod val="75000"/>
                <a:alpha val="50000"/>
              </a:schemeClr>
            </a:solidFill>
            <a:ln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953922" y="2886988"/>
              <a:ext cx="1052608" cy="581479"/>
            </a:xfrm>
            <a:prstGeom prst="rect">
              <a:avLst/>
            </a:prstGeom>
            <a:noFill/>
          </p:spPr>
          <p:txBody>
            <a:bodyPr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smtClean="0">
                  <a:solidFill>
                    <a:srgbClr val="004FA2"/>
                  </a:solidFill>
                  <a:latin typeface="HelveticaNeue-Bold"/>
                  <a:ea typeface="Cambria"/>
                  <a:cs typeface="HelveticaNeue-Bold"/>
                </a:rPr>
                <a:t>MQLs</a:t>
              </a:r>
              <a:endParaRPr lang="en-AU" sz="2000" dirty="0" smtClean="0">
                <a:solidFill>
                  <a:srgbClr val="000000"/>
                </a:solidFill>
                <a:latin typeface="MinionPro-Regular"/>
                <a:ea typeface="Cambria"/>
                <a:cs typeface="MinionPro-Regular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dirty="0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993054" y="3787777"/>
            <a:ext cx="3126126" cy="581479"/>
            <a:chOff x="4993054" y="3787777"/>
            <a:chExt cx="2732853" cy="581479"/>
          </a:xfrm>
        </p:grpSpPr>
        <p:sp>
          <p:nvSpPr>
            <p:cNvPr id="21" name="Rectangle 20"/>
            <p:cNvSpPr/>
            <p:nvPr/>
          </p:nvSpPr>
          <p:spPr>
            <a:xfrm>
              <a:off x="4993054" y="3824977"/>
              <a:ext cx="2732853" cy="453571"/>
            </a:xfrm>
            <a:prstGeom prst="rect">
              <a:avLst/>
            </a:prstGeom>
            <a:solidFill>
              <a:schemeClr val="bg2">
                <a:lumMod val="50000"/>
                <a:alpha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40548" y="3787777"/>
              <a:ext cx="2525045" cy="581479"/>
            </a:xfrm>
            <a:prstGeom prst="rect">
              <a:avLst/>
            </a:prstGeom>
            <a:noFill/>
          </p:spPr>
          <p:txBody>
            <a:bodyPr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smtClean="0">
                  <a:solidFill>
                    <a:srgbClr val="004FA2"/>
                  </a:solidFill>
                  <a:latin typeface="HelveticaNeue-Bold"/>
                  <a:ea typeface="Cambria"/>
                  <a:cs typeface="HelveticaNeue-Bold"/>
                </a:rPr>
                <a:t>SQLs / Opportunities</a:t>
              </a:r>
              <a:endParaRPr lang="en-AU" sz="2000" dirty="0" smtClean="0">
                <a:solidFill>
                  <a:srgbClr val="000000"/>
                </a:solidFill>
                <a:latin typeface="MinionPro-Regular"/>
                <a:ea typeface="Cambria"/>
                <a:cs typeface="MinionPro-Regular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dirty="0"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244487" y="3928836"/>
            <a:ext cx="1052608" cy="581479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AU" sz="2000" dirty="0" smtClean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 descr="startup-marketing-funnel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57" y="827636"/>
            <a:ext cx="4195666" cy="4195666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2141162" y="320694"/>
            <a:ext cx="5966679" cy="1108055"/>
            <a:chOff x="1914370" y="309355"/>
            <a:chExt cx="5966679" cy="1108055"/>
          </a:xfrm>
        </p:grpSpPr>
        <p:grpSp>
          <p:nvGrpSpPr>
            <p:cNvPr id="22" name="Group 21"/>
            <p:cNvGrpSpPr/>
            <p:nvPr/>
          </p:nvGrpSpPr>
          <p:grpSpPr>
            <a:xfrm>
              <a:off x="4751309" y="835931"/>
              <a:ext cx="3129740" cy="581479"/>
              <a:chOff x="4751309" y="835931"/>
              <a:chExt cx="3129740" cy="581479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4751309" y="873125"/>
                <a:ext cx="3129740" cy="453571"/>
              </a:xfrm>
              <a:prstGeom prst="rect">
                <a:avLst/>
              </a:prstGeom>
              <a:solidFill>
                <a:schemeClr val="bg2">
                  <a:alpha val="50000"/>
                </a:schemeClr>
              </a:solidFill>
              <a:ln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5977968" y="835931"/>
                <a:ext cx="1052608" cy="581479"/>
              </a:xfrm>
              <a:prstGeom prst="rect">
                <a:avLst/>
              </a:prstGeom>
              <a:noFill/>
            </p:spPr>
            <p:txBody>
              <a:bodyPr/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 smtClean="0">
                    <a:solidFill>
                      <a:srgbClr val="004FA2"/>
                    </a:solidFill>
                    <a:latin typeface="HelveticaNeue-Bold"/>
                    <a:ea typeface="Cambria"/>
                    <a:cs typeface="HelveticaNeue-Bold"/>
                  </a:rPr>
                  <a:t>Visits</a:t>
                </a:r>
                <a:endParaRPr lang="en-AU" sz="2000" dirty="0" smtClean="0">
                  <a:solidFill>
                    <a:srgbClr val="000000"/>
                  </a:solidFill>
                  <a:latin typeface="MinionPro-Regular"/>
                  <a:ea typeface="Cambria"/>
                  <a:cs typeface="MinionPro-Regular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800" dirty="0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5" name="Curved Down Arrow 4"/>
            <p:cNvSpPr/>
            <p:nvPr/>
          </p:nvSpPr>
          <p:spPr>
            <a:xfrm rot="21443306" flipH="1">
              <a:off x="1914370" y="309355"/>
              <a:ext cx="2930338" cy="519957"/>
            </a:xfrm>
            <a:prstGeom prst="curvedDownArrow">
              <a:avLst>
                <a:gd name="adj1" fmla="val 25000"/>
                <a:gd name="adj2" fmla="val 50000"/>
                <a:gd name="adj3" fmla="val 71552"/>
              </a:avLst>
            </a:prstGeom>
            <a:solidFill>
              <a:srgbClr val="094FAD"/>
            </a:solidFill>
            <a:ln>
              <a:solidFill>
                <a:srgbClr val="094FA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45320" y="4685845"/>
            <a:ext cx="5873860" cy="700581"/>
            <a:chOff x="2245320" y="4685845"/>
            <a:chExt cx="5452924" cy="700581"/>
          </a:xfrm>
        </p:grpSpPr>
        <p:grpSp>
          <p:nvGrpSpPr>
            <p:cNvPr id="26" name="Group 25"/>
            <p:cNvGrpSpPr/>
            <p:nvPr/>
          </p:nvGrpSpPr>
          <p:grpSpPr>
            <a:xfrm>
              <a:off x="4792789" y="4685845"/>
              <a:ext cx="2905455" cy="581479"/>
              <a:chOff x="4792789" y="4685845"/>
              <a:chExt cx="2905455" cy="581479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4792789" y="4738461"/>
                <a:ext cx="2905455" cy="453571"/>
              </a:xfrm>
              <a:prstGeom prst="rect">
                <a:avLst/>
              </a:prstGeom>
              <a:noFill/>
              <a:ln w="38100">
                <a:solidFill>
                  <a:srgbClr val="094FAD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728848" y="4685845"/>
                <a:ext cx="1641916" cy="581479"/>
              </a:xfrm>
              <a:prstGeom prst="rect">
                <a:avLst/>
              </a:prstGeom>
              <a:noFill/>
            </p:spPr>
            <p:txBody>
              <a:bodyPr/>
              <a:lstStyle/>
              <a:p>
                <a:pPr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 smtClean="0">
                    <a:solidFill>
                      <a:srgbClr val="EC0005"/>
                    </a:solidFill>
                    <a:latin typeface="HelveticaNeue-Bold"/>
                    <a:ea typeface="Cambria"/>
                    <a:cs typeface="HelveticaNeue-Bold"/>
                  </a:rPr>
                  <a:t>Customers</a:t>
                </a:r>
                <a:endParaRPr lang="en-AU" sz="2000" dirty="0" smtClean="0">
                  <a:solidFill>
                    <a:srgbClr val="EC0005"/>
                  </a:solidFill>
                  <a:latin typeface="MinionPro-Regular"/>
                  <a:ea typeface="Cambria"/>
                  <a:cs typeface="MinionPro-Regular"/>
                </a:endParaRP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800" dirty="0"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3" name="Curved Down Arrow 12"/>
            <p:cNvSpPr/>
            <p:nvPr/>
          </p:nvSpPr>
          <p:spPr>
            <a:xfrm rot="10800000" flipH="1">
              <a:off x="2245320" y="4955262"/>
              <a:ext cx="2585359" cy="431164"/>
            </a:xfrm>
            <a:prstGeom prst="curvedDownArrow">
              <a:avLst>
                <a:gd name="adj1" fmla="val 25000"/>
                <a:gd name="adj2" fmla="val 50000"/>
                <a:gd name="adj3" fmla="val 71552"/>
              </a:avLst>
            </a:prstGeom>
            <a:solidFill>
              <a:srgbClr val="EC0005"/>
            </a:solidFill>
            <a:ln>
              <a:solidFill>
                <a:srgbClr val="EC000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0" y="488723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4983085" y="1940831"/>
            <a:ext cx="3136095" cy="581479"/>
            <a:chOff x="4983085" y="1940831"/>
            <a:chExt cx="2732853" cy="581479"/>
          </a:xfrm>
        </p:grpSpPr>
        <p:sp>
          <p:nvSpPr>
            <p:cNvPr id="16" name="Rectangle 15"/>
            <p:cNvSpPr/>
            <p:nvPr/>
          </p:nvSpPr>
          <p:spPr>
            <a:xfrm>
              <a:off x="4983085" y="1978025"/>
              <a:ext cx="2732853" cy="453571"/>
            </a:xfrm>
            <a:prstGeom prst="rect">
              <a:avLst/>
            </a:prstGeom>
            <a:solidFill>
              <a:schemeClr val="bg2">
                <a:lumMod val="90000"/>
                <a:alpha val="5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994292" y="1940831"/>
              <a:ext cx="1052608" cy="581479"/>
            </a:xfrm>
            <a:prstGeom prst="rect">
              <a:avLst/>
            </a:prstGeom>
            <a:noFill/>
          </p:spPr>
          <p:txBody>
            <a:bodyPr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smtClean="0">
                  <a:solidFill>
                    <a:srgbClr val="004FA2"/>
                  </a:solidFill>
                  <a:latin typeface="HelveticaNeue-Bold"/>
                  <a:ea typeface="Cambria"/>
                  <a:cs typeface="HelveticaNeue-Bold"/>
                </a:rPr>
                <a:t>Leads</a:t>
              </a:r>
              <a:endParaRPr lang="en-AU" sz="2000" dirty="0" smtClean="0">
                <a:solidFill>
                  <a:srgbClr val="000000"/>
                </a:solidFill>
                <a:latin typeface="MinionPro-Regular"/>
                <a:ea typeface="Cambria"/>
                <a:cs typeface="MinionPro-Regular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dirty="0"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2766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Stock-49899985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10329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0"/>
            <a:ext cx="9144000" cy="6179911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916400" y="1870982"/>
            <a:ext cx="5998668" cy="331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There is no silver bullet </a:t>
            </a:r>
            <a:r>
              <a:rPr lang="mr-IN" dirty="0" smtClean="0">
                <a:solidFill>
                  <a:srgbClr val="FFFFFF"/>
                </a:solidFill>
                <a:latin typeface="Helvetica Neue"/>
                <a:cs typeface="Helvetica Neue"/>
              </a:rPr>
              <a:t>–</a:t>
            </a:r>
            <a:r>
              <a:rPr lang="en-US" dirty="0" smtClean="0">
                <a:solidFill>
                  <a:srgbClr val="FFFFFF"/>
                </a:solidFill>
                <a:latin typeface="Helvetica Neue"/>
                <a:cs typeface="Helvetica Neue"/>
              </a:rPr>
              <a:t> you’ve got to do the strategy work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srgbClr val="FFFFFF"/>
              </a:solidFill>
              <a:latin typeface="Helvetica Neue"/>
              <a:cs typeface="Helvetica Neue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Personas and buyers journeys </a:t>
            </a:r>
            <a:r>
              <a:rPr lang="en-US" dirty="0" smtClean="0">
                <a:solidFill>
                  <a:srgbClr val="FFFFFF"/>
                </a:solidFill>
                <a:latin typeface="Helvetica Neue"/>
                <a:cs typeface="Helvetica Neue"/>
              </a:rPr>
              <a:t>are fundamental to creating great content that gently draws people closer to becoming customers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srgbClr val="FFFFFF"/>
              </a:solidFill>
              <a:latin typeface="Helvetica Neue"/>
              <a:cs typeface="Helvetica Neue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b="1" dirty="0" smtClean="0">
                <a:solidFill>
                  <a:srgbClr val="FFFFFF"/>
                </a:solidFill>
                <a:latin typeface="Helvetica Neue"/>
                <a:cs typeface="Helvetica Neue"/>
              </a:rPr>
              <a:t>Get granular with your metrics </a:t>
            </a:r>
            <a:r>
              <a:rPr lang="en-US" dirty="0" smtClean="0">
                <a:solidFill>
                  <a:srgbClr val="FFFFFF"/>
                </a:solidFill>
                <a:latin typeface="Helvetica Neue"/>
                <a:cs typeface="Helvetica Neue"/>
              </a:rPr>
              <a:t>so you can measure what works.</a:t>
            </a:r>
            <a:endParaRPr lang="en-US" dirty="0">
              <a:solidFill>
                <a:srgbClr val="FFFFFF"/>
              </a:solidFill>
              <a:latin typeface="Helvetica Neue"/>
              <a:cs typeface="Helvetica Neue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888888" y="546622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990945" y="1640795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042050" y="682172"/>
            <a:ext cx="5553075" cy="75156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Strategy recap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5809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F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401763" y="177006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90650" y="3076122"/>
            <a:ext cx="414338" cy="1588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 rot="10800000">
            <a:off x="7704138" y="4751388"/>
            <a:ext cx="1439862" cy="963612"/>
          </a:xfrm>
          <a:prstGeom prst="rect">
            <a:avLst/>
          </a:prstGeom>
          <a:solidFill>
            <a:srgbClr val="094F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rgbClr val="094FAD"/>
                </a:solidFill>
              </a:ln>
            </a:endParaRPr>
          </a:p>
        </p:txBody>
      </p:sp>
      <p:pic>
        <p:nvPicPr>
          <p:cNvPr id="23557" name="Picture 8" descr="db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118100"/>
            <a:ext cx="84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93813" y="1991857"/>
            <a:ext cx="6473825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2.  Content Development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615643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517334870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79"/>
          <a:stretch/>
        </p:blipFill>
        <p:spPr>
          <a:xfrm>
            <a:off x="15875" y="0"/>
            <a:ext cx="9144000" cy="5714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3860" y="55176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Golden rules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1526" y="2001061"/>
            <a:ext cx="6473825" cy="840921"/>
          </a:xfrm>
          <a:prstGeom prst="rect">
            <a:avLst/>
          </a:prstGeom>
          <a:noFill/>
        </p:spPr>
        <p:txBody>
          <a:bodyPr/>
          <a:lstStyle/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2"/>
              <a:defRPr/>
            </a:pP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Plan </a:t>
            </a:r>
            <a:r>
              <a:rPr lang="en-GB" sz="2800" b="1" dirty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how </a:t>
            </a: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to </a:t>
            </a:r>
            <a:r>
              <a:rPr lang="en-GB" sz="2800" b="1" dirty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nurture them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14931" y="1386517"/>
            <a:ext cx="6473825" cy="74726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1.   Start </a:t>
            </a:r>
            <a:r>
              <a:rPr lang="en-GB" sz="2800" b="1" dirty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with one </a:t>
            </a: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persona</a:t>
            </a:r>
            <a:endParaRPr lang="en-GB" sz="2800" b="1" dirty="0">
              <a:solidFill>
                <a:srgbClr val="094FAD"/>
              </a:solidFill>
              <a:latin typeface="HelveticaNeue-Bold"/>
              <a:ea typeface="Cambria"/>
              <a:cs typeface="HelveticaNeue-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6508" y="2709266"/>
            <a:ext cx="6473825" cy="850676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3.   Be </a:t>
            </a:r>
            <a:r>
              <a:rPr lang="en-GB" sz="2800" b="1" dirty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part of the </a:t>
            </a: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process</a:t>
            </a:r>
            <a:endParaRPr lang="en-GB" sz="2800" b="1" dirty="0">
              <a:solidFill>
                <a:srgbClr val="094FAD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7473" y="3427226"/>
            <a:ext cx="6473825" cy="850676"/>
          </a:xfrm>
          <a:prstGeom prst="rect">
            <a:avLst/>
          </a:prstGeom>
          <a:noFill/>
        </p:spPr>
        <p:txBody>
          <a:bodyPr/>
          <a:lstStyle/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AutoNum type="arabicPeriod" startAt="4"/>
              <a:defRPr/>
            </a:pP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 Be authentic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32460" y="4145186"/>
            <a:ext cx="6473825" cy="850676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94FAD"/>
                </a:solidFill>
                <a:latin typeface="HelveticaNeue-Bold"/>
                <a:ea typeface="Cambria"/>
                <a:cs typeface="HelveticaNeue-Bold"/>
              </a:rPr>
              <a:t>5.   Always be solving (not closing)</a:t>
            </a:r>
          </a:p>
        </p:txBody>
      </p:sp>
    </p:spTree>
    <p:extLst>
      <p:ext uri="{BB962C8B-B14F-4D97-AF65-F5344CB8AC3E}">
        <p14:creationId xmlns:p14="http://schemas.microsoft.com/office/powerpoint/2010/main" val="137068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iStock-51947566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12841" y="-362858"/>
            <a:ext cx="16416698" cy="607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2058988" y="4014788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58988" y="167481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-306172" y="3311072"/>
            <a:ext cx="10107869" cy="2403928"/>
            <a:chOff x="-306172" y="3311072"/>
            <a:chExt cx="10107869" cy="2403928"/>
          </a:xfrm>
        </p:grpSpPr>
        <p:sp>
          <p:nvSpPr>
            <p:cNvPr id="6" name="Rectangle 5"/>
            <p:cNvSpPr/>
            <p:nvPr/>
          </p:nvSpPr>
          <p:spPr>
            <a:xfrm>
              <a:off x="-306172" y="3311072"/>
              <a:ext cx="10107869" cy="2403928"/>
            </a:xfrm>
            <a:prstGeom prst="rect">
              <a:avLst/>
            </a:prstGeom>
            <a:solidFill>
              <a:srgbClr val="094FAD">
                <a:alpha val="80000"/>
              </a:srgbClr>
            </a:solidFill>
            <a:ln>
              <a:solidFill>
                <a:srgbClr val="094FAD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32964" y="3954229"/>
              <a:ext cx="8062480" cy="1398588"/>
            </a:xfrm>
            <a:prstGeom prst="rect">
              <a:avLst/>
            </a:prstGeom>
            <a:noFill/>
          </p:spPr>
          <p:txBody>
            <a:bodyPr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800" b="1" dirty="0" smtClean="0">
                  <a:solidFill>
                    <a:srgbClr val="FFFFFF"/>
                  </a:solidFill>
                  <a:latin typeface="HelveticaNeue-Bold"/>
                  <a:ea typeface="Cambria"/>
                  <a:cs typeface="HelveticaNeue-Bold"/>
                </a:rPr>
                <a:t>Would you host a </a:t>
              </a:r>
              <a:r>
                <a:rPr lang="en-GB" sz="2800" b="1" dirty="0">
                  <a:solidFill>
                    <a:srgbClr val="FFFFFF"/>
                  </a:solidFill>
                  <a:latin typeface="HelveticaNeue-Bold"/>
                  <a:ea typeface="Cambria"/>
                  <a:cs typeface="HelveticaNeue-Bold"/>
                </a:rPr>
                <a:t>dinner party without a </a:t>
              </a:r>
              <a:r>
                <a:rPr lang="en-GB" sz="2800" b="1" dirty="0" smtClean="0">
                  <a:solidFill>
                    <a:srgbClr val="FFFFFF"/>
                  </a:solidFill>
                  <a:latin typeface="HelveticaNeue-Bold"/>
                  <a:ea typeface="Cambria"/>
                  <a:cs typeface="HelveticaNeue-Bold"/>
                </a:rPr>
                <a:t>plan</a:t>
              </a:r>
              <a:r>
                <a:rPr lang="en-GB" sz="2800" b="1" dirty="0" smtClean="0">
                  <a:solidFill>
                    <a:srgbClr val="E52D3B"/>
                  </a:solidFill>
                  <a:latin typeface="HelveticaNeue-Bold"/>
                  <a:ea typeface="Cambria"/>
                  <a:cs typeface="HelveticaNeue-Bold"/>
                </a:rPr>
                <a:t>?</a:t>
              </a:r>
              <a:endParaRPr lang="en-AU" sz="2800" dirty="0">
                <a:solidFill>
                  <a:srgbClr val="000000"/>
                </a:solidFill>
                <a:latin typeface="MinionPro-Regular"/>
                <a:ea typeface="Cambria"/>
                <a:cs typeface="MinionPro-Regular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 dirty="0"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Start with one persona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10" name="Picture 9" descr="Screen Shot 2017-06-06 at 1.08.10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681" y="1241313"/>
            <a:ext cx="7994444" cy="329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50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7590470" y="504598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488723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Plan how to nurture them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 descr="Screen Shot 2017-06-06 at 1.45.24 PM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13" t="-2492"/>
          <a:stretch/>
        </p:blipFill>
        <p:spPr>
          <a:xfrm>
            <a:off x="510284" y="1304018"/>
            <a:ext cx="7913586" cy="373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906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279" y="405039"/>
            <a:ext cx="5553075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Promotional content</a:t>
            </a:r>
            <a:r>
              <a:rPr lang="en-GB" sz="2800" b="1" dirty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731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7-06-05 at 4.07.49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36068"/>
            <a:ext cx="9144000" cy="647151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49473" y="3503843"/>
            <a:ext cx="10107869" cy="2211161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56702" y="4083733"/>
            <a:ext cx="5930900" cy="826180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Blogs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1686" y="3612473"/>
            <a:ext cx="5930900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Social media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3024" y="4510653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EDMs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78009" y="5020924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Paid media</a:t>
            </a:r>
          </a:p>
        </p:txBody>
      </p:sp>
    </p:spTree>
    <p:extLst>
      <p:ext uri="{BB962C8B-B14F-4D97-AF65-F5344CB8AC3E}">
        <p14:creationId xmlns:p14="http://schemas.microsoft.com/office/powerpoint/2010/main" val="2557511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279" y="405039"/>
            <a:ext cx="7472429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Awareness / Top of the Funnel content</a:t>
            </a:r>
            <a:r>
              <a:rPr lang="en-GB" sz="2800" b="1" dirty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094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creen Shot 2017-06-05 at 3.55.26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9144000" cy="58510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49473" y="3639911"/>
            <a:ext cx="10107869" cy="2211161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56702" y="4083733"/>
            <a:ext cx="5930900" cy="826180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Educational videos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1686" y="3612473"/>
            <a:ext cx="5930900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eBooks  / guides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3024" y="4510653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Calculators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78009" y="5020924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Surveys / reports</a:t>
            </a:r>
          </a:p>
        </p:txBody>
      </p:sp>
    </p:spTree>
    <p:extLst>
      <p:ext uri="{BB962C8B-B14F-4D97-AF65-F5344CB8AC3E}">
        <p14:creationId xmlns:p14="http://schemas.microsoft.com/office/powerpoint/2010/main" val="3193906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543" y="302986"/>
            <a:ext cx="7960034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Consideration / Middle of the Funnel content</a:t>
            </a:r>
            <a:r>
              <a:rPr lang="en-GB" sz="2800" b="1" dirty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628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06-05 at 3.47.5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0208"/>
            <a:ext cx="9144000" cy="2014792"/>
          </a:xfrm>
          <a:prstGeom prst="rect">
            <a:avLst/>
          </a:prstGeom>
        </p:spPr>
      </p:pic>
      <p:pic>
        <p:nvPicPr>
          <p:cNvPr id="2" name="Picture 1" descr="Screen Shot 2017-06-05 at 3.42.01 P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95804"/>
            <a:ext cx="9144000" cy="466566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306172" y="3503839"/>
            <a:ext cx="10107869" cy="2211161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356702" y="4083733"/>
            <a:ext cx="5930900" cy="826180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Quizzes / questionnaires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61686" y="3612473"/>
            <a:ext cx="5930900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Interactive tools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73024" y="4510653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Case studies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78009" y="5020924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Demo videos</a:t>
            </a:r>
          </a:p>
        </p:txBody>
      </p:sp>
    </p:spTree>
    <p:extLst>
      <p:ext uri="{BB962C8B-B14F-4D97-AF65-F5344CB8AC3E}">
        <p14:creationId xmlns:p14="http://schemas.microsoft.com/office/powerpoint/2010/main" val="1115252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7279" y="405039"/>
            <a:ext cx="7472429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-110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Decision/ Bottom of the Funnel content</a:t>
            </a:r>
            <a:r>
              <a:rPr lang="en-GB" sz="2800" b="1" spc="-110" dirty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7425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06-05 at 4.11.58 P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97620"/>
            <a:ext cx="9439612" cy="65176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58758" y="3515174"/>
            <a:ext cx="10107869" cy="2211161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744342" y="4083733"/>
            <a:ext cx="5930900" cy="826180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spc="-110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Quizzes / questionnaires</a:t>
            </a:r>
            <a:endParaRPr lang="en-GB" spc="-110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49326" y="3612473"/>
            <a:ext cx="5930900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spc="-110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Pricing, product and service information</a:t>
            </a:r>
            <a:endParaRPr lang="en-GB" spc="-110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0664" y="4510653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spc="-110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Trial offers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5649" y="5020924"/>
            <a:ext cx="5930900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b="1" spc="-110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Consultation  / assessment offers</a:t>
            </a:r>
          </a:p>
        </p:txBody>
      </p:sp>
    </p:spTree>
    <p:extLst>
      <p:ext uri="{BB962C8B-B14F-4D97-AF65-F5344CB8AC3E}">
        <p14:creationId xmlns:p14="http://schemas.microsoft.com/office/powerpoint/2010/main" val="1304612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09911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590470" y="5045982"/>
            <a:ext cx="1553530" cy="66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46" name="Picture 2" descr="iStock-51947566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12841" y="-362858"/>
            <a:ext cx="16416698" cy="607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-396889" y="3311072"/>
            <a:ext cx="10107869" cy="2403928"/>
          </a:xfrm>
          <a:prstGeom prst="rect">
            <a:avLst/>
          </a:prstGeom>
          <a:solidFill>
            <a:srgbClr val="094FAD">
              <a:alpha val="8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37440" y="3703185"/>
            <a:ext cx="6700869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You’d have a goal </a:t>
            </a:r>
            <a:r>
              <a:rPr lang="en-GB" dirty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– you want to impress your guests right</a:t>
            </a:r>
            <a:r>
              <a:rPr lang="en-GB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?</a:t>
            </a: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You’d select the menu </a:t>
            </a:r>
            <a:r>
              <a:rPr lang="en-GB" dirty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– carefully chosen to appeal to the tastes and preferences of your </a:t>
            </a:r>
            <a:r>
              <a:rPr lang="en-GB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guests</a:t>
            </a: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b="1" dirty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And you’d probably follow a recipe or two</a:t>
            </a:r>
            <a:r>
              <a:rPr lang="mr-IN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…</a:t>
            </a: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GB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12962" y="2219325"/>
            <a:ext cx="5553075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Be part of the process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134394" y="3549889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209800" y="167481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536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4989998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1032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0"/>
            <a:ext cx="10107869" cy="6179911"/>
          </a:xfrm>
          <a:prstGeom prst="rect">
            <a:avLst/>
          </a:prstGeom>
          <a:solidFill>
            <a:srgbClr val="094FAD">
              <a:alpha val="70000"/>
            </a:srgbClr>
          </a:solidFill>
          <a:ln>
            <a:solidFill>
              <a:srgbClr val="094FA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91840" y="2076677"/>
            <a:ext cx="6463416" cy="826180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Engage key stakeholders early </a:t>
            </a:r>
            <a:r>
              <a:rPr lang="mr-IN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–</a:t>
            </a:r>
            <a:r>
              <a:rPr lang="en-GB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 and keep them involved in the process</a:t>
            </a:r>
            <a:endParaRPr lang="en-GB" sz="2000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478" y="1174527"/>
            <a:ext cx="6463416" cy="639762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GB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The people in your organisation are the keepers of valuable information</a:t>
            </a:r>
            <a:endParaRPr lang="en-GB" sz="2000" dirty="0">
              <a:solidFill>
                <a:schemeClr val="bg1"/>
              </a:solidFill>
              <a:latin typeface="Helvetica Neue"/>
              <a:ea typeface="Cambria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9495" y="3592166"/>
            <a:ext cx="6463416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Watch, measure, learn and refine.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01801" y="2979843"/>
            <a:ext cx="6463416" cy="569346"/>
          </a:xfrm>
          <a:prstGeom prst="rect">
            <a:avLst/>
          </a:prstGeom>
          <a:noFill/>
        </p:spPr>
        <p:txBody>
          <a:bodyPr/>
          <a:lstStyle/>
          <a:p>
            <a:pPr marL="285750" indent="-2857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000" b="1" dirty="0" smtClean="0">
                <a:solidFill>
                  <a:schemeClr val="bg1"/>
                </a:solidFill>
                <a:latin typeface="Helvetica Neue"/>
                <a:ea typeface="Cambria"/>
                <a:cs typeface="Helvetica Neue"/>
              </a:rPr>
              <a:t>Don’t expect your agency to ‘make up’ content </a:t>
            </a:r>
          </a:p>
        </p:txBody>
      </p:sp>
    </p:spTree>
    <p:extLst>
      <p:ext uri="{BB962C8B-B14F-4D97-AF65-F5344CB8AC3E}">
        <p14:creationId xmlns:p14="http://schemas.microsoft.com/office/powerpoint/2010/main" val="3886776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asted image at 2017_06_06 02_0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76490" y="2344053"/>
            <a:ext cx="5553075" cy="139858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Be authentic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873330" y="3606585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873330" y="1731509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237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839" y="415699"/>
            <a:ext cx="7200680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Avoid the temptation to close too soon... </a:t>
            </a: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2" name="Picture 1" descr="alwaysbeclosing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6850" y="1612447"/>
            <a:ext cx="4064000" cy="2286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09947" y="4242027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mr-IN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…</a:t>
            </a: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Always be solving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!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093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F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27150" y="2697163"/>
            <a:ext cx="3444875" cy="123190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b="1" dirty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Thanks</a:t>
            </a:r>
            <a:r>
              <a:rPr lang="en-AU" sz="4000" b="1" dirty="0">
                <a:solidFill>
                  <a:srgbClr val="EC0005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4000" dirty="0">
              <a:solidFill>
                <a:srgbClr val="EC0005"/>
              </a:solidFill>
              <a:latin typeface="Times New Roman"/>
              <a:ea typeface="Cambria"/>
              <a:cs typeface="Times New Roman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401763" y="433546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01763" y="2001838"/>
            <a:ext cx="414337" cy="0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0800000">
            <a:off x="7704138" y="4751388"/>
            <a:ext cx="1439862" cy="963612"/>
          </a:xfrm>
          <a:prstGeom prst="rect">
            <a:avLst/>
          </a:prstGeom>
          <a:solidFill>
            <a:srgbClr val="094F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>
                <a:solidFill>
                  <a:srgbClr val="094FAD"/>
                </a:solidFill>
              </a:ln>
            </a:endParaRPr>
          </a:p>
        </p:txBody>
      </p:sp>
      <p:pic>
        <p:nvPicPr>
          <p:cNvPr id="46086" name="Picture 8" descr="dbf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118100"/>
            <a:ext cx="84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iStock-5241633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9472" y="0"/>
            <a:ext cx="10194626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3"/>
          <p:cNvSpPr txBox="1">
            <a:spLocks noChangeArrowheads="1"/>
          </p:cNvSpPr>
          <p:nvPr/>
        </p:nvSpPr>
        <p:spPr bwMode="auto">
          <a:xfrm rot="-2440343">
            <a:off x="4729163" y="850900"/>
            <a:ext cx="18938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400" dirty="0">
                <a:solidFill>
                  <a:srgbClr val="FFFFFF"/>
                </a:solidFill>
                <a:latin typeface="Brush Script MT Italic" charset="0"/>
                <a:cs typeface="Brush Script MT Italic" charset="0"/>
              </a:rPr>
              <a:t>Alex !</a:t>
            </a:r>
          </a:p>
        </p:txBody>
      </p:sp>
      <p:pic>
        <p:nvPicPr>
          <p:cNvPr id="8194" name="Picture 2" descr="iStock-149000961 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8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7538" y="1856468"/>
            <a:ext cx="5553075" cy="75156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There is no silver bullet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036309" y="4252931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058988" y="167481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87538" y="2825298"/>
            <a:ext cx="5553075" cy="751568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Great content always has a measurable business outcome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767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F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401763" y="1770063"/>
            <a:ext cx="414337" cy="1587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345292" y="4663622"/>
            <a:ext cx="414338" cy="1588"/>
          </a:xfrm>
          <a:prstGeom prst="line">
            <a:avLst/>
          </a:prstGeom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 rot="10800000">
            <a:off x="7704138" y="4751388"/>
            <a:ext cx="1439862" cy="963612"/>
          </a:xfrm>
          <a:prstGeom prst="rect">
            <a:avLst/>
          </a:prstGeom>
          <a:solidFill>
            <a:srgbClr val="094FA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rgbClr val="094FAD"/>
                </a:solidFill>
              </a:ln>
            </a:endParaRPr>
          </a:p>
        </p:txBody>
      </p:sp>
      <p:pic>
        <p:nvPicPr>
          <p:cNvPr id="23557" name="Picture 8" descr="dbf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43888" y="5118100"/>
            <a:ext cx="84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82473" y="1980518"/>
            <a:ext cx="6473825" cy="1081090"/>
          </a:xfrm>
          <a:prstGeom prst="rect">
            <a:avLst/>
          </a:prstGeom>
          <a:noFill/>
        </p:spPr>
        <p:txBody>
          <a:bodyPr/>
          <a:lstStyle/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Strategy first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52384" y="2835955"/>
            <a:ext cx="1207265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Who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83045" y="2829263"/>
            <a:ext cx="1207265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What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8185" y="2840602"/>
            <a:ext cx="1207265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Why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7594" y="2840602"/>
            <a:ext cx="1317056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When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514350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3861" y="2840602"/>
            <a:ext cx="1742975" cy="1081090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FFFFFF"/>
                </a:solidFill>
                <a:latin typeface="HelveticaNeue-Bold"/>
                <a:ea typeface="Cambria"/>
                <a:cs typeface="HelveticaNeue-Bold"/>
              </a:rPr>
              <a:t>Where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GB" sz="2800" b="1" dirty="0" smtClean="0">
              <a:solidFill>
                <a:srgbClr val="FFFFFF"/>
              </a:solidFill>
              <a:latin typeface="HelveticaNeue-Bold"/>
              <a:ea typeface="Cambria"/>
              <a:cs typeface="HelveticaNeue-Bold"/>
            </a:endParaRPr>
          </a:p>
          <a:p>
            <a:pPr marL="971550" lvl="1" indent="-5143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AU" sz="2800" dirty="0">
              <a:solidFill>
                <a:srgbClr val="FFFFFF"/>
              </a:solidFill>
              <a:latin typeface="MinionPro-Regular"/>
              <a:ea typeface="Cambria"/>
              <a:cs typeface="MinionPro-Regular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Strategic Planning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31885" y="1791590"/>
            <a:ext cx="2015700" cy="2142507"/>
            <a:chOff x="141165" y="1519454"/>
            <a:chExt cx="2015700" cy="2142507"/>
          </a:xfrm>
        </p:grpSpPr>
        <p:pic>
          <p:nvPicPr>
            <p:cNvPr id="5" name="Picture 4" descr="Blue Research.pn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736" y="1519454"/>
              <a:ext cx="1655682" cy="1655682"/>
            </a:xfrm>
            <a:prstGeom prst="rect">
              <a:avLst/>
            </a:prstGeom>
          </p:spPr>
        </p:pic>
        <p:sp>
          <p:nvSpPr>
            <p:cNvPr id="12" name="Shape 399"/>
            <p:cNvSpPr/>
            <p:nvPr/>
          </p:nvSpPr>
          <p:spPr>
            <a:xfrm>
              <a:off x="141165" y="3223361"/>
              <a:ext cx="2015700" cy="4386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t" anchorCtr="0">
              <a:noAutofit/>
            </a:bodyPr>
            <a:lstStyle/>
            <a:p>
              <a:pPr algn="ctr">
                <a:buSzPct val="25000"/>
              </a:pPr>
              <a:r>
                <a:rPr lang="en-US" b="1" dirty="0" smtClean="0">
                  <a:solidFill>
                    <a:srgbClr val="003EA6"/>
                  </a:solidFill>
                  <a:latin typeface="Calibri"/>
                  <a:ea typeface="Calibri"/>
                  <a:cs typeface="Calibri"/>
                  <a:sym typeface="Calibri"/>
                </a:rPr>
                <a:t>Research</a:t>
              </a:r>
              <a:endParaRPr lang="en" b="1" dirty="0">
                <a:solidFill>
                  <a:srgbClr val="003EA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25934" y="1781918"/>
            <a:ext cx="2036400" cy="2140840"/>
            <a:chOff x="4335214" y="1509782"/>
            <a:chExt cx="2036400" cy="2140840"/>
          </a:xfrm>
        </p:grpSpPr>
        <p:pic>
          <p:nvPicPr>
            <p:cNvPr id="7" name="Picture 6" descr="Buyers Journeys.png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5729" y="1509782"/>
              <a:ext cx="1701043" cy="1701043"/>
            </a:xfrm>
            <a:prstGeom prst="rect">
              <a:avLst/>
            </a:prstGeom>
          </p:spPr>
        </p:pic>
        <p:sp>
          <p:nvSpPr>
            <p:cNvPr id="13" name="Shape 400"/>
            <p:cNvSpPr/>
            <p:nvPr/>
          </p:nvSpPr>
          <p:spPr>
            <a:xfrm>
              <a:off x="4335214" y="3212022"/>
              <a:ext cx="2036400" cy="4386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t" anchorCtr="0">
              <a:noAutofit/>
            </a:bodyPr>
            <a:lstStyle/>
            <a:p>
              <a:pPr algn="ctr">
                <a:buSzPct val="25000"/>
              </a:pPr>
              <a:r>
                <a:rPr lang="en-US" b="1" dirty="0" smtClean="0">
                  <a:solidFill>
                    <a:srgbClr val="003EA6"/>
                  </a:solidFill>
                  <a:latin typeface="Calibri"/>
                  <a:ea typeface="Calibri"/>
                  <a:cs typeface="Calibri"/>
                  <a:sym typeface="Calibri"/>
                </a:rPr>
                <a:t>Buyers Journeys</a:t>
              </a:r>
              <a:endParaRPr lang="en" b="1" dirty="0">
                <a:solidFill>
                  <a:srgbClr val="003EA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164623" y="1805817"/>
            <a:ext cx="2196459" cy="2094251"/>
            <a:chOff x="2078575" y="1556359"/>
            <a:chExt cx="2196459" cy="2094251"/>
          </a:xfrm>
        </p:grpSpPr>
        <p:pic>
          <p:nvPicPr>
            <p:cNvPr id="3" name="Picture 2" descr="Blue Personas.png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71087" y="1556359"/>
              <a:ext cx="1654466" cy="1654466"/>
            </a:xfrm>
            <a:prstGeom prst="rect">
              <a:avLst/>
            </a:prstGeom>
          </p:spPr>
        </p:pic>
        <p:sp>
          <p:nvSpPr>
            <p:cNvPr id="14" name="Shape 401"/>
            <p:cNvSpPr/>
            <p:nvPr/>
          </p:nvSpPr>
          <p:spPr>
            <a:xfrm>
              <a:off x="2078575" y="3212010"/>
              <a:ext cx="2196459" cy="4386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t" anchorCtr="0">
              <a:noAutofit/>
            </a:bodyPr>
            <a:lstStyle/>
            <a:p>
              <a:pPr algn="ctr">
                <a:buSzPct val="25000"/>
              </a:pPr>
              <a:r>
                <a:rPr lang="en-US" b="1" dirty="0" smtClean="0">
                  <a:solidFill>
                    <a:srgbClr val="003EA6"/>
                  </a:solidFill>
                  <a:latin typeface="Calibri"/>
                  <a:ea typeface="Calibri"/>
                  <a:cs typeface="Calibri"/>
                  <a:sym typeface="Calibri"/>
                </a:rPr>
                <a:t>Persona Development</a:t>
              </a:r>
              <a:endParaRPr lang="en" b="1" dirty="0">
                <a:solidFill>
                  <a:srgbClr val="003EA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93446" y="1780116"/>
            <a:ext cx="2612414" cy="2148486"/>
            <a:chOff x="6202726" y="1507980"/>
            <a:chExt cx="2612414" cy="2148486"/>
          </a:xfrm>
        </p:grpSpPr>
        <p:pic>
          <p:nvPicPr>
            <p:cNvPr id="2" name="Picture 1" descr="Blue Content Audit.png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10903" y="1507980"/>
              <a:ext cx="1701038" cy="1701038"/>
            </a:xfrm>
            <a:prstGeom prst="rect">
              <a:avLst/>
            </a:prstGeom>
          </p:spPr>
        </p:pic>
        <p:sp>
          <p:nvSpPr>
            <p:cNvPr id="15" name="Shape 405"/>
            <p:cNvSpPr/>
            <p:nvPr/>
          </p:nvSpPr>
          <p:spPr>
            <a:xfrm>
              <a:off x="6202726" y="3217866"/>
              <a:ext cx="2612414" cy="438600"/>
            </a:xfrm>
            <a:prstGeom prst="rect">
              <a:avLst/>
            </a:prstGeom>
            <a:noFill/>
            <a:ln>
              <a:noFill/>
            </a:ln>
          </p:spPr>
          <p:txBody>
            <a:bodyPr lIns="45700" tIns="45700" rIns="45700" bIns="45700" anchor="t" anchorCtr="0">
              <a:noAutofit/>
            </a:bodyPr>
            <a:lstStyle/>
            <a:p>
              <a:pPr algn="ctr">
                <a:buSzPct val="25000"/>
              </a:pPr>
              <a:r>
                <a:rPr lang="en-US" b="1" dirty="0" smtClean="0">
                  <a:solidFill>
                    <a:srgbClr val="003EA6"/>
                  </a:solidFill>
                  <a:latin typeface="Calibri"/>
                  <a:ea typeface="Calibri"/>
                  <a:cs typeface="Calibri"/>
                  <a:sym typeface="Calibri"/>
                </a:rPr>
                <a:t>Goals &amp; Measurement</a:t>
              </a:r>
              <a:endParaRPr lang="en" b="1" dirty="0">
                <a:solidFill>
                  <a:srgbClr val="003EA6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7500" y="427038"/>
            <a:ext cx="5553075" cy="854075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b="1" dirty="0" smtClean="0">
                <a:solidFill>
                  <a:srgbClr val="004FA2"/>
                </a:solidFill>
                <a:latin typeface="HelveticaNeue-Bold"/>
                <a:ea typeface="Cambria"/>
                <a:cs typeface="HelveticaNeue-Bold"/>
              </a:rPr>
              <a:t>Research</a:t>
            </a:r>
            <a:r>
              <a:rPr lang="en-GB" sz="2800" b="1" dirty="0" smtClean="0">
                <a:solidFill>
                  <a:srgbClr val="E52D3B"/>
                </a:solidFill>
                <a:latin typeface="HelveticaNeue-Bold"/>
                <a:ea typeface="Cambria"/>
                <a:cs typeface="HelveticaNeue-Bold"/>
              </a:rPr>
              <a:t>.</a:t>
            </a:r>
            <a:endParaRPr lang="en-AU" sz="2800" dirty="0">
              <a:solidFill>
                <a:srgbClr val="000000"/>
              </a:solidFill>
              <a:latin typeface="MinionPro-Regular"/>
              <a:ea typeface="Cambria"/>
              <a:cs typeface="MinionPro-Regular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8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iStock-517017632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4597"/>
            <a:ext cx="3822192" cy="2548128"/>
          </a:xfrm>
          <a:prstGeom prst="rect">
            <a:avLst/>
          </a:prstGeom>
        </p:spPr>
      </p:pic>
      <p:pic>
        <p:nvPicPr>
          <p:cNvPr id="10" name="Picture 9" descr="iStock-48912278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799" y="0"/>
            <a:ext cx="3822192" cy="2551176"/>
          </a:xfrm>
          <a:prstGeom prst="rect">
            <a:avLst/>
          </a:prstGeom>
        </p:spPr>
      </p:pic>
      <p:pic>
        <p:nvPicPr>
          <p:cNvPr id="6" name="Picture 5" descr="iStock-485864397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026" y="2216966"/>
            <a:ext cx="6191974" cy="3498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52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FFFFFF"/>
      </a:hlink>
      <a:folHlink>
        <a:srgbClr val="CB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5332</TotalTime>
  <Words>1928</Words>
  <Application>Microsoft Macintosh PowerPoint</Application>
  <PresentationFormat>On-screen Show (16:10)</PresentationFormat>
  <Paragraphs>202</Paragraphs>
  <Slides>34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Tango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Wheeler</dc:creator>
  <cp:lastModifiedBy>Sonya</cp:lastModifiedBy>
  <cp:revision>123</cp:revision>
  <cp:lastPrinted>2014-08-11T22:34:16Z</cp:lastPrinted>
  <dcterms:created xsi:type="dcterms:W3CDTF">2014-08-06T02:38:12Z</dcterms:created>
  <dcterms:modified xsi:type="dcterms:W3CDTF">2017-06-06T02:29:03Z</dcterms:modified>
</cp:coreProperties>
</file>