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82" r:id="rId12"/>
    <p:sldId id="266" r:id="rId13"/>
    <p:sldId id="267" r:id="rId14"/>
    <p:sldId id="291" r:id="rId15"/>
    <p:sldId id="292" r:id="rId16"/>
    <p:sldId id="293" r:id="rId17"/>
    <p:sldId id="268" r:id="rId18"/>
    <p:sldId id="269" r:id="rId19"/>
    <p:sldId id="270" r:id="rId20"/>
    <p:sldId id="284" r:id="rId21"/>
    <p:sldId id="272" r:id="rId22"/>
    <p:sldId id="286" r:id="rId23"/>
    <p:sldId id="288" r:id="rId24"/>
    <p:sldId id="289" r:id="rId25"/>
    <p:sldId id="271" r:id="rId26"/>
    <p:sldId id="287" r:id="rId27"/>
    <p:sldId id="290" r:id="rId28"/>
    <p:sldId id="274" r:id="rId29"/>
    <p:sldId id="275" r:id="rId30"/>
    <p:sldId id="276" r:id="rId31"/>
    <p:sldId id="277" r:id="rId32"/>
    <p:sldId id="278" r:id="rId33"/>
    <p:sldId id="280" r:id="rId34"/>
    <p:sldId id="279" r:id="rId35"/>
    <p:sldId id="28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791" autoAdjust="0"/>
  </p:normalViewPr>
  <p:slideViewPr>
    <p:cSldViewPr snapToGrid="0">
      <p:cViewPr varScale="1">
        <p:scale>
          <a:sx n="49" d="100"/>
          <a:sy n="49" d="100"/>
        </p:scale>
        <p:origin x="1200" y="48"/>
      </p:cViewPr>
      <p:guideLst/>
    </p:cSldViewPr>
  </p:slideViewPr>
  <p:notesTextViewPr>
    <p:cViewPr>
      <p:scale>
        <a:sx n="1" d="1"/>
        <a:sy n="1" d="1"/>
      </p:scale>
      <p:origin x="0" y="0"/>
    </p:cViewPr>
  </p:notesTextViewPr>
  <p:sorterViewPr>
    <p:cViewPr>
      <p:scale>
        <a:sx n="100" d="100"/>
        <a:sy n="100" d="100"/>
      </p:scale>
      <p:origin x="0" y="-18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086C82-423F-4705-A402-130DA5AC664A}" type="datetimeFigureOut">
              <a:rPr lang="en-US" smtClean="0"/>
              <a:t>6/11/2019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5AC742-0F68-4F77-9F67-A566CA55E32D}" type="slidenum">
              <a:rPr lang="en-US" smtClean="0"/>
              <a:t>‹#›</a:t>
            </a:fld>
            <a:endParaRPr lang="en-US"/>
          </a:p>
        </p:txBody>
      </p:sp>
    </p:spTree>
    <p:extLst>
      <p:ext uri="{BB962C8B-B14F-4D97-AF65-F5344CB8AC3E}">
        <p14:creationId xmlns:p14="http://schemas.microsoft.com/office/powerpoint/2010/main" val="2630239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5AC742-0F68-4F77-9F67-A566CA55E32D}" type="slidenum">
              <a:rPr lang="en-US" smtClean="0"/>
              <a:t>17</a:t>
            </a:fld>
            <a:endParaRPr lang="en-US"/>
          </a:p>
        </p:txBody>
      </p:sp>
    </p:spTree>
    <p:extLst>
      <p:ext uri="{BB962C8B-B14F-4D97-AF65-F5344CB8AC3E}">
        <p14:creationId xmlns:p14="http://schemas.microsoft.com/office/powerpoint/2010/main" val="4094640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105818952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113496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20976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3140402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1945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3616982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6443967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191200190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3264778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3AC37B-5342-4D1E-84A7-07B612EFBA25}"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238869664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3AC37B-5342-4D1E-84A7-07B612EFBA25}" type="datetimeFigureOut">
              <a:rPr lang="en-US" smtClean="0"/>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2082464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3AC37B-5342-4D1E-84A7-07B612EFBA25}" type="datetimeFigureOut">
              <a:rPr lang="en-US" smtClean="0"/>
              <a:t>6/11/2019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3110236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3AC37B-5342-4D1E-84A7-07B612EFBA25}" type="datetimeFigureOut">
              <a:rPr lang="en-US" smtClean="0"/>
              <a:t>6/11/2019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3837542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3AC37B-5342-4D1E-84A7-07B612EFBA25}" type="datetimeFigureOut">
              <a:rPr lang="en-US" smtClean="0"/>
              <a:t>6/11/2019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1038841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3AC37B-5342-4D1E-84A7-07B612EFBA25}" type="datetimeFigureOut">
              <a:rPr lang="en-US" smtClean="0"/>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70F0F-35FE-4B4E-AF0A-7DD917284DD0}" type="slidenum">
              <a:rPr lang="en-US" smtClean="0"/>
              <a:t>‹#›</a:t>
            </a:fld>
            <a:endParaRPr lang="en-US"/>
          </a:p>
        </p:txBody>
      </p:sp>
    </p:spTree>
    <p:extLst>
      <p:ext uri="{BB962C8B-B14F-4D97-AF65-F5344CB8AC3E}">
        <p14:creationId xmlns:p14="http://schemas.microsoft.com/office/powerpoint/2010/main" val="121050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70F0F-35FE-4B4E-AF0A-7DD917284DD0}" type="slidenum">
              <a:rPr lang="en-US" smtClean="0"/>
              <a:t>‹#›</a:t>
            </a:fld>
            <a:endParaRPr lang="en-US"/>
          </a:p>
        </p:txBody>
      </p:sp>
      <p:sp>
        <p:nvSpPr>
          <p:cNvPr id="5" name="Date Placeholder 4"/>
          <p:cNvSpPr>
            <a:spLocks noGrp="1"/>
          </p:cNvSpPr>
          <p:nvPr>
            <p:ph type="dt" sz="half" idx="10"/>
          </p:nvPr>
        </p:nvSpPr>
        <p:spPr/>
        <p:txBody>
          <a:bodyPr/>
          <a:lstStyle/>
          <a:p>
            <a:fld id="{143AC37B-5342-4D1E-84A7-07B612EFBA25}" type="datetimeFigureOut">
              <a:rPr lang="en-US" smtClean="0"/>
              <a:t>6/11/2019</a:t>
            </a:fld>
            <a:endParaRPr lang="en-US"/>
          </a:p>
        </p:txBody>
      </p:sp>
    </p:spTree>
    <p:extLst>
      <p:ext uri="{BB962C8B-B14F-4D97-AF65-F5344CB8AC3E}">
        <p14:creationId xmlns:p14="http://schemas.microsoft.com/office/powerpoint/2010/main" val="2013383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3AC37B-5342-4D1E-84A7-07B612EFBA25}" type="datetimeFigureOut">
              <a:rPr lang="en-US" smtClean="0"/>
              <a:t>6/11/2019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9A70F0F-35FE-4B4E-AF0A-7DD917284DD0}" type="slidenum">
              <a:rPr lang="en-US" smtClean="0"/>
              <a:t>‹#›</a:t>
            </a:fld>
            <a:endParaRPr lang="en-US"/>
          </a:p>
        </p:txBody>
      </p:sp>
    </p:spTree>
    <p:extLst>
      <p:ext uri="{BB962C8B-B14F-4D97-AF65-F5344CB8AC3E}">
        <p14:creationId xmlns:p14="http://schemas.microsoft.com/office/powerpoint/2010/main" val="57795345"/>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8467" y="2404534"/>
            <a:ext cx="8315536" cy="1646302"/>
          </a:xfrm>
        </p:spPr>
        <p:txBody>
          <a:bodyPr/>
          <a:lstStyle/>
          <a:p>
            <a:r>
              <a:rPr lang="en-US" sz="4500" dirty="0" smtClean="0"/>
              <a:t>MSP TEMPLATE FOR CUSTOMERS</a:t>
            </a:r>
            <a:endParaRPr lang="en-US" sz="4500" dirty="0"/>
          </a:p>
        </p:txBody>
      </p:sp>
      <p:sp>
        <p:nvSpPr>
          <p:cNvPr id="3" name="Subtitle 2"/>
          <p:cNvSpPr>
            <a:spLocks noGrp="1"/>
          </p:cNvSpPr>
          <p:nvPr>
            <p:ph type="subTitle" idx="1"/>
          </p:nvPr>
        </p:nvSpPr>
        <p:spPr/>
        <p:txBody>
          <a:bodyPr>
            <a:normAutofit/>
          </a:bodyPr>
          <a:lstStyle/>
          <a:p>
            <a:r>
              <a:rPr lang="en-US" dirty="0" smtClean="0"/>
              <a:t>TECHNOLOGY BUSINESS REVIEW</a:t>
            </a:r>
          </a:p>
          <a:p>
            <a:r>
              <a:rPr lang="en-US" dirty="0" smtClean="0"/>
              <a:t>2019</a:t>
            </a:r>
            <a:endParaRPr lang="en-US" dirty="0"/>
          </a:p>
        </p:txBody>
      </p:sp>
    </p:spTree>
    <p:extLst>
      <p:ext uri="{BB962C8B-B14F-4D97-AF65-F5344CB8AC3E}">
        <p14:creationId xmlns:p14="http://schemas.microsoft.com/office/powerpoint/2010/main" val="77455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Warranty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3471157"/>
              </p:ext>
            </p:extLst>
          </p:nvPr>
        </p:nvGraphicFramePr>
        <p:xfrm>
          <a:off x="677863" y="2160588"/>
          <a:ext cx="8596314" cy="4165600"/>
        </p:xfrm>
        <a:graphic>
          <a:graphicData uri="http://schemas.openxmlformats.org/drawingml/2006/table">
            <a:tbl>
              <a:tblPr firstRow="1" bandRow="1">
                <a:tableStyleId>{5C22544A-7EE6-4342-B048-85BDC9FD1C3A}</a:tableStyleId>
              </a:tblPr>
              <a:tblGrid>
                <a:gridCol w="1432719"/>
                <a:gridCol w="1432719"/>
                <a:gridCol w="1432719"/>
                <a:gridCol w="1432719"/>
                <a:gridCol w="1432719"/>
                <a:gridCol w="1432719"/>
              </a:tblGrid>
              <a:tr h="370840">
                <a:tc>
                  <a:txBody>
                    <a:bodyPr/>
                    <a:lstStyle/>
                    <a:p>
                      <a:r>
                        <a:rPr lang="en-US" sz="1200" dirty="0" smtClean="0"/>
                        <a:t>Device</a:t>
                      </a:r>
                      <a:r>
                        <a:rPr lang="en-US" sz="1200" baseline="0" dirty="0" smtClean="0"/>
                        <a:t> Class</a:t>
                      </a:r>
                      <a:endParaRPr lang="en-US" sz="1200" dirty="0"/>
                    </a:p>
                  </a:txBody>
                  <a:tcPr marL="74751" marR="74751"/>
                </a:tc>
                <a:tc>
                  <a:txBody>
                    <a:bodyPr/>
                    <a:lstStyle/>
                    <a:p>
                      <a:r>
                        <a:rPr lang="en-US" sz="1200" dirty="0" smtClean="0"/>
                        <a:t>Device Name</a:t>
                      </a:r>
                      <a:endParaRPr lang="en-US" sz="1200" dirty="0"/>
                    </a:p>
                  </a:txBody>
                  <a:tcPr marL="74751" marR="74751"/>
                </a:tc>
                <a:tc>
                  <a:txBody>
                    <a:bodyPr/>
                    <a:lstStyle/>
                    <a:p>
                      <a:r>
                        <a:rPr lang="en-US" sz="1200" dirty="0" smtClean="0"/>
                        <a:t>Make and Model</a:t>
                      </a:r>
                      <a:endParaRPr lang="en-US" sz="1200" dirty="0"/>
                    </a:p>
                  </a:txBody>
                  <a:tcPr marL="74751" marR="74751"/>
                </a:tc>
                <a:tc>
                  <a:txBody>
                    <a:bodyPr/>
                    <a:lstStyle/>
                    <a:p>
                      <a:r>
                        <a:rPr lang="en-US" sz="1200" dirty="0" smtClean="0"/>
                        <a:t>Serial Number</a:t>
                      </a:r>
                      <a:endParaRPr lang="en-US" sz="1200" dirty="0"/>
                    </a:p>
                  </a:txBody>
                  <a:tcPr marL="74751" marR="74751"/>
                </a:tc>
                <a:tc>
                  <a:txBody>
                    <a:bodyPr/>
                    <a:lstStyle/>
                    <a:p>
                      <a:r>
                        <a:rPr lang="en-US" sz="1200" dirty="0" smtClean="0"/>
                        <a:t>OS Install Date</a:t>
                      </a:r>
                      <a:endParaRPr lang="en-US" sz="1200" dirty="0"/>
                    </a:p>
                  </a:txBody>
                  <a:tcPr marL="74751" marR="74751"/>
                </a:tc>
                <a:tc>
                  <a:txBody>
                    <a:bodyPr/>
                    <a:lstStyle/>
                    <a:p>
                      <a:r>
                        <a:rPr lang="en-US" sz="1200" dirty="0" smtClean="0"/>
                        <a:t>Warranty Expiry Date</a:t>
                      </a:r>
                      <a:endParaRPr lang="en-US" sz="1200" dirty="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r>
            </a:tbl>
          </a:graphicData>
        </a:graphic>
      </p:graphicFrame>
    </p:spTree>
    <p:extLst>
      <p:ext uri="{BB962C8B-B14F-4D97-AF65-F5344CB8AC3E}">
        <p14:creationId xmlns:p14="http://schemas.microsoft.com/office/powerpoint/2010/main" val="2478540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Aged Workstations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01709958"/>
              </p:ext>
            </p:extLst>
          </p:nvPr>
        </p:nvGraphicFramePr>
        <p:xfrm>
          <a:off x="677863" y="2160588"/>
          <a:ext cx="8596315" cy="3088640"/>
        </p:xfrm>
        <a:graphic>
          <a:graphicData uri="http://schemas.openxmlformats.org/drawingml/2006/table">
            <a:tbl>
              <a:tblPr firstRow="1" bandRow="1">
                <a:tableStyleId>{5C22544A-7EE6-4342-B048-85BDC9FD1C3A}</a:tableStyleId>
              </a:tblPr>
              <a:tblGrid>
                <a:gridCol w="1719263"/>
                <a:gridCol w="1719263"/>
                <a:gridCol w="1719263"/>
                <a:gridCol w="1719263"/>
                <a:gridCol w="1719263"/>
              </a:tblGrid>
              <a:tr h="370840">
                <a:tc>
                  <a:txBody>
                    <a:bodyPr/>
                    <a:lstStyle/>
                    <a:p>
                      <a:r>
                        <a:rPr lang="en-US" sz="1500" dirty="0" smtClean="0"/>
                        <a:t>Make/Model Class – Installed OS Device</a:t>
                      </a:r>
                      <a:r>
                        <a:rPr lang="en-US" sz="1500" baseline="0" dirty="0" smtClean="0"/>
                        <a:t> Name – Memory – Disk Size</a:t>
                      </a:r>
                      <a:endParaRPr lang="en-US" sz="1500" dirty="0"/>
                    </a:p>
                  </a:txBody>
                  <a:tcPr marL="74751" marR="74751" anchor="ctr"/>
                </a:tc>
                <a:tc>
                  <a:txBody>
                    <a:bodyPr/>
                    <a:lstStyle/>
                    <a:p>
                      <a:r>
                        <a:rPr lang="en-US" sz="1500" dirty="0" smtClean="0"/>
                        <a:t>Serial Number</a:t>
                      </a:r>
                      <a:endParaRPr lang="en-US" sz="1500" dirty="0"/>
                    </a:p>
                  </a:txBody>
                  <a:tcPr marL="74751" marR="74751" anchor="ctr"/>
                </a:tc>
                <a:tc>
                  <a:txBody>
                    <a:bodyPr/>
                    <a:lstStyle/>
                    <a:p>
                      <a:r>
                        <a:rPr lang="en-US" sz="1500" dirty="0" smtClean="0"/>
                        <a:t>Last Logged User</a:t>
                      </a:r>
                      <a:endParaRPr lang="en-US" sz="1500" dirty="0"/>
                    </a:p>
                  </a:txBody>
                  <a:tcPr marL="74751" marR="74751" anchor="ctr"/>
                </a:tc>
                <a:tc>
                  <a:txBody>
                    <a:bodyPr/>
                    <a:lstStyle/>
                    <a:p>
                      <a:r>
                        <a:rPr lang="en-US" sz="1500" dirty="0" smtClean="0"/>
                        <a:t>Purchase Date</a:t>
                      </a:r>
                      <a:endParaRPr lang="en-US" sz="1500" dirty="0"/>
                    </a:p>
                  </a:txBody>
                  <a:tcPr marL="74751" marR="74751" anchor="ctr"/>
                </a:tc>
                <a:tc>
                  <a:txBody>
                    <a:bodyPr/>
                    <a:lstStyle/>
                    <a:p>
                      <a:r>
                        <a:rPr lang="en-US" sz="1500" dirty="0" smtClean="0"/>
                        <a:t>Warranty Expiration Date</a:t>
                      </a:r>
                      <a:endParaRPr lang="en-US" sz="1500" dirty="0"/>
                    </a:p>
                  </a:txBody>
                  <a:tcPr marL="74751" marR="74751" anchor="ctr"/>
                </a:tc>
              </a:tr>
              <a:tr h="370840">
                <a:tc>
                  <a:txBody>
                    <a:bodyPr/>
                    <a:lstStyle/>
                    <a:p>
                      <a:endParaRPr lang="en-US" sz="1500"/>
                    </a:p>
                  </a:txBody>
                  <a:tcPr marL="74751" marR="74751"/>
                </a:tc>
                <a:tc>
                  <a:txBody>
                    <a:bodyPr/>
                    <a:lstStyle/>
                    <a:p>
                      <a:endParaRPr lang="en-US" sz="1500"/>
                    </a:p>
                  </a:txBody>
                  <a:tcPr marL="74751" marR="74751"/>
                </a:tc>
                <a:tc>
                  <a:txBody>
                    <a:bodyPr/>
                    <a:lstStyle/>
                    <a:p>
                      <a:endParaRPr lang="en-US" sz="1500" dirty="0"/>
                    </a:p>
                  </a:txBody>
                  <a:tcPr marL="74751" marR="74751"/>
                </a:tc>
                <a:tc>
                  <a:txBody>
                    <a:bodyPr/>
                    <a:lstStyle/>
                    <a:p>
                      <a:endParaRPr lang="en-US" sz="1500" dirty="0"/>
                    </a:p>
                  </a:txBody>
                  <a:tcPr marL="74751" marR="74751"/>
                </a:tc>
                <a:tc>
                  <a:txBody>
                    <a:bodyPr/>
                    <a:lstStyle/>
                    <a:p>
                      <a:endParaRPr lang="en-US" sz="1500"/>
                    </a:p>
                  </a:txBody>
                  <a:tcPr marL="74751" marR="74751"/>
                </a:tc>
              </a:tr>
              <a:tr h="370840">
                <a:tc>
                  <a:txBody>
                    <a:bodyPr/>
                    <a:lstStyle/>
                    <a:p>
                      <a:endParaRPr lang="en-US" sz="1500"/>
                    </a:p>
                  </a:txBody>
                  <a:tcPr marL="74751" marR="74751"/>
                </a:tc>
                <a:tc>
                  <a:txBody>
                    <a:bodyPr/>
                    <a:lstStyle/>
                    <a:p>
                      <a:endParaRPr lang="en-US" sz="1500"/>
                    </a:p>
                  </a:txBody>
                  <a:tcPr marL="74751" marR="74751"/>
                </a:tc>
                <a:tc>
                  <a:txBody>
                    <a:bodyPr/>
                    <a:lstStyle/>
                    <a:p>
                      <a:endParaRPr lang="en-US" sz="1500" dirty="0"/>
                    </a:p>
                  </a:txBody>
                  <a:tcPr marL="74751" marR="74751"/>
                </a:tc>
                <a:tc>
                  <a:txBody>
                    <a:bodyPr/>
                    <a:lstStyle/>
                    <a:p>
                      <a:endParaRPr lang="en-US" sz="1500" dirty="0"/>
                    </a:p>
                  </a:txBody>
                  <a:tcPr marL="74751" marR="74751"/>
                </a:tc>
                <a:tc>
                  <a:txBody>
                    <a:bodyPr/>
                    <a:lstStyle/>
                    <a:p>
                      <a:endParaRPr lang="en-US" sz="1500"/>
                    </a:p>
                  </a:txBody>
                  <a:tcPr marL="74751" marR="74751"/>
                </a:tc>
              </a:tr>
              <a:tr h="370840">
                <a:tc>
                  <a:txBody>
                    <a:bodyPr/>
                    <a:lstStyle/>
                    <a:p>
                      <a:endParaRPr lang="en-US" sz="1500"/>
                    </a:p>
                  </a:txBody>
                  <a:tcPr marL="74751" marR="74751"/>
                </a:tc>
                <a:tc>
                  <a:txBody>
                    <a:bodyPr/>
                    <a:lstStyle/>
                    <a:p>
                      <a:endParaRPr lang="en-US" sz="1500"/>
                    </a:p>
                  </a:txBody>
                  <a:tcPr marL="74751" marR="74751"/>
                </a:tc>
                <a:tc>
                  <a:txBody>
                    <a:bodyPr/>
                    <a:lstStyle/>
                    <a:p>
                      <a:endParaRPr lang="en-US" sz="1500"/>
                    </a:p>
                  </a:txBody>
                  <a:tcPr marL="74751" marR="74751"/>
                </a:tc>
                <a:tc>
                  <a:txBody>
                    <a:bodyPr/>
                    <a:lstStyle/>
                    <a:p>
                      <a:endParaRPr lang="en-US" sz="1500" dirty="0"/>
                    </a:p>
                  </a:txBody>
                  <a:tcPr marL="74751" marR="74751"/>
                </a:tc>
                <a:tc>
                  <a:txBody>
                    <a:bodyPr/>
                    <a:lstStyle/>
                    <a:p>
                      <a:endParaRPr lang="en-US" sz="1500" dirty="0"/>
                    </a:p>
                  </a:txBody>
                  <a:tcPr marL="74751" marR="74751"/>
                </a:tc>
              </a:tr>
              <a:tr h="370840">
                <a:tc>
                  <a:txBody>
                    <a:bodyPr/>
                    <a:lstStyle/>
                    <a:p>
                      <a:endParaRPr lang="en-US" sz="1500"/>
                    </a:p>
                  </a:txBody>
                  <a:tcPr marL="74751" marR="74751"/>
                </a:tc>
                <a:tc>
                  <a:txBody>
                    <a:bodyPr/>
                    <a:lstStyle/>
                    <a:p>
                      <a:endParaRPr lang="en-US" sz="1500"/>
                    </a:p>
                  </a:txBody>
                  <a:tcPr marL="74751" marR="74751"/>
                </a:tc>
                <a:tc>
                  <a:txBody>
                    <a:bodyPr/>
                    <a:lstStyle/>
                    <a:p>
                      <a:endParaRPr lang="en-US" sz="1500"/>
                    </a:p>
                  </a:txBody>
                  <a:tcPr marL="74751" marR="74751"/>
                </a:tc>
                <a:tc>
                  <a:txBody>
                    <a:bodyPr/>
                    <a:lstStyle/>
                    <a:p>
                      <a:endParaRPr lang="en-US" sz="1500" dirty="0"/>
                    </a:p>
                  </a:txBody>
                  <a:tcPr marL="74751" marR="74751"/>
                </a:tc>
                <a:tc>
                  <a:txBody>
                    <a:bodyPr/>
                    <a:lstStyle/>
                    <a:p>
                      <a:endParaRPr lang="en-US" sz="1500" dirty="0"/>
                    </a:p>
                  </a:txBody>
                  <a:tcPr marL="74751" marR="74751"/>
                </a:tc>
              </a:tr>
              <a:tr h="370840">
                <a:tc>
                  <a:txBody>
                    <a:bodyPr/>
                    <a:lstStyle/>
                    <a:p>
                      <a:endParaRPr lang="en-US" sz="1500"/>
                    </a:p>
                  </a:txBody>
                  <a:tcPr marL="74751" marR="74751"/>
                </a:tc>
                <a:tc>
                  <a:txBody>
                    <a:bodyPr/>
                    <a:lstStyle/>
                    <a:p>
                      <a:endParaRPr lang="en-US" sz="1500"/>
                    </a:p>
                  </a:txBody>
                  <a:tcPr marL="74751" marR="74751"/>
                </a:tc>
                <a:tc>
                  <a:txBody>
                    <a:bodyPr/>
                    <a:lstStyle/>
                    <a:p>
                      <a:endParaRPr lang="en-US" sz="1500"/>
                    </a:p>
                  </a:txBody>
                  <a:tcPr marL="74751" marR="74751"/>
                </a:tc>
                <a:tc>
                  <a:txBody>
                    <a:bodyPr/>
                    <a:lstStyle/>
                    <a:p>
                      <a:endParaRPr lang="en-US" sz="1500" dirty="0"/>
                    </a:p>
                  </a:txBody>
                  <a:tcPr marL="74751" marR="74751"/>
                </a:tc>
                <a:tc>
                  <a:txBody>
                    <a:bodyPr/>
                    <a:lstStyle/>
                    <a:p>
                      <a:endParaRPr lang="en-US" sz="1500" dirty="0"/>
                    </a:p>
                  </a:txBody>
                  <a:tcPr marL="74751" marR="74751"/>
                </a:tc>
              </a:tr>
            </a:tbl>
          </a:graphicData>
        </a:graphic>
      </p:graphicFrame>
    </p:spTree>
    <p:extLst>
      <p:ext uri="{BB962C8B-B14F-4D97-AF65-F5344CB8AC3E}">
        <p14:creationId xmlns:p14="http://schemas.microsoft.com/office/powerpoint/2010/main" val="2319136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Windows Upgrades Needed</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322250331"/>
              </p:ext>
            </p:extLst>
          </p:nvPr>
        </p:nvGraphicFramePr>
        <p:xfrm>
          <a:off x="694980" y="2192356"/>
          <a:ext cx="10515600" cy="3317240"/>
        </p:xfrm>
        <a:graphic>
          <a:graphicData uri="http://schemas.openxmlformats.org/drawingml/2006/table">
            <a:tbl>
              <a:tblPr firstRow="1" bandRow="1">
                <a:tableStyleId>{5C22544A-7EE6-4342-B048-85BDC9FD1C3A}</a:tableStyleId>
              </a:tblPr>
              <a:tblGrid>
                <a:gridCol w="2103120"/>
                <a:gridCol w="2103120"/>
                <a:gridCol w="2103120"/>
                <a:gridCol w="2103120"/>
                <a:gridCol w="2103120"/>
              </a:tblGrid>
              <a:tr h="1107325">
                <a:tc>
                  <a:txBody>
                    <a:bodyPr/>
                    <a:lstStyle/>
                    <a:p>
                      <a:r>
                        <a:rPr lang="en-US" dirty="0" smtClean="0"/>
                        <a:t>Make/Model Class – Installed OS Device</a:t>
                      </a:r>
                      <a:r>
                        <a:rPr lang="en-US" baseline="0" dirty="0" smtClean="0"/>
                        <a:t> Name – Memory – Disk Size</a:t>
                      </a:r>
                      <a:endParaRPr lang="en-US" dirty="0"/>
                    </a:p>
                  </a:txBody>
                  <a:tcPr anchor="ctr"/>
                </a:tc>
                <a:tc>
                  <a:txBody>
                    <a:bodyPr/>
                    <a:lstStyle/>
                    <a:p>
                      <a:r>
                        <a:rPr lang="en-US" dirty="0" smtClean="0"/>
                        <a:t>Serial Number</a:t>
                      </a:r>
                      <a:endParaRPr lang="en-US" dirty="0"/>
                    </a:p>
                  </a:txBody>
                  <a:tcPr anchor="ctr"/>
                </a:tc>
                <a:tc>
                  <a:txBody>
                    <a:bodyPr/>
                    <a:lstStyle/>
                    <a:p>
                      <a:r>
                        <a:rPr lang="en-US" dirty="0" smtClean="0"/>
                        <a:t>Last Logged User</a:t>
                      </a:r>
                      <a:endParaRPr lang="en-US" dirty="0"/>
                    </a:p>
                  </a:txBody>
                  <a:tcPr anchor="ctr"/>
                </a:tc>
                <a:tc>
                  <a:txBody>
                    <a:bodyPr/>
                    <a:lstStyle/>
                    <a:p>
                      <a:r>
                        <a:rPr lang="en-US" dirty="0" smtClean="0"/>
                        <a:t>Purchase Date</a:t>
                      </a:r>
                      <a:endParaRPr lang="en-US" dirty="0"/>
                    </a:p>
                  </a:txBody>
                  <a:tcPr anchor="ctr"/>
                </a:tc>
                <a:tc>
                  <a:txBody>
                    <a:bodyPr/>
                    <a:lstStyle/>
                    <a:p>
                      <a:r>
                        <a:rPr lang="en-US" dirty="0" smtClean="0"/>
                        <a:t>Warranty Expiration Date</a:t>
                      </a:r>
                      <a:endParaRPr lang="en-US" dirty="0"/>
                    </a:p>
                  </a:txBody>
                  <a:tcPr anchor="ctr"/>
                </a:tc>
              </a:tr>
              <a:tr h="370840">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783838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 ROADMAP</a:t>
            </a:r>
            <a:endParaRPr lang="en-US" dirty="0"/>
          </a:p>
        </p:txBody>
      </p:sp>
      <p:sp>
        <p:nvSpPr>
          <p:cNvPr id="3" name="Text Placeholder 2"/>
          <p:cNvSpPr>
            <a:spLocks noGrp="1"/>
          </p:cNvSpPr>
          <p:nvPr>
            <p:ph type="body" idx="1"/>
          </p:nvPr>
        </p:nvSpPr>
        <p:spPr>
          <a:xfrm>
            <a:off x="677334" y="4527448"/>
            <a:ext cx="8918357" cy="860400"/>
          </a:xfrm>
        </p:spPr>
        <p:txBody>
          <a:bodyPr/>
          <a:lstStyle/>
          <a:p>
            <a:r>
              <a:rPr lang="en-US" dirty="0" smtClean="0"/>
              <a:t>What are your upcoming needs?</a:t>
            </a:r>
            <a:endParaRPr lang="en-US" dirty="0"/>
          </a:p>
        </p:txBody>
      </p:sp>
    </p:spTree>
    <p:extLst>
      <p:ext uri="{BB962C8B-B14F-4D97-AF65-F5344CB8AC3E}">
        <p14:creationId xmlns:p14="http://schemas.microsoft.com/office/powerpoint/2010/main" val="1886332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Needs Review and Updates</a:t>
            </a:r>
            <a:endParaRPr lang="en-US" dirty="0"/>
          </a:p>
        </p:txBody>
      </p:sp>
      <p:sp>
        <p:nvSpPr>
          <p:cNvPr id="3" name="Content Placeholder 2"/>
          <p:cNvSpPr>
            <a:spLocks noGrp="1"/>
          </p:cNvSpPr>
          <p:nvPr>
            <p:ph idx="1"/>
          </p:nvPr>
        </p:nvSpPr>
        <p:spPr>
          <a:xfrm>
            <a:off x="677333" y="2160589"/>
            <a:ext cx="8885307" cy="3880773"/>
          </a:xfrm>
        </p:spPr>
        <p:txBody>
          <a:bodyPr>
            <a:normAutofit/>
          </a:bodyPr>
          <a:lstStyle/>
          <a:p>
            <a:r>
              <a:rPr lang="en-US" dirty="0" smtClean="0"/>
              <a:t>What is your budget?</a:t>
            </a:r>
          </a:p>
          <a:p>
            <a:r>
              <a:rPr lang="en-US" dirty="0"/>
              <a:t>What IT do you wish you had that you don’t now?</a:t>
            </a:r>
          </a:p>
          <a:p>
            <a:r>
              <a:rPr lang="en-US" dirty="0"/>
              <a:t>Is there any technology you would like to evaluate?</a:t>
            </a:r>
          </a:p>
          <a:p>
            <a:r>
              <a:rPr lang="en-US" dirty="0"/>
              <a:t>Is there anything IT-related you would like to learn more about?</a:t>
            </a:r>
            <a:endParaRPr lang="en-US" dirty="0"/>
          </a:p>
        </p:txBody>
      </p:sp>
    </p:spTree>
    <p:extLst>
      <p:ext uri="{BB962C8B-B14F-4D97-AF65-F5344CB8AC3E}">
        <p14:creationId xmlns:p14="http://schemas.microsoft.com/office/powerpoint/2010/main" val="1433731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Improvement</a:t>
            </a:r>
            <a:endParaRPr lang="en-US" dirty="0"/>
          </a:p>
        </p:txBody>
      </p:sp>
      <p:sp>
        <p:nvSpPr>
          <p:cNvPr id="3" name="Content Placeholder 2"/>
          <p:cNvSpPr>
            <a:spLocks noGrp="1"/>
          </p:cNvSpPr>
          <p:nvPr>
            <p:ph idx="1"/>
          </p:nvPr>
        </p:nvSpPr>
        <p:spPr>
          <a:xfrm>
            <a:off x="677333" y="2160589"/>
            <a:ext cx="8885307" cy="3880773"/>
          </a:xfrm>
        </p:spPr>
        <p:txBody>
          <a:bodyPr>
            <a:normAutofit/>
          </a:bodyPr>
          <a:lstStyle/>
          <a:p>
            <a:r>
              <a:rPr lang="en-US" dirty="0" smtClean="0"/>
              <a:t>What are the most important processes run within the business?</a:t>
            </a:r>
          </a:p>
          <a:p>
            <a:r>
              <a:rPr lang="en-US" dirty="0" smtClean="0"/>
              <a:t>What are the most challenging processes?</a:t>
            </a:r>
          </a:p>
          <a:p>
            <a:r>
              <a:rPr lang="en-US" dirty="0" smtClean="0"/>
              <a:t>What processes would you like to see more streamlined?</a:t>
            </a:r>
          </a:p>
        </p:txBody>
      </p:sp>
    </p:spTree>
    <p:extLst>
      <p:ext uri="{BB962C8B-B14F-4D97-AF65-F5344CB8AC3E}">
        <p14:creationId xmlns:p14="http://schemas.microsoft.com/office/powerpoint/2010/main" val="3226226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&amp; Compliance</a:t>
            </a:r>
            <a:endParaRPr lang="en-US" dirty="0"/>
          </a:p>
        </p:txBody>
      </p:sp>
      <p:sp>
        <p:nvSpPr>
          <p:cNvPr id="3" name="Content Placeholder 2"/>
          <p:cNvSpPr>
            <a:spLocks noGrp="1"/>
          </p:cNvSpPr>
          <p:nvPr>
            <p:ph idx="1"/>
          </p:nvPr>
        </p:nvSpPr>
        <p:spPr>
          <a:xfrm>
            <a:off x="677333" y="2160589"/>
            <a:ext cx="8885307" cy="3880773"/>
          </a:xfrm>
        </p:spPr>
        <p:txBody>
          <a:bodyPr>
            <a:normAutofit/>
          </a:bodyPr>
          <a:lstStyle/>
          <a:p>
            <a:r>
              <a:rPr lang="en-US" dirty="0"/>
              <a:t>Do you adhere to any regulations or compliance?</a:t>
            </a:r>
          </a:p>
          <a:p>
            <a:r>
              <a:rPr lang="en-US" dirty="0" smtClean="0"/>
              <a:t>What processes would you like to see more streamlined?</a:t>
            </a:r>
          </a:p>
          <a:p>
            <a:r>
              <a:rPr lang="en-US" dirty="0" smtClean="0"/>
              <a:t>Do you need to keep records for an infinite amount of time?</a:t>
            </a:r>
          </a:p>
          <a:p>
            <a:r>
              <a:rPr lang="en-US" dirty="0" smtClean="0"/>
              <a:t>What are you concerned about with employee productivity?</a:t>
            </a:r>
          </a:p>
          <a:p>
            <a:r>
              <a:rPr lang="en-US" dirty="0" smtClean="0"/>
              <a:t>Do you have an acceptable use policy?</a:t>
            </a:r>
          </a:p>
          <a:p>
            <a:r>
              <a:rPr lang="en-US" dirty="0" smtClean="0"/>
              <a:t>Would you like more control of your employees’ actions with work resources during work hours?</a:t>
            </a:r>
          </a:p>
        </p:txBody>
      </p:sp>
    </p:spTree>
    <p:extLst>
      <p:ext uri="{BB962C8B-B14F-4D97-AF65-F5344CB8AC3E}">
        <p14:creationId xmlns:p14="http://schemas.microsoft.com/office/powerpoint/2010/main" val="2241712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Quarter’s IT Needs</a:t>
            </a:r>
            <a:endParaRPr lang="en-US" dirty="0"/>
          </a:p>
        </p:txBody>
      </p:sp>
      <p:sp>
        <p:nvSpPr>
          <p:cNvPr id="3" name="Content Placeholder 2"/>
          <p:cNvSpPr>
            <a:spLocks noGrp="1"/>
          </p:cNvSpPr>
          <p:nvPr>
            <p:ph idx="1"/>
          </p:nvPr>
        </p:nvSpPr>
        <p:spPr/>
        <p:txBody>
          <a:bodyPr/>
          <a:lstStyle/>
          <a:p>
            <a:r>
              <a:rPr lang="en-US" dirty="0" smtClean="0"/>
              <a:t>Any </a:t>
            </a:r>
            <a:r>
              <a:rPr lang="en-US" dirty="0" smtClean="0"/>
              <a:t>environmental changes since our last visit?</a:t>
            </a:r>
            <a:endParaRPr lang="en-US" dirty="0" smtClean="0"/>
          </a:p>
          <a:p>
            <a:r>
              <a:rPr lang="en-US" dirty="0" smtClean="0"/>
              <a:t>Any planned changes in staff or managed users?</a:t>
            </a:r>
          </a:p>
          <a:p>
            <a:r>
              <a:rPr lang="en-US" dirty="0" smtClean="0"/>
              <a:t>Big projects needed to be scheduled?</a:t>
            </a:r>
          </a:p>
          <a:p>
            <a:r>
              <a:rPr lang="en-US" dirty="0" smtClean="0"/>
              <a:t>Software expirations or upgrades?</a:t>
            </a:r>
          </a:p>
          <a:p>
            <a:r>
              <a:rPr lang="en-US" dirty="0" smtClean="0"/>
              <a:t>Changes to ISP or Phone Provider (VOIP)?</a:t>
            </a:r>
          </a:p>
          <a:p>
            <a:r>
              <a:rPr lang="en-US" dirty="0" smtClean="0"/>
              <a:t>How to improve employee productivity with technology?</a:t>
            </a:r>
          </a:p>
          <a:p>
            <a:pPr marL="0" indent="0">
              <a:buNone/>
            </a:pPr>
            <a:endParaRPr lang="en-US" dirty="0"/>
          </a:p>
        </p:txBody>
      </p:sp>
    </p:spTree>
    <p:extLst>
      <p:ext uri="{BB962C8B-B14F-4D97-AF65-F5344CB8AC3E}">
        <p14:creationId xmlns:p14="http://schemas.microsoft.com/office/powerpoint/2010/main" val="1681766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IT SERVICES</a:t>
            </a:r>
            <a:endParaRPr lang="en-US" dirty="0"/>
          </a:p>
        </p:txBody>
      </p:sp>
      <p:sp>
        <p:nvSpPr>
          <p:cNvPr id="3" name="Text Placeholder 2"/>
          <p:cNvSpPr>
            <a:spLocks noGrp="1"/>
          </p:cNvSpPr>
          <p:nvPr>
            <p:ph type="body" idx="1"/>
          </p:nvPr>
        </p:nvSpPr>
        <p:spPr/>
        <p:txBody>
          <a:bodyPr/>
          <a:lstStyle/>
          <a:p>
            <a:r>
              <a:rPr lang="en-US" dirty="0" smtClean="0"/>
              <a:t>How can we help you focus on your core business, and not IT?</a:t>
            </a:r>
            <a:endParaRPr lang="en-US" dirty="0" smtClean="0"/>
          </a:p>
        </p:txBody>
      </p:sp>
    </p:spTree>
    <p:extLst>
      <p:ext uri="{BB962C8B-B14F-4D97-AF65-F5344CB8AC3E}">
        <p14:creationId xmlns:p14="http://schemas.microsoft.com/office/powerpoint/2010/main" val="1341940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[YOUR COMPANY NAME]?</a:t>
            </a:r>
            <a:endParaRPr lang="en-US" dirty="0"/>
          </a:p>
        </p:txBody>
      </p:sp>
      <p:sp>
        <p:nvSpPr>
          <p:cNvPr id="3" name="Content Placeholder 2"/>
          <p:cNvSpPr>
            <a:spLocks noGrp="1"/>
          </p:cNvSpPr>
          <p:nvPr>
            <p:ph idx="1"/>
          </p:nvPr>
        </p:nvSpPr>
        <p:spPr/>
        <p:txBody>
          <a:bodyPr/>
          <a:lstStyle/>
          <a:p>
            <a:r>
              <a:rPr lang="en-US" dirty="0" smtClean="0"/>
              <a:t>Insert differentiators / About the company info</a:t>
            </a:r>
            <a:endParaRPr lang="en-US" dirty="0"/>
          </a:p>
        </p:txBody>
      </p:sp>
    </p:spTree>
    <p:extLst>
      <p:ext uri="{BB962C8B-B14F-4D97-AF65-F5344CB8AC3E}">
        <p14:creationId xmlns:p14="http://schemas.microsoft.com/office/powerpoint/2010/main" val="2972798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Current IT Environment</a:t>
            </a:r>
          </a:p>
          <a:p>
            <a:r>
              <a:rPr lang="en-US" dirty="0" smtClean="0"/>
              <a:t>IT Needs and Goals</a:t>
            </a:r>
          </a:p>
          <a:p>
            <a:r>
              <a:rPr lang="en-US" dirty="0" smtClean="0"/>
              <a:t>Technology Roadmap</a:t>
            </a:r>
          </a:p>
          <a:p>
            <a:r>
              <a:rPr lang="en-US" dirty="0" smtClean="0"/>
              <a:t>Action Plan</a:t>
            </a:r>
          </a:p>
          <a:p>
            <a:r>
              <a:rPr lang="en-US" dirty="0" smtClean="0"/>
              <a:t>Q&amp;A / Next Steps</a:t>
            </a:r>
          </a:p>
          <a:p>
            <a:endParaRPr lang="en-US" dirty="0"/>
          </a:p>
        </p:txBody>
      </p:sp>
    </p:spTree>
    <p:extLst>
      <p:ext uri="{BB962C8B-B14F-4D97-AF65-F5344CB8AC3E}">
        <p14:creationId xmlns:p14="http://schemas.microsoft.com/office/powerpoint/2010/main" val="480583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srcRect l="5520" t="3668" r="3264" b="7511"/>
          <a:stretch/>
        </p:blipFill>
        <p:spPr>
          <a:xfrm>
            <a:off x="578182" y="411296"/>
            <a:ext cx="8131509" cy="5431762"/>
          </a:xfrm>
          <a:prstGeom prst="rect">
            <a:avLst/>
          </a:prstGeom>
        </p:spPr>
      </p:pic>
    </p:spTree>
    <p:extLst>
      <p:ext uri="{BB962C8B-B14F-4D97-AF65-F5344CB8AC3E}">
        <p14:creationId xmlns:p14="http://schemas.microsoft.com/office/powerpoint/2010/main" val="236701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SUPPORT</a:t>
            </a:r>
            <a:r>
              <a:rPr lang="en-US" dirty="0" smtClean="0"/>
              <a:t>: Help Desk</a:t>
            </a:r>
            <a:endParaRPr lang="en-US" dirty="0"/>
          </a:p>
        </p:txBody>
      </p:sp>
      <p:sp>
        <p:nvSpPr>
          <p:cNvPr id="3" name="Content Placeholder 2"/>
          <p:cNvSpPr>
            <a:spLocks noGrp="1"/>
          </p:cNvSpPr>
          <p:nvPr>
            <p:ph idx="1"/>
          </p:nvPr>
        </p:nvSpPr>
        <p:spPr/>
        <p:txBody>
          <a:bodyPr>
            <a:normAutofit/>
          </a:bodyPr>
          <a:lstStyle/>
          <a:p>
            <a:r>
              <a:rPr lang="en-US" dirty="0" smtClean="0"/>
              <a:t>24/7 Availability</a:t>
            </a:r>
          </a:p>
          <a:p>
            <a:r>
              <a:rPr lang="en-US" dirty="0" smtClean="0"/>
              <a:t>Live-Answer, No Voicemail</a:t>
            </a:r>
          </a:p>
          <a:p>
            <a:r>
              <a:rPr lang="en-US" dirty="0" smtClean="0"/>
              <a:t>Knowledgeable SMEs</a:t>
            </a:r>
          </a:p>
          <a:p>
            <a:r>
              <a:rPr lang="en-US" dirty="0" smtClean="0"/>
              <a:t>Friendly Service</a:t>
            </a:r>
          </a:p>
          <a:p>
            <a:r>
              <a:rPr lang="en-US" dirty="0" smtClean="0"/>
              <a:t>Consistent 97%+ Average Customer Satisfaction Rate</a:t>
            </a:r>
            <a:endParaRPr lang="en-US" dirty="0"/>
          </a:p>
        </p:txBody>
      </p:sp>
    </p:spTree>
    <p:extLst>
      <p:ext uri="{BB962C8B-B14F-4D97-AF65-F5344CB8AC3E}">
        <p14:creationId xmlns:p14="http://schemas.microsoft.com/office/powerpoint/2010/main" val="3529293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COMMUNICATION: </a:t>
            </a:r>
            <a:r>
              <a:rPr lang="en-US" dirty="0" smtClean="0"/>
              <a:t>Email &amp; Mobile </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16894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SOFTWARE: </a:t>
            </a:r>
            <a:r>
              <a:rPr lang="en-US" dirty="0" smtClean="0"/>
              <a:t>Applications</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88694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HARDWARE: </a:t>
            </a:r>
            <a:r>
              <a:rPr lang="en-US" dirty="0" smtClean="0"/>
              <a:t>Standardize &amp; Current</a:t>
            </a:r>
            <a:endParaRPr lang="en-US" b="1"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31437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PROTECTION: </a:t>
            </a:r>
            <a:r>
              <a:rPr lang="en-US" dirty="0" smtClean="0"/>
              <a:t>Backup &amp; Recovery</a:t>
            </a:r>
            <a:endParaRPr lang="en-US" dirty="0"/>
          </a:p>
        </p:txBody>
      </p:sp>
      <p:sp>
        <p:nvSpPr>
          <p:cNvPr id="4" name="Content Placeholder 3"/>
          <p:cNvSpPr>
            <a:spLocks noGrp="1"/>
          </p:cNvSpPr>
          <p:nvPr>
            <p:ph idx="1"/>
          </p:nvPr>
        </p:nvSpPr>
        <p:spPr/>
        <p:txBody>
          <a:bodyPr/>
          <a:lstStyle/>
          <a:p>
            <a:pPr>
              <a:buClr>
                <a:schemeClr val="bg1">
                  <a:lumMod val="50000"/>
                </a:schemeClr>
              </a:buClr>
              <a:buSzPct val="68000"/>
              <a:defRPr/>
            </a:pPr>
            <a:r>
              <a:rPr lang="en-US" dirty="0" smtClean="0"/>
              <a:t>Automated</a:t>
            </a:r>
            <a:r>
              <a:rPr lang="en-US" dirty="0"/>
              <a:t>, no risk for human error</a:t>
            </a:r>
          </a:p>
          <a:p>
            <a:pPr>
              <a:buClr>
                <a:schemeClr val="bg1">
                  <a:lumMod val="50000"/>
                </a:schemeClr>
              </a:buClr>
              <a:buSzPct val="68000"/>
              <a:defRPr/>
            </a:pPr>
            <a:r>
              <a:rPr lang="en-US" dirty="0" smtClean="0"/>
              <a:t>Managed and monitored </a:t>
            </a:r>
            <a:r>
              <a:rPr lang="en-US" dirty="0"/>
              <a:t>for failures</a:t>
            </a:r>
          </a:p>
          <a:p>
            <a:pPr>
              <a:buClr>
                <a:schemeClr val="bg1">
                  <a:lumMod val="50000"/>
                </a:schemeClr>
              </a:buClr>
              <a:buSzPct val="68000"/>
              <a:defRPr/>
            </a:pPr>
            <a:r>
              <a:rPr lang="en-US" dirty="0"/>
              <a:t>Verified and </a:t>
            </a:r>
            <a:r>
              <a:rPr lang="en-US" dirty="0" smtClean="0"/>
              <a:t>tested</a:t>
            </a:r>
            <a:endParaRPr lang="en-US" dirty="0"/>
          </a:p>
          <a:p>
            <a:pPr>
              <a:buClr>
                <a:schemeClr val="bg1">
                  <a:lumMod val="50000"/>
                </a:schemeClr>
              </a:buClr>
              <a:buSzPct val="68000"/>
              <a:defRPr/>
            </a:pPr>
            <a:r>
              <a:rPr lang="en-US" dirty="0"/>
              <a:t>Replicated and </a:t>
            </a:r>
            <a:r>
              <a:rPr lang="en-US" dirty="0" smtClean="0"/>
              <a:t>stored offsite</a:t>
            </a:r>
            <a:endParaRPr lang="en-US" dirty="0"/>
          </a:p>
          <a:p>
            <a:pPr>
              <a:buClr>
                <a:schemeClr val="bg1">
                  <a:lumMod val="50000"/>
                </a:schemeClr>
              </a:buClr>
              <a:buSzPct val="68000"/>
              <a:defRPr/>
            </a:pPr>
            <a:r>
              <a:rPr lang="en-US" dirty="0"/>
              <a:t>Quick </a:t>
            </a:r>
            <a:r>
              <a:rPr lang="en-US" dirty="0" smtClean="0"/>
              <a:t>recovery </a:t>
            </a:r>
            <a:r>
              <a:rPr lang="en-US" dirty="0"/>
              <a:t>through </a:t>
            </a:r>
            <a:r>
              <a:rPr lang="en-US" dirty="0" smtClean="0"/>
              <a:t>virtualization</a:t>
            </a:r>
            <a:endParaRPr lang="en-US" dirty="0"/>
          </a:p>
          <a:p>
            <a:pPr>
              <a:buClr>
                <a:schemeClr val="bg1">
                  <a:lumMod val="50000"/>
                </a:schemeClr>
              </a:buClr>
              <a:buSzPct val="68000"/>
              <a:defRPr/>
            </a:pPr>
            <a:r>
              <a:rPr lang="en-US" dirty="0"/>
              <a:t>Secure, </a:t>
            </a:r>
            <a:r>
              <a:rPr lang="en-US" dirty="0" smtClean="0"/>
              <a:t>compliant </a:t>
            </a:r>
            <a:r>
              <a:rPr lang="en-US" dirty="0"/>
              <a:t>and </a:t>
            </a:r>
            <a:r>
              <a:rPr lang="en-US" dirty="0" smtClean="0"/>
              <a:t>physically protected</a:t>
            </a:r>
            <a:endParaRPr lang="en-US" dirty="0"/>
          </a:p>
          <a:p>
            <a:endParaRPr lang="en-US" dirty="0"/>
          </a:p>
        </p:txBody>
      </p:sp>
    </p:spTree>
    <p:extLst>
      <p:ext uri="{BB962C8B-B14F-4D97-AF65-F5344CB8AC3E}">
        <p14:creationId xmlns:p14="http://schemas.microsoft.com/office/powerpoint/2010/main" val="1123006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SECURITY: </a:t>
            </a:r>
            <a:r>
              <a:rPr lang="en-US" dirty="0" smtClean="0"/>
              <a:t>Protection</a:t>
            </a:r>
            <a:endParaRPr lang="en-US" b="1" dirty="0"/>
          </a:p>
        </p:txBody>
      </p:sp>
      <p:sp>
        <p:nvSpPr>
          <p:cNvPr id="3" name="Content Placeholder 2"/>
          <p:cNvSpPr>
            <a:spLocks noGrp="1"/>
          </p:cNvSpPr>
          <p:nvPr>
            <p:ph idx="1"/>
          </p:nvPr>
        </p:nvSpPr>
        <p:spPr/>
        <p:txBody>
          <a:bodyPr/>
          <a:lstStyle/>
          <a:p>
            <a:pPr>
              <a:buClr>
                <a:schemeClr val="bg1">
                  <a:lumMod val="50000"/>
                </a:schemeClr>
              </a:buClr>
              <a:buSzPct val="68000"/>
            </a:pPr>
            <a:r>
              <a:rPr lang="en-US" dirty="0" smtClean="0"/>
              <a:t>Network </a:t>
            </a:r>
            <a:r>
              <a:rPr lang="en-US" dirty="0"/>
              <a:t>and Desktop AV</a:t>
            </a:r>
          </a:p>
          <a:p>
            <a:pPr>
              <a:buClr>
                <a:schemeClr val="bg1">
                  <a:lumMod val="50000"/>
                </a:schemeClr>
              </a:buClr>
              <a:buSzPct val="68000"/>
            </a:pPr>
            <a:r>
              <a:rPr lang="en-US" dirty="0"/>
              <a:t>System Updates</a:t>
            </a:r>
          </a:p>
          <a:p>
            <a:pPr>
              <a:buClr>
                <a:schemeClr val="bg1">
                  <a:lumMod val="50000"/>
                </a:schemeClr>
              </a:buClr>
              <a:buSzPct val="68000"/>
            </a:pPr>
            <a:r>
              <a:rPr lang="en-US" dirty="0"/>
              <a:t>Intrusion Preventing and Detection</a:t>
            </a:r>
          </a:p>
          <a:p>
            <a:pPr>
              <a:buClr>
                <a:schemeClr val="bg1">
                  <a:lumMod val="50000"/>
                </a:schemeClr>
              </a:buClr>
              <a:buSzPct val="68000"/>
            </a:pPr>
            <a:r>
              <a:rPr lang="en-US" dirty="0"/>
              <a:t>Content Filtering &amp; Reporting</a:t>
            </a:r>
          </a:p>
          <a:p>
            <a:pPr>
              <a:buClr>
                <a:schemeClr val="bg1">
                  <a:lumMod val="50000"/>
                </a:schemeClr>
              </a:buClr>
              <a:buSzPct val="68000"/>
            </a:pPr>
            <a:r>
              <a:rPr lang="en-US" dirty="0"/>
              <a:t>Secure VPN for remote users</a:t>
            </a:r>
          </a:p>
          <a:p>
            <a:pPr>
              <a:buClr>
                <a:schemeClr val="bg1">
                  <a:lumMod val="50000"/>
                </a:schemeClr>
              </a:buClr>
              <a:buSzPct val="68000"/>
            </a:pPr>
            <a:r>
              <a:rPr lang="en-US" dirty="0"/>
              <a:t>Email Filtering, Continuity, Archiving</a:t>
            </a:r>
          </a:p>
          <a:p>
            <a:endParaRPr lang="en-US" dirty="0"/>
          </a:p>
        </p:txBody>
      </p:sp>
    </p:spTree>
    <p:extLst>
      <p:ext uri="{BB962C8B-B14F-4D97-AF65-F5344CB8AC3E}">
        <p14:creationId xmlns:p14="http://schemas.microsoft.com/office/powerpoint/2010/main" val="3077837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vCIO</a:t>
            </a:r>
            <a:r>
              <a:rPr lang="en-US" b="1" dirty="0" smtClean="0"/>
              <a:t>:</a:t>
            </a:r>
            <a:r>
              <a:rPr lang="en-US" dirty="0" smtClean="0"/>
              <a:t> Your Technology Advisor</a:t>
            </a:r>
            <a:endParaRPr lang="en-US" b="1" dirty="0"/>
          </a:p>
        </p:txBody>
      </p:sp>
      <p:sp>
        <p:nvSpPr>
          <p:cNvPr id="3" name="Content Placeholder 2"/>
          <p:cNvSpPr>
            <a:spLocks noGrp="1"/>
          </p:cNvSpPr>
          <p:nvPr>
            <p:ph idx="1"/>
          </p:nvPr>
        </p:nvSpPr>
        <p:spPr/>
        <p:txBody>
          <a:bodyPr>
            <a:normAutofit/>
          </a:bodyPr>
          <a:lstStyle/>
          <a:p>
            <a:r>
              <a:rPr lang="en-US" dirty="0" smtClean="0"/>
              <a:t>Access to Subject Matter Experts</a:t>
            </a:r>
          </a:p>
          <a:p>
            <a:r>
              <a:rPr lang="en-US" dirty="0" smtClean="0"/>
              <a:t>Hassle-Free Vendor Management</a:t>
            </a:r>
          </a:p>
          <a:p>
            <a:r>
              <a:rPr lang="en-US" dirty="0" smtClean="0"/>
              <a:t>Vet Products and Services</a:t>
            </a:r>
          </a:p>
          <a:p>
            <a:r>
              <a:rPr lang="en-US" dirty="0" smtClean="0"/>
              <a:t>Extension of Your Team</a:t>
            </a:r>
          </a:p>
          <a:p>
            <a:r>
              <a:rPr lang="en-US" dirty="0" smtClean="0"/>
              <a:t>Proactive IT Monitoring &amp; Management</a:t>
            </a:r>
          </a:p>
          <a:p>
            <a:r>
              <a:rPr lang="en-US" dirty="0" smtClean="0"/>
              <a:t>Consultant Resource</a:t>
            </a:r>
          </a:p>
          <a:p>
            <a:r>
              <a:rPr lang="en-US" dirty="0" smtClean="0"/>
              <a:t>Project Management</a:t>
            </a:r>
          </a:p>
          <a:p>
            <a:r>
              <a:rPr lang="en-US" dirty="0" smtClean="0"/>
              <a:t>Solution Engineering</a:t>
            </a:r>
          </a:p>
          <a:p>
            <a:r>
              <a:rPr lang="en-US" dirty="0" smtClean="0"/>
              <a:t>Budgeting &amp; Planning</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58591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a:t>
            </a:r>
            <a:endParaRPr lang="en-US" dirty="0"/>
          </a:p>
        </p:txBody>
      </p:sp>
      <p:sp>
        <p:nvSpPr>
          <p:cNvPr id="3" name="Text Placeholder 2"/>
          <p:cNvSpPr>
            <a:spLocks noGrp="1"/>
          </p:cNvSpPr>
          <p:nvPr>
            <p:ph type="body" idx="1"/>
          </p:nvPr>
        </p:nvSpPr>
        <p:spPr/>
        <p:txBody>
          <a:bodyPr/>
          <a:lstStyle/>
          <a:p>
            <a:r>
              <a:rPr lang="en-US" dirty="0" smtClean="0"/>
              <a:t>What are our next steps?</a:t>
            </a:r>
            <a:endParaRPr lang="en-US" dirty="0"/>
          </a:p>
        </p:txBody>
      </p:sp>
    </p:spTree>
    <p:extLst>
      <p:ext uri="{BB962C8B-B14F-4D97-AF65-F5344CB8AC3E}">
        <p14:creationId xmlns:p14="http://schemas.microsoft.com/office/powerpoint/2010/main" val="4659828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Technology Concerns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22057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Text Placeholder 2"/>
          <p:cNvSpPr>
            <a:spLocks noGrp="1"/>
          </p:cNvSpPr>
          <p:nvPr>
            <p:ph type="body" idx="1"/>
          </p:nvPr>
        </p:nvSpPr>
        <p:spPr/>
        <p:txBody>
          <a:bodyPr/>
          <a:lstStyle/>
          <a:p>
            <a:r>
              <a:rPr lang="en-US" dirty="0" smtClean="0"/>
              <a:t>How is your current IT environment?</a:t>
            </a:r>
            <a:endParaRPr lang="en-US" dirty="0"/>
          </a:p>
        </p:txBody>
      </p:sp>
    </p:spTree>
    <p:extLst>
      <p:ext uri="{BB962C8B-B14F-4D97-AF65-F5344CB8AC3E}">
        <p14:creationId xmlns:p14="http://schemas.microsoft.com/office/powerpoint/2010/main" val="9728812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Technical Improvements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612417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Pricing</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11532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Finance?</a:t>
            </a:r>
            <a:endParaRPr lang="en-US" dirty="0"/>
          </a:p>
        </p:txBody>
      </p:sp>
      <p:sp>
        <p:nvSpPr>
          <p:cNvPr id="3" name="Content Placeholder 2"/>
          <p:cNvSpPr>
            <a:spLocks noGrp="1"/>
          </p:cNvSpPr>
          <p:nvPr>
            <p:ph idx="1"/>
          </p:nvPr>
        </p:nvSpPr>
        <p:spPr/>
        <p:txBody>
          <a:bodyPr>
            <a:normAutofit/>
          </a:bodyPr>
          <a:lstStyle/>
          <a:p>
            <a:pPr marL="0" indent="0">
              <a:buNone/>
            </a:pPr>
            <a:r>
              <a:rPr lang="en-US" b="1" dirty="0"/>
              <a:t>Increase Productivity with the Latest Technology</a:t>
            </a:r>
            <a:endParaRPr lang="en-US" dirty="0"/>
          </a:p>
          <a:p>
            <a:pPr marL="457200" lvl="1" indent="0">
              <a:buNone/>
            </a:pPr>
            <a:r>
              <a:rPr lang="en-US" dirty="0" smtClean="0"/>
              <a:t>Don’t postpone </a:t>
            </a:r>
            <a:r>
              <a:rPr lang="en-US" dirty="0"/>
              <a:t>or delay </a:t>
            </a:r>
            <a:r>
              <a:rPr lang="en-US" dirty="0" smtClean="0"/>
              <a:t>getting the </a:t>
            </a:r>
            <a:r>
              <a:rPr lang="en-US" dirty="0"/>
              <a:t>latest and best </a:t>
            </a:r>
            <a:r>
              <a:rPr lang="en-US" dirty="0" smtClean="0"/>
              <a:t>equipment/software. Enjoy </a:t>
            </a:r>
            <a:r>
              <a:rPr lang="en-US" dirty="0"/>
              <a:t>productivity improvements with the right </a:t>
            </a:r>
            <a:r>
              <a:rPr lang="en-US" dirty="0" smtClean="0"/>
              <a:t>tools.</a:t>
            </a:r>
            <a:endParaRPr lang="en-US" dirty="0"/>
          </a:p>
          <a:p>
            <a:pPr marL="0" indent="0">
              <a:buNone/>
            </a:pPr>
            <a:r>
              <a:rPr lang="en-US" b="1" dirty="0"/>
              <a:t>Preserve Cash and Credit Lines</a:t>
            </a:r>
            <a:endParaRPr lang="en-US" dirty="0"/>
          </a:p>
          <a:p>
            <a:pPr marL="457200" lvl="1" indent="0">
              <a:buNone/>
            </a:pPr>
            <a:r>
              <a:rPr lang="en-US" dirty="0" smtClean="0"/>
              <a:t>Conserve </a:t>
            </a:r>
            <a:r>
              <a:rPr lang="en-US" dirty="0"/>
              <a:t>capital while acquiring needed equipment/software. Leasing does not tie up existing credit lines, allowing </a:t>
            </a:r>
            <a:r>
              <a:rPr lang="en-US" dirty="0" smtClean="0"/>
              <a:t>you to </a:t>
            </a:r>
            <a:r>
              <a:rPr lang="en-US" dirty="0"/>
              <a:t>keep capital available for </a:t>
            </a:r>
            <a:r>
              <a:rPr lang="en-US" dirty="0" smtClean="0"/>
              <a:t>other critical </a:t>
            </a:r>
            <a:r>
              <a:rPr lang="en-US" dirty="0"/>
              <a:t>areas of </a:t>
            </a:r>
            <a:r>
              <a:rPr lang="en-US" dirty="0" smtClean="0"/>
              <a:t>your business</a:t>
            </a:r>
            <a:r>
              <a:rPr lang="en-US" dirty="0"/>
              <a:t>, such as: personnel, inventory, or advertising.</a:t>
            </a:r>
          </a:p>
          <a:p>
            <a:pPr marL="0" indent="0">
              <a:buNone/>
            </a:pPr>
            <a:r>
              <a:rPr lang="en-US" b="1" dirty="0"/>
              <a:t>Easier Budget Forecasting</a:t>
            </a:r>
            <a:endParaRPr lang="en-US" dirty="0"/>
          </a:p>
          <a:p>
            <a:pPr marL="457200" lvl="1" indent="0">
              <a:buNone/>
            </a:pPr>
            <a:r>
              <a:rPr lang="en-US" dirty="0"/>
              <a:t>In an unpredictable economy, predictable payments are important. </a:t>
            </a:r>
            <a:r>
              <a:rPr lang="en-US" dirty="0" smtClean="0"/>
              <a:t>A </a:t>
            </a:r>
            <a:r>
              <a:rPr lang="en-US" dirty="0"/>
              <a:t>fixed monthly payment allows </a:t>
            </a:r>
            <a:r>
              <a:rPr lang="en-US" dirty="0" smtClean="0"/>
              <a:t>you to more </a:t>
            </a:r>
            <a:r>
              <a:rPr lang="en-US" dirty="0"/>
              <a:t>accurately forecast budgets.</a:t>
            </a:r>
          </a:p>
          <a:p>
            <a:endParaRPr lang="en-US" dirty="0"/>
          </a:p>
        </p:txBody>
      </p:sp>
    </p:spTree>
    <p:extLst>
      <p:ext uri="{BB962C8B-B14F-4D97-AF65-F5344CB8AC3E}">
        <p14:creationId xmlns:p14="http://schemas.microsoft.com/office/powerpoint/2010/main" val="14041312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01245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normAutofit/>
          </a:bodyPr>
          <a:lstStyle/>
          <a:p>
            <a:pPr marL="0" indent="0">
              <a:buNone/>
            </a:pPr>
            <a:endParaRPr lang="en-US" b="1" dirty="0" smtClean="0"/>
          </a:p>
          <a:p>
            <a:pPr marL="0" indent="0">
              <a:buNone/>
            </a:pPr>
            <a:endParaRPr lang="en-US" b="1" dirty="0"/>
          </a:p>
          <a:p>
            <a:pPr marL="0" indent="0">
              <a:buNone/>
            </a:pPr>
            <a:r>
              <a:rPr lang="en-US" b="1" dirty="0" smtClean="0"/>
              <a:t>Name</a:t>
            </a:r>
            <a:endParaRPr lang="en-US" dirty="0" smtClean="0"/>
          </a:p>
          <a:p>
            <a:pPr marL="0" indent="0">
              <a:buNone/>
            </a:pPr>
            <a:r>
              <a:rPr lang="en-US" i="1" dirty="0" smtClean="0"/>
              <a:t>Title</a:t>
            </a:r>
          </a:p>
          <a:p>
            <a:pPr marL="0" indent="0">
              <a:buNone/>
            </a:pPr>
            <a:r>
              <a:rPr lang="en-US" dirty="0" smtClean="0"/>
              <a:t>Email:  |  Phone:</a:t>
            </a:r>
          </a:p>
          <a:p>
            <a:pPr marL="0" indent="0">
              <a:buNone/>
            </a:pPr>
            <a:r>
              <a:rPr lang="en-US" dirty="0" smtClean="0"/>
              <a:t>Website</a:t>
            </a:r>
          </a:p>
          <a:p>
            <a:pPr marL="0" indent="0">
              <a:buNone/>
            </a:pPr>
            <a:endParaRPr lang="en-US" dirty="0"/>
          </a:p>
          <a:p>
            <a:pPr marL="0" indent="0">
              <a:buNone/>
            </a:pPr>
            <a:r>
              <a:rPr lang="en-US" dirty="0" smtClean="0"/>
              <a:t>Help Desk: ###-###-####</a:t>
            </a:r>
            <a:endParaRPr lang="en-US" dirty="0"/>
          </a:p>
        </p:txBody>
      </p:sp>
    </p:spTree>
    <p:extLst>
      <p:ext uri="{BB962C8B-B14F-4D97-AF65-F5344CB8AC3E}">
        <p14:creationId xmlns:p14="http://schemas.microsoft.com/office/powerpoint/2010/main" val="1600509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Desk Reminders</a:t>
            </a:r>
            <a:endParaRPr lang="en-US" dirty="0"/>
          </a:p>
        </p:txBody>
      </p:sp>
      <p:sp>
        <p:nvSpPr>
          <p:cNvPr id="3" name="Content Placeholder 2"/>
          <p:cNvSpPr>
            <a:spLocks noGrp="1"/>
          </p:cNvSpPr>
          <p:nvPr>
            <p:ph idx="1"/>
          </p:nvPr>
        </p:nvSpPr>
        <p:spPr/>
        <p:txBody>
          <a:bodyPr>
            <a:normAutofit/>
          </a:bodyPr>
          <a:lstStyle/>
          <a:p>
            <a:pPr marL="0" indent="0">
              <a:buNone/>
            </a:pPr>
            <a:r>
              <a:rPr lang="en-US" sz="2200" dirty="0" smtClean="0"/>
              <a:t>We monitor the performance of all devices on your network, provide proactive maintenance to optimize your systems, and automate daily tasks like updates and patches. </a:t>
            </a:r>
            <a:endParaRPr lang="en-US" sz="2200" b="1" dirty="0" smtClean="0"/>
          </a:p>
          <a:p>
            <a:pPr marL="0" indent="0">
              <a:buNone/>
            </a:pPr>
            <a:r>
              <a:rPr lang="en-US" sz="2200" dirty="0" smtClean="0"/>
              <a:t>IT issues are addressed based on priority. Priority is determined by evaluating the severity of the issue and the level of work stoppage. We promise to do our best to resolve issues as quickly as possible! </a:t>
            </a:r>
            <a:endParaRPr lang="en-US" sz="2200" b="1" dirty="0" smtClean="0">
              <a:solidFill>
                <a:schemeClr val="tx1"/>
              </a:solidFill>
            </a:endParaRPr>
          </a:p>
          <a:p>
            <a:pPr marL="0" indent="0">
              <a:buNone/>
            </a:pPr>
            <a:endParaRPr lang="en-US" dirty="0"/>
          </a:p>
        </p:txBody>
      </p:sp>
      <p:sp>
        <p:nvSpPr>
          <p:cNvPr id="4" name="TextBox 3"/>
          <p:cNvSpPr txBox="1"/>
          <p:nvPr/>
        </p:nvSpPr>
        <p:spPr>
          <a:xfrm>
            <a:off x="0" y="5174051"/>
            <a:ext cx="12192000" cy="1200329"/>
          </a:xfrm>
          <a:prstGeom prst="rect">
            <a:avLst/>
          </a:prstGeom>
          <a:solidFill>
            <a:schemeClr val="tx1"/>
          </a:solidFill>
          <a:ln w="19050">
            <a:solidFill>
              <a:schemeClr val="tx1"/>
            </a:solidFill>
          </a:ln>
        </p:spPr>
        <p:txBody>
          <a:bodyPr wrap="square" rtlCol="0">
            <a:spAutoFit/>
          </a:bodyPr>
          <a:lstStyle/>
          <a:p>
            <a:endParaRPr lang="en-US" b="1" dirty="0" smtClean="0">
              <a:solidFill>
                <a:schemeClr val="bg1"/>
              </a:solidFill>
            </a:endParaRPr>
          </a:p>
          <a:p>
            <a:pPr algn="ctr"/>
            <a:r>
              <a:rPr lang="en-US" b="1" dirty="0" smtClean="0">
                <a:solidFill>
                  <a:schemeClr val="bg1"/>
                </a:solidFill>
              </a:rPr>
              <a:t>We ask all tickets are first requested through the Help Desk, onsite support will be dispatched if needed. </a:t>
            </a:r>
          </a:p>
          <a:p>
            <a:pPr algn="ctr"/>
            <a:r>
              <a:rPr lang="en-US" b="1" dirty="0" smtClean="0">
                <a:solidFill>
                  <a:schemeClr val="bg1"/>
                </a:solidFill>
              </a:rPr>
              <a:t>For urgent issues, please call the Help Desk immediately. </a:t>
            </a:r>
          </a:p>
          <a:p>
            <a:pPr algn="ctr"/>
            <a:endParaRPr lang="en-US" b="1" dirty="0" smtClean="0"/>
          </a:p>
        </p:txBody>
      </p:sp>
    </p:spTree>
    <p:extLst>
      <p:ext uri="{BB962C8B-B14F-4D97-AF65-F5344CB8AC3E}">
        <p14:creationId xmlns:p14="http://schemas.microsoft.com/office/powerpoint/2010/main" val="3114732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Services Used Today</a:t>
            </a:r>
            <a:endParaRPr lang="en-US" dirty="0"/>
          </a:p>
        </p:txBody>
      </p:sp>
      <p:sp>
        <p:nvSpPr>
          <p:cNvPr id="62" name="Content Placeholder 61"/>
          <p:cNvSpPr>
            <a:spLocks noGrp="1"/>
          </p:cNvSpPr>
          <p:nvPr>
            <p:ph idx="1"/>
          </p:nvPr>
        </p:nvSpPr>
        <p:spPr>
          <a:xfrm>
            <a:off x="5927991" y="1930400"/>
            <a:ext cx="4986867" cy="4351338"/>
          </a:xfrm>
        </p:spPr>
        <p:txBody>
          <a:bodyPr>
            <a:normAutofit/>
          </a:bodyPr>
          <a:lstStyle/>
          <a:p>
            <a:r>
              <a:rPr lang="en-US" dirty="0" smtClean="0"/>
              <a:t>Ticketing </a:t>
            </a:r>
            <a:r>
              <a:rPr lang="en-US" dirty="0"/>
              <a:t>System</a:t>
            </a:r>
          </a:p>
          <a:p>
            <a:r>
              <a:rPr lang="en-US" dirty="0" smtClean="0"/>
              <a:t>Team </a:t>
            </a:r>
            <a:r>
              <a:rPr lang="en-US" dirty="0"/>
              <a:t>of </a:t>
            </a:r>
            <a:r>
              <a:rPr lang="en-US" dirty="0" smtClean="0"/>
              <a:t>IT Experts</a:t>
            </a:r>
            <a:endParaRPr lang="en-US" dirty="0"/>
          </a:p>
          <a:p>
            <a:r>
              <a:rPr lang="en-US" dirty="0" smtClean="0"/>
              <a:t>Live-Answer Help </a:t>
            </a:r>
            <a:r>
              <a:rPr lang="en-US" dirty="0"/>
              <a:t>Desk</a:t>
            </a:r>
          </a:p>
          <a:p>
            <a:r>
              <a:rPr lang="en-US" dirty="0" smtClean="0"/>
              <a:t>Remote </a:t>
            </a:r>
            <a:r>
              <a:rPr lang="en-US" dirty="0"/>
              <a:t>Resolution</a:t>
            </a:r>
          </a:p>
          <a:p>
            <a:r>
              <a:rPr lang="en-US" dirty="0"/>
              <a:t>Onsite Support as Needed</a:t>
            </a:r>
          </a:p>
          <a:p>
            <a:r>
              <a:rPr lang="en-US" dirty="0"/>
              <a:t>Complete Network Administration</a:t>
            </a:r>
            <a:endParaRPr lang="en-US" dirty="0"/>
          </a:p>
        </p:txBody>
      </p:sp>
      <p:pic>
        <p:nvPicPr>
          <p:cNvPr id="63" name="Picture 62"/>
          <p:cNvPicPr>
            <a:picLocks noChangeAspect="1"/>
          </p:cNvPicPr>
          <p:nvPr/>
        </p:nvPicPr>
        <p:blipFill rotWithShape="1">
          <a:blip r:embed="rId2"/>
          <a:srcRect l="5807" t="3009" r="2843" b="7596"/>
          <a:stretch/>
        </p:blipFill>
        <p:spPr>
          <a:xfrm>
            <a:off x="275422" y="1930400"/>
            <a:ext cx="5674603" cy="3809446"/>
          </a:xfrm>
          <a:prstGeom prst="rect">
            <a:avLst/>
          </a:prstGeom>
        </p:spPr>
      </p:pic>
    </p:spTree>
    <p:extLst>
      <p:ext uri="{BB962C8B-B14F-4D97-AF65-F5344CB8AC3E}">
        <p14:creationId xmlns:p14="http://schemas.microsoft.com/office/powerpoint/2010/main" val="139791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Customer Satisfaction Score</a:t>
            </a:r>
            <a:endParaRPr lang="en-US" dirty="0"/>
          </a:p>
        </p:txBody>
      </p:sp>
      <p:sp>
        <p:nvSpPr>
          <p:cNvPr id="3" name="Content Placeholder 2"/>
          <p:cNvSpPr>
            <a:spLocks noGrp="1"/>
          </p:cNvSpPr>
          <p:nvPr>
            <p:ph idx="1"/>
          </p:nvPr>
        </p:nvSpPr>
        <p:spPr/>
        <p:txBody>
          <a:bodyPr/>
          <a:lstStyle/>
          <a:p>
            <a:r>
              <a:rPr lang="en-US" dirty="0" smtClean="0"/>
              <a:t>Ratings</a:t>
            </a:r>
          </a:p>
          <a:p>
            <a:r>
              <a:rPr lang="en-US" dirty="0" smtClean="0"/>
              <a:t>Responses / Comments</a:t>
            </a:r>
            <a:endParaRPr lang="en-US" dirty="0"/>
          </a:p>
        </p:txBody>
      </p:sp>
    </p:spTree>
    <p:extLst>
      <p:ext uri="{BB962C8B-B14F-4D97-AF65-F5344CB8AC3E}">
        <p14:creationId xmlns:p14="http://schemas.microsoft.com/office/powerpoint/2010/main" val="2909817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Supported Users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6979615"/>
              </p:ext>
            </p:extLst>
          </p:nvPr>
        </p:nvGraphicFramePr>
        <p:xfrm>
          <a:off x="677863" y="2160588"/>
          <a:ext cx="8596315" cy="4079240"/>
        </p:xfrm>
        <a:graphic>
          <a:graphicData uri="http://schemas.openxmlformats.org/drawingml/2006/table">
            <a:tbl>
              <a:tblPr firstRow="1" bandRow="1">
                <a:tableStyleId>{5C22544A-7EE6-4342-B048-85BDC9FD1C3A}</a:tableStyleId>
              </a:tblPr>
              <a:tblGrid>
                <a:gridCol w="1719263"/>
                <a:gridCol w="1719263"/>
                <a:gridCol w="1719263"/>
                <a:gridCol w="1719263"/>
                <a:gridCol w="1719263"/>
              </a:tblGrid>
              <a:tr h="370840">
                <a:tc>
                  <a:txBody>
                    <a:bodyPr/>
                    <a:lstStyle/>
                    <a:p>
                      <a:r>
                        <a:rPr lang="en-US" dirty="0" err="1" smtClean="0"/>
                        <a:t>DisplayName</a:t>
                      </a:r>
                      <a:endParaRPr lang="en-US" dirty="0"/>
                    </a:p>
                  </a:txBody>
                  <a:tcPr marL="74751" marR="74751"/>
                </a:tc>
                <a:tc>
                  <a:txBody>
                    <a:bodyPr/>
                    <a:lstStyle/>
                    <a:p>
                      <a:r>
                        <a:rPr lang="en-US" dirty="0" smtClean="0"/>
                        <a:t>Login</a:t>
                      </a:r>
                      <a:endParaRPr lang="en-US" dirty="0"/>
                    </a:p>
                  </a:txBody>
                  <a:tcPr marL="74751" marR="74751"/>
                </a:tc>
                <a:tc>
                  <a:txBody>
                    <a:bodyPr/>
                    <a:lstStyle/>
                    <a:p>
                      <a:r>
                        <a:rPr lang="en-US" dirty="0" smtClean="0"/>
                        <a:t>Status</a:t>
                      </a:r>
                      <a:endParaRPr lang="en-US" dirty="0"/>
                    </a:p>
                  </a:txBody>
                  <a:tcPr marL="74751" marR="74751"/>
                </a:tc>
                <a:tc>
                  <a:txBody>
                    <a:bodyPr/>
                    <a:lstStyle/>
                    <a:p>
                      <a:r>
                        <a:rPr lang="en-US" dirty="0" smtClean="0"/>
                        <a:t>Email</a:t>
                      </a:r>
                      <a:endParaRPr lang="en-US" dirty="0"/>
                    </a:p>
                  </a:txBody>
                  <a:tcPr marL="74751" marR="74751"/>
                </a:tc>
                <a:tc>
                  <a:txBody>
                    <a:bodyPr/>
                    <a:lstStyle/>
                    <a:p>
                      <a:pPr algn="ctr"/>
                      <a:r>
                        <a:rPr lang="en-US" dirty="0" smtClean="0"/>
                        <a:t>Mobile (Y/N)</a:t>
                      </a: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r h="370840">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endParaRPr lang="en-US"/>
                    </a:p>
                  </a:txBody>
                  <a:tcPr marL="74751" marR="74751"/>
                </a:tc>
                <a:tc>
                  <a:txBody>
                    <a:bodyPr/>
                    <a:lstStyle/>
                    <a:p>
                      <a:pPr algn="ctr"/>
                      <a:endParaRPr lang="en-US" dirty="0"/>
                    </a:p>
                  </a:txBody>
                  <a:tcPr marL="74751" marR="74751"/>
                </a:tc>
              </a:tr>
            </a:tbl>
          </a:graphicData>
        </a:graphic>
      </p:graphicFrame>
    </p:spTree>
    <p:extLst>
      <p:ext uri="{BB962C8B-B14F-4D97-AF65-F5344CB8AC3E}">
        <p14:creationId xmlns:p14="http://schemas.microsoft.com/office/powerpoint/2010/main" val="1247679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&amp; Support Review</a:t>
            </a:r>
            <a:endParaRPr lang="en-US" dirty="0"/>
          </a:p>
        </p:txBody>
      </p:sp>
      <p:sp>
        <p:nvSpPr>
          <p:cNvPr id="3" name="Content Placeholder 2"/>
          <p:cNvSpPr>
            <a:spLocks noGrp="1"/>
          </p:cNvSpPr>
          <p:nvPr>
            <p:ph idx="1"/>
          </p:nvPr>
        </p:nvSpPr>
        <p:spPr/>
        <p:txBody>
          <a:bodyPr/>
          <a:lstStyle/>
          <a:p>
            <a:r>
              <a:rPr lang="en-US" dirty="0" smtClean="0"/>
              <a:t>User Tickets Closed</a:t>
            </a:r>
          </a:p>
          <a:p>
            <a:r>
              <a:rPr lang="en-US" dirty="0" smtClean="0"/>
              <a:t>Proactive Resolved</a:t>
            </a:r>
          </a:p>
          <a:p>
            <a:r>
              <a:rPr lang="en-US" dirty="0" smtClean="0"/>
              <a:t>Most Active Users - Trailing</a:t>
            </a:r>
          </a:p>
          <a:p>
            <a:endParaRPr lang="en-US" dirty="0"/>
          </a:p>
        </p:txBody>
      </p:sp>
    </p:spTree>
    <p:extLst>
      <p:ext uri="{BB962C8B-B14F-4D97-AF65-F5344CB8AC3E}">
        <p14:creationId xmlns:p14="http://schemas.microsoft.com/office/powerpoint/2010/main" val="1457274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5405945"/>
              </p:ext>
            </p:extLst>
          </p:nvPr>
        </p:nvGraphicFramePr>
        <p:xfrm>
          <a:off x="677863" y="2160588"/>
          <a:ext cx="8596313" cy="4348480"/>
        </p:xfrm>
        <a:graphic>
          <a:graphicData uri="http://schemas.openxmlformats.org/drawingml/2006/table">
            <a:tbl>
              <a:tblPr firstRow="1" bandRow="1">
                <a:tableStyleId>{5C22544A-7EE6-4342-B048-85BDC9FD1C3A}</a:tableStyleId>
              </a:tblPr>
              <a:tblGrid>
                <a:gridCol w="781483"/>
                <a:gridCol w="781483"/>
                <a:gridCol w="781483"/>
                <a:gridCol w="781483"/>
                <a:gridCol w="781483"/>
                <a:gridCol w="781483"/>
                <a:gridCol w="781483"/>
                <a:gridCol w="781483"/>
                <a:gridCol w="781483"/>
                <a:gridCol w="781483"/>
                <a:gridCol w="781483"/>
              </a:tblGrid>
              <a:tr h="370840">
                <a:tc>
                  <a:txBody>
                    <a:bodyPr/>
                    <a:lstStyle/>
                    <a:p>
                      <a:r>
                        <a:rPr lang="en-US" sz="1200" dirty="0" smtClean="0"/>
                        <a:t>Device</a:t>
                      </a:r>
                      <a:r>
                        <a:rPr lang="en-US" sz="1200" baseline="0" dirty="0" smtClean="0"/>
                        <a:t> Name</a:t>
                      </a:r>
                      <a:endParaRPr lang="en-US" sz="1200" dirty="0"/>
                    </a:p>
                  </a:txBody>
                  <a:tcPr marL="74751" marR="74751"/>
                </a:tc>
                <a:tc>
                  <a:txBody>
                    <a:bodyPr/>
                    <a:lstStyle/>
                    <a:p>
                      <a:r>
                        <a:rPr lang="en-US" sz="1200" dirty="0" smtClean="0"/>
                        <a:t>Network Address</a:t>
                      </a:r>
                      <a:endParaRPr lang="en-US" sz="1200" dirty="0"/>
                    </a:p>
                  </a:txBody>
                  <a:tcPr marL="74751" marR="74751"/>
                </a:tc>
                <a:tc>
                  <a:txBody>
                    <a:bodyPr/>
                    <a:lstStyle/>
                    <a:p>
                      <a:r>
                        <a:rPr lang="en-US" sz="1200" dirty="0" smtClean="0"/>
                        <a:t>Make / Model</a:t>
                      </a:r>
                      <a:endParaRPr lang="en-US" sz="1200" dirty="0"/>
                    </a:p>
                  </a:txBody>
                  <a:tcPr marL="74751" marR="74751"/>
                </a:tc>
                <a:tc>
                  <a:txBody>
                    <a:bodyPr/>
                    <a:lstStyle/>
                    <a:p>
                      <a:r>
                        <a:rPr lang="en-US" sz="1200" dirty="0" smtClean="0"/>
                        <a:t>Serial</a:t>
                      </a:r>
                      <a:r>
                        <a:rPr lang="en-US" sz="1200" baseline="0" dirty="0" smtClean="0"/>
                        <a:t> Number</a:t>
                      </a:r>
                      <a:endParaRPr lang="en-US" sz="1200" dirty="0"/>
                    </a:p>
                  </a:txBody>
                  <a:tcPr marL="74751" marR="74751"/>
                </a:tc>
                <a:tc>
                  <a:txBody>
                    <a:bodyPr/>
                    <a:lstStyle/>
                    <a:p>
                      <a:r>
                        <a:rPr lang="en-US" sz="1200" dirty="0" smtClean="0"/>
                        <a:t>CPU (GHz)</a:t>
                      </a:r>
                      <a:endParaRPr lang="en-US" sz="1200" dirty="0"/>
                    </a:p>
                  </a:txBody>
                  <a:tcPr marL="74751" marR="74751"/>
                </a:tc>
                <a:tc>
                  <a:txBody>
                    <a:bodyPr/>
                    <a:lstStyle/>
                    <a:p>
                      <a:r>
                        <a:rPr lang="en-US" sz="1200" dirty="0" smtClean="0"/>
                        <a:t>CPU Description</a:t>
                      </a:r>
                      <a:endParaRPr lang="en-US" sz="1200" dirty="0"/>
                    </a:p>
                  </a:txBody>
                  <a:tcPr marL="74751" marR="74751"/>
                </a:tc>
                <a:tc>
                  <a:txBody>
                    <a:bodyPr/>
                    <a:lstStyle/>
                    <a:p>
                      <a:r>
                        <a:rPr lang="en-US" sz="1200" dirty="0" smtClean="0"/>
                        <a:t>RAM (MB)</a:t>
                      </a:r>
                      <a:endParaRPr lang="en-US" sz="1200" dirty="0"/>
                    </a:p>
                  </a:txBody>
                  <a:tcPr marL="74751" marR="74751"/>
                </a:tc>
                <a:tc>
                  <a:txBody>
                    <a:bodyPr/>
                    <a:lstStyle/>
                    <a:p>
                      <a:r>
                        <a:rPr lang="en-US" sz="1200" dirty="0" smtClean="0"/>
                        <a:t>Total</a:t>
                      </a:r>
                      <a:r>
                        <a:rPr lang="en-US" sz="1200" baseline="0" dirty="0" smtClean="0"/>
                        <a:t> Disk (GB)</a:t>
                      </a:r>
                      <a:endParaRPr lang="en-US" sz="1200" dirty="0"/>
                    </a:p>
                  </a:txBody>
                  <a:tcPr marL="74751" marR="74751"/>
                </a:tc>
                <a:tc>
                  <a:txBody>
                    <a:bodyPr/>
                    <a:lstStyle/>
                    <a:p>
                      <a:r>
                        <a:rPr lang="en-US" sz="1200" dirty="0" smtClean="0"/>
                        <a:t>OS &amp; Service Pack</a:t>
                      </a:r>
                      <a:endParaRPr lang="en-US" sz="1200" dirty="0"/>
                    </a:p>
                  </a:txBody>
                  <a:tcPr marL="74751" marR="74751"/>
                </a:tc>
                <a:tc>
                  <a:txBody>
                    <a:bodyPr/>
                    <a:lstStyle/>
                    <a:p>
                      <a:r>
                        <a:rPr lang="en-US" sz="1200" dirty="0" smtClean="0"/>
                        <a:t>OS Installation</a:t>
                      </a:r>
                      <a:endParaRPr lang="en-US" sz="1200" dirty="0"/>
                    </a:p>
                  </a:txBody>
                  <a:tcPr marL="74751" marR="74751"/>
                </a:tc>
                <a:tc>
                  <a:txBody>
                    <a:bodyPr/>
                    <a:lstStyle/>
                    <a:p>
                      <a:r>
                        <a:rPr lang="en-US" sz="1200" dirty="0" smtClean="0"/>
                        <a:t>Last Logged User</a:t>
                      </a:r>
                      <a:endParaRPr lang="en-US" sz="1200" dirty="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r>
            </a:tbl>
          </a:graphicData>
        </a:graphic>
      </p:graphicFrame>
    </p:spTree>
    <p:extLst>
      <p:ext uri="{BB962C8B-B14F-4D97-AF65-F5344CB8AC3E}">
        <p14:creationId xmlns:p14="http://schemas.microsoft.com/office/powerpoint/2010/main" val="4197102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Workstations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8200575"/>
              </p:ext>
            </p:extLst>
          </p:nvPr>
        </p:nvGraphicFramePr>
        <p:xfrm>
          <a:off x="677863" y="2160588"/>
          <a:ext cx="8596313" cy="4348480"/>
        </p:xfrm>
        <a:graphic>
          <a:graphicData uri="http://schemas.openxmlformats.org/drawingml/2006/table">
            <a:tbl>
              <a:tblPr firstRow="1" bandRow="1">
                <a:tableStyleId>{5C22544A-7EE6-4342-B048-85BDC9FD1C3A}</a:tableStyleId>
              </a:tblPr>
              <a:tblGrid>
                <a:gridCol w="781483"/>
                <a:gridCol w="781483"/>
                <a:gridCol w="781483"/>
                <a:gridCol w="781483"/>
                <a:gridCol w="781483"/>
                <a:gridCol w="781483"/>
                <a:gridCol w="781483"/>
                <a:gridCol w="781483"/>
                <a:gridCol w="781483"/>
                <a:gridCol w="781483"/>
                <a:gridCol w="781483"/>
              </a:tblGrid>
              <a:tr h="370840">
                <a:tc>
                  <a:txBody>
                    <a:bodyPr/>
                    <a:lstStyle/>
                    <a:p>
                      <a:r>
                        <a:rPr lang="en-US" sz="1200" dirty="0" smtClean="0"/>
                        <a:t>Device</a:t>
                      </a:r>
                      <a:r>
                        <a:rPr lang="en-US" sz="1200" baseline="0" dirty="0" smtClean="0"/>
                        <a:t> Name</a:t>
                      </a:r>
                      <a:endParaRPr lang="en-US" sz="1200" dirty="0"/>
                    </a:p>
                  </a:txBody>
                  <a:tcPr marL="74751" marR="74751"/>
                </a:tc>
                <a:tc>
                  <a:txBody>
                    <a:bodyPr/>
                    <a:lstStyle/>
                    <a:p>
                      <a:r>
                        <a:rPr lang="en-US" sz="1200" dirty="0" smtClean="0"/>
                        <a:t>Network Address</a:t>
                      </a:r>
                      <a:endParaRPr lang="en-US" sz="1200" dirty="0"/>
                    </a:p>
                  </a:txBody>
                  <a:tcPr marL="74751" marR="74751"/>
                </a:tc>
                <a:tc>
                  <a:txBody>
                    <a:bodyPr/>
                    <a:lstStyle/>
                    <a:p>
                      <a:r>
                        <a:rPr lang="en-US" sz="1200" dirty="0" smtClean="0"/>
                        <a:t>Make / Model</a:t>
                      </a:r>
                      <a:endParaRPr lang="en-US" sz="1200" dirty="0"/>
                    </a:p>
                  </a:txBody>
                  <a:tcPr marL="74751" marR="74751"/>
                </a:tc>
                <a:tc>
                  <a:txBody>
                    <a:bodyPr/>
                    <a:lstStyle/>
                    <a:p>
                      <a:r>
                        <a:rPr lang="en-US" sz="1200" dirty="0" smtClean="0"/>
                        <a:t>Serial</a:t>
                      </a:r>
                      <a:r>
                        <a:rPr lang="en-US" sz="1200" baseline="0" dirty="0" smtClean="0"/>
                        <a:t> Number</a:t>
                      </a:r>
                      <a:endParaRPr lang="en-US" sz="1200" dirty="0"/>
                    </a:p>
                  </a:txBody>
                  <a:tcPr marL="74751" marR="74751"/>
                </a:tc>
                <a:tc>
                  <a:txBody>
                    <a:bodyPr/>
                    <a:lstStyle/>
                    <a:p>
                      <a:r>
                        <a:rPr lang="en-US" sz="1200" dirty="0" smtClean="0"/>
                        <a:t>CPU (GHz)</a:t>
                      </a:r>
                      <a:endParaRPr lang="en-US" sz="1200" dirty="0"/>
                    </a:p>
                  </a:txBody>
                  <a:tcPr marL="74751" marR="74751"/>
                </a:tc>
                <a:tc>
                  <a:txBody>
                    <a:bodyPr/>
                    <a:lstStyle/>
                    <a:p>
                      <a:r>
                        <a:rPr lang="en-US" sz="1200" dirty="0" smtClean="0"/>
                        <a:t>CPU Description</a:t>
                      </a:r>
                      <a:endParaRPr lang="en-US" sz="1200" dirty="0"/>
                    </a:p>
                  </a:txBody>
                  <a:tcPr marL="74751" marR="74751"/>
                </a:tc>
                <a:tc>
                  <a:txBody>
                    <a:bodyPr/>
                    <a:lstStyle/>
                    <a:p>
                      <a:r>
                        <a:rPr lang="en-US" sz="1200" dirty="0" smtClean="0"/>
                        <a:t>RAM (MB)</a:t>
                      </a:r>
                      <a:endParaRPr lang="en-US" sz="1200" dirty="0"/>
                    </a:p>
                  </a:txBody>
                  <a:tcPr marL="74751" marR="74751"/>
                </a:tc>
                <a:tc>
                  <a:txBody>
                    <a:bodyPr/>
                    <a:lstStyle/>
                    <a:p>
                      <a:r>
                        <a:rPr lang="en-US" sz="1200" dirty="0" smtClean="0"/>
                        <a:t>Total</a:t>
                      </a:r>
                      <a:r>
                        <a:rPr lang="en-US" sz="1200" baseline="0" dirty="0" smtClean="0"/>
                        <a:t> Disk (GB)</a:t>
                      </a:r>
                      <a:endParaRPr lang="en-US" sz="1200" dirty="0"/>
                    </a:p>
                  </a:txBody>
                  <a:tcPr marL="74751" marR="74751"/>
                </a:tc>
                <a:tc>
                  <a:txBody>
                    <a:bodyPr/>
                    <a:lstStyle/>
                    <a:p>
                      <a:r>
                        <a:rPr lang="en-US" sz="1200" dirty="0" smtClean="0"/>
                        <a:t>OS &amp; Service Pack</a:t>
                      </a:r>
                      <a:endParaRPr lang="en-US" sz="1200" dirty="0"/>
                    </a:p>
                  </a:txBody>
                  <a:tcPr marL="74751" marR="74751"/>
                </a:tc>
                <a:tc>
                  <a:txBody>
                    <a:bodyPr/>
                    <a:lstStyle/>
                    <a:p>
                      <a:r>
                        <a:rPr lang="en-US" sz="1200" dirty="0" smtClean="0"/>
                        <a:t>OS Installation</a:t>
                      </a:r>
                      <a:endParaRPr lang="en-US" sz="1200" dirty="0"/>
                    </a:p>
                  </a:txBody>
                  <a:tcPr marL="74751" marR="74751"/>
                </a:tc>
                <a:tc>
                  <a:txBody>
                    <a:bodyPr/>
                    <a:lstStyle/>
                    <a:p>
                      <a:r>
                        <a:rPr lang="en-US" sz="1200" dirty="0" smtClean="0"/>
                        <a:t>Last Logged User</a:t>
                      </a:r>
                      <a:endParaRPr lang="en-US" sz="1200" dirty="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c>
                  <a:txBody>
                    <a:bodyPr/>
                    <a:lstStyle/>
                    <a:p>
                      <a:endParaRPr lang="en-US" sz="120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c>
                  <a:txBody>
                    <a:bodyPr/>
                    <a:lstStyle/>
                    <a:p>
                      <a:endParaRPr lang="en-US" sz="1200" dirty="0"/>
                    </a:p>
                  </a:txBody>
                  <a:tcPr marL="74751" marR="74751"/>
                </a:tc>
              </a:tr>
              <a:tr h="370840">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a:p>
                  </a:txBody>
                  <a:tcPr marL="74751" marR="74751"/>
                </a:tc>
                <a:tc>
                  <a:txBody>
                    <a:bodyPr/>
                    <a:lstStyle/>
                    <a:p>
                      <a:endParaRPr lang="en-US" sz="1200" dirty="0"/>
                    </a:p>
                  </a:txBody>
                  <a:tcPr marL="74751" marR="74751"/>
                </a:tc>
              </a:tr>
            </a:tbl>
          </a:graphicData>
        </a:graphic>
      </p:graphicFrame>
    </p:spTree>
    <p:extLst>
      <p:ext uri="{BB962C8B-B14F-4D97-AF65-F5344CB8AC3E}">
        <p14:creationId xmlns:p14="http://schemas.microsoft.com/office/powerpoint/2010/main" val="1735786183"/>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2C3C43"/>
      </a:dk2>
      <a:lt2>
        <a:srgbClr val="EBEBEB"/>
      </a:lt2>
      <a:accent1>
        <a:srgbClr val="003C71"/>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261</TotalTime>
  <Words>813</Words>
  <Application>Microsoft Office PowerPoint</Application>
  <PresentationFormat>Widescreen</PresentationFormat>
  <Paragraphs>165</Paragraphs>
  <Slides>35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Trebuchet MS</vt:lpstr>
      <vt:lpstr>Wingdings 3</vt:lpstr>
      <vt:lpstr>Facet</vt:lpstr>
      <vt:lpstr>MSP TEMPLATE FOR CUSTOMERS</vt:lpstr>
      <vt:lpstr>AGENDA</vt:lpstr>
      <vt:lpstr>EVALUATION</vt:lpstr>
      <vt:lpstr>IT Services Used Today</vt:lpstr>
      <vt:lpstr>Customer Satisfaction Score</vt:lpstr>
      <vt:lpstr>Supported Users</vt:lpstr>
      <vt:lpstr>Service &amp; Support Review</vt:lpstr>
      <vt:lpstr>Servers</vt:lpstr>
      <vt:lpstr>Workstations</vt:lpstr>
      <vt:lpstr>Warranty</vt:lpstr>
      <vt:lpstr>Aged Workstations</vt:lpstr>
      <vt:lpstr>Windows Upgrades Needed</vt:lpstr>
      <vt:lpstr>TECHNOLOGY ROADMAP</vt:lpstr>
      <vt:lpstr>IT Needs Review and Updates</vt:lpstr>
      <vt:lpstr>Process Improvement</vt:lpstr>
      <vt:lpstr>Regulations &amp; Compliance</vt:lpstr>
      <vt:lpstr>Next Quarter’s IT Needs</vt:lpstr>
      <vt:lpstr>PROFESSIONAL IT SERVICES</vt:lpstr>
      <vt:lpstr>WHY [YOUR COMPANY NAME]?</vt:lpstr>
      <vt:lpstr>PowerPoint Presentation</vt:lpstr>
      <vt:lpstr>SUPPORT: Help Desk</vt:lpstr>
      <vt:lpstr>COMMUNICATION: Email &amp; Mobile </vt:lpstr>
      <vt:lpstr>SOFTWARE: Applications</vt:lpstr>
      <vt:lpstr>HARDWARE: Standardize &amp; Current</vt:lpstr>
      <vt:lpstr>DATA PROTECTION: Backup &amp; Recovery</vt:lpstr>
      <vt:lpstr>SECURITY: Protection</vt:lpstr>
      <vt:lpstr>vCIO: Your Technology Advisor</vt:lpstr>
      <vt:lpstr>ACTION PLAN</vt:lpstr>
      <vt:lpstr>Current Technology Concerns</vt:lpstr>
      <vt:lpstr>Proposed Technical Improvements</vt:lpstr>
      <vt:lpstr>Pricing</vt:lpstr>
      <vt:lpstr>Why Finance?</vt:lpstr>
      <vt:lpstr>Next Steps</vt:lpstr>
      <vt:lpstr>Thank you</vt:lpstr>
      <vt:lpstr>Help Desk Reminders</vt:lpstr>
    </vt:vector>
  </TitlesOfParts>
  <Company>GreatAmerica Financial Services,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NAME]</dc:title>
  <dc:creator>Brittney Stepanek</dc:creator>
  <cp:lastModifiedBy>Brittney Stepanek</cp:lastModifiedBy>
  <cp:revision>34</cp:revision>
  <dcterms:created xsi:type="dcterms:W3CDTF">2019-06-11T15:41:51Z</dcterms:created>
  <dcterms:modified xsi:type="dcterms:W3CDTF">2019-06-11T20:03:01Z</dcterms:modified>
</cp:coreProperties>
</file>