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8"/>
  </p:notesMasterIdLst>
  <p:handoutMasterIdLst>
    <p:handoutMasterId r:id="rId19"/>
  </p:handoutMasterIdLst>
  <p:sldIdLst>
    <p:sldId id="395" r:id="rId5"/>
    <p:sldId id="394" r:id="rId6"/>
    <p:sldId id="428" r:id="rId7"/>
    <p:sldId id="408" r:id="rId8"/>
    <p:sldId id="429" r:id="rId9"/>
    <p:sldId id="406" r:id="rId10"/>
    <p:sldId id="415" r:id="rId11"/>
    <p:sldId id="416" r:id="rId12"/>
    <p:sldId id="417" r:id="rId13"/>
    <p:sldId id="419" r:id="rId14"/>
    <p:sldId id="423" r:id="rId15"/>
    <p:sldId id="430" r:id="rId16"/>
    <p:sldId id="424"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75057" autoAdjust="0"/>
  </p:normalViewPr>
  <p:slideViewPr>
    <p:cSldViewPr>
      <p:cViewPr varScale="1">
        <p:scale>
          <a:sx n="52" d="100"/>
          <a:sy n="52" d="100"/>
        </p:scale>
        <p:origin x="1880" y="60"/>
      </p:cViewPr>
      <p:guideLst>
        <p:guide orient="horz" pos="41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96AD3-D8B5-45E9-9A90-A3D70CD0FB67}" type="doc">
      <dgm:prSet loTypeId="urn:microsoft.com/office/officeart/2005/8/layout/cycle8" loCatId="cycle" qsTypeId="urn:microsoft.com/office/officeart/2005/8/quickstyle/simple1" qsCatId="simple" csTypeId="urn:microsoft.com/office/officeart/2005/8/colors/accent1_2" csCatId="accent1" phldr="1"/>
      <dgm:spPr/>
    </dgm:pt>
    <dgm:pt modelId="{A225E614-5DF8-42BF-A133-6C7820B55AE4}">
      <dgm:prSet phldrT="[Text]"/>
      <dgm:spPr/>
      <dgm:t>
        <a:bodyPr/>
        <a:lstStyle/>
        <a:p>
          <a:r>
            <a:rPr lang="en-US" b="1" dirty="0" smtClean="0">
              <a:latin typeface="Arial" panose="020B0604020202020204" pitchFamily="34" charset="0"/>
              <a:cs typeface="Arial" panose="020B0604020202020204" pitchFamily="34" charset="0"/>
            </a:rPr>
            <a:t>Complete Coverage</a:t>
          </a:r>
          <a:endParaRPr lang="en-US" b="1" dirty="0">
            <a:latin typeface="Arial" panose="020B0604020202020204" pitchFamily="34" charset="0"/>
            <a:cs typeface="Arial" panose="020B0604020202020204" pitchFamily="34" charset="0"/>
          </a:endParaRPr>
        </a:p>
      </dgm:t>
    </dgm:pt>
    <dgm:pt modelId="{3675E012-D753-4F08-8DEA-233637C5D598}" type="parTrans" cxnId="{EE9F6E15-B8FB-4B97-8433-5DD41B6AA7DD}">
      <dgm:prSet/>
      <dgm:spPr/>
      <dgm:t>
        <a:bodyPr/>
        <a:lstStyle/>
        <a:p>
          <a:endParaRPr lang="en-US"/>
        </a:p>
      </dgm:t>
    </dgm:pt>
    <dgm:pt modelId="{4A1D7683-1093-4832-8A9B-B7806E31ED1C}" type="sibTrans" cxnId="{EE9F6E15-B8FB-4B97-8433-5DD41B6AA7DD}">
      <dgm:prSet/>
      <dgm:spPr/>
      <dgm:t>
        <a:bodyPr/>
        <a:lstStyle/>
        <a:p>
          <a:endParaRPr lang="en-US"/>
        </a:p>
      </dgm:t>
    </dgm:pt>
    <dgm:pt modelId="{70B10B68-A4D1-45C0-AF3B-3FBC4B920A3B}">
      <dgm:prSet phldrT="[Text]"/>
      <dgm:spPr/>
      <dgm:t>
        <a:bodyPr/>
        <a:lstStyle/>
        <a:p>
          <a:r>
            <a:rPr lang="en-US" b="1" dirty="0" smtClean="0">
              <a:latin typeface="Arial" panose="020B0604020202020204" pitchFamily="34" charset="0"/>
              <a:cs typeface="Arial" panose="020B0604020202020204" pitchFamily="34" charset="0"/>
            </a:rPr>
            <a:t>Taking Initiative With Your Network</a:t>
          </a:r>
          <a:endParaRPr lang="en-US" b="1" dirty="0">
            <a:latin typeface="Arial" panose="020B0604020202020204" pitchFamily="34" charset="0"/>
            <a:cs typeface="Arial" panose="020B0604020202020204" pitchFamily="34" charset="0"/>
          </a:endParaRPr>
        </a:p>
      </dgm:t>
    </dgm:pt>
    <dgm:pt modelId="{766E964B-8669-4B5E-89C3-5672D684A072}" type="parTrans" cxnId="{903C95B5-48E8-406A-BE58-59BB0ECE827A}">
      <dgm:prSet/>
      <dgm:spPr/>
      <dgm:t>
        <a:bodyPr/>
        <a:lstStyle/>
        <a:p>
          <a:endParaRPr lang="en-US"/>
        </a:p>
      </dgm:t>
    </dgm:pt>
    <dgm:pt modelId="{4A045932-7E83-4A91-9E08-3C41BCEA7782}" type="sibTrans" cxnId="{903C95B5-48E8-406A-BE58-59BB0ECE827A}">
      <dgm:prSet/>
      <dgm:spPr/>
      <dgm:t>
        <a:bodyPr/>
        <a:lstStyle/>
        <a:p>
          <a:endParaRPr lang="en-US"/>
        </a:p>
      </dgm:t>
    </dgm:pt>
    <dgm:pt modelId="{AD3D55D4-2DF9-4D12-ACEA-A7E914D962A5}">
      <dgm:prSet phldrT="[Text]"/>
      <dgm:spPr/>
      <dgm:t>
        <a:bodyPr/>
        <a:lstStyle/>
        <a:p>
          <a:r>
            <a:rPr lang="en-US" b="1" dirty="0" smtClean="0">
              <a:latin typeface="Arial" panose="020B0604020202020204" pitchFamily="34" charset="0"/>
              <a:cs typeface="Arial" panose="020B0604020202020204" pitchFamily="34" charset="0"/>
            </a:rPr>
            <a:t>Professional Services</a:t>
          </a:r>
          <a:endParaRPr lang="en-US" b="1" dirty="0">
            <a:latin typeface="Arial" panose="020B0604020202020204" pitchFamily="34" charset="0"/>
            <a:cs typeface="Arial" panose="020B0604020202020204" pitchFamily="34" charset="0"/>
          </a:endParaRPr>
        </a:p>
      </dgm:t>
    </dgm:pt>
    <dgm:pt modelId="{84648AA0-76C8-4CA0-BA1E-AA780A501789}" type="parTrans" cxnId="{D565AB14-6E11-4040-8249-F40948784227}">
      <dgm:prSet/>
      <dgm:spPr/>
      <dgm:t>
        <a:bodyPr/>
        <a:lstStyle/>
        <a:p>
          <a:endParaRPr lang="en-US"/>
        </a:p>
      </dgm:t>
    </dgm:pt>
    <dgm:pt modelId="{99E73441-5723-4DC5-8126-EF770629FD65}" type="sibTrans" cxnId="{D565AB14-6E11-4040-8249-F40948784227}">
      <dgm:prSet/>
      <dgm:spPr/>
      <dgm:t>
        <a:bodyPr/>
        <a:lstStyle/>
        <a:p>
          <a:endParaRPr lang="en-US"/>
        </a:p>
      </dgm:t>
    </dgm:pt>
    <dgm:pt modelId="{EC83E398-1E77-4E3B-BEB0-1A09C076C0AC}">
      <dgm:prSet phldrT="[Text]"/>
      <dgm:spPr/>
      <dgm:t>
        <a:bodyPr/>
        <a:lstStyle/>
        <a:p>
          <a:r>
            <a:rPr lang="en-US" b="1" i="0" dirty="0" smtClean="0">
              <a:latin typeface="Arial" panose="020B0604020202020204" pitchFamily="34" charset="0"/>
              <a:cs typeface="Arial" panose="020B0604020202020204" pitchFamily="34" charset="0"/>
            </a:rPr>
            <a:t>Security Management</a:t>
          </a:r>
          <a:endParaRPr lang="en-US" b="1" i="0" dirty="0">
            <a:latin typeface="Arial" panose="020B0604020202020204" pitchFamily="34" charset="0"/>
            <a:cs typeface="Arial" panose="020B0604020202020204" pitchFamily="34" charset="0"/>
          </a:endParaRPr>
        </a:p>
      </dgm:t>
    </dgm:pt>
    <dgm:pt modelId="{5C5E1A49-017B-45A9-964A-31139F3A1B1C}" type="parTrans" cxnId="{19C80341-04D0-4876-BB64-21A7DBABFA1E}">
      <dgm:prSet/>
      <dgm:spPr/>
      <dgm:t>
        <a:bodyPr/>
        <a:lstStyle/>
        <a:p>
          <a:endParaRPr lang="en-US"/>
        </a:p>
      </dgm:t>
    </dgm:pt>
    <dgm:pt modelId="{8A13A20E-A87B-4768-B736-3B6DBC5FCF34}" type="sibTrans" cxnId="{19C80341-04D0-4876-BB64-21A7DBABFA1E}">
      <dgm:prSet/>
      <dgm:spPr/>
      <dgm:t>
        <a:bodyPr/>
        <a:lstStyle/>
        <a:p>
          <a:endParaRPr lang="en-US"/>
        </a:p>
      </dgm:t>
    </dgm:pt>
    <dgm:pt modelId="{647E40F5-2518-4A49-AB8B-B5D141F67C68}">
      <dgm:prSet phldrT="[Text]"/>
      <dgm:spPr/>
      <dgm:t>
        <a:bodyPr/>
        <a:lstStyle/>
        <a:p>
          <a:r>
            <a:rPr lang="en-US" b="1" dirty="0" smtClean="0">
              <a:latin typeface="Arial" panose="020B0604020202020204" pitchFamily="34" charset="0"/>
              <a:cs typeface="Arial" panose="020B0604020202020204" pitchFamily="34" charset="0"/>
            </a:rPr>
            <a:t>Hassle Free Vendor Management</a:t>
          </a:r>
          <a:endParaRPr lang="en-US" b="1" dirty="0">
            <a:latin typeface="Arial" panose="020B0604020202020204" pitchFamily="34" charset="0"/>
            <a:cs typeface="Arial" panose="020B0604020202020204" pitchFamily="34" charset="0"/>
          </a:endParaRPr>
        </a:p>
      </dgm:t>
    </dgm:pt>
    <dgm:pt modelId="{06605F61-9E1B-4145-AD61-6D093456ACAD}" type="parTrans" cxnId="{1AF430F2-BA12-4164-9313-66024F5C67D2}">
      <dgm:prSet/>
      <dgm:spPr/>
      <dgm:t>
        <a:bodyPr/>
        <a:lstStyle/>
        <a:p>
          <a:endParaRPr lang="en-US"/>
        </a:p>
      </dgm:t>
    </dgm:pt>
    <dgm:pt modelId="{DECBE464-82B4-4125-A328-DADAD0EC39C3}" type="sibTrans" cxnId="{1AF430F2-BA12-4164-9313-66024F5C67D2}">
      <dgm:prSet/>
      <dgm:spPr/>
      <dgm:t>
        <a:bodyPr/>
        <a:lstStyle/>
        <a:p>
          <a:endParaRPr lang="en-US"/>
        </a:p>
      </dgm:t>
    </dgm:pt>
    <dgm:pt modelId="{CBA21070-1509-409B-978A-3F995D770A6D}">
      <dgm:prSet phldrT="[Text]"/>
      <dgm:spPr/>
      <dgm:t>
        <a:bodyPr/>
        <a:lstStyle/>
        <a:p>
          <a:r>
            <a:rPr lang="en-US" b="1" dirty="0" smtClean="0">
              <a:latin typeface="Arial" panose="020B0604020202020204" pitchFamily="34" charset="0"/>
              <a:cs typeface="Arial" panose="020B0604020202020204" pitchFamily="34" charset="0"/>
            </a:rPr>
            <a:t>Backup &amp; Disaster Recovery</a:t>
          </a:r>
          <a:endParaRPr lang="en-US" b="1" dirty="0">
            <a:latin typeface="Arial" panose="020B0604020202020204" pitchFamily="34" charset="0"/>
            <a:cs typeface="Arial" panose="020B0604020202020204" pitchFamily="34" charset="0"/>
          </a:endParaRPr>
        </a:p>
      </dgm:t>
    </dgm:pt>
    <dgm:pt modelId="{1EB207D9-E0F6-4BB5-BC21-17FC4C6B7E55}" type="parTrans" cxnId="{B7DEA942-206C-4F16-A4F9-8A9FFF6E3FCC}">
      <dgm:prSet/>
      <dgm:spPr/>
      <dgm:t>
        <a:bodyPr/>
        <a:lstStyle/>
        <a:p>
          <a:endParaRPr lang="en-US"/>
        </a:p>
      </dgm:t>
    </dgm:pt>
    <dgm:pt modelId="{A8B174B5-EA7D-4332-A6DB-7793D203ADA6}" type="sibTrans" cxnId="{B7DEA942-206C-4F16-A4F9-8A9FFF6E3FCC}">
      <dgm:prSet/>
      <dgm:spPr/>
      <dgm:t>
        <a:bodyPr/>
        <a:lstStyle/>
        <a:p>
          <a:endParaRPr lang="en-US"/>
        </a:p>
      </dgm:t>
    </dgm:pt>
    <dgm:pt modelId="{30A3D922-1390-4324-B7C4-C7D3722955F0}" type="pres">
      <dgm:prSet presAssocID="{52296AD3-D8B5-45E9-9A90-A3D70CD0FB67}" presName="compositeShape" presStyleCnt="0">
        <dgm:presLayoutVars>
          <dgm:chMax val="7"/>
          <dgm:dir/>
          <dgm:resizeHandles val="exact"/>
        </dgm:presLayoutVars>
      </dgm:prSet>
      <dgm:spPr/>
    </dgm:pt>
    <dgm:pt modelId="{6F4AEE57-5249-4522-A1F3-212551A5C058}" type="pres">
      <dgm:prSet presAssocID="{52296AD3-D8B5-45E9-9A90-A3D70CD0FB67}" presName="wedge1" presStyleLbl="node1" presStyleIdx="0" presStyleCnt="6"/>
      <dgm:spPr/>
      <dgm:t>
        <a:bodyPr/>
        <a:lstStyle/>
        <a:p>
          <a:endParaRPr lang="en-US"/>
        </a:p>
      </dgm:t>
    </dgm:pt>
    <dgm:pt modelId="{6D586BAF-11D1-4308-8D44-E7CE5C693D64}" type="pres">
      <dgm:prSet presAssocID="{52296AD3-D8B5-45E9-9A90-A3D70CD0FB67}" presName="dummy1a" presStyleCnt="0"/>
      <dgm:spPr/>
    </dgm:pt>
    <dgm:pt modelId="{133BEB3C-60E6-4002-983C-5DA86414252B}" type="pres">
      <dgm:prSet presAssocID="{52296AD3-D8B5-45E9-9A90-A3D70CD0FB67}" presName="dummy1b" presStyleCnt="0"/>
      <dgm:spPr/>
    </dgm:pt>
    <dgm:pt modelId="{643A26A1-CBBF-4C1A-9C4E-53697BB81BA0}" type="pres">
      <dgm:prSet presAssocID="{52296AD3-D8B5-45E9-9A90-A3D70CD0FB67}" presName="wedge1Tx" presStyleLbl="node1" presStyleIdx="0" presStyleCnt="6">
        <dgm:presLayoutVars>
          <dgm:chMax val="0"/>
          <dgm:chPref val="0"/>
          <dgm:bulletEnabled val="1"/>
        </dgm:presLayoutVars>
      </dgm:prSet>
      <dgm:spPr/>
      <dgm:t>
        <a:bodyPr/>
        <a:lstStyle/>
        <a:p>
          <a:endParaRPr lang="en-US"/>
        </a:p>
      </dgm:t>
    </dgm:pt>
    <dgm:pt modelId="{89B070AB-8BB2-4969-9FDA-C0F0549EFBB0}" type="pres">
      <dgm:prSet presAssocID="{52296AD3-D8B5-45E9-9A90-A3D70CD0FB67}" presName="wedge2" presStyleLbl="node1" presStyleIdx="1" presStyleCnt="6"/>
      <dgm:spPr/>
      <dgm:t>
        <a:bodyPr/>
        <a:lstStyle/>
        <a:p>
          <a:endParaRPr lang="en-US"/>
        </a:p>
      </dgm:t>
    </dgm:pt>
    <dgm:pt modelId="{C67C12B9-B74D-4DAB-874F-8AB09A5DA814}" type="pres">
      <dgm:prSet presAssocID="{52296AD3-D8B5-45E9-9A90-A3D70CD0FB67}" presName="dummy2a" presStyleCnt="0"/>
      <dgm:spPr/>
    </dgm:pt>
    <dgm:pt modelId="{F96CA1F0-8282-4D7C-9C43-1A53ED0A3210}" type="pres">
      <dgm:prSet presAssocID="{52296AD3-D8B5-45E9-9A90-A3D70CD0FB67}" presName="dummy2b" presStyleCnt="0"/>
      <dgm:spPr/>
    </dgm:pt>
    <dgm:pt modelId="{09B086E9-56C0-4B9B-9EAD-01D668281CC6}" type="pres">
      <dgm:prSet presAssocID="{52296AD3-D8B5-45E9-9A90-A3D70CD0FB67}" presName="wedge2Tx" presStyleLbl="node1" presStyleIdx="1" presStyleCnt="6">
        <dgm:presLayoutVars>
          <dgm:chMax val="0"/>
          <dgm:chPref val="0"/>
          <dgm:bulletEnabled val="1"/>
        </dgm:presLayoutVars>
      </dgm:prSet>
      <dgm:spPr/>
      <dgm:t>
        <a:bodyPr/>
        <a:lstStyle/>
        <a:p>
          <a:endParaRPr lang="en-US"/>
        </a:p>
      </dgm:t>
    </dgm:pt>
    <dgm:pt modelId="{CADE2948-9D9D-4886-94EC-E01DBF8AE643}" type="pres">
      <dgm:prSet presAssocID="{52296AD3-D8B5-45E9-9A90-A3D70CD0FB67}" presName="wedge3" presStyleLbl="node1" presStyleIdx="2" presStyleCnt="6"/>
      <dgm:spPr/>
      <dgm:t>
        <a:bodyPr/>
        <a:lstStyle/>
        <a:p>
          <a:endParaRPr lang="en-US"/>
        </a:p>
      </dgm:t>
    </dgm:pt>
    <dgm:pt modelId="{5F81FC19-5708-4BC0-9765-EF597B42FE6A}" type="pres">
      <dgm:prSet presAssocID="{52296AD3-D8B5-45E9-9A90-A3D70CD0FB67}" presName="dummy3a" presStyleCnt="0"/>
      <dgm:spPr/>
    </dgm:pt>
    <dgm:pt modelId="{F6AF38CE-AEDF-4353-827F-790DF9B63080}" type="pres">
      <dgm:prSet presAssocID="{52296AD3-D8B5-45E9-9A90-A3D70CD0FB67}" presName="dummy3b" presStyleCnt="0"/>
      <dgm:spPr/>
    </dgm:pt>
    <dgm:pt modelId="{E8441816-C492-4398-A617-BFF519A2D924}" type="pres">
      <dgm:prSet presAssocID="{52296AD3-D8B5-45E9-9A90-A3D70CD0FB67}" presName="wedge3Tx" presStyleLbl="node1" presStyleIdx="2" presStyleCnt="6">
        <dgm:presLayoutVars>
          <dgm:chMax val="0"/>
          <dgm:chPref val="0"/>
          <dgm:bulletEnabled val="1"/>
        </dgm:presLayoutVars>
      </dgm:prSet>
      <dgm:spPr/>
      <dgm:t>
        <a:bodyPr/>
        <a:lstStyle/>
        <a:p>
          <a:endParaRPr lang="en-US"/>
        </a:p>
      </dgm:t>
    </dgm:pt>
    <dgm:pt modelId="{7963ABF0-AB3F-454A-9EED-EAB37F610255}" type="pres">
      <dgm:prSet presAssocID="{52296AD3-D8B5-45E9-9A90-A3D70CD0FB67}" presName="wedge4" presStyleLbl="node1" presStyleIdx="3" presStyleCnt="6"/>
      <dgm:spPr/>
      <dgm:t>
        <a:bodyPr/>
        <a:lstStyle/>
        <a:p>
          <a:endParaRPr lang="en-US"/>
        </a:p>
      </dgm:t>
    </dgm:pt>
    <dgm:pt modelId="{F62D1BEE-F9DB-43B8-9C09-8E5DAC438482}" type="pres">
      <dgm:prSet presAssocID="{52296AD3-D8B5-45E9-9A90-A3D70CD0FB67}" presName="dummy4a" presStyleCnt="0"/>
      <dgm:spPr/>
    </dgm:pt>
    <dgm:pt modelId="{00E9F5BC-DBBF-4435-AB24-0C394587826C}" type="pres">
      <dgm:prSet presAssocID="{52296AD3-D8B5-45E9-9A90-A3D70CD0FB67}" presName="dummy4b" presStyleCnt="0"/>
      <dgm:spPr/>
    </dgm:pt>
    <dgm:pt modelId="{D58F022E-0142-4AC5-8D4F-305608C9BD9E}" type="pres">
      <dgm:prSet presAssocID="{52296AD3-D8B5-45E9-9A90-A3D70CD0FB67}" presName="wedge4Tx" presStyleLbl="node1" presStyleIdx="3" presStyleCnt="6">
        <dgm:presLayoutVars>
          <dgm:chMax val="0"/>
          <dgm:chPref val="0"/>
          <dgm:bulletEnabled val="1"/>
        </dgm:presLayoutVars>
      </dgm:prSet>
      <dgm:spPr/>
      <dgm:t>
        <a:bodyPr/>
        <a:lstStyle/>
        <a:p>
          <a:endParaRPr lang="en-US"/>
        </a:p>
      </dgm:t>
    </dgm:pt>
    <dgm:pt modelId="{B15D42FE-7655-4C47-AD23-0E804361CCFD}" type="pres">
      <dgm:prSet presAssocID="{52296AD3-D8B5-45E9-9A90-A3D70CD0FB67}" presName="wedge5" presStyleLbl="node1" presStyleIdx="4" presStyleCnt="6" custScaleX="98256" custScaleY="109747"/>
      <dgm:spPr/>
      <dgm:t>
        <a:bodyPr/>
        <a:lstStyle/>
        <a:p>
          <a:endParaRPr lang="en-US"/>
        </a:p>
      </dgm:t>
    </dgm:pt>
    <dgm:pt modelId="{6B108CF0-991C-4511-AF6A-A7A843464BB0}" type="pres">
      <dgm:prSet presAssocID="{52296AD3-D8B5-45E9-9A90-A3D70CD0FB67}" presName="dummy5a" presStyleCnt="0"/>
      <dgm:spPr/>
    </dgm:pt>
    <dgm:pt modelId="{91806DE8-3FC5-48F9-8307-71D1FC08653C}" type="pres">
      <dgm:prSet presAssocID="{52296AD3-D8B5-45E9-9A90-A3D70CD0FB67}" presName="dummy5b" presStyleCnt="0"/>
      <dgm:spPr/>
    </dgm:pt>
    <dgm:pt modelId="{686A3A10-02FF-46CF-8731-85DB7F30B0DB}" type="pres">
      <dgm:prSet presAssocID="{52296AD3-D8B5-45E9-9A90-A3D70CD0FB67}" presName="wedge5Tx" presStyleLbl="node1" presStyleIdx="4" presStyleCnt="6">
        <dgm:presLayoutVars>
          <dgm:chMax val="0"/>
          <dgm:chPref val="0"/>
          <dgm:bulletEnabled val="1"/>
        </dgm:presLayoutVars>
      </dgm:prSet>
      <dgm:spPr/>
      <dgm:t>
        <a:bodyPr/>
        <a:lstStyle/>
        <a:p>
          <a:endParaRPr lang="en-US"/>
        </a:p>
      </dgm:t>
    </dgm:pt>
    <dgm:pt modelId="{A09C910F-C66C-4B6F-BC0D-E8A8E593C469}" type="pres">
      <dgm:prSet presAssocID="{52296AD3-D8B5-45E9-9A90-A3D70CD0FB67}" presName="wedge6" presStyleLbl="node1" presStyleIdx="5" presStyleCnt="6"/>
      <dgm:spPr/>
      <dgm:t>
        <a:bodyPr/>
        <a:lstStyle/>
        <a:p>
          <a:endParaRPr lang="en-US"/>
        </a:p>
      </dgm:t>
    </dgm:pt>
    <dgm:pt modelId="{CD5DC689-0C92-40D5-A791-17B2F640BB5E}" type="pres">
      <dgm:prSet presAssocID="{52296AD3-D8B5-45E9-9A90-A3D70CD0FB67}" presName="dummy6a" presStyleCnt="0"/>
      <dgm:spPr/>
    </dgm:pt>
    <dgm:pt modelId="{6016FC44-8687-49BB-82CF-6C72FE88C6CA}" type="pres">
      <dgm:prSet presAssocID="{52296AD3-D8B5-45E9-9A90-A3D70CD0FB67}" presName="dummy6b" presStyleCnt="0"/>
      <dgm:spPr/>
    </dgm:pt>
    <dgm:pt modelId="{5ED53283-636E-4353-9981-952CE24D1D0C}" type="pres">
      <dgm:prSet presAssocID="{52296AD3-D8B5-45E9-9A90-A3D70CD0FB67}" presName="wedge6Tx" presStyleLbl="node1" presStyleIdx="5" presStyleCnt="6">
        <dgm:presLayoutVars>
          <dgm:chMax val="0"/>
          <dgm:chPref val="0"/>
          <dgm:bulletEnabled val="1"/>
        </dgm:presLayoutVars>
      </dgm:prSet>
      <dgm:spPr/>
      <dgm:t>
        <a:bodyPr/>
        <a:lstStyle/>
        <a:p>
          <a:endParaRPr lang="en-US"/>
        </a:p>
      </dgm:t>
    </dgm:pt>
    <dgm:pt modelId="{C2C26C97-3598-41F6-826C-9C858B68BF4D}" type="pres">
      <dgm:prSet presAssocID="{4A1D7683-1093-4832-8A9B-B7806E31ED1C}" presName="arrowWedge1" presStyleLbl="fgSibTrans2D1" presStyleIdx="0" presStyleCnt="6"/>
      <dgm:spPr/>
    </dgm:pt>
    <dgm:pt modelId="{C436B98C-EB0A-421D-8C08-9C5C1B56CA0C}" type="pres">
      <dgm:prSet presAssocID="{4A045932-7E83-4A91-9E08-3C41BCEA7782}" presName="arrowWedge2" presStyleLbl="fgSibTrans2D1" presStyleIdx="1" presStyleCnt="6"/>
      <dgm:spPr/>
    </dgm:pt>
    <dgm:pt modelId="{813201FF-6D72-461B-8057-667C349F764A}" type="pres">
      <dgm:prSet presAssocID="{DECBE464-82B4-4125-A328-DADAD0EC39C3}" presName="arrowWedge3" presStyleLbl="fgSibTrans2D1" presStyleIdx="2" presStyleCnt="6"/>
      <dgm:spPr/>
    </dgm:pt>
    <dgm:pt modelId="{7247EB21-4875-4349-A907-17308265566C}" type="pres">
      <dgm:prSet presAssocID="{99E73441-5723-4DC5-8126-EF770629FD65}" presName="arrowWedge4" presStyleLbl="fgSibTrans2D1" presStyleIdx="3" presStyleCnt="6"/>
      <dgm:spPr/>
    </dgm:pt>
    <dgm:pt modelId="{91142DE2-2F94-4B21-9898-D1BF23BE0FD3}" type="pres">
      <dgm:prSet presAssocID="{8A13A20E-A87B-4768-B736-3B6DBC5FCF34}" presName="arrowWedge5" presStyleLbl="fgSibTrans2D1" presStyleIdx="4" presStyleCnt="6" custLinFactNeighborX="-1720" custLinFactNeighborY="-374"/>
      <dgm:spPr/>
    </dgm:pt>
    <dgm:pt modelId="{17BCC5A6-B67E-45C8-884A-91E96E7C0A9C}" type="pres">
      <dgm:prSet presAssocID="{A8B174B5-EA7D-4332-A6DB-7793D203ADA6}" presName="arrowWedge6" presStyleLbl="fgSibTrans2D1" presStyleIdx="5" presStyleCnt="6"/>
      <dgm:spPr/>
    </dgm:pt>
  </dgm:ptLst>
  <dgm:cxnLst>
    <dgm:cxn modelId="{1AF430F2-BA12-4164-9313-66024F5C67D2}" srcId="{52296AD3-D8B5-45E9-9A90-A3D70CD0FB67}" destId="{647E40F5-2518-4A49-AB8B-B5D141F67C68}" srcOrd="2" destOrd="0" parTransId="{06605F61-9E1B-4145-AD61-6D093456ACAD}" sibTransId="{DECBE464-82B4-4125-A328-DADAD0EC39C3}"/>
    <dgm:cxn modelId="{EE9F6E15-B8FB-4B97-8433-5DD41B6AA7DD}" srcId="{52296AD3-D8B5-45E9-9A90-A3D70CD0FB67}" destId="{A225E614-5DF8-42BF-A133-6C7820B55AE4}" srcOrd="0" destOrd="0" parTransId="{3675E012-D753-4F08-8DEA-233637C5D598}" sibTransId="{4A1D7683-1093-4832-8A9B-B7806E31ED1C}"/>
    <dgm:cxn modelId="{D565AB14-6E11-4040-8249-F40948784227}" srcId="{52296AD3-D8B5-45E9-9A90-A3D70CD0FB67}" destId="{AD3D55D4-2DF9-4D12-ACEA-A7E914D962A5}" srcOrd="3" destOrd="0" parTransId="{84648AA0-76C8-4CA0-BA1E-AA780A501789}" sibTransId="{99E73441-5723-4DC5-8126-EF770629FD65}"/>
    <dgm:cxn modelId="{B7DEA942-206C-4F16-A4F9-8A9FFF6E3FCC}" srcId="{52296AD3-D8B5-45E9-9A90-A3D70CD0FB67}" destId="{CBA21070-1509-409B-978A-3F995D770A6D}" srcOrd="5" destOrd="0" parTransId="{1EB207D9-E0F6-4BB5-BC21-17FC4C6B7E55}" sibTransId="{A8B174B5-EA7D-4332-A6DB-7793D203ADA6}"/>
    <dgm:cxn modelId="{3938FCC6-FCD1-470B-A2A5-466D8BD55014}" type="presOf" srcId="{52296AD3-D8B5-45E9-9A90-A3D70CD0FB67}" destId="{30A3D922-1390-4324-B7C4-C7D3722955F0}" srcOrd="0" destOrd="0" presId="urn:microsoft.com/office/officeart/2005/8/layout/cycle8"/>
    <dgm:cxn modelId="{5CBBDDF5-9F06-4B89-9B68-7A786BDE9DC7}" type="presOf" srcId="{CBA21070-1509-409B-978A-3F995D770A6D}" destId="{5ED53283-636E-4353-9981-952CE24D1D0C}" srcOrd="1" destOrd="0" presId="urn:microsoft.com/office/officeart/2005/8/layout/cycle8"/>
    <dgm:cxn modelId="{AE00E2A8-3625-47EE-A545-57E8C4AB262D}" type="presOf" srcId="{CBA21070-1509-409B-978A-3F995D770A6D}" destId="{A09C910F-C66C-4B6F-BC0D-E8A8E593C469}" srcOrd="0" destOrd="0" presId="urn:microsoft.com/office/officeart/2005/8/layout/cycle8"/>
    <dgm:cxn modelId="{B1EB4596-6DA7-4CB1-A8B9-9BFFFED55664}" type="presOf" srcId="{647E40F5-2518-4A49-AB8B-B5D141F67C68}" destId="{E8441816-C492-4398-A617-BFF519A2D924}" srcOrd="1" destOrd="0" presId="urn:microsoft.com/office/officeart/2005/8/layout/cycle8"/>
    <dgm:cxn modelId="{01783DBA-272C-4B13-A0E7-27D5FF4690F0}" type="presOf" srcId="{70B10B68-A4D1-45C0-AF3B-3FBC4B920A3B}" destId="{89B070AB-8BB2-4969-9FDA-C0F0549EFBB0}" srcOrd="0" destOrd="0" presId="urn:microsoft.com/office/officeart/2005/8/layout/cycle8"/>
    <dgm:cxn modelId="{C05680F7-5433-4675-8763-6C90B0C7A361}" type="presOf" srcId="{EC83E398-1E77-4E3B-BEB0-1A09C076C0AC}" destId="{686A3A10-02FF-46CF-8731-85DB7F30B0DB}" srcOrd="1" destOrd="0" presId="urn:microsoft.com/office/officeart/2005/8/layout/cycle8"/>
    <dgm:cxn modelId="{C8643300-E2B6-45F8-A3D7-27ED5A68D625}" type="presOf" srcId="{70B10B68-A4D1-45C0-AF3B-3FBC4B920A3B}" destId="{09B086E9-56C0-4B9B-9EAD-01D668281CC6}" srcOrd="1" destOrd="0" presId="urn:microsoft.com/office/officeart/2005/8/layout/cycle8"/>
    <dgm:cxn modelId="{954A6640-93E8-4456-90EE-5E1A4E8507AD}" type="presOf" srcId="{AD3D55D4-2DF9-4D12-ACEA-A7E914D962A5}" destId="{7963ABF0-AB3F-454A-9EED-EAB37F610255}" srcOrd="0" destOrd="0" presId="urn:microsoft.com/office/officeart/2005/8/layout/cycle8"/>
    <dgm:cxn modelId="{A6081279-1190-4F0A-9CEC-85DF2BB50598}" type="presOf" srcId="{647E40F5-2518-4A49-AB8B-B5D141F67C68}" destId="{CADE2948-9D9D-4886-94EC-E01DBF8AE643}" srcOrd="0" destOrd="0" presId="urn:microsoft.com/office/officeart/2005/8/layout/cycle8"/>
    <dgm:cxn modelId="{89B5A5DB-1029-46B8-A909-FB79704E5401}" type="presOf" srcId="{EC83E398-1E77-4E3B-BEB0-1A09C076C0AC}" destId="{B15D42FE-7655-4C47-AD23-0E804361CCFD}" srcOrd="0" destOrd="0" presId="urn:microsoft.com/office/officeart/2005/8/layout/cycle8"/>
    <dgm:cxn modelId="{19C80341-04D0-4876-BB64-21A7DBABFA1E}" srcId="{52296AD3-D8B5-45E9-9A90-A3D70CD0FB67}" destId="{EC83E398-1E77-4E3B-BEB0-1A09C076C0AC}" srcOrd="4" destOrd="0" parTransId="{5C5E1A49-017B-45A9-964A-31139F3A1B1C}" sibTransId="{8A13A20E-A87B-4768-B736-3B6DBC5FCF34}"/>
    <dgm:cxn modelId="{5C66E25A-AB69-481A-9937-24EE32F1D5F4}" type="presOf" srcId="{A225E614-5DF8-42BF-A133-6C7820B55AE4}" destId="{6F4AEE57-5249-4522-A1F3-212551A5C058}" srcOrd="0" destOrd="0" presId="urn:microsoft.com/office/officeart/2005/8/layout/cycle8"/>
    <dgm:cxn modelId="{27B3D63F-FDEB-4C64-A0A2-7505F88591AE}" type="presOf" srcId="{A225E614-5DF8-42BF-A133-6C7820B55AE4}" destId="{643A26A1-CBBF-4C1A-9C4E-53697BB81BA0}" srcOrd="1" destOrd="0" presId="urn:microsoft.com/office/officeart/2005/8/layout/cycle8"/>
    <dgm:cxn modelId="{903C95B5-48E8-406A-BE58-59BB0ECE827A}" srcId="{52296AD3-D8B5-45E9-9A90-A3D70CD0FB67}" destId="{70B10B68-A4D1-45C0-AF3B-3FBC4B920A3B}" srcOrd="1" destOrd="0" parTransId="{766E964B-8669-4B5E-89C3-5672D684A072}" sibTransId="{4A045932-7E83-4A91-9E08-3C41BCEA7782}"/>
    <dgm:cxn modelId="{E7E49255-93FA-4F3B-AEED-48A3E44DA2E9}" type="presOf" srcId="{AD3D55D4-2DF9-4D12-ACEA-A7E914D962A5}" destId="{D58F022E-0142-4AC5-8D4F-305608C9BD9E}" srcOrd="1" destOrd="0" presId="urn:microsoft.com/office/officeart/2005/8/layout/cycle8"/>
    <dgm:cxn modelId="{4D92132D-C23B-4FDC-93B8-DF29DB87D9FC}" type="presParOf" srcId="{30A3D922-1390-4324-B7C4-C7D3722955F0}" destId="{6F4AEE57-5249-4522-A1F3-212551A5C058}" srcOrd="0" destOrd="0" presId="urn:microsoft.com/office/officeart/2005/8/layout/cycle8"/>
    <dgm:cxn modelId="{E265415D-45A4-4264-A9C0-1060A869A5AD}" type="presParOf" srcId="{30A3D922-1390-4324-B7C4-C7D3722955F0}" destId="{6D586BAF-11D1-4308-8D44-E7CE5C693D64}" srcOrd="1" destOrd="0" presId="urn:microsoft.com/office/officeart/2005/8/layout/cycle8"/>
    <dgm:cxn modelId="{D27E9467-21D7-4F00-8DCE-315E289DAA3D}" type="presParOf" srcId="{30A3D922-1390-4324-B7C4-C7D3722955F0}" destId="{133BEB3C-60E6-4002-983C-5DA86414252B}" srcOrd="2" destOrd="0" presId="urn:microsoft.com/office/officeart/2005/8/layout/cycle8"/>
    <dgm:cxn modelId="{7BB8DD19-5897-4A8F-9247-63903B66BC19}" type="presParOf" srcId="{30A3D922-1390-4324-B7C4-C7D3722955F0}" destId="{643A26A1-CBBF-4C1A-9C4E-53697BB81BA0}" srcOrd="3" destOrd="0" presId="urn:microsoft.com/office/officeart/2005/8/layout/cycle8"/>
    <dgm:cxn modelId="{285A9969-2518-46AB-BB76-2B978FE919CE}" type="presParOf" srcId="{30A3D922-1390-4324-B7C4-C7D3722955F0}" destId="{89B070AB-8BB2-4969-9FDA-C0F0549EFBB0}" srcOrd="4" destOrd="0" presId="urn:microsoft.com/office/officeart/2005/8/layout/cycle8"/>
    <dgm:cxn modelId="{72C4A408-C5B7-4E9E-8FB7-DA9B173D1ACC}" type="presParOf" srcId="{30A3D922-1390-4324-B7C4-C7D3722955F0}" destId="{C67C12B9-B74D-4DAB-874F-8AB09A5DA814}" srcOrd="5" destOrd="0" presId="urn:microsoft.com/office/officeart/2005/8/layout/cycle8"/>
    <dgm:cxn modelId="{7BEAEC7E-1402-444B-A9AC-06607E17D81B}" type="presParOf" srcId="{30A3D922-1390-4324-B7C4-C7D3722955F0}" destId="{F96CA1F0-8282-4D7C-9C43-1A53ED0A3210}" srcOrd="6" destOrd="0" presId="urn:microsoft.com/office/officeart/2005/8/layout/cycle8"/>
    <dgm:cxn modelId="{58A8E224-C0A7-4033-B0E3-74F0C5125BD8}" type="presParOf" srcId="{30A3D922-1390-4324-B7C4-C7D3722955F0}" destId="{09B086E9-56C0-4B9B-9EAD-01D668281CC6}" srcOrd="7" destOrd="0" presId="urn:microsoft.com/office/officeart/2005/8/layout/cycle8"/>
    <dgm:cxn modelId="{2D4A89AF-DAF8-4C83-84F3-DBFD2988126E}" type="presParOf" srcId="{30A3D922-1390-4324-B7C4-C7D3722955F0}" destId="{CADE2948-9D9D-4886-94EC-E01DBF8AE643}" srcOrd="8" destOrd="0" presId="urn:microsoft.com/office/officeart/2005/8/layout/cycle8"/>
    <dgm:cxn modelId="{84CDB428-8EBB-4B52-A3EB-A1F21AECDC7A}" type="presParOf" srcId="{30A3D922-1390-4324-B7C4-C7D3722955F0}" destId="{5F81FC19-5708-4BC0-9765-EF597B42FE6A}" srcOrd="9" destOrd="0" presId="urn:microsoft.com/office/officeart/2005/8/layout/cycle8"/>
    <dgm:cxn modelId="{18D4A94B-4D06-4FA1-986F-8599A3435588}" type="presParOf" srcId="{30A3D922-1390-4324-B7C4-C7D3722955F0}" destId="{F6AF38CE-AEDF-4353-827F-790DF9B63080}" srcOrd="10" destOrd="0" presId="urn:microsoft.com/office/officeart/2005/8/layout/cycle8"/>
    <dgm:cxn modelId="{43EC1AD5-4062-4251-9800-D2D9CA8B0C30}" type="presParOf" srcId="{30A3D922-1390-4324-B7C4-C7D3722955F0}" destId="{E8441816-C492-4398-A617-BFF519A2D924}" srcOrd="11" destOrd="0" presId="urn:microsoft.com/office/officeart/2005/8/layout/cycle8"/>
    <dgm:cxn modelId="{37E412E4-91FB-4FC5-A058-6ECA13ED525E}" type="presParOf" srcId="{30A3D922-1390-4324-B7C4-C7D3722955F0}" destId="{7963ABF0-AB3F-454A-9EED-EAB37F610255}" srcOrd="12" destOrd="0" presId="urn:microsoft.com/office/officeart/2005/8/layout/cycle8"/>
    <dgm:cxn modelId="{5880EE04-07E4-4FB3-AD17-7818D4D693E3}" type="presParOf" srcId="{30A3D922-1390-4324-B7C4-C7D3722955F0}" destId="{F62D1BEE-F9DB-43B8-9C09-8E5DAC438482}" srcOrd="13" destOrd="0" presId="urn:microsoft.com/office/officeart/2005/8/layout/cycle8"/>
    <dgm:cxn modelId="{45E43D07-F66A-4F6A-94C4-F28D02C0E027}" type="presParOf" srcId="{30A3D922-1390-4324-B7C4-C7D3722955F0}" destId="{00E9F5BC-DBBF-4435-AB24-0C394587826C}" srcOrd="14" destOrd="0" presId="urn:microsoft.com/office/officeart/2005/8/layout/cycle8"/>
    <dgm:cxn modelId="{E1E2008D-2135-4FE9-8F5C-65053D7B67F9}" type="presParOf" srcId="{30A3D922-1390-4324-B7C4-C7D3722955F0}" destId="{D58F022E-0142-4AC5-8D4F-305608C9BD9E}" srcOrd="15" destOrd="0" presId="urn:microsoft.com/office/officeart/2005/8/layout/cycle8"/>
    <dgm:cxn modelId="{D63129B8-27AA-4CBB-9050-5C76C18184E7}" type="presParOf" srcId="{30A3D922-1390-4324-B7C4-C7D3722955F0}" destId="{B15D42FE-7655-4C47-AD23-0E804361CCFD}" srcOrd="16" destOrd="0" presId="urn:microsoft.com/office/officeart/2005/8/layout/cycle8"/>
    <dgm:cxn modelId="{86097B59-F506-421E-AE44-36C4F70A162E}" type="presParOf" srcId="{30A3D922-1390-4324-B7C4-C7D3722955F0}" destId="{6B108CF0-991C-4511-AF6A-A7A843464BB0}" srcOrd="17" destOrd="0" presId="urn:microsoft.com/office/officeart/2005/8/layout/cycle8"/>
    <dgm:cxn modelId="{639DF10D-0D80-477D-ACEA-58DDAC1F3BA2}" type="presParOf" srcId="{30A3D922-1390-4324-B7C4-C7D3722955F0}" destId="{91806DE8-3FC5-48F9-8307-71D1FC08653C}" srcOrd="18" destOrd="0" presId="urn:microsoft.com/office/officeart/2005/8/layout/cycle8"/>
    <dgm:cxn modelId="{324D2A91-888E-45D4-B397-D42B08B8B8F9}" type="presParOf" srcId="{30A3D922-1390-4324-B7C4-C7D3722955F0}" destId="{686A3A10-02FF-46CF-8731-85DB7F30B0DB}" srcOrd="19" destOrd="0" presId="urn:microsoft.com/office/officeart/2005/8/layout/cycle8"/>
    <dgm:cxn modelId="{60F08B24-F455-4C7B-8881-548BB216BF68}" type="presParOf" srcId="{30A3D922-1390-4324-B7C4-C7D3722955F0}" destId="{A09C910F-C66C-4B6F-BC0D-E8A8E593C469}" srcOrd="20" destOrd="0" presId="urn:microsoft.com/office/officeart/2005/8/layout/cycle8"/>
    <dgm:cxn modelId="{35479858-FDB4-4DBB-8D87-31B7082320B8}" type="presParOf" srcId="{30A3D922-1390-4324-B7C4-C7D3722955F0}" destId="{CD5DC689-0C92-40D5-A791-17B2F640BB5E}" srcOrd="21" destOrd="0" presId="urn:microsoft.com/office/officeart/2005/8/layout/cycle8"/>
    <dgm:cxn modelId="{5ABB9152-9533-46DC-8681-4DC6E790B65E}" type="presParOf" srcId="{30A3D922-1390-4324-B7C4-C7D3722955F0}" destId="{6016FC44-8687-49BB-82CF-6C72FE88C6CA}" srcOrd="22" destOrd="0" presId="urn:microsoft.com/office/officeart/2005/8/layout/cycle8"/>
    <dgm:cxn modelId="{71F2AE4B-039D-4CE5-9139-716574040D12}" type="presParOf" srcId="{30A3D922-1390-4324-B7C4-C7D3722955F0}" destId="{5ED53283-636E-4353-9981-952CE24D1D0C}" srcOrd="23" destOrd="0" presId="urn:microsoft.com/office/officeart/2005/8/layout/cycle8"/>
    <dgm:cxn modelId="{F3BD8D2B-E754-4220-AE00-42B384454F28}" type="presParOf" srcId="{30A3D922-1390-4324-B7C4-C7D3722955F0}" destId="{C2C26C97-3598-41F6-826C-9C858B68BF4D}" srcOrd="24" destOrd="0" presId="urn:microsoft.com/office/officeart/2005/8/layout/cycle8"/>
    <dgm:cxn modelId="{DA4345DB-10AA-4D67-AA60-ABB6E890E407}" type="presParOf" srcId="{30A3D922-1390-4324-B7C4-C7D3722955F0}" destId="{C436B98C-EB0A-421D-8C08-9C5C1B56CA0C}" srcOrd="25" destOrd="0" presId="urn:microsoft.com/office/officeart/2005/8/layout/cycle8"/>
    <dgm:cxn modelId="{63DF9EAC-6EE9-41A2-85E4-6CD56024F4BE}" type="presParOf" srcId="{30A3D922-1390-4324-B7C4-C7D3722955F0}" destId="{813201FF-6D72-461B-8057-667C349F764A}" srcOrd="26" destOrd="0" presId="urn:microsoft.com/office/officeart/2005/8/layout/cycle8"/>
    <dgm:cxn modelId="{B6F2F73B-CD13-49FD-A1E9-5D409CEE24FE}" type="presParOf" srcId="{30A3D922-1390-4324-B7C4-C7D3722955F0}" destId="{7247EB21-4875-4349-A907-17308265566C}" srcOrd="27" destOrd="0" presId="urn:microsoft.com/office/officeart/2005/8/layout/cycle8"/>
    <dgm:cxn modelId="{FDE61830-84E0-4B9A-A940-84604EFC089B}" type="presParOf" srcId="{30A3D922-1390-4324-B7C4-C7D3722955F0}" destId="{91142DE2-2F94-4B21-9898-D1BF23BE0FD3}" srcOrd="28" destOrd="0" presId="urn:microsoft.com/office/officeart/2005/8/layout/cycle8"/>
    <dgm:cxn modelId="{59C80764-3587-44D4-ACCA-2EB836A07521}" type="presParOf" srcId="{30A3D922-1390-4324-B7C4-C7D3722955F0}" destId="{17BCC5A6-B67E-45C8-884A-91E96E7C0A9C}"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6883AEA-4EBE-4C77-86DF-512E9FA7F2DF}" type="datetimeFigureOut">
              <a:rPr lang="en-US" smtClean="0"/>
              <a:t>5/13/2020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11441A41-695F-46C6-A78E-CA9A08587F99}" type="slidenum">
              <a:rPr lang="en-US" smtClean="0"/>
              <a:t>‹#›</a:t>
            </a:fld>
            <a:endParaRPr lang="en-US"/>
          </a:p>
        </p:txBody>
      </p:sp>
    </p:spTree>
    <p:extLst>
      <p:ext uri="{BB962C8B-B14F-4D97-AF65-F5344CB8AC3E}">
        <p14:creationId xmlns:p14="http://schemas.microsoft.com/office/powerpoint/2010/main" val="230115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823A882-B198-4E7C-9D8A-7E7950B117A4}" type="datetimeFigureOut">
              <a:rPr lang="en-US" smtClean="0"/>
              <a:t>5/13/2020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7F535B0-75A5-4E33-A6C1-3B301E7A01DB}" type="slidenum">
              <a:rPr lang="en-US" smtClean="0"/>
              <a:t>‹#›</a:t>
            </a:fld>
            <a:endParaRPr lang="en-US"/>
          </a:p>
        </p:txBody>
      </p:sp>
    </p:spTree>
    <p:extLst>
      <p:ext uri="{BB962C8B-B14F-4D97-AF65-F5344CB8AC3E}">
        <p14:creationId xmlns:p14="http://schemas.microsoft.com/office/powerpoint/2010/main" val="283906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smtClean="0">
                <a:solidFill>
                  <a:schemeClr val="tx1"/>
                </a:solidFill>
                <a:effectLst/>
                <a:latin typeface="+mn-lt"/>
                <a:ea typeface="+mn-ea"/>
                <a:cs typeface="+mn-cs"/>
              </a:rPr>
              <a:t>Opening Slide</a:t>
            </a:r>
          </a:p>
          <a:p>
            <a:endParaRPr lang="en-US" sz="1200" b="1"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Opening Sample Script:</a:t>
            </a:r>
          </a:p>
          <a:p>
            <a:endParaRPr lang="en-US" sz="1200" i="0" kern="120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latin typeface="+mn-lt"/>
                <a:ea typeface="+mn-ea"/>
                <a:cs typeface="+mn-cs"/>
              </a:rPr>
              <a:t>Thank you for your time today. I understand that you all have busy schedules so to make the most out of our time I would like to go around the room and have you tell me what your expectations are during our time today</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WRITE THESE OUT</a:t>
            </a:r>
          </a:p>
          <a:p>
            <a:pPr rtl="0"/>
            <a:r>
              <a:rPr lang="en-US" sz="1200" b="0" i="0" u="none" strike="noStrike" kern="1200" baseline="0" dirty="0" smtClean="0">
                <a:solidFill>
                  <a:schemeClr val="tx1"/>
                </a:solidFill>
                <a:latin typeface="+mn-lt"/>
                <a:ea typeface="+mn-ea"/>
                <a:cs typeface="+mn-cs"/>
              </a:rPr>
              <a:t> </a:t>
            </a:r>
          </a:p>
          <a:p>
            <a:pPr rtl="0"/>
            <a:r>
              <a:rPr lang="en-US" sz="1200" b="0" i="0" u="none" strike="noStrike" kern="1200" baseline="0" dirty="0" smtClean="0">
                <a:solidFill>
                  <a:schemeClr val="tx1"/>
                </a:solidFill>
                <a:latin typeface="+mn-lt"/>
                <a:ea typeface="+mn-ea"/>
                <a:cs typeface="+mn-cs"/>
              </a:rPr>
              <a:t>Are we in agreement with these? </a:t>
            </a:r>
          </a:p>
          <a:p>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F535B0-75A5-4E33-A6C1-3B301E7A01DB}" type="slidenum">
              <a:rPr lang="en-US" smtClean="0"/>
              <a:t>1</a:t>
            </a:fld>
            <a:endParaRPr lang="en-US"/>
          </a:p>
        </p:txBody>
      </p:sp>
    </p:spTree>
    <p:extLst>
      <p:ext uri="{BB962C8B-B14F-4D97-AF65-F5344CB8AC3E}">
        <p14:creationId xmlns:p14="http://schemas.microsoft.com/office/powerpoint/2010/main" val="121371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Technical Solution Slide</a:t>
            </a:r>
          </a:p>
          <a:p>
            <a:endParaRPr lang="en-US" sz="1200" b="1" u="sng" kern="1200" dirty="0" smtClean="0">
              <a:solidFill>
                <a:schemeClr val="tx1"/>
              </a:solidFill>
              <a:effectLst/>
              <a:latin typeface="+mn-lt"/>
              <a:ea typeface="+mn-ea"/>
              <a:cs typeface="+mn-cs"/>
            </a:endParaRPr>
          </a:p>
          <a:p>
            <a:pPr marL="0" indent="0">
              <a:buNone/>
            </a:pPr>
            <a:r>
              <a:rPr lang="en-US" b="0" i="0" dirty="0" smtClean="0"/>
              <a:t>By</a:t>
            </a:r>
            <a:r>
              <a:rPr lang="en-US" b="0" i="0" baseline="0" dirty="0" smtClean="0"/>
              <a:t> replacing the 15 XPs, removing the outdated servers and putting in our managed firewall and BDR solutions we discussed we can ensure consistency and secure systems with a reliable experience.  Standardization is so vitally important to improve the productivity and efficiency of your employees because they aren’t running into as many slowness issues because the systems are up to date and functioning properly.  Your environment is secure, which means much less risk of losing data or having employees down due to viruses, etc.  And what does this ultimately mean for you and your business – productive/efficient employees = greater profits, reduced costs, and employees doing what they are paid to do – grow your business!</a:t>
            </a:r>
          </a:p>
          <a:p>
            <a:pPr marL="0" indent="0">
              <a:buNone/>
            </a:pPr>
            <a:endParaRPr lang="en-US" b="0" i="0" baseline="0" dirty="0" smtClean="0"/>
          </a:p>
          <a:p>
            <a:pPr marL="0" indent="0">
              <a:buNone/>
            </a:pPr>
            <a:r>
              <a:rPr lang="en-US" b="0" i="0" baseline="0" dirty="0" smtClean="0"/>
              <a:t>Through our </a:t>
            </a:r>
            <a:r>
              <a:rPr lang="en-US" b="0" i="0" baseline="0" dirty="0" err="1" smtClean="0"/>
              <a:t>HaaR</a:t>
            </a:r>
            <a:r>
              <a:rPr lang="en-US" b="0" i="0" baseline="0" dirty="0" smtClean="0"/>
              <a:t> (hardware rental program) our team will provide a single invoice solution for all your hardware, software, installation and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keep you up to speed with technology that’s evolving at an accelerated rate, protect your company from aging equipment for the life of the agreement, control your IT costs by understanding your future technology needs and creating a budget accordingly. It will also allow you to use your capital for revenue generating activity rather than big unpredictable spends on IT equipment, ultimately freeing up your cash.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questions do</a:t>
            </a:r>
            <a:r>
              <a:rPr lang="en-US" sz="1200" kern="1200" baseline="0" dirty="0" smtClean="0">
                <a:solidFill>
                  <a:schemeClr val="tx1"/>
                </a:solidFill>
                <a:effectLst/>
                <a:latin typeface="+mn-lt"/>
                <a:ea typeface="+mn-ea"/>
                <a:cs typeface="+mn-cs"/>
              </a:rPr>
              <a:t> you have?</a:t>
            </a:r>
            <a:endParaRPr lang="en-US" sz="1200" kern="1200" dirty="0" smtClean="0">
              <a:solidFill>
                <a:schemeClr val="tx1"/>
              </a:solidFill>
              <a:effectLst/>
              <a:latin typeface="+mn-lt"/>
              <a:ea typeface="+mn-ea"/>
              <a:cs typeface="+mn-cs"/>
            </a:endParaRPr>
          </a:p>
          <a:p>
            <a:pPr marL="0" indent="0">
              <a:buNone/>
            </a:pPr>
            <a:endParaRPr lang="en-US" dirty="0" smtClean="0"/>
          </a:p>
        </p:txBody>
      </p:sp>
      <p:sp>
        <p:nvSpPr>
          <p:cNvPr id="4" name="Slide Number Placeholder 3"/>
          <p:cNvSpPr>
            <a:spLocks noGrp="1"/>
          </p:cNvSpPr>
          <p:nvPr>
            <p:ph type="sldNum" sz="quarter" idx="10"/>
          </p:nvPr>
        </p:nvSpPr>
        <p:spPr/>
        <p:txBody>
          <a:bodyPr/>
          <a:lstStyle/>
          <a:p>
            <a:fld id="{68FA62DB-7E15-4CE7-9F60-6BED2D6E529D}" type="slidenum">
              <a:rPr lang="en-US" smtClean="0"/>
              <a:pPr/>
              <a:t>10</a:t>
            </a:fld>
            <a:endParaRPr lang="en-US" dirty="0"/>
          </a:p>
        </p:txBody>
      </p:sp>
    </p:spTree>
    <p:extLst>
      <p:ext uri="{BB962C8B-B14F-4D97-AF65-F5344CB8AC3E}">
        <p14:creationId xmlns:p14="http://schemas.microsoft.com/office/powerpoint/2010/main" val="350208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Now that we know what </a:t>
            </a:r>
            <a:r>
              <a:rPr lang="en-US" sz="1200" b="1" u="none" kern="1200" baseline="0" dirty="0" smtClean="0">
                <a:solidFill>
                  <a:schemeClr val="tx1"/>
                </a:solidFill>
                <a:effectLst/>
                <a:latin typeface="+mn-lt"/>
                <a:ea typeface="+mn-ea"/>
                <a:cs typeface="+mn-cs"/>
              </a:rPr>
              <a:t>[insert name] </a:t>
            </a:r>
            <a:r>
              <a:rPr lang="en-US" sz="1200" b="0" u="none" kern="1200" baseline="0" dirty="0" smtClean="0">
                <a:solidFill>
                  <a:schemeClr val="tx1"/>
                </a:solidFill>
                <a:effectLst/>
                <a:latin typeface="+mn-lt"/>
                <a:ea typeface="+mn-ea"/>
                <a:cs typeface="+mn-cs"/>
              </a:rPr>
              <a:t>found during the technical discovery let me walk you through what I found. </a:t>
            </a:r>
          </a:p>
          <a:p>
            <a:r>
              <a:rPr lang="en-US" sz="1200" b="0" i="0" u="none" strike="noStrike" kern="1200" baseline="0" dirty="0" smtClean="0">
                <a:solidFill>
                  <a:schemeClr val="tx1"/>
                </a:solidFill>
                <a:latin typeface="+mn-lt"/>
                <a:ea typeface="+mn-ea"/>
                <a:cs typeface="+mn-cs"/>
              </a:rPr>
              <a:t>We looked for justification through the explicit cost you are paying today and the implicit cost associated with the productivity of your people and your ability to be responsive to your customers.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told us… </a:t>
            </a:r>
          </a:p>
          <a:p>
            <a:r>
              <a:rPr lang="en-US" sz="1200" b="0" i="0" u="none" strike="noStrike" kern="1200" baseline="0" dirty="0" smtClean="0">
                <a:solidFill>
                  <a:schemeClr val="tx1"/>
                </a:solidFill>
                <a:latin typeface="+mn-lt"/>
                <a:ea typeface="+mn-ea"/>
                <a:cs typeface="+mn-cs"/>
              </a:rPr>
              <a:t>Annual Revenue</a:t>
            </a:r>
          </a:p>
          <a:p>
            <a:r>
              <a:rPr lang="en-US" sz="1200" b="0" i="0" u="none" strike="noStrike" kern="1200" baseline="0" dirty="0" smtClean="0">
                <a:solidFill>
                  <a:schemeClr val="tx1"/>
                </a:solidFill>
                <a:latin typeface="+mn-lt"/>
                <a:ea typeface="+mn-ea"/>
                <a:cs typeface="+mn-cs"/>
              </a:rPr>
              <a:t># of Employees</a:t>
            </a:r>
          </a:p>
          <a:p>
            <a:r>
              <a:rPr lang="en-US" sz="1200" b="0" i="0" u="none" strike="noStrike" kern="1200" baseline="0" dirty="0" smtClean="0">
                <a:solidFill>
                  <a:schemeClr val="tx1"/>
                </a:solidFill>
                <a:latin typeface="+mn-lt"/>
                <a:ea typeface="+mn-ea"/>
                <a:cs typeface="+mn-cs"/>
              </a:rPr>
              <a:t>Average Salary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Are we in agreement with these numbers?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 we are interested in what that equates to in employee downtime and productivity: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Cost of employee downtime: 20K/12/173</a:t>
            </a:r>
          </a:p>
          <a:p>
            <a:r>
              <a:rPr lang="en-US" sz="1200" b="0" i="0" u="none" strike="noStrike" kern="1200" baseline="0" dirty="0" smtClean="0">
                <a:solidFill>
                  <a:schemeClr val="tx1"/>
                </a:solidFill>
                <a:latin typeface="+mn-lt"/>
                <a:ea typeface="+mn-ea"/>
                <a:cs typeface="+mn-cs"/>
              </a:rPr>
              <a:t>Cost of employee not producing: 7M/38/12/173</a:t>
            </a:r>
          </a:p>
          <a:p>
            <a:r>
              <a:rPr lang="en-US" sz="1200" b="0" i="0" u="none" strike="noStrike" kern="1200" baseline="0" dirty="0" smtClean="0">
                <a:solidFill>
                  <a:schemeClr val="tx1"/>
                </a:solidFill>
                <a:latin typeface="+mn-lt"/>
                <a:ea typeface="+mn-ea"/>
                <a:cs typeface="+mn-cs"/>
              </a:rPr>
              <a:t>Cost of all employees downtime: 9.63* 38</a:t>
            </a:r>
          </a:p>
          <a:p>
            <a:r>
              <a:rPr lang="en-US" sz="1200" b="0" i="0" u="none" strike="noStrike" kern="1200" baseline="0" dirty="0" smtClean="0">
                <a:solidFill>
                  <a:schemeClr val="tx1"/>
                </a:solidFill>
                <a:latin typeface="+mn-lt"/>
                <a:ea typeface="+mn-ea"/>
                <a:cs typeface="+mn-cs"/>
              </a:rPr>
              <a:t>Cost of all employees not producing: 88.73*38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Are we in agreement with these numbers?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told us that </a:t>
            </a:r>
            <a:r>
              <a:rPr lang="en-US" sz="1200" b="1" i="0" u="none" strike="noStrike" kern="1200" baseline="0" dirty="0" smtClean="0">
                <a:solidFill>
                  <a:schemeClr val="tx1"/>
                </a:solidFill>
                <a:latin typeface="+mn-lt"/>
                <a:ea typeface="+mn-ea"/>
                <a:cs typeface="+mn-cs"/>
              </a:rPr>
              <a:t>[company name] </a:t>
            </a:r>
            <a:r>
              <a:rPr lang="en-US" sz="1200" b="0" i="0" u="none" strike="noStrike" kern="1200" baseline="0" dirty="0" smtClean="0">
                <a:solidFill>
                  <a:schemeClr val="tx1"/>
                </a:solidFill>
                <a:latin typeface="+mn-lt"/>
                <a:ea typeface="+mn-ea"/>
                <a:cs typeface="+mn-cs"/>
              </a:rPr>
              <a:t>was down for </a:t>
            </a:r>
            <a:r>
              <a:rPr lang="en-US" sz="1200" b="1" i="0" u="none" strike="noStrike" kern="1200" baseline="0" dirty="0" smtClean="0">
                <a:solidFill>
                  <a:schemeClr val="tx1"/>
                </a:solidFill>
                <a:latin typeface="+mn-lt"/>
                <a:ea typeface="+mn-ea"/>
                <a:cs typeface="+mn-cs"/>
              </a:rPr>
              <a:t>[X] days </a:t>
            </a:r>
            <a:r>
              <a:rPr lang="en-US" sz="1200" b="0" i="0" u="none" strike="noStrike" kern="1200" baseline="0" dirty="0" smtClean="0">
                <a:solidFill>
                  <a:schemeClr val="tx1"/>
                </a:solidFill>
                <a:latin typeface="+mn-lt"/>
                <a:ea typeface="+mn-ea"/>
                <a:cs typeface="+mn-cs"/>
              </a:rPr>
              <a:t>due to a virus last year. This is </a:t>
            </a:r>
            <a:r>
              <a:rPr lang="en-US" sz="1200" b="1" i="0"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working hours which breaks down to </a:t>
            </a:r>
            <a:r>
              <a:rPr lang="en-US" sz="1200" b="1" i="0"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hour per month</a:t>
            </a:r>
          </a:p>
          <a:p>
            <a:r>
              <a:rPr lang="en-US" i="0" dirty="0" smtClean="0"/>
              <a:t>During </a:t>
            </a:r>
            <a:r>
              <a:rPr lang="en-US" sz="1200" b="1" i="0" u="none" strike="noStrike" kern="1200" baseline="0" dirty="0" smtClean="0">
                <a:solidFill>
                  <a:schemeClr val="tx1"/>
                </a:solidFill>
                <a:latin typeface="+mn-lt"/>
                <a:ea typeface="+mn-ea"/>
                <a:cs typeface="+mn-cs"/>
              </a:rPr>
              <a:t>[X] days </a:t>
            </a:r>
            <a:r>
              <a:rPr lang="en-US" i="0" dirty="0" smtClean="0"/>
              <a:t>not</a:t>
            </a:r>
            <a:r>
              <a:rPr lang="en-US" i="0" baseline="0" dirty="0" smtClean="0"/>
              <a:t> only was their business not able to produce paperwork for clients but NO ONE was able to work. So the dollars </a:t>
            </a:r>
            <a:r>
              <a:rPr lang="en-US" sz="1200" b="1" i="0" u="none" strike="noStrike" kern="1200" baseline="0" dirty="0" smtClean="0">
                <a:solidFill>
                  <a:schemeClr val="tx1"/>
                </a:solidFill>
                <a:latin typeface="+mn-lt"/>
                <a:ea typeface="+mn-ea"/>
                <a:cs typeface="+mn-cs"/>
              </a:rPr>
              <a:t>[company name] </a:t>
            </a:r>
            <a:r>
              <a:rPr lang="en-US" i="0" baseline="0" dirty="0" smtClean="0"/>
              <a:t>pays their </a:t>
            </a:r>
            <a:r>
              <a:rPr lang="en-US" b="1" i="0" baseline="0" dirty="0" smtClean="0"/>
              <a:t>[X] </a:t>
            </a:r>
            <a:r>
              <a:rPr lang="en-US" i="0" baseline="0" dirty="0" smtClean="0"/>
              <a:t>employees are also going out the door.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also told us that </a:t>
            </a:r>
            <a:r>
              <a:rPr lang="en-US" b="1" baseline="0" dirty="0" smtClean="0"/>
              <a:t>[employee doing IT] </a:t>
            </a:r>
            <a:r>
              <a:rPr lang="en-US" baseline="0" dirty="0" smtClean="0"/>
              <a:t>is spending about </a:t>
            </a:r>
            <a:r>
              <a:rPr lang="en-US" b="1" baseline="0" dirty="0" smtClean="0"/>
              <a:t>[X] </a:t>
            </a:r>
            <a:r>
              <a:rPr lang="en-US" b="0" baseline="0" dirty="0" smtClean="0"/>
              <a:t>hours per week on</a:t>
            </a:r>
            <a:r>
              <a:rPr lang="en-US" baseline="0" dirty="0" smtClean="0"/>
              <a:t> IT issues which breaks down to </a:t>
            </a:r>
            <a:r>
              <a:rPr lang="en-US" b="1" baseline="0" dirty="0" smtClean="0"/>
              <a:t>[X] </a:t>
            </a:r>
            <a:r>
              <a:rPr lang="en-US" baseline="0" dirty="0" smtClean="0"/>
              <a:t>per month. This includes the interruptions received from users, time spent to resolve and not being able to do his job! So not only is </a:t>
            </a:r>
            <a:r>
              <a:rPr lang="en-US" b="1" baseline="0" dirty="0" smtClean="0"/>
              <a:t>[employee doing IT] </a:t>
            </a:r>
            <a:r>
              <a:rPr lang="en-US" baseline="0" dirty="0" smtClean="0"/>
              <a:t>not producing but that user is also down.</a:t>
            </a:r>
          </a:p>
          <a:p>
            <a:endParaRPr lang="en-US" baseline="0" dirty="0" smtClean="0"/>
          </a:p>
          <a:p>
            <a:r>
              <a:rPr lang="en-US" baseline="0" dirty="0" smtClean="0"/>
              <a:t>On top of that, you told us </a:t>
            </a:r>
            <a:r>
              <a:rPr lang="en-US" b="1" baseline="0" dirty="0" smtClean="0"/>
              <a:t>[employee doing IT] </a:t>
            </a:r>
            <a:r>
              <a:rPr lang="en-US" baseline="0" dirty="0" smtClean="0"/>
              <a:t>is spending </a:t>
            </a:r>
            <a:r>
              <a:rPr lang="en-US" b="1" baseline="0" dirty="0" smtClean="0"/>
              <a:t>[X] </a:t>
            </a:r>
            <a:r>
              <a:rPr lang="en-US" b="0" baseline="0" dirty="0" smtClean="0"/>
              <a:t>hours per week on</a:t>
            </a:r>
            <a:r>
              <a:rPr lang="en-US" baseline="0" dirty="0" smtClean="0"/>
              <a:t> managing vendors which breaks down to </a:t>
            </a:r>
            <a:r>
              <a:rPr lang="en-US" b="1" baseline="0" dirty="0" smtClean="0"/>
              <a:t>[X] </a:t>
            </a:r>
            <a:r>
              <a:rPr lang="en-US" baseline="0" dirty="0" smtClean="0"/>
              <a:t>per month. </a:t>
            </a:r>
          </a:p>
          <a:p>
            <a:endParaRPr lang="en-US" baseline="0" dirty="0" smtClean="0"/>
          </a:p>
          <a:p>
            <a:r>
              <a:rPr lang="en-US" baseline="0" dirty="0" smtClean="0"/>
              <a:t>Lastly, you told us you are paying your current provider </a:t>
            </a:r>
            <a:r>
              <a:rPr lang="en-US" b="1" baseline="0" dirty="0" smtClean="0"/>
              <a:t>[$$]</a:t>
            </a:r>
            <a:r>
              <a:rPr lang="en-US" baseline="0" dirty="0" smtClean="0"/>
              <a:t> per month</a:t>
            </a:r>
          </a:p>
          <a:p>
            <a:endParaRPr lang="en-US" baseline="0" dirty="0" smtClean="0"/>
          </a:p>
          <a:p>
            <a:r>
              <a:rPr lang="en-US" baseline="0" dirty="0" smtClean="0"/>
              <a:t>In your current state you’re paying</a:t>
            </a:r>
            <a:r>
              <a:rPr lang="en-US" b="1" baseline="0" dirty="0" smtClean="0"/>
              <a:t> [$$$] </a:t>
            </a:r>
            <a:r>
              <a:rPr lang="en-US" baseline="0" dirty="0" smtClean="0"/>
              <a:t>in explicit and implicit costs</a:t>
            </a:r>
          </a:p>
          <a:p>
            <a:endParaRPr lang="en-US" baseline="0" dirty="0" smtClean="0"/>
          </a:p>
          <a:p>
            <a:r>
              <a:rPr lang="en-US" baseline="0" dirty="0" smtClean="0"/>
              <a:t>Any questions?</a:t>
            </a:r>
          </a:p>
          <a:p>
            <a:r>
              <a:rPr lang="en-US" sz="1200" b="0" i="0" u="none" strike="noStrike" kern="1200" baseline="0" dirty="0" smtClean="0">
                <a:solidFill>
                  <a:schemeClr val="tx1"/>
                </a:solidFill>
                <a:latin typeface="+mn-lt"/>
                <a:ea typeface="+mn-ea"/>
                <a:cs typeface="+mn-cs"/>
              </a:rPr>
              <a:t>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E0A31FD6-BB06-45A4-A0A6-828D54C41646}" type="slidenum">
              <a:rPr lang="en-US" smtClean="0"/>
              <a:t>11</a:t>
            </a:fld>
            <a:endParaRPr lang="en-US"/>
          </a:p>
        </p:txBody>
      </p:sp>
    </p:spTree>
    <p:extLst>
      <p:ext uri="{BB962C8B-B14F-4D97-AF65-F5344CB8AC3E}">
        <p14:creationId xmlns:p14="http://schemas.microsoft.com/office/powerpoint/2010/main" val="17432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much is this going to cost?”</a:t>
            </a:r>
          </a:p>
          <a:p>
            <a:r>
              <a:rPr lang="en-US" dirty="0" smtClean="0"/>
              <a:t>The solution comes in two parts. </a:t>
            </a:r>
          </a:p>
          <a:p>
            <a:r>
              <a:rPr lang="en-US" dirty="0" smtClean="0"/>
              <a:t>The</a:t>
            </a:r>
            <a:r>
              <a:rPr lang="en-US" baseline="0" dirty="0" smtClean="0"/>
              <a:t> first part is what we just spoke about and how we are going to support your entire company with our services. This is a monthly price of $XXXX</a:t>
            </a:r>
          </a:p>
          <a:p>
            <a:r>
              <a:rPr lang="en-US" baseline="0" dirty="0" smtClean="0"/>
              <a:t>(wait for response)</a:t>
            </a:r>
          </a:p>
          <a:p>
            <a:r>
              <a:rPr lang="en-US" baseline="0" dirty="0" smtClean="0"/>
              <a:t>As you can see we are in need of a serious investment to your network that totals $XXXXX. This would include the necessary equipment, labor, and implementation.</a:t>
            </a:r>
          </a:p>
          <a:p>
            <a:r>
              <a:rPr lang="en-US" baseline="0" dirty="0" smtClean="0"/>
              <a:t>Now, upon authorizing our company to move forward with the first part. We will make this $XXXXX investment for the needed upgrades to your network.</a:t>
            </a:r>
          </a:p>
          <a:p>
            <a:r>
              <a:rPr lang="en-US" baseline="0" dirty="0" smtClean="0"/>
              <a:t>(wait for response)</a:t>
            </a:r>
          </a:p>
          <a:p>
            <a:endParaRPr lang="en-US" dirty="0"/>
          </a:p>
        </p:txBody>
      </p:sp>
      <p:sp>
        <p:nvSpPr>
          <p:cNvPr id="4" name="Slide Number Placeholder 3"/>
          <p:cNvSpPr>
            <a:spLocks noGrp="1"/>
          </p:cNvSpPr>
          <p:nvPr>
            <p:ph type="sldNum" sz="quarter" idx="10"/>
          </p:nvPr>
        </p:nvSpPr>
        <p:spPr/>
        <p:txBody>
          <a:bodyPr/>
          <a:lstStyle/>
          <a:p>
            <a:fld id="{87F535B0-75A5-4E33-A6C1-3B301E7A01DB}" type="slidenum">
              <a:rPr lang="en-US" smtClean="0"/>
              <a:t>12</a:t>
            </a:fld>
            <a:endParaRPr lang="en-US"/>
          </a:p>
        </p:txBody>
      </p:sp>
    </p:spTree>
    <p:extLst>
      <p:ext uri="{BB962C8B-B14F-4D97-AF65-F5344CB8AC3E}">
        <p14:creationId xmlns:p14="http://schemas.microsoft.com/office/powerpoint/2010/main" val="304957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result of our services we will be saving your company X per month.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we ready to move forward with our solution?</a:t>
            </a:r>
            <a:endParaRPr lang="en-US" baseline="0" dirty="0" smtClean="0"/>
          </a:p>
          <a:p>
            <a:endParaRPr lang="en-US" baseline="0" dirty="0" smtClean="0"/>
          </a:p>
          <a:p>
            <a:r>
              <a:rPr lang="en-US" baseline="0" dirty="0" smtClean="0"/>
              <a:t>(See objections)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7F535B0-75A5-4E33-A6C1-3B301E7A01DB}" type="slidenum">
              <a:rPr lang="en-US" smtClean="0"/>
              <a:t>13</a:t>
            </a:fld>
            <a:endParaRPr lang="en-US"/>
          </a:p>
        </p:txBody>
      </p:sp>
    </p:spTree>
    <p:extLst>
      <p:ext uri="{BB962C8B-B14F-4D97-AF65-F5344CB8AC3E}">
        <p14:creationId xmlns:p14="http://schemas.microsoft.com/office/powerpoint/2010/main" val="312095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Complete Coverage Slide</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Let’s begin by walking through your current support process. Currently, when someone from the company has an</a:t>
            </a:r>
            <a:r>
              <a:rPr lang="en-US" sz="1200" i="0" kern="1200" baseline="0" dirty="0" smtClean="0">
                <a:solidFill>
                  <a:schemeClr val="tx1"/>
                </a:solidFill>
                <a:effectLst/>
                <a:latin typeface="+mn-lt"/>
                <a:ea typeface="+mn-ea"/>
                <a:cs typeface="+mn-cs"/>
              </a:rPr>
              <a:t> IT issues they reach out in one of </a:t>
            </a:r>
            <a:r>
              <a:rPr lang="en-US" sz="1200" b="1" i="0" kern="1200" baseline="0" dirty="0" smtClean="0">
                <a:solidFill>
                  <a:schemeClr val="tx1"/>
                </a:solidFill>
                <a:effectLst/>
                <a:latin typeface="+mn-lt"/>
                <a:ea typeface="+mn-ea"/>
                <a:cs typeface="+mn-cs"/>
              </a:rPr>
              <a:t>X</a:t>
            </a:r>
            <a:r>
              <a:rPr lang="en-US" sz="1200" i="0" kern="1200" baseline="0" dirty="0" smtClean="0">
                <a:solidFill>
                  <a:schemeClr val="tx1"/>
                </a:solidFill>
                <a:effectLst/>
                <a:latin typeface="+mn-lt"/>
                <a:ea typeface="+mn-ea"/>
                <a:cs typeface="+mn-cs"/>
              </a:rPr>
              <a:t> ways: </a:t>
            </a:r>
          </a:p>
          <a:p>
            <a:endParaRPr lang="en-US" sz="1200" i="0" kern="1200" dirty="0" smtClean="0">
              <a:solidFill>
                <a:schemeClr val="tx1"/>
              </a:solidFill>
              <a:effectLst/>
              <a:latin typeface="+mn-lt"/>
              <a:ea typeface="+mn-ea"/>
              <a:cs typeface="+mn-cs"/>
            </a:endParaRPr>
          </a:p>
          <a:p>
            <a:r>
              <a:rPr lang="en-US" sz="1200" i="0" u="sng" kern="1200" dirty="0" smtClean="0">
                <a:solidFill>
                  <a:schemeClr val="tx1"/>
                </a:solidFill>
                <a:effectLst/>
                <a:latin typeface="+mn-lt"/>
                <a:ea typeface="+mn-ea"/>
                <a:cs typeface="+mn-cs"/>
              </a:rPr>
              <a:t>Example:</a:t>
            </a:r>
          </a:p>
          <a:p>
            <a:r>
              <a:rPr lang="en-US" sz="1200" i="0" kern="1200" dirty="0" smtClean="0">
                <a:solidFill>
                  <a:schemeClr val="tx1"/>
                </a:solidFill>
                <a:effectLst/>
                <a:latin typeface="+mn-lt"/>
                <a:ea typeface="+mn-ea"/>
                <a:cs typeface="+mn-cs"/>
              </a:rPr>
              <a:t>1.     Send an email to the </a:t>
            </a:r>
            <a:r>
              <a:rPr lang="en-US" sz="1200" b="1" i="0" kern="1200" dirty="0" smtClean="0">
                <a:solidFill>
                  <a:schemeClr val="tx1"/>
                </a:solidFill>
                <a:effectLst/>
                <a:latin typeface="+mn-lt"/>
                <a:ea typeface="+mn-ea"/>
                <a:cs typeface="+mn-cs"/>
              </a:rPr>
              <a:t>[insert name]</a:t>
            </a:r>
          </a:p>
          <a:p>
            <a:r>
              <a:rPr lang="en-US" sz="1200" i="0" kern="1200" dirty="0" smtClean="0">
                <a:solidFill>
                  <a:schemeClr val="tx1"/>
                </a:solidFill>
                <a:effectLst/>
                <a:latin typeface="+mn-lt"/>
                <a:ea typeface="+mn-ea"/>
                <a:cs typeface="+mn-cs"/>
              </a:rPr>
              <a:t>2.     Leave a voicemail or text to the </a:t>
            </a:r>
            <a:r>
              <a:rPr lang="en-US" sz="1200" b="1" i="0" kern="1200" dirty="0" smtClean="0">
                <a:solidFill>
                  <a:schemeClr val="tx1"/>
                </a:solidFill>
                <a:effectLst/>
                <a:latin typeface="+mn-lt"/>
                <a:ea typeface="+mn-ea"/>
                <a:cs typeface="+mn-cs"/>
              </a:rPr>
              <a:t>[insert name]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3.     Walk down the hall way to the </a:t>
            </a:r>
            <a:r>
              <a:rPr lang="en-US" sz="1200" b="1" i="0" kern="1200" dirty="0" smtClean="0">
                <a:solidFill>
                  <a:schemeClr val="tx1"/>
                </a:solidFill>
                <a:effectLst/>
                <a:latin typeface="+mn-lt"/>
                <a:ea typeface="+mn-ea"/>
                <a:cs typeface="+mn-cs"/>
              </a:rPr>
              <a:t>[insert name]</a:t>
            </a:r>
            <a:r>
              <a:rPr lang="en-US" sz="1200" i="0" kern="1200" dirty="0" smtClean="0">
                <a:solidFill>
                  <a:schemeClr val="tx1"/>
                </a:solidFill>
                <a:effectLst/>
                <a:latin typeface="+mn-lt"/>
                <a:ea typeface="+mn-ea"/>
                <a:cs typeface="+mn-cs"/>
              </a:rPr>
              <a:t>office and either tell </a:t>
            </a:r>
            <a:r>
              <a:rPr lang="en-US" sz="1200" b="1" i="0" kern="1200" dirty="0" smtClean="0">
                <a:solidFill>
                  <a:schemeClr val="tx1"/>
                </a:solidFill>
                <a:effectLst/>
                <a:latin typeface="+mn-lt"/>
                <a:ea typeface="+mn-ea"/>
                <a:cs typeface="+mn-cs"/>
              </a:rPr>
              <a:t>[insert name]</a:t>
            </a:r>
            <a:r>
              <a:rPr lang="en-US" sz="1200" i="0" kern="1200" dirty="0" smtClean="0">
                <a:solidFill>
                  <a:schemeClr val="tx1"/>
                </a:solidFill>
                <a:effectLst/>
                <a:latin typeface="+mn-lt"/>
                <a:ea typeface="+mn-ea"/>
                <a:cs typeface="+mn-cs"/>
              </a:rPr>
              <a:t> verbally or leave a note on their screen</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There are a number of challenges with this current process, starting with:</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1.     No Accountability or follow up   </a:t>
            </a:r>
          </a:p>
          <a:p>
            <a:r>
              <a:rPr lang="en-US" sz="1200" i="0" kern="1200" dirty="0" smtClean="0">
                <a:solidFill>
                  <a:schemeClr val="tx1"/>
                </a:solidFill>
                <a:effectLst/>
                <a:latin typeface="+mn-lt"/>
                <a:ea typeface="+mn-ea"/>
                <a:cs typeface="+mn-cs"/>
              </a:rPr>
              <a:t>2.     Lost or forgotten about incidents.</a:t>
            </a:r>
          </a:p>
          <a:p>
            <a:r>
              <a:rPr lang="en-US" sz="1200" i="0" kern="1200" dirty="0" smtClean="0">
                <a:solidFill>
                  <a:schemeClr val="tx1"/>
                </a:solidFill>
                <a:effectLst/>
                <a:latin typeface="+mn-lt"/>
                <a:ea typeface="+mn-ea"/>
                <a:cs typeface="+mn-cs"/>
              </a:rPr>
              <a:t>3.     Lengthy Time to resolution</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All of theses issues are primarily due to the fact there is no process or system in place to track progress or follow up on IT issues.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Here at </a:t>
            </a:r>
            <a:r>
              <a:rPr lang="en-US" sz="1200" b="1" i="0" kern="1200" dirty="0" smtClean="0">
                <a:solidFill>
                  <a:schemeClr val="tx1"/>
                </a:solidFill>
                <a:effectLst/>
                <a:latin typeface="+mn-lt"/>
                <a:ea typeface="+mn-ea"/>
                <a:cs typeface="+mn-cs"/>
              </a:rPr>
              <a:t>[COMPANY] </a:t>
            </a:r>
            <a:r>
              <a:rPr lang="en-US" sz="1200" i="0" kern="1200" dirty="0" smtClean="0">
                <a:solidFill>
                  <a:schemeClr val="tx1"/>
                </a:solidFill>
                <a:effectLst/>
                <a:latin typeface="+mn-lt"/>
                <a:ea typeface="+mn-ea"/>
                <a:cs typeface="+mn-cs"/>
              </a:rPr>
              <a:t>we want to cover all means of support in the most efficient way possible.  Therefore,</a:t>
            </a:r>
            <a:r>
              <a:rPr lang="en-US" sz="1200" i="0" kern="1200" baseline="0" dirty="0" smtClean="0">
                <a:solidFill>
                  <a:schemeClr val="tx1"/>
                </a:solidFill>
                <a:effectLst/>
                <a:latin typeface="+mn-lt"/>
                <a:ea typeface="+mn-ea"/>
                <a:cs typeface="+mn-cs"/>
              </a:rPr>
              <a:t> g</a:t>
            </a:r>
            <a:r>
              <a:rPr lang="en-US" sz="1200" i="0" kern="1200" dirty="0" smtClean="0">
                <a:solidFill>
                  <a:schemeClr val="tx1"/>
                </a:solidFill>
                <a:effectLst/>
                <a:latin typeface="+mn-lt"/>
                <a:ea typeface="+mn-ea"/>
                <a:cs typeface="+mn-cs"/>
              </a:rPr>
              <a:t>oing</a:t>
            </a:r>
            <a:r>
              <a:rPr lang="en-US" sz="1200" i="0" kern="1200" baseline="0" dirty="0" smtClean="0">
                <a:solidFill>
                  <a:schemeClr val="tx1"/>
                </a:solidFill>
                <a:effectLst/>
                <a:latin typeface="+mn-lt"/>
                <a:ea typeface="+mn-ea"/>
                <a:cs typeface="+mn-cs"/>
              </a:rPr>
              <a:t> forward w</a:t>
            </a:r>
            <a:r>
              <a:rPr lang="en-US" sz="1200" i="0" kern="1200" dirty="0" smtClean="0">
                <a:solidFill>
                  <a:schemeClr val="tx1"/>
                </a:solidFill>
                <a:effectLst/>
                <a:latin typeface="+mn-lt"/>
                <a:ea typeface="+mn-ea"/>
                <a:cs typeface="+mn-cs"/>
              </a:rPr>
              <a:t>hen one of your people experiences an</a:t>
            </a:r>
            <a:r>
              <a:rPr lang="en-US" sz="1200" i="0" kern="1200" baseline="0" dirty="0" smtClean="0">
                <a:solidFill>
                  <a:schemeClr val="tx1"/>
                </a:solidFill>
                <a:effectLst/>
                <a:latin typeface="+mn-lt"/>
                <a:ea typeface="+mn-ea"/>
                <a:cs typeface="+mn-cs"/>
              </a:rPr>
              <a:t> IT issues,</a:t>
            </a:r>
            <a:r>
              <a:rPr lang="en-US" sz="1200" i="0" kern="1200" dirty="0" smtClean="0">
                <a:solidFill>
                  <a:schemeClr val="tx1"/>
                </a:solidFill>
                <a:effectLst/>
                <a:latin typeface="+mn-lt"/>
                <a:ea typeface="+mn-ea"/>
                <a:cs typeface="+mn-cs"/>
              </a:rPr>
              <a:t> they can engage our team one of two ways: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1.  The easiest, call our 800 number</a:t>
            </a:r>
          </a:p>
          <a:p>
            <a:pPr marL="228600" indent="-228600">
              <a:buAutoNum type="arabicPeriod" startAt="2"/>
            </a:pPr>
            <a:r>
              <a:rPr lang="en-US" sz="1200" i="0" kern="1200" dirty="0" smtClean="0">
                <a:solidFill>
                  <a:schemeClr val="tx1"/>
                </a:solidFill>
                <a:effectLst/>
                <a:latin typeface="+mn-lt"/>
                <a:ea typeface="+mn-ea"/>
                <a:cs typeface="+mn-cs"/>
              </a:rPr>
              <a:t>Send an Email</a:t>
            </a:r>
          </a:p>
          <a:p>
            <a:pPr marL="0" indent="0">
              <a:buNone/>
            </a:pP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Now, when your people engage our team of experts they will be greeted by one of our friendly engineers in 2 rings or less. At that point, the engineer may ask for permission to take control of your computer. </a:t>
            </a:r>
            <a:r>
              <a:rPr lang="en-US" sz="1200" b="1" i="0" kern="1200" dirty="0" smtClean="0">
                <a:solidFill>
                  <a:schemeClr val="tx1"/>
                </a:solidFill>
                <a:effectLst/>
                <a:latin typeface="+mn-lt"/>
                <a:ea typeface="+mn-ea"/>
                <a:cs typeface="+mn-cs"/>
              </a:rPr>
              <a:t>Ninety percent </a:t>
            </a:r>
            <a:r>
              <a:rPr lang="en-US" sz="1200" i="0" kern="1200" dirty="0" smtClean="0">
                <a:solidFill>
                  <a:schemeClr val="tx1"/>
                </a:solidFill>
                <a:effectLst/>
                <a:latin typeface="+mn-lt"/>
                <a:ea typeface="+mn-ea"/>
                <a:cs typeface="+mn-cs"/>
              </a:rPr>
              <a:t>of all issues can be handled at this level.  Should the problem not be solved over the phone or by remote access, our engineer will escalate the ticket for one of our onsite engineers to come onsite. Most of the time when this is needed it is because of a hardware failure, so if that’s the case, the technician will be showing up with the needed parts to fix the problem.</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Any questions?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There is a major issue</a:t>
            </a:r>
            <a:r>
              <a:rPr lang="en-US" sz="1200" i="0" kern="1200" baseline="0" dirty="0" smtClean="0">
                <a:solidFill>
                  <a:schemeClr val="tx1"/>
                </a:solidFill>
                <a:effectLst/>
                <a:latin typeface="+mn-lt"/>
                <a:ea typeface="+mn-ea"/>
                <a:cs typeface="+mn-cs"/>
              </a:rPr>
              <a:t> that we discovered here at </a:t>
            </a:r>
            <a:r>
              <a:rPr lang="en-US" sz="1200" b="1" i="0" kern="1200" baseline="0" dirty="0" smtClean="0">
                <a:solidFill>
                  <a:schemeClr val="tx1"/>
                </a:solidFill>
                <a:effectLst/>
                <a:latin typeface="+mn-lt"/>
                <a:ea typeface="+mn-ea"/>
                <a:cs typeface="+mn-cs"/>
              </a:rPr>
              <a:t>[insert company]</a:t>
            </a:r>
            <a:r>
              <a:rPr lang="en-US" sz="1200" b="0" i="0" kern="1200" baseline="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a:t>
            </a:r>
            <a:r>
              <a:rPr lang="en-US" sz="1200" i="0" kern="1200" baseline="0" dirty="0" smtClean="0">
                <a:solidFill>
                  <a:schemeClr val="tx1"/>
                </a:solidFill>
                <a:effectLst/>
                <a:latin typeface="+mn-lt"/>
                <a:ea typeface="+mn-ea"/>
                <a:cs typeface="+mn-cs"/>
              </a:rPr>
              <a:t> major concern that we</a:t>
            </a:r>
            <a:r>
              <a:rPr lang="en-US" sz="1200" i="0" kern="1200" dirty="0" smtClean="0">
                <a:solidFill>
                  <a:schemeClr val="tx1"/>
                </a:solidFill>
                <a:effectLst/>
                <a:latin typeface="+mn-lt"/>
                <a:ea typeface="+mn-ea"/>
                <a:cs typeface="+mn-cs"/>
              </a:rPr>
              <a:t> identified is the lack of network administration being performed. When</a:t>
            </a:r>
            <a:r>
              <a:rPr lang="en-US" sz="1200" i="0" kern="1200" baseline="0" dirty="0" smtClean="0">
                <a:solidFill>
                  <a:schemeClr val="tx1"/>
                </a:solidFill>
                <a:effectLst/>
                <a:latin typeface="+mn-lt"/>
                <a:ea typeface="+mn-ea"/>
                <a:cs typeface="+mn-cs"/>
              </a:rPr>
              <a:t> you add an employee or one leaves, there is no standard process. </a:t>
            </a:r>
            <a:r>
              <a:rPr lang="en-US" sz="1200" i="0" kern="1200" dirty="0" smtClean="0">
                <a:solidFill>
                  <a:schemeClr val="tx1"/>
                </a:solidFill>
                <a:effectLst/>
                <a:latin typeface="+mn-lt"/>
                <a:ea typeface="+mn-ea"/>
                <a:cs typeface="+mn-cs"/>
              </a:rPr>
              <a:t>The problem with this is that ex employees may still have access to your: Client files, Bank Accounts, Employee Data, Invoices, Quotes, Pricing, Vendors, and even your own personal credit information.  Moving forward we will have a process in place that will allow you to email or call</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us with whomever is leaving or entering your company so that the proper logins, passwords and rights can be assigned or taken away from the network.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So in closing, from PC’s to Network administration, we have you completely have you covered!</a:t>
            </a:r>
          </a:p>
          <a:p>
            <a:endParaRPr lang="en-US" sz="1200" i="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i="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87F535B0-75A5-4E33-A6C1-3B301E7A01DB}" type="slidenum">
              <a:rPr lang="en-US" smtClean="0"/>
              <a:t>2</a:t>
            </a:fld>
            <a:endParaRPr lang="en-US"/>
          </a:p>
        </p:txBody>
      </p:sp>
    </p:spTree>
    <p:extLst>
      <p:ext uri="{BB962C8B-B14F-4D97-AF65-F5344CB8AC3E}">
        <p14:creationId xmlns:p14="http://schemas.microsoft.com/office/powerpoint/2010/main" val="51312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Taking Initiative with your Network Slide</a:t>
            </a:r>
          </a:p>
          <a:p>
            <a:endParaRPr lang="en-US" dirty="0" smtClean="0"/>
          </a:p>
          <a:p>
            <a:r>
              <a:rPr lang="en-US" dirty="0" smtClean="0"/>
              <a:t>Imagine this…  It has been a harder and more difficult day at work then normal, dealing with difficult clients, broken equipment, a few employees called in sick and it was end of month, so everybody wants to get paid. Yet, you finally make it though the day and jump in your car and attempt to start the engine.   </a:t>
            </a:r>
            <a:r>
              <a:rPr lang="en-US" dirty="0" err="1" smtClean="0"/>
              <a:t>Grrr</a:t>
            </a:r>
            <a:r>
              <a:rPr lang="en-US" dirty="0" smtClean="0"/>
              <a:t> </a:t>
            </a:r>
            <a:r>
              <a:rPr lang="en-US" dirty="0" err="1" smtClean="0"/>
              <a:t>Grrr</a:t>
            </a:r>
            <a:r>
              <a:rPr lang="en-US" dirty="0" smtClean="0"/>
              <a:t> </a:t>
            </a:r>
            <a:r>
              <a:rPr lang="en-US" dirty="0" err="1" smtClean="0"/>
              <a:t>Grrr</a:t>
            </a:r>
            <a:r>
              <a:rPr lang="en-US" dirty="0" smtClean="0"/>
              <a:t> </a:t>
            </a:r>
            <a:r>
              <a:rPr lang="en-US" dirty="0" err="1" smtClean="0"/>
              <a:t>Grrrr</a:t>
            </a:r>
            <a:r>
              <a:rPr lang="en-US" dirty="0" smtClean="0"/>
              <a:t>. The car barely starts.  You put it in gear to head home and you notice the gas tank is dang near empty. As you continue your drive home, you hit a pothole that throws your alignment out of sync. Nonetheless you continue as the first rain of the season starts drizzling down. You turn on the windshield wipers and sure enough they are in bad shape and do nothing more than smear dirt and bug guts all over the windshield.  You hit the wiper fluid and of course it has been empty for a while now.  Just when you think things couldn’t get any worse, </a:t>
            </a:r>
            <a:r>
              <a:rPr lang="en-US" smtClean="0"/>
              <a:t>the darn </a:t>
            </a:r>
            <a:r>
              <a:rPr lang="en-US" dirty="0" smtClean="0"/>
              <a:t>check engine light comes on.  But, you finally make it home and pull the car into the garage and head inside.  You walk in and everything is great. Your TV is on with your favorite show or maybe the game is on, dinner is on the table, and an ice cold drink is waiting for you next to your Lazy Boy chair. Just what you needed.  The night ends and you lay your head down on the pillow. Would you say the last thing on your mind is the car in the garage?</a:t>
            </a:r>
          </a:p>
          <a:p>
            <a:endParaRPr lang="en-US" dirty="0" smtClean="0"/>
          </a:p>
          <a:p>
            <a:r>
              <a:rPr lang="en-US" dirty="0" smtClean="0"/>
              <a:t>Well, picture this, the minute the garage lights go out, a pit crew with the skills of the guys on the </a:t>
            </a:r>
            <a:r>
              <a:rPr lang="en-US" dirty="0" err="1" smtClean="0"/>
              <a:t>Nascar</a:t>
            </a:r>
            <a:r>
              <a:rPr lang="en-US" dirty="0" smtClean="0"/>
              <a:t> circuit come in and give your car a 300 point tune up. You know, checking the tires for wear and tear, looking at your windshield wipers, tightening any loose belts, topping off the tank with gas, making sure the break pads are good, lubing the chassis, and even cleaning out the inside of the car; so that when you wake up in the morning and stick your key in the ignition, the car not only starts right up but gets you to work safely and reliably.  Wouldn’t you love a service like that?</a:t>
            </a:r>
          </a:p>
          <a:p>
            <a:endParaRPr lang="en-US" dirty="0" smtClean="0"/>
          </a:p>
          <a:p>
            <a:r>
              <a:rPr lang="en-US" dirty="0" smtClean="0"/>
              <a:t>Well we don’t do cars… But, that’s exactly what we do to your network every single night. After hours, our automation kicks in. We look for viruses, update spam software, update any software applications that need it, update any security patches to prevent data loss, monitor thresholds for memory, storage and CPU usage, and create a ticket in our system for anything that falls below acceptable. When your employees show up first thing in the morning to work… that’s exactly what they are able to do!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F535B0-75A5-4E33-A6C1-3B301E7A01DB}" type="slidenum">
              <a:rPr lang="en-US" smtClean="0"/>
              <a:t>3</a:t>
            </a:fld>
            <a:endParaRPr lang="en-US"/>
          </a:p>
        </p:txBody>
      </p:sp>
    </p:spTree>
    <p:extLst>
      <p:ext uri="{BB962C8B-B14F-4D97-AF65-F5344CB8AC3E}">
        <p14:creationId xmlns:p14="http://schemas.microsoft.com/office/powerpoint/2010/main" val="25423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Hassle Free Vendor Management Slide</a:t>
            </a:r>
          </a:p>
          <a:p>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So you</a:t>
            </a:r>
            <a:r>
              <a:rPr lang="en-US" baseline="0" dirty="0" smtClean="0"/>
              <a:t> thought of hiring an IT person, right?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 for each answer)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Yes!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So when you were looking around the job market, what was the average salary you were thinking of?</a:t>
            </a:r>
          </a:p>
          <a:p>
            <a:pPr marL="0" marR="0" lvl="1" indent="0" algn="l" defTabSz="914400" rtl="0" eaLnBrk="1" fontAlgn="auto" latinLnBrk="0" hangingPunct="1">
              <a:lnSpc>
                <a:spcPct val="100000"/>
              </a:lnSpc>
              <a:spcBef>
                <a:spcPts val="0"/>
              </a:spcBef>
              <a:spcAft>
                <a:spcPts val="0"/>
              </a:spcAft>
              <a:buClrTx/>
              <a:buSzTx/>
              <a:buFontTx/>
              <a:buNone/>
              <a:tabLst/>
              <a:defRPr/>
            </a:pPr>
            <a:r>
              <a:rPr lang="en-US" i="1" baseline="0" dirty="0" smtClean="0"/>
              <a:t>Wait for answer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of course not. I mean, a company your size really doesn’t justify having a full-time IT person. What do you think one might run?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i="1" baseline="0" dirty="0" smtClean="0"/>
              <a:t>Wait for answer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is about what we have seen in the market as well.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Now for just a moment, imagine if you were to hire me as your IT guy…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Besides the yearly salary investment of </a:t>
            </a:r>
            <a:r>
              <a:rPr lang="en-US" b="1" baseline="0" dirty="0" smtClean="0"/>
              <a:t>[input number they gave], </a:t>
            </a:r>
            <a:r>
              <a:rPr lang="en-US" b="0" baseline="0" dirty="0" smtClean="0"/>
              <a:t>there would be some other expenses as well like: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Getting me an office with a desk, chair and other office furniture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 nice computer powerful enough to manage the network</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An investment in networking software and tools for me to use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Training me on the tools and network</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Not to mention an expense account for travel, if needed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Besides the obvious of taking care of the network and PC’s, I would have some other duties as well. One being managing these vendors! </a:t>
            </a:r>
            <a:r>
              <a:rPr lang="en-US" b="1" baseline="0" dirty="0" smtClean="0"/>
              <a:t>[point to slide]</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Well, right now you don’t have a dedicated IT person, instead you have </a:t>
            </a:r>
            <a:r>
              <a:rPr lang="en-US" b="1" baseline="0" dirty="0" smtClean="0"/>
              <a:t>[insert name]. [insert name] </a:t>
            </a:r>
            <a:r>
              <a:rPr lang="en-US" b="0" baseline="0" dirty="0" smtClean="0"/>
              <a:t>is not only spending almost </a:t>
            </a:r>
            <a:r>
              <a:rPr lang="en-US" b="1" baseline="0" dirty="0" smtClean="0"/>
              <a:t>X hours </a:t>
            </a:r>
            <a:r>
              <a:rPr lang="en-US" b="0" baseline="0" dirty="0" smtClean="0"/>
              <a:t>a month on these vendors but also having to deal with constant finger pointing which is taking away from the time they are spending doing their primary role.</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Now, moving forward just as your employees will be reporting IT issues they can also report these types of issues by simply calling or email the helpdesk. We will do what we can do to solve the challenge and if we can’t then we will engage the necessary vendor to fix the problem.  Eliminating any finger pointing and ultimately giving </a:t>
            </a:r>
            <a:r>
              <a:rPr lang="en-US" b="1" baseline="0" dirty="0" smtClean="0"/>
              <a:t>[insert name] </a:t>
            </a:r>
            <a:r>
              <a:rPr lang="en-US" b="0" baseline="0" dirty="0" smtClean="0"/>
              <a:t>back their time back.</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p:txBody>
      </p:sp>
      <p:sp>
        <p:nvSpPr>
          <p:cNvPr id="4" name="Slide Number Placeholder 3"/>
          <p:cNvSpPr>
            <a:spLocks noGrp="1"/>
          </p:cNvSpPr>
          <p:nvPr>
            <p:ph type="sldNum" sz="quarter" idx="10"/>
          </p:nvPr>
        </p:nvSpPr>
        <p:spPr/>
        <p:txBody>
          <a:bodyPr/>
          <a:lstStyle/>
          <a:p>
            <a:fld id="{68FA62DB-7E15-4CE7-9F60-6BED2D6E529D}" type="slidenum">
              <a:rPr lang="en-US" smtClean="0"/>
              <a:pPr/>
              <a:t>4</a:t>
            </a:fld>
            <a:endParaRPr lang="en-US" dirty="0"/>
          </a:p>
        </p:txBody>
      </p:sp>
    </p:spTree>
    <p:extLst>
      <p:ext uri="{BB962C8B-B14F-4D97-AF65-F5344CB8AC3E}">
        <p14:creationId xmlns:p14="http://schemas.microsoft.com/office/powerpoint/2010/main" val="350208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Professional Services Slide</a:t>
            </a:r>
          </a:p>
          <a:p>
            <a:endParaRPr lang="en-US" dirty="0" smtClean="0"/>
          </a:p>
          <a:p>
            <a:r>
              <a:rPr lang="en-US" dirty="0" smtClean="0"/>
              <a:t>There is a BIG problem in the IT industry today. Companies pride themselves on what</a:t>
            </a:r>
            <a:r>
              <a:rPr lang="en-US" baseline="0" dirty="0" smtClean="0"/>
              <a:t> we consider permission to play. This includes things like help desk, NOC services, computer repair, network administration, etc…</a:t>
            </a:r>
          </a:p>
          <a:p>
            <a:r>
              <a:rPr lang="en-US" baseline="0" dirty="0" smtClean="0"/>
              <a:t>In todays world, who can’t do most of those things fairly well?</a:t>
            </a:r>
          </a:p>
          <a:p>
            <a:r>
              <a:rPr lang="en-US" baseline="0" dirty="0" smtClean="0"/>
              <a:t>We, on the other hand, take a much more in depth role with your IT. </a:t>
            </a:r>
          </a:p>
          <a:p>
            <a:endParaRPr lang="en-US" baseline="0" dirty="0" smtClean="0"/>
          </a:p>
          <a:p>
            <a:r>
              <a:rPr lang="en-US" u="sng" baseline="0" dirty="0" smtClean="0"/>
              <a:t>Example:</a:t>
            </a:r>
          </a:p>
          <a:p>
            <a:r>
              <a:rPr lang="en-US" baseline="0" dirty="0" smtClean="0"/>
              <a:t>Over the past couple years, you have experienced challenges with growth and proper engineering for the right solutions to help sustain your growth. </a:t>
            </a:r>
          </a:p>
          <a:p>
            <a:r>
              <a:rPr lang="en-US" baseline="0" dirty="0" smtClean="0"/>
              <a:t>You have also had major challenges with projects exceeding budgets that ultimately have affected cash flow and sometimes even bonus plans.</a:t>
            </a:r>
          </a:p>
          <a:p>
            <a:endParaRPr lang="en-US" baseline="0" dirty="0" smtClean="0"/>
          </a:p>
          <a:p>
            <a:r>
              <a:rPr lang="en-US" baseline="0" dirty="0" smtClean="0"/>
              <a:t>We will utilize all the expertise and resources here at our company to assist with the proper budgeting, engineering and project management of all IT projects moving forward regardless if they are solutions provided by our team or not. We’ll help mitigate the risk of extended projects or unnecessary downtime like we have seen in the past.</a:t>
            </a:r>
          </a:p>
          <a:p>
            <a:endParaRPr lang="en-US" baseline="0" dirty="0" smtClean="0"/>
          </a:p>
          <a:p>
            <a:r>
              <a:rPr lang="en-US" baseline="0" dirty="0" smtClean="0"/>
              <a:t>Therefore, if you are looking for a strategic partner and trusted advisor you are at the right place!</a:t>
            </a:r>
            <a:endParaRPr lang="en-US" dirty="0"/>
          </a:p>
        </p:txBody>
      </p:sp>
      <p:sp>
        <p:nvSpPr>
          <p:cNvPr id="4" name="Slide Number Placeholder 3"/>
          <p:cNvSpPr>
            <a:spLocks noGrp="1"/>
          </p:cNvSpPr>
          <p:nvPr>
            <p:ph type="sldNum" sz="quarter" idx="10"/>
          </p:nvPr>
        </p:nvSpPr>
        <p:spPr/>
        <p:txBody>
          <a:bodyPr/>
          <a:lstStyle/>
          <a:p>
            <a:fld id="{87F535B0-75A5-4E33-A6C1-3B301E7A01DB}" type="slidenum">
              <a:rPr lang="en-US" smtClean="0"/>
              <a:t>5</a:t>
            </a:fld>
            <a:endParaRPr lang="en-US"/>
          </a:p>
        </p:txBody>
      </p:sp>
    </p:spTree>
    <p:extLst>
      <p:ext uri="{BB962C8B-B14F-4D97-AF65-F5344CB8AC3E}">
        <p14:creationId xmlns:p14="http://schemas.microsoft.com/office/powerpoint/2010/main" val="113575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u="sng" kern="1200" dirty="0" smtClean="0">
                <a:solidFill>
                  <a:schemeClr val="tx1"/>
                </a:solidFill>
                <a:effectLst/>
                <a:latin typeface="+mn-lt"/>
                <a:ea typeface="+mn-ea"/>
                <a:cs typeface="+mn-cs"/>
              </a:rPr>
              <a:t>Security Management Slide</a:t>
            </a:r>
            <a:endParaRPr lang="en-US" sz="1200" u="sng"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you can see, we will be managing your AV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SPAM control (Within the Discovery you performed if you have identified anything that has happened in the past that went wrong along these lines make sure you bring it up here)  </a:t>
            </a:r>
          </a:p>
          <a:p>
            <a:pPr lvl="0"/>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Example:</a:t>
            </a:r>
          </a:p>
          <a:p>
            <a:pPr lvl="0"/>
            <a:r>
              <a:rPr lang="en-US" sz="1200" kern="1200" dirty="0" smtClean="0">
                <a:solidFill>
                  <a:schemeClr val="tx1"/>
                </a:solidFill>
                <a:effectLst/>
                <a:latin typeface="+mn-lt"/>
                <a:ea typeface="+mn-ea"/>
                <a:cs typeface="+mn-cs"/>
              </a:rPr>
              <a:t>During our time together we discussed the virus you had this past</a:t>
            </a:r>
            <a:r>
              <a:rPr lang="en-US" sz="1200" kern="1200" baseline="0" dirty="0" smtClean="0">
                <a:solidFill>
                  <a:schemeClr val="tx1"/>
                </a:solidFill>
                <a:effectLst/>
                <a:latin typeface="+mn-lt"/>
                <a:ea typeface="+mn-ea"/>
                <a:cs typeface="+mn-cs"/>
              </a:rPr>
              <a:t> year. Due to this virus you were down for X days. This not only costs the productivity of your employees and responsiveness to your customers but the revenue lost to not being able to do your job!</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Something else we will be implementing is bandwidth conservation. By allowing a separate path for guest and corporate user to your network, we will free up users</a:t>
            </a:r>
            <a:r>
              <a:rPr lang="en-US" sz="1200" kern="1200" baseline="0" dirty="0" smtClean="0">
                <a:solidFill>
                  <a:schemeClr val="tx1"/>
                </a:solidFill>
                <a:effectLst/>
                <a:latin typeface="+mn-lt"/>
                <a:ea typeface="+mn-ea"/>
                <a:cs typeface="+mn-cs"/>
              </a:rPr>
              <a:t> time and keep your internet speeds top notch. This will also create security from guests infecting/accessing any important corporate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 now besides protecting your network and company data from the outside world,  bandwidth conservation will be in place as well</a:t>
            </a:r>
            <a:r>
              <a:rPr lang="en-US" sz="1200" kern="1200" baseline="0" dirty="0" smtClean="0">
                <a:solidFill>
                  <a:schemeClr val="tx1"/>
                </a:solidFill>
                <a:effectLst/>
                <a:latin typeface="+mn-lt"/>
                <a:ea typeface="+mn-ea"/>
                <a:cs typeface="+mn-cs"/>
              </a:rPr>
              <a:t> making your business more efficient.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F535B0-75A5-4E33-A6C1-3B301E7A01DB}" type="slidenum">
              <a:rPr lang="en-US" smtClean="0"/>
              <a:t>6</a:t>
            </a:fld>
            <a:endParaRPr lang="en-US"/>
          </a:p>
        </p:txBody>
      </p:sp>
    </p:spTree>
    <p:extLst>
      <p:ext uri="{BB962C8B-B14F-4D97-AF65-F5344CB8AC3E}">
        <p14:creationId xmlns:p14="http://schemas.microsoft.com/office/powerpoint/2010/main" val="28122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Backup and Disaster Recovery Slide</a:t>
            </a:r>
          </a:p>
          <a:p>
            <a:endParaRPr lang="en-US" sz="105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i="0" kern="1200" dirty="0" smtClean="0">
                <a:solidFill>
                  <a:schemeClr val="tx1"/>
                </a:solidFill>
                <a:effectLst/>
                <a:latin typeface="+mn-lt"/>
                <a:ea typeface="+mn-ea"/>
                <a:cs typeface="+mn-cs"/>
              </a:rPr>
              <a:t>Let’s begin by walking through your current backup process. </a:t>
            </a:r>
          </a:p>
          <a:p>
            <a:pPr marL="0" lvl="0" indent="0">
              <a:buFont typeface="Arial" panose="020B0604020202020204" pitchFamily="34" charset="0"/>
              <a:buNone/>
            </a:pPr>
            <a:endParaRPr lang="en-U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u="sng" kern="1200" dirty="0" smtClean="0">
                <a:solidFill>
                  <a:schemeClr val="tx1"/>
                </a:solidFill>
                <a:effectLst/>
                <a:latin typeface="+mn-lt"/>
                <a:ea typeface="+mn-ea"/>
                <a:cs typeface="+mn-cs"/>
              </a:rPr>
              <a:t>Example:</a:t>
            </a:r>
          </a:p>
          <a:p>
            <a:pPr marL="228600" indent="-228600">
              <a:buFont typeface="+mj-lt"/>
              <a:buAutoNum type="arabicPeriod"/>
            </a:pPr>
            <a:r>
              <a:rPr lang="en-US" sz="1200" b="0" i="0" kern="1200" dirty="0" smtClean="0">
                <a:solidFill>
                  <a:schemeClr val="tx1"/>
                </a:solidFill>
                <a:effectLst/>
                <a:latin typeface="+mn-lt"/>
                <a:ea typeface="+mn-ea"/>
                <a:cs typeface="+mn-cs"/>
              </a:rPr>
              <a:t>At the end of each</a:t>
            </a:r>
            <a:r>
              <a:rPr lang="en-US" sz="1200" b="0" i="0" kern="1200" baseline="0" dirty="0" smtClean="0">
                <a:solidFill>
                  <a:schemeClr val="tx1"/>
                </a:solidFill>
                <a:effectLst/>
                <a:latin typeface="+mn-lt"/>
                <a:ea typeface="+mn-ea"/>
                <a:cs typeface="+mn-cs"/>
              </a:rPr>
              <a:t> day, </a:t>
            </a:r>
            <a:r>
              <a:rPr lang="en-US" sz="1200" b="1" i="0" kern="1200" dirty="0" smtClean="0">
                <a:solidFill>
                  <a:schemeClr val="tx1"/>
                </a:solidFill>
                <a:effectLst/>
                <a:latin typeface="+mn-lt"/>
                <a:ea typeface="+mn-ea"/>
                <a:cs typeface="+mn-cs"/>
              </a:rPr>
              <a:t>[insert name] </a:t>
            </a:r>
            <a:r>
              <a:rPr lang="en-US" sz="1200" b="0" i="0" kern="1200" dirty="0" smtClean="0">
                <a:solidFill>
                  <a:schemeClr val="tx1"/>
                </a:solidFill>
                <a:effectLst/>
                <a:latin typeface="+mn-lt"/>
                <a:ea typeface="+mn-ea"/>
                <a:cs typeface="+mn-cs"/>
              </a:rPr>
              <a:t>takes out the current tape drive and takes</a:t>
            </a:r>
            <a:r>
              <a:rPr lang="en-US" sz="1200" b="0" i="0" kern="1200" baseline="0" dirty="0" smtClean="0">
                <a:solidFill>
                  <a:schemeClr val="tx1"/>
                </a:solidFill>
                <a:effectLst/>
                <a:latin typeface="+mn-lt"/>
                <a:ea typeface="+mn-ea"/>
                <a:cs typeface="+mn-cs"/>
              </a:rPr>
              <a:t> it home for the night</a:t>
            </a:r>
          </a:p>
          <a:p>
            <a:pPr marL="228600" indent="-228600">
              <a:buFont typeface="+mj-lt"/>
              <a:buAutoNum type="arabicPeriod"/>
            </a:pPr>
            <a:r>
              <a:rPr lang="en-US" sz="1200" b="1" i="0" kern="1200" dirty="0" smtClean="0">
                <a:solidFill>
                  <a:schemeClr val="tx1"/>
                </a:solidFill>
                <a:effectLst/>
                <a:latin typeface="+mn-lt"/>
                <a:ea typeface="+mn-ea"/>
                <a:cs typeface="+mn-cs"/>
              </a:rPr>
              <a:t>[insert name] </a:t>
            </a:r>
            <a:r>
              <a:rPr lang="en-US" sz="1200" b="0" i="0" kern="1200" dirty="0" smtClean="0">
                <a:solidFill>
                  <a:schemeClr val="tx1"/>
                </a:solidFill>
                <a:effectLst/>
                <a:latin typeface="+mn-lt"/>
                <a:ea typeface="+mn-ea"/>
                <a:cs typeface="+mn-cs"/>
              </a:rPr>
              <a:t>also</a:t>
            </a:r>
            <a:r>
              <a:rPr lang="en-US" sz="1200" b="0" i="0" kern="1200" baseline="0" dirty="0" smtClean="0">
                <a:solidFill>
                  <a:schemeClr val="tx1"/>
                </a:solidFill>
                <a:effectLst/>
                <a:latin typeface="+mn-lt"/>
                <a:ea typeface="+mn-ea"/>
                <a:cs typeface="+mn-cs"/>
              </a:rPr>
              <a:t> places a copy of the drive in a fireproof safe in the office</a:t>
            </a:r>
          </a:p>
          <a:p>
            <a:pPr marL="228600" indent="-228600">
              <a:buFont typeface="+mj-lt"/>
              <a:buAutoNum type="arabicPeriod"/>
            </a:pPr>
            <a:r>
              <a:rPr lang="en-US" sz="1200" b="0" i="0" kern="1200" baseline="0" dirty="0" smtClean="0">
                <a:solidFill>
                  <a:schemeClr val="tx1"/>
                </a:solidFill>
                <a:effectLst/>
                <a:latin typeface="+mn-lt"/>
                <a:ea typeface="+mn-ea"/>
                <a:cs typeface="+mn-cs"/>
              </a:rPr>
              <a:t>If </a:t>
            </a:r>
            <a:r>
              <a:rPr lang="en-US" sz="1200" b="1" i="0" kern="1200" dirty="0" smtClean="0">
                <a:solidFill>
                  <a:schemeClr val="tx1"/>
                </a:solidFill>
                <a:effectLst/>
                <a:latin typeface="+mn-lt"/>
                <a:ea typeface="+mn-ea"/>
                <a:cs typeface="+mn-cs"/>
              </a:rPr>
              <a:t>[insert name] </a:t>
            </a:r>
            <a:r>
              <a:rPr lang="en-US" sz="1200" b="0" i="0" kern="1200" dirty="0" smtClean="0">
                <a:solidFill>
                  <a:schemeClr val="tx1"/>
                </a:solidFill>
                <a:effectLst/>
                <a:latin typeface="+mn-lt"/>
                <a:ea typeface="+mn-ea"/>
                <a:cs typeface="+mn-cs"/>
              </a:rPr>
              <a:t>is</a:t>
            </a:r>
            <a:r>
              <a:rPr lang="en-US" sz="1200" b="0" i="0" kern="1200" baseline="0" dirty="0" smtClean="0">
                <a:solidFill>
                  <a:schemeClr val="tx1"/>
                </a:solidFill>
                <a:effectLst/>
                <a:latin typeface="+mn-lt"/>
                <a:ea typeface="+mn-ea"/>
                <a:cs typeface="+mn-cs"/>
              </a:rPr>
              <a:t> out on vacation or sick someone else takes her spot</a:t>
            </a:r>
          </a:p>
          <a:p>
            <a:pPr marL="228600" indent="-228600">
              <a:buFont typeface="+mj-lt"/>
              <a:buAutoNum type="arabicPeriod"/>
            </a:pPr>
            <a:r>
              <a:rPr lang="en-US" sz="1200" b="1" i="0" kern="1200" dirty="0" smtClean="0">
                <a:solidFill>
                  <a:schemeClr val="tx1"/>
                </a:solidFill>
                <a:effectLst/>
                <a:latin typeface="+mn-lt"/>
                <a:ea typeface="+mn-ea"/>
                <a:cs typeface="+mn-cs"/>
              </a:rPr>
              <a:t>[insert name] </a:t>
            </a:r>
            <a:r>
              <a:rPr lang="en-US" sz="1200" b="0" i="0" kern="1200" dirty="0" smtClean="0">
                <a:solidFill>
                  <a:schemeClr val="tx1"/>
                </a:solidFill>
                <a:effectLst/>
                <a:latin typeface="+mn-lt"/>
                <a:ea typeface="+mn-ea"/>
                <a:cs typeface="+mn-cs"/>
              </a:rPr>
              <a:t>verifies</a:t>
            </a:r>
            <a:r>
              <a:rPr lang="en-US" sz="1200" b="0" i="0" kern="1200" baseline="0" dirty="0" smtClean="0">
                <a:solidFill>
                  <a:schemeClr val="tx1"/>
                </a:solidFill>
                <a:effectLst/>
                <a:latin typeface="+mn-lt"/>
                <a:ea typeface="+mn-ea"/>
                <a:cs typeface="+mn-cs"/>
              </a:rPr>
              <a:t> that a backup is happening by the green light on the drive each day</a:t>
            </a:r>
          </a:p>
          <a:p>
            <a:pPr marL="228600" indent="-228600">
              <a:buFont typeface="+mj-lt"/>
              <a:buAutoNum type="arabicPeriod"/>
            </a:pPr>
            <a:r>
              <a:rPr lang="en-US" sz="1200" b="0" i="0" kern="1200" baseline="0" dirty="0" smtClean="0">
                <a:solidFill>
                  <a:schemeClr val="tx1"/>
                </a:solidFill>
                <a:effectLst/>
                <a:latin typeface="+mn-lt"/>
                <a:ea typeface="+mn-ea"/>
                <a:cs typeface="+mn-cs"/>
              </a:rPr>
              <a:t>A file has never had to be retrieved</a:t>
            </a:r>
            <a:endParaRPr lang="en-US" sz="1200" b="0" i="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dirty="0" smtClean="0">
                <a:solidFill>
                  <a:schemeClr val="tx1"/>
                </a:solidFill>
                <a:effectLst/>
                <a:latin typeface="+mn-lt"/>
                <a:ea typeface="+mn-ea"/>
                <a:cs typeface="+mn-cs"/>
              </a:rPr>
              <a:t>As</a:t>
            </a:r>
            <a:r>
              <a:rPr lang="en-US" sz="1200" b="0" kern="1200" baseline="0" dirty="0" smtClean="0">
                <a:solidFill>
                  <a:schemeClr val="tx1"/>
                </a:solidFill>
                <a:effectLst/>
                <a:latin typeface="+mn-lt"/>
                <a:ea typeface="+mn-ea"/>
                <a:cs typeface="+mn-cs"/>
              </a:rPr>
              <a:t> is the case in many small businesses, we found that you had a back up strategy in place, but not a recovery plan. A recovery plan is key to being able to get you back up and running. What good are the backups if the data is not recoverable or there is not a quick and easy way to recover it? In those situations, you still lose money and that’s what we will prevent.</a:t>
            </a: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This solution is our insurance policy for your data. In the case of an event, you told us that you are extremely limited to responsiveness to customers and productivity of your employees so we want to be sure that we have the systems and processes in place to quickly get you back up and running and restore your data according to a plan that you help devise. </a:t>
            </a:r>
          </a:p>
          <a:p>
            <a:endParaRPr lang="en-US" baseline="0" dirty="0" smtClean="0"/>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We perform fully automated backups as often as every hour that require NO human intervention to prevent errors and prevent wasting your time. Once a night we will send the latest backup to 2 offsite data centers (one on each coast) for security purposes, and to ensure recoverability of your data in case the local backup device is compromised or server. (hardware failure, fire, flood, tornado, etc.)</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smtClean="0">
                <a:solidFill>
                  <a:schemeClr val="tx1"/>
                </a:solidFill>
                <a:effectLst/>
                <a:latin typeface="+mn-lt"/>
                <a:ea typeface="+mn-ea"/>
                <a:cs typeface="+mn-cs"/>
              </a:rPr>
              <a:t>We ensure that your critical data is secure, compliant and physically protected. Your data is stored in an encrypted state and physically guarded at all times. Staffed and monitored 24/7.</a:t>
            </a: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If a server or your whole environment does go down, we can spin up your environment on the local backup device or in the cloud to get you back up and running quickly. This will save you time and money by getting you back to work as quickly as possible. We will keep you running that way until we have an opportunity to permanently fix the issue. </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Any questions?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7F535B0-75A5-4E33-A6C1-3B301E7A01DB}" type="slidenum">
              <a:rPr lang="en-US" smtClean="0"/>
              <a:t>7</a:t>
            </a:fld>
            <a:endParaRPr lang="en-US"/>
          </a:p>
        </p:txBody>
      </p:sp>
    </p:spTree>
    <p:extLst>
      <p:ext uri="{BB962C8B-B14F-4D97-AF65-F5344CB8AC3E}">
        <p14:creationId xmlns:p14="http://schemas.microsoft.com/office/powerpoint/2010/main" val="204560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Quality Service, Predictable Price Slide</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There is another</a:t>
            </a:r>
            <a:r>
              <a:rPr lang="en-US" sz="1200" b="0" kern="1200" baseline="0" dirty="0" smtClean="0">
                <a:solidFill>
                  <a:schemeClr val="tx1"/>
                </a:solidFill>
                <a:effectLst/>
                <a:latin typeface="+mn-lt"/>
                <a:ea typeface="+mn-ea"/>
                <a:cs typeface="+mn-cs"/>
              </a:rPr>
              <a:t> major problem in the IT industry today! </a:t>
            </a:r>
          </a:p>
          <a:p>
            <a:r>
              <a:rPr lang="en-US" sz="1200" b="0" kern="1200" baseline="0" dirty="0" smtClean="0">
                <a:solidFill>
                  <a:schemeClr val="tx1"/>
                </a:solidFill>
                <a:effectLst/>
                <a:latin typeface="+mn-lt"/>
                <a:ea typeface="+mn-ea"/>
                <a:cs typeface="+mn-cs"/>
              </a:rPr>
              <a:t>Many companies will have you sign a contract for a low monthly price but are notorious for nickel and diming you in excess charges at the end of the month. Onsight assistance, consulting, project management and </a:t>
            </a:r>
            <a:r>
              <a:rPr lang="en-US" sz="1200" b="0" kern="1200" baseline="0" smtClean="0">
                <a:solidFill>
                  <a:schemeClr val="tx1"/>
                </a:solidFill>
                <a:effectLst/>
                <a:latin typeface="+mn-lt"/>
                <a:ea typeface="+mn-ea"/>
                <a:cs typeface="+mn-cs"/>
              </a:rPr>
              <a:t>disaster recovery </a:t>
            </a:r>
            <a:r>
              <a:rPr lang="en-US" sz="1200" b="0" kern="1200" baseline="0" dirty="0" smtClean="0">
                <a:solidFill>
                  <a:schemeClr val="tx1"/>
                </a:solidFill>
                <a:effectLst/>
                <a:latin typeface="+mn-lt"/>
                <a:ea typeface="+mn-ea"/>
                <a:cs typeface="+mn-cs"/>
              </a:rPr>
              <a:t>are just a few of the services they will bill you extra for, not allowing you to budget your IT expenses accordingly. </a:t>
            </a:r>
          </a:p>
          <a:p>
            <a:r>
              <a:rPr lang="en-US" sz="1200" b="0" kern="1200" baseline="0" dirty="0" smtClean="0">
                <a:solidFill>
                  <a:schemeClr val="tx1"/>
                </a:solidFill>
                <a:effectLst/>
                <a:latin typeface="+mn-lt"/>
                <a:ea typeface="+mn-ea"/>
                <a:cs typeface="+mn-cs"/>
              </a:rPr>
              <a:t>With us, you will have only one price every month and it will never change unless you purchase or add something new!</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Are you ready to see the solution?</a:t>
            </a:r>
          </a:p>
          <a:p>
            <a:pPr marL="0" indent="0">
              <a:buFont typeface="+mj-lt"/>
              <a:buNone/>
            </a:pPr>
            <a:endParaRPr lang="en-US" sz="1200" b="0" kern="1200" baseline="0" dirty="0" smtClean="0">
              <a:solidFill>
                <a:schemeClr val="tx1"/>
              </a:solidFill>
              <a:effectLst/>
              <a:latin typeface="+mn-lt"/>
              <a:ea typeface="+mn-ea"/>
              <a:cs typeface="+mn-cs"/>
            </a:endParaRPr>
          </a:p>
          <a:p>
            <a:pPr marL="0" indent="0">
              <a:buFont typeface="+mj-lt"/>
              <a:buNone/>
            </a:pPr>
            <a:r>
              <a:rPr lang="en-US" sz="1200" b="0" u="none" kern="1200" baseline="0" dirty="0" smtClean="0">
                <a:solidFill>
                  <a:schemeClr val="tx1"/>
                </a:solidFill>
                <a:effectLst/>
                <a:latin typeface="+mn-lt"/>
                <a:ea typeface="+mn-ea"/>
                <a:cs typeface="+mn-cs"/>
              </a:rPr>
              <a:t>Build credibility for your engineer</a:t>
            </a:r>
          </a:p>
          <a:p>
            <a:pPr marL="228600" indent="-228600">
              <a:buFont typeface="+mj-lt"/>
              <a:buAutoNum type="arabicPeriod"/>
            </a:pPr>
            <a:endParaRPr lang="en-US" sz="1200" b="0" kern="1200" baseline="0" dirty="0" smtClean="0">
              <a:solidFill>
                <a:schemeClr val="tx1"/>
              </a:solidFill>
              <a:effectLst/>
              <a:latin typeface="+mn-lt"/>
              <a:ea typeface="+mn-ea"/>
              <a:cs typeface="+mn-cs"/>
            </a:endParaRPr>
          </a:p>
          <a:p>
            <a:pPr marL="0" indent="0">
              <a:buFont typeface="+mj-lt"/>
              <a:buNone/>
            </a:pPr>
            <a:r>
              <a:rPr lang="en-US" sz="1200" b="0" u="sng" kern="1200" baseline="0" dirty="0" smtClean="0">
                <a:solidFill>
                  <a:schemeClr val="tx1"/>
                </a:solidFill>
                <a:effectLst/>
                <a:latin typeface="+mn-lt"/>
                <a:ea typeface="+mn-ea"/>
                <a:cs typeface="+mn-cs"/>
              </a:rPr>
              <a:t>Example:</a:t>
            </a:r>
          </a:p>
          <a:p>
            <a:pPr marL="0" indent="0">
              <a:buFont typeface="+mj-lt"/>
              <a:buNone/>
            </a:pPr>
            <a:r>
              <a:rPr lang="en-US" sz="1200" b="0" u="none" kern="1200" baseline="0" dirty="0" smtClean="0">
                <a:solidFill>
                  <a:schemeClr val="tx1"/>
                </a:solidFill>
                <a:effectLst/>
                <a:latin typeface="+mn-lt"/>
                <a:ea typeface="+mn-ea"/>
                <a:cs typeface="+mn-cs"/>
              </a:rPr>
              <a:t>You are all well aware of my visit to your office last week with my engineer </a:t>
            </a:r>
            <a:r>
              <a:rPr lang="en-US" sz="1200" b="1" u="none" kern="1200" baseline="0" dirty="0" smtClean="0">
                <a:solidFill>
                  <a:schemeClr val="tx1"/>
                </a:solidFill>
                <a:effectLst/>
                <a:latin typeface="+mn-lt"/>
                <a:ea typeface="+mn-ea"/>
                <a:cs typeface="+mn-cs"/>
              </a:rPr>
              <a:t>[insert name]</a:t>
            </a:r>
            <a:r>
              <a:rPr lang="en-US" sz="1200" b="0" u="none" kern="1200" baseline="0" dirty="0" smtClean="0">
                <a:solidFill>
                  <a:schemeClr val="tx1"/>
                </a:solidFill>
                <a:effectLst/>
                <a:latin typeface="+mn-lt"/>
                <a:ea typeface="+mn-ea"/>
                <a:cs typeface="+mn-cs"/>
              </a:rPr>
              <a:t>. Our goal was to identify your current support process and other inefficiencies occurring within you organization. I believe I shed some light on your current status. Now, the other half of our discovery was a little more technical. That is where engineer </a:t>
            </a:r>
            <a:r>
              <a:rPr lang="en-US" sz="1200" b="1" u="none" kern="1200" baseline="0" dirty="0" smtClean="0">
                <a:solidFill>
                  <a:schemeClr val="tx1"/>
                </a:solidFill>
                <a:effectLst/>
                <a:latin typeface="+mn-lt"/>
                <a:ea typeface="+mn-ea"/>
                <a:cs typeface="+mn-cs"/>
              </a:rPr>
              <a:t>[insert name]</a:t>
            </a:r>
            <a:r>
              <a:rPr lang="en-US" sz="1200" b="0" u="none" kern="1200" baseline="0" dirty="0" smtClean="0">
                <a:solidFill>
                  <a:schemeClr val="tx1"/>
                </a:solidFill>
                <a:effectLst/>
                <a:latin typeface="+mn-lt"/>
                <a:ea typeface="+mn-ea"/>
                <a:cs typeface="+mn-cs"/>
              </a:rPr>
              <a:t> comes in.</a:t>
            </a:r>
          </a:p>
          <a:p>
            <a:pPr marL="0" indent="0">
              <a:buFont typeface="+mj-lt"/>
              <a:buNone/>
            </a:pPr>
            <a:endParaRPr lang="en-US" sz="1200" b="0" u="none" kern="1200" baseline="0" dirty="0" smtClean="0">
              <a:solidFill>
                <a:schemeClr val="tx1"/>
              </a:solidFill>
              <a:effectLst/>
              <a:latin typeface="+mn-lt"/>
              <a:ea typeface="+mn-ea"/>
              <a:cs typeface="+mn-cs"/>
            </a:endParaRPr>
          </a:p>
          <a:p>
            <a:pPr marL="0" indent="0">
              <a:buFont typeface="+mj-lt"/>
              <a:buNone/>
            </a:pPr>
            <a:r>
              <a:rPr lang="en-US" sz="1200" b="1" u="none" kern="1200" baseline="0" dirty="0" smtClean="0">
                <a:solidFill>
                  <a:schemeClr val="tx1"/>
                </a:solidFill>
                <a:effectLst/>
                <a:latin typeface="+mn-lt"/>
                <a:ea typeface="+mn-ea"/>
                <a:cs typeface="+mn-cs"/>
              </a:rPr>
              <a:t>[insert name]</a:t>
            </a:r>
            <a:r>
              <a:rPr lang="en-US" sz="1200" b="0" u="none" kern="1200" baseline="0" dirty="0" smtClean="0">
                <a:solidFill>
                  <a:schemeClr val="tx1"/>
                </a:solidFill>
                <a:effectLst/>
                <a:latin typeface="+mn-lt"/>
                <a:ea typeface="+mn-ea"/>
                <a:cs typeface="+mn-cs"/>
              </a:rPr>
              <a:t> has X years experience in the IT industry, and he has been with our company for </a:t>
            </a:r>
            <a:r>
              <a:rPr lang="en-US" sz="1200" b="1" u="none" kern="1200" baseline="0" dirty="0" smtClean="0">
                <a:solidFill>
                  <a:schemeClr val="tx1"/>
                </a:solidFill>
                <a:effectLst/>
                <a:latin typeface="+mn-lt"/>
                <a:ea typeface="+mn-ea"/>
                <a:cs typeface="+mn-cs"/>
              </a:rPr>
              <a:t>X years. </a:t>
            </a:r>
            <a:r>
              <a:rPr lang="en-US" sz="1200" b="0" u="none" kern="1200" baseline="0" dirty="0" smtClean="0">
                <a:solidFill>
                  <a:schemeClr val="tx1"/>
                </a:solidFill>
                <a:effectLst/>
                <a:latin typeface="+mn-lt"/>
                <a:ea typeface="+mn-ea"/>
                <a:cs typeface="+mn-cs"/>
              </a:rPr>
              <a:t>He holds some very impressive certifications such as </a:t>
            </a:r>
            <a:r>
              <a:rPr lang="en-US" sz="1200" b="1" u="none" kern="1200" baseline="0" dirty="0" smtClean="0">
                <a:solidFill>
                  <a:schemeClr val="tx1"/>
                </a:solidFill>
                <a:effectLst/>
                <a:latin typeface="+mn-lt"/>
                <a:ea typeface="+mn-ea"/>
                <a:cs typeface="+mn-cs"/>
              </a:rPr>
              <a:t>(list these). [insert name]</a:t>
            </a:r>
            <a:r>
              <a:rPr lang="en-US" sz="1200" b="0" u="none" kern="1200" baseline="0" dirty="0" smtClean="0">
                <a:solidFill>
                  <a:schemeClr val="tx1"/>
                </a:solidFill>
                <a:effectLst/>
                <a:latin typeface="+mn-lt"/>
                <a:ea typeface="+mn-ea"/>
                <a:cs typeface="+mn-cs"/>
              </a:rPr>
              <a:t> has engineered solutions for </a:t>
            </a:r>
            <a:r>
              <a:rPr lang="en-US" sz="1200" b="1" u="none" kern="1200" baseline="0" dirty="0" smtClean="0">
                <a:solidFill>
                  <a:schemeClr val="tx1"/>
                </a:solidFill>
                <a:effectLst/>
                <a:latin typeface="+mn-lt"/>
                <a:ea typeface="+mn-ea"/>
                <a:cs typeface="+mn-cs"/>
              </a:rPr>
              <a:t>X employee offices </a:t>
            </a:r>
            <a:r>
              <a:rPr lang="en-US" sz="1200" b="0" u="none" kern="1200" baseline="0" dirty="0" smtClean="0">
                <a:solidFill>
                  <a:schemeClr val="tx1"/>
                </a:solidFill>
                <a:effectLst/>
                <a:latin typeface="+mn-lt"/>
                <a:ea typeface="+mn-ea"/>
                <a:cs typeface="+mn-cs"/>
              </a:rPr>
              <a:t>up to companies with </a:t>
            </a:r>
            <a:r>
              <a:rPr lang="en-US" sz="1200" b="1" u="none" kern="1200" baseline="0" dirty="0" smtClean="0">
                <a:solidFill>
                  <a:schemeClr val="tx1"/>
                </a:solidFill>
                <a:effectLst/>
                <a:latin typeface="+mn-lt"/>
                <a:ea typeface="+mn-ea"/>
                <a:cs typeface="+mn-cs"/>
              </a:rPr>
              <a:t>X-X employees. </a:t>
            </a:r>
            <a:r>
              <a:rPr lang="en-US" sz="1200" b="0" u="none" kern="1200" baseline="0" dirty="0" smtClean="0">
                <a:solidFill>
                  <a:schemeClr val="tx1"/>
                </a:solidFill>
                <a:effectLst/>
                <a:latin typeface="+mn-lt"/>
                <a:ea typeface="+mn-ea"/>
                <a:cs typeface="+mn-cs"/>
              </a:rPr>
              <a:t>I tell you this so you know that the solution he put together for you is coming from that level of experience. </a:t>
            </a:r>
          </a:p>
          <a:p>
            <a:pPr marL="0" indent="0">
              <a:buFont typeface="+mj-lt"/>
              <a:buNone/>
            </a:pPr>
            <a:endParaRPr lang="en-US" sz="1200" b="0" u="none" kern="1200" baseline="0" dirty="0" smtClean="0">
              <a:solidFill>
                <a:schemeClr val="tx1"/>
              </a:solidFill>
              <a:effectLst/>
              <a:latin typeface="+mn-lt"/>
              <a:ea typeface="+mn-ea"/>
              <a:cs typeface="+mn-cs"/>
            </a:endParaRPr>
          </a:p>
          <a:p>
            <a:pPr marL="0" indent="0">
              <a:buFont typeface="+mj-lt"/>
              <a:buNone/>
            </a:pPr>
            <a:r>
              <a:rPr lang="en-US" sz="1200" b="0" u="none" kern="1200" baseline="0" dirty="0" smtClean="0">
                <a:solidFill>
                  <a:schemeClr val="tx1"/>
                </a:solidFill>
                <a:effectLst/>
                <a:latin typeface="+mn-lt"/>
                <a:ea typeface="+mn-ea"/>
                <a:cs typeface="+mn-cs"/>
              </a:rPr>
              <a:t>Now let’s see the recommendations </a:t>
            </a:r>
            <a:r>
              <a:rPr lang="en-US" sz="1200" b="1" u="none" kern="1200" baseline="0" dirty="0" smtClean="0">
                <a:solidFill>
                  <a:schemeClr val="tx1"/>
                </a:solidFill>
                <a:effectLst/>
                <a:latin typeface="+mn-lt"/>
                <a:ea typeface="+mn-ea"/>
                <a:cs typeface="+mn-cs"/>
              </a:rPr>
              <a:t>[insert name]</a:t>
            </a:r>
            <a:r>
              <a:rPr lang="en-US" sz="1200" b="0" u="none" kern="1200" baseline="0" dirty="0" smtClean="0">
                <a:solidFill>
                  <a:schemeClr val="tx1"/>
                </a:solidFill>
                <a:effectLst/>
                <a:latin typeface="+mn-lt"/>
                <a:ea typeface="+mn-ea"/>
                <a:cs typeface="+mn-cs"/>
              </a:rPr>
              <a:t> put together….</a:t>
            </a:r>
          </a:p>
          <a:p>
            <a:pPr marL="228600" indent="-228600">
              <a:buFont typeface="+mj-lt"/>
              <a:buAutoNum type="arabicPeriod"/>
            </a:pPr>
            <a:endParaRPr lang="en-US" sz="1200" b="0" kern="1200" baseline="0" dirty="0" smtClean="0">
              <a:solidFill>
                <a:schemeClr val="tx1"/>
              </a:solidFill>
              <a:effectLst/>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F535B0-75A5-4E33-A6C1-3B301E7A01DB}" type="slidenum">
              <a:rPr lang="en-US" smtClean="0"/>
              <a:t>8</a:t>
            </a:fld>
            <a:endParaRPr lang="en-US"/>
          </a:p>
        </p:txBody>
      </p:sp>
    </p:spTree>
    <p:extLst>
      <p:ext uri="{BB962C8B-B14F-4D97-AF65-F5344CB8AC3E}">
        <p14:creationId xmlns:p14="http://schemas.microsoft.com/office/powerpoint/2010/main" val="18145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Technical Solution Slide</a:t>
            </a:r>
          </a:p>
          <a:p>
            <a:endParaRPr lang="en-US" sz="1200" b="1"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15 XPs</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2003 Servers – outdated</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Firewall – unmanaged</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Tape backups – </a:t>
            </a:r>
            <a:r>
              <a:rPr lang="en-US" sz="1200" i="0" kern="1200" baseline="0" dirty="0" err="1" smtClean="0">
                <a:solidFill>
                  <a:schemeClr val="tx1"/>
                </a:solidFill>
                <a:effectLst/>
                <a:latin typeface="+mn-lt"/>
                <a:ea typeface="+mn-ea"/>
                <a:cs typeface="+mn-cs"/>
              </a:rPr>
              <a:t>unamanaged</a:t>
            </a:r>
            <a:r>
              <a:rPr lang="en-US" sz="1200" i="0" kern="1200" baseline="0" dirty="0" smtClean="0">
                <a:solidFill>
                  <a:schemeClr val="tx1"/>
                </a:solidFill>
                <a:effectLst/>
                <a:latin typeface="+mn-lt"/>
                <a:ea typeface="+mn-ea"/>
                <a:cs typeface="+mn-cs"/>
              </a:rPr>
              <a:t>/untested</a:t>
            </a: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With inconsistent</a:t>
            </a:r>
            <a:r>
              <a:rPr lang="en-US" sz="1200" i="0" kern="1200" baseline="0" dirty="0" smtClean="0">
                <a:solidFill>
                  <a:schemeClr val="tx1"/>
                </a:solidFill>
                <a:effectLst/>
                <a:latin typeface="+mn-lt"/>
                <a:ea typeface="+mn-ea"/>
                <a:cs typeface="+mn-cs"/>
              </a:rPr>
              <a:t> and unsecured systems, you have an unpredictable budget and unreliable experience.  Where we can take you, we can fix this.</a:t>
            </a: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Would you agree there are serious concerns and we need to make an investment to do an overhaul? </a:t>
            </a:r>
          </a:p>
          <a:p>
            <a:endParaRPr lang="en-US" dirty="0"/>
          </a:p>
        </p:txBody>
      </p:sp>
      <p:sp>
        <p:nvSpPr>
          <p:cNvPr id="4" name="Slide Number Placeholder 3"/>
          <p:cNvSpPr>
            <a:spLocks noGrp="1"/>
          </p:cNvSpPr>
          <p:nvPr>
            <p:ph type="sldNum" sz="quarter" idx="10"/>
          </p:nvPr>
        </p:nvSpPr>
        <p:spPr/>
        <p:txBody>
          <a:bodyPr/>
          <a:lstStyle/>
          <a:p>
            <a:fld id="{68FA62DB-7E15-4CE7-9F60-6BED2D6E529D}" type="slidenum">
              <a:rPr lang="en-US" smtClean="0"/>
              <a:pPr/>
              <a:t>9</a:t>
            </a:fld>
            <a:endParaRPr lang="en-US" dirty="0"/>
          </a:p>
        </p:txBody>
      </p:sp>
    </p:spTree>
    <p:extLst>
      <p:ext uri="{BB962C8B-B14F-4D97-AF65-F5344CB8AC3E}">
        <p14:creationId xmlns:p14="http://schemas.microsoft.com/office/powerpoint/2010/main" val="3502088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219200"/>
            <a:ext cx="8077200" cy="1447800"/>
          </a:xfrm>
        </p:spPr>
        <p:txBody>
          <a:bodyPr>
            <a:noAutofit/>
          </a:bodyPr>
          <a:lstStyle>
            <a:lvl1pPr algn="r">
              <a:lnSpc>
                <a:spcPts val="4200"/>
              </a:lnSpc>
              <a:defRPr sz="40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514600"/>
            <a:ext cx="8077200" cy="685800"/>
          </a:xfrm>
        </p:spPr>
        <p:txBody>
          <a:bodyPr lIns="0" tIns="0" rIns="0" bIns="0">
            <a:normAutofit/>
          </a:bodyPr>
          <a:lstStyle>
            <a:lvl1pPr marL="0" indent="0" algn="r">
              <a:buNone/>
              <a:defRPr sz="3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2386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33A61BE-C8CE-4000-82D9-27306E906F14}" type="slidenum">
              <a:rPr lang="en-US" smtClean="0"/>
              <a:t>‹#›</a:t>
            </a:fld>
            <a:endParaRPr lang="en-US"/>
          </a:p>
        </p:txBody>
      </p:sp>
    </p:spTree>
    <p:extLst>
      <p:ext uri="{BB962C8B-B14F-4D97-AF65-F5344CB8AC3E}">
        <p14:creationId xmlns:p14="http://schemas.microsoft.com/office/powerpoint/2010/main" val="255408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926830"/>
            <a:ext cx="7772400" cy="31439370"/>
          </a:xfrm>
        </p:spPr>
        <p:txBody>
          <a:bodyPr anchor="t"/>
          <a:lstStyle>
            <a:lvl1pPr algn="ctr">
              <a:lnSpc>
                <a:spcPts val="4200"/>
              </a:lnSpc>
              <a:defRPr sz="4000" b="1" cap="none" baseline="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A33A61BE-C8CE-4000-82D9-27306E906F14}" type="slidenum">
              <a:rPr lang="en-US" smtClean="0"/>
              <a:t>‹#›</a:t>
            </a:fld>
            <a:endParaRPr lang="en-US"/>
          </a:p>
        </p:txBody>
      </p:sp>
    </p:spTree>
    <p:extLst>
      <p:ext uri="{BB962C8B-B14F-4D97-AF65-F5344CB8AC3E}">
        <p14:creationId xmlns:p14="http://schemas.microsoft.com/office/powerpoint/2010/main" val="359696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49555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135312"/>
            <a:ext cx="4040188" cy="3189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2495550"/>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3135312"/>
            <a:ext cx="4041775" cy="3189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A33A61BE-C8CE-4000-82D9-27306E906F14}" type="slidenum">
              <a:rPr lang="en-US" smtClean="0"/>
              <a:t>‹#›</a:t>
            </a:fld>
            <a:endParaRPr lang="en-US"/>
          </a:p>
        </p:txBody>
      </p:sp>
    </p:spTree>
    <p:extLst>
      <p:ext uri="{BB962C8B-B14F-4D97-AF65-F5344CB8AC3E}">
        <p14:creationId xmlns:p14="http://schemas.microsoft.com/office/powerpoint/2010/main" val="5469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33A61BE-C8CE-4000-82D9-27306E906F14}" type="slidenum">
              <a:rPr lang="en-US" smtClean="0"/>
              <a:t>‹#›</a:t>
            </a:fld>
            <a:endParaRPr lang="en-US"/>
          </a:p>
        </p:txBody>
      </p:sp>
    </p:spTree>
    <p:extLst>
      <p:ext uri="{BB962C8B-B14F-4D97-AF65-F5344CB8AC3E}">
        <p14:creationId xmlns:p14="http://schemas.microsoft.com/office/powerpoint/2010/main" val="319706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443537"/>
            <a:ext cx="5486400" cy="804863"/>
          </a:xfr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A33A61BE-C8CE-4000-82D9-27306E906F14}" type="slidenum">
              <a:rPr lang="en-US" smtClean="0"/>
              <a:t>‹#›</a:t>
            </a:fld>
            <a:endParaRPr lang="en-US"/>
          </a:p>
        </p:txBody>
      </p:sp>
    </p:spTree>
    <p:extLst>
      <p:ext uri="{BB962C8B-B14F-4D97-AF65-F5344CB8AC3E}">
        <p14:creationId xmlns:p14="http://schemas.microsoft.com/office/powerpoint/2010/main" val="284170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7620" y="0"/>
            <a:ext cx="9151620" cy="2038351"/>
          </a:xfrm>
          <a:prstGeom prst="rect">
            <a:avLst/>
          </a:prstGeom>
        </p:spPr>
      </p:pic>
      <p:sp>
        <p:nvSpPr>
          <p:cNvPr id="2" name="Title Placeholder 1"/>
          <p:cNvSpPr>
            <a:spLocks noGrp="1"/>
          </p:cNvSpPr>
          <p:nvPr>
            <p:ph type="title"/>
          </p:nvPr>
        </p:nvSpPr>
        <p:spPr>
          <a:xfrm>
            <a:off x="457200" y="9906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01"/>
            <a:ext cx="8229600" cy="3886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52400" y="6324600"/>
            <a:ext cx="2133600" cy="365125"/>
          </a:xfrm>
          <a:prstGeom prst="rect">
            <a:avLst/>
          </a:prstGeom>
        </p:spPr>
        <p:txBody>
          <a:bodyPr vert="horz" lIns="91440" tIns="45720" rIns="91440" bIns="45720" rtlCol="0" anchor="ctr"/>
          <a:lstStyle>
            <a:lvl1pPr algn="l">
              <a:defRPr sz="1050">
                <a:solidFill>
                  <a:schemeClr val="tx1"/>
                </a:solidFill>
              </a:defRPr>
            </a:lvl1pPr>
          </a:lstStyle>
          <a:p>
            <a:fld id="{A33A61BE-C8CE-4000-82D9-27306E906F14}" type="slidenum">
              <a:rPr lang="en-US" smtClean="0"/>
              <a:pPr/>
              <a:t>‹#›</a:t>
            </a:fld>
            <a:endParaRPr lang="en-US" dirty="0"/>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6304" y="128016"/>
            <a:ext cx="381000" cy="381000"/>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64368" y="6248400"/>
            <a:ext cx="1441665" cy="342796"/>
          </a:xfrm>
          <a:prstGeom prst="rect">
            <a:avLst/>
          </a:prstGeom>
        </p:spPr>
      </p:pic>
      <p:sp>
        <p:nvSpPr>
          <p:cNvPr id="9" name="Rectangle 8"/>
          <p:cNvSpPr/>
          <p:nvPr userDrawn="1"/>
        </p:nvSpPr>
        <p:spPr>
          <a:xfrm>
            <a:off x="0" y="6766560"/>
            <a:ext cx="9144000" cy="100584"/>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7849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defTabSz="914400" rtl="0" eaLnBrk="1" latinLnBrk="0" hangingPunct="1">
        <a:spcBef>
          <a:spcPct val="0"/>
        </a:spcBef>
        <a:buNone/>
        <a:defRPr sz="4000" b="1" kern="120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Font typeface="Wingdings" panose="05000000000000000000"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Present the Proposal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840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The Technical Solution</a:t>
            </a:r>
            <a:endParaRPr lang="en-US" dirty="0"/>
          </a:p>
        </p:txBody>
      </p:sp>
      <p:pic>
        <p:nvPicPr>
          <p:cNvPr id="5" name="Picture 4" descr="Standardization2.png"/>
          <p:cNvPicPr>
            <a:picLocks noChangeAspect="1"/>
          </p:cNvPicPr>
          <p:nvPr/>
        </p:nvPicPr>
        <p:blipFill rotWithShape="1">
          <a:blip r:embed="rId3"/>
          <a:srcRect l="50985"/>
          <a:stretch/>
        </p:blipFill>
        <p:spPr>
          <a:xfrm>
            <a:off x="387254" y="2476500"/>
            <a:ext cx="4184746" cy="3657600"/>
          </a:xfrm>
          <a:prstGeom prst="rect">
            <a:avLst/>
          </a:prstGeom>
        </p:spPr>
      </p:pic>
      <p:sp>
        <p:nvSpPr>
          <p:cNvPr id="8" name="TextBox 7"/>
          <p:cNvSpPr txBox="1"/>
          <p:nvPr/>
        </p:nvSpPr>
        <p:spPr>
          <a:xfrm>
            <a:off x="1371600" y="2133600"/>
            <a:ext cx="2286000" cy="400110"/>
          </a:xfrm>
          <a:prstGeom prst="rect">
            <a:avLst/>
          </a:prstGeom>
          <a:noFill/>
        </p:spPr>
        <p:txBody>
          <a:bodyPr wrap="square" rtlCol="0">
            <a:spAutoFit/>
          </a:bodyPr>
          <a:lstStyle/>
          <a:p>
            <a:pPr marL="228600" indent="-228600" algn="ctr"/>
            <a:r>
              <a:rPr lang="en-US" sz="2000" b="1" dirty="0" smtClean="0">
                <a:solidFill>
                  <a:schemeClr val="tx1">
                    <a:lumMod val="50000"/>
                    <a:lumOff val="50000"/>
                  </a:schemeClr>
                </a:solidFill>
                <a:latin typeface="Arial" panose="020B0604020202020204" pitchFamily="34" charset="0"/>
                <a:cs typeface="Arial" panose="020B0604020202020204" pitchFamily="34" charset="0"/>
              </a:rPr>
              <a:t>Future</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48458271"/>
              </p:ext>
            </p:extLst>
          </p:nvPr>
        </p:nvGraphicFramePr>
        <p:xfrm>
          <a:off x="5105400" y="2514600"/>
          <a:ext cx="3657600" cy="3467100"/>
        </p:xfrm>
        <a:graphic>
          <a:graphicData uri="http://schemas.openxmlformats.org/drawingml/2006/table">
            <a:tbl>
              <a:tblPr firstRow="1" bandRow="1">
                <a:tableStyleId>{616DA210-FB5B-4158-B5E0-FEB733F419BA}</a:tableStyleId>
              </a:tblPr>
              <a:tblGrid>
                <a:gridCol w="3657600"/>
              </a:tblGrid>
              <a:tr h="495300">
                <a:tc>
                  <a:txBody>
                    <a:bodyPr/>
                    <a:lstStyle/>
                    <a:p>
                      <a:pPr algn="ctr"/>
                      <a:r>
                        <a:rPr lang="en-US" sz="1400" dirty="0" smtClean="0">
                          <a:solidFill>
                            <a:schemeClr val="bg1"/>
                          </a:solidFill>
                          <a:latin typeface="Arial" panose="020B0604020202020204" pitchFamily="34" charset="0"/>
                          <a:cs typeface="Arial" panose="020B0604020202020204" pitchFamily="34" charset="0"/>
                        </a:rPr>
                        <a:t>Current Technical</a:t>
                      </a:r>
                      <a:r>
                        <a:rPr lang="en-US" sz="1400" baseline="0" dirty="0" smtClean="0">
                          <a:solidFill>
                            <a:schemeClr val="bg1"/>
                          </a:solidFill>
                          <a:latin typeface="Arial" panose="020B0604020202020204" pitchFamily="34" charset="0"/>
                          <a:cs typeface="Arial" panose="020B0604020202020204" pitchFamily="34" charset="0"/>
                        </a:rPr>
                        <a:t> Improvements </a:t>
                      </a:r>
                      <a:endParaRPr lang="en-US" sz="1400" b="1" dirty="0">
                        <a:solidFill>
                          <a:schemeClr val="bg1"/>
                        </a:solidFill>
                        <a:latin typeface="Arial" panose="020B0604020202020204" pitchFamily="34" charset="0"/>
                        <a:cs typeface="Arial" panose="020B0604020202020204" pitchFamily="34" charset="0"/>
                      </a:endParaRPr>
                    </a:p>
                  </a:txBody>
                  <a:tcPr>
                    <a:solidFill>
                      <a:schemeClr val="tx1"/>
                    </a:solidFill>
                  </a:tcPr>
                </a:tc>
              </a:tr>
              <a:tr h="495300">
                <a:tc>
                  <a:txBody>
                    <a:bodyPr/>
                    <a:lstStyle/>
                    <a:p>
                      <a:r>
                        <a:rPr lang="en-US" sz="1400" dirty="0" smtClean="0">
                          <a:latin typeface="Arial" panose="020B0604020202020204" pitchFamily="34" charset="0"/>
                          <a:cs typeface="Arial" panose="020B0604020202020204" pitchFamily="34" charset="0"/>
                        </a:rPr>
                        <a:t>Replace</a:t>
                      </a:r>
                      <a:r>
                        <a:rPr lang="en-US" sz="1400" baseline="0" dirty="0" smtClean="0">
                          <a:latin typeface="Arial" panose="020B0604020202020204" pitchFamily="34" charset="0"/>
                          <a:cs typeface="Arial" panose="020B0604020202020204" pitchFamily="34" charset="0"/>
                        </a:rPr>
                        <a:t> 15 XP workstations with new</a:t>
                      </a:r>
                      <a:endParaRPr lang="en-US" sz="1400" b="0" dirty="0">
                        <a:solidFill>
                          <a:schemeClr val="accent2"/>
                        </a:solidFill>
                        <a:latin typeface="Arial" panose="020B0604020202020204" pitchFamily="34" charset="0"/>
                        <a:cs typeface="Arial" panose="020B0604020202020204" pitchFamily="34" charset="0"/>
                      </a:endParaRPr>
                    </a:p>
                  </a:txBody>
                  <a:tcPr/>
                </a:tc>
              </a:tr>
              <a:tr h="495300">
                <a:tc>
                  <a:txBody>
                    <a:bodyPr/>
                    <a:lstStyle/>
                    <a:p>
                      <a:r>
                        <a:rPr lang="en-US" sz="1400" dirty="0" smtClean="0">
                          <a:latin typeface="Arial" panose="020B0604020202020204" pitchFamily="34" charset="0"/>
                          <a:cs typeface="Arial" panose="020B0604020202020204" pitchFamily="34" charset="0"/>
                        </a:rPr>
                        <a:t>Remove Exchange server </a:t>
                      </a:r>
                      <a:endParaRPr lang="en-US" sz="1400" dirty="0">
                        <a:solidFill>
                          <a:schemeClr val="accent2"/>
                        </a:solidFill>
                        <a:latin typeface="Arial" panose="020B0604020202020204" pitchFamily="34" charset="0"/>
                        <a:cs typeface="Arial" panose="020B0604020202020204" pitchFamily="34" charset="0"/>
                      </a:endParaRPr>
                    </a:p>
                  </a:txBody>
                  <a:tcPr/>
                </a:tc>
              </a:tr>
              <a:tr h="495300">
                <a:tc>
                  <a:txBody>
                    <a:bodyPr/>
                    <a:lstStyle/>
                    <a:p>
                      <a:r>
                        <a:rPr lang="en-US" sz="1400" dirty="0" smtClean="0">
                          <a:latin typeface="Arial" panose="020B0604020202020204" pitchFamily="34" charset="0"/>
                          <a:cs typeface="Arial" panose="020B0604020202020204" pitchFamily="34" charset="0"/>
                        </a:rPr>
                        <a:t>Replace 1 server</a:t>
                      </a:r>
                      <a:endParaRPr lang="en-US" sz="1400" dirty="0">
                        <a:solidFill>
                          <a:schemeClr val="accent2"/>
                        </a:solidFill>
                        <a:latin typeface="Arial" panose="020B0604020202020204" pitchFamily="34" charset="0"/>
                        <a:cs typeface="Arial" panose="020B0604020202020204" pitchFamily="34" charset="0"/>
                      </a:endParaRPr>
                    </a:p>
                  </a:txBody>
                  <a:tcPr/>
                </a:tc>
              </a:tr>
              <a:tr h="495300">
                <a:tc>
                  <a:txBody>
                    <a:bodyPr/>
                    <a:lstStyle/>
                    <a:p>
                      <a:r>
                        <a:rPr lang="en-US" sz="1400" dirty="0" smtClean="0">
                          <a:latin typeface="Arial" panose="020B0604020202020204" pitchFamily="34" charset="0"/>
                          <a:cs typeface="Arial" panose="020B0604020202020204" pitchFamily="34" charset="0"/>
                        </a:rPr>
                        <a:t>Replace unmanaged firewall with UTM</a:t>
                      </a:r>
                      <a:endParaRPr lang="en-US" sz="1400" dirty="0">
                        <a:solidFill>
                          <a:schemeClr val="accent2"/>
                        </a:solidFill>
                        <a:latin typeface="Arial" panose="020B0604020202020204" pitchFamily="34" charset="0"/>
                        <a:cs typeface="Arial" panose="020B0604020202020204" pitchFamily="34" charset="0"/>
                      </a:endParaRPr>
                    </a:p>
                  </a:txBody>
                  <a:tcPr/>
                </a:tc>
              </a:tr>
              <a:tr h="495300">
                <a:tc>
                  <a:txBody>
                    <a:bodyPr/>
                    <a:lstStyle/>
                    <a:p>
                      <a:r>
                        <a:rPr lang="en-US" sz="1400" dirty="0" smtClean="0">
                          <a:latin typeface="Arial" panose="020B0604020202020204" pitchFamily="34" charset="0"/>
                          <a:cs typeface="Arial" panose="020B0604020202020204" pitchFamily="34" charset="0"/>
                        </a:rPr>
                        <a:t>Replace tape</a:t>
                      </a:r>
                      <a:r>
                        <a:rPr lang="en-US" sz="1400" baseline="0" dirty="0" smtClean="0">
                          <a:latin typeface="Arial" panose="020B0604020202020204" pitchFamily="34" charset="0"/>
                          <a:cs typeface="Arial" panose="020B0604020202020204" pitchFamily="34" charset="0"/>
                        </a:rPr>
                        <a:t> backup with BDR </a:t>
                      </a:r>
                      <a:endParaRPr lang="en-US" sz="1400" dirty="0">
                        <a:solidFill>
                          <a:schemeClr val="accent2"/>
                        </a:solidFill>
                        <a:latin typeface="Arial" panose="020B0604020202020204" pitchFamily="34" charset="0"/>
                        <a:cs typeface="Arial" panose="020B0604020202020204" pitchFamily="34" charset="0"/>
                      </a:endParaRPr>
                    </a:p>
                  </a:txBody>
                  <a:tcPr/>
                </a:tc>
              </a:tr>
              <a:tr h="495300">
                <a:tc>
                  <a:txBody>
                    <a:bodyPr/>
                    <a:lstStyle/>
                    <a:p>
                      <a:r>
                        <a:rPr lang="en-US" sz="1400" dirty="0" smtClean="0">
                          <a:solidFill>
                            <a:schemeClr val="tx1"/>
                          </a:solidFill>
                          <a:latin typeface="Arial" panose="020B0604020202020204" pitchFamily="34" charset="0"/>
                          <a:cs typeface="Arial" panose="020B0604020202020204" pitchFamily="34" charset="0"/>
                        </a:rPr>
                        <a:t>Upgrade15 Office 2003 licenses </a:t>
                      </a:r>
                      <a:endParaRPr lang="en-US" sz="14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8891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type="title"/>
          </p:nvPr>
        </p:nvSpPr>
        <p:spPr>
          <a:xfrm>
            <a:off x="381000" y="1676400"/>
            <a:ext cx="8229600" cy="1143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0" dirty="0" smtClean="0">
                <a:latin typeface="Arial" pitchFamily="34" charset="0"/>
                <a:cs typeface="Arial" pitchFamily="34" charset="0"/>
              </a:rPr>
              <a:t>Annual </a:t>
            </a:r>
            <a:r>
              <a:rPr lang="en-US" sz="1600" b="0" dirty="0">
                <a:latin typeface="Arial" pitchFamily="34" charset="0"/>
                <a:cs typeface="Arial" pitchFamily="34" charset="0"/>
              </a:rPr>
              <a:t>Revenue: </a:t>
            </a:r>
            <a:r>
              <a:rPr lang="en-US" sz="1600" b="0" dirty="0" smtClean="0">
                <a:latin typeface="Arial" pitchFamily="34" charset="0"/>
                <a:cs typeface="Arial" pitchFamily="34" charset="0"/>
              </a:rPr>
              <a:t>$7M</a:t>
            </a:r>
            <a:r>
              <a:rPr lang="en-US" sz="1600" b="0" dirty="0">
                <a:latin typeface="Arial" pitchFamily="34" charset="0"/>
                <a:cs typeface="Arial" pitchFamily="34" charset="0"/>
              </a:rPr>
              <a:t>	</a:t>
            </a:r>
            <a:r>
              <a:rPr lang="en-US" sz="1600" b="0" dirty="0" smtClean="0">
                <a:latin typeface="Arial" pitchFamily="34" charset="0"/>
                <a:cs typeface="Arial" pitchFamily="34" charset="0"/>
              </a:rPr>
              <a:t>	Cost </a:t>
            </a:r>
            <a:r>
              <a:rPr lang="en-US" sz="1600" b="0" dirty="0">
                <a:latin typeface="Arial" pitchFamily="34" charset="0"/>
                <a:cs typeface="Arial" pitchFamily="34" charset="0"/>
              </a:rPr>
              <a:t>of Employee Downtime: </a:t>
            </a:r>
            <a:r>
              <a:rPr lang="en-US" sz="1600" b="0" dirty="0" smtClean="0">
                <a:latin typeface="Arial" pitchFamily="34" charset="0"/>
                <a:cs typeface="Arial" pitchFamily="34" charset="0"/>
              </a:rPr>
              <a:t>$9.63/</a:t>
            </a:r>
            <a:r>
              <a:rPr lang="en-US" sz="1600" b="0" dirty="0" err="1" smtClean="0">
                <a:latin typeface="Arial" pitchFamily="34" charset="0"/>
                <a:cs typeface="Arial" pitchFamily="34" charset="0"/>
              </a:rPr>
              <a:t>hr</a:t>
            </a:r>
            <a:r>
              <a:rPr lang="en-US" sz="1600" b="0" dirty="0">
                <a:latin typeface="Arial" pitchFamily="34" charset="0"/>
                <a:cs typeface="Arial" pitchFamily="34" charset="0"/>
              </a:rPr>
              <a:t/>
            </a:r>
            <a:br>
              <a:rPr lang="en-US" sz="1600" b="0" dirty="0">
                <a:latin typeface="Arial" pitchFamily="34" charset="0"/>
                <a:cs typeface="Arial" pitchFamily="34" charset="0"/>
              </a:rPr>
            </a:br>
            <a:r>
              <a:rPr lang="en-US" sz="1600" b="0" dirty="0" smtClean="0">
                <a:latin typeface="Arial" pitchFamily="34" charset="0"/>
                <a:cs typeface="Arial" pitchFamily="34" charset="0"/>
              </a:rPr>
              <a:t># </a:t>
            </a:r>
            <a:r>
              <a:rPr lang="en-US" sz="1600" b="0" dirty="0">
                <a:latin typeface="Arial" pitchFamily="34" charset="0"/>
                <a:cs typeface="Arial" pitchFamily="34" charset="0"/>
              </a:rPr>
              <a:t>of Employees: </a:t>
            </a:r>
            <a:r>
              <a:rPr lang="en-US" sz="1600" b="0" dirty="0" smtClean="0">
                <a:latin typeface="Arial" pitchFamily="34" charset="0"/>
                <a:cs typeface="Arial" pitchFamily="34" charset="0"/>
              </a:rPr>
              <a:t>38</a:t>
            </a:r>
            <a:r>
              <a:rPr lang="en-US" sz="1600" b="0" dirty="0">
                <a:latin typeface="Arial" pitchFamily="34" charset="0"/>
                <a:cs typeface="Arial" pitchFamily="34" charset="0"/>
              </a:rPr>
              <a:t>		</a:t>
            </a:r>
            <a:r>
              <a:rPr lang="en-US" sz="1600" b="0" dirty="0" smtClean="0">
                <a:latin typeface="Arial" pitchFamily="34" charset="0"/>
                <a:cs typeface="Arial" pitchFamily="34" charset="0"/>
              </a:rPr>
              <a:t>	Cost </a:t>
            </a:r>
            <a:r>
              <a:rPr lang="en-US" sz="1600" b="0" dirty="0">
                <a:latin typeface="Arial" pitchFamily="34" charset="0"/>
                <a:cs typeface="Arial" pitchFamily="34" charset="0"/>
              </a:rPr>
              <a:t>of Employee not producing: </a:t>
            </a:r>
            <a:r>
              <a:rPr lang="en-US" sz="1600" b="0" dirty="0" smtClean="0">
                <a:latin typeface="Arial" pitchFamily="34" charset="0"/>
                <a:cs typeface="Arial" pitchFamily="34" charset="0"/>
              </a:rPr>
              <a:t>$88.73/</a:t>
            </a:r>
            <a:r>
              <a:rPr lang="en-US" sz="1600" b="0" dirty="0" err="1" smtClean="0">
                <a:latin typeface="Arial" pitchFamily="34" charset="0"/>
                <a:cs typeface="Arial" pitchFamily="34" charset="0"/>
              </a:rPr>
              <a:t>hr</a:t>
            </a:r>
            <a:r>
              <a:rPr lang="en-US" sz="1600" b="0" dirty="0">
                <a:latin typeface="Arial" pitchFamily="34" charset="0"/>
                <a:cs typeface="Arial" pitchFamily="34" charset="0"/>
              </a:rPr>
              <a:t/>
            </a:r>
            <a:br>
              <a:rPr lang="en-US" sz="1600" b="0" dirty="0">
                <a:latin typeface="Arial" pitchFamily="34" charset="0"/>
                <a:cs typeface="Arial" pitchFamily="34" charset="0"/>
              </a:rPr>
            </a:br>
            <a:r>
              <a:rPr lang="en-US" sz="1600" b="0" dirty="0" smtClean="0">
                <a:latin typeface="Arial" pitchFamily="34" charset="0"/>
                <a:cs typeface="Arial" pitchFamily="34" charset="0"/>
              </a:rPr>
              <a:t>Average </a:t>
            </a:r>
            <a:r>
              <a:rPr lang="en-US" sz="1600" b="0" dirty="0">
                <a:latin typeface="Arial" pitchFamily="34" charset="0"/>
                <a:cs typeface="Arial" pitchFamily="34" charset="0"/>
              </a:rPr>
              <a:t>Salary: </a:t>
            </a:r>
            <a:r>
              <a:rPr lang="en-US" sz="1600" b="0" dirty="0" smtClean="0">
                <a:latin typeface="Arial" pitchFamily="34" charset="0"/>
                <a:cs typeface="Arial" pitchFamily="34" charset="0"/>
              </a:rPr>
              <a:t>$20k</a:t>
            </a:r>
            <a:r>
              <a:rPr lang="en-US" sz="1600" b="0" dirty="0">
                <a:latin typeface="Arial" pitchFamily="34" charset="0"/>
                <a:cs typeface="Arial" pitchFamily="34" charset="0"/>
              </a:rPr>
              <a:t>	</a:t>
            </a:r>
            <a:r>
              <a:rPr lang="en-US" sz="1600" b="0" dirty="0" smtClean="0">
                <a:latin typeface="Arial" pitchFamily="34" charset="0"/>
                <a:cs typeface="Arial" pitchFamily="34" charset="0"/>
              </a:rPr>
              <a:t>	Cost </a:t>
            </a:r>
            <a:r>
              <a:rPr lang="en-US" sz="1600" b="0" dirty="0">
                <a:latin typeface="Arial" pitchFamily="34" charset="0"/>
                <a:cs typeface="Arial" pitchFamily="34" charset="0"/>
              </a:rPr>
              <a:t>of All Employees Downtime: </a:t>
            </a:r>
            <a:r>
              <a:rPr lang="en-US" sz="1600" b="0" dirty="0" smtClean="0">
                <a:latin typeface="Arial" pitchFamily="34" charset="0"/>
                <a:cs typeface="Arial" pitchFamily="34" charset="0"/>
              </a:rPr>
              <a:t>$365.94/</a:t>
            </a:r>
            <a:r>
              <a:rPr lang="en-US" sz="1600" b="0" dirty="0" err="1" smtClean="0">
                <a:latin typeface="Arial" pitchFamily="34" charset="0"/>
                <a:cs typeface="Arial" pitchFamily="34" charset="0"/>
              </a:rPr>
              <a:t>hr</a:t>
            </a:r>
            <a:r>
              <a:rPr lang="en-US" sz="1600" b="0" dirty="0">
                <a:latin typeface="Arial" pitchFamily="34" charset="0"/>
                <a:cs typeface="Arial" pitchFamily="34" charset="0"/>
              </a:rPr>
              <a:t/>
            </a:r>
            <a:br>
              <a:rPr lang="en-US" sz="1600" b="0" dirty="0">
                <a:latin typeface="Arial" pitchFamily="34" charset="0"/>
                <a:cs typeface="Arial" pitchFamily="34" charset="0"/>
              </a:rPr>
            </a:br>
            <a:r>
              <a:rPr lang="en-US" sz="1600" b="0" dirty="0">
                <a:latin typeface="Arial" pitchFamily="34" charset="0"/>
                <a:cs typeface="Arial" pitchFamily="34" charset="0"/>
              </a:rPr>
              <a:t>				</a:t>
            </a:r>
            <a:r>
              <a:rPr lang="en-US" sz="1600" b="0" dirty="0" smtClean="0">
                <a:latin typeface="Arial" pitchFamily="34" charset="0"/>
                <a:cs typeface="Arial" pitchFamily="34" charset="0"/>
              </a:rPr>
              <a:t>		Cost </a:t>
            </a:r>
            <a:r>
              <a:rPr lang="en-US" sz="1600" b="0" dirty="0">
                <a:latin typeface="Arial" pitchFamily="34" charset="0"/>
                <a:cs typeface="Arial" pitchFamily="34" charset="0"/>
              </a:rPr>
              <a:t>of All Employees not producing: </a:t>
            </a:r>
            <a:r>
              <a:rPr lang="en-US" sz="1600" b="0" dirty="0" smtClean="0">
                <a:latin typeface="Arial" pitchFamily="34" charset="0"/>
                <a:cs typeface="Arial" pitchFamily="34" charset="0"/>
              </a:rPr>
              <a:t>$3,371.74/</a:t>
            </a:r>
            <a:r>
              <a:rPr lang="en-US" sz="1600" b="0" dirty="0" err="1" smtClean="0">
                <a:latin typeface="Arial" pitchFamily="34" charset="0"/>
                <a:cs typeface="Arial" pitchFamily="34" charset="0"/>
              </a:rPr>
              <a:t>hr</a:t>
            </a:r>
            <a:endParaRPr lang="en-US" sz="1600" b="0" dirty="0">
              <a:latin typeface="Arial" pitchFamily="34" charset="0"/>
              <a:cs typeface="Arial" pitchFamily="34" charset="0"/>
            </a:endParaRPr>
          </a:p>
        </p:txBody>
      </p:sp>
      <p:sp>
        <p:nvSpPr>
          <p:cNvPr id="7" name="TextBox 7"/>
          <p:cNvSpPr txBox="1">
            <a:spLocks noGrp="1"/>
          </p:cNvSpPr>
          <p:nvPr>
            <p:ph idx="1"/>
          </p:nvPr>
        </p:nvSpPr>
        <p:spPr>
          <a:xfrm>
            <a:off x="381000" y="2788522"/>
            <a:ext cx="8229600" cy="40318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Power Outage							$311.54</a:t>
            </a:r>
          </a:p>
          <a:p>
            <a:pPr indent="0">
              <a:spcBef>
                <a:spcPts val="0"/>
              </a:spcBef>
              <a:buNone/>
              <a:defRPr/>
            </a:pPr>
            <a:r>
              <a:rPr lang="en-US" sz="1600" dirty="0" smtClean="0">
                <a:solidFill>
                  <a:sysClr val="windowText" lastClr="000000"/>
                </a:solidFill>
                <a:latin typeface="Arial" pitchFamily="34" charset="0"/>
                <a:cs typeface="Arial" pitchFamily="34" charset="0"/>
              </a:rPr>
              <a:t>	2 </a:t>
            </a:r>
            <a:r>
              <a:rPr lang="en-US" sz="1600" dirty="0">
                <a:solidFill>
                  <a:sysClr val="windowText" lastClr="000000"/>
                </a:solidFill>
                <a:latin typeface="Arial" pitchFamily="34" charset="0"/>
                <a:cs typeface="Arial" pitchFamily="34" charset="0"/>
              </a:rPr>
              <a:t>hours year (.167 hours month)/</a:t>
            </a:r>
            <a:r>
              <a:rPr lang="en-US" sz="1600" dirty="0" smtClean="0">
                <a:solidFill>
                  <a:sysClr val="windowText" lastClr="000000"/>
                </a:solidFill>
                <a:latin typeface="Arial" pitchFamily="34" charset="0"/>
                <a:cs typeface="Arial" pitchFamily="34" charset="0"/>
              </a:rPr>
              <a:t>2</a:t>
            </a:r>
            <a:endParaRPr kumimoji="0" lang="en-US" sz="16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Cost of Downtime	 					$365.94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cs typeface="Arial" pitchFamily="34" charset="0"/>
              </a:rPr>
              <a:t>	</a:t>
            </a:r>
            <a:r>
              <a:rPr lang="en-US" sz="1600" dirty="0">
                <a:solidFill>
                  <a:sysClr val="windowText" lastClr="000000"/>
                </a:solidFill>
                <a:latin typeface="Arial" pitchFamily="34" charset="0"/>
                <a:cs typeface="Arial" pitchFamily="34" charset="0"/>
              </a:rPr>
              <a:t>1</a:t>
            </a:r>
            <a:r>
              <a:rPr kumimoji="0" lang="en-US" sz="16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 hour</a:t>
            </a:r>
            <a:r>
              <a:rPr kumimoji="0" lang="en-US" sz="1600" b="0" i="0" u="none" strike="noStrike" kern="1200" cap="none" spc="0" normalizeH="0" noProof="0" dirty="0" smtClean="0">
                <a:ln>
                  <a:noFill/>
                </a:ln>
                <a:solidFill>
                  <a:sysClr val="windowText" lastClr="000000"/>
                </a:solidFill>
                <a:effectLst/>
                <a:uLnTx/>
                <a:uFillTx/>
                <a:latin typeface="Arial" pitchFamily="34" charset="0"/>
                <a:cs typeface="Arial" pitchFamily="34" charset="0"/>
              </a:rPr>
              <a:t> month</a:t>
            </a:r>
            <a:r>
              <a:rPr kumimoji="0" lang="en-US" sz="16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Lost Revenue due to Downtime 			$3,371.74</a:t>
            </a:r>
          </a:p>
          <a:p>
            <a:pPr lvl="0" indent="0">
              <a:spcBef>
                <a:spcPts val="0"/>
              </a:spcBef>
              <a:buNone/>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cs typeface="Arial" pitchFamily="34" charset="0"/>
              </a:rPr>
              <a:t>	</a:t>
            </a:r>
            <a:r>
              <a:rPr lang="en-US" sz="1600" noProof="0" dirty="0" smtClean="0">
                <a:solidFill>
                  <a:sysClr val="windowText" lastClr="000000"/>
                </a:solidFill>
                <a:latin typeface="Arial" pitchFamily="34" charset="0"/>
                <a:cs typeface="Arial" pitchFamily="34" charset="0"/>
              </a:rPr>
              <a:t>1 hour month</a:t>
            </a:r>
            <a:r>
              <a:rPr lang="en-US" sz="1600" dirty="0" smtClean="0">
                <a:solidFill>
                  <a:sysClr val="windowText" lastClr="000000"/>
                </a:solidFill>
                <a:latin typeface="Arial" pitchFamily="34" charset="0"/>
                <a:cs typeface="Arial" pitchFamily="34" charset="0"/>
              </a:rPr>
              <a:t> </a:t>
            </a:r>
            <a:endParaRPr lang="en-US" sz="1600" dirty="0">
              <a:solidFill>
                <a:sysClr val="windowText" lastClr="000000"/>
              </a:solidFill>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Cost of Employee doing IT 				</a:t>
            </a:r>
            <a:r>
              <a:rPr lang="en-US" sz="2000" dirty="0" smtClean="0">
                <a:solidFill>
                  <a:sysClr val="windowText" lastClr="000000"/>
                </a:solidFill>
                <a:latin typeface="Arial" pitchFamily="34" charset="0"/>
                <a:cs typeface="Arial" pitchFamily="34" charset="0"/>
              </a:rPr>
              <a:t>$1,180.32</a:t>
            </a:r>
            <a:endParaRPr kumimoji="0" lang="en-US" sz="20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cs typeface="Arial" pitchFamily="34" charset="0"/>
              </a:rPr>
              <a:t>	</a:t>
            </a:r>
            <a:r>
              <a:rPr lang="en-US" sz="1600" noProof="0" dirty="0" smtClean="0">
                <a:solidFill>
                  <a:sysClr val="windowText" lastClr="000000"/>
                </a:solidFill>
                <a:latin typeface="Arial" pitchFamily="34" charset="0"/>
                <a:cs typeface="Arial" pitchFamily="34" charset="0"/>
              </a:rPr>
              <a:t>12</a:t>
            </a:r>
            <a:r>
              <a:rPr kumimoji="0" lang="en-US" sz="16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 hours month * ($9.63+ $</a:t>
            </a:r>
            <a:r>
              <a:rPr lang="en-US" sz="1600" dirty="0" smtClean="0">
                <a:solidFill>
                  <a:sysClr val="windowText" lastClr="000000"/>
                </a:solidFill>
                <a:latin typeface="Arial" pitchFamily="34" charset="0"/>
                <a:cs typeface="Arial" pitchFamily="34" charset="0"/>
              </a:rPr>
              <a:t>88.73</a:t>
            </a:r>
            <a:r>
              <a:rPr kumimoji="0" lang="en-US" sz="16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a:t>
            </a:r>
          </a:p>
          <a:p>
            <a:pPr lvl="0" indent="0">
              <a:spcBef>
                <a:spcPts val="0"/>
              </a:spcBef>
              <a:buNone/>
              <a:defRPr/>
            </a:pPr>
            <a:r>
              <a:rPr lang="en-US" sz="2000" dirty="0" smtClean="0">
                <a:solidFill>
                  <a:sysClr val="windowText" lastClr="000000"/>
                </a:solidFill>
                <a:latin typeface="Arial" pitchFamily="34" charset="0"/>
                <a:cs typeface="Arial" pitchFamily="34" charset="0"/>
              </a:rPr>
              <a:t>Cost of Managing Vendors 				$1,180.32</a:t>
            </a:r>
          </a:p>
          <a:p>
            <a:pPr indent="0">
              <a:spcBef>
                <a:spcPts val="0"/>
              </a:spcBef>
              <a:buNone/>
              <a:defRPr/>
            </a:pPr>
            <a:r>
              <a:rPr lang="en-US" sz="1600" dirty="0" smtClean="0">
                <a:solidFill>
                  <a:sysClr val="windowText" lastClr="000000"/>
                </a:solidFill>
                <a:latin typeface="Arial" pitchFamily="34" charset="0"/>
                <a:cs typeface="Arial" pitchFamily="34" charset="0"/>
              </a:rPr>
              <a:t>	12 hour month </a:t>
            </a:r>
            <a:r>
              <a:rPr lang="en-US" sz="1600" dirty="0">
                <a:solidFill>
                  <a:sysClr val="windowText" lastClr="000000"/>
                </a:solidFill>
                <a:latin typeface="Arial" pitchFamily="34" charset="0"/>
                <a:cs typeface="Arial" pitchFamily="34" charset="0"/>
              </a:rPr>
              <a:t>* </a:t>
            </a:r>
            <a:r>
              <a:rPr lang="en-US" sz="1600" dirty="0" smtClean="0">
                <a:solidFill>
                  <a:sysClr val="windowText" lastClr="000000"/>
                </a:solidFill>
                <a:latin typeface="Arial" pitchFamily="34" charset="0"/>
                <a:cs typeface="Arial" pitchFamily="34" charset="0"/>
              </a:rPr>
              <a:t>($9.63 </a:t>
            </a:r>
            <a:r>
              <a:rPr lang="en-US" sz="1600" dirty="0">
                <a:solidFill>
                  <a:sysClr val="windowText" lastClr="000000"/>
                </a:solidFill>
                <a:latin typeface="Arial" pitchFamily="34" charset="0"/>
                <a:cs typeface="Arial" pitchFamily="34" charset="0"/>
              </a:rPr>
              <a:t>+ </a:t>
            </a:r>
            <a:r>
              <a:rPr lang="en-US" sz="1600" dirty="0" smtClean="0">
                <a:solidFill>
                  <a:sysClr val="windowText" lastClr="000000"/>
                </a:solidFill>
                <a:latin typeface="Arial" pitchFamily="34" charset="0"/>
                <a:cs typeface="Arial" pitchFamily="34" charset="0"/>
              </a:rPr>
              <a:t>$88.73)</a:t>
            </a:r>
            <a:endParaRPr kumimoji="0" lang="en-US" sz="20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smtClean="0">
                <a:ln>
                  <a:noFill/>
                </a:ln>
                <a:solidFill>
                  <a:sysClr val="windowText" lastClr="000000"/>
                </a:solidFill>
                <a:effectLst/>
                <a:uLnTx/>
                <a:uFillTx/>
                <a:latin typeface="Arial" pitchFamily="34" charset="0"/>
                <a:cs typeface="Arial" pitchFamily="34" charset="0"/>
              </a:rPr>
              <a:t>Cost of Current IT Support				$1,000.00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cs typeface="Arial" pitchFamily="34" charset="0"/>
              </a:rPr>
              <a:t>	</a:t>
            </a:r>
            <a:endParaRPr kumimoji="0" lang="en-US" sz="2000" b="0" i="0" u="sng" strike="noStrike" kern="120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Total Monthly Cost						$7,409.86</a:t>
            </a:r>
          </a:p>
        </p:txBody>
      </p:sp>
      <p:sp>
        <p:nvSpPr>
          <p:cNvPr id="5" name="Title 1"/>
          <p:cNvSpPr txBox="1">
            <a:spLocks/>
          </p:cNvSpPr>
          <p:nvPr/>
        </p:nvSpPr>
        <p:spPr>
          <a:xfrm>
            <a:off x="381000" y="762000"/>
            <a:ext cx="8229600" cy="1143000"/>
          </a:xfrm>
          <a:prstGeom prst="rect">
            <a:avLst/>
          </a:prstGeom>
        </p:spPr>
        <p:txBody>
          <a:bodyPr vert="horz" lIns="0" tIns="0" rIns="0" bIns="0" rtlCol="0" anchor="ctr">
            <a:normAutofit/>
          </a:bodyPr>
          <a:lstStyle>
            <a:lvl1pPr algn="ctr" defTabSz="914400" rtl="0" eaLnBrk="1" latinLnBrk="0" hangingPunct="1">
              <a:spcBef>
                <a:spcPct val="0"/>
              </a:spcBef>
              <a:buNone/>
              <a:defRPr sz="4000" b="1" kern="1200" baseline="0">
                <a:solidFill>
                  <a:schemeClr val="tx1"/>
                </a:solidFill>
                <a:latin typeface="Arial" pitchFamily="34" charset="0"/>
                <a:ea typeface="+mj-ea"/>
                <a:cs typeface="Arial" pitchFamily="34" charset="0"/>
              </a:defRPr>
            </a:lvl1pPr>
          </a:lstStyle>
          <a:p>
            <a:r>
              <a:rPr lang="en-US" sz="3600" dirty="0" smtClean="0"/>
              <a:t>Cost Prevention</a:t>
            </a:r>
            <a:endParaRPr lang="en-US" sz="3600" dirty="0"/>
          </a:p>
        </p:txBody>
      </p:sp>
    </p:spTree>
    <p:extLst>
      <p:ext uri="{BB962C8B-B14F-4D97-AF65-F5344CB8AC3E}">
        <p14:creationId xmlns:p14="http://schemas.microsoft.com/office/powerpoint/2010/main" val="261832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 calcmode="lin" valueType="num">
                                      <p:cBhvr additive="base">
                                        <p:cTn id="5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12" end="12"/>
                                            </p:txEl>
                                          </p:spTgt>
                                        </p:tgtEl>
                                        <p:attrNameLst>
                                          <p:attrName>style.visibility</p:attrName>
                                        </p:attrNameLst>
                                      </p:cBhvr>
                                      <p:to>
                                        <p:strVal val="visible"/>
                                      </p:to>
                                    </p:set>
                                    <p:anim calcmode="lin" valueType="num">
                                      <p:cBhvr additive="base">
                                        <p:cTn id="6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r>
              <a:rPr lang="en-US" sz="4400" b="1" dirty="0" smtClean="0"/>
              <a:t>Questions?</a:t>
            </a:r>
            <a:endParaRPr lang="en-US" sz="4400" b="1" dirty="0"/>
          </a:p>
        </p:txBody>
      </p:sp>
    </p:spTree>
    <p:extLst>
      <p:ext uri="{BB962C8B-B14F-4D97-AF65-F5344CB8AC3E}">
        <p14:creationId xmlns:p14="http://schemas.microsoft.com/office/powerpoint/2010/main" val="167143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Current State: $$$</a:t>
            </a:r>
          </a:p>
          <a:p>
            <a:pPr marL="0" indent="0" algn="ctr">
              <a:buNone/>
            </a:pPr>
            <a:r>
              <a:rPr lang="en-US" dirty="0" smtClean="0"/>
              <a:t>Future Solution: $$$</a:t>
            </a:r>
          </a:p>
          <a:p>
            <a:pPr marL="0" indent="0" algn="ctr">
              <a:buNone/>
            </a:pPr>
            <a:r>
              <a:rPr lang="en-US" dirty="0" smtClean="0"/>
              <a:t>Monthly Savings: $$$</a:t>
            </a:r>
            <a:endParaRPr lang="en-US" dirty="0"/>
          </a:p>
        </p:txBody>
      </p:sp>
    </p:spTree>
    <p:extLst>
      <p:ext uri="{BB962C8B-B14F-4D97-AF65-F5344CB8AC3E}">
        <p14:creationId xmlns:p14="http://schemas.microsoft.com/office/powerpoint/2010/main" val="1515602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Coverage</a:t>
            </a:r>
            <a:endParaRPr lang="en-US" dirty="0"/>
          </a:p>
        </p:txBody>
      </p:sp>
      <p:sp>
        <p:nvSpPr>
          <p:cNvPr id="3" name="Content Placeholder 2"/>
          <p:cNvSpPr>
            <a:spLocks noGrp="1"/>
          </p:cNvSpPr>
          <p:nvPr>
            <p:ph idx="1"/>
          </p:nvPr>
        </p:nvSpPr>
        <p:spPr>
          <a:xfrm>
            <a:off x="457200" y="2057401"/>
            <a:ext cx="8229600" cy="4114800"/>
          </a:xfrm>
        </p:spPr>
        <p:txBody>
          <a:bodyPr>
            <a:noAutofit/>
          </a:bodyPr>
          <a:lstStyle/>
          <a:p>
            <a:pPr marL="0" indent="0" algn="ctr">
              <a:buNone/>
            </a:pPr>
            <a:r>
              <a:rPr lang="en-US" sz="2800" b="1" dirty="0"/>
              <a:t>Current </a:t>
            </a:r>
            <a:r>
              <a:rPr lang="en-US" sz="2800" b="1" dirty="0" smtClean="0"/>
              <a:t>Support Process</a:t>
            </a:r>
            <a:r>
              <a:rPr lang="en-US" sz="2800" b="1" dirty="0"/>
              <a:t>: X</a:t>
            </a:r>
            <a:r>
              <a:rPr lang="en-US" sz="2800" b="1" dirty="0" smtClean="0"/>
              <a:t> hours/week</a:t>
            </a:r>
            <a:endParaRPr lang="en-US" sz="2800" b="1" dirty="0"/>
          </a:p>
          <a:p>
            <a:r>
              <a:rPr lang="en-US" sz="2800" dirty="0"/>
              <a:t>State </a:t>
            </a:r>
            <a:r>
              <a:rPr lang="en-US" sz="2800" dirty="0" smtClean="0"/>
              <a:t>of the </a:t>
            </a:r>
            <a:r>
              <a:rPr lang="en-US" sz="2800" dirty="0"/>
              <a:t>Art Ticketing </a:t>
            </a:r>
            <a:r>
              <a:rPr lang="en-US" sz="2800" dirty="0" smtClean="0"/>
              <a:t>System</a:t>
            </a:r>
          </a:p>
          <a:p>
            <a:r>
              <a:rPr lang="en-US" sz="2800" dirty="0" smtClean="0"/>
              <a:t>Full Team of Technical Experts</a:t>
            </a:r>
            <a:endParaRPr lang="en-US" sz="2800" dirty="0"/>
          </a:p>
          <a:p>
            <a:r>
              <a:rPr lang="en-US" sz="2800" dirty="0" smtClean="0"/>
              <a:t>Friendly, Live Answer U.S. Based Help Desk</a:t>
            </a:r>
          </a:p>
          <a:p>
            <a:r>
              <a:rPr lang="en-US" sz="2800" dirty="0" smtClean="0"/>
              <a:t>Quick and Easy Remote Resolution</a:t>
            </a:r>
            <a:endParaRPr lang="en-US" sz="2800" dirty="0"/>
          </a:p>
          <a:p>
            <a:r>
              <a:rPr lang="en-US" sz="2800" dirty="0"/>
              <a:t>Onsite Support a</a:t>
            </a:r>
            <a:r>
              <a:rPr lang="en-US" sz="2800" dirty="0" smtClean="0"/>
              <a:t>s </a:t>
            </a:r>
            <a:r>
              <a:rPr lang="en-US" sz="2800" dirty="0"/>
              <a:t>Needed</a:t>
            </a:r>
          </a:p>
          <a:p>
            <a:r>
              <a:rPr lang="en-US" sz="2800" dirty="0" smtClean="0"/>
              <a:t>Complete </a:t>
            </a:r>
            <a:r>
              <a:rPr lang="en-US" sz="2800" dirty="0"/>
              <a:t>Network Administration</a:t>
            </a:r>
          </a:p>
        </p:txBody>
      </p:sp>
      <p:sp>
        <p:nvSpPr>
          <p:cNvPr id="4" name="Title 1"/>
          <p:cNvSpPr txBox="1">
            <a:spLocks/>
          </p:cNvSpPr>
          <p:nvPr/>
        </p:nvSpPr>
        <p:spPr>
          <a:xfrm>
            <a:off x="457200" y="5943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pPr algn="l"/>
            <a:endParaRPr lang="en-US"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038599"/>
            <a:ext cx="2057400" cy="1884713"/>
          </a:xfrm>
          <a:prstGeom prst="rect">
            <a:avLst/>
          </a:prstGeom>
        </p:spPr>
      </p:pic>
    </p:spTree>
    <p:extLst>
      <p:ext uri="{BB962C8B-B14F-4D97-AF65-F5344CB8AC3E}">
        <p14:creationId xmlns:p14="http://schemas.microsoft.com/office/powerpoint/2010/main" val="1666898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Taking Initiative With Your Network</a:t>
            </a:r>
            <a:endParaRPr lang="en-US" dirty="0"/>
          </a:p>
        </p:txBody>
      </p:sp>
      <p:sp>
        <p:nvSpPr>
          <p:cNvPr id="3" name="Content Placeholder 2"/>
          <p:cNvSpPr>
            <a:spLocks noGrp="1"/>
          </p:cNvSpPr>
          <p:nvPr>
            <p:ph idx="1"/>
          </p:nvPr>
        </p:nvSpPr>
        <p:spPr>
          <a:xfrm>
            <a:off x="228600" y="2514600"/>
            <a:ext cx="8229600" cy="3651600"/>
          </a:xfrm>
        </p:spPr>
        <p:txBody>
          <a:bodyPr>
            <a:normAutofit/>
          </a:bodyPr>
          <a:lstStyle/>
          <a:p>
            <a:r>
              <a:rPr lang="en-US" sz="2800" dirty="0"/>
              <a:t>24/7 RMM Monitoring with 7-7CST NOC Remediation </a:t>
            </a:r>
            <a:r>
              <a:rPr lang="en-US" sz="2800" dirty="0" smtClean="0"/>
              <a:t>M-F</a:t>
            </a:r>
          </a:p>
          <a:p>
            <a:r>
              <a:rPr lang="en-US" sz="2800" dirty="0" smtClean="0"/>
              <a:t>Server </a:t>
            </a:r>
            <a:r>
              <a:rPr lang="en-US" sz="2800" dirty="0"/>
              <a:t>Monitoring </a:t>
            </a:r>
            <a:r>
              <a:rPr lang="en-US" sz="2800" dirty="0" smtClean="0"/>
              <a:t>&amp; Alerting</a:t>
            </a:r>
            <a:endParaRPr lang="en-US" sz="2800" dirty="0"/>
          </a:p>
          <a:p>
            <a:r>
              <a:rPr lang="en-US" sz="2800" dirty="0"/>
              <a:t>Automated Patch Management</a:t>
            </a:r>
          </a:p>
          <a:p>
            <a:r>
              <a:rPr lang="en-US" sz="2800" dirty="0" smtClean="0"/>
              <a:t>Automated </a:t>
            </a:r>
            <a:r>
              <a:rPr lang="en-US" sz="2800" dirty="0"/>
              <a:t>Disk Clean Ups</a:t>
            </a:r>
          </a:p>
          <a:p>
            <a:r>
              <a:rPr lang="en-US" sz="2800" dirty="0" smtClean="0"/>
              <a:t>Automated </a:t>
            </a:r>
            <a:r>
              <a:rPr lang="en-US" sz="2800" dirty="0"/>
              <a:t>Ticket Generation &amp;</a:t>
            </a:r>
            <a:r>
              <a:rPr lang="en-US" sz="2800" dirty="0" smtClean="0"/>
              <a:t> </a:t>
            </a:r>
            <a:r>
              <a:rPr lang="en-US" sz="2800" dirty="0"/>
              <a:t>Escalation</a:t>
            </a:r>
          </a:p>
          <a:p>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2495"/>
          <a:stretch/>
        </p:blipFill>
        <p:spPr>
          <a:xfrm>
            <a:off x="7086600" y="2895600"/>
            <a:ext cx="1932433" cy="2020186"/>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spTree>
    <p:extLst>
      <p:ext uri="{BB962C8B-B14F-4D97-AF65-F5344CB8AC3E}">
        <p14:creationId xmlns:p14="http://schemas.microsoft.com/office/powerpoint/2010/main" val="1854100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Hassle Free Vendor Management</a:t>
            </a:r>
            <a:endParaRPr lang="en-US" dirty="0"/>
          </a:p>
        </p:txBody>
      </p:sp>
      <p:sp>
        <p:nvSpPr>
          <p:cNvPr id="3" name="Content Placeholder 2"/>
          <p:cNvSpPr>
            <a:spLocks noGrp="1"/>
          </p:cNvSpPr>
          <p:nvPr>
            <p:ph idx="1"/>
          </p:nvPr>
        </p:nvSpPr>
        <p:spPr>
          <a:xfrm>
            <a:off x="457200" y="2057400"/>
            <a:ext cx="8229600" cy="4343399"/>
          </a:xfrm>
        </p:spPr>
        <p:txBody>
          <a:bodyPr>
            <a:noAutofit/>
          </a:bodyPr>
          <a:lstStyle/>
          <a:p>
            <a:pPr marL="0" indent="0" algn="ctr">
              <a:buNone/>
            </a:pPr>
            <a:r>
              <a:rPr lang="en-US" sz="2800" b="1" dirty="0"/>
              <a:t>Current V</a:t>
            </a:r>
            <a:r>
              <a:rPr lang="en-US" sz="2800" b="1" dirty="0" smtClean="0"/>
              <a:t>endor </a:t>
            </a:r>
            <a:r>
              <a:rPr lang="en-US" sz="2800" b="1" dirty="0"/>
              <a:t>M</a:t>
            </a:r>
            <a:r>
              <a:rPr lang="en-US" sz="2800" b="1" dirty="0" smtClean="0"/>
              <a:t>anagement: </a:t>
            </a:r>
            <a:r>
              <a:rPr lang="en-US" sz="2800" b="1" dirty="0"/>
              <a:t>X </a:t>
            </a:r>
            <a:r>
              <a:rPr lang="en-US" sz="2800" b="1" dirty="0" smtClean="0"/>
              <a:t>hours/week</a:t>
            </a:r>
            <a:endParaRPr lang="en-US" sz="2800" dirty="0" smtClean="0"/>
          </a:p>
          <a:p>
            <a:r>
              <a:rPr lang="en-US" sz="2800" dirty="0" smtClean="0"/>
              <a:t>One point of responsibility </a:t>
            </a:r>
          </a:p>
          <a:p>
            <a:r>
              <a:rPr lang="en-US" sz="2800" dirty="0" smtClean="0"/>
              <a:t>We will manage vendor relationships for: </a:t>
            </a:r>
          </a:p>
          <a:p>
            <a:pPr marL="914400" lvl="1" indent="-514350">
              <a:buFont typeface="Arial" panose="020B0604020202020204" pitchFamily="34" charset="0"/>
              <a:buChar char="•"/>
            </a:pPr>
            <a:r>
              <a:rPr lang="en-US" sz="2400" dirty="0" smtClean="0"/>
              <a:t>Copiers</a:t>
            </a:r>
          </a:p>
          <a:p>
            <a:pPr marL="914400" lvl="1" indent="-514350">
              <a:buFont typeface="Arial" panose="020B0604020202020204" pitchFamily="34" charset="0"/>
              <a:buChar char="•"/>
            </a:pPr>
            <a:r>
              <a:rPr lang="en-US" sz="2400" dirty="0" smtClean="0"/>
              <a:t>Phones</a:t>
            </a:r>
          </a:p>
          <a:p>
            <a:pPr marL="914400" lvl="1" indent="-514350">
              <a:buFont typeface="Arial" panose="020B0604020202020204" pitchFamily="34" charset="0"/>
              <a:buChar char="•"/>
            </a:pPr>
            <a:r>
              <a:rPr lang="en-US" sz="2400" dirty="0" smtClean="0"/>
              <a:t>Misc. Software</a:t>
            </a:r>
          </a:p>
          <a:p>
            <a:pPr marL="914400" lvl="1" indent="-514350">
              <a:buFont typeface="Arial" panose="020B0604020202020204" pitchFamily="34" charset="0"/>
              <a:buChar char="•"/>
            </a:pPr>
            <a:r>
              <a:rPr lang="en-US" sz="2400" dirty="0" smtClean="0"/>
              <a:t>Website</a:t>
            </a:r>
          </a:p>
          <a:p>
            <a:pPr marL="914400" lvl="1" indent="-514350">
              <a:buFont typeface="Arial" panose="020B0604020202020204" pitchFamily="34" charset="0"/>
              <a:buChar char="•"/>
            </a:pPr>
            <a:r>
              <a:rPr lang="en-US" sz="2400" dirty="0" smtClean="0"/>
              <a:t>Internet Service</a:t>
            </a:r>
          </a:p>
          <a:p>
            <a:pPr marL="914400" lvl="1" indent="-514350">
              <a:buFont typeface="Arial" panose="020B0604020202020204" pitchFamily="34" charset="0"/>
              <a:buChar char="•"/>
            </a:pPr>
            <a:r>
              <a:rPr lang="en-US" sz="2400" dirty="0" smtClean="0"/>
              <a:t>Line of Business Applications</a:t>
            </a:r>
          </a:p>
        </p:txBody>
      </p:sp>
      <p:sp>
        <p:nvSpPr>
          <p:cNvPr id="5" name="Title 1"/>
          <p:cNvSpPr txBox="1">
            <a:spLocks/>
          </p:cNvSpPr>
          <p:nvPr/>
        </p:nvSpPr>
        <p:spPr>
          <a:xfrm>
            <a:off x="457200" y="5943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pPr algn="l"/>
            <a:endParaRPr lang="en-US" dirty="0">
              <a:solidFill>
                <a:schemeClr val="tx2"/>
              </a:solidFill>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81"/>
          <a:stretch/>
        </p:blipFill>
        <p:spPr bwMode="auto">
          <a:xfrm>
            <a:off x="6019800" y="3581400"/>
            <a:ext cx="2919844" cy="2157474"/>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4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Services</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Technology </a:t>
            </a:r>
            <a:r>
              <a:rPr lang="en-US" sz="2800" dirty="0"/>
              <a:t>Consulting </a:t>
            </a:r>
          </a:p>
          <a:p>
            <a:r>
              <a:rPr lang="en-US" sz="2800" dirty="0" smtClean="0"/>
              <a:t>Project </a:t>
            </a:r>
            <a:r>
              <a:rPr lang="en-US" sz="2800" dirty="0"/>
              <a:t>Management </a:t>
            </a:r>
            <a:endParaRPr lang="en-US" sz="2800" dirty="0" smtClean="0"/>
          </a:p>
          <a:p>
            <a:r>
              <a:rPr lang="en-US" sz="2800" dirty="0" smtClean="0"/>
              <a:t>Quarterly Business Reviews</a:t>
            </a:r>
          </a:p>
          <a:p>
            <a:r>
              <a:rPr lang="en-US" sz="2800" dirty="0"/>
              <a:t>Technology Solution Engineering </a:t>
            </a:r>
            <a:endParaRPr lang="en-US" sz="2800" dirty="0" smtClean="0"/>
          </a:p>
          <a:p>
            <a:r>
              <a:rPr lang="en-US" sz="2800" dirty="0" smtClean="0"/>
              <a:t>Budgeting and Planning Assistance</a:t>
            </a:r>
            <a:endParaRPr lang="en-US" sz="28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828800"/>
            <a:ext cx="3781425" cy="2133600"/>
          </a:xfrm>
          <a:prstGeom prst="rect">
            <a:avLst/>
          </a:prstGeom>
        </p:spPr>
      </p:pic>
    </p:spTree>
    <p:extLst>
      <p:ext uri="{BB962C8B-B14F-4D97-AF65-F5344CB8AC3E}">
        <p14:creationId xmlns:p14="http://schemas.microsoft.com/office/powerpoint/2010/main" val="161309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Management</a:t>
            </a:r>
            <a:endParaRPr lang="en-US" dirty="0"/>
          </a:p>
        </p:txBody>
      </p:sp>
      <p:sp>
        <p:nvSpPr>
          <p:cNvPr id="3" name="Content Placeholder 2"/>
          <p:cNvSpPr>
            <a:spLocks noGrp="1"/>
          </p:cNvSpPr>
          <p:nvPr>
            <p:ph idx="1"/>
          </p:nvPr>
        </p:nvSpPr>
        <p:spPr/>
        <p:txBody>
          <a:bodyPr>
            <a:normAutofit/>
          </a:bodyPr>
          <a:lstStyle/>
          <a:p>
            <a:r>
              <a:rPr lang="en-US" sz="2800" dirty="0" smtClean="0"/>
              <a:t>Network and Desktop Anti-Virus Automatic Updates</a:t>
            </a:r>
          </a:p>
          <a:p>
            <a:r>
              <a:rPr lang="en-US" sz="2800" dirty="0" smtClean="0"/>
              <a:t>SPAM Protection</a:t>
            </a:r>
          </a:p>
          <a:p>
            <a:r>
              <a:rPr lang="en-US" sz="2800" dirty="0"/>
              <a:t>Intrusion </a:t>
            </a:r>
            <a:r>
              <a:rPr lang="en-US" sz="2800" dirty="0" smtClean="0"/>
              <a:t>Prevention </a:t>
            </a:r>
            <a:r>
              <a:rPr lang="en-US" sz="2800" dirty="0"/>
              <a:t>and </a:t>
            </a:r>
            <a:r>
              <a:rPr lang="en-US" sz="2800" dirty="0" smtClean="0"/>
              <a:t>Detection</a:t>
            </a:r>
            <a:endParaRPr lang="en-US" sz="2800" dirty="0"/>
          </a:p>
          <a:p>
            <a:r>
              <a:rPr lang="en-US" sz="2800" dirty="0" smtClean="0"/>
              <a:t>Content Filtering and Reporting</a:t>
            </a:r>
          </a:p>
          <a:p>
            <a:r>
              <a:rPr lang="en-US" sz="2800" dirty="0" smtClean="0"/>
              <a:t>Secure </a:t>
            </a:r>
            <a:r>
              <a:rPr lang="en-US" sz="2800" dirty="0"/>
              <a:t>VPN for </a:t>
            </a:r>
            <a:r>
              <a:rPr lang="en-US" sz="2800" dirty="0" smtClean="0"/>
              <a:t>Remote </a:t>
            </a:r>
            <a:r>
              <a:rPr lang="en-US" sz="2800" dirty="0"/>
              <a:t>U</a:t>
            </a:r>
            <a:r>
              <a:rPr lang="en-US" sz="2800" dirty="0" smtClean="0"/>
              <a:t>sers</a:t>
            </a:r>
            <a:endParaRPr lang="en-US" sz="2800" dirty="0"/>
          </a:p>
          <a:p>
            <a:r>
              <a:rPr lang="en-US" sz="2800" dirty="0" smtClean="0"/>
              <a:t>Email Filtering, Continuity, and Archiving</a:t>
            </a:r>
          </a:p>
        </p:txBody>
      </p:sp>
      <p:sp>
        <p:nvSpPr>
          <p:cNvPr id="4" name="Title 1"/>
          <p:cNvSpPr txBox="1">
            <a:spLocks/>
          </p:cNvSpPr>
          <p:nvPr/>
        </p:nvSpPr>
        <p:spPr>
          <a:xfrm>
            <a:off x="457200" y="571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pPr algn="l"/>
            <a:endParaRPr lang="en-US" dirty="0">
              <a:solidFill>
                <a:schemeClr val="tx2"/>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21" r="17369"/>
          <a:stretch/>
        </p:blipFill>
        <p:spPr bwMode="auto">
          <a:xfrm>
            <a:off x="6705600" y="2971800"/>
            <a:ext cx="2265646" cy="2192059"/>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330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Backup and Disaster Recovery</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dirty="0"/>
              <a:t>Current </a:t>
            </a:r>
            <a:r>
              <a:rPr lang="en-US" sz="2800" b="1" dirty="0" smtClean="0"/>
              <a:t>Backup Process: </a:t>
            </a:r>
            <a:endParaRPr lang="en-US" sz="2800" dirty="0" smtClean="0"/>
          </a:p>
          <a:p>
            <a:r>
              <a:rPr lang="en-US" sz="2800" dirty="0" smtClean="0"/>
              <a:t>Fully automated, no risk for human error</a:t>
            </a:r>
          </a:p>
          <a:p>
            <a:r>
              <a:rPr lang="en-US" sz="2800" dirty="0" smtClean="0"/>
              <a:t>Fully managed and monitored for failures</a:t>
            </a:r>
          </a:p>
          <a:p>
            <a:r>
              <a:rPr lang="en-US" sz="2800" dirty="0" smtClean="0"/>
              <a:t>Verified and tested</a:t>
            </a:r>
          </a:p>
          <a:p>
            <a:r>
              <a:rPr lang="en-US" sz="2800" dirty="0" smtClean="0"/>
              <a:t>Replicated and stored offsite</a:t>
            </a:r>
          </a:p>
          <a:p>
            <a:r>
              <a:rPr lang="en-US" sz="2800" dirty="0" smtClean="0"/>
              <a:t>Quick recovery through virtualization</a:t>
            </a:r>
          </a:p>
          <a:p>
            <a:r>
              <a:rPr lang="en-US" sz="2800" dirty="0" smtClean="0"/>
              <a:t>Secure, compliant and physically protected</a:t>
            </a:r>
          </a:p>
          <a:p>
            <a:endParaRPr lang="en-US" dirty="0" smtClean="0"/>
          </a:p>
        </p:txBody>
      </p:sp>
      <p:sp>
        <p:nvSpPr>
          <p:cNvPr id="4" name="Title 1"/>
          <p:cNvSpPr txBox="1">
            <a:spLocks/>
          </p:cNvSpPr>
          <p:nvPr/>
        </p:nvSpPr>
        <p:spPr>
          <a:xfrm>
            <a:off x="457200" y="571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pPr algn="l"/>
            <a:endParaRPr lang="en-US"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2087" y="3775199"/>
            <a:ext cx="2324100" cy="1549400"/>
          </a:xfrm>
          <a:prstGeom prst="rect">
            <a:avLst/>
          </a:prstGeom>
        </p:spPr>
      </p:pic>
    </p:spTree>
    <p:extLst>
      <p:ext uri="{BB962C8B-B14F-4D97-AF65-F5344CB8AC3E}">
        <p14:creationId xmlns:p14="http://schemas.microsoft.com/office/powerpoint/2010/main" val="1638972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Quality Service, Predictable Price</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8641371"/>
              </p:ext>
            </p:extLst>
          </p:nvPr>
        </p:nvGraphicFramePr>
        <p:xfrm>
          <a:off x="76200" y="1905000"/>
          <a:ext cx="8915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57200" y="5943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pPr algn="l"/>
            <a:endParaRPr lang="en-US" dirty="0">
              <a:solidFill>
                <a:schemeClr val="tx2"/>
              </a:solidFill>
            </a:endParaRPr>
          </a:p>
        </p:txBody>
      </p:sp>
      <p:sp>
        <p:nvSpPr>
          <p:cNvPr id="5" name="TextBox 4"/>
          <p:cNvSpPr txBox="1"/>
          <p:nvPr/>
        </p:nvSpPr>
        <p:spPr>
          <a:xfrm>
            <a:off x="241616" y="1923019"/>
            <a:ext cx="2806384" cy="1015663"/>
          </a:xfrm>
          <a:prstGeom prst="rect">
            <a:avLst/>
          </a:prstGeom>
          <a:noFill/>
          <a:ln w="3175">
            <a:noFill/>
          </a:ln>
        </p:spPr>
        <p:txBody>
          <a:bodyPr wrap="square" rtlCol="0">
            <a:spAutoFit/>
          </a:bodyPr>
          <a:lstStyle/>
          <a:p>
            <a:pPr>
              <a:buClr>
                <a:schemeClr val="bg1">
                  <a:lumMod val="50000"/>
                </a:schemeClr>
              </a:buClr>
              <a:buSzPct val="68000"/>
              <a:buFont typeface="Arial" pitchFamily="34" charset="0"/>
              <a:buChar char="•"/>
              <a:defRPr/>
            </a:pPr>
            <a:r>
              <a:rPr lang="en-US" sz="1000" dirty="0" smtClean="0">
                <a:solidFill>
                  <a:schemeClr val="bg1">
                    <a:lumMod val="50000"/>
                  </a:schemeClr>
                </a:solidFill>
                <a:latin typeface="Myriad Pro Light" pitchFamily="34" charset="0"/>
                <a:ea typeface="ＭＳ Ｐゴシック" pitchFamily="23" charset="-128"/>
                <a:cs typeface="Arial"/>
              </a:rPr>
              <a:t>Fully Automated, no risk for human error</a:t>
            </a:r>
          </a:p>
          <a:p>
            <a:pPr>
              <a:buClr>
                <a:schemeClr val="bg1">
                  <a:lumMod val="50000"/>
                </a:schemeClr>
              </a:buClr>
              <a:buSzPct val="68000"/>
              <a:buFont typeface="Arial" pitchFamily="34" charset="0"/>
              <a:buChar char="•"/>
              <a:defRPr/>
            </a:pPr>
            <a:r>
              <a:rPr lang="en-US" sz="1000" dirty="0" smtClean="0">
                <a:solidFill>
                  <a:schemeClr val="bg1">
                    <a:lumMod val="50000"/>
                  </a:schemeClr>
                </a:solidFill>
                <a:latin typeface="Myriad Pro Light" pitchFamily="34" charset="0"/>
                <a:ea typeface="ＭＳ Ｐゴシック" pitchFamily="23" charset="-128"/>
                <a:cs typeface="Arial"/>
              </a:rPr>
              <a:t>Fully Managed and Monitored for failures</a:t>
            </a:r>
          </a:p>
          <a:p>
            <a:pPr>
              <a:buClr>
                <a:schemeClr val="bg1">
                  <a:lumMod val="50000"/>
                </a:schemeClr>
              </a:buClr>
              <a:buSzPct val="68000"/>
              <a:buFont typeface="Arial" pitchFamily="34" charset="0"/>
              <a:buChar char="•"/>
              <a:defRPr/>
            </a:pPr>
            <a:r>
              <a:rPr lang="en-US" sz="1000" dirty="0" smtClean="0">
                <a:solidFill>
                  <a:schemeClr val="bg1">
                    <a:lumMod val="50000"/>
                  </a:schemeClr>
                </a:solidFill>
                <a:latin typeface="Myriad Pro Light" pitchFamily="34" charset="0"/>
                <a:ea typeface="ＭＳ Ｐゴシック" pitchFamily="23" charset="-128"/>
                <a:cs typeface="Arial"/>
              </a:rPr>
              <a:t>Verified and Tested</a:t>
            </a:r>
          </a:p>
          <a:p>
            <a:pPr>
              <a:buClr>
                <a:schemeClr val="bg1">
                  <a:lumMod val="50000"/>
                </a:schemeClr>
              </a:buClr>
              <a:buSzPct val="68000"/>
              <a:buFont typeface="Arial" pitchFamily="34" charset="0"/>
              <a:buChar char="•"/>
              <a:defRPr/>
            </a:pPr>
            <a:r>
              <a:rPr lang="en-US" sz="1000" dirty="0" smtClean="0">
                <a:solidFill>
                  <a:schemeClr val="bg1">
                    <a:lumMod val="50000"/>
                  </a:schemeClr>
                </a:solidFill>
                <a:latin typeface="Myriad Pro Light" pitchFamily="34" charset="0"/>
                <a:ea typeface="ＭＳ Ｐゴシック" pitchFamily="23" charset="-128"/>
                <a:cs typeface="Arial"/>
              </a:rPr>
              <a:t>Replicated and Stored Offsite</a:t>
            </a:r>
          </a:p>
          <a:p>
            <a:pPr>
              <a:buClr>
                <a:schemeClr val="bg1">
                  <a:lumMod val="50000"/>
                </a:schemeClr>
              </a:buClr>
              <a:buSzPct val="68000"/>
              <a:buFont typeface="Arial" pitchFamily="34" charset="0"/>
              <a:buChar char="•"/>
              <a:defRPr/>
            </a:pPr>
            <a:r>
              <a:rPr lang="en-US" sz="1000" dirty="0" smtClean="0">
                <a:solidFill>
                  <a:schemeClr val="bg1">
                    <a:lumMod val="50000"/>
                  </a:schemeClr>
                </a:solidFill>
                <a:latin typeface="Myriad Pro Light" pitchFamily="34" charset="0"/>
                <a:ea typeface="ＭＳ Ｐゴシック" pitchFamily="23" charset="-128"/>
                <a:cs typeface="Arial"/>
              </a:rPr>
              <a:t>Quick Recovery through Virtualization</a:t>
            </a:r>
          </a:p>
          <a:p>
            <a:pPr>
              <a:buClr>
                <a:schemeClr val="bg1">
                  <a:lumMod val="50000"/>
                </a:schemeClr>
              </a:buClr>
              <a:buSzPct val="68000"/>
              <a:buFont typeface="Arial" pitchFamily="34" charset="0"/>
              <a:buChar char="•"/>
              <a:defRPr/>
            </a:pPr>
            <a:r>
              <a:rPr lang="en-US" sz="1000" dirty="0" smtClean="0">
                <a:solidFill>
                  <a:schemeClr val="bg1">
                    <a:lumMod val="50000"/>
                  </a:schemeClr>
                </a:solidFill>
                <a:latin typeface="Myriad Pro Light" pitchFamily="34" charset="0"/>
                <a:ea typeface="ＭＳ Ｐゴシック" pitchFamily="23" charset="-128"/>
                <a:cs typeface="Arial"/>
              </a:rPr>
              <a:t>Secure, Compliant and Physically Protected</a:t>
            </a:r>
          </a:p>
        </p:txBody>
      </p:sp>
      <p:sp>
        <p:nvSpPr>
          <p:cNvPr id="8" name="Rectangle 7"/>
          <p:cNvSpPr/>
          <p:nvPr/>
        </p:nvSpPr>
        <p:spPr>
          <a:xfrm>
            <a:off x="41639" y="3581400"/>
            <a:ext cx="2680016" cy="1015663"/>
          </a:xfrm>
          <a:prstGeom prst="rect">
            <a:avLst/>
          </a:prstGeom>
        </p:spPr>
        <p:txBody>
          <a:bodyPr wrap="square">
            <a:spAutoFit/>
          </a:bodyPr>
          <a:lstStyle/>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Network and Desktop AV</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SPAM Protection</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Intrusion Preventing and Detection</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Content </a:t>
            </a:r>
            <a:r>
              <a:rPr lang="en-US" sz="1000" dirty="0">
                <a:solidFill>
                  <a:schemeClr val="bg1">
                    <a:lumMod val="50000"/>
                  </a:schemeClr>
                </a:solidFill>
                <a:latin typeface="Myriad Pro Light" pitchFamily="34" charset="0"/>
              </a:rPr>
              <a:t>Filtering &amp; Reporting</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Secure VPN for remote users</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Email Filtering, Continuity, Archiving</a:t>
            </a:r>
            <a:endParaRPr lang="en-US" sz="1000" dirty="0">
              <a:solidFill>
                <a:schemeClr val="bg1">
                  <a:lumMod val="50000"/>
                </a:schemeClr>
              </a:solidFill>
              <a:latin typeface="Myriad Pro Light" pitchFamily="34" charset="0"/>
            </a:endParaRPr>
          </a:p>
        </p:txBody>
      </p:sp>
      <p:sp>
        <p:nvSpPr>
          <p:cNvPr id="9" name="TextBox 8"/>
          <p:cNvSpPr txBox="1"/>
          <p:nvPr/>
        </p:nvSpPr>
        <p:spPr>
          <a:xfrm>
            <a:off x="342900" y="5317671"/>
            <a:ext cx="5410200" cy="1015663"/>
          </a:xfrm>
          <a:prstGeom prst="rect">
            <a:avLst/>
          </a:prstGeom>
          <a:noFill/>
        </p:spPr>
        <p:txBody>
          <a:bodyPr wrap="square" rtlCol="0">
            <a:spAutoFit/>
          </a:bodyPr>
          <a:lstStyle/>
          <a:p>
            <a:pPr>
              <a:buClr>
                <a:schemeClr val="bg1">
                  <a:lumMod val="50000"/>
                </a:schemeClr>
              </a:buClr>
              <a:buSzPct val="68000"/>
              <a:buFont typeface="Arial" pitchFamily="34" charset="0"/>
              <a:buChar char="•"/>
            </a:pPr>
            <a:r>
              <a:rPr lang="en-US" sz="1000" dirty="0">
                <a:solidFill>
                  <a:schemeClr val="bg1">
                    <a:lumMod val="50000"/>
                  </a:schemeClr>
                </a:solidFill>
                <a:latin typeface="Myriad Pro Light" pitchFamily="34" charset="0"/>
              </a:rPr>
              <a:t>Technology Consulting</a:t>
            </a:r>
          </a:p>
          <a:p>
            <a:pPr>
              <a:buClr>
                <a:schemeClr val="bg1">
                  <a:lumMod val="50000"/>
                </a:schemeClr>
              </a:buClr>
              <a:buSzPct val="68000"/>
              <a:buFont typeface="Arial" pitchFamily="34" charset="0"/>
              <a:buChar char="•"/>
            </a:pPr>
            <a:r>
              <a:rPr lang="en-US" sz="1000" dirty="0">
                <a:solidFill>
                  <a:schemeClr val="bg1">
                    <a:lumMod val="50000"/>
                  </a:schemeClr>
                </a:solidFill>
                <a:latin typeface="Myriad Pro Light" pitchFamily="34" charset="0"/>
              </a:rPr>
              <a:t>Technology Solution </a:t>
            </a:r>
            <a:r>
              <a:rPr lang="en-US" sz="1000" dirty="0" smtClean="0">
                <a:solidFill>
                  <a:schemeClr val="bg1">
                    <a:lumMod val="50000"/>
                  </a:schemeClr>
                </a:solidFill>
                <a:latin typeface="Myriad Pro Light" pitchFamily="34" charset="0"/>
              </a:rPr>
              <a:t>Engineering</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Project Management</a:t>
            </a:r>
            <a:endParaRPr lang="en-US" sz="1000" dirty="0">
              <a:solidFill>
                <a:schemeClr val="bg1">
                  <a:lumMod val="50000"/>
                </a:schemeClr>
              </a:solidFill>
              <a:latin typeface="Myriad Pro Light" pitchFamily="34" charset="0"/>
            </a:endParaRPr>
          </a:p>
          <a:p>
            <a:pPr>
              <a:buClr>
                <a:schemeClr val="bg1">
                  <a:lumMod val="50000"/>
                </a:schemeClr>
              </a:buClr>
              <a:buSzPct val="68000"/>
              <a:buFont typeface="Arial" pitchFamily="34" charset="0"/>
              <a:buChar char="•"/>
            </a:pPr>
            <a:r>
              <a:rPr lang="en-US" sz="1000" dirty="0">
                <a:solidFill>
                  <a:schemeClr val="bg1">
                    <a:lumMod val="50000"/>
                  </a:schemeClr>
                </a:solidFill>
                <a:latin typeface="Myriad Pro Light" pitchFamily="34" charset="0"/>
              </a:rPr>
              <a:t>Quarterly </a:t>
            </a:r>
            <a:r>
              <a:rPr lang="en-US" sz="1000" dirty="0" smtClean="0">
                <a:solidFill>
                  <a:schemeClr val="bg1">
                    <a:lumMod val="50000"/>
                  </a:schemeClr>
                </a:solidFill>
                <a:latin typeface="Myriad Pro Light" pitchFamily="34" charset="0"/>
              </a:rPr>
              <a:t>Business </a:t>
            </a:r>
            <a:r>
              <a:rPr lang="en-US" sz="1000" dirty="0">
                <a:solidFill>
                  <a:schemeClr val="bg1">
                    <a:lumMod val="50000"/>
                  </a:schemeClr>
                </a:solidFill>
                <a:latin typeface="Myriad Pro Light" pitchFamily="34" charset="0"/>
              </a:rPr>
              <a:t>Review</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Budgeting and Planning Assistance</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Rental Equipment</a:t>
            </a:r>
            <a:endParaRPr lang="en-US" sz="1000" dirty="0">
              <a:solidFill>
                <a:schemeClr val="bg1">
                  <a:lumMod val="50000"/>
                </a:schemeClr>
              </a:solidFill>
              <a:latin typeface="Myriad Pro Light" pitchFamily="34" charset="0"/>
            </a:endParaRPr>
          </a:p>
        </p:txBody>
      </p:sp>
      <p:sp>
        <p:nvSpPr>
          <p:cNvPr id="10" name="TextBox 9"/>
          <p:cNvSpPr txBox="1"/>
          <p:nvPr/>
        </p:nvSpPr>
        <p:spPr>
          <a:xfrm>
            <a:off x="6057405" y="5625448"/>
            <a:ext cx="2933700" cy="400110"/>
          </a:xfrm>
          <a:prstGeom prst="rect">
            <a:avLst/>
          </a:prstGeom>
          <a:noFill/>
        </p:spPr>
        <p:txBody>
          <a:bodyPr wrap="square" rtlCol="0">
            <a:spAutoFit/>
          </a:bodyPr>
          <a:lstStyle/>
          <a:p>
            <a:pPr>
              <a:buClr>
                <a:schemeClr val="bg1">
                  <a:lumMod val="50000"/>
                </a:schemeClr>
              </a:buClr>
              <a:buSzPct val="68000"/>
              <a:buFont typeface="Arial" pitchFamily="34" charset="0"/>
              <a:buChar char="•"/>
            </a:pPr>
            <a:r>
              <a:rPr lang="en-US" sz="1000" dirty="0">
                <a:solidFill>
                  <a:schemeClr val="bg1">
                    <a:lumMod val="50000"/>
                  </a:schemeClr>
                </a:solidFill>
                <a:latin typeface="Myriad Pro Light" pitchFamily="34" charset="0"/>
              </a:rPr>
              <a:t>Manage Technology Relationships</a:t>
            </a:r>
          </a:p>
          <a:p>
            <a:pPr>
              <a:buClr>
                <a:schemeClr val="bg1">
                  <a:lumMod val="50000"/>
                </a:schemeClr>
              </a:buClr>
              <a:buSzPct val="68000"/>
              <a:buFont typeface="Arial" pitchFamily="34" charset="0"/>
              <a:buChar char="•"/>
            </a:pPr>
            <a:r>
              <a:rPr lang="en-US" sz="1000" dirty="0">
                <a:solidFill>
                  <a:schemeClr val="bg1">
                    <a:lumMod val="50000"/>
                  </a:schemeClr>
                </a:solidFill>
                <a:latin typeface="Myriad Pro Light" pitchFamily="34" charset="0"/>
              </a:rPr>
              <a:t>Single Point-Of-Contact for Vendor Issues</a:t>
            </a:r>
          </a:p>
        </p:txBody>
      </p:sp>
      <p:sp>
        <p:nvSpPr>
          <p:cNvPr id="11" name="TextBox 10"/>
          <p:cNvSpPr txBox="1"/>
          <p:nvPr/>
        </p:nvSpPr>
        <p:spPr>
          <a:xfrm>
            <a:off x="6705600" y="3808021"/>
            <a:ext cx="2933700" cy="861774"/>
          </a:xfrm>
          <a:prstGeom prst="rect">
            <a:avLst/>
          </a:prstGeom>
          <a:noFill/>
        </p:spPr>
        <p:txBody>
          <a:bodyPr wrap="square" rtlCol="0">
            <a:spAutoFit/>
          </a:bodyPr>
          <a:lstStyle/>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24x7x365 Network Monitoring</a:t>
            </a:r>
            <a:endParaRPr lang="en-US" sz="1000" dirty="0">
              <a:solidFill>
                <a:schemeClr val="bg1">
                  <a:lumMod val="50000"/>
                </a:schemeClr>
              </a:solidFill>
              <a:latin typeface="Myriad Pro Light" pitchFamily="34" charset="0"/>
            </a:endParaRP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Server Monitoring and Alerting</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Patch Management</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Disk Clean Ups</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Automated Ticket Generation &amp; Escalation</a:t>
            </a:r>
            <a:endParaRPr lang="en-US" sz="1000" dirty="0">
              <a:solidFill>
                <a:schemeClr val="bg1">
                  <a:lumMod val="50000"/>
                </a:schemeClr>
              </a:solidFill>
              <a:latin typeface="Myriad Pro Light" pitchFamily="34" charset="0"/>
            </a:endParaRPr>
          </a:p>
        </p:txBody>
      </p:sp>
      <p:sp>
        <p:nvSpPr>
          <p:cNvPr id="12" name="TextBox 11"/>
          <p:cNvSpPr txBox="1"/>
          <p:nvPr/>
        </p:nvSpPr>
        <p:spPr>
          <a:xfrm>
            <a:off x="6100205" y="1925439"/>
            <a:ext cx="2933700" cy="861774"/>
          </a:xfrm>
          <a:prstGeom prst="rect">
            <a:avLst/>
          </a:prstGeom>
          <a:noFill/>
        </p:spPr>
        <p:txBody>
          <a:bodyPr wrap="square" rtlCol="0">
            <a:spAutoFit/>
          </a:bodyPr>
          <a:lstStyle/>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Ticketing System</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Remote Desktop Sharing</a:t>
            </a:r>
            <a:endParaRPr lang="en-US" sz="1000" dirty="0">
              <a:solidFill>
                <a:schemeClr val="bg1">
                  <a:lumMod val="50000"/>
                </a:schemeClr>
              </a:solidFill>
              <a:latin typeface="Myriad Pro Light" pitchFamily="34" charset="0"/>
            </a:endParaRPr>
          </a:p>
          <a:p>
            <a:pPr>
              <a:buClr>
                <a:schemeClr val="bg1">
                  <a:lumMod val="50000"/>
                </a:schemeClr>
              </a:buClr>
              <a:buSzPct val="68000"/>
              <a:buFont typeface="Arial" pitchFamily="34" charset="0"/>
              <a:buChar char="•"/>
            </a:pPr>
            <a:r>
              <a:rPr lang="en-US" sz="1000" dirty="0">
                <a:solidFill>
                  <a:schemeClr val="bg1">
                    <a:lumMod val="50000"/>
                  </a:schemeClr>
                </a:solidFill>
                <a:latin typeface="Myriad Pro Light" pitchFamily="34" charset="0"/>
              </a:rPr>
              <a:t>Onsite Services As Needed</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Smartphone Support</a:t>
            </a:r>
          </a:p>
          <a:p>
            <a:pPr>
              <a:buClr>
                <a:schemeClr val="bg1">
                  <a:lumMod val="50000"/>
                </a:schemeClr>
              </a:buClr>
              <a:buSzPct val="68000"/>
              <a:buFont typeface="Arial" pitchFamily="34" charset="0"/>
              <a:buChar char="•"/>
            </a:pPr>
            <a:r>
              <a:rPr lang="en-US" sz="1000" dirty="0" smtClean="0">
                <a:solidFill>
                  <a:schemeClr val="bg1">
                    <a:lumMod val="50000"/>
                  </a:schemeClr>
                </a:solidFill>
                <a:latin typeface="Myriad Pro Light" pitchFamily="34" charset="0"/>
              </a:rPr>
              <a:t>Complete Network Administration</a:t>
            </a:r>
            <a:endParaRPr lang="en-US" sz="1000" dirty="0">
              <a:solidFill>
                <a:schemeClr val="bg1">
                  <a:lumMod val="50000"/>
                </a:schemeClr>
              </a:solidFill>
              <a:latin typeface="Myriad Pro Light" pitchFamily="34" charset="0"/>
            </a:endParaRPr>
          </a:p>
        </p:txBody>
      </p:sp>
    </p:spTree>
    <p:extLst>
      <p:ext uri="{BB962C8B-B14F-4D97-AF65-F5344CB8AC3E}">
        <p14:creationId xmlns:p14="http://schemas.microsoft.com/office/powerpoint/2010/main" val="152332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The Technical Solution</a:t>
            </a:r>
            <a:endParaRPr lang="en-US" dirty="0"/>
          </a:p>
        </p:txBody>
      </p:sp>
      <p:pic>
        <p:nvPicPr>
          <p:cNvPr id="5" name="Picture 4" descr="Standardization2.png"/>
          <p:cNvPicPr>
            <a:picLocks noChangeAspect="1"/>
          </p:cNvPicPr>
          <p:nvPr/>
        </p:nvPicPr>
        <p:blipFill rotWithShape="1">
          <a:blip r:embed="rId3"/>
          <a:srcRect r="50912"/>
          <a:stretch/>
        </p:blipFill>
        <p:spPr>
          <a:xfrm>
            <a:off x="685800" y="2514600"/>
            <a:ext cx="4191000" cy="3657600"/>
          </a:xfrm>
          <a:prstGeom prst="rect">
            <a:avLst/>
          </a:prstGeom>
        </p:spPr>
      </p:pic>
      <p:sp>
        <p:nvSpPr>
          <p:cNvPr id="7" name="TextBox 6"/>
          <p:cNvSpPr txBox="1"/>
          <p:nvPr/>
        </p:nvSpPr>
        <p:spPr>
          <a:xfrm>
            <a:off x="1600200" y="2190690"/>
            <a:ext cx="2286000" cy="400110"/>
          </a:xfrm>
          <a:prstGeom prst="rect">
            <a:avLst/>
          </a:prstGeom>
          <a:noFill/>
        </p:spPr>
        <p:txBody>
          <a:bodyPr wrap="square" rtlCol="0">
            <a:spAutoFit/>
          </a:bodyPr>
          <a:lstStyle/>
          <a:p>
            <a:pPr marL="228600" indent="-228600" algn="ctr"/>
            <a:r>
              <a:rPr lang="en-US" sz="2000" b="1" dirty="0" smtClean="0">
                <a:solidFill>
                  <a:schemeClr val="tx1">
                    <a:lumMod val="50000"/>
                    <a:lumOff val="50000"/>
                  </a:schemeClr>
                </a:solidFill>
                <a:latin typeface="Arial" panose="020B0604020202020204" pitchFamily="34" charset="0"/>
                <a:cs typeface="Arial" panose="020B0604020202020204" pitchFamily="34" charset="0"/>
              </a:rPr>
              <a:t>Current </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00752899"/>
              </p:ext>
            </p:extLst>
          </p:nvPr>
        </p:nvGraphicFramePr>
        <p:xfrm>
          <a:off x="5029200" y="2514600"/>
          <a:ext cx="3657600" cy="2595880"/>
        </p:xfrm>
        <a:graphic>
          <a:graphicData uri="http://schemas.openxmlformats.org/drawingml/2006/table">
            <a:tbl>
              <a:tblPr firstRow="1" bandRow="1">
                <a:tableStyleId>{616DA210-FB5B-4158-B5E0-FEB733F419BA}</a:tableStyleId>
              </a:tblPr>
              <a:tblGrid>
                <a:gridCol w="3657600"/>
              </a:tblGrid>
              <a:tr h="370840">
                <a:tc>
                  <a:txBody>
                    <a:bodyPr/>
                    <a:lstStyle/>
                    <a:p>
                      <a:pPr algn="ctr"/>
                      <a:r>
                        <a:rPr lang="en-US" sz="1400" dirty="0" smtClean="0">
                          <a:solidFill>
                            <a:schemeClr val="bg1"/>
                          </a:solidFill>
                          <a:latin typeface="Arial" panose="020B0604020202020204" pitchFamily="34" charset="0"/>
                          <a:cs typeface="Arial" panose="020B0604020202020204" pitchFamily="34" charset="0"/>
                        </a:rPr>
                        <a:t>Main Technical</a:t>
                      </a:r>
                      <a:r>
                        <a:rPr lang="en-US" sz="1400" baseline="0" dirty="0" smtClean="0">
                          <a:solidFill>
                            <a:schemeClr val="bg1"/>
                          </a:solidFill>
                          <a:latin typeface="Arial" panose="020B0604020202020204" pitchFamily="34" charset="0"/>
                          <a:cs typeface="Arial" panose="020B0604020202020204" pitchFamily="34" charset="0"/>
                        </a:rPr>
                        <a:t> C</a:t>
                      </a:r>
                      <a:r>
                        <a:rPr lang="en-US" sz="1400" dirty="0" smtClean="0">
                          <a:solidFill>
                            <a:schemeClr val="bg1"/>
                          </a:solidFill>
                          <a:latin typeface="Arial" panose="020B0604020202020204" pitchFamily="34" charset="0"/>
                          <a:cs typeface="Arial" panose="020B0604020202020204" pitchFamily="34" charset="0"/>
                        </a:rPr>
                        <a:t>oncerns</a:t>
                      </a:r>
                      <a:endParaRPr lang="en-US" sz="1400" b="1" dirty="0">
                        <a:solidFill>
                          <a:schemeClr val="bg1"/>
                        </a:solidFill>
                        <a:latin typeface="Arial" panose="020B0604020202020204" pitchFamily="34" charset="0"/>
                        <a:cs typeface="Arial" panose="020B0604020202020204" pitchFamily="34" charset="0"/>
                      </a:endParaRPr>
                    </a:p>
                  </a:txBody>
                  <a:tcPr>
                    <a:solidFill>
                      <a:schemeClr val="tx1"/>
                    </a:solidFill>
                  </a:tcPr>
                </a:tc>
              </a:tr>
              <a:tr h="370840">
                <a:tc>
                  <a:txBody>
                    <a:bodyPr/>
                    <a:lstStyle/>
                    <a:p>
                      <a:r>
                        <a:rPr lang="en-US" sz="1400" dirty="0" smtClean="0">
                          <a:latin typeface="Arial" panose="020B0604020202020204" pitchFamily="34" charset="0"/>
                          <a:cs typeface="Arial" panose="020B0604020202020204" pitchFamily="34" charset="0"/>
                        </a:rPr>
                        <a:t>15 XP</a:t>
                      </a:r>
                      <a:r>
                        <a:rPr lang="en-US" sz="1400" baseline="0" dirty="0" smtClean="0">
                          <a:latin typeface="Arial" panose="020B0604020202020204" pitchFamily="34" charset="0"/>
                          <a:cs typeface="Arial" panose="020B0604020202020204" pitchFamily="34" charset="0"/>
                        </a:rPr>
                        <a:t> workstations (of 25 total)</a:t>
                      </a:r>
                      <a:endParaRPr lang="en-US" sz="1400" b="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400" dirty="0" smtClean="0">
                          <a:latin typeface="Arial" panose="020B0604020202020204" pitchFamily="34" charset="0"/>
                          <a:cs typeface="Arial" panose="020B0604020202020204" pitchFamily="34" charset="0"/>
                        </a:rPr>
                        <a:t>1 Exchange 2003 server (outdated)</a:t>
                      </a:r>
                      <a:endParaRPr lang="en-US"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400" dirty="0" smtClean="0">
                          <a:latin typeface="Arial" panose="020B0604020202020204" pitchFamily="34" charset="0"/>
                          <a:cs typeface="Arial" panose="020B0604020202020204" pitchFamily="34" charset="0"/>
                        </a:rPr>
                        <a:t>1 Windows 2003 server (outdated)</a:t>
                      </a:r>
                      <a:endParaRPr lang="en-US"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400" dirty="0" err="1" smtClean="0">
                          <a:latin typeface="Arial" panose="020B0604020202020204" pitchFamily="34" charset="0"/>
                          <a:cs typeface="Arial" panose="020B0604020202020204" pitchFamily="34" charset="0"/>
                        </a:rPr>
                        <a:t>SonicWall</a:t>
                      </a:r>
                      <a:r>
                        <a:rPr lang="en-US" sz="1400" baseline="0" dirty="0" smtClean="0">
                          <a:latin typeface="Arial" panose="020B0604020202020204" pitchFamily="34" charset="0"/>
                          <a:cs typeface="Arial" panose="020B0604020202020204" pitchFamily="34" charset="0"/>
                        </a:rPr>
                        <a:t> firewall (unmanaged)</a:t>
                      </a:r>
                      <a:endParaRPr lang="en-US"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400" dirty="0" smtClean="0">
                          <a:latin typeface="Arial" panose="020B0604020202020204" pitchFamily="34" charset="0"/>
                          <a:cs typeface="Arial" panose="020B0604020202020204" pitchFamily="34" charset="0"/>
                        </a:rPr>
                        <a:t>Tape backup (unmanaged/untested)</a:t>
                      </a:r>
                      <a:endParaRPr lang="en-US"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400" dirty="0" smtClean="0">
                          <a:latin typeface="Arial" panose="020B0604020202020204" pitchFamily="34" charset="0"/>
                          <a:cs typeface="Arial" panose="020B0604020202020204" pitchFamily="34" charset="0"/>
                        </a:rPr>
                        <a:t>15 Office 2003 licenses (of 25 total)</a:t>
                      </a:r>
                      <a:endParaRPr lang="en-US" sz="1400"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0" name="TextBox 9"/>
          <p:cNvSpPr txBox="1"/>
          <p:nvPr/>
        </p:nvSpPr>
        <p:spPr>
          <a:xfrm>
            <a:off x="5029200" y="5389602"/>
            <a:ext cx="3962400" cy="553998"/>
          </a:xfrm>
          <a:prstGeom prst="rect">
            <a:avLst/>
          </a:prstGeom>
          <a:noFill/>
        </p:spPr>
        <p:txBody>
          <a:bodyPr wrap="square" rtlCol="0">
            <a:spAutoFit/>
          </a:bodyPr>
          <a:lstStyle/>
          <a:p>
            <a:r>
              <a:rPr lang="en-US" sz="1500" i="1" dirty="0" smtClean="0">
                <a:latin typeface="Arial" panose="020B0604020202020204" pitchFamily="34" charset="0"/>
                <a:cs typeface="Arial" panose="020B0604020202020204" pitchFamily="34" charset="0"/>
              </a:rPr>
              <a:t>Inconsistent, unreliable, and unsecured systems create unpredictable spend</a:t>
            </a:r>
            <a:endParaRPr lang="en-US" sz="15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70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arning_x0020_Priority xmlns="5950d6f5-f050-46c3-abac-ad0e84b6dbce">2-Need to know</Learning_x0020_Priority>
    <Audience xmlns="5950d6f5-f050-46c3-abac-ad0e84b6dbce">
      <Value>Executive</Value>
      <Value>SME</Value>
      <Value>Account Management</Value>
    </Audience>
    <Role xmlns="5950d6f5-f050-46c3-abac-ad0e84b6dbce">
      <Value>20</Value>
      <Value>14</Value>
      <Value>17</Value>
    </Role>
    <Process_x0020_Step xmlns="5950d6f5-f050-46c3-abac-ad0e84b6dbce">20</Process_x0020_Ste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63E57D882AAC4C9E72653B8CA795D1" ma:contentTypeVersion="5" ma:contentTypeDescription="Create a new document." ma:contentTypeScope="" ma:versionID="2faa2bcf389b547638e4d4edfe1432d7">
  <xsd:schema xmlns:xsd="http://www.w3.org/2001/XMLSchema" xmlns:xs="http://www.w3.org/2001/XMLSchema" xmlns:p="http://schemas.microsoft.com/office/2006/metadata/properties" xmlns:ns2="5950d6f5-f050-46c3-abac-ad0e84b6dbce" targetNamespace="http://schemas.microsoft.com/office/2006/metadata/properties" ma:root="true" ma:fieldsID="724fef8c8110472a859137271e93166a" ns2:_="">
    <xsd:import namespace="5950d6f5-f050-46c3-abac-ad0e84b6dbce"/>
    <xsd:element name="properties">
      <xsd:complexType>
        <xsd:sequence>
          <xsd:element name="documentManagement">
            <xsd:complexType>
              <xsd:all>
                <xsd:element ref="ns2:Process_x0020_Step" minOccurs="0"/>
                <xsd:element ref="ns2:Role" minOccurs="0"/>
                <xsd:element ref="ns2:Learning_x0020_Priority"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0d6f5-f050-46c3-abac-ad0e84b6dbce" elementFormDefault="qualified">
    <xsd:import namespace="http://schemas.microsoft.com/office/2006/documentManagement/types"/>
    <xsd:import namespace="http://schemas.microsoft.com/office/infopath/2007/PartnerControls"/>
    <xsd:element name="Process_x0020_Step" ma:index="8" nillable="true" ma:displayName="Process" ma:list="{3c7af6c3-3a43-45ac-a651-4c5070ee3750}" ma:internalName="Process_x0020_Step" ma:readOnly="false" ma:showField="Title">
      <xsd:simpleType>
        <xsd:restriction base="dms:Lookup"/>
      </xsd:simpleType>
    </xsd:element>
    <xsd:element name="Role" ma:index="9" nillable="true" ma:displayName="Role" ma:list="{b91b4b73-e9b4-4023-b70f-3f4a815c8c92}" ma:internalName="Role" ma:showField="Title">
      <xsd:complexType>
        <xsd:complexContent>
          <xsd:extension base="dms:MultiChoiceLookup">
            <xsd:sequence>
              <xsd:element name="Value" type="dms:Lookup" maxOccurs="unbounded" minOccurs="0" nillable="true"/>
            </xsd:sequence>
          </xsd:extension>
        </xsd:complexContent>
      </xsd:complexType>
    </xsd:element>
    <xsd:element name="Learning_x0020_Priority" ma:index="10" nillable="true" ma:displayName="Learning Priority" ma:default="1-Must know now" ma:format="Dropdown" ma:internalName="Learning_x0020_Priority">
      <xsd:simpleType>
        <xsd:restriction base="dms:Choice">
          <xsd:enumeration value="1-Must know now"/>
          <xsd:enumeration value="2-Need to know"/>
          <xsd:enumeration value="3-Reference"/>
        </xsd:restriction>
      </xsd:simpleType>
    </xsd:element>
    <xsd:element name="Audience" ma:index="11" nillable="true" ma:displayName="Audience" ma:default="Executive" ma:internalName="Audience">
      <xsd:complexType>
        <xsd:complexContent>
          <xsd:extension base="dms:MultiChoice">
            <xsd:sequence>
              <xsd:element name="Value" maxOccurs="unbounded" minOccurs="0" nillable="true">
                <xsd:simpleType>
                  <xsd:restriction base="dms:Choice">
                    <xsd:enumeration value="Executive"/>
                    <xsd:enumeration value="Field Service Technician"/>
                    <xsd:enumeration value="Engineer"/>
                    <xsd:enumeration value="SME"/>
                    <xsd:enumeration value="vCIO"/>
                    <xsd:enumeration value="Billing Contact"/>
                    <xsd:enumeration value="Account Management"/>
                    <xsd:enumeration value="Finance"/>
                    <xsd:enumeration value="Marketing"/>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9D5CEF-4374-4B23-95FD-522750BD3E9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950d6f5-f050-46c3-abac-ad0e84b6dbce"/>
    <ds:schemaRef ds:uri="http://purl.org/dc/elements/1.1/"/>
    <ds:schemaRef ds:uri="http://www.w3.org/XML/1998/namespace"/>
  </ds:schemaRefs>
</ds:datastoreItem>
</file>

<file path=customXml/itemProps2.xml><?xml version="1.0" encoding="utf-8"?>
<ds:datastoreItem xmlns:ds="http://schemas.openxmlformats.org/officeDocument/2006/customXml" ds:itemID="{1BF5173E-0FA4-4DA2-AC27-31ABC85F2655}">
  <ds:schemaRefs>
    <ds:schemaRef ds:uri="http://schemas.microsoft.com/sharepoint/v3/contenttype/forms"/>
  </ds:schemaRefs>
</ds:datastoreItem>
</file>

<file path=customXml/itemProps3.xml><?xml version="1.0" encoding="utf-8"?>
<ds:datastoreItem xmlns:ds="http://schemas.openxmlformats.org/officeDocument/2006/customXml" ds:itemID="{76F5FE0B-AFB5-41F1-B2E0-998CD1951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50d6f5-f050-46c3-abac-ad0e84b6db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3721</TotalTime>
  <Words>3757</Words>
  <Application>Microsoft Office PowerPoint</Application>
  <PresentationFormat>On-screen Show (4:3)</PresentationFormat>
  <Paragraphs>342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Myriad Pro Light</vt:lpstr>
      <vt:lpstr>Verdana</vt:lpstr>
      <vt:lpstr>Wingdings</vt:lpstr>
      <vt:lpstr>Office Theme</vt:lpstr>
      <vt:lpstr>How to Present the Proposal</vt:lpstr>
      <vt:lpstr>Complete Coverage</vt:lpstr>
      <vt:lpstr>Taking Initiative With Your Network</vt:lpstr>
      <vt:lpstr>Hassle Free Vendor Management</vt:lpstr>
      <vt:lpstr>Professional Services</vt:lpstr>
      <vt:lpstr>Security Management</vt:lpstr>
      <vt:lpstr>Backup and Disaster Recovery</vt:lpstr>
      <vt:lpstr>Quality Service, Predictable Price</vt:lpstr>
      <vt:lpstr>The Technical Solution</vt:lpstr>
      <vt:lpstr>The Technical Solution</vt:lpstr>
      <vt:lpstr>Annual Revenue: $7M  Cost of Employee Downtime: $9.63/hr # of Employees: 38   Cost of Employee not producing: $88.73/hr Average Salary: $20k  Cost of All Employees Downtime: $365.94/hr       Cost of All Employees not producing: $3,371.74/hr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Presentation</dc:title>
  <dc:creator>mdunlay</dc:creator>
  <cp:lastModifiedBy>Hannah Erb</cp:lastModifiedBy>
  <cp:revision>390</cp:revision>
  <cp:lastPrinted>2014-09-17T12:45:59Z</cp:lastPrinted>
  <dcterms:created xsi:type="dcterms:W3CDTF">2014-04-01T21:41:08Z</dcterms:created>
  <dcterms:modified xsi:type="dcterms:W3CDTF">2020-05-13T14:30:42Z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0x0101006663E57D882AAC4C9E72653B8CA795D1</vt:lpwstr>
  </property>
  <property fmtid="{D5CDD505-2E9C-101B-9397-08002B2CF9AE}" pid="3" name="_dlc_DocIdItemGuid">
    <vt:lpwstr>2b514c35-91ef-4efd-8161-0970941484e9</vt:lpwstr>
  </property>
</Properties>
</file>