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Roboto Light" panose="020B0604020202020204" charset="0"/>
      <p:regular r:id="rId23"/>
      <p:bold r:id="rId24"/>
      <p:italic r:id="rId25"/>
      <p:boldItalic r:id="rId26"/>
    </p:embeddedFont>
    <p:embeddedFont>
      <p:font typeface="Roboto Medium" panose="020B0604020202020204" charset="0"/>
      <p:regular r:id="rId27"/>
      <p:bold r:id="rId28"/>
      <p:italic r:id="rId29"/>
      <p:boldItalic r:id="rId30"/>
    </p:embeddedFont>
    <p:embeddedFont>
      <p:font typeface="Roboto Thin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EB7A7D-AFBF-4F76-B085-039D7DFB08C3}">
  <a:tblStyle styleId="{40EB7A7D-AFBF-4F76-B085-039D7DFB08C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3968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9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08.11.2014</a:t>
            </a:r>
            <a:endParaRPr dirty="0"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1334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08.11.2014</a:t>
            </a:r>
            <a:endParaRPr dirty="0"/>
          </a:p>
        </p:txBody>
      </p:sp>
      <p:sp>
        <p:nvSpPr>
          <p:cNvPr id="165" name="Google Shape;16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007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08.11.2014</a:t>
            </a:r>
            <a:endParaRPr dirty="0"/>
          </a:p>
        </p:txBody>
      </p:sp>
      <p:sp>
        <p:nvSpPr>
          <p:cNvPr id="175" name="Google Shape;17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696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08.11.2014</a:t>
            </a:r>
            <a:endParaRPr dirty="0"/>
          </a:p>
        </p:txBody>
      </p:sp>
      <p:sp>
        <p:nvSpPr>
          <p:cNvPr id="185" name="Google Shape;18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71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957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08.11.2014</a:t>
            </a:r>
            <a:endParaRPr dirty="0"/>
          </a:p>
        </p:txBody>
      </p:sp>
      <p:sp>
        <p:nvSpPr>
          <p:cNvPr id="55" name="Google Shape;5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92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08.11.2014</a:t>
            </a:r>
            <a:endParaRPr dirty="0"/>
          </a:p>
        </p:txBody>
      </p:sp>
      <p:sp>
        <p:nvSpPr>
          <p:cNvPr id="64" name="Google Shape;6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52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08.11.2014</a:t>
            </a:r>
            <a:endParaRPr dirty="0"/>
          </a:p>
        </p:txBody>
      </p:sp>
      <p:sp>
        <p:nvSpPr>
          <p:cNvPr id="73" name="Google Shape;7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81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08.11.2014</a:t>
            </a:r>
            <a:endParaRPr dirty="0"/>
          </a:p>
        </p:txBody>
      </p:sp>
      <p:sp>
        <p:nvSpPr>
          <p:cNvPr id="82" name="Google Shape;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525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08.11.2014</a:t>
            </a:r>
            <a:endParaRPr dirty="0"/>
          </a:p>
        </p:txBody>
      </p:sp>
      <p:sp>
        <p:nvSpPr>
          <p:cNvPr id="91" name="Google Shape;9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854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8" name="Google Shape;128;p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08.11.2014</a:t>
            </a:r>
            <a:endParaRPr dirty="0"/>
          </a:p>
        </p:txBody>
      </p:sp>
      <p:sp>
        <p:nvSpPr>
          <p:cNvPr id="129" name="Google Shape;12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027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5f789594f_0_1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45f789594f_0_1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/>
              <a:t>Skisser et forslag til overordnet prosjektplan med hovedpilepæler for de ulike fasene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g45f789594f_0_116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08.11.2014</a:t>
            </a:r>
            <a:endParaRPr dirty="0"/>
          </a:p>
        </p:txBody>
      </p:sp>
      <p:sp>
        <p:nvSpPr>
          <p:cNvPr id="156" name="Google Shape;156;g45f789594f_0_1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160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lysbilde">
  <p:cSld name="Tittellysbil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2195736" y="4005064"/>
            <a:ext cx="6948650" cy="2860974"/>
            <a:chOff x="1518531" y="3510744"/>
            <a:chExt cx="7625856" cy="3347256"/>
          </a:xfrm>
        </p:grpSpPr>
        <p:pic>
          <p:nvPicPr>
            <p:cNvPr id="18" name="Google Shape;18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18531" y="3573016"/>
              <a:ext cx="7625856" cy="32849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3059832" y="3510744"/>
              <a:ext cx="2448272" cy="8640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259632" y="3356992"/>
            <a:ext cx="6836296" cy="55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  <a:defRPr sz="2800" b="0" cap="none">
                <a:solidFill>
                  <a:srgbClr val="007C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259632" y="3933056"/>
            <a:ext cx="6836296" cy="38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cap="none">
                <a:solidFill>
                  <a:schemeClr val="dk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7997" y="1196752"/>
            <a:ext cx="3048006" cy="1886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755576" y="324000"/>
            <a:ext cx="71287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  <a:defRPr>
                <a:solidFill>
                  <a:srgbClr val="007CB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755576" y="1440448"/>
            <a:ext cx="78488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1800"/>
              </a:spcBef>
              <a:spcAft>
                <a:spcPts val="0"/>
              </a:spcAft>
              <a:buSzPts val="2400"/>
              <a:buFont typeface="Calibri"/>
              <a:buChar char="•"/>
              <a:defRPr sz="2400"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7200000" y="6588000"/>
            <a:ext cx="87444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280000" y="6588000"/>
            <a:ext cx="514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720000" y="648000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55576" y="324000"/>
            <a:ext cx="72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  <a:defRPr>
                <a:solidFill>
                  <a:srgbClr val="007CB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55576" y="1440000"/>
            <a:ext cx="388843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1800"/>
              </a:spcBef>
              <a:spcAft>
                <a:spcPts val="0"/>
              </a:spcAft>
              <a:buSzPts val="2400"/>
              <a:buFont typeface="Calibri"/>
              <a:buChar char="•"/>
              <a:defRPr sz="2400" b="0">
                <a:solidFill>
                  <a:srgbClr val="595959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4752000" y="1440000"/>
            <a:ext cx="389877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>
                <a:solidFill>
                  <a:srgbClr val="595959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280000" y="6588000"/>
            <a:ext cx="514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 dirty="0"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720000" y="6480000"/>
            <a:ext cx="12317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7200000" y="6588000"/>
            <a:ext cx="87444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56000" y="324000"/>
            <a:ext cx="72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7C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55576" y="148478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696227" y="6356350"/>
            <a:ext cx="10184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762134" y="6345721"/>
            <a:ext cx="12175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 dirty="0"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4800" y="548680"/>
            <a:ext cx="432000" cy="3813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ctrTitle"/>
          </p:nvPr>
        </p:nvSpPr>
        <p:spPr>
          <a:xfrm>
            <a:off x="1259632" y="3356992"/>
            <a:ext cx="6836296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520"/>
              <a:buFont typeface="Calibri"/>
              <a:buNone/>
            </a:pPr>
            <a:r>
              <a:rPr lang="x-none" sz="2520" dirty="0">
                <a:latin typeface="Roboto Thin"/>
                <a:ea typeface="Roboto Thin"/>
                <a:cs typeface="Roboto Thin"/>
                <a:sym typeface="Roboto Thin"/>
              </a:rPr>
              <a:t>BESLUTNINGSGRUNNLAG FOR </a:t>
            </a:r>
            <a:br>
              <a:rPr lang="x-none" sz="2520" dirty="0"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x-none" sz="2520" dirty="0">
                <a:latin typeface="Roboto Thin"/>
                <a:ea typeface="Roboto Thin"/>
                <a:cs typeface="Roboto Thin"/>
                <a:sym typeface="Roboto Thin"/>
              </a:rPr>
              <a:t>&lt;PROSJEKTNAVN&gt;</a:t>
            </a:r>
            <a:endParaRPr dirty="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59632" y="3933056"/>
            <a:ext cx="6836296" cy="55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None/>
            </a:pPr>
            <a:br>
              <a:rPr lang="x-none" sz="1700" dirty="0">
                <a:latin typeface="Roboto"/>
                <a:ea typeface="Roboto"/>
                <a:cs typeface="Roboto"/>
                <a:sym typeface="Roboto"/>
              </a:rPr>
            </a:br>
            <a:r>
              <a:rPr lang="x-none" sz="1700" dirty="0">
                <a:latin typeface="Roboto"/>
                <a:ea typeface="Roboto"/>
                <a:cs typeface="Roboto"/>
                <a:sym typeface="Roboto"/>
              </a:rPr>
              <a:t>DD.MM.ÅÅÅÅ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755576" y="324000"/>
            <a:ext cx="71287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</a:pPr>
            <a:r>
              <a:rPr lang="x-none">
                <a:latin typeface="Roboto Medium"/>
                <a:ea typeface="Roboto Medium"/>
                <a:cs typeface="Roboto Medium"/>
                <a:sym typeface="Roboto Medium"/>
              </a:rPr>
              <a:t>8. Investeringsbehov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" name="Google Shape;168;p14"/>
          <p:cNvSpPr txBox="1">
            <a:spLocks noGrp="1"/>
          </p:cNvSpPr>
          <p:nvPr>
            <p:ph type="sldNum" idx="12"/>
          </p:nvPr>
        </p:nvSpPr>
        <p:spPr>
          <a:xfrm>
            <a:off x="8280000" y="6588000"/>
            <a:ext cx="514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10</a:t>
            </a:fld>
            <a:endParaRPr dirty="0"/>
          </a:p>
        </p:txBody>
      </p:sp>
      <p:sp>
        <p:nvSpPr>
          <p:cNvPr id="170" name="Google Shape;170;p14"/>
          <p:cNvSpPr txBox="1"/>
          <p:nvPr/>
        </p:nvSpPr>
        <p:spPr>
          <a:xfrm>
            <a:off x="755575" y="1201100"/>
            <a:ext cx="72885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FOILENS</a:t>
            </a: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INNHOLD: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Her </a:t>
            </a:r>
            <a:r>
              <a:rPr lang="nb-NO" dirty="0">
                <a:latin typeface="Roboto Light"/>
                <a:ea typeface="Roboto Light"/>
                <a:cs typeface="Roboto Light"/>
                <a:sym typeface="Roboto Light"/>
              </a:rPr>
              <a:t>presenterer du de samlede </a:t>
            </a: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investeringskostnadene, både eksterne og interne.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EKSEMPEL: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B1F8903-36DC-4F92-82D7-FFAA01180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4" y="2725840"/>
            <a:ext cx="7575166" cy="34809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title"/>
          </p:nvPr>
        </p:nvSpPr>
        <p:spPr>
          <a:xfrm>
            <a:off x="755576" y="324000"/>
            <a:ext cx="71287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</a:pPr>
            <a:r>
              <a:rPr lang="x-none">
                <a:latin typeface="Roboto Medium"/>
                <a:ea typeface="Roboto Medium"/>
                <a:cs typeface="Roboto Medium"/>
                <a:sym typeface="Roboto Medium"/>
              </a:rPr>
              <a:t>9. Support og vedlikeholdskostnader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8" name="Google Shape;178;p15"/>
          <p:cNvSpPr txBox="1">
            <a:spLocks noGrp="1"/>
          </p:cNvSpPr>
          <p:nvPr>
            <p:ph type="sldNum" idx="12"/>
          </p:nvPr>
        </p:nvSpPr>
        <p:spPr>
          <a:xfrm>
            <a:off x="8280000" y="6588000"/>
            <a:ext cx="514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11</a:t>
            </a:fld>
            <a:endParaRPr dirty="0"/>
          </a:p>
        </p:txBody>
      </p:sp>
      <p:sp>
        <p:nvSpPr>
          <p:cNvPr id="180" name="Google Shape;180;p15"/>
          <p:cNvSpPr txBox="1"/>
          <p:nvPr/>
        </p:nvSpPr>
        <p:spPr>
          <a:xfrm>
            <a:off x="755575" y="1201100"/>
            <a:ext cx="72885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Medium"/>
                <a:ea typeface="Roboto Medium"/>
                <a:cs typeface="Roboto Medium"/>
                <a:sym typeface="Roboto Medium"/>
              </a:rPr>
              <a:t>TEMATIKK I DENNE </a:t>
            </a:r>
            <a:r>
              <a:rPr lang="nb-NO" dirty="0">
                <a:latin typeface="Roboto Medium"/>
                <a:ea typeface="Roboto Medium"/>
                <a:cs typeface="Roboto Medium"/>
                <a:sym typeface="Roboto Medium"/>
              </a:rPr>
              <a:t>FOILEN</a:t>
            </a:r>
            <a:r>
              <a:rPr lang="x-none" dirty="0">
                <a:latin typeface="Roboto Medium"/>
                <a:ea typeface="Roboto Medium"/>
                <a:cs typeface="Roboto Medium"/>
                <a:sym typeface="Roboto Medium"/>
              </a:rPr>
              <a:t>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Her legger en inn forventet support og vedlikeholdskostnader etter prosjektet.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EKSEMPEL: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E732F5E-5165-49C5-A9D1-154207D3F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34" y="2761520"/>
            <a:ext cx="7541191" cy="19885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>
            <a:spLocks noGrp="1"/>
          </p:cNvSpPr>
          <p:nvPr>
            <p:ph type="title"/>
          </p:nvPr>
        </p:nvSpPr>
        <p:spPr>
          <a:xfrm>
            <a:off x="755576" y="324000"/>
            <a:ext cx="71287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</a:pPr>
            <a:r>
              <a:rPr lang="x-none">
                <a:latin typeface="Roboto Medium"/>
                <a:ea typeface="Roboto Medium"/>
                <a:cs typeface="Roboto Medium"/>
                <a:sym typeface="Roboto Medium"/>
              </a:rPr>
              <a:t>10. Forslag til beslutning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8" name="Google Shape;188;p16"/>
          <p:cNvSpPr txBox="1">
            <a:spLocks noGrp="1"/>
          </p:cNvSpPr>
          <p:nvPr>
            <p:ph type="sldNum" idx="12"/>
          </p:nvPr>
        </p:nvSpPr>
        <p:spPr>
          <a:xfrm>
            <a:off x="8280000" y="6588000"/>
            <a:ext cx="514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12</a:t>
            </a:fld>
            <a:endParaRPr dirty="0"/>
          </a:p>
        </p:txBody>
      </p:sp>
      <p:sp>
        <p:nvSpPr>
          <p:cNvPr id="189" name="Google Shape;189;p16"/>
          <p:cNvSpPr txBox="1"/>
          <p:nvPr/>
        </p:nvSpPr>
        <p:spPr>
          <a:xfrm>
            <a:off x="884275" y="1414825"/>
            <a:ext cx="70002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FOILEN</a:t>
            </a: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 INNHOLD: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Skriv inn forslag til beslutning, gjerne som et vedtak.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Medium"/>
                <a:ea typeface="Roboto Medium"/>
                <a:cs typeface="Roboto Medium"/>
                <a:sym typeface="Roboto Medium"/>
              </a:rPr>
              <a:t>EKSEMPEL: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Porteføljerådet beslutter å etablere prosjektet XXX</a:t>
            </a:r>
            <a:b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</a:b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Prosjektet skal ha til hensikt å anskaffe og etablere en ny IT plattform for Virksomheten </a:t>
            </a:r>
            <a:b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</a:b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Prosjektet gis en kostnadsramme på 13,5 MNOK for eksterne kostnader.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55576" y="324000"/>
            <a:ext cx="71287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</a:pPr>
            <a:r>
              <a:rPr lang="x-none" dirty="0">
                <a:latin typeface="Roboto Medium"/>
                <a:ea typeface="Roboto Medium"/>
                <a:cs typeface="Roboto Medium"/>
                <a:sym typeface="Roboto Medium"/>
              </a:rPr>
              <a:t>Agenda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755576" y="1440448"/>
            <a:ext cx="78488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Light"/>
              <a:buAutoNum type="arabicPeriod"/>
            </a:pPr>
            <a:r>
              <a:rPr lang="x-none" sz="2000" dirty="0">
                <a:latin typeface="Roboto Light"/>
                <a:ea typeface="Roboto Light"/>
                <a:cs typeface="Roboto Light"/>
                <a:sym typeface="Roboto Light"/>
              </a:rPr>
              <a:t>Bakgrunn for prosjektet</a:t>
            </a:r>
            <a:endParaRPr sz="20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Light"/>
              <a:buAutoNum type="arabicPeriod"/>
            </a:pPr>
            <a:r>
              <a:rPr lang="x-none" sz="2000" dirty="0">
                <a:latin typeface="Roboto Light"/>
                <a:ea typeface="Roboto Light"/>
                <a:cs typeface="Roboto Light"/>
                <a:sym typeface="Roboto Light"/>
              </a:rPr>
              <a:t>Prosjektets hensikt</a:t>
            </a:r>
            <a:endParaRPr sz="20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Light"/>
              <a:buAutoNum type="arabicPeriod"/>
            </a:pPr>
            <a:r>
              <a:rPr lang="x-none" sz="2000" dirty="0">
                <a:latin typeface="Roboto Light"/>
                <a:ea typeface="Roboto Light"/>
                <a:cs typeface="Roboto Light"/>
                <a:sym typeface="Roboto Light"/>
              </a:rPr>
              <a:t>Mulige ulemper</a:t>
            </a:r>
            <a:endParaRPr sz="20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Light"/>
              <a:buAutoNum type="arabicPeriod"/>
            </a:pPr>
            <a:r>
              <a:rPr lang="x-none" sz="2000" dirty="0">
                <a:latin typeface="Roboto Light"/>
                <a:ea typeface="Roboto Light"/>
                <a:cs typeface="Roboto Light"/>
                <a:sym typeface="Roboto Light"/>
              </a:rPr>
              <a:t>Gevinster</a:t>
            </a:r>
            <a:endParaRPr sz="20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Light"/>
              <a:buAutoNum type="arabicPeriod"/>
            </a:pPr>
            <a:r>
              <a:rPr lang="x-none" sz="2000" dirty="0">
                <a:latin typeface="Roboto Light"/>
                <a:ea typeface="Roboto Light"/>
                <a:cs typeface="Roboto Light"/>
                <a:sym typeface="Roboto Light"/>
              </a:rPr>
              <a:t>Prosjektmål</a:t>
            </a:r>
            <a:endParaRPr sz="20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Light"/>
              <a:buAutoNum type="arabicPeriod"/>
            </a:pPr>
            <a:r>
              <a:rPr lang="x-none" sz="2000" dirty="0">
                <a:latin typeface="Roboto Light"/>
                <a:ea typeface="Roboto Light"/>
                <a:cs typeface="Roboto Light"/>
                <a:sym typeface="Roboto Light"/>
              </a:rPr>
              <a:t>Forslag til prosjektorganisering</a:t>
            </a:r>
            <a:endParaRPr sz="20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Light"/>
              <a:buAutoNum type="arabicPeriod"/>
            </a:pPr>
            <a:r>
              <a:rPr lang="x-none" sz="2000" dirty="0">
                <a:latin typeface="Roboto Light"/>
                <a:ea typeface="Roboto Light"/>
                <a:cs typeface="Roboto Light"/>
                <a:sym typeface="Roboto Light"/>
              </a:rPr>
              <a:t>Forslag til overordnet prosjektplan</a:t>
            </a:r>
            <a:endParaRPr sz="20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Light"/>
              <a:buAutoNum type="arabicPeriod"/>
            </a:pPr>
            <a:r>
              <a:rPr lang="x-none" sz="2000" dirty="0">
                <a:latin typeface="Roboto Light"/>
                <a:ea typeface="Roboto Light"/>
                <a:cs typeface="Roboto Light"/>
                <a:sym typeface="Roboto Light"/>
              </a:rPr>
              <a:t>Investeringsbehov</a:t>
            </a:r>
            <a:endParaRPr sz="20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Light"/>
              <a:buAutoNum type="arabicPeriod"/>
            </a:pPr>
            <a:r>
              <a:rPr lang="x-none" sz="2000" dirty="0">
                <a:latin typeface="Roboto Light"/>
                <a:ea typeface="Roboto Light"/>
                <a:cs typeface="Roboto Light"/>
                <a:sym typeface="Roboto Light"/>
              </a:rPr>
              <a:t>Support og vedlikeholdskostnader</a:t>
            </a:r>
            <a:endParaRPr sz="20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Light"/>
              <a:buAutoNum type="arabicPeriod"/>
            </a:pPr>
            <a:r>
              <a:rPr lang="x-none" sz="2000" dirty="0">
                <a:latin typeface="Roboto Light"/>
                <a:ea typeface="Roboto Light"/>
                <a:cs typeface="Roboto Light"/>
                <a:sym typeface="Roboto Light"/>
              </a:rPr>
              <a:t>Forslag til beslutning</a:t>
            </a:r>
            <a:endParaRPr sz="200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280000" y="6588000"/>
            <a:ext cx="514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755576" y="324000"/>
            <a:ext cx="71287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</a:pPr>
            <a:r>
              <a:rPr lang="x-none">
                <a:latin typeface="Roboto Medium"/>
                <a:ea typeface="Roboto Medium"/>
                <a:cs typeface="Roboto Medium"/>
                <a:sym typeface="Roboto Medium"/>
              </a:rPr>
              <a:t>1. Bakgrunn for prosjektet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280000" y="6588000"/>
            <a:ext cx="514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</a:t>
            </a:fld>
            <a:endParaRPr dirty="0"/>
          </a:p>
        </p:txBody>
      </p:sp>
      <p:sp>
        <p:nvSpPr>
          <p:cNvPr id="59" name="Google Shape;59;p7"/>
          <p:cNvSpPr txBox="1"/>
          <p:nvPr/>
        </p:nvSpPr>
        <p:spPr>
          <a:xfrm>
            <a:off x="884275" y="1414825"/>
            <a:ext cx="70002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FOILEN</a:t>
            </a: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 INNHOLD: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Bruk denne </a:t>
            </a:r>
            <a:r>
              <a:rPr lang="nb-NO" dirty="0">
                <a:latin typeface="Roboto Light"/>
                <a:ea typeface="Roboto Light"/>
                <a:cs typeface="Roboto Light"/>
                <a:sym typeface="Roboto Light"/>
              </a:rPr>
              <a:t>foilen</a:t>
            </a: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 til å forklare bakgrunnen for prosjektet i korte trekk. 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Hvilke behov eller uløste problemer er det dette prosjektet skal løse? </a:t>
            </a:r>
            <a:endParaRPr lang="nb-NO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Hvilke interessenter har vært involvert i å klarlegge disse behovene? 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Finnes det tidligere arbeid som har betydning for prosjektets gjennomføring?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dirty="0">
                <a:latin typeface="Roboto Medium"/>
                <a:ea typeface="Roboto Medium"/>
                <a:cs typeface="Roboto Medium"/>
                <a:sym typeface="Roboto Medium"/>
              </a:rPr>
              <a:t>EKSEMPEL: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Dagens plattform ble anskaffet dd.mm.åååå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Plattformen har vært stabil og sikker, men har ikke nødvendig fleksibilitet og skalerbarhet i forhold til dagens beho</a:t>
            </a:r>
            <a:r>
              <a:rPr lang="nb-NO" dirty="0">
                <a:latin typeface="Roboto Light"/>
                <a:ea typeface="Roboto Light"/>
                <a:cs typeface="Roboto Light"/>
                <a:sym typeface="Roboto Light"/>
              </a:rPr>
              <a:t>v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Vedlikehold og supportavtaler er forlenget med ett år og løper frem til april 2019. Det vil ikke være teknisk eller økonomisk hensiktsmessig å videreføre avtalen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Det er gjennomført et forprosjektet for å kartlegge alternative løsninger som finnes i markedet og tilfredsstiller virksomhetens behov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Forprosjektet har identifisert to løsningsalternativer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Teknisk er plattformene relativt like, men det er en betydelig forskjell i usikkerhet (tid/kost) ved implementering og migrering.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755576" y="324000"/>
            <a:ext cx="71287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</a:pPr>
            <a:r>
              <a:rPr lang="x-none">
                <a:latin typeface="Roboto Medium"/>
                <a:ea typeface="Roboto Medium"/>
                <a:cs typeface="Roboto Medium"/>
                <a:sym typeface="Roboto Medium"/>
              </a:rPr>
              <a:t>2. Prosjektets hensikt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280000" y="6588000"/>
            <a:ext cx="514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4</a:t>
            </a:fld>
            <a:endParaRPr dirty="0"/>
          </a:p>
        </p:txBody>
      </p:sp>
      <p:sp>
        <p:nvSpPr>
          <p:cNvPr id="68" name="Google Shape;68;p8"/>
          <p:cNvSpPr txBox="1"/>
          <p:nvPr/>
        </p:nvSpPr>
        <p:spPr>
          <a:xfrm>
            <a:off x="884275" y="1414825"/>
            <a:ext cx="70002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FOILEN</a:t>
            </a: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 INNHOLD: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Her beskrives hvilket endringsbehov som er lagt til grunn for å iverksette dette prosjektet. 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Medium"/>
                <a:ea typeface="Roboto Medium"/>
                <a:cs typeface="Roboto Medium"/>
                <a:sym typeface="Roboto Medium"/>
              </a:rPr>
              <a:t>Hovedpunkter å inkludere: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Transformasjonen: Hva er nåværende situasjon, ønsket situasjon, og situasjonen dersom prosjektet ikke gjennomføres ( nullalternativet)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Effekt: </a:t>
            </a:r>
            <a:r>
              <a:rPr lang="x-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Beskriv hvordan prosjektet vil skape større effektivitet, høyere kvalitet, eller andre former for organisasjonsmessige forbedringer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Strategisk forankring: Beskriv prosjektets sammenheng med virksomhetens mål, strategier og handlingsplaner. 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Medium"/>
                <a:ea typeface="Roboto Medium"/>
                <a:cs typeface="Roboto Medium"/>
                <a:sym typeface="Roboto Medium"/>
              </a:rPr>
              <a:t>EKSEMPEL: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indent="-317500">
              <a:lnSpc>
                <a:spcPct val="115000"/>
              </a:lnSpc>
              <a:spcBef>
                <a:spcPts val="300"/>
              </a:spcBef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sym typeface="Roboto Light"/>
              </a:rPr>
              <a:t>Etablere en skalerbar moderne og skybasert plattform</a:t>
            </a:r>
            <a:endParaRPr dirty="0">
              <a:latin typeface="Roboto Light"/>
              <a:ea typeface="Roboto Light"/>
              <a:sym typeface="Roboto Light"/>
            </a:endParaRPr>
          </a:p>
          <a:p>
            <a:pPr marL="457200" indent="-317500">
              <a:lnSpc>
                <a:spcPct val="115000"/>
              </a:lnSpc>
              <a:spcBef>
                <a:spcPts val="300"/>
              </a:spcBef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sym typeface="Roboto Light"/>
              </a:rPr>
              <a:t>Plattformen skal være basert på kjent teknologi som igjen gir god tilgang på sertifisert personell hos en rekke leverandører</a:t>
            </a:r>
            <a:endParaRPr dirty="0">
              <a:latin typeface="Roboto Light"/>
              <a:ea typeface="Roboto Light"/>
              <a:sym typeface="Roboto Light"/>
            </a:endParaRPr>
          </a:p>
          <a:p>
            <a:pPr marL="457200" indent="-317500">
              <a:lnSpc>
                <a:spcPct val="115000"/>
              </a:lnSpc>
              <a:spcBef>
                <a:spcPts val="300"/>
              </a:spcBef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sym typeface="Roboto Light"/>
              </a:rPr>
              <a:t>En innføringsprosess som reduserer migreringsrisiko gjennom minimalt med konverteringsbehov av data</a:t>
            </a:r>
            <a:endParaRPr dirty="0">
              <a:latin typeface="Roboto Light"/>
              <a:ea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755576" y="324000"/>
            <a:ext cx="71287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</a:pPr>
            <a:r>
              <a:rPr lang="x-none">
                <a:latin typeface="Roboto Medium"/>
                <a:ea typeface="Roboto Medium"/>
                <a:cs typeface="Roboto Medium"/>
                <a:sym typeface="Roboto Medium"/>
              </a:rPr>
              <a:t>3. Mulige ulemper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8280000" y="6588000"/>
            <a:ext cx="514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5</a:t>
            </a:fld>
            <a:endParaRPr dirty="0"/>
          </a:p>
        </p:txBody>
      </p:sp>
      <p:sp>
        <p:nvSpPr>
          <p:cNvPr id="77" name="Google Shape;77;p9"/>
          <p:cNvSpPr txBox="1"/>
          <p:nvPr/>
        </p:nvSpPr>
        <p:spPr>
          <a:xfrm>
            <a:off x="884275" y="1414825"/>
            <a:ext cx="70002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FOILEN</a:t>
            </a: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 INNHOLD: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Beskriv effekter eller konsekvenser av prosjektets gjennomføring eller resultater som vil kunne slå negativt ut for en eller flere interessenter.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Medium"/>
                <a:ea typeface="Roboto Medium"/>
                <a:cs typeface="Roboto Medium"/>
                <a:sym typeface="Roboto Medium"/>
              </a:rPr>
              <a:t>EKSEMPEL: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Det vil medføre endringer i kompetansebehovet til IT-avdelingen og noe omskolering må påregnes. Det kan også være behov for nyansettelser 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Gjennom innføringsperioden vil handlingsrommet for å bistå andre prosjekter være begrenset 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Noen applikasjoner som i dag fortsatt er i noe bruk, vil måtte fases ut eller eventuelt erstattes med mer moderne løsninger.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755576" y="324000"/>
            <a:ext cx="71287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</a:pPr>
            <a:r>
              <a:rPr lang="x-none" dirty="0"/>
              <a:t>4. </a:t>
            </a:r>
            <a:r>
              <a:rPr lang="x-none" dirty="0">
                <a:latin typeface="Roboto Medium"/>
                <a:ea typeface="Roboto Medium"/>
                <a:cs typeface="Roboto Medium"/>
                <a:sym typeface="Roboto Medium"/>
              </a:rPr>
              <a:t>Gevinster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280000" y="6588000"/>
            <a:ext cx="514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6</a:t>
            </a:fld>
            <a:endParaRPr dirty="0"/>
          </a:p>
        </p:txBody>
      </p:sp>
      <p:sp>
        <p:nvSpPr>
          <p:cNvPr id="86" name="Google Shape;86;p10"/>
          <p:cNvSpPr txBox="1"/>
          <p:nvPr/>
        </p:nvSpPr>
        <p:spPr>
          <a:xfrm>
            <a:off x="884275" y="1414825"/>
            <a:ext cx="72885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FOILEN</a:t>
            </a: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 INNHOLD: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Her bør man oppsummere økonomiske gevinster. Mål de samlede forventede gevinstene opp mot prosjektkostnadene og løpende drifts- og </a:t>
            </a:r>
            <a:r>
              <a:rPr lang="nb-NO" dirty="0">
                <a:latin typeface="Roboto Light"/>
                <a:ea typeface="Roboto Light"/>
                <a:cs typeface="Roboto Light"/>
                <a:sym typeface="Roboto Light"/>
              </a:rPr>
              <a:t>vedlikeholdskostnader. Inkluder  sentrale forutsetninger for vurderingene. Tallmaterialet hentes fra nåverdiberegninger </a:t>
            </a: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som utføres i prosjektplanleggingen. 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Medium"/>
                <a:ea typeface="Roboto Medium"/>
                <a:cs typeface="Roboto Medium"/>
                <a:sym typeface="Roboto Medium"/>
              </a:rPr>
              <a:t>EKSEMPEL: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Fremtidig vedlikehold er estimert til å blir redusert med ca. 7 millioner NOK over en femårsperiode. Dette forutsetter utfasing av mye av dagens on premise-løsninger 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I samme periode vil risikokostnaden kunne reduseres med i underkant av 16 millioner NOK. Grunnlaget for dette tallet er basert på grundige risikovurderinger av dagens løsninger som igjen er mappet opp mot en tilsvarende vurdering for ny løsning 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Roboto Light"/>
              <a:buChar char="●"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Økt skalerbarhet og fleksibilitet er strategiske målsettinger som gjennom prosjektet vil bli materialisert. Effekten av dette er ikke tallfestet, men anses å være betydelig.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755576" y="324000"/>
            <a:ext cx="71287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</a:pPr>
            <a:r>
              <a:rPr lang="x-none" dirty="0"/>
              <a:t>5. </a:t>
            </a:r>
            <a:r>
              <a:rPr lang="x-none" dirty="0">
                <a:latin typeface="Roboto Medium"/>
                <a:ea typeface="Roboto Medium"/>
                <a:cs typeface="Roboto Medium"/>
                <a:sym typeface="Roboto Medium"/>
              </a:rPr>
              <a:t>Prosjektmål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280000" y="6588000"/>
            <a:ext cx="514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7</a:t>
            </a:fld>
            <a:endParaRPr dirty="0"/>
          </a:p>
        </p:txBody>
      </p:sp>
      <p:sp>
        <p:nvSpPr>
          <p:cNvPr id="95" name="Google Shape;95;p11"/>
          <p:cNvSpPr txBox="1"/>
          <p:nvPr/>
        </p:nvSpPr>
        <p:spPr>
          <a:xfrm>
            <a:off x="755575" y="1174975"/>
            <a:ext cx="72885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FOILEN</a:t>
            </a: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 INNHOLD: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Beskriv prosjektmål, hvilke effektmål disse gir og hvilke gevinster som skal nås – bind det tilbake til selskapets strategiske mål. Bruk gjerne en grafisk fremstilling.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EKSEMPEL: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" name="Google Shape;96;p11"/>
          <p:cNvSpPr txBox="1"/>
          <p:nvPr/>
        </p:nvSpPr>
        <p:spPr>
          <a:xfrm>
            <a:off x="865308" y="2566300"/>
            <a:ext cx="15372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b="1" i="0" u="none" strike="noStrike" cap="none" dirty="0">
                <a:solidFill>
                  <a:srgbClr val="4A4A4A"/>
                </a:solidFill>
                <a:latin typeface="Calibri"/>
                <a:ea typeface="Calibri"/>
                <a:cs typeface="Calibri"/>
                <a:sym typeface="Calibri"/>
              </a:rPr>
              <a:t>Prosjektmål</a:t>
            </a:r>
            <a:endParaRPr dirty="0"/>
          </a:p>
        </p:txBody>
      </p:sp>
      <p:sp>
        <p:nvSpPr>
          <p:cNvPr id="97" name="Google Shape;97;p11"/>
          <p:cNvSpPr txBox="1"/>
          <p:nvPr/>
        </p:nvSpPr>
        <p:spPr>
          <a:xfrm>
            <a:off x="2653804" y="2577900"/>
            <a:ext cx="15930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b="1" i="0" u="none" strike="noStrike" cap="none">
                <a:solidFill>
                  <a:srgbClr val="4A4A4A"/>
                </a:solidFill>
                <a:latin typeface="Calibri"/>
                <a:ea typeface="Calibri"/>
                <a:cs typeface="Calibri"/>
                <a:sym typeface="Calibri"/>
              </a:rPr>
              <a:t>Effektmål</a:t>
            </a:r>
            <a:endParaRPr dirty="0"/>
          </a:p>
        </p:txBody>
      </p:sp>
      <p:sp>
        <p:nvSpPr>
          <p:cNvPr id="98" name="Google Shape;98;p11"/>
          <p:cNvSpPr txBox="1"/>
          <p:nvPr/>
        </p:nvSpPr>
        <p:spPr>
          <a:xfrm>
            <a:off x="4423887" y="2577900"/>
            <a:ext cx="15372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b="1" i="0" u="none" strike="noStrike" cap="none">
                <a:solidFill>
                  <a:srgbClr val="4A4A4A"/>
                </a:solidFill>
                <a:latin typeface="Calibri"/>
                <a:ea typeface="Calibri"/>
                <a:cs typeface="Calibri"/>
                <a:sym typeface="Calibri"/>
              </a:rPr>
              <a:t>Gevinst</a:t>
            </a:r>
            <a:endParaRPr dirty="0"/>
          </a:p>
        </p:txBody>
      </p:sp>
      <p:sp>
        <p:nvSpPr>
          <p:cNvPr id="99" name="Google Shape;99;p11"/>
          <p:cNvSpPr txBox="1"/>
          <p:nvPr/>
        </p:nvSpPr>
        <p:spPr>
          <a:xfrm>
            <a:off x="6244104" y="2577900"/>
            <a:ext cx="15372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b="1" i="0" u="none" strike="noStrike" cap="none">
                <a:solidFill>
                  <a:srgbClr val="4A4A4A"/>
                </a:solidFill>
                <a:latin typeface="Calibri"/>
                <a:ea typeface="Calibri"/>
                <a:cs typeface="Calibri"/>
                <a:sym typeface="Calibri"/>
              </a:rPr>
              <a:t>Strategiske mål</a:t>
            </a:r>
            <a:endParaRPr dirty="0"/>
          </a:p>
        </p:txBody>
      </p:sp>
      <p:sp>
        <p:nvSpPr>
          <p:cNvPr id="100" name="Google Shape;100;p11"/>
          <p:cNvSpPr/>
          <p:nvPr/>
        </p:nvSpPr>
        <p:spPr>
          <a:xfrm>
            <a:off x="2665989" y="2916560"/>
            <a:ext cx="1530600" cy="543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Gi </a:t>
            </a:r>
            <a:r>
              <a:rPr lang="x-none" sz="8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x-none" sz="80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irksomheten en ny IT-plattform som tilfredsstiller</a:t>
            </a:r>
            <a:r>
              <a:rPr lang="x-none" sz="8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x-none" sz="80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behov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6244090" y="2916560"/>
            <a:ext cx="1530600" cy="3384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8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Sikre virksomheten en IT-plattform som raskt kan skaleres for å tilpasse endrede behov. 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8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Bidra til en smidig og tilpasningsdyktig organisasjon i takt med økt konkurranse og nye krav.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865290" y="2916560"/>
            <a:ext cx="1530600" cy="543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Utarbeide underlag og kjøre anskaffelsesprosess på ny IT-plattform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858650" y="4880384"/>
            <a:ext cx="1537200" cy="7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Teste plattform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858650" y="5750674"/>
            <a:ext cx="1530600" cy="551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Produksjonssette</a:t>
            </a:r>
            <a:r>
              <a:rPr lang="x-none" sz="80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ny IT-plattform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2653797" y="5750675"/>
            <a:ext cx="1530600" cy="551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Sikre at produksjon kjører på ny, supportert og stabil IT-plattform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1"/>
          <p:cNvSpPr/>
          <p:nvPr/>
        </p:nvSpPr>
        <p:spPr>
          <a:xfrm>
            <a:off x="4459169" y="2910449"/>
            <a:ext cx="1530600" cy="3384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Ny IT-plattform skal gi </a:t>
            </a:r>
            <a:r>
              <a:rPr lang="x-none" sz="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x-none" sz="80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irksomheten sikker, økonomisk og stabil drift av IT</a:t>
            </a:r>
            <a:endParaRPr sz="800" i="0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Gi </a:t>
            </a:r>
            <a:r>
              <a:rPr lang="x-none" sz="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x-none" sz="80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irksomheten en fremtidsrettet og fleksibel IT-plattform som kan utvides «på bakken» eller i skyen.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Ny IT-plattform er supportert av leverandør ut antatt levetid for plattformen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1"/>
          <p:cNvSpPr/>
          <p:nvPr/>
        </p:nvSpPr>
        <p:spPr>
          <a:xfrm>
            <a:off x="858650" y="4204693"/>
            <a:ext cx="1530600" cy="586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Utarbeide systemdokumentasjon og rutinebeskrivelser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1"/>
          <p:cNvSpPr/>
          <p:nvPr/>
        </p:nvSpPr>
        <p:spPr>
          <a:xfrm>
            <a:off x="858651" y="3577005"/>
            <a:ext cx="1530600" cy="543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Etablere ny IT-plattform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1"/>
          <p:cNvSpPr/>
          <p:nvPr/>
        </p:nvSpPr>
        <p:spPr>
          <a:xfrm>
            <a:off x="2653797" y="3580133"/>
            <a:ext cx="1530600" cy="20817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Ny IT plattform er etablert, testet og klar til </a:t>
            </a:r>
            <a:r>
              <a:rPr lang="x-none" sz="8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produksjonssetting</a:t>
            </a:r>
            <a:endParaRPr sz="800" i="0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" name="Straight Arrow Connector 2"/>
          <p:cNvCxnSpPr>
            <a:stCxn id="103" idx="3"/>
            <a:endCxn id="100" idx="1"/>
          </p:cNvCxnSpPr>
          <p:nvPr/>
        </p:nvCxnSpPr>
        <p:spPr>
          <a:xfrm>
            <a:off x="2395890" y="3188210"/>
            <a:ext cx="2700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380736" y="3884896"/>
            <a:ext cx="2700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80736" y="4483610"/>
            <a:ext cx="2700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80736" y="5202067"/>
            <a:ext cx="2700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402508" y="6029382"/>
            <a:ext cx="2700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89070" y="6017193"/>
            <a:ext cx="2700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84397" y="4645593"/>
            <a:ext cx="2700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196589" y="3174717"/>
            <a:ext cx="2700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989769" y="4641681"/>
            <a:ext cx="2700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755576" y="324000"/>
            <a:ext cx="71287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</a:pPr>
            <a:r>
              <a:rPr lang="x-none" dirty="0"/>
              <a:t>6. Forslag til prosjektorganisering</a:t>
            </a:r>
            <a:endParaRPr dirty="0"/>
          </a:p>
        </p:txBody>
      </p:sp>
      <p:sp>
        <p:nvSpPr>
          <p:cNvPr id="132" name="Google Shape;132;p12"/>
          <p:cNvSpPr txBox="1">
            <a:spLocks noGrp="1"/>
          </p:cNvSpPr>
          <p:nvPr>
            <p:ph type="sldNum" idx="12"/>
          </p:nvPr>
        </p:nvSpPr>
        <p:spPr>
          <a:xfrm>
            <a:off x="8280000" y="6588000"/>
            <a:ext cx="514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8</a:t>
            </a:fld>
            <a:endParaRPr dirty="0"/>
          </a:p>
        </p:txBody>
      </p:sp>
      <p:sp>
        <p:nvSpPr>
          <p:cNvPr id="134" name="Google Shape;134;p12"/>
          <p:cNvSpPr/>
          <p:nvPr/>
        </p:nvSpPr>
        <p:spPr>
          <a:xfrm>
            <a:off x="3626977" y="4078649"/>
            <a:ext cx="2095466" cy="1747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sq" cmpd="sng">
            <a:solidFill>
              <a:srgbClr val="8788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400" tIns="57600" rIns="86400" bIns="57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Prosjektleder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2"/>
          <p:cNvSpPr/>
          <p:nvPr/>
        </p:nvSpPr>
        <p:spPr>
          <a:xfrm>
            <a:off x="3628950" y="4253424"/>
            <a:ext cx="2095442" cy="257241"/>
          </a:xfrm>
          <a:prstGeom prst="rect">
            <a:avLst/>
          </a:prstGeom>
          <a:solidFill>
            <a:schemeClr val="lt1"/>
          </a:solidFill>
          <a:ln w="12700" cap="sq" cmpd="sng">
            <a:solidFill>
              <a:srgbClr val="8788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400" tIns="57600" rIns="86400" bIns="57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i="1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NN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" name="Google Shape;137;p12"/>
          <p:cNvSpPr/>
          <p:nvPr/>
        </p:nvSpPr>
        <p:spPr>
          <a:xfrm>
            <a:off x="3625270" y="3083311"/>
            <a:ext cx="2095466" cy="2809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sq" cmpd="sng">
            <a:solidFill>
              <a:srgbClr val="8788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400" tIns="57600" rIns="86400" bIns="57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Prosjekteier</a:t>
            </a:r>
            <a:endParaRPr dirty="0"/>
          </a:p>
        </p:txBody>
      </p:sp>
      <p:sp>
        <p:nvSpPr>
          <p:cNvPr id="138" name="Google Shape;138;p12"/>
          <p:cNvSpPr/>
          <p:nvPr/>
        </p:nvSpPr>
        <p:spPr>
          <a:xfrm>
            <a:off x="3625270" y="3364251"/>
            <a:ext cx="2095466" cy="325742"/>
          </a:xfrm>
          <a:prstGeom prst="rect">
            <a:avLst/>
          </a:prstGeom>
          <a:solidFill>
            <a:schemeClr val="lt1"/>
          </a:solidFill>
          <a:ln w="12700" cap="sq" cmpd="sng">
            <a:solidFill>
              <a:srgbClr val="8788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400" tIns="57600" rIns="86400" bIns="57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i="1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NN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0" name="Google Shape;140;p12"/>
          <p:cNvSpPr/>
          <p:nvPr/>
        </p:nvSpPr>
        <p:spPr>
          <a:xfrm>
            <a:off x="3368704" y="4975823"/>
            <a:ext cx="2612024" cy="2268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sq" cmpd="sng">
            <a:solidFill>
              <a:srgbClr val="8788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400" tIns="57600" rIns="86400" bIns="57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Prosjektdeltakere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/>
          <p:nvPr/>
        </p:nvSpPr>
        <p:spPr>
          <a:xfrm>
            <a:off x="3367064" y="5202655"/>
            <a:ext cx="2612024" cy="1078038"/>
          </a:xfrm>
          <a:prstGeom prst="rect">
            <a:avLst/>
          </a:prstGeom>
          <a:solidFill>
            <a:schemeClr val="lt1"/>
          </a:solidFill>
          <a:ln w="12700" cap="sq" cmpd="sng">
            <a:solidFill>
              <a:srgbClr val="8788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400" tIns="57600" rIns="86400" bIns="57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i="1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NN (ekstern)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i="1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YY (intern)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42" name="Google Shape;142;p12"/>
          <p:cNvCxnSpPr>
            <a:stCxn id="138" idx="2"/>
            <a:endCxn id="134" idx="0"/>
          </p:cNvCxnSpPr>
          <p:nvPr/>
        </p:nvCxnSpPr>
        <p:spPr>
          <a:xfrm>
            <a:off x="4673003" y="3689993"/>
            <a:ext cx="1800" cy="3888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43" name="Google Shape;143;p12"/>
          <p:cNvCxnSpPr>
            <a:stCxn id="135" idx="2"/>
            <a:endCxn id="140" idx="0"/>
          </p:cNvCxnSpPr>
          <p:nvPr/>
        </p:nvCxnSpPr>
        <p:spPr>
          <a:xfrm flipH="1">
            <a:off x="4674571" y="4510665"/>
            <a:ext cx="2100" cy="4653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5" name="Google Shape;145;p12"/>
          <p:cNvSpPr/>
          <p:nvPr/>
        </p:nvSpPr>
        <p:spPr>
          <a:xfrm>
            <a:off x="807967" y="4928376"/>
            <a:ext cx="2095466" cy="2809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sq" cmpd="sng">
            <a:solidFill>
              <a:srgbClr val="8788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400" tIns="57600" rIns="86400" bIns="57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Referansegruppe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807967" y="5209316"/>
            <a:ext cx="2095466" cy="1118837"/>
          </a:xfrm>
          <a:prstGeom prst="rect">
            <a:avLst/>
          </a:prstGeom>
          <a:solidFill>
            <a:schemeClr val="lt1"/>
          </a:solidFill>
          <a:ln w="12700" cap="sq" cmpd="sng">
            <a:solidFill>
              <a:srgbClr val="8788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400" tIns="57600" rIns="86400" bIns="57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i="1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NN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i="1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NN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i="1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NN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i="1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NN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i="1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i="1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6500219" y="3087540"/>
            <a:ext cx="1835799" cy="2809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sq" cmpd="sng">
            <a:solidFill>
              <a:srgbClr val="8788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400" tIns="57600" rIns="86400" bIns="57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Styringsgruppe</a:t>
            </a:r>
            <a:endParaRPr dirty="0"/>
          </a:p>
        </p:txBody>
      </p:sp>
      <p:sp>
        <p:nvSpPr>
          <p:cNvPr id="149" name="Google Shape;149;p12"/>
          <p:cNvSpPr/>
          <p:nvPr/>
        </p:nvSpPr>
        <p:spPr>
          <a:xfrm>
            <a:off x="6500219" y="3368480"/>
            <a:ext cx="1835799" cy="1118837"/>
          </a:xfrm>
          <a:prstGeom prst="rect">
            <a:avLst/>
          </a:prstGeom>
          <a:solidFill>
            <a:schemeClr val="lt1"/>
          </a:solidFill>
          <a:ln w="12700" cap="sq" cmpd="sng">
            <a:solidFill>
              <a:srgbClr val="8788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400" tIns="57600" rIns="86400" bIns="57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i="1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NN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i="1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NN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i="1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NN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i="1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NN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i="1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i="1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50" name="Google Shape;150;p12"/>
          <p:cNvCxnSpPr/>
          <p:nvPr/>
        </p:nvCxnSpPr>
        <p:spPr>
          <a:xfrm>
            <a:off x="5726369" y="3474036"/>
            <a:ext cx="792900" cy="93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1" name="Google Shape;151;p12"/>
          <p:cNvSpPr txBox="1"/>
          <p:nvPr/>
        </p:nvSpPr>
        <p:spPr>
          <a:xfrm>
            <a:off x="755575" y="1201100"/>
            <a:ext cx="7288500" cy="14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FOILEN</a:t>
            </a: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 INNHOLD: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Beskriv et forslag til prosjektorganisering. Sørg for at dette forslaget er forankret med prosjekteier</a:t>
            </a:r>
            <a:r>
              <a:rPr lang="nb-NO" dirty="0">
                <a:latin typeface="Roboto Light"/>
                <a:ea typeface="Roboto Light"/>
                <a:cs typeface="Roboto Light"/>
                <a:sym typeface="Roboto Light"/>
              </a:rPr>
              <a:t> og øvrige rolleinnehavere </a:t>
            </a: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før forslaget presenteres.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Bruk gjerne en grafisk fremstilling.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EKSEMPEL: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755576" y="324000"/>
            <a:ext cx="7128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CBA"/>
              </a:buClr>
              <a:buSzPts val="2800"/>
              <a:buFont typeface="Calibri"/>
              <a:buNone/>
            </a:pPr>
            <a:r>
              <a:rPr lang="x-none">
                <a:latin typeface="Roboto Medium"/>
                <a:ea typeface="Roboto Medium"/>
                <a:cs typeface="Roboto Medium"/>
                <a:sym typeface="Roboto Medium"/>
              </a:rPr>
              <a:t>7. Forslag til overordnet prosjektplan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9" name="Google Shape;159;p13"/>
          <p:cNvSpPr txBox="1"/>
          <p:nvPr/>
        </p:nvSpPr>
        <p:spPr>
          <a:xfrm>
            <a:off x="755575" y="1201875"/>
            <a:ext cx="7288500" cy="1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FOILEN</a:t>
            </a: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 INNHOLD: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>
                <a:latin typeface="Roboto Light"/>
                <a:ea typeface="Roboto Light"/>
                <a:cs typeface="Roboto Light"/>
                <a:sym typeface="Roboto Light"/>
              </a:rPr>
              <a:t>Presenter</a:t>
            </a: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 et forslag til overordnet prosjektplan med hovedmilepæler for de ulike fasene. Del inn i hovedfase</a:t>
            </a:r>
            <a:r>
              <a:rPr lang="nb-NO" dirty="0">
                <a:latin typeface="Roboto Light"/>
                <a:ea typeface="Roboto Light"/>
                <a:cs typeface="Roboto Light"/>
                <a:sym typeface="Roboto Light"/>
              </a:rPr>
              <a:t>ne</a:t>
            </a: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: Konsept, Planlegge, Gjennomføre, Avslutte, Realisere. 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EKSEMPEL:</a:t>
            </a: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60" name="Google Shape;1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5" y="2870767"/>
            <a:ext cx="7288499" cy="3588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915</Words>
  <Application>Microsoft Office PowerPoint</Application>
  <PresentationFormat>Skjermfremvisning (4:3)</PresentationFormat>
  <Paragraphs>173</Paragraphs>
  <Slides>12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Calibri</vt:lpstr>
      <vt:lpstr>Roboto Medium</vt:lpstr>
      <vt:lpstr>Arial</vt:lpstr>
      <vt:lpstr>Roboto Light</vt:lpstr>
      <vt:lpstr>Roboto Thin</vt:lpstr>
      <vt:lpstr>Roboto</vt:lpstr>
      <vt:lpstr>Office-tema</vt:lpstr>
      <vt:lpstr>BESLUTNINGSGRUNNLAG FOR  &lt;PROSJEKTNAVN&gt;</vt:lpstr>
      <vt:lpstr>Agenda</vt:lpstr>
      <vt:lpstr>1. Bakgrunn for prosjektet</vt:lpstr>
      <vt:lpstr>2. Prosjektets hensikt</vt:lpstr>
      <vt:lpstr>3. Mulige ulemper</vt:lpstr>
      <vt:lpstr>4. Gevinster</vt:lpstr>
      <vt:lpstr>5. Prosjektmål</vt:lpstr>
      <vt:lpstr>6. Forslag til prosjektorganisering</vt:lpstr>
      <vt:lpstr>7. Forslag til overordnet prosjektplan</vt:lpstr>
      <vt:lpstr>8. Investeringsbehov</vt:lpstr>
      <vt:lpstr>9. Support og vedlikeholdskostnader</vt:lpstr>
      <vt:lpstr>10. Forslag til beslutning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BESLUTNINGSGRUNNLAG FOR  &lt;PROSJEKTNAVN&gt;</dc:title>
  <dc:creator>Guro Ekrann</dc:creator>
  <cp:lastModifiedBy>Harald Mæhle</cp:lastModifiedBy>
  <cp:revision>10</cp:revision>
  <dcterms:modified xsi:type="dcterms:W3CDTF">2018-11-30T09:18:31Z</dcterms:modified>
</cp:coreProperties>
</file>