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65" r:id="rId5"/>
    <p:sldId id="326" r:id="rId6"/>
    <p:sldId id="396" r:id="rId7"/>
    <p:sldId id="397" r:id="rId8"/>
    <p:sldId id="398" r:id="rId9"/>
    <p:sldId id="399" r:id="rId10"/>
    <p:sldId id="400" r:id="rId11"/>
    <p:sldId id="401" r:id="rId12"/>
    <p:sldId id="395" r:id="rId13"/>
    <p:sldId id="344"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ek Boczenows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29" autoAdjust="0"/>
  </p:normalViewPr>
  <p:slideViewPr>
    <p:cSldViewPr showGuides="1">
      <p:cViewPr varScale="1">
        <p:scale>
          <a:sx n="109" d="100"/>
          <a:sy n="109" d="100"/>
        </p:scale>
        <p:origin x="384" y="108"/>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235"/>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8/30/2019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8/30/2019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14614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5999"/>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7" name="Picture 6" descr="A close up of a logo&#10;&#10;Description generated with very high confidence">
            <a:extLst>
              <a:ext uri="{FF2B5EF4-FFF2-40B4-BE49-F238E27FC236}">
                <a16:creationId xmlns:a16="http://schemas.microsoft.com/office/drawing/2014/main" id="{09ED4491-C65B-408A-9990-D6EEF5EEC4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012" y="381000"/>
            <a:ext cx="3009900" cy="733425"/>
          </a:xfrm>
          <a:prstGeom prst="rect">
            <a:avLst/>
          </a:prstGeom>
        </p:spPr>
      </p:pic>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522413" y="6400800"/>
            <a:ext cx="6553199" cy="276228"/>
          </a:xfrm>
          <a:prstGeom prst="rect">
            <a:avLst/>
          </a:prstGeom>
        </p:spPr>
        <p:txBody>
          <a:bodyPr/>
          <a:lstStyle/>
          <a:p>
            <a:endParaRPr dirty="0"/>
          </a:p>
        </p:txBody>
      </p:sp>
      <p:sp>
        <p:nvSpPr>
          <p:cNvPr id="4" name="Date Placeholder 3"/>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t>8/30/2019</a:t>
            </a:fld>
            <a:endParaRPr dirty="0"/>
          </a:p>
        </p:txBody>
      </p:sp>
      <p:sp>
        <p:nvSpPr>
          <p:cNvPr id="6" name="Slide Number Placeholder 5"/>
          <p:cNvSpPr>
            <a:spLocks noGrp="1"/>
          </p:cNvSpPr>
          <p:nvPr>
            <p:ph type="sldNum" sz="quarter" idx="12"/>
          </p:nvPr>
        </p:nvSpPr>
        <p:spPr>
          <a:xfrm>
            <a:off x="9828211" y="6400800"/>
            <a:ext cx="838201" cy="276228"/>
          </a:xfrm>
          <a:prstGeom prst="rect">
            <a:avLst/>
          </a:prstGeom>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522413" y="6400800"/>
            <a:ext cx="6553199" cy="276228"/>
          </a:xfrm>
          <a:prstGeom prst="rect">
            <a:avLst/>
          </a:prstGeom>
        </p:spPr>
        <p:txBody>
          <a:bodyPr/>
          <a:lstStyle/>
          <a:p>
            <a:endParaRPr dirty="0"/>
          </a:p>
        </p:txBody>
      </p:sp>
      <p:sp>
        <p:nvSpPr>
          <p:cNvPr id="4" name="Date Placeholder 3"/>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t>8/30/2019</a:t>
            </a:fld>
            <a:endParaRPr dirty="0"/>
          </a:p>
        </p:txBody>
      </p:sp>
      <p:sp>
        <p:nvSpPr>
          <p:cNvPr id="6" name="Slide Number Placeholder 5"/>
          <p:cNvSpPr>
            <a:spLocks noGrp="1"/>
          </p:cNvSpPr>
          <p:nvPr>
            <p:ph type="sldNum" sz="quarter" idx="12"/>
          </p:nvPr>
        </p:nvSpPr>
        <p:spPr>
          <a:xfrm>
            <a:off x="9828211" y="6400800"/>
            <a:ext cx="838201" cy="276228"/>
          </a:xfrm>
          <a:prstGeom prst="rect">
            <a:avLst/>
          </a:prstGeom>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B84E2A4-0FB4-4910-B40C-62BF5F4C2D09}"/>
              </a:ext>
            </a:extLst>
          </p:cNvPr>
          <p:cNvCxnSpPr>
            <a:cxnSpLocks/>
          </p:cNvCxnSpPr>
          <p:nvPr userDrawn="1"/>
        </p:nvCxnSpPr>
        <p:spPr>
          <a:xfrm>
            <a:off x="379412" y="1447800"/>
            <a:ext cx="1150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generated with very high confidence">
            <a:extLst>
              <a:ext uri="{FF2B5EF4-FFF2-40B4-BE49-F238E27FC236}">
                <a16:creationId xmlns:a16="http://schemas.microsoft.com/office/drawing/2014/main" id="{242B6188-BF6C-4A03-AB93-083BA2D17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2361" y="381000"/>
            <a:ext cx="3009900" cy="733425"/>
          </a:xfrm>
          <a:prstGeom prst="rect">
            <a:avLst/>
          </a:prstGeom>
        </p:spPr>
      </p:pic>
      <p:sp>
        <p:nvSpPr>
          <p:cNvPr id="3" name="Content Placeholder 2"/>
          <p:cNvSpPr>
            <a:spLocks noGrp="1"/>
          </p:cNvSpPr>
          <p:nvPr>
            <p:ph idx="1"/>
          </p:nvPr>
        </p:nvSpPr>
        <p:spPr>
          <a:xfrm>
            <a:off x="1027112" y="1752600"/>
            <a:ext cx="10134600" cy="4267200"/>
          </a:xfrm>
        </p:spPr>
        <p:txBody>
          <a:bodyPr/>
          <a:lstStyle>
            <a:lvl5pPr>
              <a:defRPr/>
            </a:lvl5pPr>
            <a:lvl6pP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Title 1">
            <a:extLst>
              <a:ext uri="{FF2B5EF4-FFF2-40B4-BE49-F238E27FC236}">
                <a16:creationId xmlns:a16="http://schemas.microsoft.com/office/drawing/2014/main" id="{C2489EA0-A5A5-4AAF-A8AC-6B54AA7016FC}"/>
              </a:ext>
            </a:extLst>
          </p:cNvPr>
          <p:cNvSpPr>
            <a:spLocks noGrp="1"/>
          </p:cNvSpPr>
          <p:nvPr>
            <p:ph type="title" hasCustomPrompt="1"/>
          </p:nvPr>
        </p:nvSpPr>
        <p:spPr>
          <a:xfrm>
            <a:off x="531812" y="447674"/>
            <a:ext cx="3657600" cy="733425"/>
          </a:xfrm>
        </p:spPr>
        <p:txBody>
          <a:bodyPr/>
          <a:lstStyle>
            <a:lvl1pPr>
              <a:defRPr/>
            </a:lvl1pPr>
          </a:lstStyle>
          <a:p>
            <a:r>
              <a:rPr lang="en-US" dirty="0"/>
              <a:t>Title</a:t>
            </a:r>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8212" y="1447800"/>
            <a:ext cx="8692399" cy="2819400"/>
          </a:xfrm>
        </p:spPr>
        <p:txBody>
          <a:bodyPr anchor="b">
            <a:normAutofit/>
          </a:bodyPr>
          <a:lstStyle>
            <a:lvl1pPr algn="l">
              <a:lnSpc>
                <a:spcPct val="80000"/>
              </a:lnSpc>
              <a:defRPr sz="4800" b="0" cap="none" baseline="0"/>
            </a:lvl1pPr>
          </a:lstStyle>
          <a:p>
            <a:r>
              <a:rPr lang="en-US" dirty="0"/>
              <a:t>Click to edit Master title style</a:t>
            </a:r>
            <a:endParaRPr dirty="0"/>
          </a:p>
        </p:txBody>
      </p:sp>
      <p:sp>
        <p:nvSpPr>
          <p:cNvPr id="3" name="Text Placeholder 2"/>
          <p:cNvSpPr>
            <a:spLocks noGrp="1"/>
          </p:cNvSpPr>
          <p:nvPr>
            <p:ph type="body" idx="1"/>
          </p:nvPr>
        </p:nvSpPr>
        <p:spPr>
          <a:xfrm>
            <a:off x="1748212" y="47244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7" name="Picture 6" descr="A close up of a logo&#10;&#10;Description generated with very high confidence">
            <a:extLst>
              <a:ext uri="{FF2B5EF4-FFF2-40B4-BE49-F238E27FC236}">
                <a16:creationId xmlns:a16="http://schemas.microsoft.com/office/drawing/2014/main" id="{F822424F-6831-457F-B388-66C87BC558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212" y="381000"/>
            <a:ext cx="3009900" cy="733425"/>
          </a:xfrm>
          <a:prstGeom prst="rect">
            <a:avLst/>
          </a:prstGeom>
        </p:spPr>
      </p:pic>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12" y="447674"/>
            <a:ext cx="3009900" cy="733425"/>
          </a:xfrm>
        </p:spPr>
        <p:txBody>
          <a:bodyPr/>
          <a:lstStyle>
            <a:lvl1pPr>
              <a:defRPr/>
            </a:lvl1pPr>
          </a:lstStyle>
          <a:p>
            <a:r>
              <a:rPr lang="en-US" dirty="0"/>
              <a:t>Title</a:t>
            </a:r>
            <a:endParaRPr dirty="0"/>
          </a:p>
        </p:txBody>
      </p:sp>
      <p:sp>
        <p:nvSpPr>
          <p:cNvPr id="3" name="Content Placeholder 2"/>
          <p:cNvSpPr>
            <a:spLocks noGrp="1"/>
          </p:cNvSpPr>
          <p:nvPr>
            <p:ph sz="half" idx="1"/>
          </p:nvPr>
        </p:nvSpPr>
        <p:spPr>
          <a:xfrm>
            <a:off x="836612" y="1676400"/>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7224" y="16806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9" name="Straight Connector 8">
            <a:extLst>
              <a:ext uri="{FF2B5EF4-FFF2-40B4-BE49-F238E27FC236}">
                <a16:creationId xmlns:a16="http://schemas.microsoft.com/office/drawing/2014/main" id="{D0A5DB50-2905-4314-B460-1AC11BFE739E}"/>
              </a:ext>
            </a:extLst>
          </p:cNvPr>
          <p:cNvCxnSpPr>
            <a:cxnSpLocks/>
          </p:cNvCxnSpPr>
          <p:nvPr userDrawn="1"/>
        </p:nvCxnSpPr>
        <p:spPr>
          <a:xfrm>
            <a:off x="379412" y="1447800"/>
            <a:ext cx="1150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generated with very high confidence">
            <a:extLst>
              <a:ext uri="{FF2B5EF4-FFF2-40B4-BE49-F238E27FC236}">
                <a16:creationId xmlns:a16="http://schemas.microsoft.com/office/drawing/2014/main" id="{B0FCD2DD-9478-42D0-952A-5B858407D7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2361" y="381000"/>
            <a:ext cx="3009900" cy="733425"/>
          </a:xfrm>
          <a:prstGeom prst="rect">
            <a:avLst/>
          </a:prstGeom>
        </p:spPr>
      </p:pic>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412" y="1562098"/>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0412" y="2514600"/>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7095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412" y="25434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11" name="Picture 10" descr="A close up of a logo&#10;&#10;Description generated with very high confidence">
            <a:extLst>
              <a:ext uri="{FF2B5EF4-FFF2-40B4-BE49-F238E27FC236}">
                <a16:creationId xmlns:a16="http://schemas.microsoft.com/office/drawing/2014/main" id="{04DC78D0-1981-47F4-92EE-80000EB8B6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2361" y="447674"/>
            <a:ext cx="3009900" cy="733425"/>
          </a:xfrm>
          <a:prstGeom prst="rect">
            <a:avLst/>
          </a:prstGeom>
        </p:spPr>
      </p:pic>
      <p:sp>
        <p:nvSpPr>
          <p:cNvPr id="12" name="Title 1">
            <a:extLst>
              <a:ext uri="{FF2B5EF4-FFF2-40B4-BE49-F238E27FC236}">
                <a16:creationId xmlns:a16="http://schemas.microsoft.com/office/drawing/2014/main" id="{0BC87C0C-5DE4-4D25-B536-DEEC4347084C}"/>
              </a:ext>
            </a:extLst>
          </p:cNvPr>
          <p:cNvSpPr>
            <a:spLocks noGrp="1"/>
          </p:cNvSpPr>
          <p:nvPr>
            <p:ph type="title" hasCustomPrompt="1"/>
          </p:nvPr>
        </p:nvSpPr>
        <p:spPr>
          <a:xfrm>
            <a:off x="531812" y="447674"/>
            <a:ext cx="3657600" cy="733425"/>
          </a:xfrm>
        </p:spPr>
        <p:txBody>
          <a:bodyPr/>
          <a:lstStyle>
            <a:lvl1pPr>
              <a:defRPr/>
            </a:lvl1pPr>
          </a:lstStyle>
          <a:p>
            <a:r>
              <a:rPr lang="en-US" dirty="0"/>
              <a:t>Title</a:t>
            </a:r>
            <a:endParaRPr dirty="0"/>
          </a:p>
        </p:txBody>
      </p:sp>
      <p:cxnSp>
        <p:nvCxnSpPr>
          <p:cNvPr id="13" name="Straight Connector 12">
            <a:extLst>
              <a:ext uri="{FF2B5EF4-FFF2-40B4-BE49-F238E27FC236}">
                <a16:creationId xmlns:a16="http://schemas.microsoft.com/office/drawing/2014/main" id="{AB6E8A75-CFCA-4C1C-906F-B012BBFA06C7}"/>
              </a:ext>
            </a:extLst>
          </p:cNvPr>
          <p:cNvCxnSpPr>
            <a:cxnSpLocks/>
          </p:cNvCxnSpPr>
          <p:nvPr userDrawn="1"/>
        </p:nvCxnSpPr>
        <p:spPr>
          <a:xfrm>
            <a:off x="379412" y="1447800"/>
            <a:ext cx="1150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34AA43-3BEA-4542-A3E7-4704E60592EA}"/>
              </a:ext>
            </a:extLst>
          </p:cNvPr>
          <p:cNvSpPr>
            <a:spLocks noGrp="1"/>
          </p:cNvSpPr>
          <p:nvPr>
            <p:ph type="title" hasCustomPrompt="1"/>
          </p:nvPr>
        </p:nvSpPr>
        <p:spPr>
          <a:xfrm>
            <a:off x="531812" y="447674"/>
            <a:ext cx="3657600" cy="733425"/>
          </a:xfrm>
        </p:spPr>
        <p:txBody>
          <a:bodyPr/>
          <a:lstStyle>
            <a:lvl1pPr>
              <a:defRPr/>
            </a:lvl1pPr>
          </a:lstStyle>
          <a:p>
            <a:r>
              <a:rPr lang="en-US" dirty="0"/>
              <a:t>Title</a:t>
            </a:r>
            <a:endParaRPr dirty="0"/>
          </a:p>
        </p:txBody>
      </p:sp>
      <p:pic>
        <p:nvPicPr>
          <p:cNvPr id="7" name="Picture 6" descr="A close up of a logo&#10;&#10;Description generated with very high confidence">
            <a:extLst>
              <a:ext uri="{FF2B5EF4-FFF2-40B4-BE49-F238E27FC236}">
                <a16:creationId xmlns:a16="http://schemas.microsoft.com/office/drawing/2014/main" id="{6C1CC615-1583-4DE1-920E-5FF8FB9BFC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2361" y="447674"/>
            <a:ext cx="3009900" cy="733425"/>
          </a:xfrm>
          <a:prstGeom prst="rect">
            <a:avLst/>
          </a:prstGeom>
        </p:spPr>
      </p:pic>
      <p:cxnSp>
        <p:nvCxnSpPr>
          <p:cNvPr id="8" name="Straight Connector 7">
            <a:extLst>
              <a:ext uri="{FF2B5EF4-FFF2-40B4-BE49-F238E27FC236}">
                <a16:creationId xmlns:a16="http://schemas.microsoft.com/office/drawing/2014/main" id="{00A7AB42-BE94-4FE7-BC21-506AE02FC2CD}"/>
              </a:ext>
            </a:extLst>
          </p:cNvPr>
          <p:cNvCxnSpPr>
            <a:cxnSpLocks/>
          </p:cNvCxnSpPr>
          <p:nvPr userDrawn="1"/>
        </p:nvCxnSpPr>
        <p:spPr>
          <a:xfrm>
            <a:off x="379412" y="1447800"/>
            <a:ext cx="1150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E2939DE-0C70-4AFC-BD56-6D73666F2B58}"/>
              </a:ext>
            </a:extLst>
          </p:cNvPr>
          <p:cNvCxnSpPr>
            <a:cxnSpLocks/>
          </p:cNvCxnSpPr>
          <p:nvPr userDrawn="1"/>
        </p:nvCxnSpPr>
        <p:spPr>
          <a:xfrm>
            <a:off x="379412" y="1447800"/>
            <a:ext cx="11506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B42B59E-B6FE-43BE-906A-CE04C6B198E1}"/>
              </a:ext>
            </a:extLst>
          </p:cNvPr>
          <p:cNvSpPr>
            <a:spLocks noGrp="1"/>
          </p:cNvSpPr>
          <p:nvPr>
            <p:ph type="title" hasCustomPrompt="1"/>
          </p:nvPr>
        </p:nvSpPr>
        <p:spPr>
          <a:xfrm>
            <a:off x="531812" y="447674"/>
            <a:ext cx="3657600" cy="733425"/>
          </a:xfrm>
        </p:spPr>
        <p:txBody>
          <a:bodyPr/>
          <a:lstStyle>
            <a:lvl1pPr>
              <a:defRPr/>
            </a:lvl1pPr>
          </a:lstStyle>
          <a:p>
            <a:r>
              <a:rPr lang="en-US" dirty="0"/>
              <a:t>Title</a:t>
            </a:r>
            <a:endParaRPr dirty="0"/>
          </a:p>
        </p:txBody>
      </p:sp>
      <p:pic>
        <p:nvPicPr>
          <p:cNvPr id="7" name="Picture 6" descr="A close up of a logo&#10;&#10;Description generated with very high confidence">
            <a:extLst>
              <a:ext uri="{FF2B5EF4-FFF2-40B4-BE49-F238E27FC236}">
                <a16:creationId xmlns:a16="http://schemas.microsoft.com/office/drawing/2014/main" id="{944FAC88-000D-4B60-8C70-F24ED11F3C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2361" y="447674"/>
            <a:ext cx="3009900" cy="733425"/>
          </a:xfrm>
          <a:prstGeom prst="rect">
            <a:avLst/>
          </a:prstGeom>
        </p:spPr>
      </p:pic>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522413" y="6400800"/>
            <a:ext cx="6553199" cy="276228"/>
          </a:xfrm>
          <a:prstGeom prst="rect">
            <a:avLst/>
          </a:prstGeom>
        </p:spPr>
        <p:txBody>
          <a:bodyPr/>
          <a:lstStyle/>
          <a:p>
            <a:endParaRPr dirty="0"/>
          </a:p>
        </p:txBody>
      </p:sp>
      <p:sp>
        <p:nvSpPr>
          <p:cNvPr id="5" name="Date Placeholder 4"/>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t>8/30/2019</a:t>
            </a:fld>
            <a:endParaRPr dirty="0"/>
          </a:p>
        </p:txBody>
      </p:sp>
      <p:sp>
        <p:nvSpPr>
          <p:cNvPr id="7" name="Slide Number Placeholder 6"/>
          <p:cNvSpPr>
            <a:spLocks noGrp="1"/>
          </p:cNvSpPr>
          <p:nvPr>
            <p:ph type="sldNum" sz="quarter" idx="12"/>
          </p:nvPr>
        </p:nvSpPr>
        <p:spPr>
          <a:xfrm>
            <a:off x="9828211" y="6400800"/>
            <a:ext cx="838201" cy="276228"/>
          </a:xfrm>
          <a:prstGeom prst="rect">
            <a:avLst/>
          </a:prstGeom>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a:xfrm>
            <a:off x="1522413" y="6400800"/>
            <a:ext cx="6553199" cy="276228"/>
          </a:xfrm>
          <a:prstGeom prst="rect">
            <a:avLst/>
          </a:prstGeom>
        </p:spPr>
        <p:txBody>
          <a:bodyPr/>
          <a:lstStyle/>
          <a:p>
            <a:endParaRPr dirty="0"/>
          </a:p>
        </p:txBody>
      </p:sp>
      <p:sp>
        <p:nvSpPr>
          <p:cNvPr id="5" name="Date Placeholder 4"/>
          <p:cNvSpPr>
            <a:spLocks noGrp="1"/>
          </p:cNvSpPr>
          <p:nvPr>
            <p:ph type="dt" sz="half" idx="10"/>
          </p:nvPr>
        </p:nvSpPr>
        <p:spPr>
          <a:xfrm>
            <a:off x="8226422" y="6400800"/>
            <a:ext cx="1449389" cy="276228"/>
          </a:xfrm>
          <a:prstGeom prst="rect">
            <a:avLst/>
          </a:prstGeom>
        </p:spPr>
        <p:txBody>
          <a:bodyPr/>
          <a:lstStyle/>
          <a:p>
            <a:fld id="{03F41C87-7AD9-4845-A077-840E4A0F3F06}" type="datetimeFigureOut">
              <a:rPr lang="en-US"/>
              <a:pPr/>
              <a:t>8/30/2019</a:t>
            </a:fld>
            <a:endParaRPr dirty="0"/>
          </a:p>
        </p:txBody>
      </p:sp>
      <p:sp>
        <p:nvSpPr>
          <p:cNvPr id="7" name="Slide Number Placeholder 6"/>
          <p:cNvSpPr>
            <a:spLocks noGrp="1"/>
          </p:cNvSpPr>
          <p:nvPr>
            <p:ph type="sldNum" sz="quarter" idx="12"/>
          </p:nvPr>
        </p:nvSpPr>
        <p:spPr>
          <a:xfrm>
            <a:off x="9828211" y="6400800"/>
            <a:ext cx="838201" cy="276228"/>
          </a:xfrm>
          <a:prstGeom prst="rect">
            <a:avLst/>
          </a:prstGeom>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2023" y="1371599"/>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32023" y="3124200"/>
            <a:ext cx="9134391" cy="23622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TextBox 7">
            <a:extLst>
              <a:ext uri="{FF2B5EF4-FFF2-40B4-BE49-F238E27FC236}">
                <a16:creationId xmlns:a16="http://schemas.microsoft.com/office/drawing/2014/main" id="{71FFA698-F582-4303-AC6B-C574DDDE0617}"/>
              </a:ext>
            </a:extLst>
          </p:cNvPr>
          <p:cNvSpPr txBox="1"/>
          <p:nvPr userDrawn="1"/>
        </p:nvSpPr>
        <p:spPr>
          <a:xfrm>
            <a:off x="4427623" y="6172200"/>
            <a:ext cx="3352800" cy="492443"/>
          </a:xfrm>
          <a:prstGeom prst="rect">
            <a:avLst/>
          </a:prstGeom>
          <a:noFill/>
        </p:spPr>
        <p:txBody>
          <a:bodyPr wrap="square" rtlCol="0">
            <a:spAutoFit/>
          </a:bodyPr>
          <a:lstStyle/>
          <a:p>
            <a:r>
              <a:rPr lang="en-US" sz="2600" dirty="0">
                <a:latin typeface="Gentium Basic" panose="02000503060000020004" pitchFamily="2" charset="0"/>
              </a:rPr>
              <a:t>Secure. Comply. Save.</a:t>
            </a: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cisecuritystandards.org/document_library" TargetMode="External"/><Relationship Id="rId2" Type="http://schemas.openxmlformats.org/officeDocument/2006/relationships/hyperlink" Target="http://www.pcisecuritystandards.org/" TargetMode="External"/><Relationship Id="rId1" Type="http://schemas.openxmlformats.org/officeDocument/2006/relationships/slideLayout" Target="../slideLayouts/slideLayout2.xml"/><Relationship Id="rId4" Type="http://schemas.openxmlformats.org/officeDocument/2006/relationships/hyperlink" Target="http://www.compassit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27112" y="1600200"/>
            <a:ext cx="10134600" cy="1921998"/>
          </a:xfrm>
        </p:spPr>
        <p:txBody>
          <a:bodyPr>
            <a:normAutofit/>
          </a:bodyPr>
          <a:lstStyle/>
          <a:p>
            <a:pPr lvl="0" algn="ctr" fontAlgn="base">
              <a:lnSpc>
                <a:spcPct val="100000"/>
              </a:lnSpc>
              <a:spcAft>
                <a:spcPct val="0"/>
              </a:spcAft>
            </a:pPr>
            <a:r>
              <a:rPr lang="en-US" sz="6000" spc="200" dirty="0">
                <a:solidFill>
                  <a:prstClr val="white"/>
                </a:solidFill>
                <a:latin typeface="Times New Roman" pitchFamily="18" charset="0"/>
                <a:ea typeface="+mn-ea"/>
                <a:cs typeface="Times New Roman" pitchFamily="18" charset="0"/>
              </a:rPr>
              <a:t>Preparing for PCI 4.0</a:t>
            </a:r>
            <a:endParaRPr lang="en-US" sz="5400" spc="0" dirty="0">
              <a:solidFill>
                <a:prstClr val="white"/>
              </a:solidFill>
              <a:latin typeface="Times New Roman" pitchFamily="18" charset="0"/>
              <a:ea typeface="+mn-ea"/>
              <a:cs typeface="Times New Roman" pitchFamily="18" charset="0"/>
            </a:endParaRPr>
          </a:p>
        </p:txBody>
      </p:sp>
      <p:sp>
        <p:nvSpPr>
          <p:cNvPr id="6" name="Subtitle 3">
            <a:extLst>
              <a:ext uri="{FF2B5EF4-FFF2-40B4-BE49-F238E27FC236}">
                <a16:creationId xmlns:a16="http://schemas.microsoft.com/office/drawing/2014/main" id="{0841264B-9966-4076-A399-35E5ADA049FD}"/>
              </a:ext>
            </a:extLst>
          </p:cNvPr>
          <p:cNvSpPr>
            <a:spLocks noGrp="1"/>
          </p:cNvSpPr>
          <p:nvPr>
            <p:ph type="subTitle" idx="1"/>
          </p:nvPr>
        </p:nvSpPr>
        <p:spPr>
          <a:xfrm>
            <a:off x="1065213" y="5029200"/>
            <a:ext cx="10134599" cy="757237"/>
          </a:xfrm>
        </p:spPr>
        <p:txBody>
          <a:bodyPr>
            <a:normAutofit/>
          </a:bodyPr>
          <a:lstStyle/>
          <a:p>
            <a:pPr algn="ctr"/>
            <a:r>
              <a:rPr lang="en-US" sz="2400" dirty="0">
                <a:solidFill>
                  <a:schemeClr val="tx1"/>
                </a:solidFill>
                <a:latin typeface="Arial" charset="0"/>
              </a:rPr>
              <a:t>Jerry Hughes, CISA, QSA, CISM, CRISC, MCPM  JHughes@CompassITC.com</a:t>
            </a:r>
          </a:p>
        </p:txBody>
      </p:sp>
      <p:pic>
        <p:nvPicPr>
          <p:cNvPr id="2" name="Picture 1">
            <a:extLst>
              <a:ext uri="{FF2B5EF4-FFF2-40B4-BE49-F238E27FC236}">
                <a16:creationId xmlns:a16="http://schemas.microsoft.com/office/drawing/2014/main" id="{D2EF86F1-AF8E-45A9-996D-CB841421B512}"/>
              </a:ext>
            </a:extLst>
          </p:cNvPr>
          <p:cNvPicPr>
            <a:picLocks noChangeAspect="1"/>
          </p:cNvPicPr>
          <p:nvPr/>
        </p:nvPicPr>
        <p:blipFill>
          <a:blip r:embed="rId2"/>
          <a:stretch>
            <a:fillRect/>
          </a:stretch>
        </p:blipFill>
        <p:spPr>
          <a:xfrm>
            <a:off x="8837612" y="304800"/>
            <a:ext cx="3069535" cy="103822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6AF95-3078-4301-B7E3-0906F89C3016}"/>
              </a:ext>
            </a:extLst>
          </p:cNvPr>
          <p:cNvSpPr>
            <a:spLocks noGrp="1"/>
          </p:cNvSpPr>
          <p:nvPr>
            <p:ph idx="1"/>
          </p:nvPr>
        </p:nvSpPr>
        <p:spPr>
          <a:xfrm>
            <a:off x="798512" y="2590800"/>
            <a:ext cx="10591800" cy="1676400"/>
          </a:xfrm>
        </p:spPr>
        <p:txBody>
          <a:bodyPr>
            <a:normAutofit/>
          </a:bodyPr>
          <a:lstStyle/>
          <a:p>
            <a:pPr marL="0" indent="0" algn="ctr">
              <a:buNone/>
            </a:pPr>
            <a:r>
              <a:rPr lang="en-US" sz="7200" dirty="0"/>
              <a:t>Questions?</a:t>
            </a:r>
          </a:p>
        </p:txBody>
      </p:sp>
    </p:spTree>
    <p:extLst>
      <p:ext uri="{BB962C8B-B14F-4D97-AF65-F5344CB8AC3E}">
        <p14:creationId xmlns:p14="http://schemas.microsoft.com/office/powerpoint/2010/main" val="30609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6AF95-3078-4301-B7E3-0906F89C3016}"/>
              </a:ext>
            </a:extLst>
          </p:cNvPr>
          <p:cNvSpPr>
            <a:spLocks noGrp="1"/>
          </p:cNvSpPr>
          <p:nvPr>
            <p:ph idx="1"/>
          </p:nvPr>
        </p:nvSpPr>
        <p:spPr>
          <a:xfrm>
            <a:off x="798512" y="1600201"/>
            <a:ext cx="10591800" cy="4419600"/>
          </a:xfrm>
        </p:spPr>
        <p:txBody>
          <a:bodyPr>
            <a:normAutofit lnSpcReduction="10000"/>
          </a:bodyPr>
          <a:lstStyle/>
          <a:p>
            <a:pPr marL="682625" indent="-682625">
              <a:spcBef>
                <a:spcPts val="1200"/>
              </a:spcBef>
              <a:buFont typeface="Wingdings" pitchFamily="2" charset="2"/>
              <a:buChar char="q"/>
            </a:pPr>
            <a:r>
              <a:rPr lang="en-US" sz="3200" dirty="0"/>
              <a:t>Goals for PCI DSS 4.0</a:t>
            </a:r>
          </a:p>
          <a:p>
            <a:pPr marL="682625" indent="-682625">
              <a:spcBef>
                <a:spcPts val="1200"/>
              </a:spcBef>
              <a:buFont typeface="Wingdings" pitchFamily="2" charset="2"/>
              <a:buChar char="q"/>
            </a:pPr>
            <a:r>
              <a:rPr lang="en-US" sz="3200" dirty="0"/>
              <a:t>Background on 4.0</a:t>
            </a:r>
          </a:p>
          <a:p>
            <a:pPr marL="682625" indent="-682625">
              <a:spcBef>
                <a:spcPts val="1200"/>
              </a:spcBef>
              <a:buFont typeface="Wingdings" pitchFamily="2" charset="2"/>
              <a:buChar char="q"/>
            </a:pPr>
            <a:r>
              <a:rPr lang="en-US" sz="3200" dirty="0"/>
              <a:t>Industry Feedback on areas to be reviewed</a:t>
            </a:r>
          </a:p>
          <a:p>
            <a:pPr marL="682625" indent="-682625">
              <a:spcBef>
                <a:spcPts val="1200"/>
              </a:spcBef>
              <a:buFont typeface="Wingdings" pitchFamily="2" charset="2"/>
              <a:buChar char="q"/>
            </a:pPr>
            <a:r>
              <a:rPr lang="en-US" sz="3200" dirty="0"/>
              <a:t>Request For Comments</a:t>
            </a:r>
          </a:p>
          <a:p>
            <a:pPr marL="682625" indent="-682625">
              <a:spcBef>
                <a:spcPts val="1200"/>
              </a:spcBef>
              <a:buFont typeface="Wingdings" pitchFamily="2" charset="2"/>
              <a:buChar char="q"/>
            </a:pPr>
            <a:r>
              <a:rPr lang="en-US" sz="3200" dirty="0"/>
              <a:t>Goals for PCI DSS 4.0</a:t>
            </a:r>
          </a:p>
          <a:p>
            <a:pPr marL="682625" indent="-682625">
              <a:spcBef>
                <a:spcPts val="1200"/>
              </a:spcBef>
              <a:buFont typeface="Wingdings" pitchFamily="2" charset="2"/>
              <a:buChar char="q"/>
            </a:pPr>
            <a:r>
              <a:rPr lang="en-US" sz="3200" dirty="0"/>
              <a:t>When will we see 4.0?</a:t>
            </a:r>
          </a:p>
          <a:p>
            <a:pPr marL="682625" indent="-682625">
              <a:spcBef>
                <a:spcPts val="1200"/>
              </a:spcBef>
              <a:buFont typeface="Wingdings" pitchFamily="2" charset="2"/>
              <a:buChar char="q"/>
            </a:pPr>
            <a:r>
              <a:rPr lang="en-US" sz="3200" dirty="0"/>
              <a:t>Questions?</a:t>
            </a:r>
          </a:p>
          <a:p>
            <a:pPr marL="682625" indent="-682625">
              <a:spcBef>
                <a:spcPts val="1200"/>
              </a:spcBef>
              <a:buFont typeface="Wingdings" pitchFamily="2" charset="2"/>
              <a:buChar char="q"/>
            </a:pPr>
            <a:r>
              <a:rPr lang="en-US" sz="3200" dirty="0"/>
              <a:t>Resources</a:t>
            </a:r>
          </a:p>
          <a:p>
            <a:pPr marL="682625" indent="-682625">
              <a:spcBef>
                <a:spcPts val="1200"/>
              </a:spcBef>
              <a:buFont typeface="Wingdings" pitchFamily="2" charset="2"/>
              <a:buChar char="q"/>
            </a:pPr>
            <a:endParaRPr lang="en-US" sz="3200" dirty="0"/>
          </a:p>
          <a:p>
            <a:pPr marL="682625" indent="-682625">
              <a:spcBef>
                <a:spcPts val="1200"/>
              </a:spcBef>
              <a:buFont typeface="Wingdings" pitchFamily="2" charset="2"/>
              <a:buChar char="q"/>
            </a:pPr>
            <a:endParaRPr lang="en-US" sz="3200" dirty="0"/>
          </a:p>
          <a:p>
            <a:pPr marL="0" indent="0">
              <a:spcBef>
                <a:spcPts val="1200"/>
              </a:spcBef>
              <a:buNone/>
            </a:pPr>
            <a:endParaRPr lang="en-US" sz="3200" dirty="0">
              <a:solidFill>
                <a:srgbClr val="FF0000"/>
              </a:solidFill>
            </a:endParaRPr>
          </a:p>
          <a:p>
            <a:pPr marL="231775" lvl="1"/>
            <a:endParaRPr lang="en-US" sz="3000" dirty="0"/>
          </a:p>
        </p:txBody>
      </p:sp>
      <p:sp>
        <p:nvSpPr>
          <p:cNvPr id="4" name="Title 3">
            <a:extLst>
              <a:ext uri="{FF2B5EF4-FFF2-40B4-BE49-F238E27FC236}">
                <a16:creationId xmlns:a16="http://schemas.microsoft.com/office/drawing/2014/main" id="{24F4C218-6CAB-4C30-84D3-C2D8B1C73F6D}"/>
              </a:ext>
            </a:extLst>
          </p:cNvPr>
          <p:cNvSpPr>
            <a:spLocks noGrp="1"/>
          </p:cNvSpPr>
          <p:nvPr>
            <p:ph type="title"/>
          </p:nvPr>
        </p:nvSpPr>
        <p:spPr>
          <a:xfrm>
            <a:off x="531812" y="447674"/>
            <a:ext cx="7315200" cy="733425"/>
          </a:xfrm>
        </p:spPr>
        <p:txBody>
          <a:bodyPr>
            <a:normAutofit/>
          </a:bodyPr>
          <a:lstStyle/>
          <a:p>
            <a:r>
              <a:rPr lang="en-US" sz="4000" dirty="0"/>
              <a:t>Agenda</a:t>
            </a:r>
          </a:p>
        </p:txBody>
      </p:sp>
    </p:spTree>
    <p:extLst>
      <p:ext uri="{BB962C8B-B14F-4D97-AF65-F5344CB8AC3E}">
        <p14:creationId xmlns:p14="http://schemas.microsoft.com/office/powerpoint/2010/main" val="357325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655466-7E94-4652-864C-DC202645869E}"/>
              </a:ext>
            </a:extLst>
          </p:cNvPr>
          <p:cNvSpPr>
            <a:spLocks noGrp="1"/>
          </p:cNvSpPr>
          <p:nvPr>
            <p:ph idx="1"/>
          </p:nvPr>
        </p:nvSpPr>
        <p:spPr/>
        <p:txBody>
          <a:bodyPr/>
          <a:lstStyle/>
          <a:p>
            <a:r>
              <a:rPr lang="en-US" dirty="0"/>
              <a:t>Ensure the Data Security Standard continues to meet the Security needs of the payment card industry</a:t>
            </a:r>
          </a:p>
          <a:p>
            <a:r>
              <a:rPr lang="en-US" dirty="0"/>
              <a:t>Add some flexibility and support additional methodologies to achieve security objectives</a:t>
            </a:r>
          </a:p>
          <a:p>
            <a:r>
              <a:rPr lang="en-US" dirty="0"/>
              <a:t>Promote good security as a continuous process for all industries</a:t>
            </a:r>
          </a:p>
          <a:p>
            <a:r>
              <a:rPr lang="en-US" dirty="0"/>
              <a:t>Enhance validation methods and procedures</a:t>
            </a:r>
          </a:p>
        </p:txBody>
      </p:sp>
      <p:sp>
        <p:nvSpPr>
          <p:cNvPr id="3" name="Title 2">
            <a:extLst>
              <a:ext uri="{FF2B5EF4-FFF2-40B4-BE49-F238E27FC236}">
                <a16:creationId xmlns:a16="http://schemas.microsoft.com/office/drawing/2014/main" id="{DC82839C-D6B8-4D4A-875D-B8AE636F9192}"/>
              </a:ext>
            </a:extLst>
          </p:cNvPr>
          <p:cNvSpPr>
            <a:spLocks noGrp="1"/>
          </p:cNvSpPr>
          <p:nvPr>
            <p:ph type="title"/>
          </p:nvPr>
        </p:nvSpPr>
        <p:spPr>
          <a:xfrm>
            <a:off x="531812" y="447674"/>
            <a:ext cx="7391400" cy="733425"/>
          </a:xfrm>
        </p:spPr>
        <p:txBody>
          <a:bodyPr>
            <a:normAutofit/>
          </a:bodyPr>
          <a:lstStyle/>
          <a:p>
            <a:r>
              <a:rPr lang="en-US" dirty="0"/>
              <a:t>Goals for PCI DSS 4.0</a:t>
            </a:r>
          </a:p>
        </p:txBody>
      </p:sp>
    </p:spTree>
    <p:extLst>
      <p:ext uri="{BB962C8B-B14F-4D97-AF65-F5344CB8AC3E}">
        <p14:creationId xmlns:p14="http://schemas.microsoft.com/office/powerpoint/2010/main" val="41096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9D9432-3BA1-426C-B094-E0C010E6F97F}"/>
              </a:ext>
            </a:extLst>
          </p:cNvPr>
          <p:cNvSpPr>
            <a:spLocks noGrp="1"/>
          </p:cNvSpPr>
          <p:nvPr>
            <p:ph idx="1"/>
          </p:nvPr>
        </p:nvSpPr>
        <p:spPr/>
        <p:txBody>
          <a:bodyPr>
            <a:normAutofit/>
          </a:bodyPr>
          <a:lstStyle/>
          <a:p>
            <a:r>
              <a:rPr lang="en-US" sz="2800" dirty="0"/>
              <a:t>The PCI SSC has begun efforts on PCI Data Security Standard version 4.0 (PCI DSS v4.0). </a:t>
            </a:r>
          </a:p>
          <a:p>
            <a:r>
              <a:rPr lang="en-US" sz="2800" dirty="0"/>
              <a:t>The PCI SSC provides more insight into the development process and how the PCI SSC is looking at changing the standard to support businesses around the world in their efforts to safeguard payment card information.</a:t>
            </a:r>
          </a:p>
        </p:txBody>
      </p:sp>
      <p:sp>
        <p:nvSpPr>
          <p:cNvPr id="3" name="Title 2">
            <a:extLst>
              <a:ext uri="{FF2B5EF4-FFF2-40B4-BE49-F238E27FC236}">
                <a16:creationId xmlns:a16="http://schemas.microsoft.com/office/drawing/2014/main" id="{33EB601F-9003-4BD8-B545-FACD7BD467D2}"/>
              </a:ext>
            </a:extLst>
          </p:cNvPr>
          <p:cNvSpPr>
            <a:spLocks noGrp="1"/>
          </p:cNvSpPr>
          <p:nvPr>
            <p:ph type="title"/>
          </p:nvPr>
        </p:nvSpPr>
        <p:spPr/>
        <p:txBody>
          <a:bodyPr>
            <a:normAutofit fontScale="90000"/>
          </a:bodyPr>
          <a:lstStyle/>
          <a:p>
            <a:r>
              <a:rPr lang="en-US" dirty="0"/>
              <a:t>Background on 4.0</a:t>
            </a:r>
          </a:p>
        </p:txBody>
      </p:sp>
    </p:spTree>
    <p:extLst>
      <p:ext uri="{BB962C8B-B14F-4D97-AF65-F5344CB8AC3E}">
        <p14:creationId xmlns:p14="http://schemas.microsoft.com/office/powerpoint/2010/main" val="110852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9443DD-A634-44AF-905F-F8EA5E3C866B}"/>
              </a:ext>
            </a:extLst>
          </p:cNvPr>
          <p:cNvSpPr>
            <a:spLocks noGrp="1"/>
          </p:cNvSpPr>
          <p:nvPr>
            <p:ph idx="1"/>
          </p:nvPr>
        </p:nvSpPr>
        <p:spPr>
          <a:xfrm>
            <a:off x="1027112" y="1752600"/>
            <a:ext cx="10401300" cy="4267200"/>
          </a:xfrm>
        </p:spPr>
        <p:txBody>
          <a:bodyPr>
            <a:normAutofit/>
          </a:bodyPr>
          <a:lstStyle/>
          <a:p>
            <a:r>
              <a:rPr lang="en-US" dirty="0"/>
              <a:t>PCI DSS v4.0 will incorporate input received from global PCI SSC stakeholders during the </a:t>
            </a:r>
            <a:r>
              <a:rPr lang="en-US" b="1" dirty="0"/>
              <a:t>2017 Request For Comments (RFC) period</a:t>
            </a:r>
            <a:r>
              <a:rPr lang="en-US" dirty="0"/>
              <a:t>.  Some of the areas that stakeholders asked to be reviewed include:</a:t>
            </a:r>
          </a:p>
          <a:p>
            <a:r>
              <a:rPr lang="en-US" dirty="0"/>
              <a:t>Authentication, specifically consideration for the NIST MFA/password guidance</a:t>
            </a:r>
          </a:p>
          <a:p>
            <a:r>
              <a:rPr lang="en-US" dirty="0"/>
              <a:t>Broader applicability for encrypting cardholder data on trusted networks</a:t>
            </a:r>
          </a:p>
          <a:p>
            <a:r>
              <a:rPr lang="en-US" dirty="0"/>
              <a:t>Monitoring requirements to take into consideration technology advancement </a:t>
            </a:r>
          </a:p>
          <a:p>
            <a:r>
              <a:rPr lang="en-US" dirty="0"/>
              <a:t>Greater frequency of testing of critical controls; for example, incorporating some requirements from the Designated Entities Supplemental Validation (PCI DSS Appendix A3) into regular PCI DSS requirements.</a:t>
            </a:r>
          </a:p>
          <a:p>
            <a:endParaRPr lang="en-US" dirty="0"/>
          </a:p>
        </p:txBody>
      </p:sp>
      <p:sp>
        <p:nvSpPr>
          <p:cNvPr id="3" name="Title 2">
            <a:extLst>
              <a:ext uri="{FF2B5EF4-FFF2-40B4-BE49-F238E27FC236}">
                <a16:creationId xmlns:a16="http://schemas.microsoft.com/office/drawing/2014/main" id="{14F144B9-F1D8-45A8-AAE1-FA95AE52649B}"/>
              </a:ext>
            </a:extLst>
          </p:cNvPr>
          <p:cNvSpPr>
            <a:spLocks noGrp="1"/>
          </p:cNvSpPr>
          <p:nvPr>
            <p:ph type="title"/>
          </p:nvPr>
        </p:nvSpPr>
        <p:spPr>
          <a:xfrm>
            <a:off x="531812" y="447674"/>
            <a:ext cx="7543800" cy="733425"/>
          </a:xfrm>
        </p:spPr>
        <p:txBody>
          <a:bodyPr>
            <a:normAutofit/>
          </a:bodyPr>
          <a:lstStyle/>
          <a:p>
            <a:r>
              <a:rPr lang="en-US" dirty="0"/>
              <a:t>Industry Feedback</a:t>
            </a:r>
          </a:p>
        </p:txBody>
      </p:sp>
    </p:spTree>
    <p:extLst>
      <p:ext uri="{BB962C8B-B14F-4D97-AF65-F5344CB8AC3E}">
        <p14:creationId xmlns:p14="http://schemas.microsoft.com/office/powerpoint/2010/main" val="318848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CAF10-67A4-4B04-816D-29B137D916F5}"/>
              </a:ext>
            </a:extLst>
          </p:cNvPr>
          <p:cNvSpPr>
            <a:spLocks noGrp="1"/>
          </p:cNvSpPr>
          <p:nvPr>
            <p:ph idx="1"/>
          </p:nvPr>
        </p:nvSpPr>
        <p:spPr/>
        <p:txBody>
          <a:bodyPr/>
          <a:lstStyle/>
          <a:p>
            <a:r>
              <a:rPr lang="en-US" dirty="0"/>
              <a:t>The PCI SSC will also conduct additional </a:t>
            </a:r>
            <a:r>
              <a:rPr lang="en-US" b="1" dirty="0"/>
              <a:t>RFC periods</a:t>
            </a:r>
            <a:r>
              <a:rPr lang="en-US" dirty="0"/>
              <a:t> with the PCI SSC stakeholders prior to the publication of PCI DSS v4.0. </a:t>
            </a:r>
          </a:p>
          <a:p>
            <a:r>
              <a:rPr lang="en-US" dirty="0"/>
              <a:t>Information about the </a:t>
            </a:r>
            <a:r>
              <a:rPr lang="en-US" b="1" dirty="0"/>
              <a:t>RFCs</a:t>
            </a:r>
            <a:r>
              <a:rPr lang="en-US" dirty="0"/>
              <a:t> will be posted on </a:t>
            </a:r>
            <a:r>
              <a:rPr lang="en-US" b="1" dirty="0"/>
              <a:t>PCI SSC website</a:t>
            </a:r>
          </a:p>
          <a:p>
            <a:r>
              <a:rPr lang="en-US" dirty="0"/>
              <a:t>PCI SSC stakeholders will receive communications with additional information on how to participate.</a:t>
            </a:r>
          </a:p>
          <a:p>
            <a:r>
              <a:rPr lang="en-US" dirty="0"/>
              <a:t>As part of the </a:t>
            </a:r>
            <a:r>
              <a:rPr lang="en-US" b="1" dirty="0"/>
              <a:t>RFC process</a:t>
            </a:r>
            <a:r>
              <a:rPr lang="en-US" dirty="0"/>
              <a:t>, all feedback received will be reviewed and considered in the development of the standard.</a:t>
            </a:r>
          </a:p>
          <a:p>
            <a:endParaRPr lang="en-US" dirty="0"/>
          </a:p>
        </p:txBody>
      </p:sp>
      <p:sp>
        <p:nvSpPr>
          <p:cNvPr id="3" name="Title 2">
            <a:extLst>
              <a:ext uri="{FF2B5EF4-FFF2-40B4-BE49-F238E27FC236}">
                <a16:creationId xmlns:a16="http://schemas.microsoft.com/office/drawing/2014/main" id="{147AB2C0-B38F-4CF3-8280-E6233EC8B1A4}"/>
              </a:ext>
            </a:extLst>
          </p:cNvPr>
          <p:cNvSpPr>
            <a:spLocks noGrp="1"/>
          </p:cNvSpPr>
          <p:nvPr>
            <p:ph type="title"/>
          </p:nvPr>
        </p:nvSpPr>
        <p:spPr>
          <a:xfrm>
            <a:off x="531812" y="447674"/>
            <a:ext cx="6705600" cy="733425"/>
          </a:xfrm>
        </p:spPr>
        <p:txBody>
          <a:bodyPr>
            <a:normAutofit/>
          </a:bodyPr>
          <a:lstStyle/>
          <a:p>
            <a:r>
              <a:rPr lang="en-US" dirty="0"/>
              <a:t>Request For Comments (RFC)</a:t>
            </a:r>
          </a:p>
        </p:txBody>
      </p:sp>
    </p:spTree>
    <p:extLst>
      <p:ext uri="{BB962C8B-B14F-4D97-AF65-F5344CB8AC3E}">
        <p14:creationId xmlns:p14="http://schemas.microsoft.com/office/powerpoint/2010/main" val="312685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2E040-408E-42CC-ADDE-692F818192CC}"/>
              </a:ext>
            </a:extLst>
          </p:cNvPr>
          <p:cNvSpPr>
            <a:spLocks noGrp="1"/>
          </p:cNvSpPr>
          <p:nvPr>
            <p:ph idx="1"/>
          </p:nvPr>
        </p:nvSpPr>
        <p:spPr/>
        <p:txBody>
          <a:bodyPr/>
          <a:lstStyle/>
          <a:p>
            <a:r>
              <a:rPr lang="en-US" dirty="0"/>
              <a:t>The 12 core PCI DSS requirements are not expected to fundamentally change with PCI DSS v4.0, as these are still the critical foundation for securing payment card data.  </a:t>
            </a:r>
          </a:p>
          <a:p>
            <a:r>
              <a:rPr lang="en-US" dirty="0"/>
              <a:t>The PCI SSC is evaluating how to evolve the standard to accommodate changes in technology, risk mitigation techniques, and the threat landscape. </a:t>
            </a:r>
          </a:p>
          <a:p>
            <a:r>
              <a:rPr lang="en-US" dirty="0"/>
              <a:t>The PCI SSC is also exploring ways to introduce greater flexibility to support organizations using a broad range of controls and methods to meet security objectives globally.</a:t>
            </a:r>
          </a:p>
        </p:txBody>
      </p:sp>
      <p:sp>
        <p:nvSpPr>
          <p:cNvPr id="3" name="Title 2">
            <a:extLst>
              <a:ext uri="{FF2B5EF4-FFF2-40B4-BE49-F238E27FC236}">
                <a16:creationId xmlns:a16="http://schemas.microsoft.com/office/drawing/2014/main" id="{5229D38F-7DC7-45EC-9CBE-917278CC058D}"/>
              </a:ext>
            </a:extLst>
          </p:cNvPr>
          <p:cNvSpPr>
            <a:spLocks noGrp="1"/>
          </p:cNvSpPr>
          <p:nvPr>
            <p:ph type="title"/>
          </p:nvPr>
        </p:nvSpPr>
        <p:spPr>
          <a:xfrm>
            <a:off x="531812" y="447674"/>
            <a:ext cx="5791200" cy="733425"/>
          </a:xfrm>
        </p:spPr>
        <p:txBody>
          <a:bodyPr>
            <a:normAutofit/>
          </a:bodyPr>
          <a:lstStyle/>
          <a:p>
            <a:r>
              <a:rPr lang="en-US" dirty="0"/>
              <a:t>Goals for PCI DSS 4.0</a:t>
            </a:r>
          </a:p>
        </p:txBody>
      </p:sp>
    </p:spTree>
    <p:extLst>
      <p:ext uri="{BB962C8B-B14F-4D97-AF65-F5344CB8AC3E}">
        <p14:creationId xmlns:p14="http://schemas.microsoft.com/office/powerpoint/2010/main" val="280061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F33ED-98C9-47B4-8E92-AA2ACE66EF7B}"/>
              </a:ext>
            </a:extLst>
          </p:cNvPr>
          <p:cNvSpPr>
            <a:spLocks noGrp="1"/>
          </p:cNvSpPr>
          <p:nvPr>
            <p:ph idx="1"/>
          </p:nvPr>
        </p:nvSpPr>
        <p:spPr/>
        <p:txBody>
          <a:bodyPr>
            <a:normAutofit lnSpcReduction="10000"/>
          </a:bodyPr>
          <a:lstStyle/>
          <a:p>
            <a:r>
              <a:rPr lang="en-US" sz="2800"/>
              <a:t>Critical </a:t>
            </a:r>
            <a:r>
              <a:rPr lang="en-US" sz="2800" dirty="0"/>
              <a:t>high-level goals for PCI DSS v4.0 are:</a:t>
            </a:r>
          </a:p>
          <a:p>
            <a:pPr lvl="2"/>
            <a:r>
              <a:rPr lang="en-US" sz="2000" dirty="0"/>
              <a:t>Ensure the standard continues to meet the security needs of the payments industry</a:t>
            </a:r>
          </a:p>
          <a:p>
            <a:pPr lvl="2"/>
            <a:r>
              <a:rPr lang="en-US" sz="2000" dirty="0"/>
              <a:t>Add flexibility and support of additional methodologies to achieve security</a:t>
            </a:r>
          </a:p>
          <a:p>
            <a:pPr lvl="2"/>
            <a:r>
              <a:rPr lang="en-US" sz="2000" dirty="0"/>
              <a:t>Promote security as a continuous process</a:t>
            </a:r>
          </a:p>
          <a:p>
            <a:pPr lvl="2"/>
            <a:r>
              <a:rPr lang="en-US" sz="2000" dirty="0"/>
              <a:t>Enhance validation methods and procedures.</a:t>
            </a:r>
          </a:p>
          <a:p>
            <a:r>
              <a:rPr lang="en-US" sz="2800" dirty="0"/>
              <a:t>PCI DSS v4.0 is  expected to be released in late 2020. </a:t>
            </a:r>
          </a:p>
          <a:p>
            <a:r>
              <a:rPr lang="en-US" sz="2800" dirty="0"/>
              <a:t>The exact date of the release is dependent on the feedback received during the development period. </a:t>
            </a:r>
          </a:p>
          <a:p>
            <a:r>
              <a:rPr lang="en-US" sz="2800" dirty="0"/>
              <a:t>The PCI SSC will keep all stakeholders updated throughout the process.</a:t>
            </a:r>
          </a:p>
          <a:p>
            <a:endParaRPr lang="en-US" dirty="0"/>
          </a:p>
        </p:txBody>
      </p:sp>
      <p:sp>
        <p:nvSpPr>
          <p:cNvPr id="3" name="Title 2">
            <a:extLst>
              <a:ext uri="{FF2B5EF4-FFF2-40B4-BE49-F238E27FC236}">
                <a16:creationId xmlns:a16="http://schemas.microsoft.com/office/drawing/2014/main" id="{4649471B-E22A-4508-990A-EECCEA9DE324}"/>
              </a:ext>
            </a:extLst>
          </p:cNvPr>
          <p:cNvSpPr>
            <a:spLocks noGrp="1"/>
          </p:cNvSpPr>
          <p:nvPr>
            <p:ph type="title"/>
          </p:nvPr>
        </p:nvSpPr>
        <p:spPr>
          <a:xfrm>
            <a:off x="531812" y="447674"/>
            <a:ext cx="4572000" cy="733425"/>
          </a:xfrm>
        </p:spPr>
        <p:txBody>
          <a:bodyPr>
            <a:normAutofit/>
          </a:bodyPr>
          <a:lstStyle/>
          <a:p>
            <a:r>
              <a:rPr lang="en-US" dirty="0"/>
              <a:t>When will we see 4.0?</a:t>
            </a:r>
          </a:p>
        </p:txBody>
      </p:sp>
    </p:spTree>
    <p:extLst>
      <p:ext uri="{BB962C8B-B14F-4D97-AF65-F5344CB8AC3E}">
        <p14:creationId xmlns:p14="http://schemas.microsoft.com/office/powerpoint/2010/main" val="68923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90DAEE-73C2-47B0-9A0A-EF4265AEF439}"/>
              </a:ext>
            </a:extLst>
          </p:cNvPr>
          <p:cNvSpPr>
            <a:spLocks noGrp="1"/>
          </p:cNvSpPr>
          <p:nvPr>
            <p:ph idx="1"/>
          </p:nvPr>
        </p:nvSpPr>
        <p:spPr>
          <a:xfrm>
            <a:off x="1027112" y="1524000"/>
            <a:ext cx="10134600" cy="4724400"/>
          </a:xfrm>
        </p:spPr>
        <p:txBody>
          <a:bodyPr>
            <a:normAutofit/>
          </a:bodyPr>
          <a:lstStyle/>
          <a:p>
            <a:r>
              <a:rPr lang="en-US" sz="2800" dirty="0"/>
              <a:t>Payment Card Industry (PCI) Security Standards Council (SSC) </a:t>
            </a:r>
            <a:r>
              <a:rPr lang="en-US" sz="2800" dirty="0">
                <a:hlinkClick r:id="rId2"/>
              </a:rPr>
              <a:t>www.pcisecuritystandards.org</a:t>
            </a:r>
            <a:r>
              <a:rPr lang="en-US" sz="2800" dirty="0"/>
              <a:t> </a:t>
            </a:r>
          </a:p>
          <a:p>
            <a:r>
              <a:rPr lang="en-US" sz="2800" dirty="0"/>
              <a:t>The PCI SSC Document Library </a:t>
            </a:r>
            <a:r>
              <a:rPr lang="en-US" sz="2800" dirty="0">
                <a:hlinkClick r:id="rId3"/>
              </a:rPr>
              <a:t>https://www.pcisecuritystandards.org/document_library</a:t>
            </a:r>
            <a:endParaRPr lang="en-US" sz="2800" dirty="0"/>
          </a:p>
          <a:p>
            <a:r>
              <a:rPr lang="en-US" sz="2800" dirty="0"/>
              <a:t>Compass Information Technology and Compliance </a:t>
            </a:r>
            <a:r>
              <a:rPr lang="en-US" sz="2800" dirty="0">
                <a:hlinkClick r:id="rId4"/>
              </a:rPr>
              <a:t>www.CompassITC.com</a:t>
            </a:r>
            <a:endParaRPr lang="en-US" sz="2800" dirty="0"/>
          </a:p>
          <a:p>
            <a:endParaRPr lang="en-US" sz="2800" dirty="0"/>
          </a:p>
          <a:p>
            <a:endParaRPr lang="en-US" sz="2800" dirty="0"/>
          </a:p>
          <a:p>
            <a:endParaRPr lang="en-US" sz="2800" dirty="0"/>
          </a:p>
          <a:p>
            <a:endParaRPr lang="en-US" sz="2800" dirty="0"/>
          </a:p>
        </p:txBody>
      </p:sp>
      <p:sp>
        <p:nvSpPr>
          <p:cNvPr id="3" name="Title 2">
            <a:extLst>
              <a:ext uri="{FF2B5EF4-FFF2-40B4-BE49-F238E27FC236}">
                <a16:creationId xmlns:a16="http://schemas.microsoft.com/office/drawing/2014/main" id="{1725214F-510D-44EB-8FD7-82822B8DDB3E}"/>
              </a:ext>
            </a:extLst>
          </p:cNvPr>
          <p:cNvSpPr>
            <a:spLocks noGrp="1"/>
          </p:cNvSpPr>
          <p:nvPr>
            <p:ph type="title"/>
          </p:nvPr>
        </p:nvSpPr>
        <p:spPr>
          <a:xfrm>
            <a:off x="531812" y="447674"/>
            <a:ext cx="8001000" cy="733425"/>
          </a:xfrm>
        </p:spPr>
        <p:txBody>
          <a:bodyPr>
            <a:normAutofit/>
          </a:bodyPr>
          <a:lstStyle/>
          <a:p>
            <a:r>
              <a:rPr lang="en-US" sz="4000" dirty="0"/>
              <a:t>Resources</a:t>
            </a:r>
          </a:p>
        </p:txBody>
      </p:sp>
    </p:spTree>
    <p:extLst>
      <p:ext uri="{BB962C8B-B14F-4D97-AF65-F5344CB8AC3E}">
        <p14:creationId xmlns:p14="http://schemas.microsoft.com/office/powerpoint/2010/main" val="18219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E894AF49A8914E915A0EB4F23A0A78" ma:contentTypeVersion="13" ma:contentTypeDescription="Create a new document." ma:contentTypeScope="" ma:versionID="6d85c7078ee8676e81e18a2c88d9f28e">
  <xsd:schema xmlns:xsd="http://www.w3.org/2001/XMLSchema" xmlns:xs="http://www.w3.org/2001/XMLSchema" xmlns:p="http://schemas.microsoft.com/office/2006/metadata/properties" xmlns:ns3="c2b3614c-d4b9-4172-a241-1e9f7a336c34" xmlns:ns4="a42a67fd-617e-4c1e-bef2-b4eb7c6d6c6b" targetNamespace="http://schemas.microsoft.com/office/2006/metadata/properties" ma:root="true" ma:fieldsID="ab7f29aa33fa4dbbed9de15ce80f6a27" ns3:_="" ns4:_="">
    <xsd:import namespace="c2b3614c-d4b9-4172-a241-1e9f7a336c34"/>
    <xsd:import namespace="a42a67fd-617e-4c1e-bef2-b4eb7c6d6c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b3614c-d4b9-4172-a241-1e9f7a336c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2a67fd-617e-4c1e-bef2-b4eb7c6d6c6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EC7F1A-993F-4C11-8E92-722DD9770040}">
  <ds:schemaRefs>
    <ds:schemaRef ds:uri="http://schemas.microsoft.com/sharepoint/v3/contenttype/forms"/>
  </ds:schemaRefs>
</ds:datastoreItem>
</file>

<file path=customXml/itemProps2.xml><?xml version="1.0" encoding="utf-8"?>
<ds:datastoreItem xmlns:ds="http://schemas.openxmlformats.org/officeDocument/2006/customXml" ds:itemID="{00E41224-0370-4595-877C-23316CD800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42a67fd-617e-4c1e-bef2-b4eb7c6d6c6b"/>
    <ds:schemaRef ds:uri="c2b3614c-d4b9-4172-a241-1e9f7a336c34"/>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9E61784-2319-427A-9D6E-363EDA199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b3614c-d4b9-4172-a241-1e9f7a336c34"/>
    <ds:schemaRef ds:uri="a42a67fd-617e-4c1e-bef2-b4eb7c6d6c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8019</TotalTime>
  <Words>322</Words>
  <Application>Microsoft Office PowerPoint</Application>
  <PresentationFormat>Custom</PresentationFormat>
  <Paragraphs>52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Corbel</vt:lpstr>
      <vt:lpstr>Gentium Basic</vt:lpstr>
      <vt:lpstr>Times New Roman</vt:lpstr>
      <vt:lpstr>Wingdings</vt:lpstr>
      <vt:lpstr>Digital Blue Tunnel 16x9</vt:lpstr>
      <vt:lpstr>Preparing for PCI 4.0</vt:lpstr>
      <vt:lpstr>Agenda</vt:lpstr>
      <vt:lpstr>Goals for PCI DSS 4.0</vt:lpstr>
      <vt:lpstr>Background on 4.0</vt:lpstr>
      <vt:lpstr>Industry Feedback</vt:lpstr>
      <vt:lpstr>Request For Comments (RFC)</vt:lpstr>
      <vt:lpstr>Goals for PCI DSS 4.0</vt:lpstr>
      <vt:lpstr>When will we see 4.0?</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GDPR</dc:title>
  <dc:creator>Jerry Hughes</dc:creator>
  <cp:lastModifiedBy>Jen Barrett</cp:lastModifiedBy>
  <cp:revision>210</cp:revision>
  <dcterms:created xsi:type="dcterms:W3CDTF">2017-08-09T18:48:55Z</dcterms:created>
  <dcterms:modified xsi:type="dcterms:W3CDTF">2019-08-30T12:25:20Z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0x0101007AE894AF49A8914E915A0EB4F23A0A78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