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2" r:id="rId6"/>
    <p:sldId id="263" r:id="rId7"/>
    <p:sldId id="261" r:id="rId8"/>
    <p:sldId id="264" r:id="rId9"/>
    <p:sldId id="265" r:id="rId10"/>
    <p:sldId id="270" r:id="rId11"/>
    <p:sldId id="271" r:id="rId12"/>
    <p:sldId id="268" r:id="rId13"/>
    <p:sldId id="267" r:id="rId14"/>
    <p:sldId id="273" r:id="rId15"/>
    <p:sldId id="274" r:id="rId16"/>
    <p:sldId id="276" r:id="rId17"/>
    <p:sldId id="269" r:id="rId18"/>
    <p:sldId id="272" r:id="rId19"/>
    <p:sldId id="277" r:id="rId20"/>
  </p:sldIdLst>
  <p:sldSz cx="12192000" cy="6858000"/>
  <p:notesSz cx="6858000" cy="9144000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7B7"/>
    <a:srgbClr val="A9AFBB"/>
    <a:srgbClr val="D6DBE1"/>
    <a:srgbClr val="F1F3F4"/>
    <a:srgbClr val="33383D"/>
    <a:srgbClr val="3590DC"/>
    <a:srgbClr val="8EBB42"/>
    <a:srgbClr val="125D91"/>
    <a:srgbClr val="4F5561"/>
    <a:srgbClr val="88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4712"/>
  </p:normalViewPr>
  <p:slideViewPr>
    <p:cSldViewPr snapToGrid="0" snapToObjects="1">
      <p:cViewPr varScale="1">
        <p:scale>
          <a:sx n="93" d="100"/>
          <a:sy n="93" d="100"/>
        </p:scale>
        <p:origin x="55" y="3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01179-2261-3C42-A71A-78A48B41E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i="1" dirty="0"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5FE9C-E9B6-FD40-91D7-8F0CF75EA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8A5D-3950-AD4C-9B7D-089E309A40DB}" type="datetimeFigureOut">
              <a:rPr lang="en-US" b="1" i="1" smtClean="0">
                <a:latin typeface="Trebuchet MS" panose="020B0703020202090204" pitchFamily="34" charset="0"/>
              </a:rPr>
              <a:t>2/9/2020</a:t>
            </a:fld>
            <a:endParaRPr lang="en-US" b="1" i="1" dirty="0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4EA70-C812-474E-9928-85AEE8F1D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i="1" dirty="0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AF91-93C2-B34C-8647-F2E047BBD1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02C5-1F26-1140-9B95-C759A1BC6EC4}" type="slidenum">
              <a:rPr lang="en-US" b="1" i="1" smtClean="0">
                <a:latin typeface="Trebuchet MS" panose="020B0703020202090204" pitchFamily="34" charset="0"/>
              </a:rPr>
              <a:t>‹#›</a:t>
            </a:fld>
            <a:endParaRPr lang="en-US" b="1" i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9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1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1">
                <a:latin typeface="Trebuchet MS" panose="020B0703020202090204" pitchFamily="34" charset="0"/>
              </a:defRPr>
            </a:lvl1pPr>
          </a:lstStyle>
          <a:p>
            <a:fld id="{8DF79BE9-BA63-6E43-9963-495BECF7C42C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1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1">
                <a:latin typeface="Trebuchet MS" panose="020B0703020202090204" pitchFamily="34" charset="0"/>
              </a:defRPr>
            </a:lvl1pPr>
          </a:lstStyle>
          <a:p>
            <a:fld id="{593B229B-AD2F-0548-8E9E-E2D7EF682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333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54D61-0C3C-44FD-84B6-52F7763B9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02" y="2024508"/>
            <a:ext cx="2805795" cy="27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CBD182-D2D7-0849-9D80-EB37D3C28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1FBFFA-1E95-AE42-A37D-4B8844AAB918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A9AFBB"/>
                </a:solidFill>
                <a:latin typeface="Trebuchet MS" panose="020B0703020202090204" pitchFamily="34" charset="0"/>
              </a:rPr>
              <a:t>California Winter Summit 2020</a:t>
            </a:r>
          </a:p>
        </p:txBody>
      </p:sp>
    </p:spTree>
    <p:extLst>
      <p:ext uri="{BB962C8B-B14F-4D97-AF65-F5344CB8AC3E}">
        <p14:creationId xmlns:p14="http://schemas.microsoft.com/office/powerpoint/2010/main" val="310887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D8F42-FDD5-2343-B64C-44673CEF0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7588" y="2486026"/>
            <a:ext cx="6710364" cy="1681161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rgbClr val="3590DC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E67C-F161-704A-AFC2-03CAFAB0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884237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buNone/>
              <a:defRPr sz="2000" b="0" i="0">
                <a:solidFill>
                  <a:srgbClr val="4F556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F8917-5936-624E-8773-61CAA1F2D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121840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00" y="2690817"/>
            <a:ext cx="4840600" cy="1171574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3590DC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3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C6D4CB-6FEC-FA40-BAD3-2216E19EA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121840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5468" y="5263897"/>
            <a:ext cx="4840600" cy="1171574"/>
          </a:xfrm>
        </p:spPr>
        <p:txBody>
          <a:bodyPr anchor="ctr">
            <a:normAutofit/>
          </a:bodyPr>
          <a:lstStyle>
            <a:lvl1pPr algn="r">
              <a:defRPr sz="4000" b="0" i="0">
                <a:solidFill>
                  <a:srgbClr val="3590DC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5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1D2B58-B6E8-C949-AB62-538027985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6" y="0"/>
            <a:ext cx="121902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7588" y="2486026"/>
            <a:ext cx="6710364" cy="1681161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E67C-F161-704A-AFC2-03CAFAB0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884237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buNone/>
              <a:defRPr sz="2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2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91E7-20F4-D74D-A0CF-CD5F9BD5A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00" y="2690817"/>
            <a:ext cx="4840600" cy="1171574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0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5DA060-6380-2349-8E36-17CD071AA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5"/>
            <a:ext cx="12192000" cy="6855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5468" y="5263897"/>
            <a:ext cx="4840600" cy="1171574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608D-8923-4342-8E6B-A5147F6E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B83A-37C5-954E-AAFC-FE2E281A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DA0A8-419C-4F49-B303-9BEDC3E2C82F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A9AFBB"/>
                </a:solidFill>
                <a:latin typeface="Trebuchet MS" panose="020B0703020202090204" pitchFamily="34" charset="0"/>
              </a:rPr>
              <a:t>California Winter Summit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1A40A4-05EC-AB44-95C2-D57DA31DD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4552-E65D-B849-813B-477DD5010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523"/>
            <a:ext cx="5181600" cy="4351338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00CC5-85BC-E14F-8674-CE0D06DA1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0523"/>
            <a:ext cx="5181600" cy="4351338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21BD9-1C79-384D-8186-B256F70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196C5-E621-6A41-82C0-C200272BB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0FAD09-F025-E347-9CFC-561D18850BC3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A9AFBB"/>
                </a:solidFill>
                <a:latin typeface="Trebuchet MS" panose="020B0703020202090204" pitchFamily="34" charset="0"/>
              </a:rPr>
              <a:t>California Winter Summit 2020</a:t>
            </a:r>
          </a:p>
        </p:txBody>
      </p:sp>
    </p:spTree>
    <p:extLst>
      <p:ext uri="{BB962C8B-B14F-4D97-AF65-F5344CB8AC3E}">
        <p14:creationId xmlns:p14="http://schemas.microsoft.com/office/powerpoint/2010/main" val="423611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0D4A7-F885-114E-8688-F7513F48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132"/>
            <a:ext cx="10515600" cy="888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5AFF-4597-B54F-8186-B42BFF7F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06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3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7" r:id="rId3"/>
    <p:sldLayoutId id="2147483659" r:id="rId4"/>
    <p:sldLayoutId id="2147483656" r:id="rId5"/>
    <p:sldLayoutId id="2147483658" r:id="rId6"/>
    <p:sldLayoutId id="2147483660" r:id="rId7"/>
    <p:sldLayoutId id="2147483650" r:id="rId8"/>
    <p:sldLayoutId id="214748365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A77B7"/>
          </a:solidFill>
          <a:latin typeface="Trebuchet MS" panose="020B0703020202090204" pitchFamily="34" charset="0"/>
          <a:ea typeface="Trebuchet MS" panose="020B070302020209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F39F-52AD-A340-B8A5-1786B86EB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‘Ethos, pathos, and logos’ of Strategic Enrollment Scheduling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CC3C2-037D-8B45-96BC-6917DE168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get administrators and faculty to engage with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 Astra will not solve any of your structural scheduling issues. (Sorry, Tom)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Strategic Enrollment Management Group, the three areas of concern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i="1" dirty="0" smtClean="0"/>
              <a:t>Ethos</a:t>
            </a:r>
            <a:r>
              <a:rPr lang="en-US" dirty="0" smtClean="0"/>
              <a:t>, </a:t>
            </a:r>
            <a:r>
              <a:rPr lang="en-US" i="1" dirty="0" smtClean="0"/>
              <a:t>Pathos, </a:t>
            </a:r>
            <a:r>
              <a:rPr lang="en-US" dirty="0" smtClean="0"/>
              <a:t>and</a:t>
            </a:r>
            <a:r>
              <a:rPr lang="en-US" i="1" dirty="0" smtClean="0"/>
              <a:t> Logos </a:t>
            </a:r>
            <a:r>
              <a:rPr lang="en-US" dirty="0" smtClean="0"/>
              <a:t>of scheduling </a:t>
            </a:r>
          </a:p>
          <a:p>
            <a:pPr lvl="2"/>
            <a:r>
              <a:rPr lang="en-US" b="1" u="sng" dirty="0"/>
              <a:t>W</a:t>
            </a:r>
            <a:r>
              <a:rPr lang="en-US" b="1" u="sng" dirty="0" smtClean="0"/>
              <a:t>hy</a:t>
            </a:r>
            <a:r>
              <a:rPr lang="en-US" dirty="0" smtClean="0"/>
              <a:t> </a:t>
            </a:r>
            <a:r>
              <a:rPr lang="en-US" dirty="0"/>
              <a:t>we schedule what we </a:t>
            </a:r>
            <a:r>
              <a:rPr lang="en-US" dirty="0" smtClean="0"/>
              <a:t>schedule</a:t>
            </a:r>
          </a:p>
          <a:p>
            <a:pPr lvl="2"/>
            <a:r>
              <a:rPr lang="en-US" i="1" dirty="0" smtClean="0"/>
              <a:t>“</a:t>
            </a:r>
            <a:r>
              <a:rPr lang="en-US" b="1" u="sng" dirty="0"/>
              <a:t>Students are the reason we are here, and their education is our primary responsibility</a:t>
            </a:r>
            <a:r>
              <a:rPr lang="en-US" b="1" u="sng" dirty="0" smtClean="0"/>
              <a:t>.”</a:t>
            </a:r>
          </a:p>
          <a:p>
            <a:pPr lvl="2"/>
            <a:r>
              <a:rPr lang="en-US" dirty="0" smtClean="0"/>
              <a:t>Tying scheduling back to the college’s Mission, Vision, and Values </a:t>
            </a:r>
          </a:p>
          <a:p>
            <a:pPr lvl="1"/>
            <a:r>
              <a:rPr lang="en-US" i="1" dirty="0" smtClean="0"/>
              <a:t>Mechanisms </a:t>
            </a:r>
            <a:r>
              <a:rPr lang="en-US" dirty="0" smtClean="0"/>
              <a:t>of scheduling</a:t>
            </a:r>
          </a:p>
          <a:p>
            <a:pPr lvl="2"/>
            <a:r>
              <a:rPr lang="en-US" dirty="0" smtClean="0"/>
              <a:t>Getting way down into the weeds and documenting </a:t>
            </a:r>
            <a:r>
              <a:rPr lang="en-US" i="1" dirty="0" smtClean="0"/>
              <a:t>how </a:t>
            </a:r>
            <a:r>
              <a:rPr lang="en-US" dirty="0" smtClean="0"/>
              <a:t>decisions are going to be made.</a:t>
            </a:r>
          </a:p>
          <a:p>
            <a:pPr lvl="2"/>
            <a:r>
              <a:rPr lang="en-US" dirty="0" smtClean="0"/>
              <a:t>Documenting where and how data will be used for decision making</a:t>
            </a:r>
          </a:p>
          <a:p>
            <a:pPr lvl="2"/>
            <a:r>
              <a:rPr lang="en-US" dirty="0"/>
              <a:t>Inoculating the process </a:t>
            </a:r>
            <a:r>
              <a:rPr lang="en-US" dirty="0" smtClean="0"/>
              <a:t>with documentation</a:t>
            </a:r>
          </a:p>
          <a:p>
            <a:pPr lvl="3"/>
            <a:r>
              <a:rPr lang="en-US" dirty="0" smtClean="0"/>
              <a:t>Answering the question “What happens if the person in charge of enrollment management wins the lottery, drops the microphone, and moves to Bora Bora?”</a:t>
            </a:r>
          </a:p>
          <a:p>
            <a:pPr lvl="1"/>
            <a:r>
              <a:rPr lang="en-US" i="1" dirty="0" smtClean="0"/>
              <a:t>Building a structure for iterative schedule change. </a:t>
            </a:r>
          </a:p>
          <a:p>
            <a:pPr lvl="2"/>
            <a:r>
              <a:rPr lang="en-US" i="1" dirty="0" smtClean="0"/>
              <a:t>Avoiding “paralysis by analysis” and trying to change too much too quickly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53678" y="4038714"/>
            <a:ext cx="7927169" cy="599506"/>
            <a:chOff x="1053678" y="4038714"/>
            <a:chExt cx="7927169" cy="599506"/>
          </a:xfrm>
        </p:grpSpPr>
        <p:pic>
          <p:nvPicPr>
            <p:cNvPr id="1026" name="Picture 2" descr="Image result for ad astra aais maize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73" b="89844" l="9961" r="89844">
                          <a14:foregroundMark x1="60547" y1="71289" x2="6054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4" t="5342" r="17655" b="13076"/>
            <a:stretch/>
          </p:blipFill>
          <p:spPr bwMode="auto">
            <a:xfrm rot="5400000">
              <a:off x="1129044" y="3963348"/>
              <a:ext cx="599505" cy="75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ad astra aais maize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73" b="89844" l="9961" r="89844">
                          <a14:foregroundMark x1="60547" y1="71289" x2="6054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4" t="5342" r="17655" b="13076"/>
            <a:stretch/>
          </p:blipFill>
          <p:spPr bwMode="auto">
            <a:xfrm rot="16200000">
              <a:off x="8305975" y="3963349"/>
              <a:ext cx="599505" cy="75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primary purpose driving the development of our Academic Schedule is to provide students access and opportunities to: 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their abilities;</a:t>
            </a:r>
          </a:p>
          <a:p>
            <a:pPr lvl="1"/>
            <a:r>
              <a:rPr lang="en-US" dirty="0" smtClean="0"/>
              <a:t>engage </a:t>
            </a:r>
            <a:r>
              <a:rPr lang="en-US" dirty="0"/>
              <a:t>in critical and creative thinking;</a:t>
            </a:r>
          </a:p>
          <a:p>
            <a:pPr lvl="1"/>
            <a:r>
              <a:rPr lang="en-US" dirty="0" smtClean="0"/>
              <a:t>succeed </a:t>
            </a:r>
            <a:r>
              <a:rPr lang="en-US" dirty="0"/>
              <a:t>in a competitive global work environment;</a:t>
            </a:r>
          </a:p>
          <a:p>
            <a:pPr lvl="1"/>
            <a:r>
              <a:rPr lang="en-US" dirty="0" smtClean="0"/>
              <a:t>exhibit </a:t>
            </a:r>
            <a:r>
              <a:rPr lang="en-US" dirty="0"/>
              <a:t>responsible citizenship benefit society as well as themselves; </a:t>
            </a:r>
          </a:p>
          <a:p>
            <a:pPr lvl="1"/>
            <a:r>
              <a:rPr lang="en-US" dirty="0" smtClean="0"/>
              <a:t>participate </a:t>
            </a:r>
            <a:r>
              <a:rPr lang="en-US" dirty="0"/>
              <a:t>in lifelong learning;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ARC’s schedule development process requires:</a:t>
            </a:r>
          </a:p>
          <a:p>
            <a:pPr lvl="1"/>
            <a:r>
              <a:rPr lang="en-US" dirty="0" smtClean="0"/>
              <a:t>fiscally </a:t>
            </a:r>
            <a:r>
              <a:rPr lang="en-US" dirty="0"/>
              <a:t>sound, efficient, transparent, and accountable practices; 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communication within the college and with the communities served by the college; 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and honest communication that promote mutual respect and trust;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and Logos of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current enrollment esoterica and leaving room for future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the esoteric </a:t>
            </a:r>
          </a:p>
          <a:p>
            <a:pPr lvl="1"/>
            <a:r>
              <a:rPr lang="en-US" dirty="0" smtClean="0"/>
              <a:t>E.g. “We need a minimum of 1,000 FTES at our Natomas Center or we lose $1.5 million.” </a:t>
            </a:r>
          </a:p>
          <a:p>
            <a:pPr lvl="1"/>
            <a:r>
              <a:rPr lang="en-US" i="1" dirty="0" smtClean="0"/>
              <a:t>What data do we need to ensure this?</a:t>
            </a:r>
            <a:endParaRPr lang="en-US" i="1" dirty="0"/>
          </a:p>
          <a:p>
            <a:r>
              <a:rPr lang="en-US" dirty="0" smtClean="0"/>
              <a:t>Capturing the scheduling zeitgeist</a:t>
            </a:r>
          </a:p>
          <a:p>
            <a:pPr lvl="1"/>
            <a:r>
              <a:rPr lang="en-US" dirty="0" smtClean="0"/>
              <a:t>Opt-out scheduling, pathways, legislated changes to curriculum: how do we meet the promises we are making to our students?</a:t>
            </a:r>
          </a:p>
          <a:p>
            <a:pPr lvl="1"/>
            <a:r>
              <a:rPr lang="en-US" dirty="0" smtClean="0"/>
              <a:t>What data do we need to keep these promises?</a:t>
            </a:r>
          </a:p>
          <a:p>
            <a:r>
              <a:rPr lang="en-US" dirty="0" smtClean="0"/>
              <a:t>Using the carrot instead of the stick</a:t>
            </a:r>
          </a:p>
          <a:p>
            <a:pPr lvl="1"/>
            <a:r>
              <a:rPr lang="en-US" dirty="0" smtClean="0"/>
              <a:t>“Our goal is to consider our published schedule of classes as a promise to the faculty and students. We are working to a place where, unless there is an extremely dire situation, we do not cancel sections that have been placed on the schedule.”</a:t>
            </a:r>
            <a:endParaRPr lang="en-US" dirty="0"/>
          </a:p>
          <a:p>
            <a:pPr lvl="1"/>
            <a:r>
              <a:rPr lang="en-US" dirty="0" smtClean="0"/>
              <a:t>Wow, we’re going to need a lot of trust in our data to get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current suite of Ad Astra tools fit into your current process?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927490" y="1820523"/>
            <a:ext cx="2426310" cy="4351338"/>
          </a:xfrm>
        </p:spPr>
        <p:txBody>
          <a:bodyPr/>
          <a:lstStyle/>
          <a:p>
            <a:r>
              <a:rPr lang="en-US" dirty="0" smtClean="0"/>
              <a:t>Where does Astra Data fit into your existing structures?</a:t>
            </a:r>
          </a:p>
          <a:p>
            <a:r>
              <a:rPr lang="en-US" dirty="0" smtClean="0"/>
              <a:t>Where will you need to change your structures?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dirty="0"/>
              <a:t>and how data will be </a:t>
            </a:r>
            <a:r>
              <a:rPr lang="en-US" dirty="0" smtClean="0"/>
              <a:t>used: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r="4960"/>
          <a:stretch/>
        </p:blipFill>
        <p:spPr bwMode="auto">
          <a:xfrm>
            <a:off x="758326" y="1495425"/>
            <a:ext cx="8169164" cy="4917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13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4721625"/>
            <a:ext cx="10515600" cy="1450236"/>
          </a:xfrm>
        </p:spPr>
        <p:txBody>
          <a:bodyPr>
            <a:normAutofit/>
          </a:bodyPr>
          <a:lstStyle/>
          <a:p>
            <a:r>
              <a:rPr lang="en-US" dirty="0" smtClean="0"/>
              <a:t>Where data fits into the nooks and crannies of building a schedule</a:t>
            </a:r>
          </a:p>
          <a:p>
            <a:r>
              <a:rPr lang="en-US" dirty="0" smtClean="0"/>
              <a:t>What can Astra help with? </a:t>
            </a:r>
          </a:p>
          <a:p>
            <a:r>
              <a:rPr lang="en-US" dirty="0" smtClean="0"/>
              <a:t>What will you need to build yourself?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in the weeds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1368"/>
          <a:stretch/>
        </p:blipFill>
        <p:spPr bwMode="auto">
          <a:xfrm>
            <a:off x="838200" y="1820523"/>
            <a:ext cx="9008473" cy="2901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1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815" y="2690816"/>
            <a:ext cx="6322647" cy="210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and discussion.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bradenk@arc.losrios.edu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9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952"/>
            <a:ext cx="10515600" cy="481509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American River College </a:t>
            </a:r>
          </a:p>
          <a:p>
            <a:r>
              <a:rPr lang="en-US" dirty="0"/>
              <a:t>Community College, Located in Sacramento California</a:t>
            </a:r>
          </a:p>
          <a:p>
            <a:r>
              <a:rPr lang="en-US" dirty="0"/>
              <a:t>One of </a:t>
            </a:r>
            <a:r>
              <a:rPr lang="en-US" b="1" u="sng" dirty="0" smtClean="0"/>
              <a:t>four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colleges in the Los Rios Community College District</a:t>
            </a:r>
          </a:p>
          <a:p>
            <a:r>
              <a:rPr lang="en-US" dirty="0"/>
              <a:t>Serves over 31,000 students in all traditional aspects of a community college:</a:t>
            </a:r>
          </a:p>
          <a:p>
            <a:pPr lvl="1"/>
            <a:r>
              <a:rPr lang="en-US" dirty="0"/>
              <a:t>Basic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Career Technical </a:t>
            </a:r>
          </a:p>
          <a:p>
            <a:pPr lvl="1"/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Job </a:t>
            </a:r>
            <a:r>
              <a:rPr lang="en-US" dirty="0"/>
              <a:t>Skill </a:t>
            </a:r>
            <a:r>
              <a:rPr lang="en-US" dirty="0" smtClean="0"/>
              <a:t>Enrichment</a:t>
            </a:r>
          </a:p>
          <a:p>
            <a:pPr lvl="1"/>
            <a:r>
              <a:rPr lang="en-US" dirty="0" smtClean="0"/>
              <a:t>Lifelong learning</a:t>
            </a:r>
          </a:p>
          <a:p>
            <a:pPr lvl="1"/>
            <a:r>
              <a:rPr lang="en-US" dirty="0" smtClean="0"/>
              <a:t>Degrees</a:t>
            </a:r>
          </a:p>
          <a:p>
            <a:pPr lvl="1"/>
            <a:r>
              <a:rPr lang="en-US" dirty="0" smtClean="0"/>
              <a:t>Certificates </a:t>
            </a:r>
          </a:p>
          <a:p>
            <a:r>
              <a:rPr lang="en-US" dirty="0" smtClean="0"/>
              <a:t>Experiencing </a:t>
            </a:r>
          </a:p>
          <a:p>
            <a:pPr lvl="1"/>
            <a:r>
              <a:rPr lang="en-US" dirty="0" smtClean="0"/>
              <a:t>reduction in enrollments</a:t>
            </a:r>
          </a:p>
          <a:p>
            <a:pPr lvl="1"/>
            <a:r>
              <a:rPr lang="en-US" dirty="0" smtClean="0"/>
              <a:t>changing funding structures</a:t>
            </a:r>
          </a:p>
          <a:p>
            <a:pPr lvl="1"/>
            <a:r>
              <a:rPr lang="en-US" dirty="0" smtClean="0"/>
              <a:t>general structural </a:t>
            </a:r>
            <a:r>
              <a:rPr lang="en-US" i="1" dirty="0" smtClean="0"/>
              <a:t>ennui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2" descr="Image result for american river colle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6933"/>
          <a:stretch/>
        </p:blipFill>
        <p:spPr bwMode="auto">
          <a:xfrm>
            <a:off x="4099957" y="3393237"/>
            <a:ext cx="7007210" cy="27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00" y="977830"/>
            <a:ext cx="1286367" cy="1152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550" y="628592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 One cannot understate how much implementation in a </a:t>
            </a:r>
            <a:r>
              <a:rPr lang="en-US" sz="1600" i="1" dirty="0" smtClean="0"/>
              <a:t>district </a:t>
            </a:r>
            <a:r>
              <a:rPr lang="en-US" sz="1600" dirty="0" smtClean="0"/>
              <a:t>raises the complexity of developing scheduling ethos, but that’s for another presentation.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13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Fall ‘16</a:t>
            </a:r>
          </a:p>
          <a:p>
            <a:pPr lvl="1"/>
            <a:r>
              <a:rPr lang="en-US" dirty="0"/>
              <a:t>“Scheduling” was identified as a major focus area for campus improvement</a:t>
            </a:r>
          </a:p>
          <a:p>
            <a:r>
              <a:rPr lang="en-US" dirty="0"/>
              <a:t>Spring ’17</a:t>
            </a:r>
          </a:p>
          <a:p>
            <a:pPr lvl="1"/>
            <a:r>
              <a:rPr lang="en-US" dirty="0"/>
              <a:t>American River College Enterprise Level Scheduling System Task Force formed.</a:t>
            </a:r>
          </a:p>
          <a:p>
            <a:pPr lvl="1"/>
            <a:r>
              <a:rPr lang="en-US" dirty="0"/>
              <a:t>Inventory of scheduling processes and procedures performed though surveys and </a:t>
            </a:r>
            <a:r>
              <a:rPr lang="en-US" u="sng" dirty="0"/>
              <a:t>individual</a:t>
            </a:r>
            <a:r>
              <a:rPr lang="en-US" dirty="0"/>
              <a:t> interviews. </a:t>
            </a:r>
          </a:p>
          <a:p>
            <a:r>
              <a:rPr lang="en-US" dirty="0"/>
              <a:t>Fall ’17</a:t>
            </a:r>
          </a:p>
          <a:p>
            <a:pPr lvl="1"/>
            <a:r>
              <a:rPr lang="en-US" dirty="0"/>
              <a:t>Vendor Search by Los Rios District, Ad Astra </a:t>
            </a:r>
            <a:r>
              <a:rPr lang="en-US" dirty="0" smtClean="0"/>
              <a:t>selected</a:t>
            </a:r>
          </a:p>
          <a:p>
            <a:r>
              <a:rPr lang="en-US" dirty="0"/>
              <a:t>Spring ’18</a:t>
            </a:r>
          </a:p>
          <a:p>
            <a:pPr lvl="1"/>
            <a:r>
              <a:rPr lang="en-US" dirty="0"/>
              <a:t>Vendor approved by board, </a:t>
            </a:r>
            <a:r>
              <a:rPr lang="en-US" i="1" dirty="0"/>
              <a:t>Technical</a:t>
            </a:r>
            <a:r>
              <a:rPr lang="en-US" dirty="0"/>
              <a:t> implementation began “PeopleSoft, meet Ad Astra. Ad Astra, meet PeopleSoft.”</a:t>
            </a:r>
          </a:p>
          <a:p>
            <a:r>
              <a:rPr lang="en-US" dirty="0"/>
              <a:t>Spring ‘18-Today</a:t>
            </a:r>
          </a:p>
          <a:p>
            <a:pPr lvl="1"/>
            <a:r>
              <a:rPr lang="en-US" dirty="0"/>
              <a:t>Astra Schedule and Platinum </a:t>
            </a:r>
            <a:r>
              <a:rPr lang="en-US" i="1" dirty="0"/>
              <a:t>Structural </a:t>
            </a:r>
            <a:r>
              <a:rPr lang="en-US" dirty="0"/>
              <a:t>Implementation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2201-8900-4663-A0F3-1DB3D4EBE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Trust, Listening to Concerns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importance of the pre-work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Scheduling Process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initial interviews and resulting report has </a:t>
            </a:r>
            <a:r>
              <a:rPr lang="en-US" sz="2400" dirty="0"/>
              <a:t>been a seminal part of our implementation</a:t>
            </a:r>
          </a:p>
          <a:p>
            <a:pPr lvl="1"/>
            <a:r>
              <a:rPr lang="en-US" sz="2000" dirty="0"/>
              <a:t>By sitting with each office staff responsible for division scheduling and listening:</a:t>
            </a:r>
          </a:p>
          <a:p>
            <a:pPr lvl="1"/>
            <a:r>
              <a:rPr lang="en-US" sz="2000" dirty="0"/>
              <a:t>Inventoried the actual processes used (which were remarkably divergent division to division)</a:t>
            </a:r>
          </a:p>
          <a:p>
            <a:pPr lvl="1"/>
            <a:r>
              <a:rPr lang="en-US" sz="2000" dirty="0"/>
              <a:t>Built relationships with the staff to </a:t>
            </a:r>
            <a:r>
              <a:rPr lang="en-US" sz="2000" b="1" i="1" dirty="0"/>
              <a:t>both assure them that they were being heard and provide them with a conduit directly to the team working on the new system </a:t>
            </a:r>
          </a:p>
          <a:p>
            <a:pPr lvl="1"/>
            <a:r>
              <a:rPr lang="en-US" sz="2000" dirty="0"/>
              <a:t>Identified EARLY facility hiccups which were going to have to be carefully implemented in Astra Schedule. </a:t>
            </a:r>
          </a:p>
        </p:txBody>
      </p:sp>
    </p:spTree>
    <p:extLst>
      <p:ext uri="{BB962C8B-B14F-4D97-AF65-F5344CB8AC3E}">
        <p14:creationId xmlns:p14="http://schemas.microsoft.com/office/powerpoint/2010/main" val="8498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Coupling Ad Astra Data with local data.</a:t>
            </a:r>
          </a:p>
          <a:p>
            <a:r>
              <a:rPr lang="en-US" sz="2400" dirty="0"/>
              <a:t>Fleshing out additional datasets to augment Ad Astra data: WSCH, FTES, FTEF, etc.</a:t>
            </a:r>
          </a:p>
          <a:p>
            <a:r>
              <a:rPr lang="en-US" sz="2400" dirty="0"/>
              <a:t>Building a matrix which provided access to the data before we were ready to provide access to Ad Astra</a:t>
            </a:r>
          </a:p>
          <a:p>
            <a:pPr lvl="1"/>
            <a:r>
              <a:rPr lang="en-US" sz="2000" dirty="0"/>
              <a:t>Google </a:t>
            </a:r>
            <a:r>
              <a:rPr lang="en-US" sz="2000" dirty="0" err="1" smtClean="0"/>
              <a:t>Datastudio</a:t>
            </a:r>
            <a:endParaRPr lang="en-US" sz="2000" dirty="0" smtClean="0"/>
          </a:p>
          <a:p>
            <a:pPr lvl="1"/>
            <a:r>
              <a:rPr lang="en-US" sz="2000" dirty="0" smtClean="0"/>
              <a:t>Python data analysis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Contextualizing &amp; </a:t>
            </a:r>
            <a:r>
              <a:rPr lang="en-US" i="1" dirty="0"/>
              <a:t>BRANDING </a:t>
            </a:r>
            <a:r>
              <a:rPr lang="en-US" dirty="0"/>
              <a:t>Preliminary Data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6300" y="1937315"/>
            <a:ext cx="5105400" cy="37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56644" y="2169993"/>
            <a:ext cx="3397155" cy="4001867"/>
          </a:xfrm>
        </p:spPr>
        <p:txBody>
          <a:bodyPr/>
          <a:lstStyle/>
          <a:p>
            <a:r>
              <a:rPr lang="en-US" dirty="0" smtClean="0"/>
              <a:t>Daily reports generated and distributed to all Deans &amp; Department Chairs</a:t>
            </a:r>
          </a:p>
          <a:p>
            <a:r>
              <a:rPr lang="en-US" dirty="0" smtClean="0"/>
              <a:t>Liberating data, starting the conversation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Monitoring awaiting </a:t>
            </a:r>
            <a:r>
              <a:rPr lang="en-US" i="1" dirty="0" smtClean="0"/>
              <a:t>Monitor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129"/>
            <a:ext cx="7226436" cy="45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Hey, this looks familiar!</a:t>
            </a:r>
          </a:p>
          <a:p>
            <a:r>
              <a:rPr lang="en-US" dirty="0" smtClean="0"/>
              <a:t>Merging Platinum data and local data that is not captured </a:t>
            </a:r>
          </a:p>
          <a:p>
            <a:pPr lvl="1"/>
            <a:r>
              <a:rPr lang="en-US" dirty="0" smtClean="0"/>
              <a:t>FTEF, WSCH, other concerns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Platinum local reports, awaiting </a:t>
            </a:r>
            <a:r>
              <a:rPr lang="en-US" i="1" dirty="0" smtClean="0"/>
              <a:t>Align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49" y="1685715"/>
            <a:ext cx="5426751" cy="49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Enrollment Management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Real Work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 Astra">
      <a:dk1>
        <a:srgbClr val="000000"/>
      </a:dk1>
      <a:lt1>
        <a:srgbClr val="FFFFFF"/>
      </a:lt1>
      <a:dk2>
        <a:srgbClr val="1B77B7"/>
      </a:dk2>
      <a:lt2>
        <a:srgbClr val="F1F3F3"/>
      </a:lt2>
      <a:accent1>
        <a:srgbClr val="1B77B7"/>
      </a:accent1>
      <a:accent2>
        <a:srgbClr val="8EBB41"/>
      </a:accent2>
      <a:accent3>
        <a:srgbClr val="FFE31D"/>
      </a:accent3>
      <a:accent4>
        <a:srgbClr val="1FA2B7"/>
      </a:accent4>
      <a:accent5>
        <a:srgbClr val="FF7D07"/>
      </a:accent5>
      <a:accent6>
        <a:srgbClr val="EF3C28"/>
      </a:accent6>
      <a:hlink>
        <a:srgbClr val="1B77B7"/>
      </a:hlink>
      <a:folHlink>
        <a:srgbClr val="8EB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ifornia Summit 2020 Template" id="{DBD0F18A-434D-4FB9-928E-9FC97FE91AF9}" vid="{CF6F5EA6-A764-4619-9CAF-75AD66E37F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26EB788CF074DBCE6E05EF0F5AE51" ma:contentTypeVersion="5" ma:contentTypeDescription="Create a new document." ma:contentTypeScope="" ma:versionID="eb18f135f97540c2b6e509a3fc736ecb">
  <xsd:schema xmlns:xsd="http://www.w3.org/2001/XMLSchema" xmlns:xs="http://www.w3.org/2001/XMLSchema" xmlns:p="http://schemas.microsoft.com/office/2006/metadata/properties" xmlns:ns2="5f1acf9f-e7e9-4d25-abc2-b4cb4b654345" xmlns:ns3="7b5617ab-0ad2-4cc8-b334-e2d87f1a7ca0" targetNamespace="http://schemas.microsoft.com/office/2006/metadata/properties" ma:root="true" ma:fieldsID="df23cd8bcebcb3d0a83b1ae7ab2cdfd3" ns2:_="" ns3:_="">
    <xsd:import namespace="5f1acf9f-e7e9-4d25-abc2-b4cb4b654345"/>
    <xsd:import namespace="7b5617ab-0ad2-4cc8-b334-e2d87f1a7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acf9f-e7e9-4d25-abc2-b4cb4b654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617ab-0ad2-4cc8-b334-e2d87f1a7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5617ab-0ad2-4cc8-b334-e2d87f1a7ca0">
      <UserInfo>
        <DisplayName>Nickey Buzek</DisplayName>
        <AccountId>56</AccountId>
        <AccountType/>
      </UserInfo>
      <UserInfo>
        <DisplayName>Jenna Brookner</DisplayName>
        <AccountId>54</AccountId>
        <AccountType/>
      </UserInfo>
      <UserInfo>
        <DisplayName>Connor Ronan</DisplayName>
        <AccountId>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C0C2AF-7EEC-4B84-BEF1-3059667B2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F8BCF5-AFF5-4C50-A48A-90399DC27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1acf9f-e7e9-4d25-abc2-b4cb4b654345"/>
    <ds:schemaRef ds:uri="7b5617ab-0ad2-4cc8-b334-e2d87f1a7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43074C-5A94-418A-AA38-B2F99E5CC60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f1acf9f-e7e9-4d25-abc2-b4cb4b654345"/>
    <ds:schemaRef ds:uri="http://purl.org/dc/terms/"/>
    <ds:schemaRef ds:uri="http://schemas.openxmlformats.org/package/2006/metadata/core-properties"/>
    <ds:schemaRef ds:uri="7b5617ab-0ad2-4cc8-b334-e2d87f1a7c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California Summit 2020 Template</Template>
  <TotalTime>109</TotalTime>
  <Words>899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Trebuchet MS</vt:lpstr>
      <vt:lpstr>Arial</vt:lpstr>
      <vt:lpstr>Calibri</vt:lpstr>
      <vt:lpstr>Office Theme</vt:lpstr>
      <vt:lpstr>‘Ethos, pathos, and logos’ of Strategic Enrollment Scheduling</vt:lpstr>
      <vt:lpstr>Institutional Background</vt:lpstr>
      <vt:lpstr>Implementation Snapshot</vt:lpstr>
      <vt:lpstr>Building Trust, Listening to Concerns</vt:lpstr>
      <vt:lpstr>The Scheduling Process Report</vt:lpstr>
      <vt:lpstr>Contextualizing &amp; BRANDING Preliminary Data</vt:lpstr>
      <vt:lpstr>Enrollment Monitoring awaiting Monitor</vt:lpstr>
      <vt:lpstr>Platinum local reports, awaiting Align</vt:lpstr>
      <vt:lpstr>Strategic Enrollment Management Report</vt:lpstr>
      <vt:lpstr>Ad Astra will not solve any of your structural scheduling issues. (Sorry, Tom)</vt:lpstr>
      <vt:lpstr>Ethos, Pathos, and Logos of Scheduling</vt:lpstr>
      <vt:lpstr>Capturing current enrollment esoterica and leaving room for future change</vt:lpstr>
      <vt:lpstr>Where does the current suite of Ad Astra tools fit into your current process?</vt:lpstr>
      <vt:lpstr>Where and how data will be used:</vt:lpstr>
      <vt:lpstr>Down in the weeds</vt:lpstr>
      <vt:lpstr>Questions and discussion.   bradenk@arc.losrios.edu</vt:lpstr>
    </vt:vector>
  </TitlesOfParts>
  <Company>American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‘Ethos’ of Strategic Enrollment Scheduling</dc:title>
  <dc:creator>Braden, Charles</dc:creator>
  <cp:lastModifiedBy>Braden, Charles</cp:lastModifiedBy>
  <cp:revision>12</cp:revision>
  <cp:lastPrinted>2018-07-03T15:18:19Z</cp:lastPrinted>
  <dcterms:created xsi:type="dcterms:W3CDTF">2020-02-09T17:17:44Z</dcterms:created>
  <dcterms:modified xsi:type="dcterms:W3CDTF">2020-02-09T19:07:57Z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0x0101000D626EB788CF074DBCE6E05EF0F5AE51</vt:lpwstr>
  </property>
</Properties>
</file>