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5" r:id="rId13"/>
    <p:sldId id="266" r:id="rId14"/>
    <p:sldId id="264" r:id="rId15"/>
    <p:sldId id="267" r:id="rId16"/>
  </p:sldIdLst>
  <p:sldSz cx="12192000" cy="6858000"/>
  <p:notesSz cx="6858000" cy="9144000"/>
  <p:embeddedFontLst>
    <p:embeddedFont>
      <p:font typeface="Trebuchet MS" panose="020B060302020202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7B7"/>
    <a:srgbClr val="A9AFBB"/>
    <a:srgbClr val="D6DBE1"/>
    <a:srgbClr val="F1F3F4"/>
    <a:srgbClr val="33383D"/>
    <a:srgbClr val="3590DC"/>
    <a:srgbClr val="8EBB42"/>
    <a:srgbClr val="125D91"/>
    <a:srgbClr val="4F5561"/>
    <a:srgbClr val="889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70"/>
    <p:restoredTop sz="94712"/>
  </p:normalViewPr>
  <p:slideViewPr>
    <p:cSldViewPr snapToGrid="0" snapToObjects="1">
      <p:cViewPr varScale="1">
        <p:scale>
          <a:sx n="88" d="100"/>
          <a:sy n="88" d="100"/>
        </p:scale>
        <p:origin x="94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507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Hougland" userId="e3cdd6ea-6488-436f-a046-a58ea5698d7c" providerId="ADAL" clId="{B9379674-41D9-4D3B-BC6C-BED544BF28A8}"/>
    <pc:docChg chg="">
      <pc:chgData name="Rebecca Hougland" userId="e3cdd6ea-6488-436f-a046-a58ea5698d7c" providerId="ADAL" clId="{B9379674-41D9-4D3B-BC6C-BED544BF28A8}" dt="2020-01-21T19:39:32.614" v="0" actId="2696"/>
      <pc:docMkLst>
        <pc:docMk/>
      </pc:docMkLst>
      <pc:sldMasterChg chg="delSldLayout">
        <pc:chgData name="Rebecca Hougland" userId="e3cdd6ea-6488-436f-a046-a58ea5698d7c" providerId="ADAL" clId="{B9379674-41D9-4D3B-BC6C-BED544BF28A8}" dt="2020-01-21T19:39:32.614" v="0" actId="2696"/>
        <pc:sldMasterMkLst>
          <pc:docMk/>
          <pc:sldMasterMk cId="748398425" sldId="2147483648"/>
        </pc:sldMasterMkLst>
        <pc:sldLayoutChg chg="del">
          <pc:chgData name="Rebecca Hougland" userId="e3cdd6ea-6488-436f-a046-a58ea5698d7c" providerId="ADAL" clId="{B9379674-41D9-4D3B-BC6C-BED544BF28A8}" dt="2020-01-21T19:39:32.614" v="0" actId="2696"/>
          <pc:sldLayoutMkLst>
            <pc:docMk/>
            <pc:sldMasterMk cId="748398425" sldId="2147483648"/>
            <pc:sldLayoutMk cId="2582795825" sldId="21474836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E01179-2261-3C42-A71A-78A48B41EF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i="1" dirty="0"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D5FE9C-E9B6-FD40-91D7-8F0CF75EA2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D8A5D-3950-AD4C-9B7D-089E309A40DB}" type="datetimeFigureOut">
              <a:rPr lang="en-US" b="1" i="1" smtClean="0">
                <a:latin typeface="Trebuchet MS" panose="020B0703020202090204" pitchFamily="34" charset="0"/>
              </a:rPr>
              <a:t>2/10/2020</a:t>
            </a:fld>
            <a:endParaRPr lang="en-US" b="1" i="1" dirty="0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4EA70-C812-474E-9928-85AEE8F1D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i="1" dirty="0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1AF91-93C2-B34C-8647-F2E047BBD1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302C5-1F26-1140-9B95-C759A1BC6EC4}" type="slidenum">
              <a:rPr lang="en-US" b="1" i="1" smtClean="0">
                <a:latin typeface="Trebuchet MS" panose="020B0703020202090204" pitchFamily="34" charset="0"/>
              </a:rPr>
              <a:t>‹#›</a:t>
            </a:fld>
            <a:endParaRPr lang="en-US" b="1" i="1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90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1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1">
                <a:latin typeface="Trebuchet MS" panose="020B0703020202090204" pitchFamily="34" charset="0"/>
              </a:defRPr>
            </a:lvl1pPr>
          </a:lstStyle>
          <a:p>
            <a:fld id="{8DF79BE9-BA63-6E43-9963-495BECF7C42C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1"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1">
                <a:latin typeface="Trebuchet MS" panose="020B0703020202090204" pitchFamily="34" charset="0"/>
              </a:defRPr>
            </a:lvl1pPr>
          </a:lstStyle>
          <a:p>
            <a:fld id="{593B229B-AD2F-0548-8E9E-E2D7EF682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1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914400" rtl="0" eaLnBrk="1" latinLnBrk="0" hangingPunct="1">
      <a:defRPr sz="1200" b="1" i="1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914400" rtl="0" eaLnBrk="1" latinLnBrk="0" hangingPunct="1">
      <a:defRPr sz="1200" b="1" i="1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914400" rtl="0" eaLnBrk="1" latinLnBrk="0" hangingPunct="1">
      <a:defRPr sz="1200" b="1" i="1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914400" rtl="0" eaLnBrk="1" latinLnBrk="0" hangingPunct="1">
      <a:defRPr sz="1200" b="1" i="1"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333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54D61-0C3C-44FD-84B6-52F7763B9C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02" y="2024508"/>
            <a:ext cx="2805795" cy="27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6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CBD182-D2D7-0849-9D80-EB37D3C28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072940" y="-4636032"/>
            <a:ext cx="46121" cy="1051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1FBFFA-1E95-AE42-A37D-4B8844AAB918}"/>
              </a:ext>
            </a:extLst>
          </p:cNvPr>
          <p:cNvSpPr txBox="1"/>
          <p:nvPr userDrawn="1"/>
        </p:nvSpPr>
        <p:spPr>
          <a:xfrm>
            <a:off x="745600" y="266217"/>
            <a:ext cx="5539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A9AFBB"/>
                </a:solidFill>
                <a:latin typeface="Trebuchet MS" panose="020B0703020202090204" pitchFamily="34" charset="0"/>
              </a:rPr>
              <a:t>California Winter Summit 2020</a:t>
            </a:r>
          </a:p>
        </p:txBody>
      </p:sp>
    </p:spTree>
    <p:extLst>
      <p:ext uri="{BB962C8B-B14F-4D97-AF65-F5344CB8AC3E}">
        <p14:creationId xmlns:p14="http://schemas.microsoft.com/office/powerpoint/2010/main" val="310887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DD8F42-FDD5-2343-B64C-44673CEF0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7588" y="2486026"/>
            <a:ext cx="6710364" cy="1681161"/>
          </a:xfrm>
        </p:spPr>
        <p:txBody>
          <a:bodyPr anchor="b">
            <a:normAutofit/>
          </a:bodyPr>
          <a:lstStyle>
            <a:lvl1pPr algn="r">
              <a:defRPr sz="4000" b="0" i="0">
                <a:solidFill>
                  <a:srgbClr val="3590DC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4E67C-F161-704A-AFC2-03CAFAB08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9264" y="4259263"/>
            <a:ext cx="4738687" cy="884237"/>
          </a:xfrm>
        </p:spPr>
        <p:txBody>
          <a:bodyPr>
            <a:normAutofit/>
          </a:bodyPr>
          <a:lstStyle>
            <a:lvl1pPr marL="0" indent="0" algn="r">
              <a:lnSpc>
                <a:spcPct val="114000"/>
              </a:lnSpc>
              <a:buNone/>
              <a:defRPr sz="2000" b="0" i="0">
                <a:solidFill>
                  <a:srgbClr val="4F5561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181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F8917-5936-624E-8773-61CAA1F2D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" y="0"/>
            <a:ext cx="121840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5700" y="2690817"/>
            <a:ext cx="4840600" cy="1171574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rgbClr val="3590DC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34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C6D4CB-6FEC-FA40-BAD3-2216E19EA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8" y="0"/>
            <a:ext cx="121840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5468" y="5263897"/>
            <a:ext cx="4840600" cy="1171574"/>
          </a:xfrm>
        </p:spPr>
        <p:txBody>
          <a:bodyPr anchor="ctr">
            <a:normAutofit/>
          </a:bodyPr>
          <a:lstStyle>
            <a:lvl1pPr algn="r">
              <a:defRPr sz="4000" b="0" i="0">
                <a:solidFill>
                  <a:srgbClr val="3590DC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538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A7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1D2B58-B6E8-C949-AB62-5380279859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6" y="0"/>
            <a:ext cx="1219023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7588" y="2486026"/>
            <a:ext cx="6710364" cy="1681161"/>
          </a:xfrm>
        </p:spPr>
        <p:txBody>
          <a:bodyPr anchor="b">
            <a:normAutofit/>
          </a:bodyPr>
          <a:lstStyle>
            <a:lvl1pPr algn="r">
              <a:defRPr sz="4000" b="0" i="0">
                <a:solidFill>
                  <a:schemeClr val="bg1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4E67C-F161-704A-AFC2-03CAFAB08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9264" y="4259263"/>
            <a:ext cx="4738687" cy="884237"/>
          </a:xfrm>
        </p:spPr>
        <p:txBody>
          <a:bodyPr>
            <a:normAutofit/>
          </a:bodyPr>
          <a:lstStyle>
            <a:lvl1pPr marL="0" indent="0" algn="r">
              <a:lnSpc>
                <a:spcPct val="114000"/>
              </a:lnSpc>
              <a:buNone/>
              <a:defRPr sz="2000" b="0" i="0">
                <a:solidFill>
                  <a:schemeClr val="bg1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2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1A7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D91E7-20F4-D74D-A0CF-CD5F9BD5A3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30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5700" y="2690817"/>
            <a:ext cx="4840600" cy="1171574"/>
          </a:xfrm>
        </p:spPr>
        <p:txBody>
          <a:bodyPr anchor="ctr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704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1A7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5DA060-6380-2349-8E36-17CD071AAC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85"/>
            <a:ext cx="12192000" cy="6855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A4749A-2171-8041-AF94-C812321DC0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5468" y="5263897"/>
            <a:ext cx="4840600" cy="1171574"/>
          </a:xfrm>
        </p:spPr>
        <p:txBody>
          <a:bodyPr anchor="b">
            <a:normAutofit/>
          </a:bodyPr>
          <a:lstStyle>
            <a:lvl1pPr algn="r">
              <a:defRPr sz="4000" b="0" i="0">
                <a:solidFill>
                  <a:schemeClr val="bg1"/>
                </a:solidFill>
                <a:latin typeface="Trebuchet MS" panose="020B0703020202090204" pitchFamily="34" charset="0"/>
                <a:ea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970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608D-8923-4342-8E6B-A5147F6EF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B83A-37C5-954E-AAFC-FE2E281AA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0" i="0"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DA0A8-419C-4F49-B303-9BEDC3E2C82F}"/>
              </a:ext>
            </a:extLst>
          </p:cNvPr>
          <p:cNvSpPr txBox="1"/>
          <p:nvPr userDrawn="1"/>
        </p:nvSpPr>
        <p:spPr>
          <a:xfrm>
            <a:off x="745600" y="266217"/>
            <a:ext cx="5539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A9AFBB"/>
                </a:solidFill>
                <a:latin typeface="Trebuchet MS" panose="020B0703020202090204" pitchFamily="34" charset="0"/>
              </a:rPr>
              <a:t>California Winter Summit 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1A40A4-05EC-AB44-95C2-D57DA31DDE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072940" y="-4636032"/>
            <a:ext cx="46121" cy="1051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0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4552-E65D-B849-813B-477DD5010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0523"/>
            <a:ext cx="5181600" cy="4351338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0" i="0"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900CC5-85BC-E14F-8674-CE0D06DA1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0523"/>
            <a:ext cx="5181600" cy="4351338"/>
          </a:xfrm>
        </p:spPr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  <a:lvl2pPr>
              <a:defRPr b="0" i="0">
                <a:cs typeface="Arial" panose="020B0604020202020204" pitchFamily="34" charset="0"/>
              </a:defRPr>
            </a:lvl2pPr>
            <a:lvl3pPr>
              <a:defRPr b="0" i="0">
                <a:cs typeface="Arial" panose="020B0604020202020204" pitchFamily="34" charset="0"/>
              </a:defRPr>
            </a:lvl3pPr>
            <a:lvl4pPr>
              <a:defRPr b="0" i="0">
                <a:cs typeface="Arial" panose="020B0604020202020204" pitchFamily="34" charset="0"/>
              </a:defRPr>
            </a:lvl4pPr>
            <a:lvl5pPr>
              <a:defRPr b="0" i="0"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921BD9-1C79-384D-8186-B256F705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F196C5-E621-6A41-82C0-C200272BB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6072940" y="-4636032"/>
            <a:ext cx="46121" cy="10515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0FAD09-F025-E347-9CFC-561D18850BC3}"/>
              </a:ext>
            </a:extLst>
          </p:cNvPr>
          <p:cNvSpPr txBox="1"/>
          <p:nvPr userDrawn="1"/>
        </p:nvSpPr>
        <p:spPr>
          <a:xfrm>
            <a:off x="745600" y="266217"/>
            <a:ext cx="5539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>
                <a:solidFill>
                  <a:srgbClr val="A9AFBB"/>
                </a:solidFill>
                <a:latin typeface="Trebuchet MS" panose="020B0703020202090204" pitchFamily="34" charset="0"/>
              </a:rPr>
              <a:t>California Winter Summit 2020</a:t>
            </a:r>
          </a:p>
        </p:txBody>
      </p:sp>
    </p:spTree>
    <p:extLst>
      <p:ext uri="{BB962C8B-B14F-4D97-AF65-F5344CB8AC3E}">
        <p14:creationId xmlns:p14="http://schemas.microsoft.com/office/powerpoint/2010/main" val="423611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A0D4A7-F885-114E-8688-F7513F48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132"/>
            <a:ext cx="10515600" cy="888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55AFF-4597-B54F-8186-B42BFF7F9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06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839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7" r:id="rId3"/>
    <p:sldLayoutId id="2147483659" r:id="rId4"/>
    <p:sldLayoutId id="2147483656" r:id="rId5"/>
    <p:sldLayoutId id="2147483658" r:id="rId6"/>
    <p:sldLayoutId id="2147483660" r:id="rId7"/>
    <p:sldLayoutId id="2147483650" r:id="rId8"/>
    <p:sldLayoutId id="2147483652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A77B7"/>
          </a:solidFill>
          <a:latin typeface="Trebuchet MS" panose="020B0703020202090204" pitchFamily="34" charset="0"/>
          <a:ea typeface="Trebuchet MS" panose="020B070302020209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4F5561"/>
          </a:solidFill>
          <a:latin typeface="Trebuchet MS" panose="020B0703020202090204" pitchFamily="34" charset="0"/>
          <a:ea typeface="Trebuchet MS" panose="020B0603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9F39F-52AD-A340-B8A5-1786B86EB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Wonders of Ad Astra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CC3C2-037D-8B45-96BC-6917DE1680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 Max Arb, Valencia College</a:t>
            </a:r>
            <a:endParaRPr lang="en-US" dirty="0"/>
          </a:p>
        </p:txBody>
      </p:sp>
      <p:pic>
        <p:nvPicPr>
          <p:cNvPr id="4" name="Picture 2" descr="http://brand.valenciacollege.edu/wp-content/uploads/2018/07/VC-Primary-Web-1024x1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103" y="471237"/>
            <a:ext cx="4542848" cy="69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2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Block Enrollment Fall 2018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48" y="1983241"/>
            <a:ext cx="7641771" cy="45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3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by Modality Fall 2018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78" y="1802674"/>
            <a:ext cx="8559573" cy="46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8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and Action Items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97" y="4669285"/>
            <a:ext cx="3306293" cy="2060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61" y="2403566"/>
            <a:ext cx="6672662" cy="3941163"/>
          </a:xfrm>
          <a:prstGeom prst="rect">
            <a:avLst/>
          </a:prstGeom>
        </p:spPr>
      </p:pic>
      <p:pic>
        <p:nvPicPr>
          <p:cNvPr id="1028" name="Picture 4" descr="Funnel,  Stainless Steel,  70mL,  3.25 x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93" y="18117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2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Information</a:t>
            </a:r>
          </a:p>
          <a:p>
            <a:r>
              <a:rPr lang="en-US" dirty="0" smtClean="0"/>
              <a:t>Implementation </a:t>
            </a:r>
            <a:r>
              <a:rPr lang="en-US" dirty="0" smtClean="0"/>
              <a:t>Update</a:t>
            </a:r>
          </a:p>
          <a:p>
            <a:r>
              <a:rPr lang="en-US" dirty="0" smtClean="0"/>
              <a:t>Improving Student Outcomes</a:t>
            </a:r>
            <a:endParaRPr lang="en-US" dirty="0" smtClean="0"/>
          </a:p>
          <a:p>
            <a:r>
              <a:rPr lang="en-US" dirty="0" smtClean="0"/>
              <a:t>A History of Saturday</a:t>
            </a:r>
          </a:p>
          <a:p>
            <a:r>
              <a:rPr lang="en-US" dirty="0" smtClean="0"/>
              <a:t>Enrollment Trends</a:t>
            </a:r>
          </a:p>
          <a:p>
            <a:r>
              <a:rPr lang="en-US" dirty="0" smtClean="0"/>
              <a:t>Improved Functions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60" y="1154493"/>
            <a:ext cx="3637041" cy="46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2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9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spcBef>
                <a:spcPts val="2000"/>
              </a:spcBef>
              <a:buFont typeface="Arial"/>
              <a:buChar char="•"/>
            </a:pPr>
            <a:r>
              <a:rPr lang="en-US" dirty="0"/>
              <a:t>8 campuses in Orange and Osceola Counties</a:t>
            </a:r>
          </a:p>
          <a:p>
            <a:pPr marL="342900" indent="-342900">
              <a:spcBef>
                <a:spcPts val="2000"/>
              </a:spcBef>
              <a:buFont typeface="Arial"/>
              <a:buChar char="•"/>
            </a:pPr>
            <a:r>
              <a:rPr lang="en-US" dirty="0"/>
              <a:t>Serving over 45,000 students during the Spring 2020 academic term</a:t>
            </a:r>
          </a:p>
          <a:p>
            <a:pPr marL="342900" indent="-342900">
              <a:spcBef>
                <a:spcPts val="2000"/>
              </a:spcBef>
              <a:buFont typeface="Arial"/>
              <a:buChar char="•"/>
            </a:pPr>
            <a:r>
              <a:rPr lang="en-US" dirty="0"/>
              <a:t>32 academic buildings and over 500 classrooms</a:t>
            </a:r>
          </a:p>
          <a:p>
            <a:pPr marL="342900" indent="-342900">
              <a:spcBef>
                <a:spcPts val="2000"/>
              </a:spcBef>
              <a:buFont typeface="Arial"/>
              <a:buChar char="•"/>
            </a:pPr>
            <a:r>
              <a:rPr lang="en-US" dirty="0"/>
              <a:t>Scheduled over 9,500 events since July, 2017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Institution/Presenter Background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715" y="1820651"/>
            <a:ext cx="4495800" cy="43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8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002544" y="1840149"/>
          <a:ext cx="9874641" cy="430161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259711">
                  <a:extLst>
                    <a:ext uri="{9D8B030D-6E8A-4147-A177-3AD203B41FA5}">
                      <a16:colId xmlns:a16="http://schemas.microsoft.com/office/drawing/2014/main" val="2102389804"/>
                    </a:ext>
                  </a:extLst>
                </a:gridCol>
                <a:gridCol w="3807465">
                  <a:extLst>
                    <a:ext uri="{9D8B030D-6E8A-4147-A177-3AD203B41FA5}">
                      <a16:colId xmlns:a16="http://schemas.microsoft.com/office/drawing/2014/main" val="2078055184"/>
                    </a:ext>
                  </a:extLst>
                </a:gridCol>
                <a:gridCol w="3807465">
                  <a:extLst>
                    <a:ext uri="{9D8B030D-6E8A-4147-A177-3AD203B41FA5}">
                      <a16:colId xmlns:a16="http://schemas.microsoft.com/office/drawing/2014/main" val="3318347778"/>
                    </a:ext>
                  </a:extLst>
                </a:gridCol>
              </a:tblGrid>
              <a:tr h="60791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Centralized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Decentralized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72809"/>
                  </a:ext>
                </a:extLst>
              </a:tr>
              <a:tr h="784659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OPPORTUNITIES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Decision making lies with a group or individual at the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Shared decision-making to managers at various levels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062170"/>
                  </a:ext>
                </a:extLst>
              </a:tr>
              <a:tr h="72043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Control costs, quality, efficiency, messaging, and overall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More focused on relationship</a:t>
                      </a:r>
                      <a:r>
                        <a:rPr lang="en-US" sz="2000" baseline="0" dirty="0"/>
                        <a:t> building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779879"/>
                  </a:ext>
                </a:extLst>
              </a:tr>
              <a:tr h="8444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Contribute to organizational success in the right situation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Contribute to organizational success in the right situation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448674"/>
                  </a:ext>
                </a:extLst>
              </a:tr>
              <a:tr h="493088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OBSTACLES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not know local needs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Variations in processes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588121"/>
                  </a:ext>
                </a:extLst>
              </a:tr>
              <a:tr h="851086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Stakeholder</a:t>
                      </a:r>
                      <a:r>
                        <a:rPr lang="en-US" sz="2000" baseline="0" dirty="0"/>
                        <a:t> wait time may increase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Decision making process may</a:t>
                      </a:r>
                      <a:r>
                        <a:rPr lang="en-US" sz="2000" baseline="0" dirty="0"/>
                        <a:t> involve many people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212696"/>
                  </a:ext>
                </a:extLst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28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Energy Conservation </a:t>
            </a:r>
          </a:p>
          <a:p>
            <a:pPr lvl="1"/>
            <a:r>
              <a:rPr lang="en-US" sz="2000" dirty="0"/>
              <a:t>Friday/Saturday</a:t>
            </a:r>
          </a:p>
          <a:p>
            <a:pPr lvl="1"/>
            <a:r>
              <a:rPr lang="en-US" sz="2000" dirty="0"/>
              <a:t>Shutting down floors</a:t>
            </a:r>
          </a:p>
          <a:p>
            <a:r>
              <a:rPr lang="en-US" sz="2400" dirty="0"/>
              <a:t>Scheduling Preferences</a:t>
            </a:r>
            <a:r>
              <a:rPr lang="en-US" dirty="0"/>
              <a:t>	</a:t>
            </a:r>
          </a:p>
          <a:p>
            <a:pPr lvl="1"/>
            <a:r>
              <a:rPr lang="en-US" sz="2000" dirty="0"/>
              <a:t>Course driven room requirements</a:t>
            </a:r>
          </a:p>
          <a:p>
            <a:pPr lvl="1"/>
            <a:r>
              <a:rPr lang="en-US" sz="2000" dirty="0"/>
              <a:t>Faculty office location </a:t>
            </a:r>
            <a:r>
              <a:rPr lang="en-US" sz="2000" dirty="0" smtClean="0"/>
              <a:t>parameter</a:t>
            </a:r>
            <a:endParaRPr lang="en-US" dirty="0" smtClean="0"/>
          </a:p>
          <a:p>
            <a:r>
              <a:rPr lang="en-US" sz="2400" dirty="0"/>
              <a:t>Multiple Institutions</a:t>
            </a:r>
          </a:p>
          <a:p>
            <a:pPr lvl="1"/>
            <a:r>
              <a:rPr lang="en-US" sz="2000" dirty="0"/>
              <a:t>UCF and Continuing Education</a:t>
            </a:r>
          </a:p>
          <a:p>
            <a:pPr lvl="1"/>
            <a:r>
              <a:rPr lang="en-US" sz="2000" dirty="0"/>
              <a:t>Unique Academic Reporting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System Utilizations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01" y="1820863"/>
            <a:ext cx="4204428" cy="4351337"/>
          </a:xfrm>
        </p:spPr>
      </p:pic>
    </p:spTree>
    <p:extLst>
      <p:ext uri="{BB962C8B-B14F-4D97-AF65-F5344CB8AC3E}">
        <p14:creationId xmlns:p14="http://schemas.microsoft.com/office/powerpoint/2010/main" val="238810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Valencia’s Student Outcome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five-year disaggregated graduation rates for first-time-in-college (FTIC), </a:t>
            </a:r>
            <a:r>
              <a:rPr lang="en-US" dirty="0" smtClean="0"/>
              <a:t>degree seeking </a:t>
            </a:r>
            <a:r>
              <a:rPr lang="en-US" dirty="0"/>
              <a:t>students of each race/ethnicity will exceed 50% so that more than half of </a:t>
            </a:r>
            <a:r>
              <a:rPr lang="en-US" dirty="0" smtClean="0"/>
              <a:t>all FTIC</a:t>
            </a:r>
            <a:r>
              <a:rPr lang="en-US" dirty="0"/>
              <a:t>, degree-seeking students of each race/ethnicity who first enroll at Valencia in </a:t>
            </a:r>
            <a:r>
              <a:rPr lang="en-US" dirty="0" smtClean="0"/>
              <a:t>the Fall </a:t>
            </a:r>
            <a:r>
              <a:rPr lang="en-US" dirty="0"/>
              <a:t>2025 term will complete an associate degree from Valencia by Summer 2030</a:t>
            </a:r>
            <a:r>
              <a:rPr lang="en-US" dirty="0" smtClean="0"/>
              <a:t>.</a:t>
            </a:r>
          </a:p>
          <a:p>
            <a:r>
              <a:rPr lang="en-US" dirty="0"/>
              <a:t>As a leading indicator of Valencia’s graduation rate, more than 75% of all </a:t>
            </a:r>
            <a:r>
              <a:rPr lang="en-US" dirty="0" smtClean="0"/>
              <a:t>FTIC, degree-seeking </a:t>
            </a:r>
            <a:r>
              <a:rPr lang="en-US" dirty="0"/>
              <a:t>students who first enroll at Valencia in Fall 2021 will earn at least </a:t>
            </a:r>
            <a:r>
              <a:rPr lang="en-US" dirty="0" smtClean="0"/>
              <a:t>15 college-level </a:t>
            </a:r>
            <a:r>
              <a:rPr lang="en-US" dirty="0"/>
              <a:t>credit hours by Summer 2023</a:t>
            </a:r>
            <a:r>
              <a:rPr lang="en-US" dirty="0" smtClean="0"/>
              <a:t>.</a:t>
            </a:r>
          </a:p>
          <a:p>
            <a:r>
              <a:rPr lang="en-US" dirty="0"/>
              <a:t>As a leading indicator of Valencia’s graduation rate, more than 50% of all </a:t>
            </a:r>
            <a:r>
              <a:rPr lang="en-US" dirty="0" smtClean="0"/>
              <a:t>FTIC, degree-seeking </a:t>
            </a:r>
            <a:r>
              <a:rPr lang="en-US" dirty="0"/>
              <a:t>students who first enroll at Valencia in Fall 2023 will earn all </a:t>
            </a:r>
            <a:r>
              <a:rPr lang="en-US" dirty="0" smtClean="0"/>
              <a:t>attempted credit </a:t>
            </a:r>
            <a:r>
              <a:rPr lang="en-US" dirty="0"/>
              <a:t>hours in their first five courses at Valencia as defined by earning an A, B, or C </a:t>
            </a:r>
            <a:r>
              <a:rPr lang="en-US" dirty="0" smtClean="0"/>
              <a:t>in each </a:t>
            </a:r>
            <a:r>
              <a:rPr lang="en-US" dirty="0"/>
              <a:t>course.</a:t>
            </a:r>
          </a:p>
        </p:txBody>
      </p:sp>
    </p:spTree>
    <p:extLst>
      <p:ext uri="{BB962C8B-B14F-4D97-AF65-F5344CB8AC3E}">
        <p14:creationId xmlns:p14="http://schemas.microsoft.com/office/powerpoint/2010/main" val="314296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5249514"/>
              </p:ext>
            </p:extLst>
          </p:nvPr>
        </p:nvGraphicFramePr>
        <p:xfrm>
          <a:off x="838199" y="1889760"/>
          <a:ext cx="3213354" cy="196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358">
                  <a:extLst>
                    <a:ext uri="{9D8B030D-6E8A-4147-A177-3AD203B41FA5}">
                      <a16:colId xmlns:a16="http://schemas.microsoft.com/office/drawing/2014/main" val="1476286491"/>
                    </a:ext>
                  </a:extLst>
                </a:gridCol>
                <a:gridCol w="973836">
                  <a:extLst>
                    <a:ext uri="{9D8B030D-6E8A-4147-A177-3AD203B41FA5}">
                      <a16:colId xmlns:a16="http://schemas.microsoft.com/office/drawing/2014/main" val="1933289347"/>
                    </a:ext>
                  </a:extLst>
                </a:gridCol>
                <a:gridCol w="1407160">
                  <a:extLst>
                    <a:ext uri="{9D8B030D-6E8A-4147-A177-3AD203B41FA5}">
                      <a16:colId xmlns:a16="http://schemas.microsoft.com/office/drawing/2014/main" val="686791134"/>
                    </a:ext>
                  </a:extLst>
                </a:gridCol>
              </a:tblGrid>
              <a:tr h="675063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992404"/>
                  </a:ext>
                </a:extLst>
              </a:tr>
              <a:tr h="431025">
                <a:tc>
                  <a:txBody>
                    <a:bodyPr/>
                    <a:lstStyle/>
                    <a:p>
                      <a:r>
                        <a:rPr lang="en-US" dirty="0" smtClean="0"/>
                        <a:t>Fall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103299"/>
                  </a:ext>
                </a:extLst>
              </a:tr>
              <a:tr h="431025">
                <a:tc>
                  <a:txBody>
                    <a:bodyPr/>
                    <a:lstStyle/>
                    <a:p>
                      <a:r>
                        <a:rPr lang="en-US" dirty="0" smtClean="0"/>
                        <a:t>Fall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84581"/>
                  </a:ext>
                </a:extLst>
              </a:tr>
              <a:tr h="431025">
                <a:tc>
                  <a:txBody>
                    <a:bodyPr/>
                    <a:lstStyle/>
                    <a:p>
                      <a:r>
                        <a:rPr lang="en-US" dirty="0" smtClean="0"/>
                        <a:t>Fall 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623019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Saturday Couse Schedule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13" y="1776549"/>
            <a:ext cx="7117318" cy="37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64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Utilization Fall 2019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303" y="1614274"/>
            <a:ext cx="9849394" cy="462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 Astra">
      <a:dk1>
        <a:srgbClr val="000000"/>
      </a:dk1>
      <a:lt1>
        <a:srgbClr val="FFFFFF"/>
      </a:lt1>
      <a:dk2>
        <a:srgbClr val="1B77B7"/>
      </a:dk2>
      <a:lt2>
        <a:srgbClr val="F1F3F3"/>
      </a:lt2>
      <a:accent1>
        <a:srgbClr val="1B77B7"/>
      </a:accent1>
      <a:accent2>
        <a:srgbClr val="8EBB41"/>
      </a:accent2>
      <a:accent3>
        <a:srgbClr val="FFE31D"/>
      </a:accent3>
      <a:accent4>
        <a:srgbClr val="1FA2B7"/>
      </a:accent4>
      <a:accent5>
        <a:srgbClr val="FF7D07"/>
      </a:accent5>
      <a:accent6>
        <a:srgbClr val="EF3C28"/>
      </a:accent6>
      <a:hlink>
        <a:srgbClr val="1B77B7"/>
      </a:hlink>
      <a:folHlink>
        <a:srgbClr val="8EBB4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lifornia Summit 2020 Template" id="{03E60D4C-321C-4CB2-8538-85CA77280238}" vid="{11977944-97B1-4E7C-8D76-6223014AD0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626EB788CF074DBCE6E05EF0F5AE51" ma:contentTypeVersion="5" ma:contentTypeDescription="Create a new document." ma:contentTypeScope="" ma:versionID="eb18f135f97540c2b6e509a3fc736ecb">
  <xsd:schema xmlns:xsd="http://www.w3.org/2001/XMLSchema" xmlns:xs="http://www.w3.org/2001/XMLSchema" xmlns:p="http://schemas.microsoft.com/office/2006/metadata/properties" xmlns:ns2="5f1acf9f-e7e9-4d25-abc2-b4cb4b654345" xmlns:ns3="7b5617ab-0ad2-4cc8-b334-e2d87f1a7ca0" targetNamespace="http://schemas.microsoft.com/office/2006/metadata/properties" ma:root="true" ma:fieldsID="df23cd8bcebcb3d0a83b1ae7ab2cdfd3" ns2:_="" ns3:_="">
    <xsd:import namespace="5f1acf9f-e7e9-4d25-abc2-b4cb4b654345"/>
    <xsd:import namespace="7b5617ab-0ad2-4cc8-b334-e2d87f1a7c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acf9f-e7e9-4d25-abc2-b4cb4b6543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617ab-0ad2-4cc8-b334-e2d87f1a7ca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b5617ab-0ad2-4cc8-b334-e2d87f1a7ca0">
      <UserInfo>
        <DisplayName>Nickey Buzek</DisplayName>
        <AccountId>56</AccountId>
        <AccountType/>
      </UserInfo>
      <UserInfo>
        <DisplayName>Jenna Brookner</DisplayName>
        <AccountId>54</AccountId>
        <AccountType/>
      </UserInfo>
      <UserInfo>
        <DisplayName>Connor Ronan</DisplayName>
        <AccountId>57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6F8BCF5-AFF5-4C50-A48A-90399DC276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1acf9f-e7e9-4d25-abc2-b4cb4b654345"/>
    <ds:schemaRef ds:uri="7b5617ab-0ad2-4cc8-b334-e2d87f1a7c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8C0C2AF-7EEC-4B84-BEF1-3059667B26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43074C-5A94-418A-AA38-B2F99E5CC60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5f1acf9f-e7e9-4d25-abc2-b4cb4b65434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7b5617ab-0ad2-4cc8-b334-e2d87f1a7c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California Summit 2020 Template</Template>
  <TotalTime>209</TotalTime>
  <Words>357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Trebuchet MS</vt:lpstr>
      <vt:lpstr>Arial</vt:lpstr>
      <vt:lpstr>Office Theme</vt:lpstr>
      <vt:lpstr>The Wonders of Ad Astra</vt:lpstr>
      <vt:lpstr>Agenda</vt:lpstr>
      <vt:lpstr>PowerPoint Presentation</vt:lpstr>
      <vt:lpstr>Institution/Presenter Background</vt:lpstr>
      <vt:lpstr>Implementation Update</vt:lpstr>
      <vt:lpstr>Unique System Utilizations</vt:lpstr>
      <vt:lpstr>Valencia’s Student Outcome Goals</vt:lpstr>
      <vt:lpstr>Saturday Couse Schedule</vt:lpstr>
      <vt:lpstr>Room Utilization Fall 2019</vt:lpstr>
      <vt:lpstr>Time Block Enrollment Fall 2018</vt:lpstr>
      <vt:lpstr>Enrollment by Modality Fall 2018</vt:lpstr>
      <vt:lpstr>Takeaways and Action Items</vt:lpstr>
    </vt:vector>
  </TitlesOfParts>
  <Company>Valencia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Things in Great Ways</dc:title>
  <dc:creator>Max Arb</dc:creator>
  <cp:lastModifiedBy>Max Arb</cp:lastModifiedBy>
  <cp:revision>14</cp:revision>
  <cp:lastPrinted>2018-07-03T15:18:19Z</cp:lastPrinted>
  <dcterms:created xsi:type="dcterms:W3CDTF">2020-02-05T20:54:58Z</dcterms:created>
  <dcterms:modified xsi:type="dcterms:W3CDTF">2020-02-11T00:56:42Z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0x0101000D626EB788CF074DBCE6E05EF0F5AE51</vt:lpwstr>
  </property>
  <property fmtid="{D5CDD505-2E9C-101B-9397-08002B2CF9AE}" pid="3" name="_AdHocReviewCycleID">
    <vt:i4>1935266013</vt:i4>
  </property>
  <property fmtid="{D5CDD505-2E9C-101B-9397-08002B2CF9AE}" pid="4" name="_NewReviewCycle">
    <vt:lpwstr/>
  </property>
  <property fmtid="{D5CDD505-2E9C-101B-9397-08002B2CF9AE}" pid="5" name="_EmailSubject">
    <vt:lpwstr>PowerPoint</vt:lpwstr>
  </property>
  <property fmtid="{D5CDD505-2E9C-101B-9397-08002B2CF9AE}" pid="6" name="_AuthorEmail">
    <vt:lpwstr>marb@valenciacollege.edu</vt:lpwstr>
  </property>
  <property fmtid="{D5CDD505-2E9C-101B-9397-08002B2CF9AE}" pid="7" name="_AuthorEmailDisplayName">
    <vt:lpwstr>Max Arb</vt:lpwstr>
  </property>
</Properties>
</file>