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949" r:id="rId5"/>
    <p:sldId id="1280" r:id="rId6"/>
    <p:sldId id="1279" r:id="rId7"/>
    <p:sldId id="327" r:id="rId8"/>
    <p:sldId id="1277" r:id="rId9"/>
    <p:sldId id="346" r:id="rId10"/>
    <p:sldId id="1021" r:id="rId11"/>
    <p:sldId id="1278" r:id="rId12"/>
    <p:sldId id="979" r:id="rId13"/>
    <p:sldId id="1281" r:id="rId14"/>
    <p:sldId id="789" r:id="rId1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34">
          <p15:clr>
            <a:srgbClr val="A4A3A4"/>
          </p15:clr>
        </p15:guide>
        <p15:guide id="3" orient="horz" pos="3816" userDrawn="1">
          <p15:clr>
            <a:srgbClr val="A4A3A4"/>
          </p15:clr>
        </p15:guide>
        <p15:guide id="4" orient="horz" pos="2857">
          <p15:clr>
            <a:srgbClr val="A4A3A4"/>
          </p15:clr>
        </p15:guide>
        <p15:guide id="5" pos="1050">
          <p15:clr>
            <a:srgbClr val="A4A3A4"/>
          </p15:clr>
        </p15:guide>
        <p15:guide id="6" orient="horz" pos="299">
          <p15:clr>
            <a:srgbClr val="A4A3A4"/>
          </p15:clr>
        </p15:guide>
        <p15:guide id="7" orient="horz" pos="1152" userDrawn="1">
          <p15:clr>
            <a:srgbClr val="A4A3A4"/>
          </p15:clr>
        </p15:guide>
        <p15:guide id="8" orient="horz" pos="798">
          <p15:clr>
            <a:srgbClr val="A4A3A4"/>
          </p15:clr>
        </p15:guide>
        <p15:guide id="9" orient="horz" pos="456" userDrawn="1">
          <p15:clr>
            <a:srgbClr val="A4A3A4"/>
          </p15:clr>
        </p15:guide>
        <p15:guide id="10" orient="horz" pos="924">
          <p15:clr>
            <a:srgbClr val="A4A3A4"/>
          </p15:clr>
        </p15:guide>
        <p15:guide id="11" orient="horz" pos="823">
          <p15:clr>
            <a:srgbClr val="A4A3A4"/>
          </p15:clr>
        </p15:guide>
        <p15:guide id="12" orient="horz" pos="4187">
          <p15:clr>
            <a:srgbClr val="A4A3A4"/>
          </p15:clr>
        </p15:guide>
        <p15:guide id="13" orient="horz" pos="2096">
          <p15:clr>
            <a:srgbClr val="A4A3A4"/>
          </p15:clr>
        </p15:guide>
        <p15:guide id="14" pos="95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ckett, Kim" initials="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38C"/>
    <a:srgbClr val="009CDE"/>
    <a:srgbClr val="E6EDFF"/>
    <a:srgbClr val="DEE8FB"/>
    <a:srgbClr val="FFB819"/>
    <a:srgbClr val="B6D55C"/>
    <a:srgbClr val="EE3C96"/>
    <a:srgbClr val="FF2F92"/>
    <a:srgbClr val="E0EA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2" autoAdjust="0"/>
    <p:restoredTop sz="65660" autoAdjust="0"/>
  </p:normalViewPr>
  <p:slideViewPr>
    <p:cSldViewPr snapToGrid="0">
      <p:cViewPr varScale="1">
        <p:scale>
          <a:sx n="79" d="100"/>
          <a:sy n="79" d="100"/>
        </p:scale>
        <p:origin x="2848" y="184"/>
      </p:cViewPr>
      <p:guideLst>
        <p:guide orient="horz" pos="816"/>
        <p:guide pos="334"/>
        <p:guide orient="horz" pos="3816"/>
        <p:guide orient="horz" pos="2857"/>
        <p:guide pos="1050"/>
        <p:guide orient="horz" pos="299"/>
        <p:guide orient="horz" pos="1152"/>
        <p:guide orient="horz" pos="798"/>
        <p:guide orient="horz" pos="456"/>
        <p:guide orient="horz" pos="924"/>
        <p:guide orient="horz" pos="823"/>
        <p:guide orient="horz" pos="4187"/>
        <p:guide orient="horz" pos="2096"/>
        <p:guide pos="957"/>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113" d="100"/>
          <a:sy n="113" d="100"/>
        </p:scale>
        <p:origin x="24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4" tIns="46582" rIns="93164" bIns="46582" rtlCol="0"/>
          <a:lstStyle>
            <a:lvl1pPr algn="l">
              <a:defRPr sz="1200"/>
            </a:lvl1pPr>
          </a:lstStyle>
          <a:p>
            <a:endParaRPr lang="en-US">
              <a:latin typeface="Verdana"/>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3164" tIns="46582" rIns="93164" bIns="46582" rtlCol="0"/>
          <a:lstStyle>
            <a:lvl1pPr algn="r">
              <a:defRPr sz="1200"/>
            </a:lvl1pPr>
          </a:lstStyle>
          <a:p>
            <a:fld id="{3B89A14E-22EC-E14D-9974-AE7E5F21CAE1}" type="datetimeFigureOut">
              <a:rPr lang="en-US" smtClean="0">
                <a:latin typeface="Verdana"/>
              </a:rPr>
              <a:t>9/30/19</a:t>
            </a:fld>
            <a:endParaRPr lang="en-US">
              <a:latin typeface="Verdana"/>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64" tIns="46582" rIns="93164" bIns="46582" rtlCol="0" anchor="b"/>
          <a:lstStyle>
            <a:lvl1pPr algn="l">
              <a:defRPr sz="1200"/>
            </a:lvl1pPr>
          </a:lstStyle>
          <a:p>
            <a:endParaRPr lang="en-US">
              <a:latin typeface="Verdana"/>
            </a:endParaRP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64" tIns="46582" rIns="93164" bIns="46582" rtlCol="0" anchor="b"/>
          <a:lstStyle>
            <a:lvl1pPr algn="r">
              <a:defRPr sz="1200"/>
            </a:lvl1pPr>
          </a:lstStyle>
          <a:p>
            <a:fld id="{586B24B7-D6B8-A04D-9263-DC23DB6FABA6}" type="slidenum">
              <a:rPr lang="en-US" smtClean="0">
                <a:latin typeface="Verdana"/>
              </a:rPr>
              <a:t>‹#›</a:t>
            </a:fld>
            <a:endParaRPr lang="en-US">
              <a:latin typeface="Verdana"/>
            </a:endParaRPr>
          </a:p>
        </p:txBody>
      </p:sp>
    </p:spTree>
    <p:extLst>
      <p:ext uri="{BB962C8B-B14F-4D97-AF65-F5344CB8AC3E}">
        <p14:creationId xmlns:p14="http://schemas.microsoft.com/office/powerpoint/2010/main" val="1629827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4" tIns="46582" rIns="93164" bIns="46582" rtlCol="0"/>
          <a:lstStyle>
            <a:lvl1pPr algn="l">
              <a:defRPr sz="1200">
                <a:latin typeface="Verdana"/>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64" tIns="46582" rIns="93164" bIns="46582" rtlCol="0"/>
          <a:lstStyle>
            <a:lvl1pPr algn="r">
              <a:defRPr sz="1200">
                <a:latin typeface="Verdana"/>
              </a:defRPr>
            </a:lvl1pPr>
          </a:lstStyle>
          <a:p>
            <a:fld id="{0FC20BC5-9EFB-5E4D-99D1-0794AE1F9402}" type="datetimeFigureOut">
              <a:rPr lang="en-US" smtClean="0"/>
              <a:pPr/>
              <a:t>9/30/19</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64" tIns="46582" rIns="93164" bIns="46582"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64" tIns="46582" rIns="93164" bIns="46582" rtlCol="0" anchor="b"/>
          <a:lstStyle>
            <a:lvl1pPr algn="r">
              <a:defRPr sz="1200">
                <a:latin typeface="Verdana"/>
              </a:defRPr>
            </a:lvl1pPr>
          </a:lstStyle>
          <a:p>
            <a:fld id="{AF294550-2D0C-7A4A-96AC-3D81381E5D5F}" type="slidenum">
              <a:rPr lang="en-US" smtClean="0"/>
              <a:pPr/>
              <a:t>‹#›</a:t>
            </a:fld>
            <a:endParaRPr lang="en-US" dirty="0"/>
          </a:p>
        </p:txBody>
      </p:sp>
    </p:spTree>
    <p:extLst>
      <p:ext uri="{BB962C8B-B14F-4D97-AF65-F5344CB8AC3E}">
        <p14:creationId xmlns:p14="http://schemas.microsoft.com/office/powerpoint/2010/main" val="19133072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Verdana"/>
        <a:ea typeface="+mn-ea"/>
        <a:cs typeface="+mn-cs"/>
      </a:defRPr>
    </a:lvl1pPr>
    <a:lvl2pPr marL="457200" algn="l" defTabSz="457200" rtl="0" eaLnBrk="1" latinLnBrk="0" hangingPunct="1">
      <a:defRPr sz="1200" kern="1200">
        <a:solidFill>
          <a:schemeClr val="tx1"/>
        </a:solidFill>
        <a:latin typeface="Verdana"/>
        <a:ea typeface="+mn-ea"/>
        <a:cs typeface="+mn-cs"/>
      </a:defRPr>
    </a:lvl2pPr>
    <a:lvl3pPr marL="914400" algn="l" defTabSz="457200" rtl="0" eaLnBrk="1" latinLnBrk="0" hangingPunct="1">
      <a:defRPr sz="1200" kern="1200">
        <a:solidFill>
          <a:schemeClr val="tx1"/>
        </a:solidFill>
        <a:latin typeface="Verdana"/>
        <a:ea typeface="+mn-ea"/>
        <a:cs typeface="+mn-cs"/>
      </a:defRPr>
    </a:lvl3pPr>
    <a:lvl4pPr marL="1371600" algn="l" defTabSz="457200" rtl="0" eaLnBrk="1" latinLnBrk="0" hangingPunct="1">
      <a:defRPr sz="1200" kern="1200">
        <a:solidFill>
          <a:schemeClr val="tx1"/>
        </a:solidFill>
        <a:latin typeface="Verdana"/>
        <a:ea typeface="+mn-ea"/>
        <a:cs typeface="+mn-cs"/>
      </a:defRPr>
    </a:lvl4pPr>
    <a:lvl5pPr marL="1828800" algn="l" defTabSz="457200" rtl="0" eaLnBrk="1" latinLnBrk="0" hangingPunct="1">
      <a:defRPr sz="1200" kern="1200">
        <a:solidFill>
          <a:schemeClr val="tx1"/>
        </a:solidFill>
        <a:latin typeface="Verdan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solve a number of problems for clients</a:t>
            </a:r>
            <a:r>
              <a:rPr lang="is-IS" sz="1200" kern="1200" dirty="0">
                <a:solidFill>
                  <a:schemeClr val="tx1"/>
                </a:solidFill>
                <a:effectLst/>
                <a:latin typeface="+mn-lt"/>
                <a:ea typeface="+mn-ea"/>
                <a:cs typeface="+mn-cs"/>
              </a:rPr>
              <a:t>… too many to fit on one slide, but here are a few. </a:t>
            </a:r>
            <a:r>
              <a:rPr lang="en-US" sz="1200" kern="1200" dirty="0">
                <a:solidFill>
                  <a:schemeClr val="tx1"/>
                </a:solidFill>
                <a:effectLst/>
                <a:latin typeface="+mn-lt"/>
                <a:ea typeface="+mn-ea"/>
                <a:cs typeface="+mn-cs"/>
              </a:rPr>
              <a:t>Do you have any of these challenges?</a:t>
            </a:r>
            <a:r>
              <a:rPr lang="is-I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 first problem is a backlog. You might need 500 different digital services, but you only have 100 and you are late to deliver those and so that's one problem.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second problem might be scattered technologies. You have multiple Legacy or On-</a:t>
            </a:r>
            <a:r>
              <a:rPr lang="en-US" sz="1200" kern="1200" dirty="0" err="1">
                <a:solidFill>
                  <a:schemeClr val="tx1"/>
                </a:solidFill>
                <a:effectLst/>
                <a:latin typeface="+mn-lt"/>
                <a:ea typeface="+mn-ea"/>
                <a:cs typeface="+mn-cs"/>
              </a:rPr>
              <a:t>prem</a:t>
            </a:r>
            <a:r>
              <a:rPr lang="en-US" sz="1200" kern="1200" dirty="0">
                <a:solidFill>
                  <a:schemeClr val="tx1"/>
                </a:solidFill>
                <a:effectLst/>
                <a:latin typeface="+mn-lt"/>
                <a:ea typeface="+mn-ea"/>
                <a:cs typeface="+mn-cs"/>
              </a:rPr>
              <a:t> stacks and each one of them has their own middleware and integration stack and these become unmanageable and you want to standardize on one specific platform or one specific way of doing integration way of doing integration.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third one would be technical debt. You are moving forward, you are creating your APIs, but as you go along, you're increasing your technical debt because you need to build more and more things on your Legacy side</a:t>
            </a:r>
            <a:r>
              <a:rPr lang="en-US" sz="1200" kern="1200" baseline="0" dirty="0">
                <a:solidFill>
                  <a:schemeClr val="tx1"/>
                </a:solidFill>
                <a:effectLst/>
                <a:latin typeface="+mn-lt"/>
                <a:ea typeface="+mn-ea"/>
                <a:cs typeface="+mn-cs"/>
              </a:rPr>
              <a:t> which adds to the </a:t>
            </a:r>
            <a:r>
              <a:rPr lang="en-US" sz="1200" kern="1200" dirty="0">
                <a:solidFill>
                  <a:schemeClr val="tx1"/>
                </a:solidFill>
                <a:effectLst/>
                <a:latin typeface="+mn-lt"/>
                <a:ea typeface="+mn-ea"/>
                <a:cs typeface="+mn-cs"/>
              </a:rPr>
              <a:t>complexity of your existing ESBs and middleware,  and basically increases your technical debt as you go along.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Fourth problem might be migration strategy. You have a Legacy application and you know you want to migrate away from it but migrating in just one big bang approach doesn't work and hasn't worked for the last decade, so you really want to think about how you want to create a strategy for phasing out of that Legacy application.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one would be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You might already have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in your organization. That's fairly easy or at least easier to do on the digital side when you are using newer technologies in your processes, but once you are starting to integrate with the Legacy side, that becomes more problematic because things like ESBs and traditional SOA integration stacks do not comply very well with the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principles.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last, but not least, in many cases the most important one is time to market. You want to do a lot. You want to do those digital initiatives and create digital services for your </a:t>
            </a:r>
            <a:r>
              <a:rPr lang="en-US" sz="1200" kern="1200" dirty="0" err="1">
                <a:solidFill>
                  <a:schemeClr val="tx1"/>
                </a:solidFill>
                <a:effectLst/>
                <a:latin typeface="+mn-lt"/>
                <a:ea typeface="+mn-ea"/>
                <a:cs typeface="+mn-cs"/>
              </a:rPr>
              <a:t>OmniChannel</a:t>
            </a:r>
            <a:r>
              <a:rPr lang="en-US" sz="1200" kern="1200" dirty="0">
                <a:solidFill>
                  <a:schemeClr val="tx1"/>
                </a:solidFill>
                <a:effectLst/>
                <a:latin typeface="+mn-lt"/>
                <a:ea typeface="+mn-ea"/>
                <a:cs typeface="+mn-cs"/>
              </a:rPr>
              <a:t> but that takes you too long. So…you spend 6-9 months creating a single digital service </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that's a long time and you need the time to market to be much faster then what it is today.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kind of systems do YOU have and what</a:t>
            </a:r>
            <a:r>
              <a:rPr lang="en-US" sz="1200" kern="1200" baseline="0" dirty="0">
                <a:solidFill>
                  <a:schemeClr val="tx1"/>
                </a:solidFill>
                <a:effectLst/>
                <a:latin typeface="+mn-lt"/>
                <a:ea typeface="+mn-ea"/>
                <a:cs typeface="+mn-cs"/>
              </a:rPr>
              <a:t> types of problems do YOU have?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85E3DA-C725-41B4-92C0-2FF58A6789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49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agree that results like this are Transformational, Revolutionary, Move the Needled?  Now we will show you how these are achievable.</a:t>
            </a:r>
          </a:p>
          <a:p>
            <a:endParaRPr lang="en-US" dirty="0"/>
          </a:p>
        </p:txBody>
      </p:sp>
      <p:sp>
        <p:nvSpPr>
          <p:cNvPr id="4" name="Slide Number Placeholder 3"/>
          <p:cNvSpPr>
            <a:spLocks noGrp="1"/>
          </p:cNvSpPr>
          <p:nvPr>
            <p:ph type="sldNum" sz="quarter" idx="10"/>
          </p:nvPr>
        </p:nvSpPr>
        <p:spPr/>
        <p:txBody>
          <a:bodyPr/>
          <a:lstStyle/>
          <a:p>
            <a:fld id="{5F85E3DA-C725-41B4-92C0-2FF58A67898B}" type="slidenum">
              <a:rPr lang="en-US" smtClean="0"/>
              <a:t>4</a:t>
            </a:fld>
            <a:endParaRPr lang="en-US"/>
          </a:p>
        </p:txBody>
      </p:sp>
    </p:spTree>
    <p:extLst>
      <p:ext uri="{BB962C8B-B14F-4D97-AF65-F5344CB8AC3E}">
        <p14:creationId xmlns:p14="http://schemas.microsoft.com/office/powerpoint/2010/main" val="139492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2"/>
                </a:solidFill>
                <a:latin typeface="Verdana"/>
                <a:cs typeface="Verdana"/>
              </a:rPr>
              <a:t>Integration is being influenced by</a:t>
            </a:r>
          </a:p>
          <a:p>
            <a:pPr marL="0" indent="0">
              <a:buNone/>
            </a:pPr>
            <a:r>
              <a:rPr lang="en-US" sz="1200" dirty="0">
                <a:solidFill>
                  <a:schemeClr val="tx2"/>
                </a:solidFill>
                <a:latin typeface="Verdana"/>
                <a:cs typeface="Verdana"/>
              </a:rPr>
              <a:t>a joint customer</a:t>
            </a:r>
          </a:p>
          <a:p>
            <a:pPr marL="0" indent="0">
              <a:buNone/>
            </a:pPr>
            <a:endParaRPr lang="en-US" sz="1200" dirty="0">
              <a:solidFill>
                <a:schemeClr val="tx2"/>
              </a:solidFill>
              <a:latin typeface="Verdana"/>
              <a:cs typeface="Verdana"/>
            </a:endParaRPr>
          </a:p>
          <a:p>
            <a:pPr marL="0" indent="0">
              <a:buNone/>
            </a:pPr>
            <a:r>
              <a:rPr lang="en-US" sz="1200" dirty="0">
                <a:solidFill>
                  <a:schemeClr val="tx2"/>
                </a:solidFill>
                <a:latin typeface="Verdana"/>
                <a:cs typeface="Verdana"/>
              </a:rPr>
              <a:t>Both companies</a:t>
            </a:r>
          </a:p>
          <a:p>
            <a:pPr marL="285750" indent="-285750">
              <a:buFont typeface="Arial" panose="020B0604020202020204" pitchFamily="34" charset="0"/>
              <a:buChar char="•"/>
            </a:pPr>
            <a:r>
              <a:rPr lang="en-US" sz="1200" dirty="0">
                <a:solidFill>
                  <a:schemeClr val="tx2"/>
                </a:solidFill>
                <a:latin typeface="Verdana"/>
                <a:cs typeface="Verdana"/>
              </a:rPr>
              <a:t>Love the mainframe</a:t>
            </a:r>
          </a:p>
          <a:p>
            <a:pPr marL="285750" indent="-285750">
              <a:buFont typeface="Arial" panose="020B0604020202020204" pitchFamily="34" charset="0"/>
              <a:buChar char="•"/>
            </a:pPr>
            <a:r>
              <a:rPr lang="en-US" sz="1200" dirty="0">
                <a:solidFill>
                  <a:schemeClr val="tx2"/>
                </a:solidFill>
                <a:latin typeface="Verdana"/>
                <a:cs typeface="Verdana"/>
              </a:rPr>
              <a:t>Compete against IBM &amp; doing nothing</a:t>
            </a:r>
          </a:p>
          <a:p>
            <a:pPr marL="0" indent="0">
              <a:buNone/>
            </a:pPr>
            <a:endParaRPr lang="en-US" sz="1200" dirty="0">
              <a:solidFill>
                <a:schemeClr val="tx2"/>
              </a:solidFill>
              <a:latin typeface="Verdana"/>
              <a:cs typeface="Verdana"/>
            </a:endParaRPr>
          </a:p>
          <a:p>
            <a:endParaRPr lang="en-US" dirty="0"/>
          </a:p>
        </p:txBody>
      </p:sp>
      <p:sp>
        <p:nvSpPr>
          <p:cNvPr id="4" name="Slide Number Placeholder 3"/>
          <p:cNvSpPr>
            <a:spLocks noGrp="1"/>
          </p:cNvSpPr>
          <p:nvPr>
            <p:ph type="sldNum" sz="quarter" idx="5"/>
          </p:nvPr>
        </p:nvSpPr>
        <p:spPr/>
        <p:txBody>
          <a:bodyPr/>
          <a:lstStyle/>
          <a:p>
            <a:fld id="{AF294550-2D0C-7A4A-96AC-3D81381E5D5F}" type="slidenum">
              <a:rPr lang="en-US" smtClean="0"/>
              <a:pPr/>
              <a:t>5</a:t>
            </a:fld>
            <a:endParaRPr lang="en-US" dirty="0"/>
          </a:p>
        </p:txBody>
      </p:sp>
    </p:spTree>
    <p:extLst>
      <p:ext uri="{BB962C8B-B14F-4D97-AF65-F5344CB8AC3E}">
        <p14:creationId xmlns:p14="http://schemas.microsoft.com/office/powerpoint/2010/main" val="45631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solve a number of problems for clients</a:t>
            </a:r>
            <a:r>
              <a:rPr lang="is-IS" sz="1200" kern="1200" dirty="0">
                <a:solidFill>
                  <a:schemeClr val="tx1"/>
                </a:solidFill>
                <a:effectLst/>
                <a:latin typeface="+mn-lt"/>
                <a:ea typeface="+mn-ea"/>
                <a:cs typeface="+mn-cs"/>
              </a:rPr>
              <a:t>… too many to fit on one slide, but here are a few. </a:t>
            </a:r>
            <a:r>
              <a:rPr lang="en-US" sz="1200" kern="1200" dirty="0">
                <a:solidFill>
                  <a:schemeClr val="tx1"/>
                </a:solidFill>
                <a:effectLst/>
                <a:latin typeface="+mn-lt"/>
                <a:ea typeface="+mn-ea"/>
                <a:cs typeface="+mn-cs"/>
              </a:rPr>
              <a:t>Do you have any of these challenges?</a:t>
            </a:r>
            <a:r>
              <a:rPr lang="is-I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 first problem is a backlog. You might need 500 different digital services, but you only have 100 and you are late to deliver those and so that's one problem.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second problem might be scattered technologies. You have multiple Legacy or On-</a:t>
            </a:r>
            <a:r>
              <a:rPr lang="en-US" sz="1200" kern="1200" dirty="0" err="1">
                <a:solidFill>
                  <a:schemeClr val="tx1"/>
                </a:solidFill>
                <a:effectLst/>
                <a:latin typeface="+mn-lt"/>
                <a:ea typeface="+mn-ea"/>
                <a:cs typeface="+mn-cs"/>
              </a:rPr>
              <a:t>prem</a:t>
            </a:r>
            <a:r>
              <a:rPr lang="en-US" sz="1200" kern="1200" dirty="0">
                <a:solidFill>
                  <a:schemeClr val="tx1"/>
                </a:solidFill>
                <a:effectLst/>
                <a:latin typeface="+mn-lt"/>
                <a:ea typeface="+mn-ea"/>
                <a:cs typeface="+mn-cs"/>
              </a:rPr>
              <a:t> stacks and each one of them has their own middleware and integration stack and these become unmanageable and you want to standardize on one specific platform or one specific way of doing integration way of doing integration.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third one would be technical debt. You are moving forward, you are creating your APIs, but as you go along, you're increasing your technical debt because you need to build more and more things on your Legacy side</a:t>
            </a:r>
            <a:r>
              <a:rPr lang="en-US" sz="1200" kern="1200" baseline="0" dirty="0">
                <a:solidFill>
                  <a:schemeClr val="tx1"/>
                </a:solidFill>
                <a:effectLst/>
                <a:latin typeface="+mn-lt"/>
                <a:ea typeface="+mn-ea"/>
                <a:cs typeface="+mn-cs"/>
              </a:rPr>
              <a:t> which adds to the </a:t>
            </a:r>
            <a:r>
              <a:rPr lang="en-US" sz="1200" kern="1200" dirty="0">
                <a:solidFill>
                  <a:schemeClr val="tx1"/>
                </a:solidFill>
                <a:effectLst/>
                <a:latin typeface="+mn-lt"/>
                <a:ea typeface="+mn-ea"/>
                <a:cs typeface="+mn-cs"/>
              </a:rPr>
              <a:t>complexity of your existing ESBs and middleware,  and basically increases your technical debt as you go along.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Fourth problem might be migration strategy. You have a Legacy application and you know you want to migrate away from it but migrating in just one big bang approach doesn't work and hasn't worked for the last decade, so you really want to think about how you want to create a strategy for phasing out of that Legacy application.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one would be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You might already have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in your organization. That's fairly easy or at least easier to do on the digital side when you are using newer technologies in your processes, but once you are starting to integrate with the Legacy side, that becomes more problematic because things like ESBs and traditional SOA integration stacks do not comply very well with the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principles.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last, but not least, in many cases the most important one is time to market. You want to do a lot. You want to do those digital initiatives and create digital services for your </a:t>
            </a:r>
            <a:r>
              <a:rPr lang="en-US" sz="1200" kern="1200" dirty="0" err="1">
                <a:solidFill>
                  <a:schemeClr val="tx1"/>
                </a:solidFill>
                <a:effectLst/>
                <a:latin typeface="+mn-lt"/>
                <a:ea typeface="+mn-ea"/>
                <a:cs typeface="+mn-cs"/>
              </a:rPr>
              <a:t>OmniChannel</a:t>
            </a:r>
            <a:r>
              <a:rPr lang="en-US" sz="1200" kern="1200" dirty="0">
                <a:solidFill>
                  <a:schemeClr val="tx1"/>
                </a:solidFill>
                <a:effectLst/>
                <a:latin typeface="+mn-lt"/>
                <a:ea typeface="+mn-ea"/>
                <a:cs typeface="+mn-cs"/>
              </a:rPr>
              <a:t> but that takes you too long. So…you spend 6-9 months creating a single digital service </a:t>
            </a:r>
            <a:r>
              <a:rPr lang="is-I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that's a long time and you need the time to market to be much faster then what it is today.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kind of systems do YOU have and what</a:t>
            </a:r>
            <a:r>
              <a:rPr lang="en-US" sz="1200" kern="1200" baseline="0" dirty="0">
                <a:solidFill>
                  <a:schemeClr val="tx1"/>
                </a:solidFill>
                <a:effectLst/>
                <a:latin typeface="+mn-lt"/>
                <a:ea typeface="+mn-ea"/>
                <a:cs typeface="+mn-cs"/>
              </a:rPr>
              <a:t> types of problems do YOU have?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85E3DA-C725-41B4-92C0-2FF58A67898B}" type="slidenum">
              <a:rPr lang="en-US" smtClean="0"/>
              <a:t>6</a:t>
            </a:fld>
            <a:endParaRPr lang="en-US"/>
          </a:p>
        </p:txBody>
      </p:sp>
    </p:spTree>
    <p:extLst>
      <p:ext uri="{BB962C8B-B14F-4D97-AF65-F5344CB8AC3E}">
        <p14:creationId xmlns:p14="http://schemas.microsoft.com/office/powerpoint/2010/main" val="85649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94550-2D0C-7A4A-96AC-3D81381E5D5F}" type="slidenum">
              <a:rPr lang="en-US" smtClean="0"/>
              <a:pPr/>
              <a:t>7</a:t>
            </a:fld>
            <a:endParaRPr lang="en-US" dirty="0"/>
          </a:p>
        </p:txBody>
      </p:sp>
    </p:spTree>
    <p:extLst>
      <p:ext uri="{BB962C8B-B14F-4D97-AF65-F5344CB8AC3E}">
        <p14:creationId xmlns:p14="http://schemas.microsoft.com/office/powerpoint/2010/main" val="274000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2"/>
                </a:solidFill>
                <a:latin typeface="Verdana"/>
                <a:cs typeface="Verdana"/>
              </a:rPr>
              <a:t>Compuware and OpenLegacy fill in each others' gaps</a:t>
            </a:r>
          </a:p>
          <a:p>
            <a:pPr marL="285750" indent="-285750">
              <a:buFont typeface="Arial" panose="020B0604020202020204" pitchFamily="34" charset="0"/>
              <a:buChar char="•"/>
            </a:pPr>
            <a:r>
              <a:rPr lang="en-US" sz="1200" dirty="0">
                <a:solidFill>
                  <a:schemeClr val="tx2"/>
                </a:solidFill>
                <a:latin typeface="Verdana"/>
                <a:cs typeface="Verdana"/>
              </a:rPr>
              <a:t>Visual to API </a:t>
            </a:r>
          </a:p>
          <a:p>
            <a:pPr marL="285750" indent="-285750">
              <a:buFont typeface="Arial" panose="020B0604020202020204" pitchFamily="34" charset="0"/>
              <a:buChar char="•"/>
            </a:pPr>
            <a:r>
              <a:rPr lang="en-US" sz="1200" dirty="0">
                <a:solidFill>
                  <a:schemeClr val="tx2"/>
                </a:solidFill>
                <a:latin typeface="Verdana"/>
                <a:cs typeface="Verdana"/>
              </a:rPr>
              <a:t>Mainframe to Microservices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the process look like? To start, OpenLegacy consumes metadata from the</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egacy system. The metadata might be something like a Cobol copybook. It might be a database schema.  It might be the information about an SAP system, but basically any kind of metadata in the Legacy application can be consumed by the platform. The metadata is extracted in an AUTOMATED process, an SDK is generated and you have complete visibility to code because Java code or a Java project gets created. The SDK is a Java object and it is created within the context of an entire microservice.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the code is available and visible to you, you can change whatever you want and extend the functionality as mentioned before. Also, it is created JUnit models for test driven design. So, testing the microservice, both on the SDK level and on the API level is very easy and very standard. That's not a very easy thing to do in the traditional SOA stack and ESBs, but we offer a very straight forward process of just testing through JUnit testing modules.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you can store the code in GIT. Basically anything you can normally do with the process of generating or moving Java code is possible in the Open Legacy platform. </a:t>
            </a:r>
          </a:p>
          <a:p>
            <a:r>
              <a:rPr lang="en-US" sz="1200" kern="1200" dirty="0">
                <a:solidFill>
                  <a:schemeClr val="tx1"/>
                </a:solidFill>
                <a:effectLst/>
                <a:latin typeface="+mn-lt"/>
                <a:ea typeface="+mn-ea"/>
                <a:cs typeface="+mn-cs"/>
              </a:rPr>
              <a:t>The legacy application business function metadata is extracted in an Automated process, producing a code visible Java Object (no black box).  In essence the SDK is a Java Object that is created within the context of the microservice. The microservices can be deployed to any environment that can support Java Microservices, these services can also be deployed optionally as JAR files (FAT).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Meaning it can be any cloud environment; it can be On-prem environment. We support OpenShift; we support Kubernetics; we support Docker. So, all those things are supported. But not only does the platform support of all of those deployment options, it also adds crosscutting concerns. So crosscutting concerns might be claimed by Analytics, Security, Management, Caching and Performance. All of those things are pre-configured so that they are created as part of the microservice and of course they can be completely customized. Again, it's a code based, code first approach so they can be completely customized to meet the organization needs.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107A3-003B-6948-8023-3C3EE5476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9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 get from Glenn use case and integration summary with screen shots from analyst deck (believe it will be 2 slides)</a:t>
            </a:r>
          </a:p>
          <a:p>
            <a:r>
              <a:rPr lang="en-US" dirty="0"/>
              <a:t>Put in context with some points from TJX</a:t>
            </a:r>
          </a:p>
          <a:p>
            <a:endParaRPr lang="en-US" dirty="0"/>
          </a:p>
        </p:txBody>
      </p:sp>
      <p:sp>
        <p:nvSpPr>
          <p:cNvPr id="4" name="Slide Number Placeholder 3"/>
          <p:cNvSpPr>
            <a:spLocks noGrp="1"/>
          </p:cNvSpPr>
          <p:nvPr>
            <p:ph type="sldNum" sz="quarter" idx="5"/>
          </p:nvPr>
        </p:nvSpPr>
        <p:spPr/>
        <p:txBody>
          <a:bodyPr/>
          <a:lstStyle/>
          <a:p>
            <a:fld id="{AF294550-2D0C-7A4A-96AC-3D81381E5D5F}" type="slidenum">
              <a:rPr lang="en-US" smtClean="0"/>
              <a:pPr/>
              <a:t>9</a:t>
            </a:fld>
            <a:endParaRPr lang="en-US" dirty="0"/>
          </a:p>
        </p:txBody>
      </p:sp>
    </p:spTree>
    <p:extLst>
      <p:ext uri="{BB962C8B-B14F-4D97-AF65-F5344CB8AC3E}">
        <p14:creationId xmlns:p14="http://schemas.microsoft.com/office/powerpoint/2010/main" val="1204467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ne Line">
    <p:spTree>
      <p:nvGrpSpPr>
        <p:cNvPr id="1" name=""/>
        <p:cNvGrpSpPr/>
        <p:nvPr/>
      </p:nvGrpSpPr>
      <p:grpSpPr>
        <a:xfrm>
          <a:off x="0" y="0"/>
          <a:ext cx="0" cy="0"/>
          <a:chOff x="0" y="0"/>
          <a:chExt cx="0" cy="0"/>
        </a:xfrm>
      </p:grpSpPr>
      <p:sp>
        <p:nvSpPr>
          <p:cNvPr id="5" name="Rectangle 4"/>
          <p:cNvSpPr/>
          <p:nvPr userDrawn="1"/>
        </p:nvSpPr>
        <p:spPr>
          <a:xfrm>
            <a:off x="0" y="2233054"/>
            <a:ext cx="9143999" cy="4631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pic>
        <p:nvPicPr>
          <p:cNvPr id="7" name="Picture 6" descr="CPWR_General_Image_PPT_Bkgr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308860"/>
          </a:xfrm>
          <a:prstGeom prst="rect">
            <a:avLst/>
          </a:prstGeom>
        </p:spPr>
      </p:pic>
      <p:sp>
        <p:nvSpPr>
          <p:cNvPr id="2" name="Title 1"/>
          <p:cNvSpPr>
            <a:spLocks noGrp="1"/>
          </p:cNvSpPr>
          <p:nvPr>
            <p:ph type="ctrTitle"/>
          </p:nvPr>
        </p:nvSpPr>
        <p:spPr>
          <a:xfrm>
            <a:off x="631589" y="2529896"/>
            <a:ext cx="7772400" cy="903457"/>
          </a:xfrm>
        </p:spPr>
        <p:txBody>
          <a:bodyPr anchor="t">
            <a:normAutofit/>
          </a:bodyPr>
          <a:lstStyle>
            <a:lvl1pPr>
              <a:defRPr sz="4000">
                <a:solidFill>
                  <a:srgbClr val="19538C"/>
                </a:solidFill>
              </a:defRPr>
            </a:lvl1pPr>
          </a:lstStyle>
          <a:p>
            <a:r>
              <a:rPr lang="en-US" dirty="0"/>
              <a:t>Click to edit Master title style</a:t>
            </a:r>
          </a:p>
        </p:txBody>
      </p:sp>
      <p:sp>
        <p:nvSpPr>
          <p:cNvPr id="3" name="Subtitle 2"/>
          <p:cNvSpPr>
            <a:spLocks noGrp="1"/>
          </p:cNvSpPr>
          <p:nvPr>
            <p:ph type="subTitle" idx="1"/>
          </p:nvPr>
        </p:nvSpPr>
        <p:spPr>
          <a:xfrm>
            <a:off x="655107" y="3433353"/>
            <a:ext cx="7772400" cy="787859"/>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PWR_Logo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6429" y="5051778"/>
            <a:ext cx="2839293" cy="2194000"/>
          </a:xfrm>
          <a:prstGeom prst="rect">
            <a:avLst/>
          </a:prstGeom>
        </p:spPr>
      </p:pic>
    </p:spTree>
    <p:extLst>
      <p:ext uri="{BB962C8B-B14F-4D97-AF65-F5344CB8AC3E}">
        <p14:creationId xmlns:p14="http://schemas.microsoft.com/office/powerpoint/2010/main" val="25318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ubhead Bullets wBkgd">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88615"/>
            <a:ext cx="4044244"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9" name="Title 1"/>
          <p:cNvSpPr>
            <a:spLocks noGrp="1"/>
          </p:cNvSpPr>
          <p:nvPr>
            <p:ph type="title"/>
          </p:nvPr>
        </p:nvSpPr>
        <p:spPr>
          <a:xfrm>
            <a:off x="457200" y="256263"/>
            <a:ext cx="8229600" cy="649122"/>
          </a:xfrm>
        </p:spPr>
        <p:txBody>
          <a:bodyPr anchor="t"/>
          <a:lstStyle/>
          <a:p>
            <a:r>
              <a:rPr lang="en-US"/>
              <a:t>Click to edit Master title style</a:t>
            </a:r>
          </a:p>
        </p:txBody>
      </p:sp>
      <p:sp>
        <p:nvSpPr>
          <p:cNvPr id="10" name="Text Placeholder 2"/>
          <p:cNvSpPr>
            <a:spLocks noGrp="1"/>
          </p:cNvSpPr>
          <p:nvPr>
            <p:ph type="body" idx="11" hasCustomPrompt="1"/>
          </p:nvPr>
        </p:nvSpPr>
        <p:spPr>
          <a:xfrm>
            <a:off x="4634089" y="1178031"/>
            <a:ext cx="4044244" cy="421657"/>
          </a:xfrm>
        </p:spPr>
        <p:txBody>
          <a:bodyPr anchor="t">
            <a:noAutofit/>
          </a:bodyPr>
          <a:lstStyle>
            <a:lvl1pPr marL="0" indent="0">
              <a:buNone/>
              <a:defRPr sz="1800" b="1" baseline="0">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11" name="Content Placeholder 2"/>
          <p:cNvSpPr>
            <a:spLocks noGrp="1"/>
          </p:cNvSpPr>
          <p:nvPr>
            <p:ph sz="half" idx="10"/>
          </p:nvPr>
        </p:nvSpPr>
        <p:spPr>
          <a:xfrm>
            <a:off x="457200" y="1635137"/>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half" idx="2"/>
          </p:nvPr>
        </p:nvSpPr>
        <p:spPr>
          <a:xfrm>
            <a:off x="4648200" y="1635137"/>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905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25664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s w Bkgrd">
    <p:spTree>
      <p:nvGrpSpPr>
        <p:cNvPr id="1" name=""/>
        <p:cNvGrpSpPr/>
        <p:nvPr/>
      </p:nvGrpSpPr>
      <p:grpSpPr>
        <a:xfrm>
          <a:off x="0" y="0"/>
          <a:ext cx="0" cy="0"/>
          <a:chOff x="0" y="0"/>
          <a:chExt cx="0" cy="0"/>
        </a:xfrm>
      </p:grpSpPr>
      <p:sp>
        <p:nvSpPr>
          <p:cNvPr id="7" name="Text Placeholder 2"/>
          <p:cNvSpPr>
            <a:spLocks noGrp="1"/>
          </p:cNvSpPr>
          <p:nvPr>
            <p:ph type="body" idx="10" hasCustomPrompt="1"/>
          </p:nvPr>
        </p:nvSpPr>
        <p:spPr>
          <a:xfrm>
            <a:off x="11759" y="1066451"/>
            <a:ext cx="9143999" cy="4593344"/>
          </a:xfrm>
          <a:ln>
            <a:noFill/>
          </a:ln>
        </p:spPr>
        <p:txBody>
          <a:bodyPr anchor="t">
            <a:noAutofit/>
          </a:bodyPr>
          <a:lstStyle>
            <a:lvl1pPr marL="0" indent="0" algn="ctr">
              <a:buFont typeface="Arial"/>
              <a:buNone/>
              <a:defRPr sz="30000" b="0" kern="1200" spc="-1000" baseline="0">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indent="0" algn="ctr">
              <a:buFont typeface="Arial"/>
              <a:buNone/>
            </a:pPr>
            <a:r>
              <a:rPr lang="en-US" sz="28700" spc="-300" dirty="0">
                <a:solidFill>
                  <a:schemeClr val="accent2"/>
                </a:solidFill>
              </a:rPr>
              <a:t>65</a:t>
            </a:r>
            <a:r>
              <a:rPr lang="en-US" sz="28700" spc="-300" baseline="30000" dirty="0">
                <a:solidFill>
                  <a:schemeClr val="accent2"/>
                </a:solidFill>
              </a:rPr>
              <a:t>%</a:t>
            </a:r>
          </a:p>
        </p:txBody>
      </p:sp>
      <p:sp>
        <p:nvSpPr>
          <p:cNvPr id="5" name="Content Placeholder 2"/>
          <p:cNvSpPr>
            <a:spLocks noGrp="1"/>
          </p:cNvSpPr>
          <p:nvPr>
            <p:ph idx="1"/>
          </p:nvPr>
        </p:nvSpPr>
        <p:spPr>
          <a:xfrm>
            <a:off x="457200" y="1163489"/>
            <a:ext cx="8229600" cy="13292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18951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Bkgrd">
    <p:spTree>
      <p:nvGrpSpPr>
        <p:cNvPr id="1" name=""/>
        <p:cNvGrpSpPr/>
        <p:nvPr/>
      </p:nvGrpSpPr>
      <p:grpSpPr>
        <a:xfrm>
          <a:off x="0" y="0"/>
          <a:ext cx="0" cy="0"/>
          <a:chOff x="0" y="0"/>
          <a:chExt cx="0" cy="0"/>
        </a:xfrm>
      </p:grpSpPr>
      <p:sp>
        <p:nvSpPr>
          <p:cNvPr id="6" name="Rectangle 5"/>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Content Placeholder 2"/>
          <p:cNvSpPr>
            <a:spLocks noGrp="1"/>
          </p:cNvSpPr>
          <p:nvPr>
            <p:ph idx="1"/>
          </p:nvPr>
        </p:nvSpPr>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16525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Numbered List w/Bkgrd">
    <p:spTree>
      <p:nvGrpSpPr>
        <p:cNvPr id="1" name=""/>
        <p:cNvGrpSpPr/>
        <p:nvPr/>
      </p:nvGrpSpPr>
      <p:grpSpPr>
        <a:xfrm>
          <a:off x="0" y="0"/>
          <a:ext cx="0" cy="0"/>
          <a:chOff x="0" y="0"/>
          <a:chExt cx="0" cy="0"/>
        </a:xfrm>
      </p:grpSpPr>
      <p:sp>
        <p:nvSpPr>
          <p:cNvPr id="6" name="Rectangle 5"/>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Content Placeholder 2"/>
          <p:cNvSpPr>
            <a:spLocks noGrp="1"/>
          </p:cNvSpPr>
          <p:nvPr>
            <p:ph idx="1"/>
          </p:nvPr>
        </p:nvSpPr>
        <p:spPr/>
        <p:txBody>
          <a:bodyPr/>
          <a:lstStyle>
            <a:lvl1pPr marL="457200" indent="-457200">
              <a:buFont typeface="+mj-lt"/>
              <a:buAutoNum type="arabicPeriod"/>
              <a:defRPr sz="2000"/>
            </a:lvl1pPr>
            <a:lvl2pPr marL="800100" indent="-342900">
              <a:buFont typeface="+mj-lt"/>
              <a:buAutoNum type="alphaLcPeriod"/>
              <a:defRPr/>
            </a:lvl2pPr>
            <a:lvl3pPr marL="1257300" indent="-342900">
              <a:buFont typeface="+mj-lt"/>
              <a:buAutoNum type="romanLcPeriod"/>
              <a:defRPr/>
            </a:lvl3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76074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_Two Lines  w/Bkgrd">
    <p:spTree>
      <p:nvGrpSpPr>
        <p:cNvPr id="1" name=""/>
        <p:cNvGrpSpPr/>
        <p:nvPr/>
      </p:nvGrpSpPr>
      <p:grpSpPr>
        <a:xfrm>
          <a:off x="0" y="0"/>
          <a:ext cx="0" cy="0"/>
          <a:chOff x="0" y="0"/>
          <a:chExt cx="0" cy="0"/>
        </a:xfrm>
      </p:grpSpPr>
      <p:sp>
        <p:nvSpPr>
          <p:cNvPr id="5" name="Rectangle 4"/>
          <p:cNvSpPr/>
          <p:nvPr userDrawn="1"/>
        </p:nvSpPr>
        <p:spPr>
          <a:xfrm>
            <a:off x="1" y="1468331"/>
            <a:ext cx="9143999" cy="4800918"/>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2" name="Title 1"/>
          <p:cNvSpPr>
            <a:spLocks noGrp="1"/>
          </p:cNvSpPr>
          <p:nvPr>
            <p:ph type="title" hasCustomPrompt="1"/>
          </p:nvPr>
        </p:nvSpPr>
        <p:spPr>
          <a:xfrm>
            <a:off x="457200" y="256262"/>
            <a:ext cx="8229600" cy="1237035"/>
          </a:xfrm>
        </p:spPr>
        <p:txBody>
          <a:bodyPr anchor="t"/>
          <a:lstStyle/>
          <a:p>
            <a:r>
              <a:rPr lang="en-US"/>
              <a:t>Click to edit Master title style</a:t>
            </a:r>
            <a:br>
              <a:rPr lang="en-US"/>
            </a:br>
            <a:r>
              <a:rPr lang="en-US"/>
              <a:t>Line 2</a:t>
            </a:r>
          </a:p>
        </p:txBody>
      </p:sp>
      <p:sp>
        <p:nvSpPr>
          <p:cNvPr id="3" name="Content Placeholder 2"/>
          <p:cNvSpPr>
            <a:spLocks noGrp="1"/>
          </p:cNvSpPr>
          <p:nvPr>
            <p:ph idx="1"/>
          </p:nvPr>
        </p:nvSpPr>
        <p:spPr>
          <a:xfrm>
            <a:off x="457200" y="1612865"/>
            <a:ext cx="8229600" cy="4669182"/>
          </a:xfrm>
        </p:spPr>
        <p:txBody>
          <a:bodyPr/>
          <a:lstStyle>
            <a:lvl1pPr>
              <a:defRPr sz="200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95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 name="Title 1"/>
          <p:cNvSpPr>
            <a:spLocks noGrp="1"/>
          </p:cNvSpPr>
          <p:nvPr>
            <p:ph type="title"/>
          </p:nvPr>
        </p:nvSpPr>
        <p:spPr>
          <a:xfrm>
            <a:off x="457200" y="268183"/>
            <a:ext cx="8229600" cy="660719"/>
          </a:xfrm>
        </p:spPr>
        <p:txBody>
          <a:bodyPr/>
          <a:lstStyle/>
          <a:p>
            <a:r>
              <a:rPr lang="en-US" dirty="0"/>
              <a:t>Click to edit Master title style</a:t>
            </a:r>
          </a:p>
        </p:txBody>
      </p:sp>
      <p:sp>
        <p:nvSpPr>
          <p:cNvPr id="5" name="Content Placeholder 2"/>
          <p:cNvSpPr>
            <a:spLocks noGrp="1"/>
          </p:cNvSpPr>
          <p:nvPr>
            <p:ph sz="half" idx="10"/>
          </p:nvPr>
        </p:nvSpPr>
        <p:spPr>
          <a:xfrm>
            <a:off x="457200" y="1490875"/>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Content Placeholder 3"/>
          <p:cNvSpPr>
            <a:spLocks noGrp="1"/>
          </p:cNvSpPr>
          <p:nvPr>
            <p:ph sz="half" idx="2"/>
          </p:nvPr>
        </p:nvSpPr>
        <p:spPr>
          <a:xfrm>
            <a:off x="4648200" y="1490875"/>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37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 name="Title 1"/>
          <p:cNvSpPr>
            <a:spLocks noGrp="1"/>
          </p:cNvSpPr>
          <p:nvPr>
            <p:ph type="title" hasCustomPrompt="1"/>
          </p:nvPr>
        </p:nvSpPr>
        <p:spPr>
          <a:xfrm>
            <a:off x="457200" y="268183"/>
            <a:ext cx="8229600" cy="1015663"/>
          </a:xfrm>
        </p:spPr>
        <p:txBody>
          <a:bodyPr>
            <a:noAutofit/>
          </a:bodyPr>
          <a:lstStyle/>
          <a:p>
            <a:r>
              <a:rPr lang="en-US" dirty="0"/>
              <a:t>Click to edit Master title style</a:t>
            </a:r>
            <a:br>
              <a:rPr lang="en-US" dirty="0"/>
            </a:br>
            <a:r>
              <a:rPr lang="en-US" dirty="0"/>
              <a:t>Line 2</a:t>
            </a:r>
          </a:p>
        </p:txBody>
      </p:sp>
    </p:spTree>
    <p:extLst>
      <p:ext uri="{BB962C8B-B14F-4D97-AF65-F5344CB8AC3E}">
        <p14:creationId xmlns:p14="http://schemas.microsoft.com/office/powerpoint/2010/main" val="28650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_Top Subhead">
    <p:spTree>
      <p:nvGrpSpPr>
        <p:cNvPr id="1" name=""/>
        <p:cNvGrpSpPr/>
        <p:nvPr/>
      </p:nvGrpSpPr>
      <p:grpSpPr>
        <a:xfrm>
          <a:off x="0" y="0"/>
          <a:ext cx="0" cy="0"/>
          <a:chOff x="0" y="0"/>
          <a:chExt cx="0" cy="0"/>
        </a:xfrm>
      </p:grpSpPr>
      <p:sp>
        <p:nvSpPr>
          <p:cNvPr id="8" name="Rectangle 7"/>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Content Placeholder 2"/>
          <p:cNvSpPr>
            <a:spLocks noGrp="1"/>
          </p:cNvSpPr>
          <p:nvPr>
            <p:ph idx="1"/>
          </p:nvPr>
        </p:nvSpPr>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4" name="Subtitle 2"/>
          <p:cNvSpPr>
            <a:spLocks noGrp="1"/>
          </p:cNvSpPr>
          <p:nvPr>
            <p:ph type="subTitle" idx="12" hasCustomPrompt="1"/>
          </p:nvPr>
        </p:nvSpPr>
        <p:spPr>
          <a:xfrm>
            <a:off x="477842" y="119685"/>
            <a:ext cx="8243887" cy="137160"/>
          </a:xfrm>
        </p:spPr>
        <p:txBody>
          <a:bodyPr tIns="0" bIns="0" anchor="ctr" anchorCtr="0">
            <a:noAutofit/>
          </a:bodyPr>
          <a:lstStyle>
            <a:lvl1pPr marL="0" indent="0" algn="l">
              <a:buNone/>
              <a:defRPr sz="1300" b="0" spc="0" baseline="0">
                <a:solidFill>
                  <a:srgbClr val="EF8B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73477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head Bullets w/Bkgrd">
    <p:spTree>
      <p:nvGrpSpPr>
        <p:cNvPr id="1" name=""/>
        <p:cNvGrpSpPr/>
        <p:nvPr/>
      </p:nvGrpSpPr>
      <p:grpSpPr>
        <a:xfrm>
          <a:off x="0" y="0"/>
          <a:ext cx="0" cy="0"/>
          <a:chOff x="0" y="0"/>
          <a:chExt cx="0" cy="0"/>
        </a:xfrm>
      </p:grpSpPr>
      <p:sp>
        <p:nvSpPr>
          <p:cNvPr id="7" name="Rectangle 6"/>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Text Placeholder 2"/>
          <p:cNvSpPr>
            <a:spLocks noGrp="1"/>
          </p:cNvSpPr>
          <p:nvPr>
            <p:ph type="body" idx="1"/>
          </p:nvPr>
        </p:nvSpPr>
        <p:spPr>
          <a:xfrm>
            <a:off x="457200" y="1186548"/>
            <a:ext cx="8229600"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4662"/>
            <a:ext cx="8229600" cy="4473222"/>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11959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Two Lines">
    <p:spTree>
      <p:nvGrpSpPr>
        <p:cNvPr id="1" name=""/>
        <p:cNvGrpSpPr/>
        <p:nvPr/>
      </p:nvGrpSpPr>
      <p:grpSpPr>
        <a:xfrm>
          <a:off x="0" y="0"/>
          <a:ext cx="0" cy="0"/>
          <a:chOff x="0" y="0"/>
          <a:chExt cx="0" cy="0"/>
        </a:xfrm>
      </p:grpSpPr>
      <p:sp>
        <p:nvSpPr>
          <p:cNvPr id="5" name="Rectangle 4"/>
          <p:cNvSpPr/>
          <p:nvPr userDrawn="1"/>
        </p:nvSpPr>
        <p:spPr>
          <a:xfrm>
            <a:off x="0" y="2226262"/>
            <a:ext cx="9143999" cy="4631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pic>
        <p:nvPicPr>
          <p:cNvPr id="7" name="Picture 6" descr="CPWR_General_Image_PPT_Bkgr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308860"/>
          </a:xfrm>
          <a:prstGeom prst="rect">
            <a:avLst/>
          </a:prstGeom>
        </p:spPr>
      </p:pic>
      <p:sp>
        <p:nvSpPr>
          <p:cNvPr id="2" name="Title 1"/>
          <p:cNvSpPr>
            <a:spLocks noGrp="1"/>
          </p:cNvSpPr>
          <p:nvPr>
            <p:ph type="ctrTitle" hasCustomPrompt="1"/>
          </p:nvPr>
        </p:nvSpPr>
        <p:spPr>
          <a:xfrm>
            <a:off x="631589" y="2529896"/>
            <a:ext cx="7772400" cy="1503128"/>
          </a:xfrm>
        </p:spPr>
        <p:txBody>
          <a:bodyPr anchor="t">
            <a:normAutofit/>
          </a:bodyPr>
          <a:lstStyle>
            <a:lvl1pPr>
              <a:defRPr sz="4000">
                <a:solidFill>
                  <a:srgbClr val="19538C"/>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55107" y="4033024"/>
            <a:ext cx="7772400" cy="435111"/>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PWR_Logo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6429" y="5051778"/>
            <a:ext cx="2839293" cy="2194000"/>
          </a:xfrm>
          <a:prstGeom prst="rect">
            <a:avLst/>
          </a:prstGeom>
        </p:spPr>
      </p:pic>
    </p:spTree>
    <p:extLst>
      <p:ext uri="{BB962C8B-B14F-4D97-AF65-F5344CB8AC3E}">
        <p14:creationId xmlns:p14="http://schemas.microsoft.com/office/powerpoint/2010/main" val="26023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head Bullets Two Columns wBkgd">
    <p:spTree>
      <p:nvGrpSpPr>
        <p:cNvPr id="1" name=""/>
        <p:cNvGrpSpPr/>
        <p:nvPr/>
      </p:nvGrpSpPr>
      <p:grpSpPr>
        <a:xfrm>
          <a:off x="0" y="0"/>
          <a:ext cx="0" cy="0"/>
          <a:chOff x="0" y="0"/>
          <a:chExt cx="0" cy="0"/>
        </a:xfrm>
      </p:grpSpPr>
      <p:sp>
        <p:nvSpPr>
          <p:cNvPr id="10" name="Rectangle 9"/>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 name="Content Placeholder 2"/>
          <p:cNvSpPr>
            <a:spLocks noGrp="1"/>
          </p:cNvSpPr>
          <p:nvPr>
            <p:ph sz="half" idx="10"/>
          </p:nvPr>
        </p:nvSpPr>
        <p:spPr>
          <a:xfrm>
            <a:off x="457200" y="1190632"/>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half" idx="2"/>
          </p:nvPr>
        </p:nvSpPr>
        <p:spPr>
          <a:xfrm>
            <a:off x="4648200" y="1167964"/>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22732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Bullets wBkgd">
    <p:spTree>
      <p:nvGrpSpPr>
        <p:cNvPr id="1" name=""/>
        <p:cNvGrpSpPr/>
        <p:nvPr/>
      </p:nvGrpSpPr>
      <p:grpSpPr>
        <a:xfrm>
          <a:off x="0" y="0"/>
          <a:ext cx="0" cy="0"/>
          <a:chOff x="0" y="0"/>
          <a:chExt cx="0" cy="0"/>
        </a:xfrm>
      </p:grpSpPr>
      <p:sp>
        <p:nvSpPr>
          <p:cNvPr id="8" name="Rectangle 7"/>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Text Placeholder 2"/>
          <p:cNvSpPr>
            <a:spLocks noGrp="1"/>
          </p:cNvSpPr>
          <p:nvPr>
            <p:ph type="body" idx="1"/>
          </p:nvPr>
        </p:nvSpPr>
        <p:spPr>
          <a:xfrm>
            <a:off x="457200" y="1186548"/>
            <a:ext cx="8229600"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9010"/>
            <a:ext cx="8229600" cy="4473222"/>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9698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ubhead Bullets wBkgd">
    <p:spTree>
      <p:nvGrpSpPr>
        <p:cNvPr id="1" name=""/>
        <p:cNvGrpSpPr/>
        <p:nvPr/>
      </p:nvGrpSpPr>
      <p:grpSpPr>
        <a:xfrm>
          <a:off x="0" y="0"/>
          <a:ext cx="0" cy="0"/>
          <a:chOff x="0" y="0"/>
          <a:chExt cx="0" cy="0"/>
        </a:xfrm>
      </p:grpSpPr>
      <p:sp>
        <p:nvSpPr>
          <p:cNvPr id="10" name="Rectangle 9"/>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Text Placeholder 2"/>
          <p:cNvSpPr>
            <a:spLocks noGrp="1"/>
          </p:cNvSpPr>
          <p:nvPr>
            <p:ph type="body" idx="1"/>
          </p:nvPr>
        </p:nvSpPr>
        <p:spPr>
          <a:xfrm>
            <a:off x="457200" y="1186548"/>
            <a:ext cx="8229600"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57200" y="1639485"/>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half" idx="2"/>
          </p:nvPr>
        </p:nvSpPr>
        <p:spPr>
          <a:xfrm>
            <a:off x="4648200" y="1635137"/>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41342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ubhead Bullets wBkgd">
    <p:spTree>
      <p:nvGrpSpPr>
        <p:cNvPr id="1" name=""/>
        <p:cNvGrpSpPr/>
        <p:nvPr/>
      </p:nvGrpSpPr>
      <p:grpSpPr>
        <a:xfrm>
          <a:off x="0" y="0"/>
          <a:ext cx="0" cy="0"/>
          <a:chOff x="0" y="0"/>
          <a:chExt cx="0" cy="0"/>
        </a:xfrm>
      </p:grpSpPr>
      <p:sp>
        <p:nvSpPr>
          <p:cNvPr id="11" name="Rectangle 10"/>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3" name="Text Placeholder 2"/>
          <p:cNvSpPr>
            <a:spLocks noGrp="1"/>
          </p:cNvSpPr>
          <p:nvPr>
            <p:ph type="body" idx="1"/>
          </p:nvPr>
        </p:nvSpPr>
        <p:spPr>
          <a:xfrm>
            <a:off x="457200" y="1186548"/>
            <a:ext cx="4044244"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57200" y="1639485"/>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half" idx="2"/>
          </p:nvPr>
        </p:nvSpPr>
        <p:spPr>
          <a:xfrm>
            <a:off x="4648200" y="1639485"/>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457200" y="256263"/>
            <a:ext cx="8229600" cy="649122"/>
          </a:xfrm>
        </p:spPr>
        <p:txBody>
          <a:bodyPr anchor="t"/>
          <a:lstStyle/>
          <a:p>
            <a:r>
              <a:rPr lang="en-US"/>
              <a:t>Click to edit Master title style</a:t>
            </a:r>
          </a:p>
        </p:txBody>
      </p:sp>
      <p:sp>
        <p:nvSpPr>
          <p:cNvPr id="10" name="Text Placeholder 2"/>
          <p:cNvSpPr>
            <a:spLocks noGrp="1"/>
          </p:cNvSpPr>
          <p:nvPr>
            <p:ph type="body" idx="11"/>
          </p:nvPr>
        </p:nvSpPr>
        <p:spPr>
          <a:xfrm>
            <a:off x="4634089" y="1186548"/>
            <a:ext cx="4044244"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713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w/Bkgrd">
    <p:spTree>
      <p:nvGrpSpPr>
        <p:cNvPr id="1" name=""/>
        <p:cNvGrpSpPr/>
        <p:nvPr/>
      </p:nvGrpSpPr>
      <p:grpSpPr>
        <a:xfrm>
          <a:off x="0" y="0"/>
          <a:ext cx="0" cy="0"/>
          <a:chOff x="0" y="0"/>
          <a:chExt cx="0" cy="0"/>
        </a:xfrm>
      </p:grpSpPr>
      <p:sp>
        <p:nvSpPr>
          <p:cNvPr id="5" name="Rectangle 4"/>
          <p:cNvSpPr/>
          <p:nvPr userDrawn="1"/>
        </p:nvSpPr>
        <p:spPr>
          <a:xfrm>
            <a:off x="1" y="982195"/>
            <a:ext cx="9143999" cy="5287054"/>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4"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157462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Headline w Bkgrd">
    <p:spTree>
      <p:nvGrpSpPr>
        <p:cNvPr id="1" name=""/>
        <p:cNvGrpSpPr/>
        <p:nvPr/>
      </p:nvGrpSpPr>
      <p:grpSpPr>
        <a:xfrm>
          <a:off x="0" y="0"/>
          <a:ext cx="0" cy="0"/>
          <a:chOff x="0" y="0"/>
          <a:chExt cx="0" cy="0"/>
        </a:xfrm>
      </p:grpSpPr>
      <p:sp>
        <p:nvSpPr>
          <p:cNvPr id="4" name="Rectangle 3"/>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5" name="Content Placeholder 2"/>
          <p:cNvSpPr>
            <a:spLocks noGrp="1"/>
          </p:cNvSpPr>
          <p:nvPr>
            <p:ph idx="1"/>
          </p:nvPr>
        </p:nvSpPr>
        <p:spPr>
          <a:xfrm>
            <a:off x="457200" y="1156697"/>
            <a:ext cx="8229600" cy="5101844"/>
          </a:xfrm>
        </p:spPr>
        <p:txBody>
          <a:bodyPr/>
          <a:lstStyle>
            <a:lvl1pPr>
              <a:defRPr sz="200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285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Text">
    <p:spTree>
      <p:nvGrpSpPr>
        <p:cNvPr id="1" name=""/>
        <p:cNvGrpSpPr/>
        <p:nvPr/>
      </p:nvGrpSpPr>
      <p:grpSpPr>
        <a:xfrm>
          <a:off x="0" y="0"/>
          <a:ext cx="0" cy="0"/>
          <a:chOff x="0" y="0"/>
          <a:chExt cx="0" cy="0"/>
        </a:xfrm>
      </p:grpSpPr>
      <p:sp>
        <p:nvSpPr>
          <p:cNvPr id="4" name="Rectangle 3"/>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5" name="Content Placeholder 2"/>
          <p:cNvSpPr>
            <a:spLocks noGrp="1"/>
          </p:cNvSpPr>
          <p:nvPr>
            <p:ph idx="1"/>
          </p:nvPr>
        </p:nvSpPr>
        <p:spPr>
          <a:xfrm>
            <a:off x="457200" y="1156697"/>
            <a:ext cx="8229600" cy="5101844"/>
          </a:xfrm>
        </p:spPr>
        <p:txBody>
          <a:bodyPr>
            <a:normAutofit/>
          </a:bodyPr>
          <a:lstStyle>
            <a:lvl1pPr marL="0" indent="0">
              <a:buNone/>
              <a:defRPr sz="4400">
                <a:solidFill>
                  <a:schemeClr val="tx1"/>
                </a:solidFill>
              </a:defRPr>
            </a:lvl1pPr>
            <a:lvl2pPr marL="457200" indent="0">
              <a:buNone/>
              <a:defRPr sz="4400"/>
            </a:lvl2pPr>
            <a:lvl3pPr marL="914400" indent="0">
              <a:buNone/>
              <a:defRPr sz="4400"/>
            </a:lvl3pPr>
          </a:lstStyle>
          <a:p>
            <a:pPr lvl="0"/>
            <a:r>
              <a:rPr lang="en-US" dirty="0"/>
              <a:t>Click to edit Master text styles</a:t>
            </a:r>
          </a:p>
        </p:txBody>
      </p:sp>
    </p:spTree>
    <p:extLst>
      <p:ext uri="{BB962C8B-B14F-4D97-AF65-F5344CB8AC3E}">
        <p14:creationId xmlns:p14="http://schemas.microsoft.com/office/powerpoint/2010/main" val="36564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gures w Bkgrd">
    <p:spTree>
      <p:nvGrpSpPr>
        <p:cNvPr id="1" name=""/>
        <p:cNvGrpSpPr/>
        <p:nvPr/>
      </p:nvGrpSpPr>
      <p:grpSpPr>
        <a:xfrm>
          <a:off x="0" y="0"/>
          <a:ext cx="0" cy="0"/>
          <a:chOff x="0" y="0"/>
          <a:chExt cx="0" cy="0"/>
        </a:xfrm>
      </p:grpSpPr>
      <p:sp>
        <p:nvSpPr>
          <p:cNvPr id="6" name="Rectangle 5"/>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10" name="Text Placeholder 2"/>
          <p:cNvSpPr>
            <a:spLocks noGrp="1"/>
          </p:cNvSpPr>
          <p:nvPr>
            <p:ph type="body" idx="10" hasCustomPrompt="1"/>
          </p:nvPr>
        </p:nvSpPr>
        <p:spPr>
          <a:xfrm>
            <a:off x="11759" y="1066451"/>
            <a:ext cx="9143999" cy="4593344"/>
          </a:xfrm>
          <a:ln>
            <a:noFill/>
          </a:ln>
        </p:spPr>
        <p:txBody>
          <a:bodyPr anchor="t">
            <a:noAutofit/>
          </a:bodyPr>
          <a:lstStyle>
            <a:lvl1pPr marL="0" indent="0" algn="ctr">
              <a:buFont typeface="Arial"/>
              <a:buNone/>
              <a:defRPr sz="30000" b="0" kern="1200" spc="-1000" baseline="0">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indent="0" algn="ctr">
              <a:buFont typeface="Arial"/>
              <a:buNone/>
            </a:pPr>
            <a:r>
              <a:rPr lang="en-US" sz="28700" spc="-300" dirty="0">
                <a:solidFill>
                  <a:schemeClr val="accent2"/>
                </a:solidFill>
              </a:rPr>
              <a:t>65</a:t>
            </a:r>
            <a:r>
              <a:rPr lang="en-US" sz="28700" spc="-300" baseline="30000" dirty="0">
                <a:solidFill>
                  <a:schemeClr val="accent2"/>
                </a:solidFill>
              </a:rPr>
              <a:t>%</a:t>
            </a:r>
          </a:p>
        </p:txBody>
      </p:sp>
      <p:sp>
        <p:nvSpPr>
          <p:cNvPr id="5" name="Content Placeholder 2"/>
          <p:cNvSpPr>
            <a:spLocks noGrp="1"/>
          </p:cNvSpPr>
          <p:nvPr>
            <p:ph idx="1"/>
          </p:nvPr>
        </p:nvSpPr>
        <p:spPr>
          <a:xfrm>
            <a:off x="457200" y="1163489"/>
            <a:ext cx="8229600" cy="13292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31371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Orange">
    <p:spTree>
      <p:nvGrpSpPr>
        <p:cNvPr id="1" name=""/>
        <p:cNvGrpSpPr/>
        <p:nvPr/>
      </p:nvGrpSpPr>
      <p:grpSpPr>
        <a:xfrm>
          <a:off x="0" y="0"/>
          <a:ext cx="0" cy="0"/>
          <a:chOff x="0" y="0"/>
          <a:chExt cx="0" cy="0"/>
        </a:xfrm>
      </p:grpSpPr>
      <p:sp>
        <p:nvSpPr>
          <p:cNvPr id="6" name="Rectangle 5"/>
          <p:cNvSpPr/>
          <p:nvPr userDrawn="1"/>
        </p:nvSpPr>
        <p:spPr>
          <a:xfrm>
            <a:off x="-14112" y="-112889"/>
            <a:ext cx="9158111" cy="64064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latin typeface="Verdana"/>
            </a:endParaRPr>
          </a:p>
        </p:txBody>
      </p:sp>
      <p:sp>
        <p:nvSpPr>
          <p:cNvPr id="2" name="Title 1"/>
          <p:cNvSpPr>
            <a:spLocks noGrp="1"/>
          </p:cNvSpPr>
          <p:nvPr>
            <p:ph type="title"/>
          </p:nvPr>
        </p:nvSpPr>
        <p:spPr>
          <a:xfrm>
            <a:off x="679980" y="2579927"/>
            <a:ext cx="7772400" cy="1362075"/>
          </a:xfrm>
        </p:spPr>
        <p:txBody>
          <a:bodyPr anchor="t">
            <a:normAutofit/>
          </a:bodyPr>
          <a:lstStyle>
            <a:lvl1pPr algn="l">
              <a:defRPr sz="38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023296"/>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237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Ice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290664"/>
          </a:xfrm>
          <a:prstGeom prst="rect">
            <a:avLst/>
          </a:prstGeom>
        </p:spPr>
      </p:pic>
      <p:sp>
        <p:nvSpPr>
          <p:cNvPr id="2" name="Title 1"/>
          <p:cNvSpPr>
            <a:spLocks noGrp="1"/>
          </p:cNvSpPr>
          <p:nvPr>
            <p:ph type="title"/>
          </p:nvPr>
        </p:nvSpPr>
        <p:spPr>
          <a:xfrm>
            <a:off x="679980" y="2579927"/>
            <a:ext cx="7772400" cy="1362075"/>
          </a:xfrm>
        </p:spPr>
        <p:txBody>
          <a:bodyPr anchor="t">
            <a:normAutofit/>
          </a:bodyPr>
          <a:lstStyle>
            <a:lvl1pPr algn="l">
              <a:defRPr sz="3800" b="0" cap="all">
                <a:solidFill>
                  <a:srgbClr val="19538C"/>
                </a:solidFill>
              </a:defRPr>
            </a:lvl1pPr>
          </a:lstStyle>
          <a:p>
            <a:r>
              <a:rPr lang="en-US" dirty="0"/>
              <a:t>Click to edit Master title style</a:t>
            </a:r>
          </a:p>
        </p:txBody>
      </p:sp>
      <p:sp>
        <p:nvSpPr>
          <p:cNvPr id="3" name="Text Placeholder 2"/>
          <p:cNvSpPr>
            <a:spLocks noGrp="1"/>
          </p:cNvSpPr>
          <p:nvPr>
            <p:ph type="body" idx="1"/>
          </p:nvPr>
        </p:nvSpPr>
        <p:spPr>
          <a:xfrm>
            <a:off x="722313" y="1023296"/>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7592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6263"/>
            <a:ext cx="8229600" cy="649122"/>
          </a:xfrm>
        </p:spPr>
        <p:txBody>
          <a:bodyPr anchor="t"/>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466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Ice Blue">
    <p:spTree>
      <p:nvGrpSpPr>
        <p:cNvPr id="1" name=""/>
        <p:cNvGrpSpPr/>
        <p:nvPr/>
      </p:nvGrpSpPr>
      <p:grpSpPr>
        <a:xfrm>
          <a:off x="0" y="0"/>
          <a:ext cx="0" cy="0"/>
          <a:chOff x="0" y="0"/>
          <a:chExt cx="0" cy="0"/>
        </a:xfrm>
      </p:grpSpPr>
      <p:sp>
        <p:nvSpPr>
          <p:cNvPr id="5" name="Rectangle 4"/>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2" name="Title 1"/>
          <p:cNvSpPr>
            <a:spLocks noGrp="1"/>
          </p:cNvSpPr>
          <p:nvPr>
            <p:ph type="title"/>
          </p:nvPr>
        </p:nvSpPr>
        <p:spPr>
          <a:xfrm>
            <a:off x="679980" y="2579927"/>
            <a:ext cx="7772400" cy="1362075"/>
          </a:xfrm>
        </p:spPr>
        <p:txBody>
          <a:bodyPr anchor="t">
            <a:normAutofit/>
          </a:bodyPr>
          <a:lstStyle>
            <a:lvl1pPr algn="l">
              <a:defRPr sz="3800" b="0" cap="all">
                <a:solidFill>
                  <a:srgbClr val="19538C"/>
                </a:solidFill>
              </a:defRPr>
            </a:lvl1pPr>
          </a:lstStyle>
          <a:p>
            <a:r>
              <a:rPr lang="en-US" dirty="0"/>
              <a:t>Click to edit Master title style</a:t>
            </a:r>
          </a:p>
        </p:txBody>
      </p:sp>
      <p:sp>
        <p:nvSpPr>
          <p:cNvPr id="3" name="Text Placeholder 2"/>
          <p:cNvSpPr>
            <a:spLocks noGrp="1"/>
          </p:cNvSpPr>
          <p:nvPr>
            <p:ph type="body" idx="1"/>
          </p:nvPr>
        </p:nvSpPr>
        <p:spPr>
          <a:xfrm>
            <a:off x="722313" y="1023296"/>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1297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w Bkgrd">
    <p:spTree>
      <p:nvGrpSpPr>
        <p:cNvPr id="1" name=""/>
        <p:cNvGrpSpPr/>
        <p:nvPr/>
      </p:nvGrpSpPr>
      <p:grpSpPr>
        <a:xfrm>
          <a:off x="0" y="0"/>
          <a:ext cx="0" cy="0"/>
          <a:chOff x="0" y="0"/>
          <a:chExt cx="0" cy="0"/>
        </a:xfrm>
      </p:grpSpPr>
      <p:sp>
        <p:nvSpPr>
          <p:cNvPr id="5" name="Rectangle 4"/>
          <p:cNvSpPr/>
          <p:nvPr userDrawn="1"/>
        </p:nvSpPr>
        <p:spPr>
          <a:xfrm>
            <a:off x="1" y="0"/>
            <a:ext cx="9143999" cy="6269249"/>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8" name="Text Placeholder 2"/>
          <p:cNvSpPr>
            <a:spLocks noGrp="1"/>
          </p:cNvSpPr>
          <p:nvPr>
            <p:ph type="body" idx="1" hasCustomPrompt="1"/>
          </p:nvPr>
        </p:nvSpPr>
        <p:spPr>
          <a:xfrm>
            <a:off x="442503" y="2226442"/>
            <a:ext cx="8229600" cy="1007078"/>
          </a:xfrm>
        </p:spPr>
        <p:txBody>
          <a:bodyPr anchor="t">
            <a:noAutofit/>
          </a:bodyPr>
          <a:lstStyle>
            <a:lvl1pPr marL="0" indent="0">
              <a:buNone/>
              <a:defRPr sz="5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9" name="Content Placeholder 3"/>
          <p:cNvSpPr>
            <a:spLocks noGrp="1"/>
          </p:cNvSpPr>
          <p:nvPr>
            <p:ph sz="half" idx="2"/>
          </p:nvPr>
        </p:nvSpPr>
        <p:spPr>
          <a:xfrm>
            <a:off x="454262" y="3631094"/>
            <a:ext cx="7670105" cy="2118692"/>
          </a:xfrm>
        </p:spPr>
        <p:txBody>
          <a:bodyPr/>
          <a:lstStyle>
            <a:lvl1pPr marL="0" indent="0">
              <a:buNone/>
              <a:defRPr sz="1800"/>
            </a:lvl1pPr>
            <a:lvl2pPr marL="457200" indent="0">
              <a:buNone/>
              <a:defRPr sz="1800"/>
            </a:lvl2pPr>
            <a:lvl3pPr marL="914400" indent="0">
              <a:buNone/>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1867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losing Logo">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sp>
        <p:nvSpPr>
          <p:cNvPr id="7" name="Rectangle 6"/>
          <p:cNvSpPr/>
          <p:nvPr userDrawn="1"/>
        </p:nvSpPr>
        <p:spPr>
          <a:xfrm>
            <a:off x="1" y="0"/>
            <a:ext cx="9143999" cy="6858000"/>
          </a:xfrm>
          <a:prstGeom prst="rect">
            <a:avLst/>
          </a:prstGeom>
          <a:solidFill>
            <a:srgbClr val="D5E9F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a:endParaRPr>
          </a:p>
        </p:txBody>
      </p:sp>
      <p:pic>
        <p:nvPicPr>
          <p:cNvPr id="2" name="Picture 1" descr="CPWR_logo_tag_vertical_high_re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99468" y="1716704"/>
            <a:ext cx="5762123" cy="3786157"/>
          </a:xfrm>
          <a:prstGeom prst="rect">
            <a:avLst/>
          </a:prstGeom>
        </p:spPr>
      </p:pic>
    </p:spTree>
    <p:extLst>
      <p:ext uri="{BB962C8B-B14F-4D97-AF65-F5344CB8AC3E}">
        <p14:creationId xmlns:p14="http://schemas.microsoft.com/office/powerpoint/2010/main" val="19334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3EF249-3B2A-7C45-A86A-4AEDE351EAAB}"/>
              </a:ext>
            </a:extLst>
          </p:cNvPr>
          <p:cNvSpPr/>
          <p:nvPr userDrawn="1"/>
        </p:nvSpPr>
        <p:spPr>
          <a:xfrm>
            <a:off x="0" y="-654"/>
            <a:ext cx="9144000" cy="6132514"/>
          </a:xfrm>
          <a:prstGeom prst="rect">
            <a:avLst/>
          </a:prstGeom>
          <a:gradFill flip="none" rotWithShape="1">
            <a:gsLst>
              <a:gs pos="45000">
                <a:schemeClr val="tx2"/>
              </a:gs>
              <a:gs pos="0">
                <a:srgbClr val="0058B3"/>
              </a:gs>
              <a:gs pos="100000">
                <a:srgbClr val="000000"/>
              </a:gs>
              <a:gs pos="80000">
                <a:schemeClr val="tx1"/>
              </a:gs>
            </a:gsLst>
            <a:lin ang="135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041CDA7B-15FD-A849-B1AF-409AF3CE73F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Content Placeholder 8">
            <a:extLst>
              <a:ext uri="{FF2B5EF4-FFF2-40B4-BE49-F238E27FC236}">
                <a16:creationId xmlns:a16="http://schemas.microsoft.com/office/drawing/2014/main" id="{3C1855FD-2A04-1A41-820D-00A3D4BB11B3}"/>
              </a:ext>
            </a:extLst>
          </p:cNvPr>
          <p:cNvSpPr>
            <a:spLocks noGrp="1"/>
          </p:cNvSpPr>
          <p:nvPr>
            <p:ph sz="quarter" idx="11" hasCustomPrompt="1"/>
          </p:nvPr>
        </p:nvSpPr>
        <p:spPr>
          <a:xfrm>
            <a:off x="516468" y="1344614"/>
            <a:ext cx="8186737" cy="4787900"/>
          </a:xfrm>
          <a:prstGeom prst="rect">
            <a:avLst/>
          </a:prstGeom>
        </p:spPr>
        <p:txBody>
          <a:bodyPr wrap="square" lIns="91440" tIns="91440" rIns="91440" bIns="91440"/>
          <a:lstStyle>
            <a:lvl1pPr marL="0" indent="0" algn="just">
              <a:lnSpc>
                <a:spcPct val="100000"/>
              </a:lnSpc>
              <a:spcBef>
                <a:spcPts val="0"/>
              </a:spcBef>
              <a:spcAft>
                <a:spcPts val="450"/>
              </a:spcAft>
              <a:buClr>
                <a:schemeClr val="bg2"/>
              </a:buClr>
              <a:buSzPct val="90000"/>
              <a:buFont typeface="Arial" panose="020B0604020202020204" pitchFamily="34" charset="0"/>
              <a:buNone/>
              <a:defRPr sz="157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71488" indent="-214313" algn="just" defTabSz="274320">
              <a:lnSpc>
                <a:spcPct val="100000"/>
              </a:lnSpc>
              <a:spcBef>
                <a:spcPts val="0"/>
              </a:spcBef>
              <a:spcAft>
                <a:spcPts val="450"/>
              </a:spcAft>
              <a:buClr>
                <a:schemeClr val="accent2"/>
              </a:buClr>
              <a:buSzPct val="90000"/>
              <a:buFont typeface="Arial" panose="020B0604020202020204" pitchFamily="34" charset="0"/>
              <a:buChar char="•"/>
              <a:tabLst>
                <a:tab pos="471488" algn="l"/>
              </a:tabLst>
              <a:defRPr sz="1425">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668655" indent="-145733" algn="just">
              <a:lnSpc>
                <a:spcPct val="100000"/>
              </a:lnSpc>
              <a:spcBef>
                <a:spcPts val="0"/>
              </a:spcBef>
              <a:spcAft>
                <a:spcPts val="450"/>
              </a:spcAft>
              <a:buClr>
                <a:schemeClr val="accent2"/>
              </a:buClr>
              <a:buSzPct val="90000"/>
              <a:buFont typeface="Arial" panose="020B0604020202020204" pitchFamily="34" charset="0"/>
              <a:buChar char="•"/>
              <a:tabLst>
                <a:tab pos="600075" algn="l"/>
                <a:tab pos="1928813" algn="l"/>
              </a:tabLst>
              <a:defRPr sz="1275">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908685" indent="-145733" algn="just">
              <a:lnSpc>
                <a:spcPct val="100000"/>
              </a:lnSpc>
              <a:spcBef>
                <a:spcPts val="0"/>
              </a:spcBef>
              <a:spcAft>
                <a:spcPts val="450"/>
              </a:spcAft>
              <a:buClr>
                <a:schemeClr val="accent2"/>
              </a:buClr>
              <a:buSzPct val="90000"/>
              <a:buFont typeface="Arial" panose="020B0604020202020204" pitchFamily="34" charset="0"/>
              <a:buChar char="•"/>
              <a:tabLst>
                <a:tab pos="600075" algn="l"/>
                <a:tab pos="1928813" algn="l"/>
              </a:tabLst>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062990" indent="-145733" algn="just">
              <a:lnSpc>
                <a:spcPct val="100000"/>
              </a:lnSpc>
              <a:spcBef>
                <a:spcPts val="0"/>
              </a:spcBef>
              <a:spcAft>
                <a:spcPts val="450"/>
              </a:spcAft>
              <a:buClr>
                <a:schemeClr val="tx1"/>
              </a:buClr>
              <a:buSzPct val="90000"/>
              <a:buFont typeface="Arial" panose="020B0604020202020204" pitchFamily="34" charset="0"/>
              <a:buChar char="•"/>
              <a:tabLst>
                <a:tab pos="600075" algn="l"/>
                <a:tab pos="1928813" algn="l"/>
              </a:tabLst>
              <a:defRPr sz="105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0828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Number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56263"/>
            <a:ext cx="8229600" cy="649122"/>
          </a:xfrm>
        </p:spPr>
        <p:txBody>
          <a:bodyPr anchor="t"/>
          <a:lstStyle/>
          <a:p>
            <a:r>
              <a:rPr lang="en-US"/>
              <a:t>Click to edit Master title style</a:t>
            </a:r>
          </a:p>
        </p:txBody>
      </p:sp>
      <p:sp>
        <p:nvSpPr>
          <p:cNvPr id="3" name="Content Placeholder 2"/>
          <p:cNvSpPr>
            <a:spLocks noGrp="1"/>
          </p:cNvSpPr>
          <p:nvPr>
            <p:ph idx="1"/>
          </p:nvPr>
        </p:nvSpPr>
        <p:spPr/>
        <p:txBody>
          <a:bodyPr/>
          <a:lstStyle>
            <a:lvl1pPr marL="457200" indent="-457200">
              <a:buFont typeface="+mj-lt"/>
              <a:buAutoNum type="arabicPeriod"/>
              <a:defRPr sz="2000"/>
            </a:lvl1pPr>
            <a:lvl2pPr marL="800100" indent="-342900">
              <a:buFont typeface="+mj-lt"/>
              <a:buAutoNum type="alphaLcPeriod"/>
              <a:defRPr/>
            </a:lvl2pPr>
            <a:lvl3pPr marL="1257300" indent="-342900">
              <a:buFont typeface="+mj-lt"/>
              <a:buAutoNum type="romanLcPeriod"/>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3702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2"/>
            <a:ext cx="8229600" cy="1237035"/>
          </a:xfrm>
        </p:spPr>
        <p:txBody>
          <a:bodyPr anchor="t"/>
          <a:lstStyle/>
          <a:p>
            <a:r>
              <a:rPr lang="en-US"/>
              <a:t>Click to edit Master title style</a:t>
            </a:r>
            <a:br>
              <a:rPr lang="en-US"/>
            </a:br>
            <a:r>
              <a:rPr lang="en-US"/>
              <a:t>Line 2</a:t>
            </a:r>
          </a:p>
        </p:txBody>
      </p:sp>
      <p:sp>
        <p:nvSpPr>
          <p:cNvPr id="3" name="Content Placeholder 2"/>
          <p:cNvSpPr>
            <a:spLocks noGrp="1"/>
          </p:cNvSpPr>
          <p:nvPr>
            <p:ph idx="1"/>
          </p:nvPr>
        </p:nvSpPr>
        <p:spPr>
          <a:xfrm>
            <a:off x="457200" y="1619657"/>
            <a:ext cx="8229600" cy="4669182"/>
          </a:xfrm>
        </p:spPr>
        <p:txBody>
          <a:bodyPr/>
          <a:lstStyle>
            <a:lvl1pPr>
              <a:defRPr sz="200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21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Top Subhea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4" name="Subtitle 2"/>
          <p:cNvSpPr>
            <a:spLocks noGrp="1"/>
          </p:cNvSpPr>
          <p:nvPr>
            <p:ph type="subTitle" idx="12" hasCustomPrompt="1"/>
          </p:nvPr>
        </p:nvSpPr>
        <p:spPr>
          <a:xfrm>
            <a:off x="477842" y="119685"/>
            <a:ext cx="8243887" cy="137160"/>
          </a:xfrm>
        </p:spPr>
        <p:txBody>
          <a:bodyPr tIns="0" bIns="0" anchor="ctr" anchorCtr="0">
            <a:noAutofit/>
          </a:bodyPr>
          <a:lstStyle>
            <a:lvl1pPr marL="0" indent="0" algn="l">
              <a:buNone/>
              <a:defRPr sz="1300" b="0" spc="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307635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86548"/>
            <a:ext cx="8229600"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4662"/>
            <a:ext cx="8229600" cy="4473222"/>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39789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Bullets Two Column">
    <p:spTree>
      <p:nvGrpSpPr>
        <p:cNvPr id="1" name=""/>
        <p:cNvGrpSpPr/>
        <p:nvPr/>
      </p:nvGrpSpPr>
      <p:grpSpPr>
        <a:xfrm>
          <a:off x="0" y="0"/>
          <a:ext cx="0" cy="0"/>
          <a:chOff x="0" y="0"/>
          <a:chExt cx="0" cy="0"/>
        </a:xfrm>
      </p:grpSpPr>
      <p:sp>
        <p:nvSpPr>
          <p:cNvPr id="7" name="Content Placeholder 2"/>
          <p:cNvSpPr>
            <a:spLocks noGrp="1"/>
          </p:cNvSpPr>
          <p:nvPr>
            <p:ph sz="half" idx="10"/>
          </p:nvPr>
        </p:nvSpPr>
        <p:spPr>
          <a:xfrm>
            <a:off x="457200" y="1190093"/>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half" idx="2"/>
          </p:nvPr>
        </p:nvSpPr>
        <p:spPr>
          <a:xfrm>
            <a:off x="4648200" y="1179509"/>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457200" y="256263"/>
            <a:ext cx="8229600" cy="649122"/>
          </a:xfrm>
        </p:spPr>
        <p:txBody>
          <a:bodyPr anchor="t"/>
          <a:lstStyle/>
          <a:p>
            <a:r>
              <a:rPr lang="en-US"/>
              <a:t>Click to edit Master title style</a:t>
            </a:r>
          </a:p>
        </p:txBody>
      </p:sp>
    </p:spTree>
    <p:extLst>
      <p:ext uri="{BB962C8B-B14F-4D97-AF65-F5344CB8AC3E}">
        <p14:creationId xmlns:p14="http://schemas.microsoft.com/office/powerpoint/2010/main" val="28855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ubhead Bullets wBkgd">
    <p:spTree>
      <p:nvGrpSpPr>
        <p:cNvPr id="1" name=""/>
        <p:cNvGrpSpPr/>
        <p:nvPr/>
      </p:nvGrpSpPr>
      <p:grpSpPr>
        <a:xfrm>
          <a:off x="0" y="0"/>
          <a:ext cx="0" cy="0"/>
          <a:chOff x="0" y="0"/>
          <a:chExt cx="0" cy="0"/>
        </a:xfrm>
      </p:grpSpPr>
      <p:sp>
        <p:nvSpPr>
          <p:cNvPr id="7" name="Content Placeholder 2"/>
          <p:cNvSpPr>
            <a:spLocks noGrp="1"/>
          </p:cNvSpPr>
          <p:nvPr>
            <p:ph sz="half" idx="10"/>
          </p:nvPr>
        </p:nvSpPr>
        <p:spPr>
          <a:xfrm>
            <a:off x="457200" y="1635137"/>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half" idx="2"/>
          </p:nvPr>
        </p:nvSpPr>
        <p:spPr>
          <a:xfrm>
            <a:off x="4648200" y="1635137"/>
            <a:ext cx="4038600" cy="4525963"/>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457200" y="256263"/>
            <a:ext cx="8229600" cy="649122"/>
          </a:xfrm>
        </p:spPr>
        <p:txBody>
          <a:bodyPr anchor="t"/>
          <a:lstStyle/>
          <a:p>
            <a:r>
              <a:rPr lang="en-US"/>
              <a:t>Click to edit Master title style</a:t>
            </a:r>
          </a:p>
        </p:txBody>
      </p:sp>
      <p:sp>
        <p:nvSpPr>
          <p:cNvPr id="11" name="Text Placeholder 2"/>
          <p:cNvSpPr>
            <a:spLocks noGrp="1"/>
          </p:cNvSpPr>
          <p:nvPr>
            <p:ph type="body" idx="1" hasCustomPrompt="1"/>
          </p:nvPr>
        </p:nvSpPr>
        <p:spPr>
          <a:xfrm>
            <a:off x="457200" y="1188615"/>
            <a:ext cx="7257976" cy="421657"/>
          </a:xfrm>
        </p:spPr>
        <p:txBody>
          <a:bodyPr anchor="t">
            <a:noAutofit/>
          </a:bodyPr>
          <a:lstStyle>
            <a:lvl1pPr marL="0" indent="0">
              <a:buNone/>
              <a:defRPr sz="1800" b="1">
                <a:solidFill>
                  <a:srgbClr val="EF8B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Tree>
    <p:extLst>
      <p:ext uri="{BB962C8B-B14F-4D97-AF65-F5344CB8AC3E}">
        <p14:creationId xmlns:p14="http://schemas.microsoft.com/office/powerpoint/2010/main" val="34789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8183"/>
            <a:ext cx="8229600" cy="6607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63489"/>
            <a:ext cx="8229600" cy="5101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323667" y="6472449"/>
            <a:ext cx="1363133" cy="215444"/>
          </a:xfrm>
          <a:prstGeom prst="rect">
            <a:avLst/>
          </a:prstGeom>
          <a:noFill/>
        </p:spPr>
        <p:txBody>
          <a:bodyPr wrap="square" rtlCol="0">
            <a:spAutoFit/>
          </a:bodyPr>
          <a:lstStyle/>
          <a:p>
            <a:pPr algn="r"/>
            <a:fld id="{88B8BF1F-FC42-1942-BA89-2E2354D26AC2}" type="slidenum">
              <a:rPr lang="en-US" sz="800" smtClean="0">
                <a:solidFill>
                  <a:schemeClr val="tx1">
                    <a:lumMod val="60000"/>
                    <a:lumOff val="40000"/>
                  </a:schemeClr>
                </a:solidFill>
                <a:latin typeface="Verdana"/>
                <a:cs typeface="Verdana"/>
              </a:rPr>
              <a:t>‹#›</a:t>
            </a:fld>
            <a:endParaRPr lang="en-US" sz="800" dirty="0">
              <a:solidFill>
                <a:schemeClr val="tx1">
                  <a:lumMod val="60000"/>
                  <a:lumOff val="40000"/>
                </a:schemeClr>
              </a:solidFill>
              <a:latin typeface="Verdana"/>
              <a:cs typeface="Verdana"/>
            </a:endParaRPr>
          </a:p>
        </p:txBody>
      </p:sp>
      <p:pic>
        <p:nvPicPr>
          <p:cNvPr id="12" name="Picture 11" descr="CPWRtext_tag_corp_ppt_high_res.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445246" y="6472009"/>
            <a:ext cx="4321093" cy="540514"/>
          </a:xfrm>
          <a:prstGeom prst="rect">
            <a:avLst/>
          </a:prstGeom>
        </p:spPr>
      </p:pic>
    </p:spTree>
    <p:extLst>
      <p:ext uri="{BB962C8B-B14F-4D97-AF65-F5344CB8AC3E}">
        <p14:creationId xmlns:p14="http://schemas.microsoft.com/office/powerpoint/2010/main" val="348065360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88" r:id="rId4"/>
    <p:sldLayoutId id="2147483667" r:id="rId5"/>
    <p:sldLayoutId id="2147483668" r:id="rId6"/>
    <p:sldLayoutId id="2147483662" r:id="rId7"/>
    <p:sldLayoutId id="2147483674" r:id="rId8"/>
    <p:sldLayoutId id="2147483686" r:id="rId9"/>
    <p:sldLayoutId id="2147483685" r:id="rId10"/>
    <p:sldLayoutId id="2147483673" r:id="rId11"/>
    <p:sldLayoutId id="2147483687" r:id="rId12"/>
    <p:sldLayoutId id="2147483669" r:id="rId13"/>
    <p:sldLayoutId id="2147483689" r:id="rId14"/>
    <p:sldLayoutId id="2147483677" r:id="rId15"/>
    <p:sldLayoutId id="2147483691" r:id="rId16"/>
    <p:sldLayoutId id="2147483692" r:id="rId17"/>
    <p:sldLayoutId id="2147483680" r:id="rId18"/>
    <p:sldLayoutId id="2147483670" r:id="rId19"/>
    <p:sldLayoutId id="2147483671" r:id="rId20"/>
    <p:sldLayoutId id="2147483664" r:id="rId21"/>
    <p:sldLayoutId id="2147483672" r:id="rId22"/>
    <p:sldLayoutId id="2147483684" r:id="rId23"/>
    <p:sldLayoutId id="2147483676" r:id="rId24"/>
    <p:sldLayoutId id="2147483681" r:id="rId25"/>
    <p:sldLayoutId id="2147483690" r:id="rId26"/>
    <p:sldLayoutId id="2147483683" r:id="rId27"/>
    <p:sldLayoutId id="2147483661" r:id="rId28"/>
    <p:sldLayoutId id="2147483679" r:id="rId29"/>
    <p:sldLayoutId id="2147483678" r:id="rId30"/>
    <p:sldLayoutId id="2147483665" r:id="rId31"/>
    <p:sldLayoutId id="2147483682" r:id="rId32"/>
    <p:sldLayoutId id="2147483693" r:id="rId3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sz="3000" kern="1200">
          <a:solidFill>
            <a:schemeClr val="tx2"/>
          </a:solidFill>
          <a:latin typeface="Verdana"/>
          <a:ea typeface="+mj-ea"/>
          <a:cs typeface="Verdana"/>
        </a:defRPr>
      </a:lvl1pPr>
    </p:titleStyle>
    <p:bodyStyle>
      <a:lvl1pPr marL="342900" indent="-342900" algn="l" defTabSz="457200" rtl="0" eaLnBrk="1" latinLnBrk="0" hangingPunct="1">
        <a:spcBef>
          <a:spcPts val="1000"/>
        </a:spcBef>
        <a:buClr>
          <a:schemeClr val="accent1"/>
        </a:buClr>
        <a:buFont typeface="Arial"/>
        <a:buChar char="•"/>
        <a:defRPr sz="1800" kern="1200">
          <a:solidFill>
            <a:srgbClr val="424242"/>
          </a:solidFill>
          <a:latin typeface="Verdana"/>
          <a:ea typeface="+mn-ea"/>
          <a:cs typeface="Verdana"/>
        </a:defRPr>
      </a:lvl1pPr>
      <a:lvl2pPr marL="742950" indent="-285750" algn="l" defTabSz="457200" rtl="0" eaLnBrk="1" latinLnBrk="0" hangingPunct="1">
        <a:spcBef>
          <a:spcPts val="1000"/>
        </a:spcBef>
        <a:buFont typeface="Arial"/>
        <a:buChar char="–"/>
        <a:defRPr sz="1800" kern="1200">
          <a:solidFill>
            <a:srgbClr val="424242"/>
          </a:solidFill>
          <a:latin typeface="Verdana"/>
          <a:ea typeface="+mn-ea"/>
          <a:cs typeface="Verdana"/>
        </a:defRPr>
      </a:lvl2pPr>
      <a:lvl3pPr marL="1143000" indent="-228600" algn="l" defTabSz="457200" rtl="0" eaLnBrk="1" latinLnBrk="0" hangingPunct="1">
        <a:spcBef>
          <a:spcPts val="1000"/>
        </a:spcBef>
        <a:buFont typeface="Arial"/>
        <a:buChar char="•"/>
        <a:defRPr sz="1600" kern="1200">
          <a:solidFill>
            <a:srgbClr val="424242"/>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accent4"/>
          </a:solidFill>
          <a:latin typeface="Verdana"/>
          <a:ea typeface="+mn-ea"/>
          <a:cs typeface="Verdana"/>
        </a:defRPr>
      </a:lvl4pPr>
      <a:lvl5pPr marL="2057400" indent="-228600" algn="l" defTabSz="457200" rtl="0" eaLnBrk="1" latinLnBrk="0" hangingPunct="1">
        <a:spcBef>
          <a:spcPct val="20000"/>
        </a:spcBef>
        <a:buFont typeface="Arial"/>
        <a:buChar char="»"/>
        <a:defRPr sz="1400" kern="1200">
          <a:solidFill>
            <a:schemeClr val="accent4"/>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85D6-598D-413F-89B5-DDABC35F04C5}"/>
              </a:ext>
            </a:extLst>
          </p:cNvPr>
          <p:cNvSpPr>
            <a:spLocks noGrp="1"/>
          </p:cNvSpPr>
          <p:nvPr>
            <p:ph type="ctrTitle"/>
          </p:nvPr>
        </p:nvSpPr>
        <p:spPr/>
        <p:txBody>
          <a:bodyPr>
            <a:normAutofit/>
          </a:bodyPr>
          <a:lstStyle/>
          <a:p>
            <a:r>
              <a:rPr lang="en-US" dirty="0"/>
              <a:t>Compuware and </a:t>
            </a:r>
            <a:br>
              <a:rPr lang="en-US" dirty="0"/>
            </a:br>
            <a:r>
              <a:rPr lang="en-US" dirty="0" err="1"/>
              <a:t>OpenLegacy</a:t>
            </a:r>
            <a:endParaRPr lang="en-US" dirty="0"/>
          </a:p>
        </p:txBody>
      </p:sp>
      <p:sp>
        <p:nvSpPr>
          <p:cNvPr id="3" name="Subtitle 2">
            <a:extLst>
              <a:ext uri="{FF2B5EF4-FFF2-40B4-BE49-F238E27FC236}">
                <a16:creationId xmlns:a16="http://schemas.microsoft.com/office/drawing/2014/main" id="{FB067A58-9442-44BE-86D5-4CF86DE8E344}"/>
              </a:ext>
            </a:extLst>
          </p:cNvPr>
          <p:cNvSpPr>
            <a:spLocks noGrp="1"/>
          </p:cNvSpPr>
          <p:nvPr>
            <p:ph type="subTitle" idx="1"/>
          </p:nvPr>
        </p:nvSpPr>
        <p:spPr>
          <a:xfrm>
            <a:off x="655107" y="4111405"/>
            <a:ext cx="7772400" cy="1009239"/>
          </a:xfrm>
        </p:spPr>
        <p:txBody>
          <a:bodyPr>
            <a:normAutofit/>
          </a:bodyPr>
          <a:lstStyle/>
          <a:p>
            <a:r>
              <a:rPr lang="en-US" dirty="0"/>
              <a:t>New Topaz Integration</a:t>
            </a:r>
          </a:p>
          <a:p>
            <a:r>
              <a:rPr lang="en-US" dirty="0"/>
              <a:t>October Launch</a:t>
            </a:r>
          </a:p>
        </p:txBody>
      </p:sp>
      <p:pic>
        <p:nvPicPr>
          <p:cNvPr id="5" name="Picture 4">
            <a:extLst>
              <a:ext uri="{FF2B5EF4-FFF2-40B4-BE49-F238E27FC236}">
                <a16:creationId xmlns:a16="http://schemas.microsoft.com/office/drawing/2014/main" id="{72BE64FC-5390-4B7D-A002-0B2989294289}"/>
              </a:ext>
            </a:extLst>
          </p:cNvPr>
          <p:cNvPicPr>
            <a:picLocks noChangeAspect="1"/>
          </p:cNvPicPr>
          <p:nvPr/>
        </p:nvPicPr>
        <p:blipFill>
          <a:blip r:embed="rId2"/>
          <a:stretch>
            <a:fillRect/>
          </a:stretch>
        </p:blipFill>
        <p:spPr>
          <a:xfrm>
            <a:off x="3363961" y="5695007"/>
            <a:ext cx="2781837" cy="553792"/>
          </a:xfrm>
          <a:prstGeom prst="rect">
            <a:avLst/>
          </a:prstGeom>
        </p:spPr>
      </p:pic>
    </p:spTree>
    <p:extLst>
      <p:ext uri="{BB962C8B-B14F-4D97-AF65-F5344CB8AC3E}">
        <p14:creationId xmlns:p14="http://schemas.microsoft.com/office/powerpoint/2010/main" val="696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1530-9F6C-4BD1-A0D7-ED45A5DAE799}"/>
              </a:ext>
            </a:extLst>
          </p:cNvPr>
          <p:cNvSpPr>
            <a:spLocks noGrp="1"/>
          </p:cNvSpPr>
          <p:nvPr>
            <p:ph type="title"/>
          </p:nvPr>
        </p:nvSpPr>
        <p:spPr/>
        <p:txBody>
          <a:bodyPr/>
          <a:lstStyle/>
          <a:p>
            <a:r>
              <a:rPr lang="en-US" dirty="0"/>
              <a:t>How does this help</a:t>
            </a:r>
          </a:p>
        </p:txBody>
      </p:sp>
      <p:sp>
        <p:nvSpPr>
          <p:cNvPr id="3" name="Content Placeholder 2">
            <a:extLst>
              <a:ext uri="{FF2B5EF4-FFF2-40B4-BE49-F238E27FC236}">
                <a16:creationId xmlns:a16="http://schemas.microsoft.com/office/drawing/2014/main" id="{43BE9FD4-7CE8-4C9E-B688-AEFEEEB7542C}"/>
              </a:ext>
            </a:extLst>
          </p:cNvPr>
          <p:cNvSpPr>
            <a:spLocks noGrp="1"/>
          </p:cNvSpPr>
          <p:nvPr>
            <p:ph idx="1"/>
          </p:nvPr>
        </p:nvSpPr>
        <p:spPr>
          <a:xfrm>
            <a:off x="457200" y="1163489"/>
            <a:ext cx="8229600" cy="5101844"/>
          </a:xfrm>
        </p:spPr>
        <p:txBody>
          <a:bodyPr>
            <a:normAutofit fontScale="85000" lnSpcReduction="10000"/>
          </a:bodyPr>
          <a:lstStyle/>
          <a:p>
            <a:r>
              <a:rPr lang="en-US" dirty="0"/>
              <a:t>Customers</a:t>
            </a:r>
          </a:p>
          <a:p>
            <a:pPr lvl="1"/>
            <a:r>
              <a:rPr lang="en-US" dirty="0"/>
              <a:t>Leverage what you have – Mainframe Developers and DevOps standards</a:t>
            </a:r>
          </a:p>
          <a:p>
            <a:pPr lvl="1"/>
            <a:r>
              <a:rPr lang="en-US" dirty="0"/>
              <a:t>Seamless DevOps handoff between Backend &amp; Frontend Developers</a:t>
            </a:r>
          </a:p>
          <a:p>
            <a:pPr lvl="1"/>
            <a:r>
              <a:rPr lang="en-US" dirty="0"/>
              <a:t>Reduce/Eliminate dependencies on ESB/Middleware (Eliminate Layers)</a:t>
            </a:r>
          </a:p>
          <a:p>
            <a:pPr lvl="1"/>
            <a:r>
              <a:rPr lang="en-US" dirty="0"/>
              <a:t>End to End Solution – in comparison to Z/OS Connects</a:t>
            </a:r>
          </a:p>
          <a:p>
            <a:pPr>
              <a:spcBef>
                <a:spcPts val="1800"/>
              </a:spcBef>
            </a:pPr>
            <a:r>
              <a:rPr lang="en-US" dirty="0"/>
              <a:t>OpenLegacy</a:t>
            </a:r>
          </a:p>
          <a:p>
            <a:pPr lvl="1"/>
            <a:r>
              <a:rPr lang="en-US" dirty="0"/>
              <a:t>COBOL developers, Topaz users involved in the API generations process </a:t>
            </a:r>
          </a:p>
          <a:p>
            <a:pPr lvl="1"/>
            <a:r>
              <a:rPr lang="en-US" dirty="0"/>
              <a:t>Mainframe to Microservices – One Stop Shop</a:t>
            </a:r>
          </a:p>
          <a:p>
            <a:pPr lvl="1"/>
            <a:r>
              <a:rPr lang="en-US" dirty="0"/>
              <a:t>Joint debugging of mainframe and Java-based microservices</a:t>
            </a:r>
          </a:p>
          <a:p>
            <a:pPr>
              <a:spcBef>
                <a:spcPts val="1800"/>
              </a:spcBef>
            </a:pPr>
            <a:r>
              <a:rPr lang="en-US" dirty="0"/>
              <a:t>Compuware</a:t>
            </a:r>
          </a:p>
          <a:p>
            <a:pPr lvl="1"/>
            <a:r>
              <a:rPr lang="en-US" dirty="0"/>
              <a:t>Enables Topaz users to participate in the API generation process</a:t>
            </a:r>
          </a:p>
          <a:p>
            <a:pPr lvl="1"/>
            <a:r>
              <a:rPr lang="en-US" dirty="0"/>
              <a:t>Extends our customer choice integration strategy</a:t>
            </a:r>
          </a:p>
          <a:p>
            <a:pPr lvl="1"/>
            <a:r>
              <a:rPr lang="en-US" dirty="0"/>
              <a:t>Reduces IBM’s messaging impact (z/OS Connect)</a:t>
            </a:r>
          </a:p>
        </p:txBody>
      </p:sp>
    </p:spTree>
    <p:extLst>
      <p:ext uri="{BB962C8B-B14F-4D97-AF65-F5344CB8AC3E}">
        <p14:creationId xmlns:p14="http://schemas.microsoft.com/office/powerpoint/2010/main" val="154268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181" y="6427576"/>
            <a:ext cx="3871245" cy="215444"/>
          </a:xfrm>
          <a:prstGeom prst="rect">
            <a:avLst/>
          </a:prstGeom>
        </p:spPr>
        <p:txBody>
          <a:bodyPr wrap="square" rtlCol="0" anchor="b">
            <a:spAutoFit/>
          </a:bodyPr>
          <a:lstStyle/>
          <a:p>
            <a:pPr marL="0" indent="0">
              <a:buNone/>
            </a:pPr>
            <a:r>
              <a:rPr lang="en-US" sz="800" dirty="0">
                <a:latin typeface="Verdana"/>
                <a:cs typeface="Verdana"/>
              </a:rPr>
              <a:t>© Compuware Corporation 2018 All Rights Reserved.</a:t>
            </a:r>
          </a:p>
        </p:txBody>
      </p:sp>
    </p:spTree>
    <p:extLst>
      <p:ext uri="{BB962C8B-B14F-4D97-AF65-F5344CB8AC3E}">
        <p14:creationId xmlns:p14="http://schemas.microsoft.com/office/powerpoint/2010/main" val="383972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1951-0997-42DA-AE6F-591BD1B8661A}"/>
              </a:ext>
            </a:extLst>
          </p:cNvPr>
          <p:cNvSpPr>
            <a:spLocks noGrp="1"/>
          </p:cNvSpPr>
          <p:nvPr>
            <p:ph type="title"/>
          </p:nvPr>
        </p:nvSpPr>
        <p:spPr/>
        <p:txBody>
          <a:bodyPr/>
          <a:lstStyle/>
          <a:p>
            <a:r>
              <a:rPr lang="en-US" dirty="0"/>
              <a:t>October Launch Announcement</a:t>
            </a:r>
          </a:p>
        </p:txBody>
      </p:sp>
      <p:sp>
        <p:nvSpPr>
          <p:cNvPr id="4" name="Rectangle 3">
            <a:extLst>
              <a:ext uri="{FF2B5EF4-FFF2-40B4-BE49-F238E27FC236}">
                <a16:creationId xmlns:a16="http://schemas.microsoft.com/office/drawing/2014/main" id="{93526F07-7792-C648-8A1C-7E3AA44B4168}"/>
              </a:ext>
            </a:extLst>
          </p:cNvPr>
          <p:cNvSpPr/>
          <p:nvPr/>
        </p:nvSpPr>
        <p:spPr>
          <a:xfrm>
            <a:off x="361950" y="1119285"/>
            <a:ext cx="3501483" cy="2662267"/>
          </a:xfrm>
          <a:prstGeom prst="rect">
            <a:avLst/>
          </a:prstGeom>
        </p:spPr>
        <p:txBody>
          <a:bodyPr wrap="square">
            <a:spAutoFit/>
          </a:bodyPr>
          <a:lstStyle/>
          <a:p>
            <a:r>
              <a:rPr lang="en-US" dirty="0">
                <a:solidFill>
                  <a:srgbClr val="222222"/>
                </a:solidFill>
                <a:latin typeface="Arial" panose="020B0604020202020204" pitchFamily="34" charset="0"/>
              </a:rPr>
              <a:t>"Compuware is excited to be collaborating with OpenLegacy. The new integration with Topaz empowers customers to improve their mainframe software delivery quality, velocity and efficiency within a continuously improving Topaz experience." </a:t>
            </a:r>
          </a:p>
          <a:p>
            <a:pPr algn="r">
              <a:spcBef>
                <a:spcPts val="600"/>
              </a:spcBef>
            </a:pPr>
            <a:r>
              <a:rPr lang="en-US" b="1" dirty="0">
                <a:solidFill>
                  <a:srgbClr val="222222"/>
                </a:solidFill>
                <a:latin typeface="Arial" panose="020B0604020202020204" pitchFamily="34" charset="0"/>
              </a:rPr>
              <a:t>- Chris O'Malley</a:t>
            </a:r>
            <a:endParaRPr lang="en-US" b="1" dirty="0"/>
          </a:p>
        </p:txBody>
      </p:sp>
      <p:sp>
        <p:nvSpPr>
          <p:cNvPr id="5" name="Rectangle 4">
            <a:extLst>
              <a:ext uri="{FF2B5EF4-FFF2-40B4-BE49-F238E27FC236}">
                <a16:creationId xmlns:a16="http://schemas.microsoft.com/office/drawing/2014/main" id="{BAD487CB-9672-1D4A-863A-4E5527333E11}"/>
              </a:ext>
            </a:extLst>
          </p:cNvPr>
          <p:cNvSpPr/>
          <p:nvPr/>
        </p:nvSpPr>
        <p:spPr>
          <a:xfrm>
            <a:off x="4849249" y="1119285"/>
            <a:ext cx="3932801" cy="2662267"/>
          </a:xfrm>
          <a:prstGeom prst="rect">
            <a:avLst/>
          </a:prstGeom>
        </p:spPr>
        <p:txBody>
          <a:bodyPr wrap="square">
            <a:spAutoFit/>
          </a:bodyPr>
          <a:lstStyle/>
          <a:p>
            <a:r>
              <a:rPr lang="en-US" dirty="0">
                <a:solidFill>
                  <a:srgbClr val="222222"/>
                </a:solidFill>
                <a:latin typeface="Arial" panose="020B0604020202020204" pitchFamily="34" charset="0"/>
              </a:rPr>
              <a:t>“The combination of the two vendors’ offerings gives mainframe developers unprecedented control and flexibility into their API implementations. This partnership empowers customers to incorporate mainframe applications into the modern, cloud-native world.”</a:t>
            </a:r>
          </a:p>
          <a:p>
            <a:pPr algn="r">
              <a:spcBef>
                <a:spcPts val="600"/>
              </a:spcBef>
            </a:pPr>
            <a:r>
              <a:rPr lang="en-US" b="1" dirty="0">
                <a:solidFill>
                  <a:srgbClr val="222222"/>
                </a:solidFill>
                <a:latin typeface="Arial" panose="020B0604020202020204" pitchFamily="34" charset="0"/>
              </a:rPr>
              <a:t>- Jason Bloomberg, </a:t>
            </a:r>
            <a:r>
              <a:rPr lang="en-US" b="1" dirty="0" err="1">
                <a:solidFill>
                  <a:srgbClr val="222222"/>
                </a:solidFill>
                <a:latin typeface="Arial" panose="020B0604020202020204" pitchFamily="34" charset="0"/>
              </a:rPr>
              <a:t>Intellyx</a:t>
            </a:r>
            <a:endParaRPr lang="en-US" b="1" dirty="0"/>
          </a:p>
        </p:txBody>
      </p:sp>
      <p:sp>
        <p:nvSpPr>
          <p:cNvPr id="3" name="Rectangle 2">
            <a:extLst>
              <a:ext uri="{FF2B5EF4-FFF2-40B4-BE49-F238E27FC236}">
                <a16:creationId xmlns:a16="http://schemas.microsoft.com/office/drawing/2014/main" id="{2DF47AEB-8233-4459-A69D-2BDFC8996808}"/>
              </a:ext>
            </a:extLst>
          </p:cNvPr>
          <p:cNvSpPr/>
          <p:nvPr/>
        </p:nvSpPr>
        <p:spPr>
          <a:xfrm>
            <a:off x="459395" y="4184442"/>
            <a:ext cx="8225211" cy="1554272"/>
          </a:xfrm>
          <a:prstGeom prst="rect">
            <a:avLst/>
          </a:prstGeom>
        </p:spPr>
        <p:txBody>
          <a:bodyPr wrap="square">
            <a:spAutoFit/>
          </a:bodyPr>
          <a:lstStyle/>
          <a:p>
            <a:r>
              <a:rPr lang="en-US" dirty="0"/>
              <a:t>“The Compuware partnership is an example of the rapid expansion of </a:t>
            </a:r>
            <a:r>
              <a:rPr lang="en-US" dirty="0" err="1"/>
              <a:t>OpenLegacy</a:t>
            </a:r>
            <a:r>
              <a:rPr lang="en-US" dirty="0"/>
              <a:t> through horizontal, vertical, partner, and ISV channels, demonstrating how we can open doors for any company whose clients suffer legacy innovation issues.”</a:t>
            </a:r>
          </a:p>
          <a:p>
            <a:pPr algn="r">
              <a:spcBef>
                <a:spcPts val="600"/>
              </a:spcBef>
            </a:pPr>
            <a:r>
              <a:rPr lang="en-US" b="1" dirty="0"/>
              <a:t>- </a:t>
            </a:r>
            <a:r>
              <a:rPr lang="en-US" b="1" dirty="0" err="1"/>
              <a:t>Zeev</a:t>
            </a:r>
            <a:r>
              <a:rPr lang="en-US" b="1" dirty="0"/>
              <a:t> </a:t>
            </a:r>
            <a:r>
              <a:rPr lang="en-US" b="1" dirty="0" err="1"/>
              <a:t>Avidan</a:t>
            </a:r>
            <a:r>
              <a:rPr lang="en-US" b="1" dirty="0"/>
              <a:t>, Chief Product Officer, </a:t>
            </a:r>
            <a:r>
              <a:rPr lang="en-US" b="1" dirty="0" err="1"/>
              <a:t>OpenLegacy</a:t>
            </a:r>
            <a:endParaRPr lang="en-US" b="1" dirty="0"/>
          </a:p>
        </p:txBody>
      </p:sp>
    </p:spTree>
    <p:extLst>
      <p:ext uri="{BB962C8B-B14F-4D97-AF65-F5344CB8AC3E}">
        <p14:creationId xmlns:p14="http://schemas.microsoft.com/office/powerpoint/2010/main" val="16941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A738CD-8A4A-D742-8565-568E304DE8CD}"/>
              </a:ext>
            </a:extLst>
          </p:cNvPr>
          <p:cNvSpPr>
            <a:spLocks noGrp="1"/>
          </p:cNvSpPr>
          <p:nvPr>
            <p:ph type="sldNum" sz="quarter" idx="4294967295"/>
          </p:nvPr>
        </p:nvSpPr>
        <p:spPr>
          <a:xfrm>
            <a:off x="11656744" y="6410036"/>
            <a:ext cx="233418" cy="235528"/>
          </a:xfrm>
          <a:prstGeom prst="rect">
            <a:avLst/>
          </a:prstGeom>
          <a:solidFill>
            <a:schemeClr val="bg1"/>
          </a:solidFill>
          <a:ln w="3175">
            <a:solidFill>
              <a:schemeClr val="accent3"/>
            </a:solidFill>
          </a:ln>
        </p:spPr>
        <p:txBody>
          <a:bodyPr vert="horz" lIns="0" tIns="45720" rIns="0" bIns="45720" rtlCol="0" anchor="ctr" anchorCtr="0"/>
          <a:lstStyle>
            <a:defPPr>
              <a:defRPr lang="en-US"/>
            </a:defPPr>
            <a:lvl1pPr marL="0" algn="r" defTabSz="914400" rtl="0" eaLnBrk="1" latinLnBrk="0" hangingPunct="1">
              <a:defRPr sz="900" b="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fld id="{6D1DB96A-265E-C74D-B573-07AD30AFBE2D}" type="slidenum">
              <a:rPr lang="en-US" smtClean="0"/>
              <a:pPr algn="ctr" defTabSz="342900">
                <a:defRPr/>
              </a:pPr>
              <a:t>3</a:t>
            </a:fld>
            <a:endParaRPr lang="en-US" sz="675" dirty="0">
              <a:solidFill>
                <a:srgbClr val="A5A5A5"/>
              </a:solidFill>
              <a:latin typeface="Open Sans" panose="020B0606030504020204" pitchFamily="34" charset="0"/>
            </a:endParaRPr>
          </a:p>
        </p:txBody>
      </p:sp>
      <p:sp>
        <p:nvSpPr>
          <p:cNvPr id="49" name="TextBox 48">
            <a:extLst>
              <a:ext uri="{FF2B5EF4-FFF2-40B4-BE49-F238E27FC236}">
                <a16:creationId xmlns:a16="http://schemas.microsoft.com/office/drawing/2014/main" id="{47D06C70-E8AF-6841-808E-ED0E31FA0F6E}"/>
              </a:ext>
            </a:extLst>
          </p:cNvPr>
          <p:cNvSpPr txBox="1">
            <a:spLocks noChangeAspect="1"/>
          </p:cNvSpPr>
          <p:nvPr/>
        </p:nvSpPr>
        <p:spPr>
          <a:xfrm>
            <a:off x="316795" y="1111052"/>
            <a:ext cx="3675101" cy="4571285"/>
          </a:xfrm>
          <a:prstGeom prst="rect">
            <a:avLst/>
          </a:prstGeom>
          <a:solidFill>
            <a:srgbClr val="000000"/>
          </a:solidFill>
        </p:spPr>
        <p:txBody>
          <a:bodyPr wrap="square" lIns="137160" tIns="1165860" rIns="137160" bIns="205740" rtlCol="0" anchor="t" anchorCtr="0">
            <a:noAutofit/>
          </a:bodyPr>
          <a:lstStyle/>
          <a:p>
            <a:pPr algn="ctr" defTabSz="342900">
              <a:defRPr/>
            </a:pPr>
            <a:endParaRPr lang="en-US" b="1" dirty="0">
              <a:solidFill>
                <a:srgbClr val="FFFFFF"/>
              </a:solidFill>
              <a:latin typeface="Open Sans"/>
            </a:endParaRPr>
          </a:p>
        </p:txBody>
      </p:sp>
      <p:pic>
        <p:nvPicPr>
          <p:cNvPr id="50" name="Picture 49">
            <a:extLst>
              <a:ext uri="{FF2B5EF4-FFF2-40B4-BE49-F238E27FC236}">
                <a16:creationId xmlns:a16="http://schemas.microsoft.com/office/drawing/2014/main" id="{29209AE5-C373-934B-8726-DAC22FCA3DEF}"/>
              </a:ext>
            </a:extLst>
          </p:cNvPr>
          <p:cNvPicPr>
            <a:picLocks noChangeAspect="1"/>
          </p:cNvPicPr>
          <p:nvPr/>
        </p:nvPicPr>
        <p:blipFill>
          <a:blip r:embed="rId3"/>
          <a:stretch>
            <a:fillRect/>
          </a:stretch>
        </p:blipFill>
        <p:spPr>
          <a:xfrm>
            <a:off x="550157" y="2776433"/>
            <a:ext cx="2417191" cy="2020321"/>
          </a:xfrm>
          <a:prstGeom prst="rect">
            <a:avLst/>
          </a:prstGeom>
        </p:spPr>
      </p:pic>
      <p:pic>
        <p:nvPicPr>
          <p:cNvPr id="52" name="Picture 51">
            <a:extLst>
              <a:ext uri="{FF2B5EF4-FFF2-40B4-BE49-F238E27FC236}">
                <a16:creationId xmlns:a16="http://schemas.microsoft.com/office/drawing/2014/main" id="{3006CC3A-BBDC-FC4C-A5E9-AC7FE7FD4D4F}"/>
              </a:ext>
            </a:extLst>
          </p:cNvPr>
          <p:cNvPicPr>
            <a:picLocks noChangeAspect="1"/>
          </p:cNvPicPr>
          <p:nvPr/>
        </p:nvPicPr>
        <p:blipFill rotWithShape="1">
          <a:blip r:embed="rId4"/>
          <a:srcRect b="19371"/>
          <a:stretch/>
        </p:blipFill>
        <p:spPr>
          <a:xfrm>
            <a:off x="608961" y="2132756"/>
            <a:ext cx="1466850" cy="503311"/>
          </a:xfrm>
          <a:prstGeom prst="rect">
            <a:avLst/>
          </a:prstGeom>
        </p:spPr>
      </p:pic>
      <p:sp>
        <p:nvSpPr>
          <p:cNvPr id="53" name="TextBox 52">
            <a:extLst>
              <a:ext uri="{FF2B5EF4-FFF2-40B4-BE49-F238E27FC236}">
                <a16:creationId xmlns:a16="http://schemas.microsoft.com/office/drawing/2014/main" id="{E8B71BD1-E9DE-0F49-B4FB-A09C06D7CDE3}"/>
              </a:ext>
            </a:extLst>
          </p:cNvPr>
          <p:cNvSpPr txBox="1"/>
          <p:nvPr/>
        </p:nvSpPr>
        <p:spPr>
          <a:xfrm>
            <a:off x="661539" y="4937121"/>
            <a:ext cx="2098343" cy="507831"/>
          </a:xfrm>
          <a:prstGeom prst="rect">
            <a:avLst/>
          </a:prstGeom>
          <a:noFill/>
        </p:spPr>
        <p:txBody>
          <a:bodyPr wrap="square" rtlCol="0">
            <a:spAutoFit/>
          </a:bodyPr>
          <a:lstStyle/>
          <a:p>
            <a:pPr defTabSz="342900">
              <a:defRPr/>
            </a:pPr>
            <a:r>
              <a:rPr lang="en-US" sz="1350" b="1" dirty="0">
                <a:solidFill>
                  <a:srgbClr val="FFFFFF"/>
                </a:solidFill>
                <a:latin typeface="Open Sans"/>
              </a:rPr>
              <a:t>#10 in growth 2014-2019</a:t>
            </a:r>
          </a:p>
        </p:txBody>
      </p:sp>
      <p:sp>
        <p:nvSpPr>
          <p:cNvPr id="39" name="Content Placeholder 3">
            <a:extLst>
              <a:ext uri="{FF2B5EF4-FFF2-40B4-BE49-F238E27FC236}">
                <a16:creationId xmlns:a16="http://schemas.microsoft.com/office/drawing/2014/main" id="{7F829BB3-881E-6D47-9A5B-6949A6978681}"/>
              </a:ext>
            </a:extLst>
          </p:cNvPr>
          <p:cNvSpPr txBox="1">
            <a:spLocks/>
          </p:cNvSpPr>
          <p:nvPr/>
        </p:nvSpPr>
        <p:spPr>
          <a:xfrm>
            <a:off x="4816002" y="3155584"/>
            <a:ext cx="2463417" cy="1057182"/>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ctr" defTabSz="274320">
              <a:spcBef>
                <a:spcPts val="450"/>
              </a:spcBef>
              <a:spcAft>
                <a:spcPts val="0"/>
              </a:spcAft>
              <a:buClr>
                <a:srgbClr val="FB5403"/>
              </a:buClr>
              <a:buSzPts val="1600"/>
              <a:buNone/>
              <a:tabLst>
                <a:tab pos="471488" algn="l"/>
              </a:tabLst>
              <a:defRPr/>
            </a:pPr>
            <a:r>
              <a:rPr lang="en-US" sz="3375" dirty="0">
                <a:solidFill>
                  <a:srgbClr val="FB5403"/>
                </a:solidFill>
                <a:latin typeface="Open Sans Light"/>
              </a:rPr>
              <a:t>+50%</a:t>
            </a:r>
            <a:br>
              <a:rPr lang="en-US" sz="3375" dirty="0">
                <a:solidFill>
                  <a:srgbClr val="FB5403"/>
                </a:solidFill>
              </a:rPr>
            </a:br>
            <a:endParaRPr lang="en-US" sz="3375" dirty="0">
              <a:solidFill>
                <a:srgbClr val="FB5403"/>
              </a:solidFill>
            </a:endParaRPr>
          </a:p>
        </p:txBody>
      </p:sp>
      <p:sp>
        <p:nvSpPr>
          <p:cNvPr id="17" name="Content Placeholder 10">
            <a:extLst>
              <a:ext uri="{FF2B5EF4-FFF2-40B4-BE49-F238E27FC236}">
                <a16:creationId xmlns:a16="http://schemas.microsoft.com/office/drawing/2014/main" id="{755EE93F-EADC-454F-9F3E-E343953F7351}"/>
              </a:ext>
            </a:extLst>
          </p:cNvPr>
          <p:cNvSpPr txBox="1">
            <a:spLocks/>
          </p:cNvSpPr>
          <p:nvPr/>
        </p:nvSpPr>
        <p:spPr>
          <a:xfrm>
            <a:off x="4012592" y="5506878"/>
            <a:ext cx="3276385" cy="390198"/>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514350">
              <a:lnSpc>
                <a:spcPct val="100000"/>
              </a:lnSpc>
              <a:spcBef>
                <a:spcPts val="563"/>
              </a:spcBef>
              <a:defRPr/>
            </a:pPr>
            <a:r>
              <a:rPr lang="en-US" sz="1200" b="1" dirty="0">
                <a:solidFill>
                  <a:srgbClr val="002245"/>
                </a:solidFill>
                <a:latin typeface="Open Sans Light"/>
              </a:rPr>
              <a:t>2017-2018</a:t>
            </a:r>
            <a:endParaRPr lang="en-US" sz="1050" i="1" dirty="0">
              <a:solidFill>
                <a:srgbClr val="002245"/>
              </a:solidFill>
              <a:latin typeface="Open Sans Light"/>
              <a:ea typeface="Open Sans Light" panose="020B0306030504020204" pitchFamily="34" charset="0"/>
              <a:cs typeface="Open Sans Light" panose="020B0306030504020204" pitchFamily="34" charset="0"/>
            </a:endParaRPr>
          </a:p>
        </p:txBody>
      </p:sp>
      <p:sp>
        <p:nvSpPr>
          <p:cNvPr id="31" name="Content Placeholder 3">
            <a:extLst>
              <a:ext uri="{FF2B5EF4-FFF2-40B4-BE49-F238E27FC236}">
                <a16:creationId xmlns:a16="http://schemas.microsoft.com/office/drawing/2014/main" id="{E787D32C-C5EB-BE47-95E9-623B6C3FB5AA}"/>
              </a:ext>
            </a:extLst>
          </p:cNvPr>
          <p:cNvSpPr txBox="1">
            <a:spLocks/>
          </p:cNvSpPr>
          <p:nvPr/>
        </p:nvSpPr>
        <p:spPr>
          <a:xfrm>
            <a:off x="3991896" y="5799798"/>
            <a:ext cx="3287523" cy="1608398"/>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ctr" defTabSz="274320">
              <a:spcBef>
                <a:spcPts val="450"/>
              </a:spcBef>
              <a:spcAft>
                <a:spcPts val="0"/>
              </a:spcAft>
              <a:buClr>
                <a:srgbClr val="FB5403"/>
              </a:buClr>
              <a:buSzPts val="1600"/>
              <a:buNone/>
              <a:tabLst>
                <a:tab pos="471488" algn="l"/>
              </a:tabLst>
              <a:defRPr/>
            </a:pPr>
            <a:r>
              <a:rPr lang="en-US" sz="3375" dirty="0">
                <a:solidFill>
                  <a:srgbClr val="FB5403"/>
                </a:solidFill>
                <a:latin typeface="Open Sans Light"/>
              </a:rPr>
              <a:t>1.5x</a:t>
            </a:r>
            <a:endParaRPr lang="en-US" sz="3375" dirty="0">
              <a:solidFill>
                <a:srgbClr val="FB5403"/>
              </a:solidFill>
            </a:endParaRPr>
          </a:p>
        </p:txBody>
      </p:sp>
      <p:grpSp>
        <p:nvGrpSpPr>
          <p:cNvPr id="32" name="Group 31">
            <a:extLst>
              <a:ext uri="{FF2B5EF4-FFF2-40B4-BE49-F238E27FC236}">
                <a16:creationId xmlns:a16="http://schemas.microsoft.com/office/drawing/2014/main" id="{026170F8-355C-AB4D-B06E-1EE1F2D0EA49}"/>
              </a:ext>
            </a:extLst>
          </p:cNvPr>
          <p:cNvGrpSpPr/>
          <p:nvPr/>
        </p:nvGrpSpPr>
        <p:grpSpPr>
          <a:xfrm>
            <a:off x="5306786" y="5465561"/>
            <a:ext cx="3610958" cy="279810"/>
            <a:chOff x="3340422" y="3415978"/>
            <a:chExt cx="3152949" cy="351047"/>
          </a:xfrm>
        </p:grpSpPr>
        <p:sp>
          <p:nvSpPr>
            <p:cNvPr id="33" name="Content Placeholder 10">
              <a:extLst>
                <a:ext uri="{FF2B5EF4-FFF2-40B4-BE49-F238E27FC236}">
                  <a16:creationId xmlns:a16="http://schemas.microsoft.com/office/drawing/2014/main" id="{262DF6CF-8F76-9B46-AE15-E8D70DF8E9DA}"/>
                </a:ext>
              </a:extLst>
            </p:cNvPr>
            <p:cNvSpPr txBox="1">
              <a:spLocks/>
            </p:cNvSpPr>
            <p:nvPr/>
          </p:nvSpPr>
          <p:spPr>
            <a:xfrm>
              <a:off x="4180583" y="3445256"/>
              <a:ext cx="2312788" cy="321769"/>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514350">
                <a:lnSpc>
                  <a:spcPct val="100000"/>
                </a:lnSpc>
                <a:spcBef>
                  <a:spcPts val="563"/>
                </a:spcBef>
                <a:defRPr/>
              </a:pPr>
              <a:r>
                <a:rPr lang="en-US" sz="1200" b="1" dirty="0">
                  <a:solidFill>
                    <a:srgbClr val="002245"/>
                  </a:solidFill>
                  <a:latin typeface="Open Sans Light"/>
                </a:rPr>
                <a:t>2018-2019</a:t>
              </a:r>
              <a:br>
                <a:rPr lang="en-US" sz="1200" b="1" dirty="0">
                  <a:solidFill>
                    <a:srgbClr val="002245"/>
                  </a:solidFill>
                  <a:latin typeface="Open Sans Light"/>
                </a:rPr>
              </a:br>
              <a:r>
                <a:rPr lang="en-US" sz="1200" i="1" dirty="0">
                  <a:solidFill>
                    <a:srgbClr val="002245"/>
                  </a:solidFill>
                  <a:latin typeface="Open Sans Light"/>
                </a:rPr>
                <a:t>projected</a:t>
              </a:r>
              <a:endParaRPr lang="en-US" sz="1050" i="1" dirty="0">
                <a:solidFill>
                  <a:srgbClr val="002245"/>
                </a:solidFill>
                <a:latin typeface="Open Sans Light"/>
                <a:ea typeface="Open Sans Light" panose="020B0306030504020204" pitchFamily="34" charset="0"/>
                <a:cs typeface="Open Sans Light" panose="020B0306030504020204" pitchFamily="34" charset="0"/>
              </a:endParaRPr>
            </a:p>
          </p:txBody>
        </p:sp>
        <p:cxnSp>
          <p:nvCxnSpPr>
            <p:cNvPr id="35" name="Straight Connector 34">
              <a:extLst>
                <a:ext uri="{FF2B5EF4-FFF2-40B4-BE49-F238E27FC236}">
                  <a16:creationId xmlns:a16="http://schemas.microsoft.com/office/drawing/2014/main" id="{6D1FD238-309C-6446-9C66-1500409708C2}"/>
                </a:ext>
              </a:extLst>
            </p:cNvPr>
            <p:cNvCxnSpPr>
              <a:cxnSpLocks/>
            </p:cNvCxnSpPr>
            <p:nvPr/>
          </p:nvCxnSpPr>
          <p:spPr>
            <a:xfrm flipV="1">
              <a:off x="3340422" y="3415978"/>
              <a:ext cx="2772877"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6" name="Content Placeholder 3">
            <a:extLst>
              <a:ext uri="{FF2B5EF4-FFF2-40B4-BE49-F238E27FC236}">
                <a16:creationId xmlns:a16="http://schemas.microsoft.com/office/drawing/2014/main" id="{D14B51F5-1FAB-9545-9298-E7FF5D52EAB4}"/>
              </a:ext>
            </a:extLst>
          </p:cNvPr>
          <p:cNvSpPr txBox="1">
            <a:spLocks/>
          </p:cNvSpPr>
          <p:nvPr/>
        </p:nvSpPr>
        <p:spPr>
          <a:xfrm>
            <a:off x="5914636" y="5784163"/>
            <a:ext cx="3383905" cy="1057182"/>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ctr" defTabSz="274320">
              <a:spcBef>
                <a:spcPts val="450"/>
              </a:spcBef>
              <a:spcAft>
                <a:spcPts val="0"/>
              </a:spcAft>
              <a:buClr>
                <a:srgbClr val="FB5403"/>
              </a:buClr>
              <a:buSzPts val="1600"/>
              <a:buNone/>
              <a:tabLst>
                <a:tab pos="471488" algn="l"/>
              </a:tabLst>
              <a:defRPr/>
            </a:pPr>
            <a:r>
              <a:rPr lang="en-US" sz="3375" dirty="0">
                <a:solidFill>
                  <a:srgbClr val="FB5403"/>
                </a:solidFill>
                <a:latin typeface="Open Sans Light"/>
              </a:rPr>
              <a:t>2x</a:t>
            </a:r>
            <a:endParaRPr lang="en-US" sz="3375" dirty="0">
              <a:solidFill>
                <a:srgbClr val="FB5403"/>
              </a:solidFill>
            </a:endParaRPr>
          </a:p>
        </p:txBody>
      </p:sp>
      <p:sp>
        <p:nvSpPr>
          <p:cNvPr id="47" name="Content Placeholder 3">
            <a:extLst>
              <a:ext uri="{FF2B5EF4-FFF2-40B4-BE49-F238E27FC236}">
                <a16:creationId xmlns:a16="http://schemas.microsoft.com/office/drawing/2014/main" id="{EE599FF5-9EFC-A14B-8CC4-70B49CBC6829}"/>
              </a:ext>
            </a:extLst>
          </p:cNvPr>
          <p:cNvSpPr txBox="1">
            <a:spLocks/>
          </p:cNvSpPr>
          <p:nvPr/>
        </p:nvSpPr>
        <p:spPr>
          <a:xfrm>
            <a:off x="5965446" y="1616565"/>
            <a:ext cx="3333095" cy="1608398"/>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ctr" defTabSz="274320">
              <a:spcBef>
                <a:spcPts val="450"/>
              </a:spcBef>
              <a:spcAft>
                <a:spcPts val="0"/>
              </a:spcAft>
              <a:buClr>
                <a:srgbClr val="FB5403"/>
              </a:buClr>
              <a:buSzPts val="1600"/>
              <a:buNone/>
              <a:tabLst>
                <a:tab pos="471488" algn="l"/>
              </a:tabLst>
              <a:defRPr/>
            </a:pPr>
            <a:r>
              <a:rPr lang="en-US" sz="3375" dirty="0">
                <a:solidFill>
                  <a:srgbClr val="FB5403"/>
                </a:solidFill>
                <a:latin typeface="Open Sans Light"/>
              </a:rPr>
              <a:t>+100%</a:t>
            </a:r>
            <a:br>
              <a:rPr lang="en-US" sz="3375" dirty="0">
                <a:solidFill>
                  <a:srgbClr val="FB5403"/>
                </a:solidFill>
              </a:rPr>
            </a:br>
            <a:endParaRPr lang="en-US" sz="3375" dirty="0">
              <a:solidFill>
                <a:srgbClr val="FB5403"/>
              </a:solidFill>
            </a:endParaRPr>
          </a:p>
        </p:txBody>
      </p:sp>
      <p:sp>
        <p:nvSpPr>
          <p:cNvPr id="6" name="Rectangle 5">
            <a:extLst>
              <a:ext uri="{FF2B5EF4-FFF2-40B4-BE49-F238E27FC236}">
                <a16:creationId xmlns:a16="http://schemas.microsoft.com/office/drawing/2014/main" id="{91FE652C-EC79-8D40-B530-95C44FFE28A0}"/>
              </a:ext>
            </a:extLst>
          </p:cNvPr>
          <p:cNvSpPr/>
          <p:nvPr/>
        </p:nvSpPr>
        <p:spPr>
          <a:xfrm>
            <a:off x="6976742" y="2245210"/>
            <a:ext cx="1449118" cy="3126226"/>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defRPr/>
            </a:pPr>
            <a:endParaRPr lang="en-US" sz="1350">
              <a:solidFill>
                <a:srgbClr val="FFFFFF"/>
              </a:solidFill>
              <a:latin typeface="Open Sans"/>
            </a:endParaRPr>
          </a:p>
        </p:txBody>
      </p:sp>
      <p:sp>
        <p:nvSpPr>
          <p:cNvPr id="26" name="Rectangle 25">
            <a:extLst>
              <a:ext uri="{FF2B5EF4-FFF2-40B4-BE49-F238E27FC236}">
                <a16:creationId xmlns:a16="http://schemas.microsoft.com/office/drawing/2014/main" id="{BC93F709-54A8-9A44-AD73-BCAC34DF60F2}"/>
              </a:ext>
            </a:extLst>
          </p:cNvPr>
          <p:cNvSpPr/>
          <p:nvPr/>
        </p:nvSpPr>
        <p:spPr>
          <a:xfrm>
            <a:off x="5450555" y="3800356"/>
            <a:ext cx="1449118" cy="1580989"/>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defRPr/>
            </a:pPr>
            <a:endParaRPr lang="en-US" sz="1350" dirty="0">
              <a:solidFill>
                <a:srgbClr val="FFFFFF"/>
              </a:solidFill>
              <a:latin typeface="Open Sans"/>
            </a:endParaRPr>
          </a:p>
        </p:txBody>
      </p:sp>
      <p:grpSp>
        <p:nvGrpSpPr>
          <p:cNvPr id="27" name="Group 26">
            <a:extLst>
              <a:ext uri="{FF2B5EF4-FFF2-40B4-BE49-F238E27FC236}">
                <a16:creationId xmlns:a16="http://schemas.microsoft.com/office/drawing/2014/main" id="{20834013-3368-C44B-B4D1-C94607301359}"/>
              </a:ext>
            </a:extLst>
          </p:cNvPr>
          <p:cNvGrpSpPr/>
          <p:nvPr/>
        </p:nvGrpSpPr>
        <p:grpSpPr>
          <a:xfrm>
            <a:off x="4585926" y="1561619"/>
            <a:ext cx="4943407" cy="948039"/>
            <a:chOff x="4802395" y="3367613"/>
            <a:chExt cx="1249756" cy="346990"/>
          </a:xfrm>
        </p:grpSpPr>
        <p:sp>
          <p:nvSpPr>
            <p:cNvPr id="28" name="Content Placeholder 10">
              <a:extLst>
                <a:ext uri="{FF2B5EF4-FFF2-40B4-BE49-F238E27FC236}">
                  <a16:creationId xmlns:a16="http://schemas.microsoft.com/office/drawing/2014/main" id="{25657128-8A24-B146-B9A1-7241AE5BB0E9}"/>
                </a:ext>
              </a:extLst>
            </p:cNvPr>
            <p:cNvSpPr txBox="1">
              <a:spLocks/>
            </p:cNvSpPr>
            <p:nvPr/>
          </p:nvSpPr>
          <p:spPr>
            <a:xfrm>
              <a:off x="4833468" y="3392835"/>
              <a:ext cx="1218683" cy="321768"/>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a:lnSpc>
                  <a:spcPct val="100000"/>
                </a:lnSpc>
                <a:spcBef>
                  <a:spcPts val="563"/>
                </a:spcBef>
                <a:defRPr/>
              </a:pPr>
              <a:r>
                <a:rPr lang="en-US" sz="1200" b="1" dirty="0">
                  <a:solidFill>
                    <a:srgbClr val="002245"/>
                  </a:solidFill>
                  <a:latin typeface="Open Sans Light"/>
                </a:rPr>
                <a:t>2014-2019</a:t>
              </a:r>
              <a:endParaRPr lang="en-US" sz="1050" i="1" dirty="0">
                <a:solidFill>
                  <a:srgbClr val="002245"/>
                </a:solidFill>
                <a:latin typeface="Open Sans Light"/>
                <a:ea typeface="Open Sans Light" panose="020B0306030504020204" pitchFamily="34" charset="0"/>
                <a:cs typeface="Open Sans Light" panose="020B0306030504020204" pitchFamily="34" charset="0"/>
              </a:endParaRPr>
            </a:p>
          </p:txBody>
        </p:sp>
        <p:cxnSp>
          <p:nvCxnSpPr>
            <p:cNvPr id="29" name="Straight Connector 28">
              <a:extLst>
                <a:ext uri="{FF2B5EF4-FFF2-40B4-BE49-F238E27FC236}">
                  <a16:creationId xmlns:a16="http://schemas.microsoft.com/office/drawing/2014/main" id="{1241EDD3-FA4C-5249-B8D4-4F61A3C4C634}"/>
                </a:ext>
              </a:extLst>
            </p:cNvPr>
            <p:cNvCxnSpPr>
              <a:cxnSpLocks/>
            </p:cNvCxnSpPr>
            <p:nvPr/>
          </p:nvCxnSpPr>
          <p:spPr>
            <a:xfrm flipV="1">
              <a:off x="4802395" y="3367613"/>
              <a:ext cx="965877" cy="6443"/>
            </a:xfrm>
            <a:prstGeom prst="line">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Content Placeholder 3">
            <a:extLst>
              <a:ext uri="{FF2B5EF4-FFF2-40B4-BE49-F238E27FC236}">
                <a16:creationId xmlns:a16="http://schemas.microsoft.com/office/drawing/2014/main" id="{F52F665F-74AD-9440-BF9A-4CBE7F514EAD}"/>
              </a:ext>
            </a:extLst>
          </p:cNvPr>
          <p:cNvSpPr txBox="1">
            <a:spLocks/>
          </p:cNvSpPr>
          <p:nvPr/>
        </p:nvSpPr>
        <p:spPr>
          <a:xfrm>
            <a:off x="5027848" y="917430"/>
            <a:ext cx="2673453" cy="915053"/>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l" defTabSz="274320">
              <a:spcBef>
                <a:spcPts val="450"/>
              </a:spcBef>
              <a:spcAft>
                <a:spcPts val="0"/>
              </a:spcAft>
              <a:buClr>
                <a:srgbClr val="FB5403"/>
              </a:buClr>
              <a:buSzPts val="1600"/>
              <a:buNone/>
              <a:tabLst>
                <a:tab pos="471488" algn="l"/>
              </a:tabLst>
              <a:defRPr/>
            </a:pPr>
            <a:r>
              <a:rPr lang="en-US" sz="4125" dirty="0">
                <a:solidFill>
                  <a:srgbClr val="FB5403"/>
                </a:solidFill>
                <a:latin typeface="Open Sans Light"/>
              </a:rPr>
              <a:t>807%</a:t>
            </a:r>
            <a:endParaRPr lang="en-US" sz="4125" dirty="0">
              <a:solidFill>
                <a:srgbClr val="FB5403"/>
              </a:solidFill>
            </a:endParaRPr>
          </a:p>
        </p:txBody>
      </p:sp>
      <p:sp>
        <p:nvSpPr>
          <p:cNvPr id="34" name="Title 33">
            <a:extLst>
              <a:ext uri="{FF2B5EF4-FFF2-40B4-BE49-F238E27FC236}">
                <a16:creationId xmlns:a16="http://schemas.microsoft.com/office/drawing/2014/main" id="{82C2B221-77C4-F641-BA23-7C43DD9981AE}"/>
              </a:ext>
            </a:extLst>
          </p:cNvPr>
          <p:cNvSpPr>
            <a:spLocks noGrp="1"/>
          </p:cNvSpPr>
          <p:nvPr>
            <p:ph type="title"/>
          </p:nvPr>
        </p:nvSpPr>
        <p:spPr>
          <a:xfrm>
            <a:off x="490684" y="1250381"/>
            <a:ext cx="4994738" cy="994829"/>
          </a:xfrm>
        </p:spPr>
        <p:txBody>
          <a:bodyPr>
            <a:normAutofit fontScale="90000"/>
          </a:bodyPr>
          <a:lstStyle/>
          <a:p>
            <a:r>
              <a:rPr lang="en-US" dirty="0">
                <a:solidFill>
                  <a:schemeClr val="bg1"/>
                </a:solidFill>
              </a:rPr>
              <a:t>Annual Recurring </a:t>
            </a:r>
            <a:br>
              <a:rPr lang="en-US" dirty="0">
                <a:solidFill>
                  <a:schemeClr val="bg1"/>
                </a:solidFill>
              </a:rPr>
            </a:br>
            <a:r>
              <a:rPr lang="en-US" dirty="0">
                <a:solidFill>
                  <a:schemeClr val="bg1"/>
                </a:solidFill>
              </a:rPr>
              <a:t>Revenue Growth</a:t>
            </a:r>
          </a:p>
        </p:txBody>
      </p:sp>
      <p:sp>
        <p:nvSpPr>
          <p:cNvPr id="18" name="TextBox 17">
            <a:extLst>
              <a:ext uri="{FF2B5EF4-FFF2-40B4-BE49-F238E27FC236}">
                <a16:creationId xmlns:a16="http://schemas.microsoft.com/office/drawing/2014/main" id="{5C9AC724-3885-C849-A90C-475F2D67DBDF}"/>
              </a:ext>
            </a:extLst>
          </p:cNvPr>
          <p:cNvSpPr txBox="1"/>
          <p:nvPr/>
        </p:nvSpPr>
        <p:spPr>
          <a:xfrm>
            <a:off x="2075811" y="122777"/>
            <a:ext cx="4349268" cy="584775"/>
          </a:xfrm>
          <a:prstGeom prst="rect">
            <a:avLst/>
          </a:prstGeom>
        </p:spPr>
        <p:txBody>
          <a:bodyPr wrap="none" rtlCol="0" anchor="b">
            <a:spAutoFit/>
          </a:bodyPr>
          <a:lstStyle/>
          <a:p>
            <a:pPr marL="0" indent="0">
              <a:buNone/>
            </a:pPr>
            <a:r>
              <a:rPr lang="en-US" sz="3200" dirty="0">
                <a:solidFill>
                  <a:schemeClr val="tx2"/>
                </a:solidFill>
                <a:latin typeface="Verdana"/>
                <a:cs typeface="Verdana"/>
              </a:rPr>
              <a:t>OpenLegacy Growth</a:t>
            </a:r>
          </a:p>
        </p:txBody>
      </p:sp>
    </p:spTree>
    <p:extLst>
      <p:ext uri="{BB962C8B-B14F-4D97-AF65-F5344CB8AC3E}">
        <p14:creationId xmlns:p14="http://schemas.microsoft.com/office/powerpoint/2010/main" val="363776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6905D-F66D-484D-9948-8EDD7404763C}"/>
              </a:ext>
            </a:extLst>
          </p:cNvPr>
          <p:cNvSpPr>
            <a:spLocks noGrp="1"/>
          </p:cNvSpPr>
          <p:nvPr>
            <p:ph type="title"/>
          </p:nvPr>
        </p:nvSpPr>
        <p:spPr/>
        <p:txBody>
          <a:bodyPr/>
          <a:lstStyle/>
          <a:p>
            <a:pPr algn="ctr"/>
            <a:r>
              <a:rPr lang="en-US" dirty="0" err="1"/>
              <a:t>OpenLegacy</a:t>
            </a:r>
            <a:r>
              <a:rPr lang="en-US" dirty="0"/>
              <a:t> Platform Impact</a:t>
            </a:r>
          </a:p>
        </p:txBody>
      </p:sp>
      <p:sp>
        <p:nvSpPr>
          <p:cNvPr id="7" name="Content Placeholder 3">
            <a:extLst>
              <a:ext uri="{FF2B5EF4-FFF2-40B4-BE49-F238E27FC236}">
                <a16:creationId xmlns:a16="http://schemas.microsoft.com/office/drawing/2014/main" id="{41CB36D6-B9BC-BE4D-B8AC-14134900AFE7}"/>
              </a:ext>
            </a:extLst>
          </p:cNvPr>
          <p:cNvSpPr txBox="1">
            <a:spLocks/>
          </p:cNvSpPr>
          <p:nvPr/>
        </p:nvSpPr>
        <p:spPr>
          <a:xfrm>
            <a:off x="1219412" y="2089363"/>
            <a:ext cx="2046357" cy="1417787"/>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l">
              <a:spcBef>
                <a:spcPts val="450"/>
              </a:spcBef>
              <a:spcAft>
                <a:spcPts val="0"/>
              </a:spcAft>
              <a:buSzPts val="1600"/>
              <a:buNone/>
            </a:pPr>
            <a:r>
              <a:rPr lang="en-US" sz="5400" dirty="0">
                <a:solidFill>
                  <a:schemeClr val="accent2"/>
                </a:solidFill>
                <a:latin typeface="+mj-lt"/>
              </a:rPr>
              <a:t>20x</a:t>
            </a:r>
            <a:br>
              <a:rPr lang="en-US" sz="2400" dirty="0">
                <a:solidFill>
                  <a:schemeClr val="accent2"/>
                </a:solidFill>
              </a:rPr>
            </a:br>
            <a:r>
              <a:rPr lang="en-US" sz="1800" dirty="0">
                <a:solidFill>
                  <a:schemeClr val="bg1"/>
                </a:solidFill>
              </a:rPr>
              <a:t>faster API creation</a:t>
            </a:r>
            <a:endParaRPr lang="en-US" sz="1800" dirty="0">
              <a:solidFill>
                <a:schemeClr val="accent2"/>
              </a:solidFill>
            </a:endParaRPr>
          </a:p>
        </p:txBody>
      </p:sp>
      <p:sp>
        <p:nvSpPr>
          <p:cNvPr id="8" name="Content Placeholder 3">
            <a:extLst>
              <a:ext uri="{FF2B5EF4-FFF2-40B4-BE49-F238E27FC236}">
                <a16:creationId xmlns:a16="http://schemas.microsoft.com/office/drawing/2014/main" id="{AA508F77-D759-8241-8A83-F55F87BD58A6}"/>
              </a:ext>
            </a:extLst>
          </p:cNvPr>
          <p:cNvSpPr txBox="1">
            <a:spLocks/>
          </p:cNvSpPr>
          <p:nvPr/>
        </p:nvSpPr>
        <p:spPr>
          <a:xfrm>
            <a:off x="3837975" y="2089363"/>
            <a:ext cx="2046357" cy="1417787"/>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l">
              <a:spcBef>
                <a:spcPts val="450"/>
              </a:spcBef>
              <a:spcAft>
                <a:spcPts val="0"/>
              </a:spcAft>
              <a:buSzPts val="1600"/>
              <a:buNone/>
            </a:pPr>
            <a:r>
              <a:rPr lang="en-US" sz="5400" dirty="0">
                <a:solidFill>
                  <a:schemeClr val="accent2"/>
                </a:solidFill>
                <a:latin typeface="+mj-lt"/>
              </a:rPr>
              <a:t>75%</a:t>
            </a:r>
            <a:br>
              <a:rPr lang="en-US" sz="2400" dirty="0">
                <a:solidFill>
                  <a:schemeClr val="accent2"/>
                </a:solidFill>
              </a:rPr>
            </a:br>
            <a:r>
              <a:rPr lang="en-US" sz="1800" dirty="0">
                <a:solidFill>
                  <a:schemeClr val="bg1"/>
                </a:solidFill>
              </a:rPr>
              <a:t>lower cost per API for the lifecycle</a:t>
            </a:r>
            <a:endParaRPr lang="en-US" sz="1800" dirty="0">
              <a:solidFill>
                <a:schemeClr val="accent2"/>
              </a:solidFill>
            </a:endParaRPr>
          </a:p>
        </p:txBody>
      </p:sp>
      <p:sp>
        <p:nvSpPr>
          <p:cNvPr id="9" name="Content Placeholder 3">
            <a:extLst>
              <a:ext uri="{FF2B5EF4-FFF2-40B4-BE49-F238E27FC236}">
                <a16:creationId xmlns:a16="http://schemas.microsoft.com/office/drawing/2014/main" id="{CB92A4D7-D2F9-8F41-8AA2-B8B4CAE59748}"/>
              </a:ext>
            </a:extLst>
          </p:cNvPr>
          <p:cNvSpPr txBox="1">
            <a:spLocks/>
          </p:cNvSpPr>
          <p:nvPr/>
        </p:nvSpPr>
        <p:spPr>
          <a:xfrm>
            <a:off x="6581175" y="2089363"/>
            <a:ext cx="2046357" cy="1417787"/>
          </a:xfrm>
          <a:prstGeom prst="rect">
            <a:avLst/>
          </a:prstGeom>
        </p:spPr>
        <p:txBody>
          <a:bodyPr wrap="square" lIns="68580" tIns="68580" rIns="68580" bIns="68580"/>
          <a:lstStyle>
            <a:lvl1pPr marL="0" indent="0" algn="just" defTabSz="385753" rtl="0" eaLnBrk="1" latinLnBrk="0" hangingPunct="1">
              <a:lnSpc>
                <a:spcPct val="100000"/>
              </a:lnSpc>
              <a:spcBef>
                <a:spcPts val="0"/>
              </a:spcBef>
              <a:spcAft>
                <a:spcPts val="600"/>
              </a:spcAft>
              <a:buClr>
                <a:schemeClr val="bg2"/>
              </a:buClr>
              <a:buSzPct val="90000"/>
              <a:buFont typeface="Arial" panose="020B0604020202020204" pitchFamily="34" charset="0"/>
              <a:buNone/>
              <a:defRPr lang="en-US"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285750" algn="just" defTabSz="365760"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628650" algn="l"/>
              </a:tabLst>
              <a:defRPr lang="en-US"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9154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7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11580" indent="-194310" algn="just" defTabSz="385753" rtl="0" eaLnBrk="1" latinLnBrk="0" hangingPunct="1">
              <a:lnSpc>
                <a:spcPct val="100000"/>
              </a:lnSpc>
              <a:spcBef>
                <a:spcPts val="0"/>
              </a:spcBef>
              <a:spcAft>
                <a:spcPts val="600"/>
              </a:spcAft>
              <a:buClr>
                <a:schemeClr val="accent2"/>
              </a:buClr>
              <a:buSzPct val="90000"/>
              <a:buFont typeface="Arial" panose="020B0604020202020204" pitchFamily="34" charset="0"/>
              <a:buChar char="•"/>
              <a:tabLst>
                <a:tab pos="800100" algn="l"/>
                <a:tab pos="2571750" algn="l"/>
              </a:tabLst>
              <a:defRPr lang="en-US"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417320" indent="-194310" algn="just" defTabSz="385753" rtl="0" eaLnBrk="1" latinLnBrk="0" hangingPunct="1">
              <a:lnSpc>
                <a:spcPct val="100000"/>
              </a:lnSpc>
              <a:spcBef>
                <a:spcPts val="0"/>
              </a:spcBef>
              <a:spcAft>
                <a:spcPts val="600"/>
              </a:spcAft>
              <a:buClr>
                <a:schemeClr val="tx1"/>
              </a:buClr>
              <a:buSzPct val="90000"/>
              <a:buFont typeface="Arial" panose="020B0604020202020204" pitchFamily="34" charset="0"/>
              <a:buChar char="•"/>
              <a:tabLst>
                <a:tab pos="800100" algn="l"/>
                <a:tab pos="2571750" algn="l"/>
              </a:tabLst>
              <a:defRPr lang="en-US"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lgn="l">
              <a:spcBef>
                <a:spcPts val="450"/>
              </a:spcBef>
              <a:spcAft>
                <a:spcPts val="0"/>
              </a:spcAft>
              <a:buSzPts val="1600"/>
              <a:buNone/>
            </a:pPr>
            <a:r>
              <a:rPr lang="en-US" sz="5400" dirty="0">
                <a:solidFill>
                  <a:schemeClr val="accent2"/>
                </a:solidFill>
                <a:latin typeface="+mj-lt"/>
              </a:rPr>
              <a:t>5x</a:t>
            </a:r>
            <a:br>
              <a:rPr lang="en-US" sz="2400" dirty="0">
                <a:solidFill>
                  <a:schemeClr val="accent2"/>
                </a:solidFill>
              </a:rPr>
            </a:br>
            <a:r>
              <a:rPr lang="en-US" sz="1800" dirty="0">
                <a:solidFill>
                  <a:schemeClr val="bg1"/>
                </a:solidFill>
              </a:rPr>
              <a:t>API latency improvement</a:t>
            </a:r>
            <a:endParaRPr lang="en-US" sz="1800" dirty="0">
              <a:solidFill>
                <a:schemeClr val="accent2"/>
              </a:solidFill>
            </a:endParaRPr>
          </a:p>
        </p:txBody>
      </p:sp>
      <p:cxnSp>
        <p:nvCxnSpPr>
          <p:cNvPr id="10" name="Straight Connector 9">
            <a:extLst>
              <a:ext uri="{FF2B5EF4-FFF2-40B4-BE49-F238E27FC236}">
                <a16:creationId xmlns:a16="http://schemas.microsoft.com/office/drawing/2014/main" id="{D7AC658F-5259-D947-A686-88C2AE3E981F}"/>
              </a:ext>
            </a:extLst>
          </p:cNvPr>
          <p:cNvCxnSpPr>
            <a:cxnSpLocks/>
          </p:cNvCxnSpPr>
          <p:nvPr/>
        </p:nvCxnSpPr>
        <p:spPr>
          <a:xfrm>
            <a:off x="3390406" y="2281300"/>
            <a:ext cx="0" cy="1352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269FF-AD97-F442-B116-95ACE78E00B4}"/>
              </a:ext>
            </a:extLst>
          </p:cNvPr>
          <p:cNvCxnSpPr>
            <a:cxnSpLocks/>
          </p:cNvCxnSpPr>
          <p:nvPr/>
        </p:nvCxnSpPr>
        <p:spPr>
          <a:xfrm>
            <a:off x="6133606" y="2281300"/>
            <a:ext cx="0" cy="1352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D8FDE71-1AE4-FD4A-ABB2-A1F245B025D9}"/>
              </a:ext>
            </a:extLst>
          </p:cNvPr>
          <p:cNvSpPr/>
          <p:nvPr/>
        </p:nvSpPr>
        <p:spPr>
          <a:xfrm>
            <a:off x="4749617" y="4096311"/>
            <a:ext cx="3136831" cy="923330"/>
          </a:xfrm>
          <a:prstGeom prst="rect">
            <a:avLst/>
          </a:prstGeom>
        </p:spPr>
        <p:txBody>
          <a:bodyPr wrap="square">
            <a:spAutoFit/>
          </a:bodyPr>
          <a:lstStyle/>
          <a:p>
            <a:r>
              <a:rPr lang="en-US" dirty="0">
                <a:solidFill>
                  <a:srgbClr val="FFFFFF"/>
                </a:solidFill>
              </a:rPr>
              <a:t>Cut digital transformation project time in</a:t>
            </a:r>
            <a:endParaRPr lang="en-US" dirty="0"/>
          </a:p>
        </p:txBody>
      </p:sp>
      <p:pic>
        <p:nvPicPr>
          <p:cNvPr id="15" name="Picture 14">
            <a:extLst>
              <a:ext uri="{FF2B5EF4-FFF2-40B4-BE49-F238E27FC236}">
                <a16:creationId xmlns:a16="http://schemas.microsoft.com/office/drawing/2014/main" id="{CEC769ED-53D9-D04A-BB0C-A159A1D5D939}"/>
              </a:ext>
            </a:extLst>
          </p:cNvPr>
          <p:cNvPicPr>
            <a:picLocks noChangeAspect="1"/>
          </p:cNvPicPr>
          <p:nvPr/>
        </p:nvPicPr>
        <p:blipFill>
          <a:blip r:embed="rId3">
            <a:duotone>
              <a:schemeClr val="accent2">
                <a:shade val="45000"/>
                <a:satMod val="135000"/>
              </a:schemeClr>
              <a:prstClr val="white"/>
            </a:duotone>
            <a:lum bright="15000" contrast="70000"/>
          </a:blip>
          <a:stretch>
            <a:fillRect/>
          </a:stretch>
        </p:blipFill>
        <p:spPr>
          <a:xfrm>
            <a:off x="5884332" y="4858855"/>
            <a:ext cx="2153035" cy="623247"/>
          </a:xfrm>
          <a:prstGeom prst="rect">
            <a:avLst/>
          </a:prstGeom>
        </p:spPr>
      </p:pic>
    </p:spTree>
    <p:extLst>
      <p:ext uri="{BB962C8B-B14F-4D97-AF65-F5344CB8AC3E}">
        <p14:creationId xmlns:p14="http://schemas.microsoft.com/office/powerpoint/2010/main" val="234062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A9203-84FD-4078-94BE-5E8E7F88FD49}"/>
              </a:ext>
            </a:extLst>
          </p:cNvPr>
          <p:cNvSpPr>
            <a:spLocks noGrp="1"/>
          </p:cNvSpPr>
          <p:nvPr>
            <p:ph type="body" idx="1"/>
          </p:nvPr>
        </p:nvSpPr>
        <p:spPr/>
        <p:txBody>
          <a:bodyPr/>
          <a:lstStyle/>
          <a:p>
            <a:r>
              <a:rPr lang="en-US" dirty="0"/>
              <a:t>What Does </a:t>
            </a:r>
            <a:r>
              <a:rPr lang="en-US" dirty="0" err="1"/>
              <a:t>OpenLegacy</a:t>
            </a:r>
            <a:r>
              <a:rPr lang="en-US" dirty="0"/>
              <a:t> Do?</a:t>
            </a:r>
          </a:p>
          <a:p>
            <a:endParaRPr lang="en-US" dirty="0"/>
          </a:p>
        </p:txBody>
      </p:sp>
      <p:sp>
        <p:nvSpPr>
          <p:cNvPr id="7" name="Title 6">
            <a:extLst>
              <a:ext uri="{FF2B5EF4-FFF2-40B4-BE49-F238E27FC236}">
                <a16:creationId xmlns:a16="http://schemas.microsoft.com/office/drawing/2014/main" id="{198E1CD7-9DF2-4996-AAA7-722A24CCDC49}"/>
              </a:ext>
            </a:extLst>
          </p:cNvPr>
          <p:cNvSpPr>
            <a:spLocks noGrp="1"/>
          </p:cNvSpPr>
          <p:nvPr>
            <p:ph type="title"/>
          </p:nvPr>
        </p:nvSpPr>
        <p:spPr/>
        <p:txBody>
          <a:bodyPr/>
          <a:lstStyle/>
          <a:p>
            <a:r>
              <a:rPr lang="en-US" dirty="0"/>
              <a:t>OpenLegacy Overview</a:t>
            </a:r>
          </a:p>
        </p:txBody>
      </p:sp>
      <p:sp>
        <p:nvSpPr>
          <p:cNvPr id="4" name="Text Placeholder 3">
            <a:extLst>
              <a:ext uri="{FF2B5EF4-FFF2-40B4-BE49-F238E27FC236}">
                <a16:creationId xmlns:a16="http://schemas.microsoft.com/office/drawing/2014/main" id="{DCBF7AED-2C23-4AFB-937F-6AD93ACF9F8F}"/>
              </a:ext>
            </a:extLst>
          </p:cNvPr>
          <p:cNvSpPr>
            <a:spLocks noGrp="1"/>
          </p:cNvSpPr>
          <p:nvPr>
            <p:ph type="body" idx="11"/>
          </p:nvPr>
        </p:nvSpPr>
        <p:spPr/>
        <p:txBody>
          <a:bodyPr/>
          <a:lstStyle/>
          <a:p>
            <a:r>
              <a:rPr lang="en-US" dirty="0"/>
              <a:t>Why Are We Integrating?</a:t>
            </a:r>
          </a:p>
          <a:p>
            <a:endParaRPr lang="en-US" dirty="0"/>
          </a:p>
        </p:txBody>
      </p:sp>
      <p:sp>
        <p:nvSpPr>
          <p:cNvPr id="3" name="Content Placeholder 2">
            <a:extLst>
              <a:ext uri="{FF2B5EF4-FFF2-40B4-BE49-F238E27FC236}">
                <a16:creationId xmlns:a16="http://schemas.microsoft.com/office/drawing/2014/main" id="{5AFF3ABC-C8FD-4F44-9237-C8507D710DE6}"/>
              </a:ext>
            </a:extLst>
          </p:cNvPr>
          <p:cNvSpPr>
            <a:spLocks noGrp="1"/>
          </p:cNvSpPr>
          <p:nvPr>
            <p:ph sz="half" idx="10"/>
          </p:nvPr>
        </p:nvSpPr>
        <p:spPr>
          <a:xfrm>
            <a:off x="457201" y="2083603"/>
            <a:ext cx="3707606" cy="3394472"/>
          </a:xfrm>
        </p:spPr>
        <p:txBody>
          <a:bodyPr>
            <a:normAutofit/>
          </a:bodyPr>
          <a:lstStyle/>
          <a:p>
            <a:r>
              <a:rPr lang="en-US" dirty="0"/>
              <a:t>Microservices-based API integration software</a:t>
            </a:r>
          </a:p>
          <a:p>
            <a:r>
              <a:rPr lang="en-US" dirty="0"/>
              <a:t>Automates API creation</a:t>
            </a:r>
          </a:p>
          <a:p>
            <a:r>
              <a:rPr lang="en-US" dirty="0"/>
              <a:t>Improves staff efficiency and API performance</a:t>
            </a:r>
          </a:p>
          <a:p>
            <a:r>
              <a:rPr lang="en-US" dirty="0"/>
              <a:t>Improves reusability of </a:t>
            </a:r>
            <a:br>
              <a:rPr lang="en-US" dirty="0"/>
            </a:br>
            <a:r>
              <a:rPr lang="en-US" dirty="0"/>
              <a:t>mainframe applications, </a:t>
            </a:r>
            <a:br>
              <a:rPr lang="en-US" dirty="0"/>
            </a:br>
            <a:r>
              <a:rPr lang="en-US" dirty="0"/>
              <a:t>allowing native use </a:t>
            </a:r>
            <a:br>
              <a:rPr lang="en-US" dirty="0"/>
            </a:br>
            <a:r>
              <a:rPr lang="en-US" dirty="0"/>
              <a:t>modern architectures</a:t>
            </a:r>
          </a:p>
        </p:txBody>
      </p:sp>
      <p:sp>
        <p:nvSpPr>
          <p:cNvPr id="8" name="Content Placeholder 7">
            <a:extLst>
              <a:ext uri="{FF2B5EF4-FFF2-40B4-BE49-F238E27FC236}">
                <a16:creationId xmlns:a16="http://schemas.microsoft.com/office/drawing/2014/main" id="{1279D5A4-5531-4CF2-94E6-30DDCB32380D}"/>
              </a:ext>
            </a:extLst>
          </p:cNvPr>
          <p:cNvSpPr>
            <a:spLocks noGrp="1"/>
          </p:cNvSpPr>
          <p:nvPr>
            <p:ph sz="half" idx="2"/>
          </p:nvPr>
        </p:nvSpPr>
        <p:spPr>
          <a:xfrm>
            <a:off x="4648200" y="2083603"/>
            <a:ext cx="4318000" cy="3394472"/>
          </a:xfrm>
        </p:spPr>
        <p:txBody>
          <a:bodyPr>
            <a:normAutofit/>
          </a:bodyPr>
          <a:lstStyle/>
          <a:p>
            <a:r>
              <a:rPr lang="en-US" dirty="0"/>
              <a:t>Direct access to OpenLegacy platform from Topaz Workbench speeds software development and delivery </a:t>
            </a:r>
          </a:p>
          <a:p>
            <a:r>
              <a:rPr lang="en-US" dirty="0"/>
              <a:t>Provides end-to-end framework for on-platform modernization</a:t>
            </a:r>
          </a:p>
          <a:p>
            <a:r>
              <a:rPr lang="en-US" dirty="0"/>
              <a:t>Enabling best-of-breed, </a:t>
            </a:r>
            <a:br>
              <a:rPr lang="en-US" dirty="0"/>
            </a:br>
            <a:r>
              <a:rPr lang="en-US" dirty="0"/>
              <a:t>cross-platform DevOps toolchain</a:t>
            </a:r>
          </a:p>
          <a:p>
            <a:r>
              <a:rPr lang="en-US" dirty="0"/>
              <a:t>Consistent with “open borders” approach to partnerships  </a:t>
            </a:r>
          </a:p>
        </p:txBody>
      </p:sp>
      <p:pic>
        <p:nvPicPr>
          <p:cNvPr id="6" name="Picture 5">
            <a:extLst>
              <a:ext uri="{FF2B5EF4-FFF2-40B4-BE49-F238E27FC236}">
                <a16:creationId xmlns:a16="http://schemas.microsoft.com/office/drawing/2014/main" id="{D9865D17-FF4E-4B44-AB2A-7BEE26627CBD}"/>
              </a:ext>
            </a:extLst>
          </p:cNvPr>
          <p:cNvPicPr>
            <a:picLocks noChangeAspect="1"/>
          </p:cNvPicPr>
          <p:nvPr/>
        </p:nvPicPr>
        <p:blipFill>
          <a:blip r:embed="rId3"/>
          <a:stretch>
            <a:fillRect/>
          </a:stretch>
        </p:blipFill>
        <p:spPr>
          <a:xfrm>
            <a:off x="7419777" y="87263"/>
            <a:ext cx="1427890" cy="606853"/>
          </a:xfrm>
          <a:prstGeom prst="rect">
            <a:avLst/>
          </a:prstGeom>
        </p:spPr>
      </p:pic>
    </p:spTree>
    <p:extLst>
      <p:ext uri="{BB962C8B-B14F-4D97-AF65-F5344CB8AC3E}">
        <p14:creationId xmlns:p14="http://schemas.microsoft.com/office/powerpoint/2010/main" val="15804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A738CD-8A4A-D742-8565-568E304DE8CD}"/>
              </a:ext>
            </a:extLst>
          </p:cNvPr>
          <p:cNvSpPr>
            <a:spLocks noGrp="1"/>
          </p:cNvSpPr>
          <p:nvPr>
            <p:ph type="sldNum" sz="quarter" idx="4294967295"/>
          </p:nvPr>
        </p:nvSpPr>
        <p:spPr>
          <a:xfrm>
            <a:off x="11656744" y="6410036"/>
            <a:ext cx="233418" cy="235528"/>
          </a:xfrm>
          <a:prstGeom prst="rect">
            <a:avLst/>
          </a:prstGeom>
          <a:solidFill>
            <a:schemeClr val="bg1"/>
          </a:solidFill>
          <a:ln w="3175">
            <a:solidFill>
              <a:schemeClr val="accent3"/>
            </a:solidFill>
          </a:ln>
        </p:spPr>
        <p:txBody>
          <a:bodyPr vert="horz" lIns="0" tIns="45720" rIns="0" bIns="45720" rtlCol="0" anchor="ctr" anchorCtr="0"/>
          <a:lstStyle>
            <a:defPPr>
              <a:defRPr lang="en-US"/>
            </a:defPPr>
            <a:lvl1pPr marL="0" algn="r" defTabSz="457200" rtl="0" eaLnBrk="1" latinLnBrk="0" hangingPunct="1">
              <a:defRPr sz="900" b="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1DB96A-265E-C74D-B573-07AD30AFBE2D}" type="slidenum">
              <a:rPr lang="en-US" smtClean="0"/>
              <a:pPr algn="ctr"/>
              <a:t>6</a:t>
            </a:fld>
            <a:endParaRPr lang="en-US" dirty="0"/>
          </a:p>
        </p:txBody>
      </p:sp>
      <p:grpSp>
        <p:nvGrpSpPr>
          <p:cNvPr id="18" name="Group 17">
            <a:extLst>
              <a:ext uri="{FF2B5EF4-FFF2-40B4-BE49-F238E27FC236}">
                <a16:creationId xmlns:a16="http://schemas.microsoft.com/office/drawing/2014/main" id="{0AFB9E53-611D-4744-82D5-112AFFA99F57}"/>
              </a:ext>
            </a:extLst>
          </p:cNvPr>
          <p:cNvGrpSpPr/>
          <p:nvPr/>
        </p:nvGrpSpPr>
        <p:grpSpPr>
          <a:xfrm>
            <a:off x="1012248" y="1707383"/>
            <a:ext cx="1734591" cy="1547575"/>
            <a:chOff x="1084970" y="1133510"/>
            <a:chExt cx="2312788" cy="2063433"/>
          </a:xfrm>
        </p:grpSpPr>
        <p:pic>
          <p:nvPicPr>
            <p:cNvPr id="16" name="Graphic 15">
              <a:extLst>
                <a:ext uri="{FF2B5EF4-FFF2-40B4-BE49-F238E27FC236}">
                  <a16:creationId xmlns:a16="http://schemas.microsoft.com/office/drawing/2014/main" id="{98D4C434-953D-A442-99D6-765B2E412B1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2352" y="1133510"/>
              <a:ext cx="1258025" cy="1258025"/>
            </a:xfrm>
            <a:prstGeom prst="rect">
              <a:avLst/>
            </a:prstGeom>
          </p:spPr>
        </p:pic>
        <p:sp>
          <p:nvSpPr>
            <p:cNvPr id="17" name="Content Placeholder 10">
              <a:extLst>
                <a:ext uri="{FF2B5EF4-FFF2-40B4-BE49-F238E27FC236}">
                  <a16:creationId xmlns:a16="http://schemas.microsoft.com/office/drawing/2014/main" id="{755EE93F-EADC-454F-9F3E-E343953F7351}"/>
                </a:ext>
              </a:extLst>
            </p:cNvPr>
            <p:cNvSpPr txBox="1">
              <a:spLocks/>
            </p:cNvSpPr>
            <p:nvPr/>
          </p:nvSpPr>
          <p:spPr>
            <a:xfrm>
              <a:off x="1084970" y="2202771"/>
              <a:ext cx="2312788" cy="994172"/>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200" b="1" dirty="0">
                  <a:solidFill>
                    <a:schemeClr val="bg1"/>
                  </a:solidFill>
                  <a:latin typeface="+mj-lt"/>
                </a:rPr>
                <a:t>Backlog</a:t>
              </a:r>
              <a:br>
                <a:rPr lang="en-US" sz="1050"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How does our Backlog Look?</a:t>
              </a:r>
            </a:p>
          </p:txBody>
        </p:sp>
      </p:grpSp>
      <p:grpSp>
        <p:nvGrpSpPr>
          <p:cNvPr id="25" name="Group 24">
            <a:extLst>
              <a:ext uri="{FF2B5EF4-FFF2-40B4-BE49-F238E27FC236}">
                <a16:creationId xmlns:a16="http://schemas.microsoft.com/office/drawing/2014/main" id="{52964FFD-6EAA-A340-8581-30F8588F7D62}"/>
              </a:ext>
            </a:extLst>
          </p:cNvPr>
          <p:cNvGrpSpPr/>
          <p:nvPr/>
        </p:nvGrpSpPr>
        <p:grpSpPr>
          <a:xfrm>
            <a:off x="3313790" y="1622203"/>
            <a:ext cx="2286343" cy="1632755"/>
            <a:chOff x="4153692" y="1019936"/>
            <a:chExt cx="3048457" cy="2177007"/>
          </a:xfrm>
        </p:grpSpPr>
        <p:pic>
          <p:nvPicPr>
            <p:cNvPr id="13" name="Graphic 12">
              <a:extLst>
                <a:ext uri="{FF2B5EF4-FFF2-40B4-BE49-F238E27FC236}">
                  <a16:creationId xmlns:a16="http://schemas.microsoft.com/office/drawing/2014/main" id="{69B10101-21D8-A543-B555-FC6D9F3BE24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2120" y="1019936"/>
              <a:ext cx="1371600" cy="1371600"/>
            </a:xfrm>
            <a:prstGeom prst="rect">
              <a:avLst/>
            </a:prstGeom>
          </p:spPr>
        </p:pic>
        <p:sp>
          <p:nvSpPr>
            <p:cNvPr id="6" name="Content Placeholder 10">
              <a:extLst>
                <a:ext uri="{FF2B5EF4-FFF2-40B4-BE49-F238E27FC236}">
                  <a16:creationId xmlns:a16="http://schemas.microsoft.com/office/drawing/2014/main" id="{14BE7ADE-BC36-A54D-A20C-8EC3CFBE6505}"/>
                </a:ext>
              </a:extLst>
            </p:cNvPr>
            <p:cNvSpPr txBox="1">
              <a:spLocks/>
            </p:cNvSpPr>
            <p:nvPr/>
          </p:nvSpPr>
          <p:spPr>
            <a:xfrm>
              <a:off x="4153692" y="2202771"/>
              <a:ext cx="3048457" cy="994172"/>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200" b="1" dirty="0">
                  <a:solidFill>
                    <a:schemeClr val="bg1"/>
                  </a:solidFill>
                  <a:latin typeface="+mj-lt"/>
                </a:rPr>
                <a:t>Scattered Technologies</a:t>
              </a:r>
              <a:br>
                <a:rPr lang="en-US" sz="1050"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How is our communication and follow through?</a:t>
              </a:r>
            </a:p>
          </p:txBody>
        </p:sp>
      </p:grpSp>
      <p:grpSp>
        <p:nvGrpSpPr>
          <p:cNvPr id="26" name="Group 25">
            <a:extLst>
              <a:ext uri="{FF2B5EF4-FFF2-40B4-BE49-F238E27FC236}">
                <a16:creationId xmlns:a16="http://schemas.microsoft.com/office/drawing/2014/main" id="{119A6DDB-A455-894A-800D-6DCF12C1224A}"/>
              </a:ext>
            </a:extLst>
          </p:cNvPr>
          <p:cNvGrpSpPr/>
          <p:nvPr/>
        </p:nvGrpSpPr>
        <p:grpSpPr>
          <a:xfrm>
            <a:off x="6140732" y="1713686"/>
            <a:ext cx="2107948" cy="1541272"/>
            <a:chOff x="7922948" y="1141914"/>
            <a:chExt cx="2810597" cy="2055029"/>
          </a:xfrm>
        </p:grpSpPr>
        <p:pic>
          <p:nvPicPr>
            <p:cNvPr id="14" name="Graphic 13">
              <a:extLst>
                <a:ext uri="{FF2B5EF4-FFF2-40B4-BE49-F238E27FC236}">
                  <a16:creationId xmlns:a16="http://schemas.microsoft.com/office/drawing/2014/main" id="{06CCCD4D-6A77-8448-A64A-2AFEE24AA85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31211" y="1141914"/>
              <a:ext cx="1194071" cy="1194071"/>
            </a:xfrm>
            <a:prstGeom prst="rect">
              <a:avLst/>
            </a:prstGeom>
          </p:spPr>
        </p:pic>
        <p:sp>
          <p:nvSpPr>
            <p:cNvPr id="7" name="Content Placeholder 10">
              <a:extLst>
                <a:ext uri="{FF2B5EF4-FFF2-40B4-BE49-F238E27FC236}">
                  <a16:creationId xmlns:a16="http://schemas.microsoft.com/office/drawing/2014/main" id="{463D64FF-18AC-8340-A8FD-7DC4584BA812}"/>
                </a:ext>
              </a:extLst>
            </p:cNvPr>
            <p:cNvSpPr txBox="1">
              <a:spLocks/>
            </p:cNvSpPr>
            <p:nvPr/>
          </p:nvSpPr>
          <p:spPr>
            <a:xfrm>
              <a:off x="7922948" y="2202771"/>
              <a:ext cx="2810597" cy="994172"/>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200" b="1" dirty="0">
                  <a:solidFill>
                    <a:schemeClr val="bg1"/>
                  </a:solidFill>
                  <a:latin typeface="+mj-lt"/>
                </a:rPr>
                <a:t>Technical Debt</a:t>
              </a:r>
              <a:br>
                <a:rPr lang="en-US" sz="1050"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What does our strategy to </a:t>
              </a:r>
              <a:br>
                <a:rPr lang="en-US" sz="1050" i="1"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modernize look like? </a:t>
              </a:r>
            </a:p>
          </p:txBody>
        </p:sp>
      </p:grpSp>
      <p:grpSp>
        <p:nvGrpSpPr>
          <p:cNvPr id="29" name="Group 28">
            <a:extLst>
              <a:ext uri="{FF2B5EF4-FFF2-40B4-BE49-F238E27FC236}">
                <a16:creationId xmlns:a16="http://schemas.microsoft.com/office/drawing/2014/main" id="{30B50A76-A694-9642-A0DE-DDA195AAB8C3}"/>
              </a:ext>
            </a:extLst>
          </p:cNvPr>
          <p:cNvGrpSpPr/>
          <p:nvPr/>
        </p:nvGrpSpPr>
        <p:grpSpPr>
          <a:xfrm>
            <a:off x="917812" y="3331760"/>
            <a:ext cx="1923461" cy="1448531"/>
            <a:chOff x="959057" y="3533834"/>
            <a:chExt cx="2564614" cy="1931375"/>
          </a:xfrm>
        </p:grpSpPr>
        <p:sp>
          <p:nvSpPr>
            <p:cNvPr id="8" name="Content Placeholder 10">
              <a:extLst>
                <a:ext uri="{FF2B5EF4-FFF2-40B4-BE49-F238E27FC236}">
                  <a16:creationId xmlns:a16="http://schemas.microsoft.com/office/drawing/2014/main" id="{679FA024-E9C3-7A4F-894D-F02D2DF18E2E}"/>
                </a:ext>
              </a:extLst>
            </p:cNvPr>
            <p:cNvSpPr txBox="1">
              <a:spLocks/>
            </p:cNvSpPr>
            <p:nvPr/>
          </p:nvSpPr>
          <p:spPr>
            <a:xfrm>
              <a:off x="959057" y="4562315"/>
              <a:ext cx="2564614" cy="902894"/>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200" b="1" dirty="0">
                  <a:solidFill>
                    <a:schemeClr val="bg1"/>
                  </a:solidFill>
                  <a:latin typeface="+mj-lt"/>
                </a:rPr>
                <a:t>Migration Strategy</a:t>
              </a:r>
              <a:br>
                <a:rPr lang="en-US" sz="1050"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How are we executing?</a:t>
              </a:r>
            </a:p>
          </p:txBody>
        </p:sp>
        <p:pic>
          <p:nvPicPr>
            <p:cNvPr id="11" name="Graphic 10">
              <a:extLst>
                <a:ext uri="{FF2B5EF4-FFF2-40B4-BE49-F238E27FC236}">
                  <a16:creationId xmlns:a16="http://schemas.microsoft.com/office/drawing/2014/main" id="{3FA9561A-8B4D-D148-881F-F4317E0ABAA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652565" y="3533834"/>
              <a:ext cx="1177598" cy="1177598"/>
            </a:xfrm>
            <a:prstGeom prst="rect">
              <a:avLst/>
            </a:prstGeom>
          </p:spPr>
        </p:pic>
      </p:grpSp>
      <p:grpSp>
        <p:nvGrpSpPr>
          <p:cNvPr id="28" name="Group 27">
            <a:extLst>
              <a:ext uri="{FF2B5EF4-FFF2-40B4-BE49-F238E27FC236}">
                <a16:creationId xmlns:a16="http://schemas.microsoft.com/office/drawing/2014/main" id="{4A3DDB8C-F696-3D43-B141-89C30A072185}"/>
              </a:ext>
            </a:extLst>
          </p:cNvPr>
          <p:cNvGrpSpPr/>
          <p:nvPr/>
        </p:nvGrpSpPr>
        <p:grpSpPr>
          <a:xfrm>
            <a:off x="3387368" y="3329305"/>
            <a:ext cx="2123916" cy="1414481"/>
            <a:chOff x="4261976" y="3579235"/>
            <a:chExt cx="2831888" cy="1885974"/>
          </a:xfrm>
        </p:grpSpPr>
        <p:pic>
          <p:nvPicPr>
            <p:cNvPr id="15" name="Graphic 14">
              <a:extLst>
                <a:ext uri="{FF2B5EF4-FFF2-40B4-BE49-F238E27FC236}">
                  <a16:creationId xmlns:a16="http://schemas.microsoft.com/office/drawing/2014/main" id="{7C7DF769-2821-894D-A1C4-B697822BB3C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92120" y="3579235"/>
              <a:ext cx="1371600" cy="1371600"/>
            </a:xfrm>
            <a:prstGeom prst="rect">
              <a:avLst/>
            </a:prstGeom>
          </p:spPr>
        </p:pic>
        <p:sp>
          <p:nvSpPr>
            <p:cNvPr id="9" name="Content Placeholder 10">
              <a:extLst>
                <a:ext uri="{FF2B5EF4-FFF2-40B4-BE49-F238E27FC236}">
                  <a16:creationId xmlns:a16="http://schemas.microsoft.com/office/drawing/2014/main" id="{625DFC92-0578-6F49-BEE9-C24E5F2A20A4}"/>
                </a:ext>
              </a:extLst>
            </p:cNvPr>
            <p:cNvSpPr txBox="1">
              <a:spLocks/>
            </p:cNvSpPr>
            <p:nvPr/>
          </p:nvSpPr>
          <p:spPr>
            <a:xfrm>
              <a:off x="4261976" y="4562315"/>
              <a:ext cx="2831888" cy="902894"/>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200" b="1" dirty="0">
                  <a:solidFill>
                    <a:schemeClr val="bg1"/>
                  </a:solidFill>
                  <a:latin typeface="+mj-lt"/>
                </a:rPr>
                <a:t>Legacy vs. DevOps</a:t>
              </a:r>
              <a:br>
                <a:rPr lang="en-US" sz="1050"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What is the impact on modern architecture?</a:t>
              </a:r>
            </a:p>
          </p:txBody>
        </p:sp>
      </p:grpSp>
      <p:grpSp>
        <p:nvGrpSpPr>
          <p:cNvPr id="27" name="Group 26">
            <a:extLst>
              <a:ext uri="{FF2B5EF4-FFF2-40B4-BE49-F238E27FC236}">
                <a16:creationId xmlns:a16="http://schemas.microsoft.com/office/drawing/2014/main" id="{40AA5D66-5D97-4C4D-B101-DE2996BDFE5D}"/>
              </a:ext>
            </a:extLst>
          </p:cNvPr>
          <p:cNvGrpSpPr/>
          <p:nvPr/>
        </p:nvGrpSpPr>
        <p:grpSpPr>
          <a:xfrm>
            <a:off x="5961827" y="3385171"/>
            <a:ext cx="2326581" cy="1435899"/>
            <a:chOff x="7777192" y="3550677"/>
            <a:chExt cx="3102108" cy="1914532"/>
          </a:xfrm>
        </p:grpSpPr>
        <p:pic>
          <p:nvPicPr>
            <p:cNvPr id="12" name="Graphic 11">
              <a:extLst>
                <a:ext uri="{FF2B5EF4-FFF2-40B4-BE49-F238E27FC236}">
                  <a16:creationId xmlns:a16="http://schemas.microsoft.com/office/drawing/2014/main" id="{6CE40823-D7FD-D347-887A-3DD5874F5FF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739447" y="3550677"/>
              <a:ext cx="1177598" cy="1177598"/>
            </a:xfrm>
            <a:prstGeom prst="rect">
              <a:avLst/>
            </a:prstGeom>
          </p:spPr>
        </p:pic>
        <p:sp>
          <p:nvSpPr>
            <p:cNvPr id="10" name="Content Placeholder 10">
              <a:extLst>
                <a:ext uri="{FF2B5EF4-FFF2-40B4-BE49-F238E27FC236}">
                  <a16:creationId xmlns:a16="http://schemas.microsoft.com/office/drawing/2014/main" id="{D88D4FD5-CA8B-604D-96C7-5947D0CAE13A}"/>
                </a:ext>
              </a:extLst>
            </p:cNvPr>
            <p:cNvSpPr txBox="1">
              <a:spLocks/>
            </p:cNvSpPr>
            <p:nvPr/>
          </p:nvSpPr>
          <p:spPr>
            <a:xfrm>
              <a:off x="7777192" y="4562315"/>
              <a:ext cx="3102108" cy="902894"/>
            </a:xfrm>
            <a:prstGeom prst="rect">
              <a:avLst/>
            </a:prstGeom>
          </p:spPr>
          <p:txBody>
            <a:bodyPr vert="horz" lIns="0" tIns="34290" rIns="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US" sz="1200" b="1" dirty="0">
                  <a:solidFill>
                    <a:schemeClr val="bg1"/>
                  </a:solidFill>
                  <a:latin typeface="+mj-lt"/>
                </a:rPr>
                <a:t>Time to Market</a:t>
              </a:r>
              <a:br>
                <a:rPr lang="en-US" sz="1050" dirty="0">
                  <a:solidFill>
                    <a:schemeClr val="bg1"/>
                  </a:solidFill>
                  <a:latin typeface="+mj-lt"/>
                  <a:ea typeface="Open Sans Light" panose="020B0306030504020204" pitchFamily="34" charset="0"/>
                  <a:cs typeface="Open Sans Light" panose="020B0306030504020204" pitchFamily="34" charset="0"/>
                </a:rPr>
              </a:br>
              <a:r>
                <a:rPr lang="en-US" sz="1050" i="1" dirty="0">
                  <a:solidFill>
                    <a:schemeClr val="bg1"/>
                  </a:solidFill>
                  <a:latin typeface="+mj-lt"/>
                  <a:ea typeface="Open Sans Light" panose="020B0306030504020204" pitchFamily="34" charset="0"/>
                  <a:cs typeface="Open Sans Light" panose="020B0306030504020204" pitchFamily="34" charset="0"/>
                </a:rPr>
                <a:t>Do we bring out new products quickly?</a:t>
              </a:r>
            </a:p>
          </p:txBody>
        </p:sp>
      </p:grpSp>
      <p:sp>
        <p:nvSpPr>
          <p:cNvPr id="34" name="Title 33">
            <a:extLst>
              <a:ext uri="{FF2B5EF4-FFF2-40B4-BE49-F238E27FC236}">
                <a16:creationId xmlns:a16="http://schemas.microsoft.com/office/drawing/2014/main" id="{82C2B221-77C4-F641-BA23-7C43DD9981AE}"/>
              </a:ext>
            </a:extLst>
          </p:cNvPr>
          <p:cNvSpPr>
            <a:spLocks noGrp="1"/>
          </p:cNvSpPr>
          <p:nvPr>
            <p:ph type="title"/>
          </p:nvPr>
        </p:nvSpPr>
        <p:spPr/>
        <p:txBody>
          <a:bodyPr/>
          <a:lstStyle/>
          <a:p>
            <a:pPr algn="ctr"/>
            <a:r>
              <a:rPr lang="en-US" dirty="0"/>
              <a:t>The questions we ask</a:t>
            </a:r>
          </a:p>
        </p:txBody>
      </p:sp>
      <p:sp>
        <p:nvSpPr>
          <p:cNvPr id="2" name="TextBox 1">
            <a:extLst>
              <a:ext uri="{FF2B5EF4-FFF2-40B4-BE49-F238E27FC236}">
                <a16:creationId xmlns:a16="http://schemas.microsoft.com/office/drawing/2014/main" id="{DCCF0CC0-37FD-6648-B79A-2D49DB4BEB93}"/>
              </a:ext>
            </a:extLst>
          </p:cNvPr>
          <p:cNvSpPr txBox="1"/>
          <p:nvPr/>
        </p:nvSpPr>
        <p:spPr>
          <a:xfrm>
            <a:off x="3222597" y="5078888"/>
            <a:ext cx="2886559" cy="307777"/>
          </a:xfrm>
          <a:prstGeom prst="rect">
            <a:avLst/>
          </a:prstGeom>
        </p:spPr>
        <p:txBody>
          <a:bodyPr wrap="none" rtlCol="0" anchor="b">
            <a:spAutoFit/>
          </a:bodyPr>
          <a:lstStyle/>
          <a:p>
            <a:pPr marL="0" indent="0">
              <a:buNone/>
            </a:pPr>
            <a:r>
              <a:rPr lang="en-US" sz="1400" dirty="0">
                <a:solidFill>
                  <a:schemeClr val="bg1"/>
                </a:solidFill>
                <a:latin typeface="Verdana"/>
                <a:cs typeface="Verdana"/>
              </a:rPr>
              <a:t>We both ask similar questions</a:t>
            </a:r>
          </a:p>
        </p:txBody>
      </p:sp>
    </p:spTree>
    <p:extLst>
      <p:ext uri="{BB962C8B-B14F-4D97-AF65-F5344CB8AC3E}">
        <p14:creationId xmlns:p14="http://schemas.microsoft.com/office/powerpoint/2010/main" val="21145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anim calcmode="lin" valueType="num">
                                      <p:cBhvr>
                                        <p:cTn id="29" dur="500" fill="hold"/>
                                        <p:tgtEl>
                                          <p:spTgt spid="28"/>
                                        </p:tgtEl>
                                        <p:attrNameLst>
                                          <p:attrName>ppt_x</p:attrName>
                                        </p:attrNameLst>
                                      </p:cBhvr>
                                      <p:tavLst>
                                        <p:tav tm="0">
                                          <p:val>
                                            <p:strVal val="#ppt_x"/>
                                          </p:val>
                                        </p:tav>
                                        <p:tav tm="100000">
                                          <p:val>
                                            <p:strVal val="#ppt_x"/>
                                          </p:val>
                                        </p:tav>
                                      </p:tavLst>
                                    </p:anim>
                                    <p:anim calcmode="lin" valueType="num">
                                      <p:cBhvr>
                                        <p:cTn id="3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865AEB-3413-524D-9D9C-42F658F9FBF9}"/>
              </a:ext>
            </a:extLst>
          </p:cNvPr>
          <p:cNvSpPr>
            <a:spLocks noGrp="1"/>
          </p:cNvSpPr>
          <p:nvPr>
            <p:ph sz="half" idx="10"/>
          </p:nvPr>
        </p:nvSpPr>
        <p:spPr>
          <a:xfrm>
            <a:off x="457200" y="2172955"/>
            <a:ext cx="4114800" cy="2919575"/>
          </a:xfrm>
        </p:spPr>
        <p:txBody>
          <a:bodyPr>
            <a:noAutofit/>
          </a:bodyPr>
          <a:lstStyle/>
          <a:p>
            <a:pPr>
              <a:buBlip>
                <a:blip r:embed="rId3"/>
              </a:buBlip>
            </a:pPr>
            <a:r>
              <a:rPr lang="en-US" dirty="0"/>
              <a:t>Microservices enabled solution</a:t>
            </a:r>
          </a:p>
          <a:p>
            <a:pPr>
              <a:buBlip>
                <a:blip r:embed="rId3"/>
              </a:buBlip>
            </a:pPr>
            <a:r>
              <a:rPr lang="en-US" dirty="0"/>
              <a:t>Open standard-based</a:t>
            </a:r>
          </a:p>
          <a:p>
            <a:pPr>
              <a:buBlip>
                <a:blip r:embed="rId3"/>
              </a:buBlip>
            </a:pPr>
            <a:r>
              <a:rPr lang="en-US" dirty="0"/>
              <a:t>Unlimited orchestration </a:t>
            </a:r>
          </a:p>
          <a:p>
            <a:pPr>
              <a:buBlip>
                <a:blip r:embed="rId3"/>
              </a:buBlip>
            </a:pPr>
            <a:r>
              <a:rPr lang="en-US" dirty="0"/>
              <a:t>Fully customizing templates</a:t>
            </a:r>
          </a:p>
          <a:p>
            <a:pPr>
              <a:buBlip>
                <a:blip r:embed="rId3"/>
              </a:buBlip>
            </a:pPr>
            <a:r>
              <a:rPr lang="en-US" dirty="0"/>
              <a:t>Any runtime environment </a:t>
            </a:r>
          </a:p>
          <a:p>
            <a:pPr>
              <a:buBlip>
                <a:blip r:embed="rId3"/>
              </a:buBlip>
            </a:pPr>
            <a:r>
              <a:rPr lang="en-US" dirty="0"/>
              <a:t>End-to-end solution </a:t>
            </a:r>
          </a:p>
          <a:p>
            <a:pPr>
              <a:buBlip>
                <a:blip r:embed="rId3"/>
              </a:buBlip>
            </a:pPr>
            <a:r>
              <a:rPr lang="en-US" dirty="0"/>
              <a:t>High performance</a:t>
            </a:r>
          </a:p>
        </p:txBody>
      </p:sp>
      <p:sp>
        <p:nvSpPr>
          <p:cNvPr id="3" name="Content Placeholder 2">
            <a:extLst>
              <a:ext uri="{FF2B5EF4-FFF2-40B4-BE49-F238E27FC236}">
                <a16:creationId xmlns:a16="http://schemas.microsoft.com/office/drawing/2014/main" id="{ECD06C0C-D181-7C4A-B812-0E096195AE76}"/>
              </a:ext>
            </a:extLst>
          </p:cNvPr>
          <p:cNvSpPr>
            <a:spLocks noGrp="1"/>
          </p:cNvSpPr>
          <p:nvPr>
            <p:ph sz="half" idx="2"/>
          </p:nvPr>
        </p:nvSpPr>
        <p:spPr>
          <a:xfrm>
            <a:off x="4629149" y="2172955"/>
            <a:ext cx="4514851" cy="2799096"/>
          </a:xfrm>
        </p:spPr>
        <p:txBody>
          <a:bodyPr>
            <a:normAutofit/>
          </a:bodyPr>
          <a:lstStyle/>
          <a:p>
            <a:pPr>
              <a:buBlip>
                <a:blip r:embed="rId4"/>
              </a:buBlip>
            </a:pPr>
            <a:r>
              <a:rPr lang="en-US" dirty="0"/>
              <a:t>Not a Microservices product</a:t>
            </a:r>
          </a:p>
          <a:p>
            <a:pPr>
              <a:buBlip>
                <a:blip r:embed="rId4"/>
              </a:buBlip>
            </a:pPr>
            <a:r>
              <a:rPr lang="en-US" dirty="0"/>
              <a:t>Limited flexibility</a:t>
            </a:r>
          </a:p>
          <a:p>
            <a:pPr>
              <a:buBlip>
                <a:blip r:embed="rId4"/>
              </a:buBlip>
            </a:pPr>
            <a:r>
              <a:rPr lang="en-US" dirty="0"/>
              <a:t>Dependencies on integration layer</a:t>
            </a:r>
          </a:p>
          <a:p>
            <a:pPr>
              <a:buBlip>
                <a:blip r:embed="rId4"/>
              </a:buBlip>
            </a:pPr>
            <a:r>
              <a:rPr lang="en-US" dirty="0"/>
              <a:t>No templating support</a:t>
            </a:r>
          </a:p>
          <a:p>
            <a:pPr>
              <a:buBlip>
                <a:blip r:embed="rId4"/>
              </a:buBlip>
            </a:pPr>
            <a:r>
              <a:rPr lang="en-US" dirty="0"/>
              <a:t>Dependent on proprietary runtime</a:t>
            </a:r>
          </a:p>
          <a:p>
            <a:pPr>
              <a:buBlip>
                <a:blip r:embed="rId4"/>
              </a:buBlip>
            </a:pPr>
            <a:r>
              <a:rPr lang="en-US" dirty="0"/>
              <a:t>Low performance </a:t>
            </a:r>
          </a:p>
          <a:p>
            <a:pPr>
              <a:buBlip>
                <a:blip r:embed="rId4"/>
              </a:buBlip>
            </a:pPr>
            <a:endParaRPr lang="en-US" sz="1500" dirty="0"/>
          </a:p>
          <a:p>
            <a:pPr>
              <a:buBlip>
                <a:blip r:embed="rId4"/>
              </a:buBlip>
            </a:pPr>
            <a:endParaRPr lang="en-US" sz="1500" dirty="0"/>
          </a:p>
          <a:p>
            <a:pPr>
              <a:buBlip>
                <a:blip r:embed="rId4"/>
              </a:buBlip>
            </a:pPr>
            <a:endParaRPr lang="en-US" sz="1500" dirty="0"/>
          </a:p>
        </p:txBody>
      </p:sp>
      <p:sp>
        <p:nvSpPr>
          <p:cNvPr id="4" name="Title 3">
            <a:extLst>
              <a:ext uri="{FF2B5EF4-FFF2-40B4-BE49-F238E27FC236}">
                <a16:creationId xmlns:a16="http://schemas.microsoft.com/office/drawing/2014/main" id="{F095A4E4-29D7-124B-AA7D-A7475DDDB0D3}"/>
              </a:ext>
            </a:extLst>
          </p:cNvPr>
          <p:cNvSpPr>
            <a:spLocks noGrp="1"/>
          </p:cNvSpPr>
          <p:nvPr>
            <p:ph type="title"/>
          </p:nvPr>
        </p:nvSpPr>
        <p:spPr>
          <a:xfrm>
            <a:off x="457200" y="619669"/>
            <a:ext cx="8229600" cy="649122"/>
          </a:xfrm>
        </p:spPr>
        <p:txBody>
          <a:bodyPr>
            <a:normAutofit/>
          </a:bodyPr>
          <a:lstStyle/>
          <a:p>
            <a:pPr algn="ctr"/>
            <a:r>
              <a:rPr lang="en-US" dirty="0"/>
              <a:t>The Compuware &amp; OpenLegacy Approach</a:t>
            </a:r>
          </a:p>
        </p:txBody>
      </p:sp>
      <p:pic>
        <p:nvPicPr>
          <p:cNvPr id="5" name="Picture 4">
            <a:extLst>
              <a:ext uri="{FF2B5EF4-FFF2-40B4-BE49-F238E27FC236}">
                <a16:creationId xmlns:a16="http://schemas.microsoft.com/office/drawing/2014/main" id="{C157F8DB-DFB2-6042-9D76-E1CEED4DAD00}"/>
              </a:ext>
            </a:extLst>
          </p:cNvPr>
          <p:cNvPicPr>
            <a:picLocks noChangeAspect="1"/>
          </p:cNvPicPr>
          <p:nvPr/>
        </p:nvPicPr>
        <p:blipFill>
          <a:blip r:embed="rId5"/>
          <a:stretch>
            <a:fillRect/>
          </a:stretch>
        </p:blipFill>
        <p:spPr>
          <a:xfrm>
            <a:off x="7329803" y="-1"/>
            <a:ext cx="1616770" cy="619669"/>
          </a:xfrm>
          <a:prstGeom prst="rect">
            <a:avLst/>
          </a:prstGeom>
        </p:spPr>
      </p:pic>
      <p:sp>
        <p:nvSpPr>
          <p:cNvPr id="6" name="TextBox 5">
            <a:extLst>
              <a:ext uri="{FF2B5EF4-FFF2-40B4-BE49-F238E27FC236}">
                <a16:creationId xmlns:a16="http://schemas.microsoft.com/office/drawing/2014/main" id="{123ACDB9-25C4-244C-A1C1-908EB348F88D}"/>
              </a:ext>
            </a:extLst>
          </p:cNvPr>
          <p:cNvSpPr txBox="1"/>
          <p:nvPr/>
        </p:nvSpPr>
        <p:spPr>
          <a:xfrm>
            <a:off x="2437246" y="1666659"/>
            <a:ext cx="716817" cy="415498"/>
          </a:xfrm>
          <a:prstGeom prst="rect">
            <a:avLst/>
          </a:prstGeom>
        </p:spPr>
        <p:txBody>
          <a:bodyPr wrap="square" rtlCol="0" anchor="b">
            <a:spAutoFit/>
          </a:bodyPr>
          <a:lstStyle/>
          <a:p>
            <a:r>
              <a:rPr lang="en-US" sz="2100" b="1" dirty="0">
                <a:solidFill>
                  <a:srgbClr val="00B050"/>
                </a:solidFill>
                <a:latin typeface="Verdana"/>
                <a:cs typeface="Verdana"/>
              </a:rPr>
              <a:t>Us</a:t>
            </a:r>
          </a:p>
        </p:txBody>
      </p:sp>
      <p:sp>
        <p:nvSpPr>
          <p:cNvPr id="7" name="TextBox 6">
            <a:extLst>
              <a:ext uri="{FF2B5EF4-FFF2-40B4-BE49-F238E27FC236}">
                <a16:creationId xmlns:a16="http://schemas.microsoft.com/office/drawing/2014/main" id="{02105E0C-4B20-FC4C-9C46-A786E779E372}"/>
              </a:ext>
            </a:extLst>
          </p:cNvPr>
          <p:cNvSpPr txBox="1"/>
          <p:nvPr/>
        </p:nvSpPr>
        <p:spPr>
          <a:xfrm>
            <a:off x="5230647" y="1666659"/>
            <a:ext cx="2389353" cy="415498"/>
          </a:xfrm>
          <a:prstGeom prst="rect">
            <a:avLst/>
          </a:prstGeom>
        </p:spPr>
        <p:txBody>
          <a:bodyPr wrap="square" rtlCol="0" anchor="b">
            <a:spAutoFit/>
          </a:bodyPr>
          <a:lstStyle/>
          <a:p>
            <a:r>
              <a:rPr lang="en-US" sz="2100" b="1" dirty="0">
                <a:solidFill>
                  <a:srgbClr val="0A518C"/>
                </a:solidFill>
                <a:latin typeface="Verdana"/>
                <a:cs typeface="Verdana"/>
              </a:rPr>
              <a:t>IBM &amp; Others</a:t>
            </a:r>
          </a:p>
        </p:txBody>
      </p:sp>
    </p:spTree>
    <p:extLst>
      <p:ext uri="{BB962C8B-B14F-4D97-AF65-F5344CB8AC3E}">
        <p14:creationId xmlns:p14="http://schemas.microsoft.com/office/powerpoint/2010/main" val="415550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2B4A28-DDBB-144D-A961-BD6AB077A303}"/>
              </a:ext>
            </a:extLst>
          </p:cNvPr>
          <p:cNvGrpSpPr/>
          <p:nvPr/>
        </p:nvGrpSpPr>
        <p:grpSpPr>
          <a:xfrm>
            <a:off x="6242835" y="1736930"/>
            <a:ext cx="2099786" cy="3636727"/>
            <a:chOff x="6242834" y="879679"/>
            <a:chExt cx="2099786" cy="3636727"/>
          </a:xfrm>
        </p:grpSpPr>
        <p:sp>
          <p:nvSpPr>
            <p:cNvPr id="58" name="Rectangle 57">
              <a:extLst>
                <a:ext uri="{FF2B5EF4-FFF2-40B4-BE49-F238E27FC236}">
                  <a16:creationId xmlns:a16="http://schemas.microsoft.com/office/drawing/2014/main" id="{24F5C791-DA14-BD48-9844-651652616B97}"/>
                </a:ext>
              </a:extLst>
            </p:cNvPr>
            <p:cNvSpPr/>
            <p:nvPr/>
          </p:nvSpPr>
          <p:spPr>
            <a:xfrm>
              <a:off x="6242834" y="880971"/>
              <a:ext cx="2099786" cy="2521951"/>
            </a:xfrm>
            <a:prstGeom prst="rect">
              <a:avLst/>
            </a:prstGeom>
            <a:solidFill>
              <a:schemeClr val="bg1"/>
            </a:solidFill>
            <a:ln w="9525">
              <a:solidFill>
                <a:schemeClr val="tx1"/>
              </a:solidFill>
            </a:ln>
            <a:effectLst>
              <a:outerShdw dist="762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9" name="TextBox 58">
              <a:extLst>
                <a:ext uri="{FF2B5EF4-FFF2-40B4-BE49-F238E27FC236}">
                  <a16:creationId xmlns:a16="http://schemas.microsoft.com/office/drawing/2014/main" id="{6B8D37EA-9D57-254E-A1F4-8D365BB8A342}"/>
                </a:ext>
              </a:extLst>
            </p:cNvPr>
            <p:cNvSpPr txBox="1"/>
            <p:nvPr/>
          </p:nvSpPr>
          <p:spPr>
            <a:xfrm>
              <a:off x="6242835" y="879679"/>
              <a:ext cx="2099785" cy="248209"/>
            </a:xfrm>
            <a:prstGeom prst="rect">
              <a:avLst/>
            </a:prstGeom>
            <a:solidFill>
              <a:schemeClr val="accent2"/>
            </a:solidFill>
            <a:ln w="12700" cmpd="sng">
              <a:solidFill>
                <a:schemeClr val="accent2"/>
              </a:solidFill>
            </a:ln>
          </p:spPr>
          <p:txBody>
            <a:bodyPr wrap="square" rtlCol="0">
              <a:spAutoFit/>
            </a:bodyPr>
            <a:lstStyle/>
            <a:p>
              <a:pPr algn="ctr"/>
              <a:r>
                <a:rPr lang="en-US" sz="1013" b="1" dirty="0">
                  <a:solidFill>
                    <a:schemeClr val="bg1"/>
                  </a:solidFill>
                  <a:latin typeface="+mj-lt"/>
                </a:rPr>
                <a:t>3. API Deploy Process</a:t>
              </a:r>
            </a:p>
          </p:txBody>
        </p:sp>
        <p:sp>
          <p:nvSpPr>
            <p:cNvPr id="60" name="Rectangle 59">
              <a:extLst>
                <a:ext uri="{FF2B5EF4-FFF2-40B4-BE49-F238E27FC236}">
                  <a16:creationId xmlns:a16="http://schemas.microsoft.com/office/drawing/2014/main" id="{49465987-D936-974B-A305-0F9F1E742B5C}"/>
                </a:ext>
              </a:extLst>
            </p:cNvPr>
            <p:cNvSpPr/>
            <p:nvPr/>
          </p:nvSpPr>
          <p:spPr>
            <a:xfrm>
              <a:off x="6242834" y="3486896"/>
              <a:ext cx="2099786" cy="1029510"/>
            </a:xfrm>
            <a:prstGeom prst="rect">
              <a:avLst/>
            </a:prstGeom>
            <a:solidFill>
              <a:schemeClr val="tx2"/>
            </a:solidFill>
            <a:ln>
              <a:noFill/>
            </a:ln>
            <a:effectLst>
              <a:outerShdw dist="76200" dir="2700000" algn="tl" rotWithShape="0">
                <a:schemeClr val="bg1">
                  <a:lumMod val="8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350" dirty="0"/>
                <a:t>Make API available for use</a:t>
              </a:r>
            </a:p>
          </p:txBody>
        </p:sp>
        <p:pic>
          <p:nvPicPr>
            <p:cNvPr id="61" name="Picture 60">
              <a:extLst>
                <a:ext uri="{FF2B5EF4-FFF2-40B4-BE49-F238E27FC236}">
                  <a16:creationId xmlns:a16="http://schemas.microsoft.com/office/drawing/2014/main" id="{7ED642A1-22EB-1C49-9ABB-5FFA229B730E}"/>
                </a:ext>
              </a:extLst>
            </p:cNvPr>
            <p:cNvPicPr>
              <a:picLocks noChangeAspect="1"/>
            </p:cNvPicPr>
            <p:nvPr/>
          </p:nvPicPr>
          <p:blipFill>
            <a:blip r:embed="rId3"/>
            <a:stretch>
              <a:fillRect/>
            </a:stretch>
          </p:blipFill>
          <p:spPr>
            <a:xfrm>
              <a:off x="6879977" y="1262812"/>
              <a:ext cx="825500" cy="292100"/>
            </a:xfrm>
            <a:prstGeom prst="rect">
              <a:avLst/>
            </a:prstGeom>
          </p:spPr>
        </p:pic>
        <p:sp>
          <p:nvSpPr>
            <p:cNvPr id="62" name="TextBox 61">
              <a:extLst>
                <a:ext uri="{FF2B5EF4-FFF2-40B4-BE49-F238E27FC236}">
                  <a16:creationId xmlns:a16="http://schemas.microsoft.com/office/drawing/2014/main" id="{59328755-9DD3-9E4F-8C15-6546C3A4F48D}"/>
                </a:ext>
              </a:extLst>
            </p:cNvPr>
            <p:cNvSpPr txBox="1"/>
            <p:nvPr/>
          </p:nvSpPr>
          <p:spPr>
            <a:xfrm>
              <a:off x="6725409" y="1754805"/>
              <a:ext cx="1100332" cy="246221"/>
            </a:xfrm>
            <a:prstGeom prst="rect">
              <a:avLst/>
            </a:prstGeom>
            <a:noFill/>
            <a:ln w="9525">
              <a:solidFill>
                <a:schemeClr val="bg1"/>
              </a:solidFill>
            </a:ln>
          </p:spPr>
          <p:txBody>
            <a:bodyPr wrap="square" rtlCol="0">
              <a:spAutoFit/>
            </a:bodyPr>
            <a:lstStyle/>
            <a:p>
              <a:pPr algn="ctr"/>
              <a:r>
                <a:rPr lang="en-US" sz="1000" dirty="0" err="1">
                  <a:latin typeface="+mj-lt"/>
                </a:rPr>
                <a:t>OpenLegacy</a:t>
              </a:r>
              <a:endParaRPr lang="en-US" sz="1000" dirty="0">
                <a:latin typeface="+mj-lt"/>
              </a:endParaRPr>
            </a:p>
          </p:txBody>
        </p:sp>
        <p:sp>
          <p:nvSpPr>
            <p:cNvPr id="63" name="TextBox 62">
              <a:extLst>
                <a:ext uri="{FF2B5EF4-FFF2-40B4-BE49-F238E27FC236}">
                  <a16:creationId xmlns:a16="http://schemas.microsoft.com/office/drawing/2014/main" id="{CF42FFA8-939E-E149-B239-5B51CE30DF4C}"/>
                </a:ext>
              </a:extLst>
            </p:cNvPr>
            <p:cNvSpPr txBox="1"/>
            <p:nvPr/>
          </p:nvSpPr>
          <p:spPr>
            <a:xfrm>
              <a:off x="6720547" y="2155209"/>
              <a:ext cx="1100332" cy="246221"/>
            </a:xfrm>
            <a:prstGeom prst="rect">
              <a:avLst/>
            </a:prstGeom>
            <a:noFill/>
            <a:ln w="9525">
              <a:solidFill>
                <a:schemeClr val="bg1"/>
              </a:solidFill>
            </a:ln>
          </p:spPr>
          <p:txBody>
            <a:bodyPr wrap="square" rtlCol="0">
              <a:spAutoFit/>
            </a:bodyPr>
            <a:lstStyle/>
            <a:p>
              <a:pPr algn="ctr"/>
              <a:r>
                <a:rPr lang="en-US" sz="1000" dirty="0">
                  <a:latin typeface="+mj-lt"/>
                </a:rPr>
                <a:t>ISPW</a:t>
              </a:r>
            </a:p>
          </p:txBody>
        </p:sp>
        <p:sp>
          <p:nvSpPr>
            <p:cNvPr id="65" name="TextBox 64">
              <a:extLst>
                <a:ext uri="{FF2B5EF4-FFF2-40B4-BE49-F238E27FC236}">
                  <a16:creationId xmlns:a16="http://schemas.microsoft.com/office/drawing/2014/main" id="{C63B0C8E-5D35-3E47-A63D-65A84CFDA633}"/>
                </a:ext>
              </a:extLst>
            </p:cNvPr>
            <p:cNvSpPr txBox="1"/>
            <p:nvPr/>
          </p:nvSpPr>
          <p:spPr>
            <a:xfrm>
              <a:off x="6725409" y="2555613"/>
              <a:ext cx="1100332" cy="246221"/>
            </a:xfrm>
            <a:prstGeom prst="rect">
              <a:avLst/>
            </a:prstGeom>
            <a:noFill/>
            <a:ln w="9525">
              <a:solidFill>
                <a:schemeClr val="bg1"/>
              </a:solidFill>
            </a:ln>
          </p:spPr>
          <p:txBody>
            <a:bodyPr wrap="square" rtlCol="0">
              <a:spAutoFit/>
            </a:bodyPr>
            <a:lstStyle/>
            <a:p>
              <a:pPr algn="ctr"/>
              <a:r>
                <a:rPr lang="en-US" sz="1000" dirty="0">
                  <a:latin typeface="+mj-lt"/>
                </a:rPr>
                <a:t>Git</a:t>
              </a:r>
            </a:p>
          </p:txBody>
        </p:sp>
        <p:sp>
          <p:nvSpPr>
            <p:cNvPr id="67" name="TextBox 66">
              <a:extLst>
                <a:ext uri="{FF2B5EF4-FFF2-40B4-BE49-F238E27FC236}">
                  <a16:creationId xmlns:a16="http://schemas.microsoft.com/office/drawing/2014/main" id="{BA8196FC-3B25-804D-A07E-5F87E41197D5}"/>
                </a:ext>
              </a:extLst>
            </p:cNvPr>
            <p:cNvSpPr txBox="1"/>
            <p:nvPr/>
          </p:nvSpPr>
          <p:spPr>
            <a:xfrm>
              <a:off x="6720546" y="2956018"/>
              <a:ext cx="1100332" cy="246221"/>
            </a:xfrm>
            <a:prstGeom prst="rect">
              <a:avLst/>
            </a:prstGeom>
            <a:noFill/>
            <a:ln w="9525">
              <a:solidFill>
                <a:schemeClr val="bg1"/>
              </a:solidFill>
            </a:ln>
          </p:spPr>
          <p:txBody>
            <a:bodyPr wrap="square" rtlCol="0">
              <a:spAutoFit/>
            </a:bodyPr>
            <a:lstStyle/>
            <a:p>
              <a:pPr algn="ctr"/>
              <a:r>
                <a:rPr lang="en-US" sz="1000" dirty="0">
                  <a:latin typeface="+mj-lt"/>
                </a:rPr>
                <a:t>Jenkins</a:t>
              </a:r>
            </a:p>
          </p:txBody>
        </p:sp>
        <p:cxnSp>
          <p:nvCxnSpPr>
            <p:cNvPr id="68" name="Straight Connector 67">
              <a:extLst>
                <a:ext uri="{FF2B5EF4-FFF2-40B4-BE49-F238E27FC236}">
                  <a16:creationId xmlns:a16="http://schemas.microsoft.com/office/drawing/2014/main" id="{13734EC3-A3DA-824E-AFD4-323C9BED2E1A}"/>
                </a:ext>
              </a:extLst>
            </p:cNvPr>
            <p:cNvCxnSpPr/>
            <p:nvPr/>
          </p:nvCxnSpPr>
          <p:spPr>
            <a:xfrm>
              <a:off x="6509784" y="2054156"/>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2411E96-AA82-5040-8126-5111F8EACF4D}"/>
                </a:ext>
              </a:extLst>
            </p:cNvPr>
            <p:cNvCxnSpPr/>
            <p:nvPr/>
          </p:nvCxnSpPr>
          <p:spPr>
            <a:xfrm>
              <a:off x="6509784" y="2460556"/>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A1269F6-AA15-9247-AC37-65DA3AA33308}"/>
                </a:ext>
              </a:extLst>
            </p:cNvPr>
            <p:cNvCxnSpPr/>
            <p:nvPr/>
          </p:nvCxnSpPr>
          <p:spPr>
            <a:xfrm>
              <a:off x="6509784" y="2883889"/>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5B16723-7A5F-1043-BADD-98C187BF52EC}"/>
              </a:ext>
            </a:extLst>
          </p:cNvPr>
          <p:cNvSpPr>
            <a:spLocks noGrp="1"/>
          </p:cNvSpPr>
          <p:nvPr>
            <p:ph type="title"/>
          </p:nvPr>
        </p:nvSpPr>
        <p:spPr>
          <a:xfrm>
            <a:off x="457200" y="1049449"/>
            <a:ext cx="8229600" cy="486842"/>
          </a:xfrm>
        </p:spPr>
        <p:txBody>
          <a:bodyPr>
            <a:normAutofit fontScale="90000"/>
          </a:bodyPr>
          <a:lstStyle/>
          <a:p>
            <a:r>
              <a:rPr lang="en-US" dirty="0"/>
              <a:t>Create a Mainframe Program API</a:t>
            </a:r>
          </a:p>
        </p:txBody>
      </p:sp>
      <p:pic>
        <p:nvPicPr>
          <p:cNvPr id="31" name="Picture 30">
            <a:extLst>
              <a:ext uri="{FF2B5EF4-FFF2-40B4-BE49-F238E27FC236}">
                <a16:creationId xmlns:a16="http://schemas.microsoft.com/office/drawing/2014/main" id="{C5D91B3A-394D-E84D-BB62-48981977F69B}"/>
              </a:ext>
            </a:extLst>
          </p:cNvPr>
          <p:cNvPicPr>
            <a:picLocks noChangeAspect="1"/>
          </p:cNvPicPr>
          <p:nvPr/>
        </p:nvPicPr>
        <p:blipFill>
          <a:blip r:embed="rId4"/>
          <a:stretch>
            <a:fillRect/>
          </a:stretch>
        </p:blipFill>
        <p:spPr>
          <a:xfrm>
            <a:off x="7495977" y="129137"/>
            <a:ext cx="1427890" cy="606853"/>
          </a:xfrm>
          <a:prstGeom prst="rect">
            <a:avLst/>
          </a:prstGeom>
        </p:spPr>
      </p:pic>
      <p:grpSp>
        <p:nvGrpSpPr>
          <p:cNvPr id="13" name="Group 12">
            <a:extLst>
              <a:ext uri="{FF2B5EF4-FFF2-40B4-BE49-F238E27FC236}">
                <a16:creationId xmlns:a16="http://schemas.microsoft.com/office/drawing/2014/main" id="{1C6846F2-0717-ED4F-97FF-5514A58E0A98}"/>
              </a:ext>
            </a:extLst>
          </p:cNvPr>
          <p:cNvGrpSpPr/>
          <p:nvPr/>
        </p:nvGrpSpPr>
        <p:grpSpPr>
          <a:xfrm>
            <a:off x="540756" y="1736930"/>
            <a:ext cx="2099786" cy="3636727"/>
            <a:chOff x="1399900" y="879679"/>
            <a:chExt cx="2099786" cy="3636727"/>
          </a:xfrm>
        </p:grpSpPr>
        <p:sp>
          <p:nvSpPr>
            <p:cNvPr id="22" name="Rectangle 21">
              <a:extLst>
                <a:ext uri="{FF2B5EF4-FFF2-40B4-BE49-F238E27FC236}">
                  <a16:creationId xmlns:a16="http://schemas.microsoft.com/office/drawing/2014/main" id="{EF89D3C4-E0F0-4C83-A9EB-6C36B0ECF4B3}"/>
                </a:ext>
              </a:extLst>
            </p:cNvPr>
            <p:cNvSpPr/>
            <p:nvPr/>
          </p:nvSpPr>
          <p:spPr>
            <a:xfrm>
              <a:off x="1399900" y="880971"/>
              <a:ext cx="2099786" cy="2521951"/>
            </a:xfrm>
            <a:prstGeom prst="rect">
              <a:avLst/>
            </a:prstGeom>
            <a:solidFill>
              <a:schemeClr val="bg1"/>
            </a:solidFill>
            <a:ln w="9525">
              <a:solidFill>
                <a:schemeClr val="tx1"/>
              </a:solidFill>
            </a:ln>
            <a:effectLst>
              <a:outerShdw dist="762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TextBox 26">
              <a:extLst>
                <a:ext uri="{FF2B5EF4-FFF2-40B4-BE49-F238E27FC236}">
                  <a16:creationId xmlns:a16="http://schemas.microsoft.com/office/drawing/2014/main" id="{5893A188-CEEB-4F24-B5E5-71996CDC75C0}"/>
                </a:ext>
              </a:extLst>
            </p:cNvPr>
            <p:cNvSpPr txBox="1"/>
            <p:nvPr/>
          </p:nvSpPr>
          <p:spPr>
            <a:xfrm>
              <a:off x="1744580" y="2155209"/>
              <a:ext cx="1410427" cy="246221"/>
            </a:xfrm>
            <a:prstGeom prst="rect">
              <a:avLst/>
            </a:prstGeom>
            <a:noFill/>
            <a:ln w="9525">
              <a:solidFill>
                <a:schemeClr val="bg1"/>
              </a:solidFill>
            </a:ln>
          </p:spPr>
          <p:txBody>
            <a:bodyPr wrap="square" rtlCol="0">
              <a:spAutoFit/>
            </a:bodyPr>
            <a:lstStyle/>
            <a:p>
              <a:pPr algn="ctr"/>
              <a:r>
                <a:rPr lang="en-US" sz="1000" dirty="0">
                  <a:latin typeface="+mj-lt"/>
                </a:rPr>
                <a:t>Program Analysis</a:t>
              </a:r>
            </a:p>
          </p:txBody>
        </p:sp>
        <p:sp>
          <p:nvSpPr>
            <p:cNvPr id="32" name="TextBox 31">
              <a:extLst>
                <a:ext uri="{FF2B5EF4-FFF2-40B4-BE49-F238E27FC236}">
                  <a16:creationId xmlns:a16="http://schemas.microsoft.com/office/drawing/2014/main" id="{53F573FD-9859-43C4-891A-3554EDD78263}"/>
                </a:ext>
              </a:extLst>
            </p:cNvPr>
            <p:cNvSpPr txBox="1"/>
            <p:nvPr/>
          </p:nvSpPr>
          <p:spPr>
            <a:xfrm>
              <a:off x="1399901" y="879679"/>
              <a:ext cx="2099785" cy="248209"/>
            </a:xfrm>
            <a:prstGeom prst="rect">
              <a:avLst/>
            </a:prstGeom>
            <a:solidFill>
              <a:schemeClr val="accent2"/>
            </a:solidFill>
            <a:ln w="12700" cmpd="sng">
              <a:solidFill>
                <a:schemeClr val="accent2"/>
              </a:solidFill>
            </a:ln>
          </p:spPr>
          <p:txBody>
            <a:bodyPr wrap="square" rtlCol="0">
              <a:spAutoFit/>
            </a:bodyPr>
            <a:lstStyle/>
            <a:p>
              <a:pPr algn="ctr"/>
              <a:r>
                <a:rPr lang="en-US" sz="1013" b="1" dirty="0">
                  <a:solidFill>
                    <a:schemeClr val="bg1"/>
                  </a:solidFill>
                  <a:latin typeface="+mj-lt"/>
                </a:rPr>
                <a:t>1. API Discovery Process</a:t>
              </a:r>
            </a:p>
          </p:txBody>
        </p:sp>
        <p:sp>
          <p:nvSpPr>
            <p:cNvPr id="33" name="TextBox 32">
              <a:extLst>
                <a:ext uri="{FF2B5EF4-FFF2-40B4-BE49-F238E27FC236}">
                  <a16:creationId xmlns:a16="http://schemas.microsoft.com/office/drawing/2014/main" id="{7ED9FEB3-BBD3-4F76-95D4-1B51CA31E9EB}"/>
                </a:ext>
              </a:extLst>
            </p:cNvPr>
            <p:cNvSpPr txBox="1"/>
            <p:nvPr/>
          </p:nvSpPr>
          <p:spPr>
            <a:xfrm>
              <a:off x="1744579" y="1754805"/>
              <a:ext cx="1410429" cy="246221"/>
            </a:xfrm>
            <a:prstGeom prst="rect">
              <a:avLst/>
            </a:prstGeom>
            <a:noFill/>
            <a:ln w="9525">
              <a:solidFill>
                <a:schemeClr val="bg1"/>
              </a:solidFill>
            </a:ln>
          </p:spPr>
          <p:txBody>
            <a:bodyPr wrap="square" rtlCol="0">
              <a:spAutoFit/>
            </a:bodyPr>
            <a:lstStyle/>
            <a:p>
              <a:pPr algn="ctr"/>
              <a:r>
                <a:rPr lang="en-US" sz="1000" dirty="0">
                  <a:latin typeface="+mj-lt"/>
                </a:rPr>
                <a:t>Runtime Visualizer</a:t>
              </a:r>
            </a:p>
          </p:txBody>
        </p:sp>
        <p:sp>
          <p:nvSpPr>
            <p:cNvPr id="41" name="TextBox 40">
              <a:extLst>
                <a:ext uri="{FF2B5EF4-FFF2-40B4-BE49-F238E27FC236}">
                  <a16:creationId xmlns:a16="http://schemas.microsoft.com/office/drawing/2014/main" id="{44F9E286-9DEF-443A-A283-A574215EA53D}"/>
                </a:ext>
              </a:extLst>
            </p:cNvPr>
            <p:cNvSpPr txBox="1"/>
            <p:nvPr/>
          </p:nvSpPr>
          <p:spPr>
            <a:xfrm>
              <a:off x="1899627" y="2956018"/>
              <a:ext cx="1100332" cy="246221"/>
            </a:xfrm>
            <a:prstGeom prst="rect">
              <a:avLst/>
            </a:prstGeom>
            <a:noFill/>
            <a:ln w="9525">
              <a:solidFill>
                <a:schemeClr val="bg1"/>
              </a:solidFill>
            </a:ln>
          </p:spPr>
          <p:txBody>
            <a:bodyPr wrap="square" rtlCol="0">
              <a:spAutoFit/>
            </a:bodyPr>
            <a:lstStyle/>
            <a:p>
              <a:pPr algn="ctr"/>
              <a:r>
                <a:rPr lang="en-US" sz="1000" dirty="0">
                  <a:latin typeface="+mj-lt"/>
                </a:rPr>
                <a:t>Xpediter</a:t>
              </a:r>
            </a:p>
          </p:txBody>
        </p:sp>
        <p:sp>
          <p:nvSpPr>
            <p:cNvPr id="3" name="Rectangle 2">
              <a:extLst>
                <a:ext uri="{FF2B5EF4-FFF2-40B4-BE49-F238E27FC236}">
                  <a16:creationId xmlns:a16="http://schemas.microsoft.com/office/drawing/2014/main" id="{8A6F320B-2689-4698-861E-18577860B6E6}"/>
                </a:ext>
              </a:extLst>
            </p:cNvPr>
            <p:cNvSpPr/>
            <p:nvPr/>
          </p:nvSpPr>
          <p:spPr>
            <a:xfrm>
              <a:off x="1399900" y="3486896"/>
              <a:ext cx="2099786" cy="1029510"/>
            </a:xfrm>
            <a:prstGeom prst="rect">
              <a:avLst/>
            </a:prstGeom>
            <a:solidFill>
              <a:schemeClr val="tx2"/>
            </a:solidFill>
            <a:ln>
              <a:noFill/>
            </a:ln>
            <a:effectLst>
              <a:outerShdw dist="76200" dir="2700000" algn="tl" rotWithShape="0">
                <a:schemeClr val="bg1">
                  <a:lumMod val="8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350" dirty="0"/>
                <a:t>Find code/data needed for </a:t>
              </a:r>
              <a:br>
                <a:rPr lang="en-US" sz="1350" dirty="0"/>
              </a:br>
              <a:r>
                <a:rPr lang="en-US" sz="1350" dirty="0"/>
                <a:t>mobile app or open systems programs</a:t>
              </a:r>
            </a:p>
          </p:txBody>
        </p:sp>
        <p:pic>
          <p:nvPicPr>
            <p:cNvPr id="7" name="Picture 6">
              <a:extLst>
                <a:ext uri="{FF2B5EF4-FFF2-40B4-BE49-F238E27FC236}">
                  <a16:creationId xmlns:a16="http://schemas.microsoft.com/office/drawing/2014/main" id="{E4161373-6FA7-5942-A859-917C031AEB9A}"/>
                </a:ext>
              </a:extLst>
            </p:cNvPr>
            <p:cNvPicPr>
              <a:picLocks noChangeAspect="1"/>
            </p:cNvPicPr>
            <p:nvPr/>
          </p:nvPicPr>
          <p:blipFill>
            <a:blip r:embed="rId3"/>
            <a:stretch>
              <a:fillRect/>
            </a:stretch>
          </p:blipFill>
          <p:spPr>
            <a:xfrm>
              <a:off x="2037043" y="1262812"/>
              <a:ext cx="825500" cy="292100"/>
            </a:xfrm>
            <a:prstGeom prst="rect">
              <a:avLst/>
            </a:prstGeom>
          </p:spPr>
        </p:pic>
        <p:sp>
          <p:nvSpPr>
            <p:cNvPr id="46" name="TextBox 45">
              <a:extLst>
                <a:ext uri="{FF2B5EF4-FFF2-40B4-BE49-F238E27FC236}">
                  <a16:creationId xmlns:a16="http://schemas.microsoft.com/office/drawing/2014/main" id="{1EAA97B9-7F7D-864A-8626-397368EC7516}"/>
                </a:ext>
              </a:extLst>
            </p:cNvPr>
            <p:cNvSpPr txBox="1"/>
            <p:nvPr/>
          </p:nvSpPr>
          <p:spPr>
            <a:xfrm>
              <a:off x="1675317" y="2555613"/>
              <a:ext cx="1548953" cy="246221"/>
            </a:xfrm>
            <a:prstGeom prst="rect">
              <a:avLst/>
            </a:prstGeom>
            <a:noFill/>
            <a:ln w="9525">
              <a:solidFill>
                <a:schemeClr val="bg1"/>
              </a:solidFill>
            </a:ln>
          </p:spPr>
          <p:txBody>
            <a:bodyPr wrap="square" rtlCol="0">
              <a:spAutoFit/>
            </a:bodyPr>
            <a:lstStyle/>
            <a:p>
              <a:pPr algn="ctr"/>
              <a:r>
                <a:rPr lang="en-US" sz="1000" dirty="0">
                  <a:latin typeface="+mj-lt"/>
                </a:rPr>
                <a:t>File-AID Data Tools</a:t>
              </a:r>
            </a:p>
          </p:txBody>
        </p:sp>
        <p:cxnSp>
          <p:nvCxnSpPr>
            <p:cNvPr id="9" name="Straight Connector 8">
              <a:extLst>
                <a:ext uri="{FF2B5EF4-FFF2-40B4-BE49-F238E27FC236}">
                  <a16:creationId xmlns:a16="http://schemas.microsoft.com/office/drawing/2014/main" id="{E1738CC1-8018-0B44-B49A-689241131641}"/>
                </a:ext>
              </a:extLst>
            </p:cNvPr>
            <p:cNvCxnSpPr/>
            <p:nvPr/>
          </p:nvCxnSpPr>
          <p:spPr>
            <a:xfrm>
              <a:off x="1675317" y="2054156"/>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2155A87-6EBA-D24E-BA38-6E210D475FCD}"/>
                </a:ext>
              </a:extLst>
            </p:cNvPr>
            <p:cNvCxnSpPr/>
            <p:nvPr/>
          </p:nvCxnSpPr>
          <p:spPr>
            <a:xfrm>
              <a:off x="1675317" y="2460556"/>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FAF7F0A-9801-A841-97EF-3265416D88F8}"/>
                </a:ext>
              </a:extLst>
            </p:cNvPr>
            <p:cNvCxnSpPr/>
            <p:nvPr/>
          </p:nvCxnSpPr>
          <p:spPr>
            <a:xfrm>
              <a:off x="1675317" y="2883889"/>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2846EF27-8848-2B4E-BCC5-D2792AAC6084}"/>
              </a:ext>
            </a:extLst>
          </p:cNvPr>
          <p:cNvGrpSpPr/>
          <p:nvPr/>
        </p:nvGrpSpPr>
        <p:grpSpPr>
          <a:xfrm>
            <a:off x="3391795" y="1736930"/>
            <a:ext cx="2099786" cy="3636727"/>
            <a:chOff x="3770567" y="879679"/>
            <a:chExt cx="2099786" cy="3636727"/>
          </a:xfrm>
        </p:grpSpPr>
        <p:sp>
          <p:nvSpPr>
            <p:cNvPr id="49" name="Rectangle 48">
              <a:extLst>
                <a:ext uri="{FF2B5EF4-FFF2-40B4-BE49-F238E27FC236}">
                  <a16:creationId xmlns:a16="http://schemas.microsoft.com/office/drawing/2014/main" id="{4BBDD1D5-90A6-484B-9EA1-1A238F741D6E}"/>
                </a:ext>
              </a:extLst>
            </p:cNvPr>
            <p:cNvSpPr/>
            <p:nvPr/>
          </p:nvSpPr>
          <p:spPr>
            <a:xfrm>
              <a:off x="3770567" y="880971"/>
              <a:ext cx="2099786" cy="2521951"/>
            </a:xfrm>
            <a:prstGeom prst="rect">
              <a:avLst/>
            </a:prstGeom>
            <a:solidFill>
              <a:schemeClr val="bg1"/>
            </a:solidFill>
            <a:ln w="9525">
              <a:solidFill>
                <a:schemeClr val="tx1"/>
              </a:solidFill>
            </a:ln>
            <a:effectLst>
              <a:outerShdw dist="762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0" name="TextBox 49">
              <a:extLst>
                <a:ext uri="{FF2B5EF4-FFF2-40B4-BE49-F238E27FC236}">
                  <a16:creationId xmlns:a16="http://schemas.microsoft.com/office/drawing/2014/main" id="{D07860E9-CAF6-124C-93DA-2D1C52C52BDD}"/>
                </a:ext>
              </a:extLst>
            </p:cNvPr>
            <p:cNvSpPr txBox="1"/>
            <p:nvPr/>
          </p:nvSpPr>
          <p:spPr>
            <a:xfrm>
              <a:off x="3770568" y="879679"/>
              <a:ext cx="2099785" cy="248209"/>
            </a:xfrm>
            <a:prstGeom prst="rect">
              <a:avLst/>
            </a:prstGeom>
            <a:solidFill>
              <a:schemeClr val="accent2"/>
            </a:solidFill>
            <a:ln w="12700" cmpd="sng">
              <a:solidFill>
                <a:schemeClr val="accent2"/>
              </a:solidFill>
            </a:ln>
          </p:spPr>
          <p:txBody>
            <a:bodyPr wrap="square" rtlCol="0">
              <a:spAutoFit/>
            </a:bodyPr>
            <a:lstStyle/>
            <a:p>
              <a:pPr algn="ctr"/>
              <a:r>
                <a:rPr lang="en-US" sz="1013" b="1" dirty="0">
                  <a:solidFill>
                    <a:schemeClr val="bg1"/>
                  </a:solidFill>
                  <a:latin typeface="+mj-lt"/>
                </a:rPr>
                <a:t>2. API Definition Process</a:t>
              </a:r>
            </a:p>
          </p:txBody>
        </p:sp>
        <p:sp>
          <p:nvSpPr>
            <p:cNvPr id="51" name="Rectangle 50">
              <a:extLst>
                <a:ext uri="{FF2B5EF4-FFF2-40B4-BE49-F238E27FC236}">
                  <a16:creationId xmlns:a16="http://schemas.microsoft.com/office/drawing/2014/main" id="{E9DA4787-5D18-7E43-99FB-A9B09015DBB7}"/>
                </a:ext>
              </a:extLst>
            </p:cNvPr>
            <p:cNvSpPr/>
            <p:nvPr/>
          </p:nvSpPr>
          <p:spPr>
            <a:xfrm>
              <a:off x="3770567" y="3486896"/>
              <a:ext cx="2099786" cy="1029510"/>
            </a:xfrm>
            <a:prstGeom prst="rect">
              <a:avLst/>
            </a:prstGeom>
            <a:solidFill>
              <a:schemeClr val="tx2"/>
            </a:solidFill>
            <a:ln>
              <a:noFill/>
            </a:ln>
            <a:effectLst>
              <a:outerShdw dist="76200" dir="2700000" algn="tl" rotWithShape="0">
                <a:schemeClr val="bg1">
                  <a:lumMod val="8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350" dirty="0"/>
                <a:t>Define API expose </a:t>
              </a:r>
              <a:br>
                <a:rPr lang="en-US" sz="1350" dirty="0"/>
              </a:br>
              <a:r>
                <a:rPr lang="en-US" sz="1350" dirty="0"/>
                <a:t>to clients, generate and test API</a:t>
              </a:r>
            </a:p>
          </p:txBody>
        </p:sp>
        <p:pic>
          <p:nvPicPr>
            <p:cNvPr id="53" name="Picture 52">
              <a:extLst>
                <a:ext uri="{FF2B5EF4-FFF2-40B4-BE49-F238E27FC236}">
                  <a16:creationId xmlns:a16="http://schemas.microsoft.com/office/drawing/2014/main" id="{621B89AD-C640-9D4B-8353-38227FA346CD}"/>
                </a:ext>
              </a:extLst>
            </p:cNvPr>
            <p:cNvPicPr>
              <a:picLocks noChangeAspect="1"/>
            </p:cNvPicPr>
            <p:nvPr/>
          </p:nvPicPr>
          <p:blipFill>
            <a:blip r:embed="rId3"/>
            <a:stretch>
              <a:fillRect/>
            </a:stretch>
          </p:blipFill>
          <p:spPr>
            <a:xfrm>
              <a:off x="4407710" y="1262812"/>
              <a:ext cx="825500" cy="292100"/>
            </a:xfrm>
            <a:prstGeom prst="rect">
              <a:avLst/>
            </a:prstGeom>
          </p:spPr>
        </p:pic>
        <p:sp>
          <p:nvSpPr>
            <p:cNvPr id="29" name="TextBox 28">
              <a:extLst>
                <a:ext uri="{FF2B5EF4-FFF2-40B4-BE49-F238E27FC236}">
                  <a16:creationId xmlns:a16="http://schemas.microsoft.com/office/drawing/2014/main" id="{FAD979DB-CD81-0D4D-832E-38BB6029AE35}"/>
                </a:ext>
              </a:extLst>
            </p:cNvPr>
            <p:cNvSpPr txBox="1"/>
            <p:nvPr/>
          </p:nvSpPr>
          <p:spPr>
            <a:xfrm>
              <a:off x="4253142" y="1754805"/>
              <a:ext cx="1100332" cy="246221"/>
            </a:xfrm>
            <a:prstGeom prst="rect">
              <a:avLst/>
            </a:prstGeom>
            <a:noFill/>
            <a:ln w="9525">
              <a:solidFill>
                <a:schemeClr val="bg1"/>
              </a:solidFill>
            </a:ln>
          </p:spPr>
          <p:txBody>
            <a:bodyPr wrap="square" rtlCol="0">
              <a:spAutoFit/>
            </a:bodyPr>
            <a:lstStyle/>
            <a:p>
              <a:pPr algn="ctr"/>
              <a:r>
                <a:rPr lang="en-US" sz="1000" dirty="0" err="1">
                  <a:latin typeface="+mj-lt"/>
                </a:rPr>
                <a:t>OpenLegacy</a:t>
              </a:r>
              <a:endParaRPr lang="en-US" sz="1000" dirty="0">
                <a:latin typeface="+mj-lt"/>
              </a:endParaRPr>
            </a:p>
          </p:txBody>
        </p:sp>
        <p:sp>
          <p:nvSpPr>
            <p:cNvPr id="83" name="TextBox 82">
              <a:extLst>
                <a:ext uri="{FF2B5EF4-FFF2-40B4-BE49-F238E27FC236}">
                  <a16:creationId xmlns:a16="http://schemas.microsoft.com/office/drawing/2014/main" id="{F395B645-BEA2-4BD2-93AB-00CDEF9B2911}"/>
                </a:ext>
              </a:extLst>
            </p:cNvPr>
            <p:cNvSpPr txBox="1"/>
            <p:nvPr/>
          </p:nvSpPr>
          <p:spPr>
            <a:xfrm>
              <a:off x="4248280" y="2155209"/>
              <a:ext cx="1100332" cy="246221"/>
            </a:xfrm>
            <a:prstGeom prst="rect">
              <a:avLst/>
            </a:prstGeom>
            <a:noFill/>
            <a:ln w="9525">
              <a:solidFill>
                <a:schemeClr val="bg1"/>
              </a:solidFill>
            </a:ln>
          </p:spPr>
          <p:txBody>
            <a:bodyPr wrap="square" rtlCol="0">
              <a:spAutoFit/>
            </a:bodyPr>
            <a:lstStyle/>
            <a:p>
              <a:pPr algn="ctr"/>
              <a:r>
                <a:rPr lang="en-US" sz="1000" dirty="0">
                  <a:latin typeface="+mj-lt"/>
                </a:rPr>
                <a:t>Xpediter</a:t>
              </a:r>
            </a:p>
          </p:txBody>
        </p:sp>
        <p:sp>
          <p:nvSpPr>
            <p:cNvPr id="84" name="TextBox 83">
              <a:extLst>
                <a:ext uri="{FF2B5EF4-FFF2-40B4-BE49-F238E27FC236}">
                  <a16:creationId xmlns:a16="http://schemas.microsoft.com/office/drawing/2014/main" id="{6D63CDBF-D90C-4F0D-8F36-FE0BB122AF5B}"/>
                </a:ext>
              </a:extLst>
            </p:cNvPr>
            <p:cNvSpPr txBox="1"/>
            <p:nvPr/>
          </p:nvSpPr>
          <p:spPr>
            <a:xfrm>
              <a:off x="4080615" y="2571750"/>
              <a:ext cx="1479690" cy="246221"/>
            </a:xfrm>
            <a:prstGeom prst="rect">
              <a:avLst/>
            </a:prstGeom>
            <a:noFill/>
            <a:ln w="9525">
              <a:solidFill>
                <a:schemeClr val="bg1"/>
              </a:solidFill>
            </a:ln>
          </p:spPr>
          <p:txBody>
            <a:bodyPr wrap="square" rtlCol="0">
              <a:spAutoFit/>
            </a:bodyPr>
            <a:lstStyle/>
            <a:p>
              <a:pPr algn="ctr"/>
              <a:r>
                <a:rPr lang="en-US" sz="1000" dirty="0">
                  <a:latin typeface="+mj-lt"/>
                </a:rPr>
                <a:t>Topaz for Total Test</a:t>
              </a:r>
            </a:p>
          </p:txBody>
        </p:sp>
        <p:sp>
          <p:nvSpPr>
            <p:cNvPr id="43" name="TextBox 42">
              <a:extLst>
                <a:ext uri="{FF2B5EF4-FFF2-40B4-BE49-F238E27FC236}">
                  <a16:creationId xmlns:a16="http://schemas.microsoft.com/office/drawing/2014/main" id="{53710BDE-989C-4D03-BBC8-E62D3EBE562D}"/>
                </a:ext>
              </a:extLst>
            </p:cNvPr>
            <p:cNvSpPr txBox="1"/>
            <p:nvPr/>
          </p:nvSpPr>
          <p:spPr>
            <a:xfrm>
              <a:off x="4248279" y="2956018"/>
              <a:ext cx="1100332" cy="246221"/>
            </a:xfrm>
            <a:prstGeom prst="rect">
              <a:avLst/>
            </a:prstGeom>
            <a:noFill/>
            <a:ln w="9525">
              <a:solidFill>
                <a:schemeClr val="bg1"/>
              </a:solidFill>
            </a:ln>
          </p:spPr>
          <p:txBody>
            <a:bodyPr wrap="square" rtlCol="0">
              <a:spAutoFit/>
            </a:bodyPr>
            <a:lstStyle/>
            <a:p>
              <a:pPr algn="ctr"/>
              <a:r>
                <a:rPr lang="en-US" sz="1000" dirty="0">
                  <a:latin typeface="+mj-lt"/>
                </a:rPr>
                <a:t>JUnit</a:t>
              </a:r>
            </a:p>
          </p:txBody>
        </p:sp>
        <p:cxnSp>
          <p:nvCxnSpPr>
            <p:cNvPr id="55" name="Straight Connector 54">
              <a:extLst>
                <a:ext uri="{FF2B5EF4-FFF2-40B4-BE49-F238E27FC236}">
                  <a16:creationId xmlns:a16="http://schemas.microsoft.com/office/drawing/2014/main" id="{17F26341-ACBD-4F40-A5EE-E1C56C53162C}"/>
                </a:ext>
              </a:extLst>
            </p:cNvPr>
            <p:cNvCxnSpPr/>
            <p:nvPr/>
          </p:nvCxnSpPr>
          <p:spPr>
            <a:xfrm>
              <a:off x="4037517" y="2054156"/>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96ED1ED-6C88-5940-AC85-F2D2D2C8644E}"/>
                </a:ext>
              </a:extLst>
            </p:cNvPr>
            <p:cNvCxnSpPr/>
            <p:nvPr/>
          </p:nvCxnSpPr>
          <p:spPr>
            <a:xfrm>
              <a:off x="4037517" y="2460556"/>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C65F601-122D-8E45-8548-9B77F70EE311}"/>
                </a:ext>
              </a:extLst>
            </p:cNvPr>
            <p:cNvCxnSpPr/>
            <p:nvPr/>
          </p:nvCxnSpPr>
          <p:spPr>
            <a:xfrm>
              <a:off x="4037517" y="2883889"/>
              <a:ext cx="1479690" cy="0"/>
            </a:xfrm>
            <a:prstGeom prst="line">
              <a:avLst/>
            </a:prstGeom>
            <a:ln w="63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028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6DB1-A3B6-4665-9965-83DF4DA6AFC3}"/>
              </a:ext>
            </a:extLst>
          </p:cNvPr>
          <p:cNvSpPr>
            <a:spLocks noGrp="1"/>
          </p:cNvSpPr>
          <p:nvPr>
            <p:ph type="title"/>
          </p:nvPr>
        </p:nvSpPr>
        <p:spPr/>
        <p:txBody>
          <a:bodyPr/>
          <a:lstStyle/>
          <a:p>
            <a:r>
              <a:rPr lang="en-US" dirty="0"/>
              <a:t>Topaz </a:t>
            </a:r>
            <a:r>
              <a:rPr lang="en-US" dirty="0" err="1"/>
              <a:t>OpenLegacy</a:t>
            </a:r>
            <a:r>
              <a:rPr lang="en-US" dirty="0"/>
              <a:t> Integration</a:t>
            </a:r>
          </a:p>
        </p:txBody>
      </p:sp>
      <p:pic>
        <p:nvPicPr>
          <p:cNvPr id="5" name="Google Shape;257;p12">
            <a:extLst>
              <a:ext uri="{FF2B5EF4-FFF2-40B4-BE49-F238E27FC236}">
                <a16:creationId xmlns:a16="http://schemas.microsoft.com/office/drawing/2014/main" id="{500F0DFB-E8CE-3441-AED5-4F1574C8488C}"/>
              </a:ext>
            </a:extLst>
          </p:cNvPr>
          <p:cNvPicPr preferRelativeResize="0"/>
          <p:nvPr/>
        </p:nvPicPr>
        <p:blipFill rotWithShape="1">
          <a:blip r:embed="rId3">
            <a:alphaModFix/>
          </a:blip>
          <a:srcRect/>
          <a:stretch/>
        </p:blipFill>
        <p:spPr>
          <a:xfrm>
            <a:off x="699437" y="1499117"/>
            <a:ext cx="5985934" cy="4080775"/>
          </a:xfrm>
          <a:prstGeom prst="rect">
            <a:avLst/>
          </a:prstGeom>
          <a:noFill/>
          <a:ln>
            <a:noFill/>
          </a:ln>
        </p:spPr>
      </p:pic>
      <p:sp>
        <p:nvSpPr>
          <p:cNvPr id="6" name="Google Shape;259;p12">
            <a:extLst>
              <a:ext uri="{FF2B5EF4-FFF2-40B4-BE49-F238E27FC236}">
                <a16:creationId xmlns:a16="http://schemas.microsoft.com/office/drawing/2014/main" id="{DF5E09DB-9B75-4D46-819A-020A10E0A095}"/>
              </a:ext>
            </a:extLst>
          </p:cNvPr>
          <p:cNvSpPr/>
          <p:nvPr/>
        </p:nvSpPr>
        <p:spPr>
          <a:xfrm>
            <a:off x="6685371" y="2199373"/>
            <a:ext cx="1850298" cy="825782"/>
          </a:xfrm>
          <a:prstGeom prst="wedgeRectCallout">
            <a:avLst>
              <a:gd name="adj1" fmla="val -78577"/>
              <a:gd name="adj2" fmla="val 129342"/>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highlight>
                <a:srgbClr val="FFFF00"/>
              </a:highlight>
              <a:latin typeface="Open Sans"/>
              <a:ea typeface="Open Sans"/>
              <a:cs typeface="Open Sans"/>
              <a:sym typeface="Open Sans"/>
            </a:endParaRPr>
          </a:p>
          <a:p>
            <a:pPr marL="0" marR="0" lvl="0" indent="0" algn="ctr" rtl="0">
              <a:spcBef>
                <a:spcPts val="0"/>
              </a:spcBef>
              <a:spcAft>
                <a:spcPts val="0"/>
              </a:spcAft>
              <a:buNone/>
            </a:pPr>
            <a:r>
              <a:rPr lang="en-US" sz="1600">
                <a:solidFill>
                  <a:schemeClr val="dk1"/>
                </a:solidFill>
                <a:highlight>
                  <a:srgbClr val="FFFF00"/>
                </a:highlight>
                <a:latin typeface="Open Sans"/>
                <a:ea typeface="Open Sans"/>
                <a:cs typeface="Open Sans"/>
                <a:sym typeface="Open Sans"/>
              </a:rPr>
              <a:t>Identify Program information to generate API</a:t>
            </a:r>
            <a:endParaRPr/>
          </a:p>
          <a:p>
            <a:pPr marL="0" marR="0" lvl="0" indent="0" algn="ctr" rtl="0">
              <a:spcBef>
                <a:spcPts val="0"/>
              </a:spcBef>
              <a:spcAft>
                <a:spcPts val="0"/>
              </a:spcAft>
              <a:buNone/>
            </a:pPr>
            <a:endParaRPr sz="1200">
              <a:solidFill>
                <a:schemeClr val="dk1"/>
              </a:solidFill>
              <a:highlight>
                <a:srgbClr val="FFFF00"/>
              </a:highlight>
              <a:latin typeface="Open Sans"/>
              <a:ea typeface="Open Sans"/>
              <a:cs typeface="Open Sans"/>
              <a:sym typeface="Open Sans"/>
            </a:endParaRPr>
          </a:p>
        </p:txBody>
      </p:sp>
    </p:spTree>
    <p:extLst>
      <p:ext uri="{BB962C8B-B14F-4D97-AF65-F5344CB8AC3E}">
        <p14:creationId xmlns:p14="http://schemas.microsoft.com/office/powerpoint/2010/main" val="349051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WPR Theme">
  <a:themeElements>
    <a:clrScheme name="reverse link">
      <a:dk1>
        <a:srgbClr val="434347"/>
      </a:dk1>
      <a:lt1>
        <a:srgbClr val="FFFFFF"/>
      </a:lt1>
      <a:dk2>
        <a:srgbClr val="0A528C"/>
      </a:dk2>
      <a:lt2>
        <a:srgbClr val="E7F2F7"/>
      </a:lt2>
      <a:accent1>
        <a:srgbClr val="1983CA"/>
      </a:accent1>
      <a:accent2>
        <a:srgbClr val="EF8B26"/>
      </a:accent2>
      <a:accent3>
        <a:srgbClr val="7FB822"/>
      </a:accent3>
      <a:accent4>
        <a:srgbClr val="DB5507"/>
      </a:accent4>
      <a:accent5>
        <a:srgbClr val="C4DDE7"/>
      </a:accent5>
      <a:accent6>
        <a:srgbClr val="52A7EC"/>
      </a:accent6>
      <a:hlink>
        <a:srgbClr val="0A528C"/>
      </a:hlink>
      <a:folHlink>
        <a:srgbClr val="1983CA"/>
      </a:folHlink>
    </a:clrScheme>
    <a:fontScheme name="Verdana A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lstStyle>
        <a:defPPr marL="0" indent="0">
          <a:buNone/>
          <a:defRPr sz="1400" dirty="0" smtClean="0">
            <a:solidFill>
              <a:schemeClr val="tx2"/>
            </a:solidFill>
            <a:latin typeface="Verdana"/>
            <a:cs typeface="Verdan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 ma:contentTypeID="0x010100563D036244427D41A378BC8683E238970030DD5C304D239D49BBEA7D3806CD7716" ma:contentTypeVersion="33" ma:contentTypeDescription="" ma:contentTypeScope="" ma:versionID="982aef24a1889194793b46a903291d86">
  <xsd:schema xmlns:xsd="http://www.w3.org/2001/XMLSchema" xmlns:xs="http://www.w3.org/2001/XMLSchema" xmlns:p="http://schemas.microsoft.com/office/2006/metadata/properties" xmlns:ns2="87aff0f9-1df8-4598-a008-f6de50a85080" xmlns:ns3="d8b65ff0-8fab-469f-9b90-d7d3c829c68b" targetNamespace="http://schemas.microsoft.com/office/2006/metadata/properties" ma:root="true" ma:fieldsID="1cf18a4b4b19826bb0f00a48f746925f" ns2:_="" ns3:_="">
    <xsd:import namespace="87aff0f9-1df8-4598-a008-f6de50a85080"/>
    <xsd:import namespace="d8b65ff0-8fab-469f-9b90-d7d3c829c68b"/>
    <xsd:element name="properties">
      <xsd:complexType>
        <xsd:sequence>
          <xsd:element name="documentManagement">
            <xsd:complexType>
              <xsd:all>
                <xsd:element ref="ns2:Product1" minOccurs="0"/>
                <xsd:element ref="ns3:Fuse_x0020_Id" minOccurs="0"/>
                <xsd:element ref="ns2:Personal_x0020_Tags" minOccurs="0"/>
                <xsd:element ref="ns2:Sponsored_x0020_Tags_x0020_1" minOccurs="0"/>
                <xsd:element ref="ns2:Sponsored_x0020_Tags_x0020_2" minOccurs="0"/>
                <xsd:element ref="ns2:Sponsored_x0020_Tags_x0020_3" minOccurs="0"/>
                <xsd:element ref="ns2:Competition1" minOccurs="0"/>
                <xsd:element ref="ns2:Languages" minOccurs="0"/>
                <xsd:element ref="ns2:Core_x0020_Product1" minOccurs="0"/>
                <xsd:element ref="ns2:Core_x0020_Role1" minOccurs="0"/>
                <xsd:element ref="ns2:FTS_x002F_SDG_x0020_Tool1" minOccurs="0"/>
                <xsd:element ref="ns2:Industry1" minOccurs="0"/>
                <xsd:element ref="ns2:Issue1" minOccurs="0"/>
                <xsd:element ref="ns2:Process1" minOccurs="0"/>
                <xsd:element ref="ns2:Sales_x0020_Tools1" minOccurs="0"/>
                <xsd:element ref="ns2:Solution1" minOccurs="0"/>
                <xsd:element ref="ns2:Technology1" minOccurs="0"/>
                <xsd:element ref="ns2:EM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ff0f9-1df8-4598-a008-f6de50a85080" elementFormDefault="qualified">
    <xsd:import namespace="http://schemas.microsoft.com/office/2006/documentManagement/types"/>
    <xsd:import namespace="http://schemas.microsoft.com/office/infopath/2007/PartnerControls"/>
    <xsd:element name="Product1" ma:index="2" nillable="true" ma:displayName="Product" ma:internalName="Product1">
      <xsd:complexType>
        <xsd:complexContent>
          <xsd:extension base="dms:MultiChoice">
            <xsd:sequence>
              <xsd:element name="Value" maxOccurs="unbounded" minOccurs="0" nillable="true">
                <xsd:simpleType>
                  <xsd:restriction base="dms:Choice">
                    <xsd:enumeration value="All Mainframe"/>
                    <xsd:enumeration value="Abend-AID"/>
                    <xsd:enumeration value="Abend-AID for CICS"/>
                    <xsd:enumeration value="APM dynaTrace"/>
                    <xsd:enumeration value="APM for Mainframe"/>
                    <xsd:enumeration value="APM Java and .NET Monitoring"/>
                    <xsd:enumeration value="AutoStrobe"/>
                    <xsd:enumeration value="COPE"/>
                    <xsd:enumeration value="CP PSA"/>
                    <xsd:enumeration value="Data Editor"/>
                    <xsd:enumeration value="Data Solutions"/>
                    <xsd:enumeration value="DevEnterprise"/>
                    <xsd:enumeration value="DGSuite"/>
                    <xsd:enumeration value="Fault Analytics"/>
                    <xsd:enumeration value="File-AID"/>
                    <xsd:enumeration value="File-AID for DB2"/>
                    <xsd:enumeration value="File-AID for IMS"/>
                    <xsd:enumeration value="File-AID/EX"/>
                    <xsd:enumeration value="File-AID/RDX"/>
                    <xsd:enumeration value="Hiperstation"/>
                    <xsd:enumeration value="Licensing"/>
                    <xsd:enumeration value="Mainframe Cross Product"/>
                    <xsd:enumeration value="ISPW"/>
                    <xsd:enumeration value="iStrobe"/>
                    <xsd:enumeration value="Jenkins"/>
                    <xsd:enumeration value="Sonar"/>
                    <xsd:enumeration value="Splunk"/>
                    <xsd:enumeration value="Strobe"/>
                    <xsd:enumeration value="ThruPut Manager"/>
                    <xsd:enumeration value="Topaz"/>
                    <xsd:enumeration value="Topaz Connect"/>
                    <xsd:enumeration value="Topaz for Program Analysis"/>
                    <xsd:enumeration value="Topaz for Total Test"/>
                    <xsd:enumeration value="Topaz Workbench"/>
                    <xsd:enumeration value="VIP"/>
                    <xsd:enumeration value="Workbench Data Privacy Manager"/>
                    <xsd:enumeration value="Xpediter"/>
                    <xsd:enumeration value="Xpediter/CICS"/>
                    <xsd:enumeration value="Xpediter/Code Coverage"/>
                    <xsd:enumeration value="Xpediter/IMS"/>
                    <xsd:enumeration value="Xpediter/TSO"/>
                    <xsd:enumeration value="Xpediter/Xchange"/>
                  </xsd:restriction>
                </xsd:simpleType>
              </xsd:element>
            </xsd:sequence>
          </xsd:extension>
        </xsd:complexContent>
      </xsd:complexType>
    </xsd:element>
    <xsd:element name="Personal_x0020_Tags" ma:index="4" nillable="true" ma:displayName="Personal Tags" ma:internalName="Personal_x0020_Tags">
      <xsd:simpleType>
        <xsd:restriction base="dms:Text">
          <xsd:maxLength value="255"/>
        </xsd:restriction>
      </xsd:simpleType>
    </xsd:element>
    <xsd:element name="Sponsored_x0020_Tags_x0020_1" ma:index="5" nillable="true" ma:displayName="Sponsored Tags 1" ma:internalName="Sponsored_x0020_Tags_x0020_1">
      <xsd:simpleType>
        <xsd:restriction base="dms:Text">
          <xsd:maxLength value="255"/>
        </xsd:restriction>
      </xsd:simpleType>
    </xsd:element>
    <xsd:element name="Sponsored_x0020_Tags_x0020_2" ma:index="6" nillable="true" ma:displayName="Sponsored Tags 2" ma:internalName="Sponsored_x0020_Tags_x0020_2">
      <xsd:simpleType>
        <xsd:restriction base="dms:Text">
          <xsd:maxLength value="255"/>
        </xsd:restriction>
      </xsd:simpleType>
    </xsd:element>
    <xsd:element name="Sponsored_x0020_Tags_x0020_3" ma:index="7" nillable="true" ma:displayName="Sponsored Tags 3" ma:internalName="Sponsored_x0020_Tags_x0020_3">
      <xsd:simpleType>
        <xsd:restriction base="dms:Text">
          <xsd:maxLength value="255"/>
        </xsd:restriction>
      </xsd:simpleType>
    </xsd:element>
    <xsd:element name="Competition1" ma:index="14" nillable="true" ma:displayName="Competition" ma:internalName="Competition1">
      <xsd:complexType>
        <xsd:complexContent>
          <xsd:extension base="dms:MultiChoice">
            <xsd:sequence>
              <xsd:element name="Value" maxOccurs="unbounded" minOccurs="0" nillable="true">
                <xsd:simpleType>
                  <xsd:restriction base="dms:Choice">
                    <xsd:enumeration value="Abend-AID"/>
                    <xsd:enumeration value="ASG"/>
                    <xsd:enumeration value="BMC"/>
                    <xsd:enumeration value="CA Technologies"/>
                    <xsd:enumeration value="CP SAP"/>
                    <xsd:enumeration value="File-AID"/>
                    <xsd:enumeration value="Hiperstation"/>
                    <xsd:enumeration value="IBM"/>
                    <xsd:enumeration value="Intellinx"/>
                    <xsd:enumeration value="Macro 4"/>
                    <xsd:enumeration value="Other Mainframe"/>
                    <xsd:enumeration value="Strobe/APM"/>
                    <xsd:enumeration value="Test Data Privacy"/>
                    <xsd:enumeration value="Workbench"/>
                    <xsd:enumeration value="Xpediter"/>
                  </xsd:restriction>
                </xsd:simpleType>
              </xsd:element>
            </xsd:sequence>
          </xsd:extension>
        </xsd:complexContent>
      </xsd:complexType>
    </xsd:element>
    <xsd:element name="Languages" ma:index="15" nillable="true" ma:displayName="Core Language" ma:format="Dropdown" ma:internalName="Languages">
      <xsd:simpleType>
        <xsd:restriction base="dms:Choice">
          <xsd:enumeration value="French"/>
          <xsd:enumeration value="German"/>
          <xsd:enumeration value="Portuguese"/>
          <xsd:enumeration value="Spanish"/>
        </xsd:restriction>
      </xsd:simpleType>
    </xsd:element>
    <xsd:element name="Core_x0020_Product1" ma:index="16" nillable="true" ma:displayName="Core Product" ma:format="Dropdown" ma:internalName="Core_x0020_Product1">
      <xsd:simpleType>
        <xsd:restriction base="dms:Choice">
          <xsd:enumeration value="Abend-AID"/>
          <xsd:enumeration value="Abend-AID for CICS"/>
          <xsd:enumeration value="APM dynaTrace"/>
          <xsd:enumeration value="APM for Mainframe"/>
          <xsd:enumeration value="APM Java and .NET Monitoring"/>
          <xsd:enumeration value="AutoStrobe"/>
          <xsd:enumeration value="Cope"/>
          <xsd:enumeration value="CP PSA"/>
          <xsd:enumeration value="Data Editor"/>
          <xsd:enumeration value="Data Solutions"/>
          <xsd:enumeration value="DevEnterprise"/>
          <xsd:enumeration value="DGSuite"/>
          <xsd:enumeration value="File-AID"/>
          <xsd:enumeration value="File-AID for DB2"/>
          <xsd:enumeration value="File-AID for IMS"/>
          <xsd:enumeration value="File-AID/EX"/>
          <xsd:enumeration value="File-AID/RDX"/>
          <xsd:enumeration value="Hiperstation"/>
          <xsd:enumeration value="ISPW"/>
          <xsd:enumeration value="iStrobe"/>
          <xsd:enumeration value="Jenkins"/>
          <xsd:enumeration value="Mainframe Cross Product"/>
          <xsd:enumeration value="Sonar"/>
          <xsd:enumeration value="Strobe"/>
          <xsd:enumeration value="ThruPut Manager"/>
          <xsd:enumeration value="Topaz"/>
          <xsd:enumeration value="Topaz for Total Test"/>
          <xsd:enumeration value="Topaz for Program Analysis"/>
          <xsd:enumeration value="VIP"/>
          <xsd:enumeration value="Workbench"/>
          <xsd:enumeration value="Workbench Data Privacy Manager"/>
          <xsd:enumeration value="Xpediter"/>
          <xsd:enumeration value="Xpediter/CICS"/>
          <xsd:enumeration value="Xpediter/Code Coverage"/>
          <xsd:enumeration value="Xpediter/IMS"/>
          <xsd:enumeration value="Xpediter/TSO"/>
          <xsd:enumeration value="Xpediter/Xchange"/>
        </xsd:restriction>
      </xsd:simpleType>
    </xsd:element>
    <xsd:element name="Core_x0020_Role1" ma:index="17" nillable="true" ma:displayName="Core Role" ma:internalName="Core_x0020_Role1">
      <xsd:complexType>
        <xsd:complexContent>
          <xsd:extension base="dms:MultiChoice">
            <xsd:sequence>
              <xsd:element name="Value" maxOccurs="unbounded" minOccurs="0" nillable="true">
                <xsd:simpleType>
                  <xsd:restriction base="dms:Choice">
                    <xsd:enumeration value="C - Level"/>
                    <xsd:enumeration value="CPWR Account Consultant"/>
                    <xsd:enumeration value="CPWR Delivery"/>
                    <xsd:enumeration value="CPWR FTS"/>
                    <xsd:enumeration value="CPWR Product Management"/>
                    <xsd:enumeration value="CPWR Sales"/>
                    <xsd:enumeration value="CPWR SDG"/>
                    <xsd:enumeration value="Development"/>
                    <xsd:enumeration value="Information Security"/>
                    <xsd:enumeration value="IT"/>
                    <xsd:enumeration value="Management"/>
                    <xsd:enumeration value="Marketing"/>
                    <xsd:enumeration value="Operations"/>
                    <xsd:enumeration value="Perpetrator"/>
                    <xsd:enumeration value="Practitioner"/>
                  </xsd:restriction>
                </xsd:simpleType>
              </xsd:element>
            </xsd:sequence>
          </xsd:extension>
        </xsd:complexContent>
      </xsd:complexType>
    </xsd:element>
    <xsd:element name="FTS_x002F_SDG_x0020_Tool1" ma:index="18" nillable="true" ma:displayName="FTS/SDG Tool" ma:format="Dropdown" ma:internalName="FTS_x002F_SDG_x0020_Tool1">
      <xsd:simpleType>
        <xsd:restriction base="dms:Choice">
          <xsd:enumeration value="Conceptual Overview"/>
          <xsd:enumeration value="Demo"/>
          <xsd:enumeration value="Developers Guide"/>
          <xsd:enumeration value="Getting Started"/>
          <xsd:enumeration value="Installation Checklist"/>
          <xsd:enumeration value="Other Technical Resources"/>
          <xsd:enumeration value="POV Documents"/>
          <xsd:enumeration value="Recording"/>
          <xsd:enumeration value="Release Notes"/>
          <xsd:enumeration value="Report Example"/>
          <xsd:enumeration value="Self Study"/>
          <xsd:enumeration value="Solution Guide"/>
          <xsd:enumeration value="Technical Script"/>
          <xsd:enumeration value="Tips from the Field"/>
          <xsd:enumeration value="Video"/>
        </xsd:restriction>
      </xsd:simpleType>
    </xsd:element>
    <xsd:element name="Industry1" ma:index="19" nillable="true" ma:displayName="Industry" ma:internalName="Industry1">
      <xsd:complexType>
        <xsd:complexContent>
          <xsd:extension base="dms:MultiChoice">
            <xsd:sequence>
              <xsd:element name="Value" maxOccurs="unbounded" minOccurs="0" nillable="true">
                <xsd:simpleType>
                  <xsd:restriction base="dms:Choice">
                    <xsd:enumeration value="Banking &amp; Finance"/>
                    <xsd:enumeration value="Business Services"/>
                    <xsd:enumeration value="Construction &amp; Real Estate"/>
                    <xsd:enumeration value="Consulting - Technology"/>
                    <xsd:enumeration value="Financial Services"/>
                    <xsd:enumeration value="Government"/>
                    <xsd:enumeration value="Government Local"/>
                    <xsd:enumeration value="Government National"/>
                    <xsd:enumeration value="Healthcare"/>
                    <xsd:enumeration value="Insurance"/>
                    <xsd:enumeration value="IT Service Providers"/>
                    <xsd:enumeration value="Manufacturing"/>
                    <xsd:enumeration value="Media"/>
                    <xsd:enumeration value="Retail &amp; Wholesale"/>
                    <xsd:enumeration value="Retail Banking"/>
                    <xsd:enumeration value="Telecommunications"/>
                    <xsd:enumeration value="Transportation Services &amp; Utilities"/>
                  </xsd:restriction>
                </xsd:simpleType>
              </xsd:element>
            </xsd:sequence>
          </xsd:extension>
        </xsd:complexContent>
      </xsd:complexType>
    </xsd:element>
    <xsd:element name="Issue1" ma:index="20" nillable="true" ma:displayName="Issue" ma:internalName="Issue1">
      <xsd:complexType>
        <xsd:complexContent>
          <xsd:extension base="dms:MultiChoice">
            <xsd:sequence>
              <xsd:element name="Value" maxOccurs="unbounded" minOccurs="0" nillable="true">
                <xsd:simpleType>
                  <xsd:restriction base="dms:Choice">
                    <xsd:enumeration value="APM SLA Management"/>
                    <xsd:enumeration value="Application Performance"/>
                    <xsd:enumeration value="Compliance"/>
                    <xsd:enumeration value="Cost Reduction"/>
                    <xsd:enumeration value="Customer Lifecycle Management"/>
                    <xsd:enumeration value="Customer Satisfaction"/>
                    <xsd:enumeration value="Data Privacy/Compliance"/>
                    <xsd:enumeration value="Insider Threat"/>
                    <xsd:enumeration value="MIPs Management"/>
                    <xsd:enumeration value="Outsourcing"/>
                    <xsd:enumeration value="Performance"/>
                    <xsd:enumeration value="PSD Compliance"/>
                    <xsd:enumeration value="PSD Merger/Acquisition"/>
                    <xsd:enumeration value="PSD Quality of Service Delivery"/>
                    <xsd:enumeration value="Quality of Service Delivery"/>
                    <xsd:enumeration value="Regulations"/>
                    <xsd:enumeration value="Resource Optimization"/>
                    <xsd:enumeration value="Retiring Workforce"/>
                  </xsd:restriction>
                </xsd:simpleType>
              </xsd:element>
            </xsd:sequence>
          </xsd:extension>
        </xsd:complexContent>
      </xsd:complexType>
    </xsd:element>
    <xsd:element name="Process1" ma:index="21" nillable="true" ma:displayName="Process" ma:format="Dropdown" ma:internalName="Process1">
      <xsd:simpleType>
        <xsd:restriction base="dms:Choice">
          <xsd:enumeration value="Account Planning"/>
          <xsd:enumeration value="APM RDF Phase 0- General"/>
          <xsd:enumeration value="APM RDF Phase 1 - Proposal_dt"/>
          <xsd:enumeration value="Contract Validation"/>
          <xsd:enumeration value="PSD 0B Account Research"/>
          <xsd:enumeration value="PSD 0C Initial Contact"/>
          <xsd:enumeration value="PSD 1A Conduct Acct Research"/>
          <xsd:enumeration value="PSD 1B ID Business Goals and Key Players"/>
          <xsd:enumeration value="PSD 1C Establish Contact w Prospect"/>
          <xsd:enumeration value="PSD 4B Create Proposal/SOW/BIP Draft"/>
          <xsd:enumeration value="PSD 4-G Issue Proposal/SOW"/>
          <xsd:enumeration value="Stage 0 - Evaluate Suspects"/>
          <xsd:enumeration value="Stage 1 - Discover Opportunity"/>
          <xsd:enumeration value="Stage 2 - Build Awareness"/>
          <xsd:enumeration value="Stage 2 - Qualify Opportunity"/>
          <xsd:enumeration value="Stage 3 - Diagnose Situation"/>
          <xsd:enumeration value="Stage 4 - Design Solution"/>
          <xsd:enumeration value="Stage 5 - Manage Procurement"/>
          <xsd:enumeration value="Stage 7 - Closed Won"/>
        </xsd:restriction>
      </xsd:simpleType>
    </xsd:element>
    <xsd:element name="Sales_x0020_Tools1" ma:index="22" nillable="true" ma:displayName="Sales Tools" ma:format="Dropdown" ma:internalName="Sales_x0020_Tools1">
      <xsd:simpleType>
        <xsd:restriction base="dms:Choice">
          <xsd:enumeration value="Account Management Tools"/>
          <xsd:enumeration value="Account Research"/>
          <xsd:enumeration value="Call Script"/>
          <xsd:enumeration value="Cost of Change Tools"/>
          <xsd:enumeration value="Diagnostic Selling Reference Story"/>
          <xsd:enumeration value="E-mail Template"/>
          <xsd:enumeration value="Gartner Magic Quadrant MQ"/>
          <xsd:enumeration value="Internal Announcement"/>
          <xsd:enumeration value="Messaging"/>
          <xsd:enumeration value="Objection Handling"/>
          <xsd:enumeration value="Playbook"/>
          <xsd:enumeration value="Proposal"/>
          <xsd:enumeration value="Prospecting Tools"/>
          <xsd:enumeration value="Reference View"/>
          <xsd:enumeration value="Request for Proposal"/>
          <xsd:enumeration value="RFP/RFI"/>
          <xsd:enumeration value="ROI/Savings Tools"/>
          <xsd:enumeration value="Sales Customer Story"/>
          <xsd:enumeration value="Sales Job Aid"/>
          <xsd:enumeration value="Sales Presentation"/>
          <xsd:enumeration value="Sales Process Job Aid"/>
          <xsd:enumeration value="Sales Success Guide"/>
          <xsd:enumeration value="Sales Tools"/>
          <xsd:enumeration value="Solution Selling Story"/>
          <xsd:enumeration value="Template"/>
        </xsd:restriction>
      </xsd:simpleType>
    </xsd:element>
    <xsd:element name="Solution1" ma:index="23" nillable="true" ma:displayName="Solution" ma:internalName="Solution1">
      <xsd:complexType>
        <xsd:complexContent>
          <xsd:extension base="dms:MultiChoice">
            <xsd:sequence>
              <xsd:element name="Value" maxOccurs="unbounded" minOccurs="0" nillable="true">
                <xsd:simpleType>
                  <xsd:restriction base="dms:Choice">
                    <xsd:enumeration value="Developer Productivity"/>
                    <xsd:enumeration value="Find and Fix"/>
                    <xsd:enumeration value="Application Performance Management"/>
                    <xsd:enumeration value="SCM"/>
                    <xsd:enumeration value="Test Data Management"/>
                    <xsd:enumeration value="Application Auditing"/>
                    <xsd:enumeration value="Automated Testing"/>
                  </xsd:restriction>
                </xsd:simpleType>
              </xsd:element>
            </xsd:sequence>
          </xsd:extension>
        </xsd:complexContent>
      </xsd:complexType>
    </xsd:element>
    <xsd:element name="Technology1" ma:index="24" nillable="true" ma:displayName="Technology" ma:internalName="Technology1">
      <xsd:complexType>
        <xsd:complexContent>
          <xsd:extension base="dms:MultiChoice">
            <xsd:sequence>
              <xsd:element name="Value" maxOccurs="unbounded" minOccurs="0" nillable="true">
                <xsd:simpleType>
                  <xsd:restriction base="dms:Choice">
                    <xsd:enumeration value="ASSEMBLER"/>
                    <xsd:enumeration value="C"/>
                    <xsd:enumeration value="CICS"/>
                    <xsd:enumeration value="COBOL"/>
                    <xsd:enumeration value="CTG"/>
                    <xsd:enumeration value="DB2"/>
                    <xsd:enumeration value="DB2 Stored Procedures"/>
                    <xsd:enumeration value="Distributed"/>
                    <xsd:enumeration value="Eclipse"/>
                    <xsd:enumeration value="Endevor"/>
                    <xsd:enumeration value="IDMS"/>
                    <xsd:enumeration value="IMS"/>
                    <xsd:enumeration value="JAVA"/>
                    <xsd:enumeration value="JCL"/>
                    <xsd:enumeration value="MQ"/>
                    <xsd:enumeration value="Natural"/>
                    <xsd:enumeration value="PLI"/>
                    <xsd:enumeration value="SAP"/>
                    <xsd:enumeration value="TCP/IP"/>
                    <xsd:enumeration value="Websphere MQ"/>
                  </xsd:restriction>
                </xsd:simpleType>
              </xsd:element>
            </xsd:sequence>
          </xsd:extension>
        </xsd:complexContent>
      </xsd:complexType>
    </xsd:element>
    <xsd:element name="EMEA" ma:index="25" nillable="true" ma:displayName="EMEA" ma:description="Used to make things show up" ma:format="Dropdown" ma:internalName="EMEA">
      <xsd:simpleType>
        <xsd:restriction base="dms:Choice">
          <xsd:enumeration value="News"/>
          <xsd:enumeration value="Tips"/>
          <xsd:enumeration value="Initiatives"/>
          <xsd:enumeration value="Events"/>
          <xsd:enumeration value="Successes"/>
        </xsd:restriction>
      </xsd:simpleType>
    </xsd:element>
  </xsd:schema>
  <xsd:schema xmlns:xsd="http://www.w3.org/2001/XMLSchema" xmlns:xs="http://www.w3.org/2001/XMLSchema" xmlns:dms="http://schemas.microsoft.com/office/2006/documentManagement/types" xmlns:pc="http://schemas.microsoft.com/office/infopath/2007/PartnerControls" targetNamespace="d8b65ff0-8fab-469f-9b90-d7d3c829c68b" elementFormDefault="qualified">
    <xsd:import namespace="http://schemas.microsoft.com/office/2006/documentManagement/types"/>
    <xsd:import namespace="http://schemas.microsoft.com/office/infopath/2007/PartnerControls"/>
    <xsd:element name="Fuse_x0020_Id" ma:index="3" nillable="true" ma:displayName="Fuse Id" ma:internalName="Fuse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ponsored_x0020_Tags_x0020_3 xmlns="87aff0f9-1df8-4598-a008-f6de50a85080" xsi:nil="true"/>
    <Personal_x0020_Tags xmlns="87aff0f9-1df8-4598-a008-f6de50a85080" xsi:nil="true"/>
    <Sponsored_x0020_Tags_x0020_1 xmlns="87aff0f9-1df8-4598-a008-f6de50a85080" xsi:nil="true"/>
    <Sponsored_x0020_Tags_x0020_2 xmlns="87aff0f9-1df8-4598-a008-f6de50a85080" xsi:nil="true"/>
    <Fuse_x0020_Id xmlns="d8b65ff0-8fab-469f-9b90-d7d3c829c68b" xsi:nil="true"/>
    <Process1 xmlns="87aff0f9-1df8-4598-a008-f6de50a85080" xsi:nil="true"/>
    <FTS_x002F_SDG_x0020_Tool1 xmlns="87aff0f9-1df8-4598-a008-f6de50a85080" xsi:nil="true"/>
    <Sales_x0020_Tools1 xmlns="87aff0f9-1df8-4598-a008-f6de50a85080" xsi:nil="true"/>
    <Issue1 xmlns="87aff0f9-1df8-4598-a008-f6de50a85080"/>
    <Core_x0020_Role1 xmlns="87aff0f9-1df8-4598-a008-f6de50a85080"/>
    <Solution1 xmlns="87aff0f9-1df8-4598-a008-f6de50a85080"/>
    <EMEA xmlns="87aff0f9-1df8-4598-a008-f6de50a85080" xsi:nil="true"/>
    <Languages xmlns="87aff0f9-1df8-4598-a008-f6de50a85080" xsi:nil="true"/>
    <Technology1 xmlns="87aff0f9-1df8-4598-a008-f6de50a85080"/>
    <Core_x0020_Product1 xmlns="87aff0f9-1df8-4598-a008-f6de50a85080" xsi:nil="true"/>
    <Industry1 xmlns="87aff0f9-1df8-4598-a008-f6de50a85080"/>
    <Competition1 xmlns="87aff0f9-1df8-4598-a008-f6de50a85080"/>
    <Product1 xmlns="87aff0f9-1df8-4598-a008-f6de50a85080">
      <Value>All Mainframe</Value>
    </Product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DD04A-96CB-4AA6-B02D-27639C5BC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aff0f9-1df8-4598-a008-f6de50a85080"/>
    <ds:schemaRef ds:uri="d8b65ff0-8fab-469f-9b90-d7d3c829c6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731618-F072-42D2-A079-7A15FCCA52A5}">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d8b65ff0-8fab-469f-9b90-d7d3c829c68b"/>
    <ds:schemaRef ds:uri="87aff0f9-1df8-4598-a008-f6de50a85080"/>
    <ds:schemaRef ds:uri="http://www.w3.org/XML/1998/namespace"/>
    <ds:schemaRef ds:uri="http://purl.org/dc/dcmitype/"/>
  </ds:schemaRefs>
</ds:datastoreItem>
</file>

<file path=customXml/itemProps3.xml><?xml version="1.0" encoding="utf-8"?>
<ds:datastoreItem xmlns:ds="http://schemas.openxmlformats.org/officeDocument/2006/customXml" ds:itemID="{EA8B164D-0F08-4D12-939A-6179917AA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CPWR_PPT_Template_020315.thmx</Template>
  <TotalTime>70852</TotalTime>
  <Words>1047</Words>
  <Application>Microsoft Macintosh PowerPoint</Application>
  <PresentationFormat>On-screen Show (4:3)</PresentationFormat>
  <Paragraphs>161</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Open Sans</vt:lpstr>
      <vt:lpstr>Open Sans Light</vt:lpstr>
      <vt:lpstr>Verdana</vt:lpstr>
      <vt:lpstr>CWPR Theme</vt:lpstr>
      <vt:lpstr>Compuware and  OpenLegacy</vt:lpstr>
      <vt:lpstr>October Launch Announcement</vt:lpstr>
      <vt:lpstr>Annual Recurring  Revenue Growth</vt:lpstr>
      <vt:lpstr>OpenLegacy Platform Impact</vt:lpstr>
      <vt:lpstr>OpenLegacy Overview</vt:lpstr>
      <vt:lpstr>The questions we ask</vt:lpstr>
      <vt:lpstr>The Compuware &amp; OpenLegacy Approach</vt:lpstr>
      <vt:lpstr>Create a Mainframe Program API</vt:lpstr>
      <vt:lpstr>Topaz OpenLegacy Integration</vt:lpstr>
      <vt:lpstr>How does this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31165_Cpwr_Presentation_Modules_Jan_2018_V6</dc:title>
  <dc:creator>Karen Larson</dc:creator>
  <cp:lastModifiedBy>Carrie DeMoss</cp:lastModifiedBy>
  <cp:revision>5455</cp:revision>
  <cp:lastPrinted>2018-01-04T14:07:59Z</cp:lastPrinted>
  <dcterms:created xsi:type="dcterms:W3CDTF">2014-12-17T02:52:12Z</dcterms:created>
  <dcterms:modified xsi:type="dcterms:W3CDTF">2019-09-30T20:02:19Z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0x010100563D036244427D41A378BC8683E238970030DD5C304D239D49BBEA7D3806CD7716</vt:lpwstr>
  </property>
</Properties>
</file>