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C56F48-5EE8-4521-BA66-7632A9E995B3}">
  <a:tblStyle styleId="{88C56F48-5EE8-4521-BA66-7632A9E995B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550f5691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f550f5691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550f5691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550f5691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550f5691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550f5691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550f5691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f550f5691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550f5691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550f5691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550f5691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550f5691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550f5691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550f5691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550f5691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550f5691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550f5691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550f5691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550f5691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550f5691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6350" y="0"/>
            <a:ext cx="6337500" cy="4489200"/>
          </a:xfrm>
          <a:prstGeom prst="rect">
            <a:avLst/>
          </a:prstGeom>
          <a:solidFill>
            <a:srgbClr val="358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rotWithShape="1">
          <a:blip r:embed="rId3">
            <a:alphaModFix/>
          </a:blip>
          <a:srcRect b="0" l="0" r="0" t="8925"/>
          <a:stretch/>
        </p:blipFill>
        <p:spPr>
          <a:xfrm>
            <a:off x="3101275" y="0"/>
            <a:ext cx="6042725" cy="3586900"/>
          </a:xfrm>
          <a:prstGeom prst="rect">
            <a:avLst/>
          </a:prstGeom>
          <a:noFill/>
          <a:ln>
            <a:noFill/>
          </a:ln>
        </p:spPr>
      </p:pic>
      <p:pic>
        <p:nvPicPr>
          <p:cNvPr id="56" name="Google Shape;56;p13"/>
          <p:cNvPicPr preferRelativeResize="0"/>
          <p:nvPr/>
        </p:nvPicPr>
        <p:blipFill>
          <a:blip r:embed="rId4">
            <a:alphaModFix/>
          </a:blip>
          <a:stretch>
            <a:fillRect/>
          </a:stretch>
        </p:blipFill>
        <p:spPr>
          <a:xfrm>
            <a:off x="3101275" y="0"/>
            <a:ext cx="6042725" cy="3586900"/>
          </a:xfrm>
          <a:prstGeom prst="rect">
            <a:avLst/>
          </a:prstGeom>
          <a:noFill/>
          <a:ln>
            <a:noFill/>
          </a:ln>
        </p:spPr>
      </p:pic>
      <p:sp>
        <p:nvSpPr>
          <p:cNvPr id="57" name="Google Shape;57;p13"/>
          <p:cNvSpPr txBox="1"/>
          <p:nvPr/>
        </p:nvSpPr>
        <p:spPr>
          <a:xfrm>
            <a:off x="373625" y="955350"/>
            <a:ext cx="4836900" cy="190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lang="en" sz="3900">
                <a:solidFill>
                  <a:schemeClr val="lt1"/>
                </a:solidFill>
                <a:latin typeface="Montserrat"/>
                <a:ea typeface="Montserrat"/>
                <a:cs typeface="Montserrat"/>
                <a:sym typeface="Montserrat"/>
              </a:rPr>
              <a:t>How to create</a:t>
            </a:r>
            <a:endParaRPr b="1" sz="39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400"/>
              <a:buFont typeface="Arial"/>
              <a:buNone/>
            </a:pPr>
            <a:r>
              <a:rPr b="1" lang="en" sz="3900">
                <a:solidFill>
                  <a:schemeClr val="lt1"/>
                </a:solidFill>
                <a:latin typeface="Montserrat"/>
                <a:ea typeface="Montserrat"/>
                <a:cs typeface="Montserrat"/>
                <a:sym typeface="Montserrat"/>
              </a:rPr>
              <a:t>buyer personas</a:t>
            </a:r>
            <a:endParaRPr b="1" sz="39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400"/>
              <a:buFont typeface="Arial"/>
              <a:buNone/>
            </a:pPr>
            <a:r>
              <a:rPr b="1" lang="en" sz="3900">
                <a:solidFill>
                  <a:schemeClr val="lt1"/>
                </a:solidFill>
                <a:latin typeface="Montserrat"/>
                <a:ea typeface="Montserrat"/>
                <a:cs typeface="Montserrat"/>
                <a:sym typeface="Montserrat"/>
              </a:rPr>
              <a:t>for your business</a:t>
            </a:r>
            <a:endParaRPr b="1" sz="3900">
              <a:solidFill>
                <a:schemeClr val="lt1"/>
              </a:solidFill>
              <a:latin typeface="Montserrat"/>
              <a:ea typeface="Montserrat"/>
              <a:cs typeface="Montserrat"/>
              <a:sym typeface="Montserrat"/>
            </a:endParaRPr>
          </a:p>
        </p:txBody>
      </p:sp>
      <p:pic>
        <p:nvPicPr>
          <p:cNvPr id="58" name="Google Shape;58;p13"/>
          <p:cNvPicPr preferRelativeResize="0"/>
          <p:nvPr/>
        </p:nvPicPr>
        <p:blipFill>
          <a:blip r:embed="rId5">
            <a:alphaModFix/>
          </a:blip>
          <a:stretch>
            <a:fillRect/>
          </a:stretch>
        </p:blipFill>
        <p:spPr>
          <a:xfrm>
            <a:off x="8680206" y="255776"/>
            <a:ext cx="207339" cy="499499"/>
          </a:xfrm>
          <a:prstGeom prst="rect">
            <a:avLst/>
          </a:prstGeom>
          <a:noFill/>
          <a:ln>
            <a:noFill/>
          </a:ln>
        </p:spPr>
      </p:pic>
      <p:sp>
        <p:nvSpPr>
          <p:cNvPr id="59" name="Google Shape;59;p13"/>
          <p:cNvSpPr/>
          <p:nvPr/>
        </p:nvSpPr>
        <p:spPr>
          <a:xfrm>
            <a:off x="5134325" y="3586900"/>
            <a:ext cx="4009800" cy="44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5134325" y="3586900"/>
            <a:ext cx="4009800" cy="449700"/>
          </a:xfrm>
          <a:prstGeom prst="rect">
            <a:avLst/>
          </a:prstGeom>
          <a:solidFill>
            <a:srgbClr val="3586FF">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373625" y="3149150"/>
            <a:ext cx="2548200" cy="74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chemeClr val="lt1"/>
                </a:solidFill>
                <a:latin typeface="Montserrat Medium"/>
                <a:ea typeface="Montserrat Medium"/>
                <a:cs typeface="Montserrat Medium"/>
                <a:sym typeface="Montserrat Medium"/>
              </a:rPr>
              <a:t>Your complete guide to establish buyer personas to segment your audience and create stronger marketing campaigns.</a:t>
            </a:r>
            <a:endParaRPr i="0" sz="1000" u="none" cap="none" strike="noStrike">
              <a:solidFill>
                <a:schemeClr val="lt1"/>
              </a:solidFill>
              <a:latin typeface="Montserrat Medium"/>
              <a:ea typeface="Montserrat Medium"/>
              <a:cs typeface="Montserrat Medium"/>
              <a:sym typeface="Montserrat Medium"/>
            </a:endParaRPr>
          </a:p>
        </p:txBody>
      </p:sp>
      <p:sp>
        <p:nvSpPr>
          <p:cNvPr id="62" name="Google Shape;62;p13"/>
          <p:cNvSpPr txBox="1"/>
          <p:nvPr/>
        </p:nvSpPr>
        <p:spPr>
          <a:xfrm>
            <a:off x="373627" y="255777"/>
            <a:ext cx="8094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chemeClr val="lt1"/>
                </a:solidFill>
                <a:latin typeface="Montserrat"/>
                <a:ea typeface="Montserrat"/>
                <a:cs typeface="Montserrat"/>
                <a:sym typeface="Montserrat"/>
              </a:rPr>
              <a:t>Template</a:t>
            </a:r>
            <a:endParaRPr b="1" i="0" sz="1000" u="none" cap="none" strike="noStrike">
              <a:solidFill>
                <a:schemeClr val="lt1"/>
              </a:solidFill>
              <a:latin typeface="Montserrat"/>
              <a:ea typeface="Montserrat"/>
              <a:cs typeface="Montserrat"/>
              <a:sym typeface="Montserrat"/>
            </a:endParaRPr>
          </a:p>
        </p:txBody>
      </p:sp>
      <p:sp>
        <p:nvSpPr>
          <p:cNvPr id="63" name="Google Shape;63;p13"/>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131" name="Google Shape;131;p22"/>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graphicFrame>
        <p:nvGraphicFramePr>
          <p:cNvPr id="132" name="Google Shape;132;p22"/>
          <p:cNvGraphicFramePr/>
          <p:nvPr/>
        </p:nvGraphicFramePr>
        <p:xfrm>
          <a:off x="952500" y="1370600"/>
          <a:ext cx="3000000" cy="3000000"/>
        </p:xfrm>
        <a:graphic>
          <a:graphicData uri="http://schemas.openxmlformats.org/drawingml/2006/table">
            <a:tbl>
              <a:tblPr>
                <a:noFill/>
                <a:tableStyleId>{88C56F48-5EE8-4521-BA66-7632A9E995B3}</a:tableStyleId>
              </a:tblPr>
              <a:tblGrid>
                <a:gridCol w="3619500"/>
                <a:gridCol w="3619500"/>
              </a:tblGrid>
              <a:tr h="381000">
                <a:tc gridSpan="2">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Name of persona: Sample Sally</a:t>
                      </a:r>
                      <a:endParaRPr b="1" sz="1200">
                        <a:solidFill>
                          <a:schemeClr val="lt1"/>
                        </a:solidFill>
                        <a:latin typeface="Montserrat"/>
                        <a:ea typeface="Montserrat"/>
                        <a:cs typeface="Montserrat"/>
                        <a:sym typeface="Montserrat"/>
                      </a:endParaRPr>
                    </a:p>
                  </a:txBody>
                  <a:tcPr marT="91425" marB="91425" marR="91425" marL="91425">
                    <a:solidFill>
                      <a:srgbClr val="3586FF"/>
                    </a:solidFill>
                  </a:tcPr>
                </a:tc>
                <a:tc hMerge="1"/>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REAL QUOTES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About goals, challenges, etc. </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“It’s been difficult getting company-wide adoption of new technologies in the past.”</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 don’t have time to train new employees on a million different databases and platforms.”</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“I’ve had to deal with so many painful integrations with other departments’ databases and software.”</a:t>
                      </a:r>
                      <a:endParaRPr sz="1000">
                        <a:latin typeface="Montserrat Medium"/>
                        <a:ea typeface="Montserrat Medium"/>
                        <a:cs typeface="Montserrat Medium"/>
                        <a:sym typeface="Montserrat Medium"/>
                      </a:endParaRPr>
                    </a:p>
                  </a:txBody>
                  <a:tcPr marT="91425" marB="91425" marR="91425" marL="91425"/>
                </a:tc>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COMMON OBJECTIONS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Why wouldn’t they buy your product/service?</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“I’m worried I’ll lose data transitioning to a new system.</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 don’t want to have to train the entire company on how to use a new system.</a:t>
                      </a:r>
                      <a:endParaRPr sz="1000">
                        <a:latin typeface="Montserrat Medium"/>
                        <a:ea typeface="Montserrat Medium"/>
                        <a:cs typeface="Montserrat Medium"/>
                        <a:sym typeface="Montserrat Medium"/>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138" name="Google Shape;138;p23"/>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graphicFrame>
        <p:nvGraphicFramePr>
          <p:cNvPr id="139" name="Google Shape;139;p23"/>
          <p:cNvGraphicFramePr/>
          <p:nvPr/>
        </p:nvGraphicFramePr>
        <p:xfrm>
          <a:off x="952500" y="1370600"/>
          <a:ext cx="3000000" cy="3000000"/>
        </p:xfrm>
        <a:graphic>
          <a:graphicData uri="http://schemas.openxmlformats.org/drawingml/2006/table">
            <a:tbl>
              <a:tblPr>
                <a:noFill/>
                <a:tableStyleId>{88C56F48-5EE8-4521-BA66-7632A9E995B3}</a:tableStyleId>
              </a:tblPr>
              <a:tblGrid>
                <a:gridCol w="3619500"/>
                <a:gridCol w="3619500"/>
              </a:tblGrid>
              <a:tr h="381000">
                <a:tc gridSpan="2">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Name of persona: Sample Sally</a:t>
                      </a:r>
                      <a:endParaRPr b="1" sz="1200">
                        <a:solidFill>
                          <a:schemeClr val="lt1"/>
                        </a:solidFill>
                        <a:latin typeface="Montserrat"/>
                        <a:ea typeface="Montserrat"/>
                        <a:cs typeface="Montserrat"/>
                        <a:sym typeface="Montserrat"/>
                      </a:endParaRPr>
                    </a:p>
                  </a:txBody>
                  <a:tcPr marT="91425" marB="91425" marR="91425" marL="91425">
                    <a:solidFill>
                      <a:srgbClr val="3586FF"/>
                    </a:solidFill>
                  </a:tcPr>
                </a:tc>
                <a:tc hMerge="1"/>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MARKETING MESSAGING</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About goals, challenges, etc. </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“It’s been difficult getting company-wide adoption of new technologies in the past.”</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 don’t have time to train new employees on a million different databases and platforms.”</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“I’ve had to deal with so many painful integrations with other departments’ databases and software.”</a:t>
                      </a:r>
                      <a:endParaRPr sz="1000">
                        <a:latin typeface="Montserrat Medium"/>
                        <a:ea typeface="Montserrat Medium"/>
                        <a:cs typeface="Montserrat Medium"/>
                        <a:sym typeface="Montserrat Medium"/>
                      </a:endParaRPr>
                    </a:p>
                  </a:txBody>
                  <a:tcPr marT="91425" marB="91425" marR="91425" marL="91425"/>
                </a:tc>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COMMON OBJECTIONS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Why wouldn’t they buy your product/service?</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“I’m worried I’ll lose data transitioning to a new system.</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 don’t want to have to train the entire company on how to use a new system.</a:t>
                      </a:r>
                      <a:endParaRPr sz="1000">
                        <a:latin typeface="Montserrat Medium"/>
                        <a:ea typeface="Montserrat Medium"/>
                        <a:cs typeface="Montserrat Medium"/>
                        <a:sym typeface="Montserrat Medium"/>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b="35806" l="0" r="0" t="18014"/>
          <a:stretch/>
        </p:blipFill>
        <p:spPr>
          <a:xfrm>
            <a:off x="0" y="0"/>
            <a:ext cx="2289625" cy="5143500"/>
          </a:xfrm>
          <a:prstGeom prst="rect">
            <a:avLst/>
          </a:prstGeom>
          <a:noFill/>
          <a:ln>
            <a:noFill/>
          </a:ln>
        </p:spPr>
      </p:pic>
      <p:sp>
        <p:nvSpPr>
          <p:cNvPr id="69" name="Google Shape;69;p14"/>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70" name="Google Shape;70;p14"/>
          <p:cNvSpPr txBox="1"/>
          <p:nvPr/>
        </p:nvSpPr>
        <p:spPr>
          <a:xfrm>
            <a:off x="3654741" y="1839239"/>
            <a:ext cx="3950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What are buyer personas?</a:t>
            </a:r>
            <a:endParaRPr b="1" sz="1200">
              <a:solidFill>
                <a:srgbClr val="3586FF"/>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What are negative personas?</a:t>
            </a:r>
            <a:endParaRPr b="1" sz="1200">
              <a:solidFill>
                <a:srgbClr val="3586FF"/>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How can you use personas?</a:t>
            </a:r>
            <a:endParaRPr b="1" sz="1200">
              <a:solidFill>
                <a:srgbClr val="3586FF"/>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How do you create personas?</a:t>
            </a:r>
            <a:endParaRPr b="1" sz="1200">
              <a:solidFill>
                <a:srgbClr val="3586FF"/>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Blank templates</a:t>
            </a:r>
            <a:endParaRPr b="1" sz="1200">
              <a:solidFill>
                <a:srgbClr val="3586FF"/>
              </a:solidFill>
              <a:latin typeface="Montserrat"/>
              <a:ea typeface="Montserrat"/>
              <a:cs typeface="Montserrat"/>
              <a:sym typeface="Montserrat"/>
            </a:endParaRPr>
          </a:p>
        </p:txBody>
      </p:sp>
      <p:sp>
        <p:nvSpPr>
          <p:cNvPr id="71" name="Google Shape;71;p14"/>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3662925" y="1373150"/>
            <a:ext cx="3966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What are buyer personas?</a:t>
            </a:r>
            <a:endParaRPr b="1" sz="1200">
              <a:solidFill>
                <a:srgbClr val="3586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Buyer personas are fictional, generalised representations of your ideal customers. They help you understand your customers (and prospective customers) better, and make it easier for you to tailor content to the specific needs, behaviors, and concerns of different groups.</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The strongest buyer personas are based on market research as well as on insights you gather from your actual customer base (through surveys, interviews, etc.). Depending on your business, you could have as few as one or two personas, or as many as 10 or 20. (Note: If you’re new to personas, start small! You can always develop more personas later if needed.)</a:t>
            </a:r>
            <a:endParaRPr sz="1000">
              <a:solidFill>
                <a:schemeClr val="dk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Clr>
                <a:srgbClr val="000000"/>
              </a:buClr>
              <a:buSzPts val="1800"/>
              <a:buFont typeface="Arial"/>
              <a:buNone/>
            </a:pPr>
            <a:r>
              <a:t/>
            </a:r>
            <a:endParaRPr sz="1000">
              <a:solidFill>
                <a:srgbClr val="3586FF"/>
              </a:solidFill>
              <a:latin typeface="Montserrat Medium"/>
              <a:ea typeface="Montserrat Medium"/>
              <a:cs typeface="Montserrat Medium"/>
              <a:sym typeface="Montserrat Medium"/>
            </a:endParaRPr>
          </a:p>
        </p:txBody>
      </p:sp>
      <p:pic>
        <p:nvPicPr>
          <p:cNvPr id="77" name="Google Shape;77;p15"/>
          <p:cNvPicPr preferRelativeResize="0"/>
          <p:nvPr/>
        </p:nvPicPr>
        <p:blipFill rotWithShape="1">
          <a:blip r:embed="rId3">
            <a:alphaModFix/>
          </a:blip>
          <a:srcRect b="35806" l="0" r="0" t="18014"/>
          <a:stretch/>
        </p:blipFill>
        <p:spPr>
          <a:xfrm>
            <a:off x="0" y="0"/>
            <a:ext cx="2289625" cy="5143500"/>
          </a:xfrm>
          <a:prstGeom prst="rect">
            <a:avLst/>
          </a:prstGeom>
          <a:noFill/>
          <a:ln>
            <a:noFill/>
          </a:ln>
        </p:spPr>
      </p:pic>
      <p:sp>
        <p:nvSpPr>
          <p:cNvPr id="78" name="Google Shape;78;p15"/>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79" name="Google Shape;79;p15"/>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nvSpPr>
        <p:spPr>
          <a:xfrm>
            <a:off x="3654741" y="1373139"/>
            <a:ext cx="3950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1" lang="en" sz="1200">
                <a:solidFill>
                  <a:srgbClr val="3586FF"/>
                </a:solidFill>
                <a:latin typeface="Montserrat"/>
                <a:ea typeface="Montserrat"/>
                <a:cs typeface="Montserrat"/>
                <a:sym typeface="Montserrat"/>
              </a:rPr>
              <a:t>What are negative personas?</a:t>
            </a:r>
            <a:endParaRPr b="1" sz="1200">
              <a:solidFill>
                <a:srgbClr val="3586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Whereas a buyer persona is a representation of an </a:t>
            </a:r>
            <a:r>
              <a:rPr i="1" lang="en" sz="1000">
                <a:solidFill>
                  <a:schemeClr val="dk1"/>
                </a:solidFill>
                <a:latin typeface="Montserrat Medium"/>
                <a:ea typeface="Montserrat Medium"/>
                <a:cs typeface="Montserrat Medium"/>
                <a:sym typeface="Montserrat Medium"/>
              </a:rPr>
              <a:t>ideal</a:t>
            </a:r>
            <a:r>
              <a:rPr lang="en" sz="1000">
                <a:solidFill>
                  <a:schemeClr val="dk1"/>
                </a:solidFill>
                <a:latin typeface="Montserrat Medium"/>
                <a:ea typeface="Montserrat Medium"/>
                <a:cs typeface="Montserrat Medium"/>
                <a:sym typeface="Montserrat Medium"/>
              </a:rPr>
              <a:t> customer, a negative -- or “exclusionary” -- persona is a representation of who you </a:t>
            </a:r>
            <a:r>
              <a:rPr i="1" lang="en" sz="1000">
                <a:solidFill>
                  <a:schemeClr val="dk1"/>
                </a:solidFill>
                <a:latin typeface="Montserrat Medium"/>
                <a:ea typeface="Montserrat Medium"/>
                <a:cs typeface="Montserrat Medium"/>
                <a:sym typeface="Montserrat Medium"/>
              </a:rPr>
              <a:t>don’t</a:t>
            </a:r>
            <a:r>
              <a:rPr lang="en" sz="1000">
                <a:solidFill>
                  <a:schemeClr val="dk1"/>
                </a:solidFill>
                <a:latin typeface="Montserrat Medium"/>
                <a:ea typeface="Montserrat Medium"/>
                <a:cs typeface="Montserrat Medium"/>
                <a:sym typeface="Montserrat Medium"/>
              </a:rPr>
              <a:t> want as a customer.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This could include, for example, professionals who are too advanced for your product or service, students who are only engaging with your content for research/knowledge, or potential customers who are just too expensive to acquire (because of a low average sale price, their propensity to churn, or their unlikeliness to purchase again from your company.)</a:t>
            </a:r>
            <a:endParaRPr sz="1000">
              <a:solidFill>
                <a:schemeClr val="dk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Clr>
                <a:srgbClr val="000000"/>
              </a:buClr>
              <a:buSzPts val="1800"/>
              <a:buFont typeface="Arial"/>
              <a:buNone/>
            </a:pPr>
            <a:r>
              <a:t/>
            </a:r>
            <a:endParaRPr sz="1000">
              <a:solidFill>
                <a:srgbClr val="3586FF"/>
              </a:solidFill>
              <a:latin typeface="Montserrat Medium"/>
              <a:ea typeface="Montserrat Medium"/>
              <a:cs typeface="Montserrat Medium"/>
              <a:sym typeface="Montserrat Medium"/>
            </a:endParaRPr>
          </a:p>
        </p:txBody>
      </p:sp>
      <p:pic>
        <p:nvPicPr>
          <p:cNvPr id="85" name="Google Shape;85;p16"/>
          <p:cNvPicPr preferRelativeResize="0"/>
          <p:nvPr/>
        </p:nvPicPr>
        <p:blipFill rotWithShape="1">
          <a:blip r:embed="rId3">
            <a:alphaModFix/>
          </a:blip>
          <a:srcRect b="35806" l="0" r="0" t="18014"/>
          <a:stretch/>
        </p:blipFill>
        <p:spPr>
          <a:xfrm>
            <a:off x="0" y="0"/>
            <a:ext cx="2289625" cy="5143500"/>
          </a:xfrm>
          <a:prstGeom prst="rect">
            <a:avLst/>
          </a:prstGeom>
          <a:noFill/>
          <a:ln>
            <a:noFill/>
          </a:ln>
        </p:spPr>
      </p:pic>
      <p:sp>
        <p:nvSpPr>
          <p:cNvPr id="86" name="Google Shape;86;p16"/>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87" name="Google Shape;87;p16"/>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nvSpPr>
        <p:spPr>
          <a:xfrm>
            <a:off x="3654741" y="1373139"/>
            <a:ext cx="3950700" cy="646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Font typeface="Arial"/>
              <a:buNone/>
            </a:pPr>
            <a:r>
              <a:rPr b="1" lang="en" sz="1200">
                <a:solidFill>
                  <a:srgbClr val="3586FF"/>
                </a:solidFill>
                <a:latin typeface="Montserrat"/>
                <a:ea typeface="Montserrat"/>
                <a:cs typeface="Montserrat"/>
                <a:sym typeface="Montserrat"/>
              </a:rPr>
              <a:t>How can you use personas?</a:t>
            </a:r>
            <a:endParaRPr b="1" sz="1200">
              <a:solidFill>
                <a:srgbClr val="3586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At the most basic level, personas allow you to personalize or target your marketing for different segments of your audience. For example, instead of sending the same lead nurturing emails to everyone in your database, you can segment by buyer persona and tailor your messaging according to what you know about those different personas.</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If you take the time to create negative personas, you’ll have the added advantage of being able to segment out the “bad apples” from the rest of your contacts, which can help you achieve a lower cost-per-lead and cost-per-customer (and see higher sales productivity). When combined with lifecycle stage (i.e. how far along someone is in your sales cycle), buyer personas also allow you to map out and create highly targeted content.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Clr>
                <a:srgbClr val="000000"/>
              </a:buClr>
              <a:buSzPts val="1800"/>
              <a:buFont typeface="Arial"/>
              <a:buNone/>
            </a:pPr>
            <a:r>
              <a:t/>
            </a:r>
            <a:endParaRPr sz="1000">
              <a:solidFill>
                <a:schemeClr val="dk1"/>
              </a:solidFill>
              <a:latin typeface="Montserrat Medium"/>
              <a:ea typeface="Montserrat Medium"/>
              <a:cs typeface="Montserrat Medium"/>
              <a:sym typeface="Montserrat Medium"/>
            </a:endParaRPr>
          </a:p>
        </p:txBody>
      </p:sp>
      <p:pic>
        <p:nvPicPr>
          <p:cNvPr id="93" name="Google Shape;93;p17"/>
          <p:cNvPicPr preferRelativeResize="0"/>
          <p:nvPr/>
        </p:nvPicPr>
        <p:blipFill rotWithShape="1">
          <a:blip r:embed="rId3">
            <a:alphaModFix/>
          </a:blip>
          <a:srcRect b="35806" l="0" r="0" t="18014"/>
          <a:stretch/>
        </p:blipFill>
        <p:spPr>
          <a:xfrm>
            <a:off x="0" y="0"/>
            <a:ext cx="2289625" cy="5143500"/>
          </a:xfrm>
          <a:prstGeom prst="rect">
            <a:avLst/>
          </a:prstGeom>
          <a:noFill/>
          <a:ln>
            <a:noFill/>
          </a:ln>
        </p:spPr>
      </p:pic>
      <p:sp>
        <p:nvSpPr>
          <p:cNvPr id="94" name="Google Shape;94;p17"/>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95" name="Google Shape;95;p17"/>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3654741" y="1373139"/>
            <a:ext cx="3950700" cy="646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Font typeface="Arial"/>
              <a:buNone/>
            </a:pPr>
            <a:r>
              <a:rPr b="1" lang="en" sz="1200">
                <a:solidFill>
                  <a:srgbClr val="3586FF"/>
                </a:solidFill>
                <a:latin typeface="Montserrat"/>
                <a:ea typeface="Montserrat"/>
                <a:cs typeface="Montserrat"/>
                <a:sym typeface="Montserrat"/>
              </a:rPr>
              <a:t>How do you create personas?</a:t>
            </a:r>
            <a:endParaRPr b="1" sz="1200">
              <a:solidFill>
                <a:srgbClr val="3586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Buyer personas are created through research, surveys, and interviews of your target audience. That includes a mix of customers, prospects, and those outside of your contact database who might align with your target audience.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Here are some practical methods for gathering the information you need to develop personas:</a:t>
            </a:r>
            <a:endParaRPr sz="1000">
              <a:solidFill>
                <a:schemeClr val="dk1"/>
              </a:solidFill>
              <a:latin typeface="Montserrat Medium"/>
              <a:ea typeface="Montserrat Medium"/>
              <a:cs typeface="Montserrat Medium"/>
              <a:sym typeface="Montserrat Medium"/>
            </a:endParaRPr>
          </a:p>
          <a:p>
            <a:pPr indent="-292100" lvl="0" marL="457200" rtl="0" algn="l">
              <a:lnSpc>
                <a:spcPct val="115000"/>
              </a:lnSpc>
              <a:spcBef>
                <a:spcPts val="12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Interview customers either in person or over the phone to discover what they like about your product or service.</a:t>
            </a:r>
            <a:endParaRPr sz="1000">
              <a:solidFill>
                <a:schemeClr val="dk1"/>
              </a:solidFill>
              <a:latin typeface="Montserrat Medium"/>
              <a:ea typeface="Montserrat Medium"/>
              <a:cs typeface="Montserrat Medium"/>
              <a:sym typeface="Montserrat Medium"/>
            </a:endParaRPr>
          </a:p>
          <a:p>
            <a:pPr indent="-292100" lvl="0" marL="457200" rtl="0" algn="l">
              <a:lnSpc>
                <a:spcPct val="115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Look through your contacts database to uncover trends about how certain leads or customers find and consume your content.</a:t>
            </a:r>
            <a:endParaRPr sz="1000">
              <a:solidFill>
                <a:schemeClr val="dk1"/>
              </a:solidFill>
              <a:latin typeface="Montserrat Medium"/>
              <a:ea typeface="Montserrat Medium"/>
              <a:cs typeface="Montserrat Medium"/>
              <a:sym typeface="Montserrat Medium"/>
            </a:endParaRPr>
          </a:p>
        </p:txBody>
      </p:sp>
      <p:pic>
        <p:nvPicPr>
          <p:cNvPr id="101" name="Google Shape;101;p18"/>
          <p:cNvPicPr preferRelativeResize="0"/>
          <p:nvPr/>
        </p:nvPicPr>
        <p:blipFill rotWithShape="1">
          <a:blip r:embed="rId3">
            <a:alphaModFix/>
          </a:blip>
          <a:srcRect b="35806" l="0" r="0" t="18014"/>
          <a:stretch/>
        </p:blipFill>
        <p:spPr>
          <a:xfrm>
            <a:off x="0" y="0"/>
            <a:ext cx="2289625" cy="5143500"/>
          </a:xfrm>
          <a:prstGeom prst="rect">
            <a:avLst/>
          </a:prstGeom>
          <a:noFill/>
          <a:ln>
            <a:noFill/>
          </a:ln>
        </p:spPr>
      </p:pic>
      <p:sp>
        <p:nvSpPr>
          <p:cNvPr id="102" name="Google Shape;102;p18"/>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103" name="Google Shape;103;p18"/>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nvSpPr>
        <p:spPr>
          <a:xfrm>
            <a:off x="3654741" y="1373139"/>
            <a:ext cx="3950700" cy="646200"/>
          </a:xfrm>
          <a:prstGeom prst="rect">
            <a:avLst/>
          </a:prstGeom>
          <a:noFill/>
          <a:ln>
            <a:noFill/>
          </a:ln>
        </p:spPr>
        <p:txBody>
          <a:bodyPr anchorCtr="0" anchor="t" bIns="45700" lIns="91425" spcFirstLastPara="1" rIns="91425" wrap="square" tIns="45700">
            <a:noAutofit/>
          </a:bodyPr>
          <a:lstStyle/>
          <a:p>
            <a:pPr indent="-292100" lvl="0" marL="457200" rtl="0" algn="l">
              <a:lnSpc>
                <a:spcPct val="115000"/>
              </a:lnSpc>
              <a:spcBef>
                <a:spcPts val="12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When creating forms to use on your website, use form fields that capture important persona information. (For example, if all of your personas vary based on company size, ask each lead for information about company size on your forms. You could also gather information on what forms of social media your leads use by asking a question about social media accounts.)</a:t>
            </a:r>
            <a:endParaRPr sz="1000">
              <a:solidFill>
                <a:schemeClr val="dk1"/>
              </a:solidFill>
              <a:latin typeface="Montserrat Medium"/>
              <a:ea typeface="Montserrat Medium"/>
              <a:cs typeface="Montserrat Medium"/>
              <a:sym typeface="Montserrat Medium"/>
            </a:endParaRPr>
          </a:p>
          <a:p>
            <a:pPr indent="-292100" lvl="0" marL="457200" rtl="0" algn="l">
              <a:lnSpc>
                <a:spcPct val="115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Take into consideration your sales team's feedback on the leads they are interacting with most. (What types of sales cycles does your sales team work with? What generalizations can they make about the different types of customers you serve best?)</a:t>
            </a:r>
            <a:endParaRPr sz="1000">
              <a:solidFill>
                <a:schemeClr val="dk1"/>
              </a:solidFill>
              <a:latin typeface="Montserrat Medium"/>
              <a:ea typeface="Montserrat Medium"/>
              <a:cs typeface="Montserrat Medium"/>
              <a:sym typeface="Montserrat Medium"/>
            </a:endParaRPr>
          </a:p>
        </p:txBody>
      </p:sp>
      <p:pic>
        <p:nvPicPr>
          <p:cNvPr id="109" name="Google Shape;109;p19"/>
          <p:cNvPicPr preferRelativeResize="0"/>
          <p:nvPr/>
        </p:nvPicPr>
        <p:blipFill rotWithShape="1">
          <a:blip r:embed="rId3">
            <a:alphaModFix/>
          </a:blip>
          <a:srcRect b="35806" l="0" r="0" t="18014"/>
          <a:stretch/>
        </p:blipFill>
        <p:spPr>
          <a:xfrm>
            <a:off x="0" y="0"/>
            <a:ext cx="2289625" cy="5143500"/>
          </a:xfrm>
          <a:prstGeom prst="rect">
            <a:avLst/>
          </a:prstGeom>
          <a:noFill/>
          <a:ln>
            <a:noFill/>
          </a:ln>
        </p:spPr>
      </p:pic>
      <p:sp>
        <p:nvSpPr>
          <p:cNvPr id="110" name="Google Shape;110;p19"/>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111" name="Google Shape;111;p19"/>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aphicFrame>
        <p:nvGraphicFramePr>
          <p:cNvPr id="116" name="Google Shape;116;p20"/>
          <p:cNvGraphicFramePr/>
          <p:nvPr/>
        </p:nvGraphicFramePr>
        <p:xfrm>
          <a:off x="952500" y="1370600"/>
          <a:ext cx="3000000" cy="3000000"/>
        </p:xfrm>
        <a:graphic>
          <a:graphicData uri="http://schemas.openxmlformats.org/drawingml/2006/table">
            <a:tbl>
              <a:tblPr>
                <a:noFill/>
                <a:tableStyleId>{88C56F48-5EE8-4521-BA66-7632A9E995B3}</a:tableStyleId>
              </a:tblPr>
              <a:tblGrid>
                <a:gridCol w="3619500"/>
                <a:gridCol w="3619500"/>
              </a:tblGrid>
              <a:tr h="381000">
                <a:tc gridSpan="2">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Name of persona: Sample Sally</a:t>
                      </a:r>
                      <a:endParaRPr b="1" sz="1200">
                        <a:solidFill>
                          <a:schemeClr val="lt1"/>
                        </a:solidFill>
                        <a:latin typeface="Montserrat"/>
                        <a:ea typeface="Montserrat"/>
                        <a:cs typeface="Montserrat"/>
                        <a:sym typeface="Montserrat"/>
                      </a:endParaRPr>
                    </a:p>
                  </a:txBody>
                  <a:tcPr marT="91425" marB="91425" marR="91425" marL="91425">
                    <a:solidFill>
                      <a:srgbClr val="3586FF"/>
                    </a:solidFill>
                  </a:tcPr>
                </a:tc>
                <a:tc hMerge="1"/>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BACKGROUND</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Job? Career path? Family?</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Head of Human Resources</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Worked at the same company for 10 years; worked her way up from HR associate</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Married with 2 children (10 and 8)</a:t>
                      </a:r>
                      <a:endParaRPr sz="1000">
                        <a:latin typeface="Montserrat Medium"/>
                        <a:ea typeface="Montserrat Medium"/>
                        <a:cs typeface="Montserrat Medium"/>
                        <a:sym typeface="Montserrat Medium"/>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sz="1000">
                          <a:solidFill>
                            <a:schemeClr val="lt1"/>
                          </a:solidFill>
                          <a:latin typeface="Montserrat"/>
                          <a:ea typeface="Montserrat"/>
                          <a:cs typeface="Montserrat"/>
                          <a:sym typeface="Montserrat"/>
                        </a:rPr>
                        <a:t>DEMOGRAPHIC</a:t>
                      </a:r>
                      <a:endParaRPr b="1" sz="1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Clr>
                          <a:schemeClr val="dk1"/>
                        </a:buClr>
                        <a:buSzPts val="1100"/>
                        <a:buFont typeface="Arial"/>
                        <a:buNone/>
                      </a:pPr>
                      <a:r>
                        <a:rPr lang="en" sz="1000">
                          <a:solidFill>
                            <a:schemeClr val="lt1"/>
                          </a:solidFill>
                          <a:latin typeface="Montserrat Medium"/>
                          <a:ea typeface="Montserrat Medium"/>
                          <a:cs typeface="Montserrat Medium"/>
                          <a:sym typeface="Montserrat Medium"/>
                        </a:rPr>
                        <a:t>Gender? Age? Income? Location?</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Skews female</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Age 30 – 45</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Dual HH Income: $140,000</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Suburban</a:t>
                      </a:r>
                      <a:endParaRPr sz="1000">
                        <a:latin typeface="Montserrat Medium"/>
                        <a:ea typeface="Montserrat Medium"/>
                        <a:cs typeface="Montserrat Medium"/>
                        <a:sym typeface="Montserrat Medium"/>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sz="1000">
                          <a:solidFill>
                            <a:schemeClr val="lt1"/>
                          </a:solidFill>
                          <a:latin typeface="Montserrat"/>
                          <a:ea typeface="Montserrat"/>
                          <a:cs typeface="Montserrat"/>
                          <a:sym typeface="Montserrat"/>
                        </a:rPr>
                        <a:t>IDENTIFIERS</a:t>
                      </a:r>
                      <a:endParaRPr b="1" sz="1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Clr>
                          <a:schemeClr val="dk1"/>
                        </a:buClr>
                        <a:buSzPts val="1100"/>
                        <a:buFont typeface="Arial"/>
                        <a:buNone/>
                      </a:pPr>
                      <a:r>
                        <a:rPr lang="en" sz="1000">
                          <a:solidFill>
                            <a:schemeClr val="lt1"/>
                          </a:solidFill>
                          <a:latin typeface="Montserrat Medium"/>
                          <a:ea typeface="Montserrat Medium"/>
                          <a:cs typeface="Montserrat Medium"/>
                          <a:sym typeface="Montserrat Medium"/>
                        </a:rPr>
                        <a:t>Demeanour? Communication preferences?</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Calm demeanour</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Probably has an assistant screening calls</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Asks to receive collateral mailed/printed</a:t>
                      </a:r>
                      <a:endParaRPr sz="1000">
                        <a:latin typeface="Montserrat Medium"/>
                        <a:ea typeface="Montserrat Medium"/>
                        <a:cs typeface="Montserrat Medium"/>
                        <a:sym typeface="Montserrat Medium"/>
                      </a:endParaRPr>
                    </a:p>
                  </a:txBody>
                  <a:tcPr marT="91425" marB="91425" marR="91425" marL="91425"/>
                </a:tc>
              </a:tr>
            </a:tbl>
          </a:graphicData>
        </a:graphic>
      </p:graphicFrame>
      <p:sp>
        <p:nvSpPr>
          <p:cNvPr id="117" name="Google Shape;117;p20"/>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118" name="Google Shape;118;p20"/>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nvSpPr>
        <p:spPr>
          <a:xfrm>
            <a:off x="373624" y="255773"/>
            <a:ext cx="1346100" cy="59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How to create</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buyer personas</a:t>
            </a:r>
            <a:endParaRPr b="1" sz="10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en" sz="1000">
                <a:solidFill>
                  <a:srgbClr val="B7B7B7"/>
                </a:solidFill>
                <a:latin typeface="Montserrat"/>
                <a:ea typeface="Montserrat"/>
                <a:cs typeface="Montserrat"/>
                <a:sym typeface="Montserrat"/>
              </a:rPr>
              <a:t>for your business</a:t>
            </a:r>
            <a:endParaRPr b="1" sz="1000">
              <a:solidFill>
                <a:srgbClr val="B7B7B7"/>
              </a:solidFill>
              <a:latin typeface="Montserrat"/>
              <a:ea typeface="Montserrat"/>
              <a:cs typeface="Montserrat"/>
              <a:sym typeface="Montserrat"/>
            </a:endParaRPr>
          </a:p>
        </p:txBody>
      </p:sp>
      <p:sp>
        <p:nvSpPr>
          <p:cNvPr id="124" name="Google Shape;124;p21"/>
          <p:cNvSpPr txBox="1"/>
          <p:nvPr/>
        </p:nvSpPr>
        <p:spPr>
          <a:xfrm>
            <a:off x="373624" y="4655150"/>
            <a:ext cx="115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 sz="1000">
                <a:solidFill>
                  <a:srgbClr val="B7B7B7"/>
                </a:solidFill>
                <a:latin typeface="Montserrat"/>
                <a:ea typeface="Montserrat"/>
                <a:cs typeface="Montserrat"/>
                <a:sym typeface="Montserrat"/>
              </a:rPr>
              <a:t>synx.com.au</a:t>
            </a:r>
            <a:endParaRPr i="0" sz="1000" u="none" cap="none" strike="noStrike">
              <a:solidFill>
                <a:srgbClr val="B7B7B7"/>
              </a:solidFill>
              <a:latin typeface="Montserrat"/>
              <a:ea typeface="Montserrat"/>
              <a:cs typeface="Montserrat"/>
              <a:sym typeface="Montserrat"/>
            </a:endParaRPr>
          </a:p>
        </p:txBody>
      </p:sp>
      <p:graphicFrame>
        <p:nvGraphicFramePr>
          <p:cNvPr id="125" name="Google Shape;125;p21"/>
          <p:cNvGraphicFramePr/>
          <p:nvPr/>
        </p:nvGraphicFramePr>
        <p:xfrm>
          <a:off x="952500" y="1370600"/>
          <a:ext cx="3000000" cy="3000000"/>
        </p:xfrm>
        <a:graphic>
          <a:graphicData uri="http://schemas.openxmlformats.org/drawingml/2006/table">
            <a:tbl>
              <a:tblPr>
                <a:noFill/>
                <a:tableStyleId>{88C56F48-5EE8-4521-BA66-7632A9E995B3}</a:tableStyleId>
              </a:tblPr>
              <a:tblGrid>
                <a:gridCol w="3619500"/>
                <a:gridCol w="3619500"/>
              </a:tblGrid>
              <a:tr h="381000">
                <a:tc gridSpan="2">
                  <a:txBody>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Name of persona: Sample Sally</a:t>
                      </a:r>
                      <a:endParaRPr b="1" sz="1200">
                        <a:solidFill>
                          <a:schemeClr val="lt1"/>
                        </a:solidFill>
                        <a:latin typeface="Montserrat"/>
                        <a:ea typeface="Montserrat"/>
                        <a:cs typeface="Montserrat"/>
                        <a:sym typeface="Montserrat"/>
                      </a:endParaRPr>
                    </a:p>
                  </a:txBody>
                  <a:tcPr marT="91425" marB="91425" marR="91425" marL="91425">
                    <a:solidFill>
                      <a:srgbClr val="3586FF"/>
                    </a:solidFill>
                  </a:tcPr>
                </a:tc>
                <a:tc hMerge="1"/>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GOALS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Primary goal? Secondary goal?</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Keep employees happy and turnover low</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Support legal and finance teams</a:t>
                      </a:r>
                      <a:endParaRPr sz="1000">
                        <a:latin typeface="Montserrat Medium"/>
                        <a:ea typeface="Montserrat Medium"/>
                        <a:cs typeface="Montserrat Medium"/>
                        <a:sym typeface="Montserrat Medium"/>
                      </a:endParaRPr>
                    </a:p>
                  </a:txBody>
                  <a:tcPr marT="91425" marB="91425" marR="91425" marL="91425"/>
                </a:tc>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CHALLENGES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Primary challenge? Secondary challenge?</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Getting everything done with a small staff</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Rolling out changes to the entire company</a:t>
                      </a:r>
                      <a:endParaRPr sz="1000">
                        <a:latin typeface="Montserrat Medium"/>
                        <a:ea typeface="Montserrat Medium"/>
                        <a:cs typeface="Montserrat Medium"/>
                        <a:sym typeface="Montserrat Medium"/>
                      </a:endParaRPr>
                    </a:p>
                  </a:txBody>
                  <a:tcPr marT="91425" marB="91425" marR="91425" marL="91425"/>
                </a:tc>
              </a:tr>
              <a:tr h="381000">
                <a:tc>
                  <a:txBody>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WHAT CAN WE DO?</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To help our persona achieve their goals?</a:t>
                      </a:r>
                      <a:endParaRPr sz="10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000">
                          <a:solidFill>
                            <a:schemeClr val="lt1"/>
                          </a:solidFill>
                          <a:latin typeface="Montserrat Medium"/>
                          <a:ea typeface="Montserrat Medium"/>
                          <a:cs typeface="Montserrat Medium"/>
                          <a:sym typeface="Montserrat Medium"/>
                        </a:rPr>
                        <a:t>To help our persona overcome their challenges?</a:t>
                      </a:r>
                      <a:endParaRPr sz="1000">
                        <a:solidFill>
                          <a:schemeClr val="lt1"/>
                        </a:solidFill>
                        <a:latin typeface="Montserrat Medium"/>
                        <a:ea typeface="Montserrat Medium"/>
                        <a:cs typeface="Montserrat Medium"/>
                        <a:sym typeface="Montserrat Medium"/>
                      </a:endParaRPr>
                    </a:p>
                  </a:txBody>
                  <a:tcPr marT="91425" marB="91425" marR="91425" marL="91425">
                    <a:solidFill>
                      <a:srgbClr val="3586FF">
                        <a:alpha val="48040"/>
                      </a:srgbClr>
                    </a:solidFill>
                  </a:tcPr>
                </a:tc>
                <a:tc>
                  <a:txBody>
                    <a:bodyPr/>
                    <a:lstStyle/>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Make it easy to manage all employee data in one place</a:t>
                      </a:r>
                      <a:endParaRPr sz="1000">
                        <a:latin typeface="Montserrat Medium"/>
                        <a:ea typeface="Montserrat Medium"/>
                        <a:cs typeface="Montserrat Medium"/>
                        <a:sym typeface="Montserrat Medium"/>
                      </a:endParaRPr>
                    </a:p>
                    <a:p>
                      <a:pPr indent="-292100" lvl="0" marL="457200" rtl="0" algn="l">
                        <a:spcBef>
                          <a:spcPts val="0"/>
                        </a:spcBef>
                        <a:spcAft>
                          <a:spcPts val="0"/>
                        </a:spcAft>
                        <a:buSzPts val="1000"/>
                        <a:buFont typeface="Montserrat Medium"/>
                        <a:buChar char="●"/>
                      </a:pPr>
                      <a:r>
                        <a:rPr lang="en" sz="1000">
                          <a:latin typeface="Montserrat Medium"/>
                          <a:ea typeface="Montserrat Medium"/>
                          <a:cs typeface="Montserrat Medium"/>
                          <a:sym typeface="Montserrat Medium"/>
                        </a:rPr>
                        <a:t>Integrate with legal and finance team’s systems</a:t>
                      </a:r>
                      <a:endParaRPr sz="1000">
                        <a:latin typeface="Montserrat Medium"/>
                        <a:ea typeface="Montserrat Medium"/>
                        <a:cs typeface="Montserrat Medium"/>
                        <a:sym typeface="Montserrat Medium"/>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