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62" r:id="rId3"/>
    <p:sldId id="263" r:id="rId4"/>
    <p:sldId id="264" r:id="rId5"/>
    <p:sldId id="265" r:id="rId6"/>
    <p:sldId id="258" r:id="rId7"/>
    <p:sldId id="266" r:id="rId8"/>
    <p:sldId id="267" r:id="rId9"/>
    <p:sldId id="259" r:id="rId10"/>
    <p:sldId id="268" r:id="rId11"/>
    <p:sldId id="280" r:id="rId12"/>
    <p:sldId id="271" r:id="rId13"/>
    <p:sldId id="284" r:id="rId14"/>
    <p:sldId id="286" r:id="rId15"/>
    <p:sldId id="274" r:id="rId16"/>
    <p:sldId id="285" r:id="rId17"/>
    <p:sldId id="275" r:id="rId18"/>
    <p:sldId id="283" r:id="rId19"/>
    <p:sldId id="276" r:id="rId20"/>
    <p:sldId id="277" r:id="rId21"/>
    <p:sldId id="278" r:id="rId22"/>
    <p:sldId id="279" r:id="rId23"/>
  </p:sldIdLst>
  <p:sldSz cx="12192000" cy="6858000"/>
  <p:notesSz cx="6805613" cy="9944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 Alby" initials="HA" lastIdx="9" clrIdx="0">
    <p:extLst>
      <p:ext uri="{19B8F6BF-5375-455C-9EA6-DF929625EA0E}">
        <p15:presenceInfo xmlns:p15="http://schemas.microsoft.com/office/powerpoint/2012/main" userId="S-1-5-21-796845957-1482476501-725345543-6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5"/>
    <p:restoredTop sz="94599"/>
  </p:normalViewPr>
  <p:slideViewPr>
    <p:cSldViewPr snapToGrid="0" snapToObjects="1">
      <p:cViewPr varScale="1">
        <p:scale>
          <a:sx n="106" d="100"/>
          <a:sy n="106" d="100"/>
        </p:scale>
        <p:origin x="11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35B26EF1-ABCD-4FD7-B214-C284F0D30383}" type="datetimeFigureOut">
              <a:rPr lang="da-DK" smtClean="0"/>
              <a:t>12/12/2018</a:t>
            </a:fld>
            <a:endParaRPr lang="da-DK"/>
          </a:p>
        </p:txBody>
      </p:sp>
      <p:sp>
        <p:nvSpPr>
          <p:cNvPr id="4" name="Pladsholder til sidefod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E9DA824-CA62-475F-9BDA-2C2FF4A798FC}" type="slidenum">
              <a:rPr lang="da-DK" smtClean="0"/>
              <a:t>‹nr.›</a:t>
            </a:fld>
            <a:endParaRPr lang="da-DK"/>
          </a:p>
        </p:txBody>
      </p:sp>
    </p:spTree>
    <p:extLst>
      <p:ext uri="{BB962C8B-B14F-4D97-AF65-F5344CB8AC3E}">
        <p14:creationId xmlns:p14="http://schemas.microsoft.com/office/powerpoint/2010/main" val="328115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88900" y="746125"/>
            <a:ext cx="6629400" cy="3729038"/>
          </a:xfrm>
          <a:prstGeom prst="rect">
            <a:avLst/>
          </a:prstGeom>
        </p:spPr>
        <p:txBody>
          <a:bodyPr/>
          <a:lstStyle/>
          <a:p>
            <a:endParaRPr/>
          </a:p>
        </p:txBody>
      </p:sp>
      <p:sp>
        <p:nvSpPr>
          <p:cNvPr id="192" name="Shape 192"/>
          <p:cNvSpPr>
            <a:spLocks noGrp="1"/>
          </p:cNvSpPr>
          <p:nvPr>
            <p:ph type="body" sz="quarter" idx="1"/>
          </p:nvPr>
        </p:nvSpPr>
        <p:spPr>
          <a:xfrm>
            <a:off x="907415" y="4723448"/>
            <a:ext cx="4990783" cy="4474845"/>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80796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05751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95799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00213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07793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Note til BIV:</a:t>
            </a:r>
            <a:r>
              <a:rPr lang="da-DK" baseline="0" dirty="0"/>
              <a:t> Noget om interne ressourcer skal også italesættes…</a:t>
            </a:r>
            <a:endParaRPr lang="da-DK" dirty="0"/>
          </a:p>
        </p:txBody>
      </p:sp>
    </p:spTree>
    <p:extLst>
      <p:ext uri="{BB962C8B-B14F-4D97-AF65-F5344CB8AC3E}">
        <p14:creationId xmlns:p14="http://schemas.microsoft.com/office/powerpoint/2010/main" val="283932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Note til BIV:</a:t>
            </a:r>
            <a:r>
              <a:rPr lang="da-DK" baseline="0" dirty="0"/>
              <a:t> Noget om interne ressourcer skal også italesættes…</a:t>
            </a:r>
            <a:endParaRPr lang="da-DK" dirty="0"/>
          </a:p>
        </p:txBody>
      </p:sp>
    </p:spTree>
    <p:extLst>
      <p:ext uri="{BB962C8B-B14F-4D97-AF65-F5344CB8AC3E}">
        <p14:creationId xmlns:p14="http://schemas.microsoft.com/office/powerpoint/2010/main" val="298166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llede med billedtekst">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5" name="Pladsholder til billede 2"/>
          <p:cNvSpPr>
            <a:spLocks noGrp="1"/>
          </p:cNvSpPr>
          <p:nvPr>
            <p:ph type="pic" sz="half" idx="13"/>
          </p:nvPr>
        </p:nvSpPr>
        <p:spPr>
          <a:xfrm>
            <a:off x="5183187" y="987425"/>
            <a:ext cx="6172201" cy="4873625"/>
          </a:xfrm>
          <a:prstGeom prst="rect">
            <a:avLst/>
          </a:prstGeom>
        </p:spPr>
        <p:txBody>
          <a:bodyPr lIns="91439" tIns="45719" rIns="91439" bIns="45719">
            <a:noAutofit/>
          </a:bodyPr>
          <a:lstStyle/>
          <a:p>
            <a:endParaRPr/>
          </a:p>
        </p:txBody>
      </p:sp>
      <p:sp>
        <p:nvSpPr>
          <p:cNvPr id="16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el og lodret tekst">
    <p:spTree>
      <p:nvGrpSpPr>
        <p:cNvPr id="1" name=""/>
        <p:cNvGrpSpPr/>
        <p:nvPr/>
      </p:nvGrpSpPr>
      <p:grpSpPr>
        <a:xfrm>
          <a:off x="0" y="0"/>
          <a:ext cx="0" cy="0"/>
          <a:chOff x="0" y="0"/>
          <a:chExt cx="0" cy="0"/>
        </a:xfrm>
      </p:grpSpPr>
      <p:sp>
        <p:nvSpPr>
          <p:cNvPr id="174" name="Title Text"/>
          <p:cNvSpPr txBox="1">
            <a:spLocks noGrp="1"/>
          </p:cNvSpPr>
          <p:nvPr>
            <p:ph type="title"/>
          </p:nvPr>
        </p:nvSpPr>
        <p:spPr>
          <a:prstGeom prst="rect">
            <a:avLst/>
          </a:prstGeom>
        </p:spPr>
        <p:txBody>
          <a:bodyPr/>
          <a:lstStyle/>
          <a:p>
            <a:r>
              <a:t>Title Text</a:t>
            </a:r>
          </a:p>
        </p:txBody>
      </p:sp>
      <p:sp>
        <p:nvSpPr>
          <p:cNvPr id="175" name="Body Level One…"/>
          <p:cNvSpPr txBox="1">
            <a:spLocks noGrp="1"/>
          </p:cNvSpPr>
          <p:nvPr>
            <p:ph type="body" idx="1"/>
          </p:nvPr>
        </p:nvSpPr>
        <p:spPr>
          <a:xfrm>
            <a:off x="298704" y="2677211"/>
            <a:ext cx="11487912" cy="336537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odret titel og tekst">
    <p:spTree>
      <p:nvGrpSpPr>
        <p:cNvPr id="1" name=""/>
        <p:cNvGrpSpPr/>
        <p:nvPr/>
      </p:nvGrpSpPr>
      <p:grpSpPr>
        <a:xfrm>
          <a:off x="0" y="0"/>
          <a:ext cx="0" cy="0"/>
          <a:chOff x="0" y="0"/>
          <a:chExt cx="0" cy="0"/>
        </a:xfrm>
      </p:grpSpPr>
      <p:sp>
        <p:nvSpPr>
          <p:cNvPr id="183"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84"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Grå topbanner 1 kolonne">
    <p:spTree>
      <p:nvGrpSpPr>
        <p:cNvPr id="1" name=""/>
        <p:cNvGrpSpPr/>
        <p:nvPr/>
      </p:nvGrpSpPr>
      <p:grpSpPr>
        <a:xfrm>
          <a:off x="0" y="0"/>
          <a:ext cx="0" cy="0"/>
          <a:chOff x="0" y="0"/>
          <a:chExt cx="0" cy="0"/>
        </a:xfrm>
      </p:grpSpPr>
      <p:sp>
        <p:nvSpPr>
          <p:cNvPr id="31" name="Rektangel 16"/>
          <p:cNvSpPr/>
          <p:nvPr/>
        </p:nvSpPr>
        <p:spPr>
          <a:xfrm>
            <a:off x="-1" y="-3"/>
            <a:ext cx="12192001" cy="756002"/>
          </a:xfrm>
          <a:prstGeom prst="rect">
            <a:avLst/>
          </a:prstGeom>
          <a:solidFill>
            <a:srgbClr val="A6A5A3"/>
          </a:solidFill>
          <a:ln w="12700">
            <a:miter lim="400000"/>
          </a:ln>
        </p:spPr>
        <p:txBody>
          <a:bodyPr lIns="45719" rIns="45719" anchor="ctr"/>
          <a:lstStyle/>
          <a:p>
            <a:pPr algn="ctr">
              <a:defRPr>
                <a:solidFill>
                  <a:srgbClr val="FFFFFF"/>
                </a:solidFill>
              </a:defRPr>
            </a:pPr>
            <a:endParaRPr/>
          </a:p>
        </p:txBody>
      </p:sp>
      <p:sp>
        <p:nvSpPr>
          <p:cNvPr id="32" name="Body Level One…"/>
          <p:cNvSpPr txBox="1">
            <a:spLocks noGrp="1"/>
          </p:cNvSpPr>
          <p:nvPr>
            <p:ph type="body" idx="1"/>
          </p:nvPr>
        </p:nvSpPr>
        <p:spPr>
          <a:xfrm>
            <a:off x="380245" y="2105715"/>
            <a:ext cx="11402457" cy="3936868"/>
          </a:xfrm>
          <a:prstGeom prst="rect">
            <a:avLst/>
          </a:prstGeom>
        </p:spPr>
        <p:txBody>
          <a:bodyPr/>
          <a:lstStyle>
            <a:lvl1pPr marL="179999" indent="-179999"/>
            <a:lvl2pPr marL="357188" indent="-174625"/>
            <a:lvl3pPr marL="539750" indent="-182562"/>
            <a:lvl4pPr marL="712787" indent="-173037"/>
            <a:lvl5pPr marL="895350" indent="-182562"/>
          </a:lstStyle>
          <a:p>
            <a:r>
              <a:t>Body Level One</a:t>
            </a:r>
          </a:p>
          <a:p>
            <a:pPr lvl="1"/>
            <a:r>
              <a:t>Body Level Two</a:t>
            </a:r>
          </a:p>
          <a:p>
            <a:pPr lvl="2"/>
            <a:r>
              <a:t>Body Level Three</a:t>
            </a:r>
          </a:p>
          <a:p>
            <a:pPr lvl="3"/>
            <a:r>
              <a:t>Body Level Four</a:t>
            </a:r>
          </a:p>
          <a:p>
            <a:pPr lvl="4"/>
            <a:r>
              <a:t>Body Level Five</a:t>
            </a:r>
          </a:p>
        </p:txBody>
      </p:sp>
      <p:sp>
        <p:nvSpPr>
          <p:cNvPr id="33" name="Title Text"/>
          <p:cNvSpPr txBox="1">
            <a:spLocks noGrp="1"/>
          </p:cNvSpPr>
          <p:nvPr>
            <p:ph type="title"/>
          </p:nvPr>
        </p:nvSpPr>
        <p:spPr>
          <a:xfrm>
            <a:off x="380246" y="1025715"/>
            <a:ext cx="11402459" cy="585802"/>
          </a:xfrm>
          <a:prstGeom prst="rect">
            <a:avLst/>
          </a:prstGeom>
        </p:spPr>
        <p:txBody>
          <a:bodyPr/>
          <a:lstStyle>
            <a:lvl1pPr>
              <a:defRPr>
                <a:solidFill>
                  <a:srgbClr val="00788C"/>
                </a:solidFill>
              </a:defRPr>
            </a:lvl1pPr>
          </a:lstStyle>
          <a:p>
            <a:r>
              <a:t>Title Text</a:t>
            </a:r>
          </a:p>
        </p:txBody>
      </p:sp>
      <p:sp>
        <p:nvSpPr>
          <p:cNvPr id="34" name="Lige forbindelse 15"/>
          <p:cNvSpPr/>
          <p:nvPr/>
        </p:nvSpPr>
        <p:spPr>
          <a:xfrm>
            <a:off x="380245" y="1810693"/>
            <a:ext cx="11428112" cy="1"/>
          </a:xfrm>
          <a:prstGeom prst="line">
            <a:avLst/>
          </a:prstGeom>
          <a:ln w="28575">
            <a:solidFill>
              <a:srgbClr val="A6A6A6"/>
            </a:solidFill>
            <a:miter/>
          </a:ln>
        </p:spPr>
        <p:txBody>
          <a:bodyPr lIns="45719" rIns="45719"/>
          <a:lstStyle/>
          <a:p>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rt topbanner">
    <p:spTree>
      <p:nvGrpSpPr>
        <p:cNvPr id="1" name=""/>
        <p:cNvGrpSpPr/>
        <p:nvPr/>
      </p:nvGrpSpPr>
      <p:grpSpPr>
        <a:xfrm>
          <a:off x="0" y="0"/>
          <a:ext cx="0" cy="0"/>
          <a:chOff x="0" y="0"/>
          <a:chExt cx="0" cy="0"/>
        </a:xfrm>
      </p:grpSpPr>
      <p:pic>
        <p:nvPicPr>
          <p:cNvPr id="42" name="Billede 6" descr="Billed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3" name="Body Level One…"/>
          <p:cNvSpPr txBox="1">
            <a:spLocks noGrp="1"/>
          </p:cNvSpPr>
          <p:nvPr>
            <p:ph type="body" idx="1"/>
          </p:nvPr>
        </p:nvSpPr>
        <p:spPr>
          <a:xfrm>
            <a:off x="298704" y="2677211"/>
            <a:ext cx="11487912" cy="3365372"/>
          </a:xfrm>
          <a:prstGeom prst="rect">
            <a:avLst/>
          </a:prstGeom>
        </p:spPr>
        <p:txBody>
          <a:bodyPr/>
          <a:lstStyle>
            <a:lvl1pPr marL="179999" indent="-179999"/>
            <a:lvl2pPr marL="357188" indent="-174625"/>
            <a:lvl3pPr marL="539750" indent="-182562"/>
            <a:lvl4pPr marL="712787" indent="-173037"/>
            <a:lvl5pPr marL="895350" indent="-182562"/>
          </a:lstStyle>
          <a:p>
            <a:r>
              <a:t>Body Level One</a:t>
            </a:r>
          </a:p>
          <a:p>
            <a:pPr lvl="1"/>
            <a:r>
              <a:t>Body Level Two</a:t>
            </a:r>
          </a:p>
          <a:p>
            <a:pPr lvl="2"/>
            <a:r>
              <a:t>Body Level Three</a:t>
            </a:r>
          </a:p>
          <a:p>
            <a:pPr lvl="3"/>
            <a:r>
              <a:t>Body Level Four</a:t>
            </a:r>
          </a:p>
          <a:p>
            <a:pPr lvl="4"/>
            <a:r>
              <a:t>Body Level Five</a:t>
            </a:r>
          </a:p>
        </p:txBody>
      </p:sp>
      <p:sp>
        <p:nvSpPr>
          <p:cNvPr id="44" name="Title Text"/>
          <p:cNvSpPr txBox="1">
            <a:spLocks noGrp="1"/>
          </p:cNvSpPr>
          <p:nvPr>
            <p:ph type="title"/>
          </p:nvPr>
        </p:nvSpPr>
        <p:spPr>
          <a:prstGeom prst="rect">
            <a:avLst/>
          </a:prstGeom>
        </p:spPr>
        <p:txBody>
          <a:bodyPr/>
          <a:lstStyle/>
          <a:p>
            <a:r>
              <a:t>Title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ort topbanner 3 kolonner">
    <p:spTree>
      <p:nvGrpSpPr>
        <p:cNvPr id="1" name=""/>
        <p:cNvGrpSpPr/>
        <p:nvPr/>
      </p:nvGrpSpPr>
      <p:grpSpPr>
        <a:xfrm>
          <a:off x="0" y="0"/>
          <a:ext cx="0" cy="0"/>
          <a:chOff x="0" y="0"/>
          <a:chExt cx="0" cy="0"/>
        </a:xfrm>
      </p:grpSpPr>
      <p:pic>
        <p:nvPicPr>
          <p:cNvPr id="62" name="Billede 6" descr="Billed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3" name="Body Level One…"/>
          <p:cNvSpPr txBox="1">
            <a:spLocks noGrp="1"/>
          </p:cNvSpPr>
          <p:nvPr>
            <p:ph type="body" sz="quarter" idx="1"/>
          </p:nvPr>
        </p:nvSpPr>
        <p:spPr>
          <a:xfrm>
            <a:off x="298704" y="2677211"/>
            <a:ext cx="3600001" cy="3365372"/>
          </a:xfrm>
          <a:prstGeom prst="rect">
            <a:avLst/>
          </a:prstGeom>
        </p:spPr>
        <p:txBody>
          <a:bodyPr/>
          <a:lstStyle>
            <a:lvl1pPr marL="179999" indent="-179999">
              <a:defRPr sz="1400"/>
            </a:lvl1pPr>
            <a:lvl2pPr marL="357188" indent="-174625">
              <a:defRPr sz="1400"/>
            </a:lvl2pPr>
            <a:lvl3pPr marL="539750" indent="-182562">
              <a:defRPr sz="1400"/>
            </a:lvl3pPr>
            <a:lvl4pPr marL="712787" indent="-173037">
              <a:defRPr sz="1400"/>
            </a:lvl4pPr>
            <a:lvl5pPr marL="895350" indent="-182562">
              <a:defRPr sz="1400"/>
            </a:lvl5pPr>
          </a:lstStyle>
          <a:p>
            <a:r>
              <a:t>Body Level One</a:t>
            </a:r>
          </a:p>
          <a:p>
            <a:pPr lvl="1"/>
            <a:r>
              <a:t>Body Level Two</a:t>
            </a:r>
          </a:p>
          <a:p>
            <a:pPr lvl="2"/>
            <a:r>
              <a:t>Body Level Three</a:t>
            </a:r>
          </a:p>
          <a:p>
            <a:pPr lvl="3"/>
            <a:r>
              <a:t>Body Level Four</a:t>
            </a:r>
          </a:p>
          <a:p>
            <a:pPr lvl="4"/>
            <a:r>
              <a:t>Body Level Five</a:t>
            </a:r>
          </a:p>
        </p:txBody>
      </p:sp>
      <p:sp>
        <p:nvSpPr>
          <p:cNvPr id="64" name="Title Text"/>
          <p:cNvSpPr txBox="1">
            <a:spLocks noGrp="1"/>
          </p:cNvSpPr>
          <p:nvPr>
            <p:ph type="title"/>
          </p:nvPr>
        </p:nvSpPr>
        <p:spPr>
          <a:prstGeom prst="rect">
            <a:avLst/>
          </a:prstGeom>
        </p:spPr>
        <p:txBody>
          <a:body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Hvidt topbanner">
    <p:spTree>
      <p:nvGrpSpPr>
        <p:cNvPr id="1" name=""/>
        <p:cNvGrpSpPr/>
        <p:nvPr/>
      </p:nvGrpSpPr>
      <p:grpSpPr>
        <a:xfrm>
          <a:off x="0" y="0"/>
          <a:ext cx="0" cy="0"/>
          <a:chOff x="0" y="0"/>
          <a:chExt cx="0" cy="0"/>
        </a:xfrm>
      </p:grpSpPr>
      <p:sp>
        <p:nvSpPr>
          <p:cNvPr id="72" name="Rektangel 12"/>
          <p:cNvSpPr/>
          <p:nvPr/>
        </p:nvSpPr>
        <p:spPr>
          <a:xfrm>
            <a:off x="0" y="743179"/>
            <a:ext cx="12192000" cy="6114821"/>
          </a:xfrm>
          <a:prstGeom prst="rect">
            <a:avLst/>
          </a:prstGeom>
          <a:solidFill>
            <a:srgbClr val="283539"/>
          </a:solidFill>
          <a:ln w="12700">
            <a:miter lim="400000"/>
          </a:ln>
        </p:spPr>
        <p:txBody>
          <a:bodyPr lIns="45719" rIns="45719" anchor="ctr"/>
          <a:lstStyle/>
          <a:p>
            <a:pPr algn="ctr">
              <a:defRPr>
                <a:solidFill>
                  <a:srgbClr val="FFFFFF"/>
                </a:solidFill>
              </a:defRPr>
            </a:pPr>
            <a:endParaRPr/>
          </a:p>
        </p:txBody>
      </p:sp>
      <p:pic>
        <p:nvPicPr>
          <p:cNvPr id="73" name="Billede 14" descr="Billede 14"/>
          <p:cNvPicPr>
            <a:picLocks noChangeAspect="1"/>
          </p:cNvPicPr>
          <p:nvPr/>
        </p:nvPicPr>
        <p:blipFill>
          <a:blip r:embed="rId2">
            <a:extLst/>
          </a:blip>
          <a:srcRect r="10658"/>
          <a:stretch>
            <a:fillRect/>
          </a:stretch>
        </p:blipFill>
        <p:spPr>
          <a:xfrm>
            <a:off x="8610599" y="280609"/>
            <a:ext cx="3581402" cy="4020209"/>
          </a:xfrm>
          <a:prstGeom prst="rect">
            <a:avLst/>
          </a:prstGeom>
          <a:ln w="12700">
            <a:miter lim="400000"/>
          </a:ln>
        </p:spPr>
      </p:pic>
      <p:sp>
        <p:nvSpPr>
          <p:cNvPr id="74" name="Body Level One…"/>
          <p:cNvSpPr txBox="1">
            <a:spLocks noGrp="1"/>
          </p:cNvSpPr>
          <p:nvPr>
            <p:ph type="body" idx="1"/>
          </p:nvPr>
        </p:nvSpPr>
        <p:spPr>
          <a:xfrm>
            <a:off x="298704" y="2677211"/>
            <a:ext cx="11487912" cy="3365372"/>
          </a:xfrm>
          <a:prstGeom prst="rect">
            <a:avLst/>
          </a:prstGeom>
        </p:spPr>
        <p:txBody>
          <a:bodyPr/>
          <a:lstStyle>
            <a:lvl1pPr marL="179999" indent="-179999">
              <a:defRPr>
                <a:solidFill>
                  <a:srgbClr val="FFFFFF"/>
                </a:solidFill>
              </a:defRPr>
            </a:lvl1pPr>
            <a:lvl2pPr marL="357188" indent="-174625">
              <a:defRPr>
                <a:solidFill>
                  <a:srgbClr val="FFFFFF"/>
                </a:solidFill>
              </a:defRPr>
            </a:lvl2pPr>
            <a:lvl3pPr marL="539750" indent="-182562">
              <a:defRPr>
                <a:solidFill>
                  <a:srgbClr val="FFFFFF"/>
                </a:solidFill>
              </a:defRPr>
            </a:lvl3pPr>
            <a:lvl4pPr marL="712787" indent="-173037">
              <a:defRPr>
                <a:solidFill>
                  <a:srgbClr val="FFFFFF"/>
                </a:solidFill>
              </a:defRPr>
            </a:lvl4pPr>
            <a:lvl5pPr marL="895350" indent="-182562">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5" name="Rektangel 7"/>
          <p:cNvSpPr txBox="1"/>
          <p:nvPr/>
        </p:nvSpPr>
        <p:spPr>
          <a:xfrm>
            <a:off x="7560158" y="233090"/>
            <a:ext cx="4389349"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b="1">
                <a:solidFill>
                  <a:srgbClr val="00788C"/>
                </a:solidFill>
              </a:defRPr>
            </a:pPr>
            <a:r>
              <a:t>RETURN ON KNOWLEDGE </a:t>
            </a:r>
            <a:r>
              <a:rPr b="0"/>
              <a:t>· Digitalisering skabt til hverdagen</a:t>
            </a:r>
          </a:p>
        </p:txBody>
      </p:sp>
      <p:pic>
        <p:nvPicPr>
          <p:cNvPr id="76" name="Billede 11" descr="Billede 11"/>
          <p:cNvPicPr>
            <a:picLocks noChangeAspect="1"/>
          </p:cNvPicPr>
          <p:nvPr/>
        </p:nvPicPr>
        <p:blipFill>
          <a:blip r:embed="rId3">
            <a:extLst/>
          </a:blip>
          <a:stretch>
            <a:fillRect/>
          </a:stretch>
        </p:blipFill>
        <p:spPr>
          <a:xfrm>
            <a:off x="297576" y="234100"/>
            <a:ext cx="2002565" cy="318269"/>
          </a:xfrm>
          <a:prstGeom prst="rect">
            <a:avLst/>
          </a:prstGeom>
          <a:ln w="12700">
            <a:miter lim="400000"/>
          </a:ln>
        </p:spPr>
      </p:pic>
      <p:sp>
        <p:nvSpPr>
          <p:cNvPr id="77"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fsnitsoverskrift">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Kun titel">
    <p:spTree>
      <p:nvGrpSpPr>
        <p:cNvPr id="1" name=""/>
        <p:cNvGrpSpPr/>
        <p:nvPr/>
      </p:nvGrpSpPr>
      <p:grpSpPr>
        <a:xfrm>
          <a:off x="0" y="0"/>
          <a:ext cx="0" cy="0"/>
          <a:chOff x="0" y="0"/>
          <a:chExt cx="0" cy="0"/>
        </a:xfrm>
      </p:grpSpPr>
      <p:sp>
        <p:nvSpPr>
          <p:cNvPr id="139" name="Title Text"/>
          <p:cNvSpPr txBox="1">
            <a:spLocks noGrp="1"/>
          </p:cNvSpPr>
          <p:nvPr>
            <p:ph type="title"/>
          </p:nvPr>
        </p:nvSpPr>
        <p:spPr>
          <a:prstGeom prst="rect">
            <a:avLst/>
          </a:prstGeom>
        </p:spPr>
        <p:txBody>
          <a:bodyPr/>
          <a:lstStyle/>
          <a:p>
            <a:r>
              <a:t>Title Text</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ndhold med billedtekst">
    <p:spTree>
      <p:nvGrpSpPr>
        <p:cNvPr id="1" name=""/>
        <p:cNvGrpSpPr/>
        <p:nvPr/>
      </p:nvGrpSpPr>
      <p:grpSpPr>
        <a:xfrm>
          <a:off x="0" y="0"/>
          <a:ext cx="0" cy="0"/>
          <a:chOff x="0" y="0"/>
          <a:chExt cx="0" cy="0"/>
        </a:xfrm>
      </p:grpSpPr>
      <p:sp>
        <p:nvSpPr>
          <p:cNvPr id="15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5"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6" name="Pladsholder til tekst 3"/>
          <p:cNvSpPr>
            <a:spLocks noGrp="1"/>
          </p:cNvSpPr>
          <p:nvPr>
            <p:ph type="body" sz="quarter" idx="13"/>
          </p:nvPr>
        </p:nvSpPr>
        <p:spPr>
          <a:xfrm>
            <a:off x="839787" y="2057400"/>
            <a:ext cx="3932239" cy="3811588"/>
          </a:xfrm>
          <a:prstGeom prst="rect">
            <a:avLst/>
          </a:prstGeom>
        </p:spPr>
        <p:txBody>
          <a:bodyPr/>
          <a:lstStyle/>
          <a:p>
            <a:pPr marL="0" indent="0">
              <a:buSzTx/>
              <a:buFontTx/>
              <a:buNone/>
            </a:pPr>
            <a:endParaRP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98704" y="1025715"/>
            <a:ext cx="11484000" cy="108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171584" y="6452505"/>
            <a:ext cx="182217" cy="172815"/>
          </a:xfrm>
          <a:prstGeom prst="rect">
            <a:avLst/>
          </a:prstGeom>
          <a:ln w="12700">
            <a:miter lim="400000"/>
          </a:ln>
        </p:spPr>
        <p:txBody>
          <a:bodyPr wrap="none" lIns="0" tIns="0" rIns="0" bIns="0"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8" r:id="rId6"/>
    <p:sldLayoutId id="2147483661" r:id="rId7"/>
    <p:sldLayoutId id="2147483662" r:id="rId8"/>
    <p:sldLayoutId id="2147483663" r:id="rId9"/>
    <p:sldLayoutId id="2147483664" r:id="rId10"/>
    <p:sldLayoutId id="2147483665" r:id="rId11"/>
    <p:sldLayoutId id="2147483666" r:id="rId12"/>
  </p:sldLayoutIdLst>
  <p:transition spd="med"/>
  <p:txStyles>
    <p:titleStyle>
      <a:lvl1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1pPr>
      <a:lvl2pPr marL="685800" marR="0" indent="-2286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2pPr>
      <a:lvl3pPr marL="1143000" marR="0" indent="-2286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3pPr>
      <a:lvl4pPr marL="1600200" marR="0" indent="-2286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4pPr>
      <a:lvl5pPr marL="2057400" marR="0" indent="-2286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5pPr>
      <a:lvl6pPr marL="24892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6pPr>
      <a:lvl7pPr marL="29464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7pPr>
      <a:lvl8pPr marL="34036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8pPr>
      <a:lvl9pPr marL="38608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7362E43F-BCAE-1049-B0B0-B6EF0482B4BD}"/>
              </a:ext>
            </a:extLst>
          </p:cNvPr>
          <p:cNvSpPr txBox="1"/>
          <p:nvPr/>
        </p:nvSpPr>
        <p:spPr>
          <a:xfrm>
            <a:off x="929636" y="2273098"/>
            <a:ext cx="556181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buClr>
                <a:schemeClr val="dk1"/>
              </a:buClr>
              <a:buSzPts val="1100"/>
            </a:pPr>
            <a:r>
              <a:rPr lang="da-DK" sz="3000" dirty="0">
                <a:solidFill>
                  <a:srgbClr val="FFFFFF"/>
                </a:solidFill>
              </a:rPr>
              <a:t>Guide til business case:</a:t>
            </a:r>
          </a:p>
          <a:p>
            <a:pPr lvl="0">
              <a:buClr>
                <a:schemeClr val="dk1"/>
              </a:buClr>
              <a:buSzPts val="1100"/>
            </a:pPr>
            <a:endParaRPr lang="da-DK" sz="3000" dirty="0">
              <a:solidFill>
                <a:srgbClr val="FFFFFF"/>
              </a:solidFill>
            </a:endParaRPr>
          </a:p>
          <a:p>
            <a:pPr lvl="0">
              <a:buClr>
                <a:schemeClr val="dk1"/>
              </a:buClr>
              <a:buSzPts val="1100"/>
            </a:pPr>
            <a:r>
              <a:rPr lang="da-DK" sz="3000" dirty="0">
                <a:solidFill>
                  <a:srgbClr val="FFFFFF"/>
                </a:solidFill>
              </a:rPr>
              <a:t>Sådan præsenterer</a:t>
            </a:r>
          </a:p>
          <a:p>
            <a:pPr lvl="0">
              <a:buClr>
                <a:schemeClr val="dk1"/>
              </a:buClr>
              <a:buSzPts val="1100"/>
            </a:pPr>
            <a:r>
              <a:rPr lang="da-DK" sz="3000" dirty="0">
                <a:solidFill>
                  <a:srgbClr val="FFFFFF"/>
                </a:solidFill>
              </a:rPr>
              <a:t>du det nye intranet</a:t>
            </a:r>
          </a:p>
          <a:p>
            <a:pPr lvl="0"/>
            <a:r>
              <a:rPr lang="da-DK" sz="3000" dirty="0">
                <a:solidFill>
                  <a:srgbClr val="FFFFFF"/>
                </a:solidFill>
              </a:rPr>
              <a:t>for din ledelse</a:t>
            </a:r>
          </a:p>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5"/>
            <a:ext cx="11402459" cy="3936868"/>
          </a:xfrm>
          <a:prstGeom prst="rect">
            <a:avLst/>
          </a:prstGeom>
        </p:spPr>
        <p:txBody>
          <a:bodyPr>
            <a:noAutofit/>
          </a:bodyPr>
          <a:lstStyle/>
          <a:p>
            <a:pPr marL="0" indent="0">
              <a:buNone/>
            </a:pPr>
            <a:r>
              <a:rPr lang="da-DK" dirty="0">
                <a:solidFill>
                  <a:schemeClr val="tx2"/>
                </a:solidFill>
              </a:rPr>
              <a:t>Vi har kigget på fem forskellige leverandører, og vi har valgt at gå videre med amerikanske Global Intranet og det danske IntraNote </a:t>
            </a:r>
            <a:r>
              <a:rPr lang="da-DK" dirty="0" err="1">
                <a:solidFill>
                  <a:schemeClr val="tx2"/>
                </a:solidFill>
              </a:rPr>
              <a:t>WorkSpace</a:t>
            </a:r>
            <a:r>
              <a:rPr lang="da-DK" dirty="0">
                <a:solidFill>
                  <a:schemeClr val="tx2"/>
                </a:solidFill>
              </a:rPr>
              <a:t>. </a:t>
            </a:r>
          </a:p>
          <a:p>
            <a:pPr marL="0" indent="0">
              <a:buNone/>
            </a:pPr>
            <a:r>
              <a:rPr lang="da-DK" dirty="0">
                <a:solidFill>
                  <a:schemeClr val="tx2"/>
                </a:solidFill>
              </a:rPr>
              <a:t>De to systemer er valgt ud fra en afvejning af </a:t>
            </a:r>
            <a:r>
              <a:rPr lang="da-DK" dirty="0" err="1">
                <a:solidFill>
                  <a:schemeClr val="tx2"/>
                </a:solidFill>
              </a:rPr>
              <a:t>funktionaliteter</a:t>
            </a:r>
            <a:r>
              <a:rPr lang="da-DK" dirty="0">
                <a:solidFill>
                  <a:schemeClr val="tx2"/>
                </a:solidFill>
              </a:rPr>
              <a:t> og økonomi. </a:t>
            </a:r>
          </a:p>
          <a:p>
            <a:pPr marL="0" indent="0">
              <a:buNone/>
            </a:pPr>
            <a:r>
              <a:rPr lang="da-DK" dirty="0">
                <a:solidFill>
                  <a:schemeClr val="tx2"/>
                </a:solidFill>
              </a:rPr>
              <a:t>Vi har fravalgt de tre leverandører af forskellige årsager:</a:t>
            </a:r>
          </a:p>
          <a:p>
            <a:endParaRPr lang="da-DK" dirty="0">
              <a:solidFill>
                <a:schemeClr val="tx2"/>
              </a:solidFill>
            </a:endParaRPr>
          </a:p>
          <a:p>
            <a:pPr marL="171450" indent="-171450">
              <a:buFont typeface="Courier New" panose="02070309020205020404" pitchFamily="49" charset="0"/>
              <a:buChar char="o"/>
            </a:pPr>
            <a:r>
              <a:rPr lang="da-DK" dirty="0">
                <a:solidFill>
                  <a:schemeClr val="tx2"/>
                </a:solidFill>
              </a:rPr>
              <a:t>Sikkerheden har været for dårlig</a:t>
            </a:r>
          </a:p>
          <a:p>
            <a:pPr marL="171450" lvl="0" indent="-171450">
              <a:buFont typeface="Courier New" panose="02070309020205020404" pitchFamily="49" charset="0"/>
              <a:buChar char="o"/>
            </a:pPr>
            <a:r>
              <a:rPr lang="da-DK" dirty="0">
                <a:solidFill>
                  <a:schemeClr val="tx2"/>
                </a:solidFill>
              </a:rPr>
              <a:t>Systemerne er for ufleksible – vi kan ikke tilpasse dem, som vi vil</a:t>
            </a:r>
          </a:p>
          <a:p>
            <a:pPr marL="171450" indent="-171450">
              <a:buFont typeface="Courier New" panose="02070309020205020404" pitchFamily="49" charset="0"/>
              <a:buChar char="o"/>
            </a:pPr>
            <a:r>
              <a:rPr lang="da-DK" dirty="0">
                <a:solidFill>
                  <a:schemeClr val="tx2"/>
                </a:solidFill>
              </a:rPr>
              <a:t>Økonomi – systemerne har været uforholdsmæssigt dyre </a:t>
            </a:r>
          </a:p>
          <a:p>
            <a:pPr marL="171450" indent="-171450">
              <a:buFont typeface="Courier New" panose="02070309020205020404" pitchFamily="49" charset="0"/>
              <a:buChar char="o"/>
            </a:pPr>
            <a:r>
              <a:rPr lang="da-DK" dirty="0">
                <a:solidFill>
                  <a:schemeClr val="tx2"/>
                </a:solidFill>
              </a:rPr>
              <a:t>Manglende fleksibilitet – alt har skullet designes fra bunden, og det er dyrt</a:t>
            </a:r>
          </a:p>
          <a:p>
            <a:pPr marL="171450" indent="-171450">
              <a:buFont typeface="Courier New" panose="02070309020205020404" pitchFamily="49" charset="0"/>
              <a:buChar char="o"/>
            </a:pPr>
            <a:r>
              <a:rPr lang="da-DK" dirty="0">
                <a:solidFill>
                  <a:schemeClr val="tx2"/>
                </a:solidFill>
              </a:rPr>
              <a:t>Brugeroplevelsen er for dårlig – der er stor risiko for, at brugerne ikke tager det til sig</a:t>
            </a:r>
          </a:p>
          <a:p>
            <a:pPr marL="171450" lvl="0" indent="-171450">
              <a:buFont typeface="Courier New" panose="02070309020205020404" pitchFamily="49" charset="0"/>
              <a:buChar char="o"/>
            </a:pPr>
            <a:endParaRPr lang="da-DK" dirty="0"/>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Valg og fravalg</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spTree>
    <p:extLst>
      <p:ext uri="{BB962C8B-B14F-4D97-AF65-F5344CB8AC3E}">
        <p14:creationId xmlns:p14="http://schemas.microsoft.com/office/powerpoint/2010/main" val="17082046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5"/>
            <a:ext cx="11402459" cy="545122"/>
          </a:xfrm>
          <a:prstGeom prst="rect">
            <a:avLst/>
          </a:prstGeom>
        </p:spPr>
        <p:txBody>
          <a:bodyPr>
            <a:noAutofit/>
          </a:bodyPr>
          <a:lstStyle/>
          <a:p>
            <a:pPr marL="0" indent="0">
              <a:buNone/>
            </a:pPr>
            <a:r>
              <a:rPr lang="da-DK" dirty="0">
                <a:solidFill>
                  <a:schemeClr val="tx2"/>
                </a:solidFill>
              </a:rPr>
              <a:t>Fordele og ulemper ved de to valgte systemer (uden hensyntagen til økonomi):</a:t>
            </a:r>
          </a:p>
          <a:p>
            <a:pPr marL="0" indent="0">
              <a:buNone/>
            </a:pPr>
            <a:endParaRPr lang="da-DK" dirty="0"/>
          </a:p>
          <a:p>
            <a:pPr marL="0" indent="0">
              <a:buNone/>
            </a:pPr>
            <a:endParaRPr lang="da-DK" dirty="0"/>
          </a:p>
          <a:p>
            <a:pPr marL="0" indent="0">
              <a:buNone/>
            </a:pPr>
            <a:endParaRPr lang="da-DK" dirty="0"/>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Valg og fravalg</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sp>
        <p:nvSpPr>
          <p:cNvPr id="2" name="Tekstfelt 1"/>
          <p:cNvSpPr txBox="1"/>
          <p:nvPr/>
        </p:nvSpPr>
        <p:spPr>
          <a:xfrm>
            <a:off x="287881" y="2458193"/>
            <a:ext cx="11402461"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2" spcCol="38100" rtlCol="0" anchor="t">
            <a:spAutoFit/>
          </a:bodyPr>
          <a:lstStyle/>
          <a:p>
            <a:endParaRPr lang="da-DK" dirty="0">
              <a:solidFill>
                <a:schemeClr val="tx2"/>
              </a:solidFill>
            </a:endParaRPr>
          </a:p>
          <a:p>
            <a:pPr lvl="0"/>
            <a:endParaRPr lang="da-DK" dirty="0">
              <a:solidFill>
                <a:schemeClr val="tx2"/>
              </a:solidFill>
            </a:endParaRPr>
          </a:p>
          <a:p>
            <a:pPr lvl="0"/>
            <a:endParaRPr lang="da-DK" dirty="0">
              <a:solidFill>
                <a:schemeClr val="tx2"/>
              </a:solidFill>
            </a:endParaRPr>
          </a:p>
          <a:p>
            <a:pPr lvl="0"/>
            <a:r>
              <a:rPr lang="da-DK" dirty="0">
                <a:solidFill>
                  <a:schemeClr val="tx2"/>
                </a:solidFill>
              </a:rPr>
              <a:t> </a:t>
            </a:r>
          </a:p>
          <a:p>
            <a:endParaRPr lang="da-DK" b="1" dirty="0">
              <a:solidFill>
                <a:schemeClr val="tx2"/>
              </a:solidFill>
            </a:endParaRPr>
          </a:p>
          <a:p>
            <a:pPr lvl="0"/>
            <a:endParaRPr lang="da-DK" dirty="0"/>
          </a:p>
        </p:txBody>
      </p:sp>
      <p:graphicFrame>
        <p:nvGraphicFramePr>
          <p:cNvPr id="3" name="Tabel 2"/>
          <p:cNvGraphicFramePr>
            <a:graphicFrameLocks noGrp="1"/>
          </p:cNvGraphicFramePr>
          <p:nvPr>
            <p:extLst>
              <p:ext uri="{D42A27DB-BD31-4B8C-83A1-F6EECF244321}">
                <p14:modId xmlns:p14="http://schemas.microsoft.com/office/powerpoint/2010/main" val="673715419"/>
              </p:ext>
            </p:extLst>
          </p:nvPr>
        </p:nvGraphicFramePr>
        <p:xfrm>
          <a:off x="380244" y="2650837"/>
          <a:ext cx="11155973" cy="3790757"/>
        </p:xfrm>
        <a:graphic>
          <a:graphicData uri="http://schemas.openxmlformats.org/drawingml/2006/table">
            <a:tbl>
              <a:tblPr firstRow="1" bandRow="1">
                <a:tableStyleId>{5940675A-B579-460E-94D1-54222C63F5DA}</a:tableStyleId>
              </a:tblPr>
              <a:tblGrid>
                <a:gridCol w="5300119">
                  <a:extLst>
                    <a:ext uri="{9D8B030D-6E8A-4147-A177-3AD203B41FA5}">
                      <a16:colId xmlns:a16="http://schemas.microsoft.com/office/drawing/2014/main" val="3588941116"/>
                    </a:ext>
                  </a:extLst>
                </a:gridCol>
                <a:gridCol w="5855854">
                  <a:extLst>
                    <a:ext uri="{9D8B030D-6E8A-4147-A177-3AD203B41FA5}">
                      <a16:colId xmlns:a16="http://schemas.microsoft.com/office/drawing/2014/main" val="3838002579"/>
                    </a:ext>
                  </a:extLst>
                </a:gridCol>
              </a:tblGrid>
              <a:tr h="437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solidFill>
                            <a:schemeClr val="tx2"/>
                          </a:solidFill>
                          <a:latin typeface="Arial" panose="020B0604020202020204" pitchFamily="34" charset="0"/>
                          <a:cs typeface="Arial" panose="020B0604020202020204" pitchFamily="34" charset="0"/>
                        </a:rPr>
                        <a:t>IntraNote </a:t>
                      </a:r>
                      <a:r>
                        <a:rPr lang="da-DK" sz="1600" b="1" dirty="0" err="1">
                          <a:solidFill>
                            <a:schemeClr val="tx2"/>
                          </a:solidFill>
                          <a:latin typeface="Arial" panose="020B0604020202020204" pitchFamily="34" charset="0"/>
                          <a:cs typeface="Arial" panose="020B0604020202020204" pitchFamily="34" charset="0"/>
                        </a:rPr>
                        <a:t>WorkSpace</a:t>
                      </a:r>
                      <a:endParaRPr lang="da-DK" sz="16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solidFill>
                            <a:schemeClr val="tx2"/>
                          </a:solidFill>
                          <a:latin typeface="Arial" panose="020B0604020202020204" pitchFamily="34" charset="0"/>
                          <a:cs typeface="Arial" panose="020B0604020202020204" pitchFamily="34" charset="0"/>
                        </a:rPr>
                        <a:t>Global Intranet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1257014"/>
                  </a:ext>
                </a:extLst>
              </a:tr>
              <a:tr h="370840">
                <a:tc>
                  <a:txBody>
                    <a:bodyPr/>
                    <a:lstStyle/>
                    <a:p>
                      <a:pPr algn="l"/>
                      <a:r>
                        <a:rPr lang="da-DK" sz="1600" dirty="0">
                          <a:solidFill>
                            <a:schemeClr val="tx2"/>
                          </a:solidFill>
                          <a:latin typeface="Arial" panose="020B0604020202020204" pitchFamily="34" charset="0"/>
                          <a:cs typeface="Arial" panose="020B0604020202020204" pitchFamily="34" charset="0"/>
                        </a:rPr>
                        <a:t>Fordele: </a:t>
                      </a:r>
                    </a:p>
                    <a:p>
                      <a:pPr marL="171450" lvl="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En gennemarbejdet løsning med fokus på it-sikkerhed</a:t>
                      </a:r>
                    </a:p>
                    <a:p>
                      <a:pPr marL="17145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Unik implementeringsmodel, der sikrer at brugerne kommer med</a:t>
                      </a:r>
                    </a:p>
                    <a:p>
                      <a:pPr marL="17145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Understøtter 36 sprog</a:t>
                      </a:r>
                    </a:p>
                    <a:p>
                      <a:pPr marL="17145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Ikke kun software – Man får en dansk rådgiver på systemet</a:t>
                      </a:r>
                    </a:p>
                    <a:p>
                      <a:pPr algn="l"/>
                      <a:endParaRPr lang="da-DK"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da-DK" sz="1600" dirty="0">
                          <a:solidFill>
                            <a:schemeClr val="tx2"/>
                          </a:solidFill>
                          <a:latin typeface="Arial" panose="020B0604020202020204" pitchFamily="34" charset="0"/>
                          <a:cs typeface="Arial" panose="020B0604020202020204" pitchFamily="34" charset="0"/>
                        </a:rPr>
                        <a:t>Fordele:</a:t>
                      </a:r>
                    </a:p>
                    <a:p>
                      <a:pPr marL="171450" lvl="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Høj grad af brugervenlighed</a:t>
                      </a:r>
                    </a:p>
                    <a:p>
                      <a:pPr marL="171450" lvl="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Moderne design</a:t>
                      </a:r>
                    </a:p>
                    <a:p>
                      <a:pPr marL="171450" lvl="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It-sikkerheden er stor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7475667"/>
                  </a:ext>
                </a:extLst>
              </a:tr>
              <a:tr h="370840">
                <a:tc>
                  <a:txBody>
                    <a:bodyPr/>
                    <a:lstStyle/>
                    <a:p>
                      <a:pPr algn="l"/>
                      <a:r>
                        <a:rPr lang="da-DK" sz="1600" dirty="0">
                          <a:solidFill>
                            <a:schemeClr val="tx2"/>
                          </a:solidFill>
                          <a:latin typeface="Arial" panose="020B0604020202020204" pitchFamily="34" charset="0"/>
                          <a:cs typeface="Arial" panose="020B0604020202020204" pitchFamily="34" charset="0"/>
                        </a:rPr>
                        <a:t>Ulemper:</a:t>
                      </a:r>
                    </a:p>
                    <a:p>
                      <a:pPr marL="171450" lvl="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Tilbyder kun nordisk teknisk support (Kun dansk, svensk og engelsk)</a:t>
                      </a:r>
                    </a:p>
                    <a:p>
                      <a:pPr marL="171450" lvl="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Max. 300.000 brugere på løsningen</a:t>
                      </a:r>
                    </a:p>
                    <a:p>
                      <a:pPr algn="l"/>
                      <a:endParaRPr lang="da-DK"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da-DK" sz="1600" dirty="0">
                          <a:solidFill>
                            <a:schemeClr val="tx2"/>
                          </a:solidFill>
                          <a:latin typeface="Arial" panose="020B0604020202020204" pitchFamily="34" charset="0"/>
                          <a:cs typeface="Arial" panose="020B0604020202020204" pitchFamily="34" charset="0"/>
                        </a:rPr>
                        <a:t>Ulemper:</a:t>
                      </a:r>
                    </a:p>
                    <a:p>
                      <a:pPr marL="171450" lvl="0" indent="-171450" algn="l">
                        <a:buFont typeface="Courier New" panose="02070309020205020404" pitchFamily="49" charset="0"/>
                        <a:buChar char="o"/>
                      </a:pPr>
                      <a:r>
                        <a:rPr lang="da-DK" sz="1600" dirty="0">
                          <a:solidFill>
                            <a:schemeClr val="tx2"/>
                          </a:solidFill>
                          <a:latin typeface="Arial" panose="020B0604020202020204" pitchFamily="34" charset="0"/>
                          <a:cs typeface="Arial" panose="020B0604020202020204" pitchFamily="34" charset="0"/>
                        </a:rPr>
                        <a:t>Systemet er i udgangspunktet designet til en </a:t>
                      </a:r>
                      <a:br>
                        <a:rPr lang="da-DK" sz="1600" dirty="0">
                          <a:solidFill>
                            <a:schemeClr val="tx2"/>
                          </a:solidFill>
                          <a:latin typeface="Arial" panose="020B0604020202020204" pitchFamily="34" charset="0"/>
                          <a:cs typeface="Arial" panose="020B0604020202020204" pitchFamily="34" charset="0"/>
                        </a:rPr>
                      </a:br>
                      <a:r>
                        <a:rPr lang="da-DK" sz="1600" dirty="0">
                          <a:solidFill>
                            <a:schemeClr val="tx2"/>
                          </a:solidFill>
                          <a:latin typeface="Arial" panose="020B0604020202020204" pitchFamily="34" charset="0"/>
                          <a:cs typeface="Arial" panose="020B0604020202020204" pitchFamily="34" charset="0"/>
                        </a:rPr>
                        <a:t>større organisation end vores – vi kommer ikke </a:t>
                      </a:r>
                      <a:br>
                        <a:rPr lang="da-DK" sz="1600" dirty="0">
                          <a:solidFill>
                            <a:schemeClr val="tx2"/>
                          </a:solidFill>
                          <a:latin typeface="Arial" panose="020B0604020202020204" pitchFamily="34" charset="0"/>
                          <a:cs typeface="Arial" panose="020B0604020202020204" pitchFamily="34" charset="0"/>
                        </a:rPr>
                      </a:br>
                      <a:r>
                        <a:rPr lang="da-DK" sz="1600" dirty="0">
                          <a:solidFill>
                            <a:schemeClr val="tx2"/>
                          </a:solidFill>
                          <a:latin typeface="Arial" panose="020B0604020202020204" pitchFamily="34" charset="0"/>
                          <a:cs typeface="Arial" panose="020B0604020202020204" pitchFamily="34" charset="0"/>
                        </a:rPr>
                        <a:t>til at udnytte dets fulde funktionalitet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sz="1600" dirty="0">
                          <a:solidFill>
                            <a:schemeClr val="tx2"/>
                          </a:solidFill>
                          <a:latin typeface="Arial" panose="020B0604020202020204" pitchFamily="34" charset="0"/>
                          <a:cs typeface="Arial" panose="020B0604020202020204" pitchFamily="34" charset="0"/>
                        </a:rPr>
                        <a:t>Integration til andre systemer er besværlig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387694"/>
                  </a:ext>
                </a:extLst>
              </a:tr>
            </a:tbl>
          </a:graphicData>
        </a:graphic>
      </p:graphicFrame>
    </p:spTree>
    <p:extLst>
      <p:ext uri="{BB962C8B-B14F-4D97-AF65-F5344CB8AC3E}">
        <p14:creationId xmlns:p14="http://schemas.microsoft.com/office/powerpoint/2010/main" val="13998684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677211"/>
            <a:ext cx="11487912" cy="3365372"/>
          </a:xfrm>
          <a:prstGeom prst="rect">
            <a:avLst/>
          </a:prstGeom>
        </p:spPr>
        <p:txBody>
          <a:bodyPr>
            <a:normAutofit/>
          </a:bodyPr>
          <a:lstStyle/>
          <a:p>
            <a:pPr marL="0" indent="0">
              <a:buNone/>
            </a:pPr>
            <a:r>
              <a:rPr lang="da-DK" sz="1400" dirty="0">
                <a:solidFill>
                  <a:schemeClr val="bg1"/>
                </a:solidFill>
              </a:rPr>
              <a:t>Økonomien vil altid være et tema, og når det kommer til intranet, er økonomispørgsmålet todelt.</a:t>
            </a:r>
            <a:br>
              <a:rPr lang="da-DK" sz="1400" dirty="0">
                <a:solidFill>
                  <a:schemeClr val="bg1"/>
                </a:solidFill>
              </a:rPr>
            </a:br>
            <a:endParaRPr lang="da-DK" sz="1400" dirty="0">
              <a:solidFill>
                <a:schemeClr val="bg1"/>
              </a:solidFill>
            </a:endParaRPr>
          </a:p>
          <a:p>
            <a:pPr marL="0" lvl="0" indent="0">
              <a:buNone/>
            </a:pPr>
            <a:r>
              <a:rPr lang="da-DK" sz="1400" dirty="0">
                <a:solidFill>
                  <a:schemeClr val="bg1"/>
                </a:solidFill>
              </a:rPr>
              <a:t>Anskaffelsesprisen er selvfølgelig relevant. Hvad skal der investeres for at komme i gang?</a:t>
            </a:r>
          </a:p>
          <a:p>
            <a:pPr marL="0" lvl="0" indent="0">
              <a:buNone/>
            </a:pPr>
            <a:br>
              <a:rPr lang="da-DK" sz="1400" dirty="0">
                <a:solidFill>
                  <a:schemeClr val="bg1"/>
                </a:solidFill>
              </a:rPr>
            </a:br>
            <a:r>
              <a:rPr lang="da-DK" sz="1400" dirty="0">
                <a:solidFill>
                  <a:schemeClr val="bg1"/>
                </a:solidFill>
              </a:rPr>
              <a:t>Driftsomkostningerne er et andet yderst relevant parameter. Hvad er de løbende udgifter til licenser, og hvad med support og opdateringer?</a:t>
            </a:r>
          </a:p>
          <a:p>
            <a:pPr marL="0" lvl="0" indent="0">
              <a:buNone/>
            </a:pPr>
            <a:br>
              <a:rPr lang="da-DK" sz="1400" dirty="0">
                <a:solidFill>
                  <a:schemeClr val="bg1"/>
                </a:solidFill>
              </a:rPr>
            </a:br>
            <a:r>
              <a:rPr lang="da-DK" sz="1400" dirty="0">
                <a:solidFill>
                  <a:schemeClr val="bg1"/>
                </a:solidFill>
              </a:rPr>
              <a:t>Har du valgt et system med en fast pris, eller kan timerne begynde at løbe, hvis der opstår problemer?</a:t>
            </a:r>
          </a:p>
          <a:p>
            <a:pPr marL="0" lvl="0" indent="0">
              <a:buNone/>
            </a:pPr>
            <a:br>
              <a:rPr lang="da-DK" sz="1400" dirty="0">
                <a:solidFill>
                  <a:schemeClr val="bg1"/>
                </a:solidFill>
              </a:rPr>
            </a:br>
            <a:r>
              <a:rPr lang="da-DK" sz="1400" dirty="0">
                <a:solidFill>
                  <a:schemeClr val="bg1"/>
                </a:solidFill>
              </a:rPr>
              <a:t>Dette område kræver lidt arbejde i forhold til at få sat parametrene op på en overskuelig måde – det kommende slide omfatter de ting, du alt andet lige bør have med.</a:t>
            </a:r>
          </a:p>
        </p:txBody>
      </p:sp>
      <p:sp>
        <p:nvSpPr>
          <p:cNvPr id="204" name="Titel 13"/>
          <p:cNvSpPr txBox="1">
            <a:spLocks noGrp="1"/>
          </p:cNvSpPr>
          <p:nvPr>
            <p:ph type="title"/>
          </p:nvPr>
        </p:nvSpPr>
        <p:spPr>
          <a:xfrm>
            <a:off x="298704" y="1025715"/>
            <a:ext cx="11484000" cy="1080000"/>
          </a:xfrm>
          <a:prstGeom prst="rect">
            <a:avLst/>
          </a:prstGeom>
        </p:spPr>
        <p:txBody>
          <a:bodyPr>
            <a:normAutofit/>
          </a:bodyPr>
          <a:lstStyle>
            <a:lvl1pPr>
              <a:defRPr sz="2100"/>
            </a:lvl1pPr>
          </a:lstStyle>
          <a:p>
            <a:r>
              <a:rPr lang="da-DK" sz="2400" dirty="0"/>
              <a:t>Økonomi</a:t>
            </a:r>
            <a:endParaRPr sz="2400" dirty="0"/>
          </a:p>
        </p:txBody>
      </p:sp>
    </p:spTree>
    <p:extLst>
      <p:ext uri="{BB962C8B-B14F-4D97-AF65-F5344CB8AC3E}">
        <p14:creationId xmlns:p14="http://schemas.microsoft.com/office/powerpoint/2010/main" val="11217897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113617"/>
            <a:ext cx="11487912" cy="3365372"/>
          </a:xfrm>
          <a:prstGeom prst="rect">
            <a:avLst/>
          </a:prstGeom>
        </p:spPr>
        <p:txBody>
          <a:bodyPr>
            <a:normAutofit/>
          </a:bodyPr>
          <a:lstStyle/>
          <a:p>
            <a:pPr marL="0" indent="0">
              <a:buNone/>
            </a:pPr>
            <a:r>
              <a:rPr lang="da-DK" sz="1400" dirty="0">
                <a:solidFill>
                  <a:schemeClr val="bg1"/>
                </a:solidFill>
              </a:rPr>
              <a:t>Du bør eksempelvis vurdere følgende i forhold til anskaffelsespris og løbende udgifter for en standard-løsning til x brugere:</a:t>
            </a:r>
          </a:p>
          <a:p>
            <a:pPr marL="0" indent="0">
              <a:buNone/>
            </a:pPr>
            <a:endParaRPr lang="da-DK" sz="1400" dirty="0">
              <a:solidFill>
                <a:schemeClr val="bg1"/>
              </a:solidFill>
            </a:endParaRPr>
          </a:p>
          <a:p>
            <a:pPr marL="0" indent="0">
              <a:buNone/>
            </a:pPr>
            <a:endParaRPr lang="da-DK" sz="1400" dirty="0">
              <a:solidFill>
                <a:schemeClr val="bg1"/>
              </a:solidFill>
            </a:endParaRPr>
          </a:p>
          <a:p>
            <a:pPr marL="0" indent="0">
              <a:buNone/>
            </a:pPr>
            <a:r>
              <a:rPr lang="da-DK" sz="1400" dirty="0">
                <a:solidFill>
                  <a:schemeClr val="bg1"/>
                </a:solidFill>
              </a:rPr>
              <a:t> </a:t>
            </a:r>
          </a:p>
        </p:txBody>
      </p:sp>
      <p:sp>
        <p:nvSpPr>
          <p:cNvPr id="204" name="Titel 13"/>
          <p:cNvSpPr txBox="1">
            <a:spLocks noGrp="1"/>
          </p:cNvSpPr>
          <p:nvPr>
            <p:ph type="title"/>
          </p:nvPr>
        </p:nvSpPr>
        <p:spPr>
          <a:xfrm>
            <a:off x="298704" y="1025715"/>
            <a:ext cx="11484000" cy="1080000"/>
          </a:xfrm>
          <a:prstGeom prst="rect">
            <a:avLst/>
          </a:prstGeom>
        </p:spPr>
        <p:txBody>
          <a:bodyPr>
            <a:normAutofit/>
          </a:bodyPr>
          <a:lstStyle>
            <a:lvl1pPr>
              <a:defRPr sz="2100"/>
            </a:lvl1pPr>
          </a:lstStyle>
          <a:p>
            <a:r>
              <a:rPr lang="da-DK" sz="2400" dirty="0"/>
              <a:t>Økonomi</a:t>
            </a:r>
            <a:endParaRPr sz="2400" dirty="0"/>
          </a:p>
        </p:txBody>
      </p:sp>
      <p:graphicFrame>
        <p:nvGraphicFramePr>
          <p:cNvPr id="2" name="Tabel 1"/>
          <p:cNvGraphicFramePr>
            <a:graphicFrameLocks noGrp="1"/>
          </p:cNvGraphicFramePr>
          <p:nvPr>
            <p:extLst>
              <p:ext uri="{D42A27DB-BD31-4B8C-83A1-F6EECF244321}">
                <p14:modId xmlns:p14="http://schemas.microsoft.com/office/powerpoint/2010/main" val="1868108371"/>
              </p:ext>
            </p:extLst>
          </p:nvPr>
        </p:nvGraphicFramePr>
        <p:xfrm>
          <a:off x="908550" y="2724729"/>
          <a:ext cx="6923886" cy="2595880"/>
        </p:xfrm>
        <a:graphic>
          <a:graphicData uri="http://schemas.openxmlformats.org/drawingml/2006/table">
            <a:tbl>
              <a:tblPr firstRow="1" bandRow="1">
                <a:tableStyleId>{5940675A-B579-460E-94D1-54222C63F5DA}</a:tableStyleId>
              </a:tblPr>
              <a:tblGrid>
                <a:gridCol w="2656686">
                  <a:extLst>
                    <a:ext uri="{9D8B030D-6E8A-4147-A177-3AD203B41FA5}">
                      <a16:colId xmlns:a16="http://schemas.microsoft.com/office/drawing/2014/main" val="858930652"/>
                    </a:ext>
                  </a:extLst>
                </a:gridCol>
                <a:gridCol w="4267200">
                  <a:extLst>
                    <a:ext uri="{9D8B030D-6E8A-4147-A177-3AD203B41FA5}">
                      <a16:colId xmlns:a16="http://schemas.microsoft.com/office/drawing/2014/main" val="3840779491"/>
                    </a:ext>
                  </a:extLst>
                </a:gridCol>
              </a:tblGrid>
              <a:tr h="370840">
                <a:tc>
                  <a:txBody>
                    <a:bodyPr/>
                    <a:lstStyle/>
                    <a:p>
                      <a:pPr algn="l"/>
                      <a:r>
                        <a:rPr lang="da-DK" sz="1400" u="sng" dirty="0">
                          <a:solidFill>
                            <a:schemeClr val="bg1"/>
                          </a:solidFill>
                          <a:latin typeface="Arial" panose="020B0604020202020204" pitchFamily="34" charset="0"/>
                          <a:cs typeface="Arial" panose="020B0604020202020204" pitchFamily="34" charset="0"/>
                        </a:rPr>
                        <a:t>Anskaffelse: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da-DK" sz="1400" u="sng" dirty="0">
                          <a:solidFill>
                            <a:schemeClr val="bg1"/>
                          </a:solidFill>
                          <a:latin typeface="Arial" panose="020B0604020202020204" pitchFamily="34" charset="0"/>
                          <a:cs typeface="Arial" panose="020B0604020202020204" pitchFamily="34" charset="0"/>
                        </a:rPr>
                        <a:t>Løbende udgifter: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6739237"/>
                  </a:ext>
                </a:extLst>
              </a:tr>
              <a:tr h="370840">
                <a:tc>
                  <a:txBody>
                    <a:bodyPr/>
                    <a:lstStyle/>
                    <a:p>
                      <a:pPr algn="l"/>
                      <a:r>
                        <a:rPr lang="da-DK" sz="1400" dirty="0">
                          <a:solidFill>
                            <a:schemeClr val="bg1"/>
                          </a:solidFill>
                          <a:latin typeface="Arial" panose="020B0604020202020204" pitchFamily="34" charset="0"/>
                          <a:cs typeface="Arial" panose="020B0604020202020204" pitchFamily="34" charset="0"/>
                        </a:rPr>
                        <a:t>Implementering</a:t>
                      </a:r>
                    </a:p>
                    <a:p>
                      <a:pPr algn="l"/>
                      <a:endParaRPr lang="da-DK" sz="1400" dirty="0">
                        <a:solidFill>
                          <a:schemeClr val="bg1"/>
                        </a:solidFill>
                        <a:latin typeface="Arial" panose="020B0604020202020204" pitchFamily="34" charset="0"/>
                        <a:cs typeface="Arial" panose="020B0604020202020204" pitchFamily="34" charset="0"/>
                      </a:endParaRPr>
                    </a:p>
                    <a:p>
                      <a:pPr algn="l"/>
                      <a:r>
                        <a:rPr lang="da-DK" sz="1400" dirty="0">
                          <a:solidFill>
                            <a:schemeClr val="bg1"/>
                          </a:solidFill>
                          <a:latin typeface="Arial" panose="020B0604020202020204" pitchFamily="34" charset="0"/>
                          <a:cs typeface="Arial" panose="020B0604020202020204" pitchFamily="34" charset="0"/>
                        </a:rPr>
                        <a:t>Installation</a:t>
                      </a:r>
                    </a:p>
                    <a:p>
                      <a:pPr algn="l"/>
                      <a:endParaRPr lang="da-DK" sz="1400" dirty="0">
                        <a:solidFill>
                          <a:schemeClr val="bg1"/>
                        </a:solidFill>
                        <a:latin typeface="Arial" panose="020B0604020202020204" pitchFamily="34" charset="0"/>
                        <a:cs typeface="Arial" panose="020B0604020202020204" pitchFamily="34" charset="0"/>
                      </a:endParaRPr>
                    </a:p>
                    <a:p>
                      <a:pPr algn="l"/>
                      <a:r>
                        <a:rPr lang="da-DK" sz="1400" dirty="0">
                          <a:solidFill>
                            <a:schemeClr val="bg1"/>
                          </a:solidFill>
                          <a:latin typeface="Arial" panose="020B0604020202020204" pitchFamily="34" charset="0"/>
                          <a:cs typeface="Arial" panose="020B0604020202020204" pitchFamily="34" charset="0"/>
                        </a:rPr>
                        <a:t>Uddannelse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da-DK" sz="1400" dirty="0">
                          <a:solidFill>
                            <a:schemeClr val="bg1"/>
                          </a:solidFill>
                          <a:latin typeface="Arial" panose="020B0604020202020204" pitchFamily="34" charset="0"/>
                          <a:cs typeface="Arial" panose="020B0604020202020204" pitchFamily="34" charset="0"/>
                        </a:rPr>
                        <a:t>Årlig driftsudgift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solidFill>
                            <a:schemeClr val="bg1"/>
                          </a:solidFill>
                          <a:latin typeface="Arial" panose="020B0604020202020204" pitchFamily="34" charset="0"/>
                          <a:cs typeface="Arial" panose="020B0604020202020204" pitchFamily="34" charset="0"/>
                        </a:rPr>
                        <a:t>- Internt:</a:t>
                      </a:r>
                      <a:r>
                        <a:rPr lang="da-DK" sz="1400" baseline="0" dirty="0">
                          <a:solidFill>
                            <a:schemeClr val="bg1"/>
                          </a:solidFill>
                          <a:latin typeface="Arial" panose="020B0604020202020204" pitchFamily="34" charset="0"/>
                          <a:cs typeface="Arial" panose="020B0604020202020204" pitchFamily="34" charset="0"/>
                        </a:rPr>
                        <a:t> T</a:t>
                      </a:r>
                      <a:r>
                        <a:rPr lang="da-DK" sz="1400" dirty="0">
                          <a:solidFill>
                            <a:schemeClr val="bg1"/>
                          </a:solidFill>
                          <a:latin typeface="Arial" panose="020B0604020202020204" pitchFamily="34" charset="0"/>
                          <a:cs typeface="Arial" panose="020B0604020202020204" pitchFamily="34" charset="0"/>
                        </a:rPr>
                        <a:t>il eget hardware og softwarelicenser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solidFill>
                            <a:schemeClr val="bg1"/>
                          </a:solidFill>
                          <a:latin typeface="Arial" panose="020B0604020202020204" pitchFamily="34" charset="0"/>
                          <a:cs typeface="Arial" panose="020B0604020202020204" pitchFamily="34" charset="0"/>
                        </a:rPr>
                        <a:t>-</a:t>
                      </a:r>
                      <a:r>
                        <a:rPr lang="da-DK" sz="1400" baseline="0" dirty="0">
                          <a:solidFill>
                            <a:schemeClr val="bg1"/>
                          </a:solidFill>
                          <a:latin typeface="Arial" panose="020B0604020202020204" pitchFamily="34" charset="0"/>
                          <a:cs typeface="Arial" panose="020B0604020202020204" pitchFamily="34" charset="0"/>
                        </a:rPr>
                        <a:t> </a:t>
                      </a:r>
                      <a:r>
                        <a:rPr lang="da-DK" sz="1400" dirty="0">
                          <a:solidFill>
                            <a:schemeClr val="bg1"/>
                          </a:solidFill>
                          <a:latin typeface="Arial" panose="020B0604020202020204" pitchFamily="34" charset="0"/>
                          <a:cs typeface="Arial" panose="020B0604020202020204" pitchFamily="34" charset="0"/>
                        </a:rPr>
                        <a:t>Eksternt:</a:t>
                      </a:r>
                      <a:r>
                        <a:rPr lang="da-DK" sz="1400" baseline="0" dirty="0">
                          <a:solidFill>
                            <a:schemeClr val="bg1"/>
                          </a:solidFill>
                          <a:latin typeface="Arial" panose="020B0604020202020204" pitchFamily="34" charset="0"/>
                          <a:cs typeface="Arial" panose="020B0604020202020204" pitchFamily="34" charset="0"/>
                        </a:rPr>
                        <a:t> Til leverandører</a:t>
                      </a:r>
                      <a:endParaRPr lang="da-DK" sz="14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schemeClr val="bg1"/>
                        </a:solidFill>
                        <a:latin typeface="Arial" panose="020B0604020202020204" pitchFamily="34" charset="0"/>
                        <a:cs typeface="Arial" panose="020B0604020202020204" pitchFamily="34" charset="0"/>
                      </a:endParaRPr>
                    </a:p>
                    <a:p>
                      <a:pPr algn="l"/>
                      <a:r>
                        <a:rPr lang="da-DK" sz="1400" dirty="0">
                          <a:solidFill>
                            <a:schemeClr val="bg1"/>
                          </a:solidFill>
                          <a:latin typeface="Arial" panose="020B0604020202020204" pitchFamily="34" charset="0"/>
                          <a:cs typeface="Arial" panose="020B0604020202020204" pitchFamily="34" charset="0"/>
                        </a:rPr>
                        <a:t>Tilkøb</a:t>
                      </a:r>
                    </a:p>
                    <a:p>
                      <a:pPr algn="l"/>
                      <a:endParaRPr lang="da-DK" sz="1400" dirty="0">
                        <a:solidFill>
                          <a:schemeClr val="bg1"/>
                        </a:solidFill>
                        <a:latin typeface="Arial" panose="020B0604020202020204" pitchFamily="34" charset="0"/>
                        <a:cs typeface="Arial" panose="020B0604020202020204" pitchFamily="34" charset="0"/>
                      </a:endParaRPr>
                    </a:p>
                    <a:p>
                      <a:pPr algn="l"/>
                      <a:r>
                        <a:rPr lang="da-DK" sz="1400" dirty="0">
                          <a:solidFill>
                            <a:schemeClr val="bg1"/>
                          </a:solidFill>
                          <a:latin typeface="Arial" panose="020B0604020202020204" pitchFamily="34" charset="0"/>
                          <a:cs typeface="Arial" panose="020B0604020202020204" pitchFamily="34" charset="0"/>
                        </a:rPr>
                        <a:t>Udvikling</a:t>
                      </a:r>
                    </a:p>
                    <a:p>
                      <a:pPr algn="l"/>
                      <a:endParaRPr lang="da-DK" sz="1400" dirty="0">
                        <a:solidFill>
                          <a:schemeClr val="bg1"/>
                        </a:solidFill>
                        <a:latin typeface="Arial" panose="020B0604020202020204" pitchFamily="34" charset="0"/>
                        <a:cs typeface="Arial" panose="020B0604020202020204" pitchFamily="34" charset="0"/>
                      </a:endParaRPr>
                    </a:p>
                    <a:p>
                      <a:pPr algn="l"/>
                      <a:r>
                        <a:rPr lang="da-DK" sz="1400" dirty="0">
                          <a:solidFill>
                            <a:schemeClr val="bg1"/>
                          </a:solidFill>
                          <a:latin typeface="Arial" panose="020B0604020202020204" pitchFamily="34" charset="0"/>
                          <a:cs typeface="Arial" panose="020B0604020202020204" pitchFamily="34" charset="0"/>
                        </a:rPr>
                        <a:t>Integrationer</a:t>
                      </a:r>
                    </a:p>
                    <a:p>
                      <a:pPr algn="l"/>
                      <a:endParaRPr lang="da-DK" sz="1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7080078"/>
                  </a:ext>
                </a:extLst>
              </a:tr>
            </a:tbl>
          </a:graphicData>
        </a:graphic>
      </p:graphicFrame>
    </p:spTree>
    <p:extLst>
      <p:ext uri="{BB962C8B-B14F-4D97-AF65-F5344CB8AC3E}">
        <p14:creationId xmlns:p14="http://schemas.microsoft.com/office/powerpoint/2010/main" val="19976755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4"/>
            <a:ext cx="11402459" cy="4125403"/>
          </a:xfrm>
          <a:prstGeom prst="rect">
            <a:avLst/>
          </a:prstGeom>
        </p:spPr>
        <p:txBody>
          <a:bodyPr>
            <a:noAutofit/>
          </a:bodyPr>
          <a:lstStyle/>
          <a:p>
            <a:pPr marL="0" indent="0">
              <a:buNone/>
            </a:pPr>
            <a:r>
              <a:rPr lang="da-DK" dirty="0">
                <a:solidFill>
                  <a:schemeClr val="tx2"/>
                </a:solidFill>
              </a:rPr>
              <a:t>Hvad koster det?</a:t>
            </a:r>
          </a:p>
          <a:p>
            <a:pPr marL="0" indent="0">
              <a:buNone/>
            </a:pPr>
            <a:r>
              <a:rPr lang="da-DK" dirty="0">
                <a:solidFill>
                  <a:schemeClr val="tx2"/>
                </a:solidFill>
              </a:rPr>
              <a:t> </a:t>
            </a:r>
          </a:p>
          <a:p>
            <a:pPr marL="0" indent="0">
              <a:buNone/>
            </a:pPr>
            <a:r>
              <a:rPr lang="da-DK" dirty="0">
                <a:solidFill>
                  <a:schemeClr val="tx2"/>
                </a:solidFill>
              </a:rPr>
              <a:t>Anskaffelsesprisen på de valgte systemer (for en standard-løsning til x brugere):</a:t>
            </a:r>
          </a:p>
          <a:p>
            <a:pPr marL="0" indent="0">
              <a:buNone/>
            </a:pPr>
            <a:endParaRPr lang="da-DK" dirty="0">
              <a:solidFill>
                <a:schemeClr val="tx2"/>
              </a:solidFill>
            </a:endParaRPr>
          </a:p>
          <a:p>
            <a:pPr marL="0" indent="0">
              <a:buNone/>
            </a:pPr>
            <a:endParaRPr lang="da-DK" sz="1200" dirty="0">
              <a:solidFill>
                <a:schemeClr val="tx2"/>
              </a:solidFill>
            </a:endParaRPr>
          </a:p>
          <a:p>
            <a:pPr marL="0" indent="0">
              <a:buNone/>
            </a:pPr>
            <a:endParaRPr lang="da-DK" sz="1200" dirty="0">
              <a:solidFill>
                <a:schemeClr val="tx2"/>
              </a:solidFill>
            </a:endParaRPr>
          </a:p>
          <a:p>
            <a:pPr marL="0" indent="0">
              <a:buNone/>
            </a:pPr>
            <a:endParaRPr lang="da-DK" sz="1200" dirty="0">
              <a:solidFill>
                <a:schemeClr val="tx2"/>
              </a:solidFill>
            </a:endParaRPr>
          </a:p>
          <a:p>
            <a:pPr marL="0" indent="0">
              <a:buNone/>
            </a:pPr>
            <a:endParaRPr lang="da-DK" sz="1200" dirty="0">
              <a:solidFill>
                <a:schemeClr val="tx2"/>
              </a:solidFill>
            </a:endParaRPr>
          </a:p>
          <a:p>
            <a:pPr marL="0" indent="0">
              <a:buNone/>
            </a:pPr>
            <a:endParaRPr lang="da-DK" sz="1200" dirty="0">
              <a:solidFill>
                <a:schemeClr val="tx2"/>
              </a:solidFill>
            </a:endParaRPr>
          </a:p>
          <a:p>
            <a:pPr marL="0" indent="0">
              <a:buNone/>
            </a:pPr>
            <a:endParaRPr lang="da-DK" sz="1200" dirty="0">
              <a:solidFill>
                <a:schemeClr val="tx2"/>
              </a:solidFill>
            </a:endParaRPr>
          </a:p>
          <a:p>
            <a:pPr marL="0" indent="0">
              <a:buNone/>
            </a:pPr>
            <a:r>
              <a:rPr lang="da-DK" sz="1200" dirty="0">
                <a:solidFill>
                  <a:schemeClr val="tx2"/>
                </a:solidFill>
              </a:rPr>
              <a:t>Priserne omfatter licenser og implementering (herunder installation, opsætning, integrationer og uddannelse)</a:t>
            </a:r>
          </a:p>
          <a:p>
            <a:pPr marL="0" indent="0">
              <a:buNone/>
            </a:pPr>
            <a:r>
              <a:rPr lang="da-DK" sz="1200" dirty="0">
                <a:solidFill>
                  <a:schemeClr val="tx2"/>
                </a:solidFill>
              </a:rPr>
              <a:t>For begge løsninger gælder, at de kan leveres som </a:t>
            </a:r>
            <a:r>
              <a:rPr lang="da-DK" sz="1200" dirty="0" err="1">
                <a:solidFill>
                  <a:schemeClr val="tx2"/>
                </a:solidFill>
              </a:rPr>
              <a:t>Cloud</a:t>
            </a:r>
            <a:r>
              <a:rPr lang="da-DK" sz="1200" dirty="0">
                <a:solidFill>
                  <a:schemeClr val="tx2"/>
                </a:solidFill>
              </a:rPr>
              <a:t> og On </a:t>
            </a:r>
            <a:r>
              <a:rPr lang="da-DK" sz="1200" dirty="0" err="1">
                <a:solidFill>
                  <a:schemeClr val="tx2"/>
                </a:solidFill>
              </a:rPr>
              <a:t>Premise</a:t>
            </a:r>
            <a:r>
              <a:rPr lang="da-DK" sz="1200" dirty="0">
                <a:solidFill>
                  <a:schemeClr val="tx2"/>
                </a:solidFill>
              </a:rPr>
              <a:t> </a:t>
            </a:r>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Økonomi</a:t>
            </a:r>
            <a:endParaRPr dirty="0">
              <a:solidFill>
                <a:srgbClr val="FF0000"/>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graphicFrame>
        <p:nvGraphicFramePr>
          <p:cNvPr id="2" name="Tabel 1"/>
          <p:cNvGraphicFramePr>
            <a:graphicFrameLocks noGrp="1"/>
          </p:cNvGraphicFramePr>
          <p:nvPr>
            <p:extLst>
              <p:ext uri="{D42A27DB-BD31-4B8C-83A1-F6EECF244321}">
                <p14:modId xmlns:p14="http://schemas.microsoft.com/office/powerpoint/2010/main" val="3243255652"/>
              </p:ext>
            </p:extLst>
          </p:nvPr>
        </p:nvGraphicFramePr>
        <p:xfrm>
          <a:off x="601917" y="3352630"/>
          <a:ext cx="6436192" cy="1483360"/>
        </p:xfrm>
        <a:graphic>
          <a:graphicData uri="http://schemas.openxmlformats.org/drawingml/2006/table">
            <a:tbl>
              <a:tblPr firstRow="1" bandRow="1">
                <a:tableStyleId>{5940675A-B579-460E-94D1-54222C63F5DA}</a:tableStyleId>
              </a:tblPr>
              <a:tblGrid>
                <a:gridCol w="848192">
                  <a:extLst>
                    <a:ext uri="{9D8B030D-6E8A-4147-A177-3AD203B41FA5}">
                      <a16:colId xmlns:a16="http://schemas.microsoft.com/office/drawing/2014/main" val="1915294697"/>
                    </a:ext>
                  </a:extLst>
                </a:gridCol>
                <a:gridCol w="2438400">
                  <a:extLst>
                    <a:ext uri="{9D8B030D-6E8A-4147-A177-3AD203B41FA5}">
                      <a16:colId xmlns:a16="http://schemas.microsoft.com/office/drawing/2014/main" val="2089520334"/>
                    </a:ext>
                  </a:extLst>
                </a:gridCol>
                <a:gridCol w="314036">
                  <a:extLst>
                    <a:ext uri="{9D8B030D-6E8A-4147-A177-3AD203B41FA5}">
                      <a16:colId xmlns:a16="http://schemas.microsoft.com/office/drawing/2014/main" val="3669033951"/>
                    </a:ext>
                  </a:extLst>
                </a:gridCol>
                <a:gridCol w="2414848">
                  <a:extLst>
                    <a:ext uri="{9D8B030D-6E8A-4147-A177-3AD203B41FA5}">
                      <a16:colId xmlns:a16="http://schemas.microsoft.com/office/drawing/2014/main" val="2585155353"/>
                    </a:ext>
                  </a:extLst>
                </a:gridCol>
                <a:gridCol w="420716">
                  <a:extLst>
                    <a:ext uri="{9D8B030D-6E8A-4147-A177-3AD203B41FA5}">
                      <a16:colId xmlns:a16="http://schemas.microsoft.com/office/drawing/2014/main" val="1808144122"/>
                    </a:ext>
                  </a:extLst>
                </a:gridCol>
              </a:tblGrid>
              <a:tr h="370840">
                <a:tc>
                  <a:txBody>
                    <a:bodyPr/>
                    <a:lstStyle/>
                    <a:p>
                      <a:endParaRPr lang="da-DK" sz="1600" dirty="0">
                        <a:ln>
                          <a:noFill/>
                        </a:ln>
                        <a:solidFill>
                          <a:schemeClr val="accent3"/>
                        </a:solidFill>
                        <a:latin typeface="Arial" panose="020B0604020202020204" pitchFamily="34" charset="0"/>
                        <a:cs typeface="Arial" panose="020B0604020202020204" pitchFamily="34" charset="0"/>
                      </a:endParaRPr>
                    </a:p>
                  </a:txBody>
                  <a:tcPr>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a-DK" sz="1600" dirty="0">
                          <a:ln>
                            <a:noFill/>
                          </a:ln>
                          <a:solidFill>
                            <a:schemeClr val="accent3"/>
                          </a:solidFill>
                          <a:latin typeface="Arial" panose="020B0604020202020204" pitchFamily="34" charset="0"/>
                          <a:cs typeface="Arial" panose="020B0604020202020204" pitchFamily="34" charset="0"/>
                        </a:rPr>
                        <a:t>IntraNote</a:t>
                      </a:r>
                      <a:r>
                        <a:rPr lang="da-DK" sz="1600" baseline="0" dirty="0">
                          <a:ln>
                            <a:noFill/>
                          </a:ln>
                          <a:solidFill>
                            <a:schemeClr val="accent3"/>
                          </a:solidFill>
                          <a:latin typeface="Arial" panose="020B0604020202020204" pitchFamily="34" charset="0"/>
                          <a:cs typeface="Arial" panose="020B0604020202020204" pitchFamily="34" charset="0"/>
                        </a:rPr>
                        <a:t> </a:t>
                      </a:r>
                      <a:r>
                        <a:rPr lang="da-DK" sz="1600" baseline="0" dirty="0" err="1">
                          <a:ln>
                            <a:noFill/>
                          </a:ln>
                          <a:solidFill>
                            <a:schemeClr val="accent3"/>
                          </a:solidFill>
                          <a:latin typeface="Arial" panose="020B0604020202020204" pitchFamily="34" charset="0"/>
                          <a:cs typeface="Arial" panose="020B0604020202020204" pitchFamily="34" charset="0"/>
                        </a:rPr>
                        <a:t>WorkSpace</a:t>
                      </a:r>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a-DK" sz="1600" dirty="0">
                          <a:ln>
                            <a:noFill/>
                          </a:ln>
                          <a:solidFill>
                            <a:schemeClr val="accent3"/>
                          </a:solidFill>
                          <a:latin typeface="Arial" panose="020B0604020202020204" pitchFamily="34" charset="0"/>
                          <a:cs typeface="Arial" panose="020B0604020202020204" pitchFamily="34" charset="0"/>
                        </a:rPr>
                        <a:t>Global Intranet</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623716"/>
                  </a:ext>
                </a:extLst>
              </a:tr>
              <a:tr h="370840">
                <a:tc>
                  <a:txBody>
                    <a:bodyPr/>
                    <a:lstStyle/>
                    <a:p>
                      <a:pPr algn="l"/>
                      <a:r>
                        <a:rPr lang="da-DK" sz="1600" dirty="0">
                          <a:ln>
                            <a:noFill/>
                          </a:ln>
                          <a:solidFill>
                            <a:schemeClr val="accent3"/>
                          </a:solidFill>
                          <a:latin typeface="Arial" panose="020B0604020202020204" pitchFamily="34" charset="0"/>
                          <a:cs typeface="Arial" panose="020B0604020202020204" pitchFamily="34" charset="0"/>
                        </a:rPr>
                        <a:t>År</a:t>
                      </a:r>
                      <a:r>
                        <a:rPr lang="da-DK" sz="1600" baseline="0" dirty="0">
                          <a:ln>
                            <a:noFill/>
                          </a:ln>
                          <a:solidFill>
                            <a:schemeClr val="accent3"/>
                          </a:solidFill>
                          <a:latin typeface="Arial" panose="020B0604020202020204" pitchFamily="34" charset="0"/>
                          <a:cs typeface="Arial" panose="020B0604020202020204" pitchFamily="34" charset="0"/>
                        </a:rPr>
                        <a:t> 1</a:t>
                      </a:r>
                      <a:endParaRPr lang="da-DK" sz="1600" dirty="0">
                        <a:ln>
                          <a:noFill/>
                        </a:ln>
                        <a:solidFill>
                          <a:schemeClr val="accent3"/>
                        </a:solidFill>
                        <a:latin typeface="Arial" panose="020B0604020202020204" pitchFamily="34" charset="0"/>
                        <a:cs typeface="Arial" panose="020B0604020202020204" pitchFamily="34" charset="0"/>
                      </a:endParaRPr>
                    </a:p>
                  </a:txBody>
                  <a:tcP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dirty="0">
                          <a:ln>
                            <a:noFill/>
                          </a:ln>
                          <a:solidFill>
                            <a:schemeClr val="accent3"/>
                          </a:solidFill>
                          <a:latin typeface="Arial" panose="020B0604020202020204" pitchFamily="34" charset="0"/>
                          <a:cs typeface="Arial" panose="020B0604020202020204" pitchFamily="34" charset="0"/>
                        </a:rPr>
                        <a:t>200.000 kr. </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dirty="0">
                          <a:ln>
                            <a:noFill/>
                          </a:ln>
                          <a:solidFill>
                            <a:schemeClr val="accent3"/>
                          </a:solidFill>
                          <a:latin typeface="Arial" panose="020B0604020202020204" pitchFamily="34" charset="0"/>
                          <a:cs typeface="Arial" panose="020B0604020202020204" pitchFamily="34" charset="0"/>
                        </a:rPr>
                        <a:t>200.000 kr.</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703104"/>
                  </a:ext>
                </a:extLst>
              </a:tr>
              <a:tr h="370840">
                <a:tc>
                  <a:txBody>
                    <a:bodyPr/>
                    <a:lstStyle/>
                    <a:p>
                      <a:pPr algn="l"/>
                      <a:r>
                        <a:rPr lang="da-DK" sz="1600" dirty="0">
                          <a:ln>
                            <a:noFill/>
                          </a:ln>
                          <a:solidFill>
                            <a:schemeClr val="accent3"/>
                          </a:solidFill>
                          <a:latin typeface="Arial" panose="020B0604020202020204" pitchFamily="34" charset="0"/>
                          <a:cs typeface="Arial" panose="020B0604020202020204" pitchFamily="34" charset="0"/>
                        </a:rPr>
                        <a:t>År 2-4</a:t>
                      </a:r>
                    </a:p>
                  </a:txBody>
                  <a:tcPr>
                    <a:lnL w="12700" cmpd="sng">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dirty="0">
                          <a:ln>
                            <a:noFill/>
                          </a:ln>
                          <a:solidFill>
                            <a:schemeClr val="accent3"/>
                          </a:solidFill>
                          <a:latin typeface="Arial" panose="020B0604020202020204" pitchFamily="34" charset="0"/>
                          <a:cs typeface="Arial" panose="020B0604020202020204" pitchFamily="34" charset="0"/>
                        </a:rPr>
                        <a:t>300.000 kr.</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dirty="0">
                          <a:ln>
                            <a:noFill/>
                          </a:ln>
                          <a:solidFill>
                            <a:schemeClr val="accent3"/>
                          </a:solidFill>
                          <a:latin typeface="Arial" panose="020B0604020202020204" pitchFamily="34" charset="0"/>
                          <a:cs typeface="Arial" panose="020B0604020202020204" pitchFamily="34" charset="0"/>
                        </a:rPr>
                        <a:t>1.300.000 kr.</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4312975"/>
                  </a:ext>
                </a:extLst>
              </a:tr>
              <a:tr h="370840">
                <a:tc>
                  <a:txBody>
                    <a:bodyPr/>
                    <a:lstStyle/>
                    <a:p>
                      <a:pPr algn="l"/>
                      <a:r>
                        <a:rPr lang="da-DK" sz="1600" dirty="0">
                          <a:ln>
                            <a:noFill/>
                          </a:ln>
                          <a:solidFill>
                            <a:schemeClr val="accent3"/>
                          </a:solidFill>
                          <a:latin typeface="Arial" panose="020B0604020202020204" pitchFamily="34" charset="0"/>
                          <a:cs typeface="Arial" panose="020B0604020202020204" pitchFamily="34" charset="0"/>
                        </a:rPr>
                        <a:t>Sum</a:t>
                      </a:r>
                    </a:p>
                  </a:txBody>
                  <a:tcP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a-DK" sz="1600">
                          <a:ln>
                            <a:noFill/>
                          </a:ln>
                          <a:solidFill>
                            <a:schemeClr val="accent3"/>
                          </a:solidFill>
                          <a:latin typeface="Arial" panose="020B0604020202020204" pitchFamily="34" charset="0"/>
                          <a:cs typeface="Arial" panose="020B0604020202020204" pitchFamily="34" charset="0"/>
                        </a:rPr>
                        <a:t>500.000 kr.</a:t>
                      </a:r>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a-DK" sz="1600" dirty="0">
                          <a:ln>
                            <a:noFill/>
                          </a:ln>
                          <a:solidFill>
                            <a:schemeClr val="accent3"/>
                          </a:solidFill>
                          <a:latin typeface="Arial" panose="020B0604020202020204" pitchFamily="34" charset="0"/>
                          <a:cs typeface="Arial" panose="020B0604020202020204" pitchFamily="34" charset="0"/>
                        </a:rPr>
                        <a:t>1.500.000 kr.</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da-DK" sz="1600" dirty="0">
                        <a:ln>
                          <a:noFill/>
                        </a:ln>
                        <a:solidFill>
                          <a:schemeClr val="accent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28779"/>
                  </a:ext>
                </a:extLst>
              </a:tr>
            </a:tbl>
          </a:graphicData>
        </a:graphic>
      </p:graphicFrame>
    </p:spTree>
    <p:extLst>
      <p:ext uri="{BB962C8B-B14F-4D97-AF65-F5344CB8AC3E}">
        <p14:creationId xmlns:p14="http://schemas.microsoft.com/office/powerpoint/2010/main" val="29382612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677211"/>
            <a:ext cx="11487912" cy="3365372"/>
          </a:xfrm>
          <a:prstGeom prst="rect">
            <a:avLst/>
          </a:prstGeom>
        </p:spPr>
        <p:txBody>
          <a:bodyPr>
            <a:normAutofit/>
          </a:bodyPr>
          <a:lstStyle/>
          <a:p>
            <a:pPr marL="0" indent="0">
              <a:buNone/>
            </a:pPr>
            <a:r>
              <a:rPr lang="da-DK" sz="1400" dirty="0">
                <a:solidFill>
                  <a:schemeClr val="bg1"/>
                </a:solidFill>
              </a:rPr>
              <a:t>Her bør du sætte nogle ord på de tekniske forskelle og fordele/ulemper ved de valgte systemer – mulighed for tilpasninger, særlige sikkerhedsforhold, brugernes mulighed for at blive nogenlunde selvkørende i systemet, så it-afdelingen slipper for at blive en </a:t>
            </a:r>
            <a:r>
              <a:rPr lang="da-DK" sz="1400" dirty="0" err="1">
                <a:solidFill>
                  <a:schemeClr val="bg1"/>
                </a:solidFill>
              </a:rPr>
              <a:t>help</a:t>
            </a:r>
            <a:r>
              <a:rPr lang="da-DK" sz="1400" dirty="0">
                <a:solidFill>
                  <a:schemeClr val="bg1"/>
                </a:solidFill>
              </a:rPr>
              <a:t> </a:t>
            </a:r>
            <a:r>
              <a:rPr lang="da-DK" sz="1400" dirty="0" err="1">
                <a:solidFill>
                  <a:schemeClr val="bg1"/>
                </a:solidFill>
              </a:rPr>
              <a:t>desk</a:t>
            </a:r>
            <a:r>
              <a:rPr lang="da-DK" sz="1400" dirty="0">
                <a:solidFill>
                  <a:schemeClr val="bg1"/>
                </a:solidFill>
              </a:rPr>
              <a:t> m.v. </a:t>
            </a:r>
          </a:p>
          <a:p>
            <a:pPr marL="0" indent="0">
              <a:buNone/>
            </a:pPr>
            <a:endParaRPr lang="da-DK" sz="1400" dirty="0">
              <a:solidFill>
                <a:schemeClr val="bg1"/>
              </a:solidFill>
            </a:endParaRPr>
          </a:p>
          <a:p>
            <a:pPr marL="0" indent="0">
              <a:buNone/>
            </a:pPr>
            <a:r>
              <a:rPr lang="da-DK" sz="1400" dirty="0">
                <a:solidFill>
                  <a:schemeClr val="bg1"/>
                </a:solidFill>
              </a:rPr>
              <a:t>Du er eksperten i de mere tekniske spørgsmål, og du vil måske blive spurgt ind til nogle af de tekniske fordele og ulemper ved det ene system fremfor det andet. Du har givetvis måttet vælge mellem et standardsystem eller et system, som I via et API selv kan arbejde i.</a:t>
            </a:r>
          </a:p>
          <a:p>
            <a:pPr marL="0" indent="0">
              <a:buNone/>
            </a:pPr>
            <a:endParaRPr lang="da-DK" sz="1400" dirty="0">
              <a:solidFill>
                <a:schemeClr val="bg1"/>
              </a:solidFill>
            </a:endParaRPr>
          </a:p>
          <a:p>
            <a:pPr marL="0" lvl="0" indent="0">
              <a:buNone/>
            </a:pPr>
            <a:r>
              <a:rPr lang="da-DK" sz="1400" dirty="0">
                <a:solidFill>
                  <a:schemeClr val="bg1"/>
                </a:solidFill>
              </a:rPr>
              <a:t>Forbered nogle argumenter for dit valg. Fokuspunkter kan eksempel være:</a:t>
            </a:r>
          </a:p>
          <a:p>
            <a:pPr marL="171450" lvl="1" indent="-171450">
              <a:buFont typeface="Arial" panose="020B0604020202020204" pitchFamily="34" charset="0"/>
              <a:buChar char="•"/>
            </a:pPr>
            <a:r>
              <a:rPr lang="da-DK" sz="1400" dirty="0">
                <a:solidFill>
                  <a:schemeClr val="bg1"/>
                </a:solidFill>
              </a:rPr>
              <a:t>Ansvar for vedligehold</a:t>
            </a:r>
          </a:p>
          <a:p>
            <a:pPr marL="171450" lvl="1" indent="-171450">
              <a:buFont typeface="Arial" panose="020B0604020202020204" pitchFamily="34" charset="0"/>
              <a:buChar char="•"/>
            </a:pPr>
            <a:r>
              <a:rPr lang="da-DK" sz="1400" dirty="0">
                <a:solidFill>
                  <a:schemeClr val="bg1"/>
                </a:solidFill>
              </a:rPr>
              <a:t>Integrationer</a:t>
            </a:r>
          </a:p>
        </p:txBody>
      </p:sp>
      <p:sp>
        <p:nvSpPr>
          <p:cNvPr id="204" name="Titel 13"/>
          <p:cNvSpPr txBox="1">
            <a:spLocks noGrp="1"/>
          </p:cNvSpPr>
          <p:nvPr>
            <p:ph type="title"/>
          </p:nvPr>
        </p:nvSpPr>
        <p:spPr>
          <a:xfrm>
            <a:off x="298704" y="1025715"/>
            <a:ext cx="11484000" cy="1080000"/>
          </a:xfrm>
          <a:prstGeom prst="rect">
            <a:avLst/>
          </a:prstGeom>
        </p:spPr>
        <p:txBody>
          <a:bodyPr>
            <a:normAutofit/>
          </a:bodyPr>
          <a:lstStyle>
            <a:lvl1pPr>
              <a:defRPr sz="2100"/>
            </a:lvl1pPr>
          </a:lstStyle>
          <a:p>
            <a:r>
              <a:rPr lang="da-DK" sz="2400" dirty="0"/>
              <a:t>Teknik</a:t>
            </a:r>
            <a:endParaRPr sz="2400" dirty="0"/>
          </a:p>
        </p:txBody>
      </p:sp>
    </p:spTree>
    <p:extLst>
      <p:ext uri="{BB962C8B-B14F-4D97-AF65-F5344CB8AC3E}">
        <p14:creationId xmlns:p14="http://schemas.microsoft.com/office/powerpoint/2010/main" val="6133927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677211"/>
            <a:ext cx="11487912" cy="3365372"/>
          </a:xfrm>
          <a:prstGeom prst="rect">
            <a:avLst/>
          </a:prstGeom>
        </p:spPr>
        <p:txBody>
          <a:bodyPr>
            <a:normAutofit/>
          </a:bodyPr>
          <a:lstStyle/>
          <a:p>
            <a:pPr marL="0" indent="0">
              <a:buNone/>
            </a:pPr>
            <a:r>
              <a:rPr lang="da-DK" sz="1400" dirty="0">
                <a:solidFill>
                  <a:schemeClr val="bg1"/>
                </a:solidFill>
              </a:rPr>
              <a:t>Øvrige parametre, du bør overveje:</a:t>
            </a:r>
          </a:p>
          <a:p>
            <a:pPr marL="0" indent="0">
              <a:buNone/>
            </a:pPr>
            <a:endParaRPr lang="da-DK" sz="1400" dirty="0">
              <a:solidFill>
                <a:schemeClr val="bg1"/>
              </a:solidFill>
            </a:endParaRPr>
          </a:p>
          <a:p>
            <a:r>
              <a:rPr lang="da-DK" sz="1400" dirty="0">
                <a:solidFill>
                  <a:schemeClr val="bg1"/>
                </a:solidFill>
              </a:rPr>
              <a:t>Understøttede servere (OS og version) - kan være Windows + versionsnummer, men kan også være fx </a:t>
            </a:r>
            <a:r>
              <a:rPr lang="da-DK" sz="1400" dirty="0" err="1">
                <a:solidFill>
                  <a:schemeClr val="bg1"/>
                </a:solidFill>
              </a:rPr>
              <a:t>Linux+Apache</a:t>
            </a:r>
            <a:r>
              <a:rPr lang="da-DK" sz="1400" dirty="0">
                <a:solidFill>
                  <a:schemeClr val="bg1"/>
                </a:solidFill>
              </a:rPr>
              <a:t>/Samba/andet</a:t>
            </a:r>
          </a:p>
          <a:p>
            <a:r>
              <a:rPr lang="da-DK" sz="1400" dirty="0">
                <a:solidFill>
                  <a:schemeClr val="bg1"/>
                </a:solidFill>
              </a:rPr>
              <a:t>Placering (hos os, hos dem, hos 3. part)</a:t>
            </a:r>
          </a:p>
          <a:p>
            <a:r>
              <a:rPr lang="da-DK" sz="1400" dirty="0">
                <a:solidFill>
                  <a:schemeClr val="bg1"/>
                </a:solidFill>
              </a:rPr>
              <a:t>Systemkrav (evt. opdelt i "basale krav", "let krævende krav", "større krav til </a:t>
            </a:r>
            <a:r>
              <a:rPr lang="da-DK" sz="1400" dirty="0" err="1">
                <a:solidFill>
                  <a:schemeClr val="bg1"/>
                </a:solidFill>
              </a:rPr>
              <a:t>infrastuktur</a:t>
            </a:r>
            <a:r>
              <a:rPr lang="da-DK" sz="1400" dirty="0">
                <a:solidFill>
                  <a:schemeClr val="bg1"/>
                </a:solidFill>
              </a:rPr>
              <a:t>"</a:t>
            </a:r>
          </a:p>
          <a:p>
            <a:r>
              <a:rPr lang="da-DK" sz="1400" dirty="0">
                <a:solidFill>
                  <a:schemeClr val="bg1"/>
                </a:solidFill>
              </a:rPr>
              <a:t>Grad af understøttelse for Fællesoffentlig Rammearkitektur (fx SAML 2.0)</a:t>
            </a:r>
          </a:p>
          <a:p>
            <a:r>
              <a:rPr lang="da-DK" sz="1400" dirty="0">
                <a:solidFill>
                  <a:schemeClr val="bg1"/>
                </a:solidFill>
              </a:rPr>
              <a:t>Kan køre på </a:t>
            </a:r>
            <a:r>
              <a:rPr lang="da-DK" sz="1400" dirty="0" err="1">
                <a:solidFill>
                  <a:schemeClr val="bg1"/>
                </a:solidFill>
              </a:rPr>
              <a:t>virtualiserede</a:t>
            </a:r>
            <a:r>
              <a:rPr lang="da-DK" sz="1400" dirty="0">
                <a:solidFill>
                  <a:schemeClr val="bg1"/>
                </a:solidFill>
              </a:rPr>
              <a:t> miljøer</a:t>
            </a:r>
          </a:p>
          <a:p>
            <a:r>
              <a:rPr lang="da-DK" sz="1400" dirty="0">
                <a:solidFill>
                  <a:schemeClr val="bg1"/>
                </a:solidFill>
              </a:rPr>
              <a:t>Understøtter </a:t>
            </a:r>
            <a:r>
              <a:rPr lang="da-DK" sz="1400" dirty="0" err="1">
                <a:solidFill>
                  <a:schemeClr val="bg1"/>
                </a:solidFill>
              </a:rPr>
              <a:t>loadbalancing</a:t>
            </a:r>
            <a:endParaRPr lang="da-DK" sz="1400" dirty="0">
              <a:solidFill>
                <a:schemeClr val="bg1"/>
              </a:solidFill>
            </a:endParaRPr>
          </a:p>
          <a:p>
            <a:r>
              <a:rPr lang="da-DK" sz="1400" dirty="0">
                <a:solidFill>
                  <a:schemeClr val="bg1"/>
                </a:solidFill>
              </a:rPr>
              <a:t>Håndtering af brugere (understøttes eget IDM, LDAP, AD mm.)</a:t>
            </a:r>
          </a:p>
          <a:p>
            <a:pPr marL="0" indent="0">
              <a:buNone/>
            </a:pPr>
            <a:endParaRPr lang="da-DK" sz="1400" dirty="0">
              <a:solidFill>
                <a:schemeClr val="tx2"/>
              </a:solidFill>
            </a:endParaRPr>
          </a:p>
          <a:p>
            <a:pPr marL="0" indent="0">
              <a:buNone/>
            </a:pPr>
            <a:endParaRPr lang="da-DK" sz="1400" dirty="0">
              <a:solidFill>
                <a:srgbClr val="FF0000"/>
              </a:solidFill>
            </a:endParaRPr>
          </a:p>
        </p:txBody>
      </p:sp>
      <p:sp>
        <p:nvSpPr>
          <p:cNvPr id="204" name="Titel 13"/>
          <p:cNvSpPr txBox="1">
            <a:spLocks noGrp="1"/>
          </p:cNvSpPr>
          <p:nvPr>
            <p:ph type="title"/>
          </p:nvPr>
        </p:nvSpPr>
        <p:spPr>
          <a:xfrm>
            <a:off x="298704" y="1025715"/>
            <a:ext cx="11484000" cy="1080000"/>
          </a:xfrm>
          <a:prstGeom prst="rect">
            <a:avLst/>
          </a:prstGeom>
        </p:spPr>
        <p:txBody>
          <a:bodyPr>
            <a:normAutofit/>
          </a:bodyPr>
          <a:lstStyle>
            <a:lvl1pPr>
              <a:defRPr sz="2100"/>
            </a:lvl1pPr>
          </a:lstStyle>
          <a:p>
            <a:r>
              <a:rPr lang="da-DK" sz="2400" dirty="0"/>
              <a:t>Teknik</a:t>
            </a:r>
            <a:endParaRPr sz="2400" dirty="0"/>
          </a:p>
        </p:txBody>
      </p:sp>
    </p:spTree>
    <p:extLst>
      <p:ext uri="{BB962C8B-B14F-4D97-AF65-F5344CB8AC3E}">
        <p14:creationId xmlns:p14="http://schemas.microsoft.com/office/powerpoint/2010/main" val="5927608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4"/>
            <a:ext cx="11402459" cy="461995"/>
          </a:xfrm>
          <a:prstGeom prst="rect">
            <a:avLst/>
          </a:prstGeom>
        </p:spPr>
        <p:txBody>
          <a:bodyPr>
            <a:noAutofit/>
          </a:bodyPr>
          <a:lstStyle/>
          <a:p>
            <a:pPr marL="0" indent="0">
              <a:buNone/>
            </a:pPr>
            <a:r>
              <a:rPr lang="da-DK" dirty="0">
                <a:solidFill>
                  <a:schemeClr val="tx2"/>
                </a:solidFill>
              </a:rPr>
              <a:t>Tekniske fakta ved de to systemer: </a:t>
            </a:r>
            <a:endParaRPr lang="da-DK" dirty="0">
              <a:solidFill>
                <a:srgbClr val="FF0000"/>
              </a:solidFill>
            </a:endParaRPr>
          </a:p>
          <a:p>
            <a:pPr marL="0" indent="0">
              <a:buNone/>
            </a:pPr>
            <a:endParaRPr lang="da-DK" dirty="0"/>
          </a:p>
          <a:p>
            <a:pPr marL="0" indent="0">
              <a:buNone/>
            </a:pPr>
            <a:r>
              <a:rPr lang="da-DK" dirty="0">
                <a:solidFill>
                  <a:schemeClr val="accent3"/>
                </a:solidFill>
              </a:rPr>
              <a:t>			</a:t>
            </a:r>
            <a:endParaRPr lang="da-DK" dirty="0">
              <a:solidFill>
                <a:schemeClr val="tx2"/>
              </a:solidFill>
            </a:endParaRPr>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Teknik</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graphicFrame>
        <p:nvGraphicFramePr>
          <p:cNvPr id="2" name="Tabel 1"/>
          <p:cNvGraphicFramePr>
            <a:graphicFrameLocks noGrp="1"/>
          </p:cNvGraphicFramePr>
          <p:nvPr>
            <p:extLst>
              <p:ext uri="{D42A27DB-BD31-4B8C-83A1-F6EECF244321}">
                <p14:modId xmlns:p14="http://schemas.microsoft.com/office/powerpoint/2010/main" val="3825989704"/>
              </p:ext>
            </p:extLst>
          </p:nvPr>
        </p:nvGraphicFramePr>
        <p:xfrm>
          <a:off x="472609" y="2660072"/>
          <a:ext cx="8920773" cy="2595110"/>
        </p:xfrm>
        <a:graphic>
          <a:graphicData uri="http://schemas.openxmlformats.org/drawingml/2006/table">
            <a:tbl>
              <a:tblPr firstRow="1" bandRow="1">
                <a:tableStyleId>{5940675A-B579-460E-94D1-54222C63F5DA}</a:tableStyleId>
              </a:tblPr>
              <a:tblGrid>
                <a:gridCol w="3656046">
                  <a:extLst>
                    <a:ext uri="{9D8B030D-6E8A-4147-A177-3AD203B41FA5}">
                      <a16:colId xmlns:a16="http://schemas.microsoft.com/office/drawing/2014/main" val="2203837103"/>
                    </a:ext>
                  </a:extLst>
                </a:gridCol>
                <a:gridCol w="2761672">
                  <a:extLst>
                    <a:ext uri="{9D8B030D-6E8A-4147-A177-3AD203B41FA5}">
                      <a16:colId xmlns:a16="http://schemas.microsoft.com/office/drawing/2014/main" val="1488891336"/>
                    </a:ext>
                  </a:extLst>
                </a:gridCol>
                <a:gridCol w="2503055">
                  <a:extLst>
                    <a:ext uri="{9D8B030D-6E8A-4147-A177-3AD203B41FA5}">
                      <a16:colId xmlns:a16="http://schemas.microsoft.com/office/drawing/2014/main" val="1840865927"/>
                    </a:ext>
                  </a:extLst>
                </a:gridCol>
              </a:tblGrid>
              <a:tr h="370070">
                <a:tc>
                  <a:txBody>
                    <a:bodyPr/>
                    <a:lstStyle/>
                    <a:p>
                      <a:pPr algn="l"/>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a-DK" sz="1600" b="1" dirty="0">
                          <a:solidFill>
                            <a:schemeClr val="accent3"/>
                          </a:solidFill>
                          <a:latin typeface="Arial" panose="020B0604020202020204" pitchFamily="34" charset="0"/>
                          <a:cs typeface="Arial" panose="020B0604020202020204" pitchFamily="34" charset="0"/>
                        </a:rPr>
                        <a:t>IntraNote </a:t>
                      </a:r>
                      <a:r>
                        <a:rPr lang="da-DK" sz="1600" b="1" dirty="0" err="1">
                          <a:solidFill>
                            <a:schemeClr val="accent3"/>
                          </a:solidFill>
                          <a:latin typeface="Arial" panose="020B0604020202020204" pitchFamily="34" charset="0"/>
                          <a:cs typeface="Arial" panose="020B0604020202020204" pitchFamily="34" charset="0"/>
                        </a:rPr>
                        <a:t>WorkSpace</a:t>
                      </a:r>
                      <a:endParaRPr lang="da-DK" sz="1600" b="1"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a-DK" sz="1600" b="1" dirty="0">
                          <a:solidFill>
                            <a:schemeClr val="accent3"/>
                          </a:solidFill>
                          <a:latin typeface="Arial" panose="020B0604020202020204" pitchFamily="34" charset="0"/>
                          <a:cs typeface="Arial" panose="020B0604020202020204" pitchFamily="34" charset="0"/>
                        </a:rPr>
                        <a:t>Global Intranet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5083545"/>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Systemkrav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757751"/>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Placering: </a:t>
                      </a:r>
                      <a:r>
                        <a:rPr lang="da-DK" sz="1600" dirty="0" err="1">
                          <a:solidFill>
                            <a:schemeClr val="accent3"/>
                          </a:solidFill>
                          <a:latin typeface="Arial" panose="020B0604020202020204" pitchFamily="34" charset="0"/>
                          <a:cs typeface="Arial" panose="020B0604020202020204" pitchFamily="34" charset="0"/>
                        </a:rPr>
                        <a:t>Cloud</a:t>
                      </a:r>
                      <a:r>
                        <a:rPr lang="da-DK" sz="1600" dirty="0">
                          <a:solidFill>
                            <a:schemeClr val="accent3"/>
                          </a:solidFill>
                          <a:latin typeface="Arial" panose="020B0604020202020204" pitchFamily="34" charset="0"/>
                          <a:cs typeface="Arial" panose="020B0604020202020204" pitchFamily="34" charset="0"/>
                        </a:rPr>
                        <a:t> eller On </a:t>
                      </a:r>
                      <a:r>
                        <a:rPr lang="da-DK" sz="1600" dirty="0" err="1">
                          <a:solidFill>
                            <a:schemeClr val="accent3"/>
                          </a:solidFill>
                          <a:latin typeface="Arial" panose="020B0604020202020204" pitchFamily="34" charset="0"/>
                          <a:cs typeface="Arial" panose="020B0604020202020204" pitchFamily="34" charset="0"/>
                        </a:rPr>
                        <a:t>Premise</a:t>
                      </a:r>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4357976"/>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Konsulentforbrug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6392532"/>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Bagud-kompatibilitet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6985827"/>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0283117"/>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xxx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5807073"/>
                  </a:ext>
                </a:extLst>
              </a:tr>
            </a:tbl>
          </a:graphicData>
        </a:graphic>
      </p:graphicFrame>
    </p:spTree>
    <p:extLst>
      <p:ext uri="{BB962C8B-B14F-4D97-AF65-F5344CB8AC3E}">
        <p14:creationId xmlns:p14="http://schemas.microsoft.com/office/powerpoint/2010/main" val="27285603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4"/>
            <a:ext cx="11402459" cy="461995"/>
          </a:xfrm>
          <a:prstGeom prst="rect">
            <a:avLst/>
          </a:prstGeom>
        </p:spPr>
        <p:txBody>
          <a:bodyPr>
            <a:noAutofit/>
          </a:bodyPr>
          <a:lstStyle/>
          <a:p>
            <a:pPr marL="0" indent="0">
              <a:buNone/>
            </a:pPr>
            <a:r>
              <a:rPr lang="da-DK" dirty="0">
                <a:solidFill>
                  <a:schemeClr val="tx2"/>
                </a:solidFill>
              </a:rPr>
              <a:t>Øvrige parametre:</a:t>
            </a:r>
            <a:endParaRPr lang="da-DK" dirty="0">
              <a:solidFill>
                <a:srgbClr val="FF0000"/>
              </a:solidFill>
            </a:endParaRPr>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Teknik</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graphicFrame>
        <p:nvGraphicFramePr>
          <p:cNvPr id="2" name="Tabel 1"/>
          <p:cNvGraphicFramePr>
            <a:graphicFrameLocks noGrp="1"/>
          </p:cNvGraphicFramePr>
          <p:nvPr>
            <p:extLst>
              <p:ext uri="{D42A27DB-BD31-4B8C-83A1-F6EECF244321}">
                <p14:modId xmlns:p14="http://schemas.microsoft.com/office/powerpoint/2010/main" val="4052360652"/>
              </p:ext>
            </p:extLst>
          </p:nvPr>
        </p:nvGraphicFramePr>
        <p:xfrm>
          <a:off x="389481" y="2724727"/>
          <a:ext cx="9317937" cy="2640830"/>
        </p:xfrm>
        <a:graphic>
          <a:graphicData uri="http://schemas.openxmlformats.org/drawingml/2006/table">
            <a:tbl>
              <a:tblPr firstRow="1" bandRow="1">
                <a:tableStyleId>{5940675A-B579-460E-94D1-54222C63F5DA}</a:tableStyleId>
              </a:tblPr>
              <a:tblGrid>
                <a:gridCol w="3535974">
                  <a:extLst>
                    <a:ext uri="{9D8B030D-6E8A-4147-A177-3AD203B41FA5}">
                      <a16:colId xmlns:a16="http://schemas.microsoft.com/office/drawing/2014/main" val="2827827202"/>
                    </a:ext>
                  </a:extLst>
                </a:gridCol>
                <a:gridCol w="2798618">
                  <a:extLst>
                    <a:ext uri="{9D8B030D-6E8A-4147-A177-3AD203B41FA5}">
                      <a16:colId xmlns:a16="http://schemas.microsoft.com/office/drawing/2014/main" val="2603993270"/>
                    </a:ext>
                  </a:extLst>
                </a:gridCol>
                <a:gridCol w="2983345">
                  <a:extLst>
                    <a:ext uri="{9D8B030D-6E8A-4147-A177-3AD203B41FA5}">
                      <a16:colId xmlns:a16="http://schemas.microsoft.com/office/drawing/2014/main" val="3413543766"/>
                    </a:ext>
                  </a:extLst>
                </a:gridCol>
              </a:tblGrid>
              <a:tr h="370070">
                <a:tc>
                  <a:txBody>
                    <a:bodyPr/>
                    <a:lstStyle/>
                    <a:p>
                      <a:pPr algn="l"/>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a-DK" sz="1600" b="1" dirty="0">
                          <a:solidFill>
                            <a:schemeClr val="accent3"/>
                          </a:solidFill>
                          <a:latin typeface="Arial" panose="020B0604020202020204" pitchFamily="34" charset="0"/>
                          <a:cs typeface="Arial" panose="020B0604020202020204" pitchFamily="34" charset="0"/>
                        </a:rPr>
                        <a:t>IntraNote </a:t>
                      </a:r>
                      <a:r>
                        <a:rPr lang="da-DK" sz="1600" b="1" dirty="0" err="1">
                          <a:solidFill>
                            <a:schemeClr val="accent3"/>
                          </a:solidFill>
                          <a:latin typeface="Arial" panose="020B0604020202020204" pitchFamily="34" charset="0"/>
                          <a:cs typeface="Arial" panose="020B0604020202020204" pitchFamily="34" charset="0"/>
                        </a:rPr>
                        <a:t>WorkSpace</a:t>
                      </a:r>
                      <a:endParaRPr lang="da-DK" sz="1600" b="1"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a-DK" sz="1600" b="1" dirty="0">
                          <a:solidFill>
                            <a:schemeClr val="accent3"/>
                          </a:solidFill>
                          <a:latin typeface="Arial" panose="020B0604020202020204" pitchFamily="34" charset="0"/>
                          <a:cs typeface="Arial" panose="020B0604020202020204" pitchFamily="34" charset="0"/>
                        </a:rPr>
                        <a:t>Global Intranet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0918173"/>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Hvor opbevares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5390825"/>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Procedure for opdateringer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149000"/>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Krav til brugernes enheder</a:t>
                      </a:r>
                      <a:br>
                        <a:rPr lang="da-DK" sz="1600" dirty="0">
                          <a:solidFill>
                            <a:schemeClr val="accent3"/>
                          </a:solidFill>
                          <a:latin typeface="Arial" panose="020B0604020202020204" pitchFamily="34" charset="0"/>
                          <a:cs typeface="Arial" panose="020B0604020202020204" pitchFamily="34" charset="0"/>
                        </a:rPr>
                      </a:br>
                      <a:r>
                        <a:rPr lang="da-DK" sz="1600" dirty="0">
                          <a:solidFill>
                            <a:schemeClr val="accent3"/>
                          </a:solidFill>
                          <a:latin typeface="Arial" panose="020B0604020202020204" pitchFamily="34" charset="0"/>
                          <a:cs typeface="Arial" panose="020B0604020202020204" pitchFamily="34" charset="0"/>
                        </a:rPr>
                        <a:t>(pc’er, smartphones, tablets)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9805482"/>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Særlige forhold vedrørende backup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4887565"/>
                  </a:ext>
                </a:extLst>
              </a:tr>
              <a:tr h="370840">
                <a:tc>
                  <a:txBody>
                    <a:bodyPr/>
                    <a:lstStyle/>
                    <a:p>
                      <a:pPr marL="285750" indent="-285750" algn="l">
                        <a:buFont typeface="Courier New" panose="02070309020205020404" pitchFamily="49" charset="0"/>
                        <a:buChar char="o"/>
                      </a:pPr>
                      <a:r>
                        <a:rPr lang="da-DK" sz="1600" dirty="0">
                          <a:solidFill>
                            <a:schemeClr val="accent3"/>
                          </a:solidFill>
                          <a:latin typeface="Arial" panose="020B0604020202020204" pitchFamily="34" charset="0"/>
                          <a:cs typeface="Arial" panose="020B0604020202020204" pitchFamily="34" charset="0"/>
                        </a:rPr>
                        <a:t>Sikkerhed (fx kryptering af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da-DK" sz="1600" dirty="0">
                        <a:solidFill>
                          <a:schemeClr val="accent3"/>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9600279"/>
                  </a:ext>
                </a:extLst>
              </a:tr>
            </a:tbl>
          </a:graphicData>
        </a:graphic>
      </p:graphicFrame>
    </p:spTree>
    <p:extLst>
      <p:ext uri="{BB962C8B-B14F-4D97-AF65-F5344CB8AC3E}">
        <p14:creationId xmlns:p14="http://schemas.microsoft.com/office/powerpoint/2010/main" val="21057780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677211"/>
            <a:ext cx="11487912" cy="3365372"/>
          </a:xfrm>
          <a:prstGeom prst="rect">
            <a:avLst/>
          </a:prstGeom>
        </p:spPr>
        <p:txBody>
          <a:bodyPr>
            <a:normAutofit/>
          </a:bodyPr>
          <a:lstStyle/>
          <a:p>
            <a:pPr marL="0" indent="0">
              <a:buNone/>
            </a:pPr>
            <a:r>
              <a:rPr lang="da-DK" sz="1400" dirty="0">
                <a:solidFill>
                  <a:schemeClr val="bg1"/>
                </a:solidFill>
              </a:rPr>
              <a:t>Din ledelse vil helt givet være interesseret i at kende tidsperspektiverne. Forbered derfor en gennemgang af:</a:t>
            </a:r>
          </a:p>
          <a:p>
            <a:endParaRPr lang="da-DK" sz="1400" dirty="0">
              <a:solidFill>
                <a:schemeClr val="bg1"/>
              </a:solidFill>
            </a:endParaRPr>
          </a:p>
          <a:p>
            <a:pPr lvl="0">
              <a:buFont typeface="Arial" panose="020B0604020202020204" pitchFamily="34" charset="0"/>
              <a:buChar char="•"/>
            </a:pPr>
            <a:r>
              <a:rPr lang="da-DK" sz="1400" dirty="0">
                <a:solidFill>
                  <a:schemeClr val="bg1"/>
                </a:solidFill>
              </a:rPr>
              <a:t>Den overordnede tidsplan</a:t>
            </a:r>
          </a:p>
          <a:p>
            <a:r>
              <a:rPr lang="da-DK" sz="1400" dirty="0">
                <a:solidFill>
                  <a:schemeClr val="bg1"/>
                </a:solidFill>
              </a:rPr>
              <a:t>Det videre forløb i forhold til dialogen med leverandører</a:t>
            </a:r>
          </a:p>
          <a:p>
            <a:r>
              <a:rPr lang="da-DK" sz="1400" dirty="0">
                <a:solidFill>
                  <a:schemeClr val="bg1"/>
                </a:solidFill>
              </a:rPr>
              <a:t>Implementering af løsning</a:t>
            </a:r>
          </a:p>
          <a:p>
            <a:r>
              <a:rPr lang="da-DK" sz="1400" dirty="0">
                <a:solidFill>
                  <a:schemeClr val="bg1"/>
                </a:solidFill>
              </a:rPr>
              <a:t>Interne processer</a:t>
            </a:r>
          </a:p>
          <a:p>
            <a:r>
              <a:rPr lang="da-DK" sz="1400" dirty="0">
                <a:solidFill>
                  <a:schemeClr val="bg1"/>
                </a:solidFill>
              </a:rPr>
              <a:t>Lanceringsdatoer </a:t>
            </a:r>
          </a:p>
          <a:p>
            <a:pPr marL="171450" lvl="0" indent="-171450">
              <a:buFont typeface="Courier New" panose="02070309020205020404" pitchFamily="49" charset="0"/>
              <a:buChar char="o"/>
            </a:pPr>
            <a:endParaRPr lang="da-DK" sz="1400" dirty="0">
              <a:solidFill>
                <a:schemeClr val="bg1"/>
              </a:solidFill>
            </a:endParaRPr>
          </a:p>
          <a:p>
            <a:pPr marL="0" lvl="0" indent="0">
              <a:buNone/>
            </a:pPr>
            <a:r>
              <a:rPr lang="da-DK" sz="1400" dirty="0">
                <a:solidFill>
                  <a:schemeClr val="bg1"/>
                </a:solidFill>
              </a:rPr>
              <a:t>Tag højde for den tidsplan leverandøren efterfølgende kommer med, da den kan påvirke forventet lanceringsdato.</a:t>
            </a:r>
          </a:p>
        </p:txBody>
      </p:sp>
      <p:sp>
        <p:nvSpPr>
          <p:cNvPr id="204" name="Titel 13"/>
          <p:cNvSpPr txBox="1">
            <a:spLocks noGrp="1"/>
          </p:cNvSpPr>
          <p:nvPr>
            <p:ph type="title"/>
          </p:nvPr>
        </p:nvSpPr>
        <p:spPr>
          <a:xfrm>
            <a:off x="298704" y="1025715"/>
            <a:ext cx="11484000" cy="1080000"/>
          </a:xfrm>
          <a:prstGeom prst="rect">
            <a:avLst/>
          </a:prstGeom>
        </p:spPr>
        <p:txBody>
          <a:bodyPr>
            <a:normAutofit/>
          </a:bodyPr>
          <a:lstStyle>
            <a:lvl1pPr>
              <a:defRPr sz="2100"/>
            </a:lvl1pPr>
          </a:lstStyle>
          <a:p>
            <a:r>
              <a:rPr lang="da-DK" sz="2400" dirty="0"/>
              <a:t>Køreplanen</a:t>
            </a:r>
            <a:endParaRPr sz="2400" dirty="0"/>
          </a:p>
        </p:txBody>
      </p:sp>
    </p:spTree>
    <p:extLst>
      <p:ext uri="{BB962C8B-B14F-4D97-AF65-F5344CB8AC3E}">
        <p14:creationId xmlns:p14="http://schemas.microsoft.com/office/powerpoint/2010/main" val="28653084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3157979"/>
            <a:ext cx="11487912" cy="2884603"/>
          </a:xfrm>
          <a:prstGeom prst="rect">
            <a:avLst/>
          </a:prstGeom>
        </p:spPr>
        <p:txBody>
          <a:bodyPr>
            <a:normAutofit/>
          </a:bodyPr>
          <a:lstStyle/>
          <a:p>
            <a:pPr marL="0" lvl="0" indent="0">
              <a:spcBef>
                <a:spcPts val="0"/>
              </a:spcBef>
              <a:buClr>
                <a:schemeClr val="dk1"/>
              </a:buClr>
              <a:buSzPts val="1100"/>
              <a:buNone/>
            </a:pPr>
            <a:r>
              <a:rPr lang="da-DK" sz="1400" dirty="0"/>
              <a:t>Denne guide er udviklet til dig som it-chef. Målet er at føre dig igennem de overvejelser, din organisation skal gøre, inden I beslutter jer for, hvilken intranetleverandør I skal vælge. Der er nemlig en række muligheder, som skal undersøges og holdes op mod hinanden. </a:t>
            </a:r>
          </a:p>
          <a:p>
            <a:pPr marL="0" lvl="0" indent="0">
              <a:spcBef>
                <a:spcPts val="0"/>
              </a:spcBef>
              <a:buClr>
                <a:schemeClr val="dk1"/>
              </a:buClr>
              <a:buSzPts val="1100"/>
              <a:buNone/>
            </a:pPr>
            <a:endParaRPr lang="da-DK" sz="1400" dirty="0"/>
          </a:p>
          <a:p>
            <a:pPr lvl="0"/>
            <a:r>
              <a:rPr lang="da-DK" sz="1400" dirty="0">
                <a:solidFill>
                  <a:schemeClr val="bg1"/>
                </a:solidFill>
              </a:rPr>
              <a:t>På de sorte sider finder du en vejledning til, hvordan du udarbejder en gennemarbejdet anbefaling til din ledelse omkring jeres fremtidige intranet.</a:t>
            </a:r>
          </a:p>
          <a:p>
            <a:pPr lvl="0"/>
            <a:r>
              <a:rPr lang="da-DK" sz="1400" dirty="0">
                <a:solidFill>
                  <a:schemeClr val="bg1"/>
                </a:solidFill>
              </a:rPr>
              <a:t>De hvide sider er en skabelon, som du kan tage udgangspunkt i, når du skal lave en præsentation, som kommer omkring både teknik, sikkerhed, brugere og økonomi.</a:t>
            </a:r>
          </a:p>
          <a:p>
            <a:pPr marL="0" lvl="0" indent="0">
              <a:spcBef>
                <a:spcPts val="0"/>
              </a:spcBef>
              <a:buClr>
                <a:schemeClr val="dk1"/>
              </a:buClr>
              <a:buSzPts val="1100"/>
              <a:buNone/>
            </a:pPr>
            <a:endParaRPr lang="da-DK" sz="1400" dirty="0"/>
          </a:p>
          <a:p>
            <a:pPr marL="0" lvl="0" indent="0">
              <a:spcBef>
                <a:spcPts val="0"/>
              </a:spcBef>
              <a:buClr>
                <a:schemeClr val="dk1"/>
              </a:buClr>
              <a:buSzPts val="1100"/>
              <a:buNone/>
            </a:pPr>
            <a:endParaRPr lang="da-DK" sz="1400" dirty="0"/>
          </a:p>
          <a:p>
            <a:pPr marL="0" lvl="0" indent="0">
              <a:spcBef>
                <a:spcPts val="0"/>
              </a:spcBef>
              <a:buClr>
                <a:schemeClr val="dk1"/>
              </a:buClr>
              <a:buSzPts val="1100"/>
              <a:buNone/>
            </a:pPr>
            <a:endParaRPr lang="da-DK" sz="1400" dirty="0"/>
          </a:p>
          <a:p>
            <a:pPr marL="0" lvl="0" indent="0">
              <a:spcBef>
                <a:spcPts val="0"/>
              </a:spcBef>
              <a:buClr>
                <a:schemeClr val="dk1"/>
              </a:buClr>
              <a:buSzPts val="1100"/>
              <a:buNone/>
            </a:pPr>
            <a:endParaRPr lang="da-DK" sz="1400" dirty="0"/>
          </a:p>
          <a:p>
            <a:pPr marL="0" lvl="0" indent="0">
              <a:spcBef>
                <a:spcPts val="0"/>
              </a:spcBef>
              <a:buNone/>
            </a:pPr>
            <a:endParaRPr lang="da-DK" sz="1400" dirty="0"/>
          </a:p>
          <a:p>
            <a:endParaRPr sz="1400" dirty="0"/>
          </a:p>
        </p:txBody>
      </p:sp>
      <p:sp>
        <p:nvSpPr>
          <p:cNvPr id="204" name="Titel 13"/>
          <p:cNvSpPr txBox="1">
            <a:spLocks noGrp="1"/>
          </p:cNvSpPr>
          <p:nvPr>
            <p:ph type="title"/>
          </p:nvPr>
        </p:nvSpPr>
        <p:spPr>
          <a:xfrm>
            <a:off x="298704" y="1025715"/>
            <a:ext cx="11484000" cy="1080000"/>
          </a:xfrm>
          <a:prstGeom prst="rect">
            <a:avLst/>
          </a:prstGeom>
        </p:spPr>
        <p:txBody>
          <a:bodyPr/>
          <a:lstStyle>
            <a:lvl1pPr>
              <a:defRPr sz="2100"/>
            </a:lvl1pPr>
          </a:lstStyle>
          <a:p>
            <a:pPr lvl="0">
              <a:buClr>
                <a:schemeClr val="dk1"/>
              </a:buClr>
              <a:buSzPts val="1100"/>
            </a:pPr>
            <a:r>
              <a:rPr lang="da-DK" sz="2400" dirty="0"/>
              <a:t>Guide til business case:</a:t>
            </a:r>
            <a:br>
              <a:rPr lang="da-DK" sz="2400" dirty="0"/>
            </a:br>
            <a:r>
              <a:rPr lang="da-DK" sz="2400" dirty="0"/>
              <a:t>Sådan præsenterer du det nye intranet for din ledelse </a:t>
            </a:r>
          </a:p>
        </p:txBody>
      </p:sp>
      <p:sp>
        <p:nvSpPr>
          <p:cNvPr id="2" name="Tekstfelt 1">
            <a:extLst>
              <a:ext uri="{FF2B5EF4-FFF2-40B4-BE49-F238E27FC236}">
                <a16:creationId xmlns:a16="http://schemas.microsoft.com/office/drawing/2014/main" id="{18A81F05-1EA2-E442-8A62-8AE088915A9E}"/>
              </a:ext>
            </a:extLst>
          </p:cNvPr>
          <p:cNvSpPr txBox="1"/>
          <p:nvPr/>
        </p:nvSpPr>
        <p:spPr>
          <a:xfrm>
            <a:off x="298704" y="2224726"/>
            <a:ext cx="65168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da" dirty="0">
                <a:solidFill>
                  <a:srgbClr val="FFFFFF"/>
                </a:solidFill>
              </a:rPr>
              <a:t>Investering i nyt intranet handler om både teknik, sikkerhed, brugeroplevelser og økonomi</a:t>
            </a:r>
            <a:endParaRPr kumimoji="0" lang="da-DK"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2537748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4"/>
            <a:ext cx="11402459" cy="4125403"/>
          </a:xfrm>
          <a:prstGeom prst="rect">
            <a:avLst/>
          </a:prstGeom>
        </p:spPr>
        <p:txBody>
          <a:bodyPr>
            <a:noAutofit/>
          </a:bodyPr>
          <a:lstStyle/>
          <a:p>
            <a:pPr marL="0" indent="0">
              <a:buNone/>
            </a:pPr>
            <a:r>
              <a:rPr lang="da-DK" dirty="0">
                <a:solidFill>
                  <a:schemeClr val="tx2"/>
                </a:solidFill>
              </a:rPr>
              <a:t>Når den endelige løsning er fundet, vil køreplanen se sådan her ud:</a:t>
            </a:r>
          </a:p>
          <a:p>
            <a:pPr marL="0" indent="0">
              <a:buNone/>
            </a:pPr>
            <a:endParaRPr lang="da-DK" dirty="0">
              <a:solidFill>
                <a:schemeClr val="tx2"/>
              </a:solidFill>
            </a:endParaRPr>
          </a:p>
          <a:p>
            <a:pPr>
              <a:buFont typeface="Courier New" panose="02070309020205020404" pitchFamily="49" charset="0"/>
              <a:buChar char="o"/>
            </a:pPr>
            <a:r>
              <a:rPr lang="da-DK" dirty="0">
                <a:solidFill>
                  <a:schemeClr val="tx2"/>
                </a:solidFill>
              </a:rPr>
              <a:t>xxx</a:t>
            </a:r>
          </a:p>
          <a:p>
            <a:pPr>
              <a:buFont typeface="Courier New" panose="02070309020205020404" pitchFamily="49" charset="0"/>
              <a:buChar char="o"/>
            </a:pPr>
            <a:r>
              <a:rPr lang="da-DK" dirty="0">
                <a:solidFill>
                  <a:schemeClr val="tx2"/>
                </a:solidFill>
              </a:rPr>
              <a:t>xxx</a:t>
            </a:r>
          </a:p>
          <a:p>
            <a:pPr>
              <a:buFont typeface="Courier New" panose="02070309020205020404" pitchFamily="49" charset="0"/>
              <a:buChar char="o"/>
            </a:pPr>
            <a:r>
              <a:rPr lang="da-DK" dirty="0">
                <a:solidFill>
                  <a:schemeClr val="tx2"/>
                </a:solidFill>
              </a:rPr>
              <a:t>xxx</a:t>
            </a:r>
          </a:p>
          <a:p>
            <a:pPr marL="0" indent="0">
              <a:buNone/>
            </a:pPr>
            <a:endParaRPr lang="da-DK" dirty="0">
              <a:solidFill>
                <a:schemeClr val="tx2"/>
              </a:solidFill>
            </a:endParaRPr>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Køreplanen</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spTree>
    <p:extLst>
      <p:ext uri="{BB962C8B-B14F-4D97-AF65-F5344CB8AC3E}">
        <p14:creationId xmlns:p14="http://schemas.microsoft.com/office/powerpoint/2010/main" val="4235678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677211"/>
            <a:ext cx="11487912" cy="3365372"/>
          </a:xfrm>
          <a:prstGeom prst="rect">
            <a:avLst/>
          </a:prstGeom>
        </p:spPr>
        <p:txBody>
          <a:bodyPr>
            <a:normAutofit/>
          </a:bodyPr>
          <a:lstStyle/>
          <a:p>
            <a:pPr marL="0" indent="0">
              <a:buNone/>
            </a:pPr>
            <a:r>
              <a:rPr lang="da-DK" sz="1400" dirty="0">
                <a:solidFill>
                  <a:schemeClr val="bg1"/>
                </a:solidFill>
              </a:rPr>
              <a:t>Afhængig af dit konkrete opdrag kan det være, at din opgave har været at klæde ledelsen på til at vælge mellem de to løsninger, men det kan også være, du er blevet bedt om at vende tilbage med en konkret anbefaling.</a:t>
            </a:r>
          </a:p>
          <a:p>
            <a:pPr marL="0" indent="0">
              <a:buNone/>
            </a:pPr>
            <a:endParaRPr lang="da-DK" sz="1400" dirty="0">
              <a:solidFill>
                <a:schemeClr val="bg1"/>
              </a:solidFill>
            </a:endParaRPr>
          </a:p>
          <a:p>
            <a:pPr marL="0" indent="0">
              <a:buNone/>
            </a:pPr>
            <a:r>
              <a:rPr lang="da-DK" sz="1400" dirty="0">
                <a:solidFill>
                  <a:schemeClr val="bg1"/>
                </a:solidFill>
              </a:rPr>
              <a:t>I givet fald kan den komme her. </a:t>
            </a:r>
          </a:p>
          <a:p>
            <a:pPr marL="0" indent="0">
              <a:buNone/>
            </a:pPr>
            <a:r>
              <a:rPr lang="da-DK" sz="1400" dirty="0">
                <a:solidFill>
                  <a:schemeClr val="bg1"/>
                </a:solidFill>
              </a:rPr>
              <a:t> </a:t>
            </a:r>
          </a:p>
          <a:p>
            <a:pPr marL="0" lvl="0" indent="0">
              <a:buNone/>
            </a:pPr>
            <a:r>
              <a:rPr lang="da-DK" sz="1400" dirty="0">
                <a:solidFill>
                  <a:schemeClr val="bg1"/>
                </a:solidFill>
              </a:rPr>
              <a:t>Lav en meget kort opsamling af fordele og ulemper ved de to systemer og afslut med at pege på den løsning, som efter din opfattelse er den rigtige for virksomheden.</a:t>
            </a:r>
          </a:p>
          <a:p>
            <a:pPr marL="0" lvl="0" indent="0">
              <a:buNone/>
            </a:pPr>
            <a:endParaRPr lang="da-DK" sz="1400" dirty="0">
              <a:solidFill>
                <a:schemeClr val="bg1"/>
              </a:solidFill>
            </a:endParaRPr>
          </a:p>
          <a:p>
            <a:pPr marL="0" lvl="0" indent="0">
              <a:buNone/>
            </a:pPr>
            <a:r>
              <a:rPr lang="da-DK" sz="1400" dirty="0">
                <a:solidFill>
                  <a:schemeClr val="bg1"/>
                </a:solidFill>
              </a:rPr>
              <a:t>Husk at ridse de mest afgørende argumenter op.</a:t>
            </a:r>
          </a:p>
        </p:txBody>
      </p:sp>
      <p:sp>
        <p:nvSpPr>
          <p:cNvPr id="204" name="Titel 13"/>
          <p:cNvSpPr txBox="1">
            <a:spLocks noGrp="1"/>
          </p:cNvSpPr>
          <p:nvPr>
            <p:ph type="title"/>
          </p:nvPr>
        </p:nvSpPr>
        <p:spPr>
          <a:xfrm>
            <a:off x="298704" y="1025715"/>
            <a:ext cx="11484000" cy="1080000"/>
          </a:xfrm>
          <a:prstGeom prst="rect">
            <a:avLst/>
          </a:prstGeom>
        </p:spPr>
        <p:txBody>
          <a:bodyPr>
            <a:normAutofit/>
          </a:bodyPr>
          <a:lstStyle>
            <a:lvl1pPr>
              <a:defRPr sz="2100"/>
            </a:lvl1pPr>
          </a:lstStyle>
          <a:p>
            <a:r>
              <a:rPr lang="da-DK" sz="2400" dirty="0"/>
              <a:t>Anbefaling</a:t>
            </a:r>
            <a:endParaRPr sz="2400" dirty="0"/>
          </a:p>
        </p:txBody>
      </p:sp>
    </p:spTree>
    <p:extLst>
      <p:ext uri="{BB962C8B-B14F-4D97-AF65-F5344CB8AC3E}">
        <p14:creationId xmlns:p14="http://schemas.microsoft.com/office/powerpoint/2010/main" val="27437704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4"/>
            <a:ext cx="11402459" cy="4125403"/>
          </a:xfrm>
          <a:prstGeom prst="rect">
            <a:avLst/>
          </a:prstGeom>
        </p:spPr>
        <p:txBody>
          <a:bodyPr>
            <a:noAutofit/>
          </a:bodyPr>
          <a:lstStyle/>
          <a:p>
            <a:pPr marL="0" indent="0">
              <a:buNone/>
            </a:pPr>
            <a:endParaRPr lang="da-DK" dirty="0"/>
          </a:p>
          <a:p>
            <a:pPr marL="0" indent="0">
              <a:buNone/>
            </a:pPr>
            <a:r>
              <a:rPr lang="da-DK" dirty="0">
                <a:solidFill>
                  <a:schemeClr val="tx2"/>
                </a:solidFill>
              </a:rPr>
              <a:t>Det er </a:t>
            </a:r>
            <a:r>
              <a:rPr lang="da-DK" dirty="0" err="1">
                <a:solidFill>
                  <a:schemeClr val="tx2"/>
                </a:solidFill>
              </a:rPr>
              <a:t>IT’s</a:t>
            </a:r>
            <a:r>
              <a:rPr lang="da-DK" dirty="0">
                <a:solidFill>
                  <a:schemeClr val="tx2"/>
                </a:solidFill>
              </a:rPr>
              <a:t> anbefaling, at vi investerer i [løsning X] af følgende årsager:</a:t>
            </a:r>
          </a:p>
          <a:p>
            <a:pPr marL="0" indent="0">
              <a:buNone/>
            </a:pPr>
            <a:endParaRPr lang="da-DK" dirty="0">
              <a:solidFill>
                <a:schemeClr val="tx2"/>
              </a:solidFill>
            </a:endParaRPr>
          </a:p>
          <a:p>
            <a:pPr>
              <a:buFont typeface="Courier New" panose="02070309020205020404" pitchFamily="49" charset="0"/>
              <a:buChar char="o"/>
            </a:pPr>
            <a:r>
              <a:rPr lang="da-DK" dirty="0">
                <a:solidFill>
                  <a:schemeClr val="tx2"/>
                </a:solidFill>
              </a:rPr>
              <a:t>xxx</a:t>
            </a:r>
          </a:p>
          <a:p>
            <a:pPr>
              <a:buFont typeface="Courier New" panose="02070309020205020404" pitchFamily="49" charset="0"/>
              <a:buChar char="o"/>
            </a:pPr>
            <a:r>
              <a:rPr lang="da-DK" dirty="0">
                <a:solidFill>
                  <a:schemeClr val="tx2"/>
                </a:solidFill>
              </a:rPr>
              <a:t>xxx</a:t>
            </a:r>
          </a:p>
          <a:p>
            <a:pPr>
              <a:buFont typeface="Courier New" panose="02070309020205020404" pitchFamily="49" charset="0"/>
              <a:buChar char="o"/>
            </a:pPr>
            <a:r>
              <a:rPr lang="da-DK" dirty="0">
                <a:solidFill>
                  <a:schemeClr val="tx2"/>
                </a:solidFill>
              </a:rPr>
              <a:t>xxx</a:t>
            </a:r>
          </a:p>
          <a:p>
            <a:pPr marL="0" indent="0">
              <a:buNone/>
            </a:pPr>
            <a:endParaRPr lang="da-DK" dirty="0">
              <a:solidFill>
                <a:schemeClr val="tx2"/>
              </a:solidFill>
            </a:endParaRPr>
          </a:p>
          <a:p>
            <a:pPr marL="0" indent="0">
              <a:buNone/>
            </a:pPr>
            <a:endParaRPr lang="da-DK" dirty="0"/>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Anbefaling</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spTree>
    <p:extLst>
      <p:ext uri="{BB962C8B-B14F-4D97-AF65-F5344CB8AC3E}">
        <p14:creationId xmlns:p14="http://schemas.microsoft.com/office/powerpoint/2010/main" val="2406633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3026003"/>
            <a:ext cx="11487912" cy="3016579"/>
          </a:xfrm>
          <a:prstGeom prst="rect">
            <a:avLst/>
          </a:prstGeom>
        </p:spPr>
        <p:txBody>
          <a:bodyPr>
            <a:normAutofit/>
          </a:bodyPr>
          <a:lstStyle/>
          <a:p>
            <a:pPr lvl="0"/>
            <a:r>
              <a:rPr lang="da-DK" sz="1400" dirty="0">
                <a:solidFill>
                  <a:schemeClr val="bg1"/>
                </a:solidFill>
              </a:rPr>
              <a:t>Hvorfor skal vi have (nyt) intranet?</a:t>
            </a:r>
          </a:p>
          <a:p>
            <a:pPr lvl="0"/>
            <a:r>
              <a:rPr lang="da-DK" sz="1400" dirty="0">
                <a:solidFill>
                  <a:schemeClr val="bg1"/>
                </a:solidFill>
              </a:rPr>
              <a:t>Valg og fravalg</a:t>
            </a:r>
          </a:p>
          <a:p>
            <a:pPr lvl="0"/>
            <a:r>
              <a:rPr lang="da-DK" sz="1400" dirty="0">
                <a:solidFill>
                  <a:schemeClr val="bg1"/>
                </a:solidFill>
              </a:rPr>
              <a:t>Økonomi</a:t>
            </a:r>
          </a:p>
          <a:p>
            <a:pPr lvl="0"/>
            <a:r>
              <a:rPr lang="da-DK" sz="1400" dirty="0">
                <a:solidFill>
                  <a:schemeClr val="bg1"/>
                </a:solidFill>
              </a:rPr>
              <a:t>Teknik</a:t>
            </a:r>
          </a:p>
          <a:p>
            <a:pPr lvl="0"/>
            <a:r>
              <a:rPr lang="da-DK" sz="1400" dirty="0">
                <a:solidFill>
                  <a:schemeClr val="bg1"/>
                </a:solidFill>
              </a:rPr>
              <a:t>Køreplanen</a:t>
            </a:r>
          </a:p>
          <a:p>
            <a:pPr lvl="0"/>
            <a:r>
              <a:rPr lang="da-DK" sz="1400" dirty="0">
                <a:solidFill>
                  <a:schemeClr val="bg1"/>
                </a:solidFill>
              </a:rPr>
              <a:t>Anbefaling</a:t>
            </a:r>
          </a:p>
          <a:p>
            <a:pPr marL="0" indent="0">
              <a:buNone/>
            </a:pPr>
            <a:endParaRPr lang="da-DK" sz="2200" dirty="0">
              <a:solidFill>
                <a:schemeClr val="bg1"/>
              </a:solidFill>
            </a:endParaRPr>
          </a:p>
          <a:p>
            <a:pPr marL="0" indent="0">
              <a:buNone/>
            </a:pPr>
            <a:r>
              <a:rPr lang="da-DK" sz="2200" dirty="0">
                <a:solidFill>
                  <a:schemeClr val="bg1"/>
                </a:solidFill>
              </a:rPr>
              <a:t> </a:t>
            </a:r>
          </a:p>
          <a:p>
            <a:pPr marL="0" lvl="0" indent="0">
              <a:spcBef>
                <a:spcPts val="0"/>
              </a:spcBef>
              <a:buClr>
                <a:schemeClr val="dk1"/>
              </a:buClr>
              <a:buSzPts val="1100"/>
              <a:buNone/>
            </a:pPr>
            <a:endParaRPr lang="da-DK" sz="1200" dirty="0"/>
          </a:p>
          <a:p>
            <a:pPr marL="0" lvl="0" indent="0">
              <a:spcBef>
                <a:spcPts val="0"/>
              </a:spcBef>
              <a:buNone/>
            </a:pPr>
            <a:endParaRPr lang="da-DK" sz="1200" dirty="0"/>
          </a:p>
          <a:p>
            <a:endParaRPr dirty="0"/>
          </a:p>
        </p:txBody>
      </p:sp>
      <p:sp>
        <p:nvSpPr>
          <p:cNvPr id="204" name="Titel 13"/>
          <p:cNvSpPr txBox="1">
            <a:spLocks noGrp="1"/>
          </p:cNvSpPr>
          <p:nvPr>
            <p:ph type="title"/>
          </p:nvPr>
        </p:nvSpPr>
        <p:spPr>
          <a:xfrm>
            <a:off x="298704" y="1025715"/>
            <a:ext cx="11484000" cy="1080000"/>
          </a:xfrm>
          <a:prstGeom prst="rect">
            <a:avLst/>
          </a:prstGeom>
        </p:spPr>
        <p:txBody>
          <a:bodyPr/>
          <a:lstStyle>
            <a:lvl1pPr>
              <a:defRPr sz="2100"/>
            </a:lvl1pPr>
          </a:lstStyle>
          <a:p>
            <a:pPr lvl="0">
              <a:buClr>
                <a:schemeClr val="dk1"/>
              </a:buClr>
              <a:buSzPts val="1100"/>
            </a:pPr>
            <a:r>
              <a:rPr lang="da-DK" sz="2400" dirty="0"/>
              <a:t>Guide til business case:</a:t>
            </a:r>
            <a:br>
              <a:rPr lang="da-DK" sz="2400" dirty="0"/>
            </a:br>
            <a:r>
              <a:rPr lang="da-DK" sz="2400" dirty="0"/>
              <a:t>Sådan præsenterer du det nye intranet for din ledelse </a:t>
            </a:r>
          </a:p>
        </p:txBody>
      </p:sp>
      <p:sp>
        <p:nvSpPr>
          <p:cNvPr id="2" name="Tekstfelt 1">
            <a:extLst>
              <a:ext uri="{FF2B5EF4-FFF2-40B4-BE49-F238E27FC236}">
                <a16:creationId xmlns:a16="http://schemas.microsoft.com/office/drawing/2014/main" id="{18A81F05-1EA2-E442-8A62-8AE088915A9E}"/>
              </a:ext>
            </a:extLst>
          </p:cNvPr>
          <p:cNvSpPr txBox="1"/>
          <p:nvPr/>
        </p:nvSpPr>
        <p:spPr>
          <a:xfrm>
            <a:off x="298704" y="2224726"/>
            <a:ext cx="651687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da-DK" dirty="0">
                <a:solidFill>
                  <a:schemeClr val="bg1"/>
                </a:solidFill>
              </a:rPr>
              <a:t>Vi har udvalgt følgende områder:</a:t>
            </a:r>
            <a:endParaRPr kumimoji="0" lang="da-DK"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490302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4792" y="2733106"/>
            <a:ext cx="11487912" cy="2884603"/>
          </a:xfrm>
          <a:prstGeom prst="rect">
            <a:avLst/>
          </a:prstGeom>
        </p:spPr>
        <p:txBody>
          <a:bodyPr>
            <a:normAutofit/>
          </a:bodyPr>
          <a:lstStyle/>
          <a:p>
            <a:pPr marL="0" indent="0">
              <a:buNone/>
            </a:pPr>
            <a:r>
              <a:rPr lang="da-DK" sz="1400" dirty="0">
                <a:solidFill>
                  <a:schemeClr val="bg1"/>
                </a:solidFill>
              </a:rPr>
              <a:t>Det er vores ubetingede erfaring, at et godt samarbejde mellem Kommunikation/HR og IT er afgørende for, at ‘Projekt Nyt Intranet’ bliver en succes.</a:t>
            </a:r>
            <a:br>
              <a:rPr lang="da-DK" sz="1400" dirty="0">
                <a:solidFill>
                  <a:schemeClr val="bg1"/>
                </a:solidFill>
              </a:rPr>
            </a:br>
            <a:endParaRPr lang="da-DK" sz="1400" dirty="0">
              <a:solidFill>
                <a:schemeClr val="bg1"/>
              </a:solidFill>
            </a:endParaRPr>
          </a:p>
          <a:p>
            <a:pPr marL="0" indent="0">
              <a:buNone/>
            </a:pPr>
            <a:r>
              <a:rPr lang="da-DK" sz="1400" dirty="0">
                <a:solidFill>
                  <a:schemeClr val="bg1"/>
                </a:solidFill>
              </a:rPr>
              <a:t>Det kan være en god idé at inddrage kommunikations- eller HR-afdelingen, som vil have en indsigt og nogle argumenter, som ligger et stykke fra de ting, du arbejder med til hverdag. Da I har en fælles interesse i at få et velfungerende intranet, bør I tage dette samarbejde alvorligt og prioritere at klæde hinanden godt på. </a:t>
            </a:r>
          </a:p>
          <a:p>
            <a:pPr marL="0" indent="0">
              <a:buNone/>
            </a:pPr>
            <a:endParaRPr lang="da-DK" sz="1400" dirty="0">
              <a:solidFill>
                <a:schemeClr val="bg1"/>
              </a:solidFill>
            </a:endParaRPr>
          </a:p>
          <a:p>
            <a:pPr marL="0" lvl="0" indent="0">
              <a:spcBef>
                <a:spcPts val="0"/>
              </a:spcBef>
              <a:buClr>
                <a:schemeClr val="dk1"/>
              </a:buClr>
              <a:buSzPts val="1100"/>
              <a:buNone/>
            </a:pPr>
            <a:endParaRPr lang="da-DK" sz="1200" dirty="0"/>
          </a:p>
          <a:p>
            <a:pPr marL="0" lvl="0" indent="0">
              <a:spcBef>
                <a:spcPts val="0"/>
              </a:spcBef>
              <a:buNone/>
            </a:pPr>
            <a:endParaRPr lang="da-DK" sz="1200" dirty="0"/>
          </a:p>
          <a:p>
            <a:endParaRPr dirty="0"/>
          </a:p>
        </p:txBody>
      </p:sp>
      <p:sp>
        <p:nvSpPr>
          <p:cNvPr id="204" name="Titel 13"/>
          <p:cNvSpPr txBox="1">
            <a:spLocks noGrp="1"/>
          </p:cNvSpPr>
          <p:nvPr>
            <p:ph type="title"/>
          </p:nvPr>
        </p:nvSpPr>
        <p:spPr>
          <a:xfrm>
            <a:off x="298704" y="1025715"/>
            <a:ext cx="11484000" cy="1080000"/>
          </a:xfrm>
          <a:prstGeom prst="rect">
            <a:avLst/>
          </a:prstGeom>
        </p:spPr>
        <p:txBody>
          <a:bodyPr/>
          <a:lstStyle>
            <a:lvl1pPr>
              <a:defRPr sz="2100"/>
            </a:lvl1pPr>
          </a:lstStyle>
          <a:p>
            <a:pPr lvl="0">
              <a:buClr>
                <a:schemeClr val="dk1"/>
              </a:buClr>
              <a:buSzPts val="1100"/>
            </a:pPr>
            <a:r>
              <a:rPr lang="da-DK" sz="2400" dirty="0"/>
              <a:t>Guide til business case:</a:t>
            </a:r>
            <a:br>
              <a:rPr lang="da-DK" sz="2400" dirty="0"/>
            </a:br>
            <a:r>
              <a:rPr lang="da-DK" sz="2400" dirty="0"/>
              <a:t>Sådan præsenterer du det nye intranet for din ledelse </a:t>
            </a:r>
          </a:p>
        </p:txBody>
      </p:sp>
    </p:spTree>
    <p:extLst>
      <p:ext uri="{BB962C8B-B14F-4D97-AF65-F5344CB8AC3E}">
        <p14:creationId xmlns:p14="http://schemas.microsoft.com/office/powerpoint/2010/main" val="39333754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450969"/>
            <a:ext cx="11487912" cy="3930977"/>
          </a:xfrm>
          <a:prstGeom prst="rect">
            <a:avLst/>
          </a:prstGeom>
        </p:spPr>
        <p:txBody>
          <a:bodyPr>
            <a:noAutofit/>
          </a:bodyPr>
          <a:lstStyle/>
          <a:p>
            <a:pPr marL="0" indent="0">
              <a:buNone/>
            </a:pPr>
            <a:r>
              <a:rPr lang="da-DK" sz="1400" dirty="0">
                <a:solidFill>
                  <a:schemeClr val="bg1"/>
                </a:solidFill>
              </a:rPr>
              <a:t>De kommende slides skal give ledelsen et indblik i, hvorfor ‘Projekt Nyt Intranet’ bør prioriteres. </a:t>
            </a:r>
            <a:br>
              <a:rPr lang="da-DK" sz="1400" dirty="0">
                <a:solidFill>
                  <a:schemeClr val="bg1"/>
                </a:solidFill>
              </a:rPr>
            </a:br>
            <a:r>
              <a:rPr lang="da-DK" sz="1400" dirty="0">
                <a:solidFill>
                  <a:schemeClr val="bg1"/>
                </a:solidFill>
              </a:rPr>
              <a:t>Selv om idéen måske kommer fra netop ledelsen, er det i mange tilfælde en god idé at genbesøge præmissen – at intranettet er en grundpille i virksomheden, og at det er et projekt, der skal tages alvorligt.</a:t>
            </a:r>
          </a:p>
          <a:p>
            <a:pPr marL="0" indent="0">
              <a:buNone/>
            </a:pPr>
            <a:endParaRPr lang="da-DK" sz="1400" dirty="0">
              <a:solidFill>
                <a:schemeClr val="bg1"/>
              </a:solidFill>
            </a:endParaRPr>
          </a:p>
          <a:p>
            <a:pPr marL="0" indent="0">
              <a:buNone/>
            </a:pPr>
            <a:r>
              <a:rPr lang="da-DK" sz="1400" dirty="0">
                <a:solidFill>
                  <a:schemeClr val="bg1"/>
                </a:solidFill>
              </a:rPr>
              <a:t>Elementer, der er relevante at tage med:</a:t>
            </a:r>
          </a:p>
          <a:p>
            <a:pPr marL="0" indent="0">
              <a:buNone/>
            </a:pPr>
            <a:endParaRPr lang="da-DK" sz="1400" dirty="0">
              <a:solidFill>
                <a:schemeClr val="bg1"/>
              </a:solidFill>
            </a:endParaRPr>
          </a:p>
          <a:p>
            <a:pPr marL="171450" lvl="0" indent="-171450">
              <a:buFont typeface="Arial" panose="020B0604020202020204" pitchFamily="34" charset="0"/>
              <a:buChar char="•"/>
            </a:pPr>
            <a:r>
              <a:rPr lang="da-DK" sz="1400" dirty="0">
                <a:solidFill>
                  <a:schemeClr val="bg1"/>
                </a:solidFill>
              </a:rPr>
              <a:t>Udgangspunktet (sådan ser virkeligheden ud i dag)</a:t>
            </a:r>
          </a:p>
          <a:p>
            <a:pPr lvl="1"/>
            <a:r>
              <a:rPr lang="da-DK" sz="1400" dirty="0">
                <a:solidFill>
                  <a:schemeClr val="bg1"/>
                </a:solidFill>
              </a:rPr>
              <a:t>Udfordringer ift. den interne kommunikation</a:t>
            </a:r>
          </a:p>
          <a:p>
            <a:pPr lvl="1"/>
            <a:r>
              <a:rPr lang="da-DK" sz="1400" dirty="0">
                <a:solidFill>
                  <a:schemeClr val="bg1"/>
                </a:solidFill>
              </a:rPr>
              <a:t>Udfordringer ved det nuværende intranet (Hvis I ikke har et intranet - hvilke udfordringer giver det så?)</a:t>
            </a:r>
          </a:p>
          <a:p>
            <a:pPr marL="182563" lvl="1" indent="0">
              <a:buNone/>
            </a:pPr>
            <a:endParaRPr lang="da-DK" sz="1400" dirty="0">
              <a:solidFill>
                <a:schemeClr val="bg1"/>
              </a:solidFill>
            </a:endParaRPr>
          </a:p>
          <a:p>
            <a:pPr marL="171450" lvl="3" indent="-171450">
              <a:buFont typeface="Arial" panose="020B0604020202020204" pitchFamily="34" charset="0"/>
              <a:buChar char="•"/>
            </a:pPr>
            <a:r>
              <a:rPr lang="da-DK" sz="1400" dirty="0">
                <a:solidFill>
                  <a:schemeClr val="bg1"/>
                </a:solidFill>
              </a:rPr>
              <a:t>Potentialet</a:t>
            </a:r>
          </a:p>
          <a:p>
            <a:pPr lvl="1"/>
            <a:r>
              <a:rPr lang="da-DK" sz="1400" dirty="0">
                <a:solidFill>
                  <a:schemeClr val="bg1"/>
                </a:solidFill>
              </a:rPr>
              <a:t>Det kan være, det allerede er beskrevet i den opgave, du har fået fra ledelsen – ellers kan du hente viden og inspiration hos din kommunikations- eller HR-afdeling</a:t>
            </a:r>
          </a:p>
          <a:p>
            <a:pPr marL="0" lvl="0" indent="0">
              <a:spcBef>
                <a:spcPts val="0"/>
              </a:spcBef>
              <a:buNone/>
            </a:pPr>
            <a:endParaRPr lang="da-DK" sz="1400" dirty="0"/>
          </a:p>
          <a:p>
            <a:endParaRPr sz="1400" dirty="0"/>
          </a:p>
        </p:txBody>
      </p:sp>
      <p:sp>
        <p:nvSpPr>
          <p:cNvPr id="204" name="Titel 13"/>
          <p:cNvSpPr txBox="1">
            <a:spLocks noGrp="1"/>
          </p:cNvSpPr>
          <p:nvPr>
            <p:ph type="title"/>
          </p:nvPr>
        </p:nvSpPr>
        <p:spPr>
          <a:xfrm>
            <a:off x="298704" y="1025715"/>
            <a:ext cx="11484000" cy="1080000"/>
          </a:xfrm>
          <a:prstGeom prst="rect">
            <a:avLst/>
          </a:prstGeom>
        </p:spPr>
        <p:txBody>
          <a:bodyPr/>
          <a:lstStyle>
            <a:lvl1pPr>
              <a:defRPr sz="2100"/>
            </a:lvl1pPr>
          </a:lstStyle>
          <a:p>
            <a:r>
              <a:rPr lang="da-DK" sz="2400" dirty="0">
                <a:solidFill>
                  <a:schemeClr val="bg1"/>
                </a:solidFill>
              </a:rPr>
              <a:t>Hvorfor skal vi have et (nyt) intranet?</a:t>
            </a:r>
          </a:p>
        </p:txBody>
      </p:sp>
    </p:spTree>
    <p:extLst>
      <p:ext uri="{BB962C8B-B14F-4D97-AF65-F5344CB8AC3E}">
        <p14:creationId xmlns:p14="http://schemas.microsoft.com/office/powerpoint/2010/main" val="15886514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5"/>
            <a:ext cx="11402459" cy="3936868"/>
          </a:xfrm>
          <a:prstGeom prst="rect">
            <a:avLst/>
          </a:prstGeom>
        </p:spPr>
        <p:txBody>
          <a:bodyPr/>
          <a:lstStyle/>
          <a:p>
            <a:pPr marL="0" lvl="0" indent="0">
              <a:buNone/>
            </a:pPr>
            <a:r>
              <a:rPr lang="da-DK" dirty="0">
                <a:solidFill>
                  <a:schemeClr val="tx2"/>
                </a:solidFill>
              </a:rPr>
              <a:t>Som et led i den nye strategi skal vi styrke den interne kommunikation og videndeling på tværs af afdelingerne.</a:t>
            </a:r>
          </a:p>
          <a:p>
            <a:pPr marL="0" indent="0">
              <a:buNone/>
            </a:pPr>
            <a:r>
              <a:rPr lang="da-DK" dirty="0">
                <a:solidFill>
                  <a:schemeClr val="tx2"/>
                </a:solidFill>
              </a:rPr>
              <a:t>Derfor skal vi have et intranet, der er: </a:t>
            </a:r>
          </a:p>
          <a:p>
            <a:pPr marL="0" indent="0">
              <a:buNone/>
            </a:pPr>
            <a:endParaRPr lang="da-DK" dirty="0">
              <a:solidFill>
                <a:schemeClr val="tx2"/>
              </a:solidFill>
            </a:endParaRPr>
          </a:p>
          <a:p>
            <a:pPr lvl="0">
              <a:buFont typeface="Courier New" panose="02070309020205020404" pitchFamily="49" charset="0"/>
              <a:buChar char="o"/>
            </a:pPr>
            <a:r>
              <a:rPr lang="da-DK" dirty="0">
                <a:solidFill>
                  <a:schemeClr val="tx2"/>
                </a:solidFill>
              </a:rPr>
              <a:t>sikkert</a:t>
            </a:r>
          </a:p>
          <a:p>
            <a:pPr lvl="0">
              <a:buFont typeface="Courier New" panose="02070309020205020404" pitchFamily="49" charset="0"/>
              <a:buChar char="o"/>
            </a:pPr>
            <a:r>
              <a:rPr lang="da-DK" dirty="0">
                <a:solidFill>
                  <a:schemeClr val="tx2"/>
                </a:solidFill>
              </a:rPr>
              <a:t>brugervenligt</a:t>
            </a:r>
          </a:p>
          <a:p>
            <a:pPr lvl="0">
              <a:buFont typeface="Courier New" panose="02070309020205020404" pitchFamily="49" charset="0"/>
              <a:buChar char="o"/>
            </a:pPr>
            <a:r>
              <a:rPr lang="da-DK" dirty="0">
                <a:solidFill>
                  <a:schemeClr val="tx2"/>
                </a:solidFill>
              </a:rPr>
              <a:t>økonomisk attraktiv for netop vores organisation</a:t>
            </a:r>
          </a:p>
          <a:p>
            <a:pPr marL="0" indent="0">
              <a:buNone/>
            </a:pPr>
            <a:endParaRPr dirty="0"/>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Hvorfor skal vi have et (nyt) intranet?</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5"/>
            <a:ext cx="11402459" cy="3936868"/>
          </a:xfrm>
          <a:prstGeom prst="rect">
            <a:avLst/>
          </a:prstGeom>
        </p:spPr>
        <p:txBody>
          <a:bodyPr>
            <a:noAutofit/>
          </a:bodyPr>
          <a:lstStyle/>
          <a:p>
            <a:pPr marL="0" lvl="0" indent="0">
              <a:buNone/>
            </a:pPr>
            <a:r>
              <a:rPr lang="da-DK" dirty="0">
                <a:solidFill>
                  <a:schemeClr val="tx2"/>
                </a:solidFill>
              </a:rPr>
              <a:t>Situationen i dag:</a:t>
            </a:r>
          </a:p>
          <a:p>
            <a:pPr lvl="1"/>
            <a:endParaRPr lang="da-DK" dirty="0">
              <a:solidFill>
                <a:schemeClr val="tx2"/>
              </a:solidFill>
            </a:endParaRPr>
          </a:p>
          <a:p>
            <a:pPr marL="171450" lvl="1" indent="-171450">
              <a:buFont typeface="Courier New" panose="02070309020205020404" pitchFamily="49" charset="0"/>
              <a:buChar char="o"/>
            </a:pPr>
            <a:r>
              <a:rPr lang="da-DK" dirty="0">
                <a:solidFill>
                  <a:schemeClr val="tx2"/>
                </a:solidFill>
              </a:rPr>
              <a:t>Vi har en organisation med 5 </a:t>
            </a:r>
            <a:r>
              <a:rPr lang="da-DK" dirty="0" err="1">
                <a:solidFill>
                  <a:schemeClr val="tx2"/>
                </a:solidFill>
              </a:rPr>
              <a:t>lokationer</a:t>
            </a:r>
            <a:r>
              <a:rPr lang="da-DK" dirty="0">
                <a:solidFill>
                  <a:schemeClr val="tx2"/>
                </a:solidFill>
              </a:rPr>
              <a:t> (3 i DK, 1 i Sverige og 1 i England)</a:t>
            </a:r>
          </a:p>
          <a:p>
            <a:pPr marL="171450" lvl="1" indent="-171450">
              <a:buFont typeface="Courier New" panose="02070309020205020404" pitchFamily="49" charset="0"/>
              <a:buChar char="o"/>
            </a:pPr>
            <a:r>
              <a:rPr lang="da-DK" dirty="0">
                <a:solidFill>
                  <a:schemeClr val="tx2"/>
                </a:solidFill>
              </a:rPr>
              <a:t>1/3 af medarbejderne sidder på kontor – 2/3 arbejder på lager, i produktionen og er udekørende medarbejdere</a:t>
            </a:r>
          </a:p>
          <a:p>
            <a:pPr marL="0" indent="0">
              <a:buNone/>
            </a:pPr>
            <a:r>
              <a:rPr lang="da-DK" dirty="0">
                <a:solidFill>
                  <a:schemeClr val="tx2"/>
                </a:solidFill>
              </a:rPr>
              <a:t> </a:t>
            </a:r>
          </a:p>
          <a:p>
            <a:pPr marL="0" lvl="0" indent="0">
              <a:buNone/>
            </a:pPr>
            <a:r>
              <a:rPr lang="da-DK" dirty="0">
                <a:solidFill>
                  <a:schemeClr val="tx2"/>
                </a:solidFill>
              </a:rPr>
              <a:t>Den interne kommunikation fungerer ikke optimalt:</a:t>
            </a:r>
          </a:p>
          <a:p>
            <a:pPr lvl="0"/>
            <a:endParaRPr lang="da-DK" dirty="0">
              <a:solidFill>
                <a:schemeClr val="tx2"/>
              </a:solidFill>
            </a:endParaRPr>
          </a:p>
          <a:p>
            <a:pPr marL="171450" lvl="1" indent="-171450">
              <a:buFont typeface="Courier New" panose="02070309020205020404" pitchFamily="49" charset="0"/>
              <a:buChar char="o"/>
            </a:pPr>
            <a:r>
              <a:rPr lang="da-DK" dirty="0">
                <a:solidFill>
                  <a:schemeClr val="tx2"/>
                </a:solidFill>
              </a:rPr>
              <a:t>Mange medarbejdere benytter ikke de eksisterende kommunikationskanaler</a:t>
            </a:r>
          </a:p>
          <a:p>
            <a:pPr marL="171450" lvl="1" indent="-171450">
              <a:buFont typeface="Courier New" panose="02070309020205020404" pitchFamily="49" charset="0"/>
              <a:buChar char="o"/>
            </a:pPr>
            <a:r>
              <a:rPr lang="da-DK" dirty="0">
                <a:solidFill>
                  <a:schemeClr val="tx2"/>
                </a:solidFill>
              </a:rPr>
              <a:t>Det er svært at få oplysninger ud i alle hjørner af organisationen</a:t>
            </a:r>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Hvorfor skal vi have et (nyt) intranet?</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spTree>
    <p:extLst>
      <p:ext uri="{BB962C8B-B14F-4D97-AF65-F5344CB8AC3E}">
        <p14:creationId xmlns:p14="http://schemas.microsoft.com/office/powerpoint/2010/main" val="2708677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dsholder til indhold 2"/>
          <p:cNvSpPr txBox="1">
            <a:spLocks noGrp="1"/>
          </p:cNvSpPr>
          <p:nvPr>
            <p:ph type="body" idx="1"/>
          </p:nvPr>
        </p:nvSpPr>
        <p:spPr>
          <a:xfrm>
            <a:off x="380244" y="2105715"/>
            <a:ext cx="11402459" cy="3936868"/>
          </a:xfrm>
          <a:prstGeom prst="rect">
            <a:avLst/>
          </a:prstGeom>
        </p:spPr>
        <p:txBody>
          <a:bodyPr>
            <a:noAutofit/>
          </a:bodyPr>
          <a:lstStyle/>
          <a:p>
            <a:pPr marL="0" lvl="0" indent="0">
              <a:buNone/>
            </a:pPr>
            <a:r>
              <a:rPr lang="da-DK" dirty="0">
                <a:solidFill>
                  <a:schemeClr val="tx2"/>
                </a:solidFill>
              </a:rPr>
              <a:t>Potentialet er stort</a:t>
            </a:r>
          </a:p>
          <a:p>
            <a:pPr lvl="0"/>
            <a:endParaRPr lang="da-DK" dirty="0">
              <a:solidFill>
                <a:schemeClr val="tx2"/>
              </a:solidFill>
            </a:endParaRPr>
          </a:p>
          <a:p>
            <a:pPr marL="171450" lvl="1" indent="-171450">
              <a:buFont typeface="Courier New" panose="02070309020205020404" pitchFamily="49" charset="0"/>
              <a:buChar char="o"/>
            </a:pPr>
            <a:r>
              <a:rPr lang="da-DK" dirty="0">
                <a:solidFill>
                  <a:schemeClr val="tx2"/>
                </a:solidFill>
              </a:rPr>
              <a:t>Et velfungerende intranet vil gøre det nemmere at:</a:t>
            </a:r>
          </a:p>
          <a:p>
            <a:pPr marL="0" lvl="1" indent="0">
              <a:buNone/>
            </a:pPr>
            <a:r>
              <a:rPr lang="da-DK" dirty="0">
                <a:solidFill>
                  <a:schemeClr val="tx2"/>
                </a:solidFill>
              </a:rPr>
              <a:t>	- kommunikere fra ledelsen og ud i organisationen</a:t>
            </a:r>
          </a:p>
          <a:p>
            <a:pPr marL="357188" lvl="2" indent="0">
              <a:buNone/>
            </a:pPr>
            <a:r>
              <a:rPr lang="da-DK" dirty="0">
                <a:solidFill>
                  <a:schemeClr val="tx2"/>
                </a:solidFill>
              </a:rPr>
              <a:t>	- kommunikere sikkert på tværs af afdelinger og fysiske </a:t>
            </a:r>
            <a:r>
              <a:rPr lang="da-DK" dirty="0" err="1">
                <a:solidFill>
                  <a:schemeClr val="tx2"/>
                </a:solidFill>
              </a:rPr>
              <a:t>lokationer</a:t>
            </a:r>
            <a:endParaRPr lang="da-DK" dirty="0">
              <a:solidFill>
                <a:schemeClr val="tx2"/>
              </a:solidFill>
            </a:endParaRPr>
          </a:p>
          <a:p>
            <a:pPr marL="357188" lvl="2" indent="0">
              <a:buNone/>
            </a:pPr>
            <a:r>
              <a:rPr lang="da-DK" dirty="0">
                <a:solidFill>
                  <a:schemeClr val="tx2"/>
                </a:solidFill>
              </a:rPr>
              <a:t>	- give plads til dialog og feedback fra organisationen</a:t>
            </a:r>
          </a:p>
          <a:p>
            <a:pPr marL="357188" lvl="2" indent="0">
              <a:buNone/>
            </a:pPr>
            <a:r>
              <a:rPr lang="da-DK" dirty="0">
                <a:solidFill>
                  <a:schemeClr val="tx2"/>
                </a:solidFill>
              </a:rPr>
              <a:t>	- muliggøre videndeling og inspiration</a:t>
            </a:r>
          </a:p>
          <a:p>
            <a:pPr marL="357188" lvl="2" indent="0">
              <a:buNone/>
            </a:pPr>
            <a:r>
              <a:rPr lang="da-DK" dirty="0">
                <a:solidFill>
                  <a:schemeClr val="tx2"/>
                </a:solidFill>
              </a:rPr>
              <a:t>	- skabe en stærkere virksomhedskultur fagligt og socialt</a:t>
            </a:r>
          </a:p>
          <a:p>
            <a:pPr marL="357188" lvl="2" indent="0">
              <a:buNone/>
            </a:pPr>
            <a:r>
              <a:rPr lang="da-DK" dirty="0">
                <a:solidFill>
                  <a:schemeClr val="tx2"/>
                </a:solidFill>
              </a:rPr>
              <a:t>	- nå ud til alle i organisationen</a:t>
            </a:r>
          </a:p>
        </p:txBody>
      </p:sp>
      <p:sp>
        <p:nvSpPr>
          <p:cNvPr id="200" name="Titel 1"/>
          <p:cNvSpPr txBox="1">
            <a:spLocks noGrp="1"/>
          </p:cNvSpPr>
          <p:nvPr>
            <p:ph type="title"/>
          </p:nvPr>
        </p:nvSpPr>
        <p:spPr>
          <a:xfrm>
            <a:off x="380245" y="1025715"/>
            <a:ext cx="11402460" cy="585803"/>
          </a:xfrm>
          <a:prstGeom prst="rect">
            <a:avLst/>
          </a:prstGeom>
        </p:spPr>
        <p:txBody>
          <a:bodyPr/>
          <a:lstStyle/>
          <a:p>
            <a:r>
              <a:rPr lang="da-DK" dirty="0">
                <a:solidFill>
                  <a:schemeClr val="tx2"/>
                </a:solidFill>
              </a:rPr>
              <a:t>Hvorfor skal vi have et (nyt) intranet?</a:t>
            </a:r>
            <a:endParaRPr dirty="0">
              <a:solidFill>
                <a:schemeClr val="tx2"/>
              </a:solidFill>
            </a:endParaRPr>
          </a:p>
        </p:txBody>
      </p:sp>
      <p:sp>
        <p:nvSpPr>
          <p:cNvPr id="201" name="Tekstfelt 4"/>
          <p:cNvSpPr txBox="1"/>
          <p:nvPr/>
        </p:nvSpPr>
        <p:spPr>
          <a:xfrm>
            <a:off x="9996727" y="242693"/>
            <a:ext cx="176959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lvl1pPr>
          </a:lstStyle>
          <a:p>
            <a:r>
              <a:t>Indsæt logo</a:t>
            </a:r>
          </a:p>
        </p:txBody>
      </p:sp>
    </p:spTree>
    <p:extLst>
      <p:ext uri="{BB962C8B-B14F-4D97-AF65-F5344CB8AC3E}">
        <p14:creationId xmlns:p14="http://schemas.microsoft.com/office/powerpoint/2010/main" val="1522972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dsholder til indhold 5"/>
          <p:cNvSpPr txBox="1">
            <a:spLocks noGrp="1"/>
          </p:cNvSpPr>
          <p:nvPr>
            <p:ph type="body" idx="1"/>
          </p:nvPr>
        </p:nvSpPr>
        <p:spPr>
          <a:xfrm>
            <a:off x="298704" y="2677211"/>
            <a:ext cx="11487912" cy="3365372"/>
          </a:xfrm>
          <a:prstGeom prst="rect">
            <a:avLst/>
          </a:prstGeom>
        </p:spPr>
        <p:txBody>
          <a:bodyPr>
            <a:normAutofit/>
          </a:bodyPr>
          <a:lstStyle/>
          <a:p>
            <a:pPr marL="0" indent="0">
              <a:buNone/>
            </a:pPr>
            <a:r>
              <a:rPr lang="da-DK" sz="1400" dirty="0">
                <a:solidFill>
                  <a:schemeClr val="bg1"/>
                </a:solidFill>
              </a:rPr>
              <a:t>Alle valg indebærer fravalg, og når du skal anbefale en konkret intranet-løsning, vil du skulle gå på kompromis med nogle ting.</a:t>
            </a:r>
            <a:br>
              <a:rPr lang="da-DK" sz="1400" dirty="0">
                <a:solidFill>
                  <a:schemeClr val="bg1"/>
                </a:solidFill>
              </a:rPr>
            </a:br>
            <a:endParaRPr lang="da-DK" sz="1400" dirty="0">
              <a:solidFill>
                <a:schemeClr val="bg1"/>
              </a:solidFill>
            </a:endParaRPr>
          </a:p>
          <a:p>
            <a:pPr marL="0" lvl="0" indent="0">
              <a:buNone/>
            </a:pPr>
            <a:r>
              <a:rPr lang="da-DK" sz="1400" dirty="0">
                <a:solidFill>
                  <a:schemeClr val="bg1"/>
                </a:solidFill>
              </a:rPr>
              <a:t>Oplist fordele og ulemper på det system (eller de systemer, hvis du har udvalgt mere end et, som ledelsen skal vælge imellem).</a:t>
            </a:r>
            <a:br>
              <a:rPr lang="da-DK" sz="1400" dirty="0">
                <a:solidFill>
                  <a:schemeClr val="bg1"/>
                </a:solidFill>
              </a:rPr>
            </a:br>
            <a:endParaRPr lang="da-DK" sz="1400" dirty="0">
              <a:solidFill>
                <a:schemeClr val="bg1"/>
              </a:solidFill>
            </a:endParaRPr>
          </a:p>
          <a:p>
            <a:pPr marL="0" lvl="0" indent="0">
              <a:buNone/>
            </a:pPr>
            <a:r>
              <a:rPr lang="da-DK" sz="1400" dirty="0">
                <a:solidFill>
                  <a:schemeClr val="bg1"/>
                </a:solidFill>
              </a:rPr>
              <a:t>Husk at dosere det sure og det søde. Alle intranet vil have stærke og mindre stærke sider (brugerinterface, graden af sikkerhed, integrationsmuligheder og lignende), og I kan lige så godt få tingene på bordet med det samme, så I kan træffe et valg på et oplyst grundlag.</a:t>
            </a:r>
            <a:br>
              <a:rPr lang="da-DK" sz="1400" dirty="0">
                <a:solidFill>
                  <a:schemeClr val="bg1"/>
                </a:solidFill>
              </a:rPr>
            </a:br>
            <a:endParaRPr lang="da-DK" sz="1400" dirty="0">
              <a:solidFill>
                <a:schemeClr val="bg1"/>
              </a:solidFill>
            </a:endParaRPr>
          </a:p>
          <a:p>
            <a:pPr marL="0" lvl="0" indent="0">
              <a:buNone/>
            </a:pPr>
            <a:r>
              <a:rPr lang="da-DK" sz="1400" dirty="0">
                <a:solidFill>
                  <a:schemeClr val="bg1"/>
                </a:solidFill>
              </a:rPr>
              <a:t>Økonomien er så vigtig et punkt, at det skal have et eller flere slides for sig selv.</a:t>
            </a:r>
          </a:p>
        </p:txBody>
      </p:sp>
      <p:sp>
        <p:nvSpPr>
          <p:cNvPr id="204" name="Titel 13"/>
          <p:cNvSpPr txBox="1">
            <a:spLocks noGrp="1"/>
          </p:cNvSpPr>
          <p:nvPr>
            <p:ph type="title"/>
          </p:nvPr>
        </p:nvSpPr>
        <p:spPr>
          <a:xfrm>
            <a:off x="298704" y="1025715"/>
            <a:ext cx="11484000" cy="1080000"/>
          </a:xfrm>
          <a:prstGeom prst="rect">
            <a:avLst/>
          </a:prstGeom>
        </p:spPr>
        <p:txBody>
          <a:bodyPr>
            <a:normAutofit/>
          </a:bodyPr>
          <a:lstStyle>
            <a:lvl1pPr>
              <a:defRPr sz="2100"/>
            </a:lvl1pPr>
          </a:lstStyle>
          <a:p>
            <a:r>
              <a:rPr lang="da-DK" sz="2400" dirty="0"/>
              <a:t>Valg og fravalg</a:t>
            </a:r>
            <a:endParaRPr sz="2400" dirty="0"/>
          </a:p>
        </p:txBody>
      </p:sp>
    </p:spTree>
  </p:cSld>
  <p:clrMapOvr>
    <a:masterClrMapping/>
  </p:clrMapOvr>
  <p:transition spd="med"/>
</p:sld>
</file>

<file path=ppt/theme/theme1.xml><?xml version="1.0" encoding="utf-8"?>
<a:theme xmlns:a="http://schemas.openxmlformats.org/drawingml/2006/main" name="Intranote">
  <a:themeElements>
    <a:clrScheme name="Intranot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Intranote">
      <a:majorFont>
        <a:latin typeface="Helvetica"/>
        <a:ea typeface="Helvetica"/>
        <a:cs typeface="Helvetica"/>
      </a:majorFont>
      <a:minorFont>
        <a:latin typeface="Calibri"/>
        <a:ea typeface="Calibri"/>
        <a:cs typeface="Calibri"/>
      </a:minorFont>
    </a:fontScheme>
    <a:fmtScheme name="Intrano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ntranote">
  <a:themeElements>
    <a:clrScheme name="Intranot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Intranote">
      <a:majorFont>
        <a:latin typeface="Helvetica"/>
        <a:ea typeface="Helvetica"/>
        <a:cs typeface="Helvetica"/>
      </a:majorFont>
      <a:minorFont>
        <a:latin typeface="Calibri"/>
        <a:ea typeface="Calibri"/>
        <a:cs typeface="Calibri"/>
      </a:minorFont>
    </a:fontScheme>
    <a:fmtScheme name="Intrano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993</Words>
  <Application>Microsoft Macintosh PowerPoint</Application>
  <PresentationFormat>Widescreen</PresentationFormat>
  <Paragraphs>241</Paragraphs>
  <Slides>22</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22</vt:i4>
      </vt:variant>
    </vt:vector>
  </HeadingPairs>
  <TitlesOfParts>
    <vt:vector size="26" baseType="lpstr">
      <vt:lpstr>Arial</vt:lpstr>
      <vt:lpstr>Calibri</vt:lpstr>
      <vt:lpstr>Courier New</vt:lpstr>
      <vt:lpstr>Intranote</vt:lpstr>
      <vt:lpstr>PowerPoint-præsentation</vt:lpstr>
      <vt:lpstr>Guide til business case: Sådan præsenterer du det nye intranet for din ledelse </vt:lpstr>
      <vt:lpstr>Guide til business case: Sådan præsenterer du det nye intranet for din ledelse </vt:lpstr>
      <vt:lpstr>Guide til business case: Sådan præsenterer du det nye intranet for din ledelse </vt:lpstr>
      <vt:lpstr>Hvorfor skal vi have et (nyt) intranet?</vt:lpstr>
      <vt:lpstr>Hvorfor skal vi have et (nyt) intranet?</vt:lpstr>
      <vt:lpstr>Hvorfor skal vi have et (nyt) intranet?</vt:lpstr>
      <vt:lpstr>Hvorfor skal vi have et (nyt) intranet?</vt:lpstr>
      <vt:lpstr>Valg og fravalg</vt:lpstr>
      <vt:lpstr>Valg og fravalg</vt:lpstr>
      <vt:lpstr>Valg og fravalg</vt:lpstr>
      <vt:lpstr>Økonomi</vt:lpstr>
      <vt:lpstr>Økonomi</vt:lpstr>
      <vt:lpstr>Økonomi</vt:lpstr>
      <vt:lpstr>Teknik</vt:lpstr>
      <vt:lpstr>Teknik</vt:lpstr>
      <vt:lpstr>Teknik</vt:lpstr>
      <vt:lpstr>Teknik</vt:lpstr>
      <vt:lpstr>Køreplanen</vt:lpstr>
      <vt:lpstr>Køreplanen</vt:lpstr>
      <vt:lpstr>Anbefaling</vt:lpstr>
      <vt:lpstr>Anbefaling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cp:lastModifiedBy>Lea Thybo</cp:lastModifiedBy>
  <cp:revision>52</cp:revision>
  <cp:lastPrinted>2018-11-23T13:14:55Z</cp:lastPrinted>
  <dcterms:modified xsi:type="dcterms:W3CDTF">2018-12-12T11:22:35Z</dcterms:modified>
</cp:coreProperties>
</file>