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465" r:id="rId2"/>
    <p:sldId id="466" r:id="rId3"/>
    <p:sldId id="467" r:id="rId4"/>
    <p:sldId id="477" r:id="rId5"/>
    <p:sldId id="432" r:id="rId6"/>
    <p:sldId id="436" r:id="rId7"/>
    <p:sldId id="437" r:id="rId8"/>
    <p:sldId id="435" r:id="rId9"/>
    <p:sldId id="400" r:id="rId10"/>
    <p:sldId id="434" r:id="rId11"/>
    <p:sldId id="411" r:id="rId12"/>
    <p:sldId id="439" r:id="rId13"/>
    <p:sldId id="399" r:id="rId14"/>
    <p:sldId id="443" r:id="rId15"/>
    <p:sldId id="460" r:id="rId16"/>
    <p:sldId id="450" r:id="rId17"/>
    <p:sldId id="454" r:id="rId18"/>
    <p:sldId id="449" r:id="rId19"/>
    <p:sldId id="476" r:id="rId20"/>
    <p:sldId id="471" r:id="rId21"/>
    <p:sldId id="440" r:id="rId22"/>
    <p:sldId id="415" r:id="rId23"/>
    <p:sldId id="455" r:id="rId24"/>
    <p:sldId id="403" r:id="rId25"/>
    <p:sldId id="468" r:id="rId26"/>
    <p:sldId id="469" r:id="rId27"/>
    <p:sldId id="429" r:id="rId28"/>
    <p:sldId id="461" r:id="rId29"/>
    <p:sldId id="470" r:id="rId30"/>
    <p:sldId id="441" r:id="rId31"/>
    <p:sldId id="472" r:id="rId32"/>
    <p:sldId id="473" r:id="rId33"/>
    <p:sldId id="474" r:id="rId34"/>
    <p:sldId id="475" r:id="rId35"/>
    <p:sldId id="478" r:id="rId36"/>
    <p:sldId id="442" r:id="rId37"/>
    <p:sldId id="457" r:id="rId38"/>
    <p:sldId id="458" r:id="rId39"/>
    <p:sldId id="459" r:id="rId40"/>
    <p:sldId id="452" r:id="rId41"/>
    <p:sldId id="451" r:id="rId42"/>
    <p:sldId id="35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6625CD-D136-4EB9-A4D5-49800B8EA74A}">
          <p14:sldIdLst>
            <p14:sldId id="465"/>
            <p14:sldId id="466"/>
            <p14:sldId id="467"/>
            <p14:sldId id="477"/>
            <p14:sldId id="432"/>
            <p14:sldId id="436"/>
            <p14:sldId id="437"/>
            <p14:sldId id="435"/>
            <p14:sldId id="400"/>
            <p14:sldId id="434"/>
            <p14:sldId id="411"/>
            <p14:sldId id="439"/>
            <p14:sldId id="399"/>
            <p14:sldId id="443"/>
            <p14:sldId id="460"/>
            <p14:sldId id="450"/>
            <p14:sldId id="454"/>
            <p14:sldId id="449"/>
            <p14:sldId id="476"/>
            <p14:sldId id="471"/>
            <p14:sldId id="440"/>
            <p14:sldId id="415"/>
            <p14:sldId id="455"/>
            <p14:sldId id="403"/>
            <p14:sldId id="468"/>
            <p14:sldId id="469"/>
            <p14:sldId id="429"/>
            <p14:sldId id="461"/>
            <p14:sldId id="470"/>
            <p14:sldId id="441"/>
            <p14:sldId id="472"/>
            <p14:sldId id="473"/>
            <p14:sldId id="474"/>
            <p14:sldId id="475"/>
            <p14:sldId id="478"/>
            <p14:sldId id="442"/>
            <p14:sldId id="457"/>
            <p14:sldId id="458"/>
            <p14:sldId id="459"/>
            <p14:sldId id="452"/>
            <p14:sldId id="451"/>
          </p14:sldIdLst>
        </p14:section>
        <p14:section name="Summary" id="{2990CABA-66E7-4A1B-8197-9F27487463B8}">
          <p14:sldIdLst>
            <p14:sldId id="3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60626" autoAdjust="0"/>
  </p:normalViewPr>
  <p:slideViewPr>
    <p:cSldViewPr snapToGrid="0">
      <p:cViewPr varScale="1">
        <p:scale>
          <a:sx n="42" d="100"/>
          <a:sy n="42" d="100"/>
        </p:scale>
        <p:origin x="1616" y="40"/>
      </p:cViewPr>
      <p:guideLst/>
    </p:cSldViewPr>
  </p:slideViewPr>
  <p:notesTextViewPr>
    <p:cViewPr>
      <p:scale>
        <a:sx n="1" d="1"/>
        <a:sy n="1" d="1"/>
      </p:scale>
      <p:origin x="0" y="0"/>
    </p:cViewPr>
  </p:notesTextViewPr>
  <p:sorterViewPr>
    <p:cViewPr>
      <p:scale>
        <a:sx n="90" d="100"/>
        <a:sy n="90" d="100"/>
      </p:scale>
      <p:origin x="0" y="-4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B8F061-7C13-4185-9948-4FE95574CDEB}"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3161C493-FC3D-447C-B223-EABED4B83F94}">
      <dgm:prSet/>
      <dgm:spPr/>
      <dgm:t>
        <a:bodyPr/>
        <a:lstStyle/>
        <a:p>
          <a:r>
            <a:rPr lang="en-US"/>
            <a:t>Two SharePoint on-prem farms</a:t>
          </a:r>
        </a:p>
      </dgm:t>
    </dgm:pt>
    <dgm:pt modelId="{2298843C-E12F-4E96-B29A-8B10CFAEBA3C}" type="parTrans" cxnId="{11493A6C-18CE-4D15-8FE3-08A308EE3C24}">
      <dgm:prSet/>
      <dgm:spPr/>
      <dgm:t>
        <a:bodyPr/>
        <a:lstStyle/>
        <a:p>
          <a:endParaRPr lang="en-US"/>
        </a:p>
      </dgm:t>
    </dgm:pt>
    <dgm:pt modelId="{03A68B03-BAE5-4637-9A59-F3E555EDE6A0}" type="sibTrans" cxnId="{11493A6C-18CE-4D15-8FE3-08A308EE3C24}">
      <dgm:prSet/>
      <dgm:spPr/>
      <dgm:t>
        <a:bodyPr/>
        <a:lstStyle/>
        <a:p>
          <a:endParaRPr lang="en-US"/>
        </a:p>
      </dgm:t>
    </dgm:pt>
    <dgm:pt modelId="{7EA756A2-B5D8-4D20-B7F9-6C5E29C4BCD5}">
      <dgm:prSet/>
      <dgm:spPr/>
      <dgm:t>
        <a:bodyPr/>
        <a:lstStyle/>
        <a:p>
          <a:r>
            <a:rPr lang="en-US"/>
            <a:t>350 site collections</a:t>
          </a:r>
        </a:p>
      </dgm:t>
    </dgm:pt>
    <dgm:pt modelId="{685E4023-6CB5-42B2-8866-6E9D6C56A496}" type="parTrans" cxnId="{35E47D8B-A666-4C88-8D66-E0187D4F360D}">
      <dgm:prSet/>
      <dgm:spPr/>
      <dgm:t>
        <a:bodyPr/>
        <a:lstStyle/>
        <a:p>
          <a:endParaRPr lang="en-US"/>
        </a:p>
      </dgm:t>
    </dgm:pt>
    <dgm:pt modelId="{4F72FD01-FF00-47BB-B1A9-B0762E441F43}" type="sibTrans" cxnId="{35E47D8B-A666-4C88-8D66-E0187D4F360D}">
      <dgm:prSet/>
      <dgm:spPr/>
      <dgm:t>
        <a:bodyPr/>
        <a:lstStyle/>
        <a:p>
          <a:endParaRPr lang="en-US"/>
        </a:p>
      </dgm:t>
    </dgm:pt>
    <dgm:pt modelId="{29C09C9D-C0C4-4BD0-87C1-E47472FD2DC8}">
      <dgm:prSet/>
      <dgm:spPr/>
      <dgm:t>
        <a:bodyPr/>
        <a:lstStyle/>
        <a:p>
          <a:r>
            <a:rPr lang="en-US"/>
            <a:t>100 unique site owners</a:t>
          </a:r>
        </a:p>
      </dgm:t>
    </dgm:pt>
    <dgm:pt modelId="{C3C30779-0755-4FBD-A6B3-5CEC5333C42A}" type="parTrans" cxnId="{468A7F4B-2208-404A-9242-05E91D9109F1}">
      <dgm:prSet/>
      <dgm:spPr/>
      <dgm:t>
        <a:bodyPr/>
        <a:lstStyle/>
        <a:p>
          <a:endParaRPr lang="en-US"/>
        </a:p>
      </dgm:t>
    </dgm:pt>
    <dgm:pt modelId="{FDA463F6-A283-462B-97D0-B03963B08A18}" type="sibTrans" cxnId="{468A7F4B-2208-404A-9242-05E91D9109F1}">
      <dgm:prSet/>
      <dgm:spPr/>
      <dgm:t>
        <a:bodyPr/>
        <a:lstStyle/>
        <a:p>
          <a:endParaRPr lang="en-US"/>
        </a:p>
      </dgm:t>
    </dgm:pt>
    <dgm:pt modelId="{F3D01C38-CD83-40D4-B073-6BB3FF8E3566}">
      <dgm:prSet/>
      <dgm:spPr/>
      <dgm:t>
        <a:bodyPr/>
        <a:lstStyle/>
        <a:p>
          <a:r>
            <a:rPr lang="en-US"/>
            <a:t>Low enthusiasm and low adoption for SharePoint</a:t>
          </a:r>
        </a:p>
      </dgm:t>
    </dgm:pt>
    <dgm:pt modelId="{40905821-1689-4069-A1DF-4548CB622789}" type="parTrans" cxnId="{C2CE7772-D816-4B8F-95D1-D1CFB51B8C1C}">
      <dgm:prSet/>
      <dgm:spPr/>
      <dgm:t>
        <a:bodyPr/>
        <a:lstStyle/>
        <a:p>
          <a:endParaRPr lang="en-US"/>
        </a:p>
      </dgm:t>
    </dgm:pt>
    <dgm:pt modelId="{2FF7B485-3F9A-4BA7-ADFD-7FEE710CF38E}" type="sibTrans" cxnId="{C2CE7772-D816-4B8F-95D1-D1CFB51B8C1C}">
      <dgm:prSet/>
      <dgm:spPr/>
      <dgm:t>
        <a:bodyPr/>
        <a:lstStyle/>
        <a:p>
          <a:endParaRPr lang="en-US"/>
        </a:p>
      </dgm:t>
    </dgm:pt>
    <dgm:pt modelId="{93DFA854-6B1F-4805-96DF-00D0D11C3B8E}" type="pres">
      <dgm:prSet presAssocID="{02B8F061-7C13-4185-9948-4FE95574CDEB}" presName="linear" presStyleCnt="0">
        <dgm:presLayoutVars>
          <dgm:animLvl val="lvl"/>
          <dgm:resizeHandles val="exact"/>
        </dgm:presLayoutVars>
      </dgm:prSet>
      <dgm:spPr/>
    </dgm:pt>
    <dgm:pt modelId="{7EB1EC00-31FD-4BAA-A94B-919264227AC4}" type="pres">
      <dgm:prSet presAssocID="{3161C493-FC3D-447C-B223-EABED4B83F94}" presName="parentText" presStyleLbl="node1" presStyleIdx="0" presStyleCnt="4">
        <dgm:presLayoutVars>
          <dgm:chMax val="0"/>
          <dgm:bulletEnabled val="1"/>
        </dgm:presLayoutVars>
      </dgm:prSet>
      <dgm:spPr/>
    </dgm:pt>
    <dgm:pt modelId="{3830EA1E-F395-4C12-9174-72C206ABE23C}" type="pres">
      <dgm:prSet presAssocID="{03A68B03-BAE5-4637-9A59-F3E555EDE6A0}" presName="spacer" presStyleCnt="0"/>
      <dgm:spPr/>
    </dgm:pt>
    <dgm:pt modelId="{C34F4C2B-FC9B-4000-AD86-4003ADD4590D}" type="pres">
      <dgm:prSet presAssocID="{7EA756A2-B5D8-4D20-B7F9-6C5E29C4BCD5}" presName="parentText" presStyleLbl="node1" presStyleIdx="1" presStyleCnt="4">
        <dgm:presLayoutVars>
          <dgm:chMax val="0"/>
          <dgm:bulletEnabled val="1"/>
        </dgm:presLayoutVars>
      </dgm:prSet>
      <dgm:spPr/>
    </dgm:pt>
    <dgm:pt modelId="{B6796F92-B7F5-4586-A59B-0DFC24BF3245}" type="pres">
      <dgm:prSet presAssocID="{4F72FD01-FF00-47BB-B1A9-B0762E441F43}" presName="spacer" presStyleCnt="0"/>
      <dgm:spPr/>
    </dgm:pt>
    <dgm:pt modelId="{B440F379-F632-48ED-A00F-4F20C7F4DB80}" type="pres">
      <dgm:prSet presAssocID="{29C09C9D-C0C4-4BD0-87C1-E47472FD2DC8}" presName="parentText" presStyleLbl="node1" presStyleIdx="2" presStyleCnt="4">
        <dgm:presLayoutVars>
          <dgm:chMax val="0"/>
          <dgm:bulletEnabled val="1"/>
        </dgm:presLayoutVars>
      </dgm:prSet>
      <dgm:spPr/>
    </dgm:pt>
    <dgm:pt modelId="{FE6957BA-4507-4D54-B2CF-4AEADA3E9EA8}" type="pres">
      <dgm:prSet presAssocID="{FDA463F6-A283-462B-97D0-B03963B08A18}" presName="spacer" presStyleCnt="0"/>
      <dgm:spPr/>
    </dgm:pt>
    <dgm:pt modelId="{4DFE3722-8A73-4597-9D97-6CC702FD14BF}" type="pres">
      <dgm:prSet presAssocID="{F3D01C38-CD83-40D4-B073-6BB3FF8E3566}" presName="parentText" presStyleLbl="node1" presStyleIdx="3" presStyleCnt="4">
        <dgm:presLayoutVars>
          <dgm:chMax val="0"/>
          <dgm:bulletEnabled val="1"/>
        </dgm:presLayoutVars>
      </dgm:prSet>
      <dgm:spPr/>
    </dgm:pt>
  </dgm:ptLst>
  <dgm:cxnLst>
    <dgm:cxn modelId="{3A7EBA40-1DA1-4186-BDE7-BDD93370D79F}" type="presOf" srcId="{7EA756A2-B5D8-4D20-B7F9-6C5E29C4BCD5}" destId="{C34F4C2B-FC9B-4000-AD86-4003ADD4590D}" srcOrd="0" destOrd="0" presId="urn:microsoft.com/office/officeart/2005/8/layout/vList2"/>
    <dgm:cxn modelId="{32C3DE60-D599-4CF3-BD74-2ED46B27F29B}" type="presOf" srcId="{F3D01C38-CD83-40D4-B073-6BB3FF8E3566}" destId="{4DFE3722-8A73-4597-9D97-6CC702FD14BF}" srcOrd="0" destOrd="0" presId="urn:microsoft.com/office/officeart/2005/8/layout/vList2"/>
    <dgm:cxn modelId="{468A7F4B-2208-404A-9242-05E91D9109F1}" srcId="{02B8F061-7C13-4185-9948-4FE95574CDEB}" destId="{29C09C9D-C0C4-4BD0-87C1-E47472FD2DC8}" srcOrd="2" destOrd="0" parTransId="{C3C30779-0755-4FBD-A6B3-5CEC5333C42A}" sibTransId="{FDA463F6-A283-462B-97D0-B03963B08A18}"/>
    <dgm:cxn modelId="{11493A6C-18CE-4D15-8FE3-08A308EE3C24}" srcId="{02B8F061-7C13-4185-9948-4FE95574CDEB}" destId="{3161C493-FC3D-447C-B223-EABED4B83F94}" srcOrd="0" destOrd="0" parTransId="{2298843C-E12F-4E96-B29A-8B10CFAEBA3C}" sibTransId="{03A68B03-BAE5-4637-9A59-F3E555EDE6A0}"/>
    <dgm:cxn modelId="{EC6B6771-90A8-4A5C-AF18-EFACAEE945E9}" type="presOf" srcId="{29C09C9D-C0C4-4BD0-87C1-E47472FD2DC8}" destId="{B440F379-F632-48ED-A00F-4F20C7F4DB80}" srcOrd="0" destOrd="0" presId="urn:microsoft.com/office/officeart/2005/8/layout/vList2"/>
    <dgm:cxn modelId="{C2CE7772-D816-4B8F-95D1-D1CFB51B8C1C}" srcId="{02B8F061-7C13-4185-9948-4FE95574CDEB}" destId="{F3D01C38-CD83-40D4-B073-6BB3FF8E3566}" srcOrd="3" destOrd="0" parTransId="{40905821-1689-4069-A1DF-4548CB622789}" sibTransId="{2FF7B485-3F9A-4BA7-ADFD-7FEE710CF38E}"/>
    <dgm:cxn modelId="{35E47D8B-A666-4C88-8D66-E0187D4F360D}" srcId="{02B8F061-7C13-4185-9948-4FE95574CDEB}" destId="{7EA756A2-B5D8-4D20-B7F9-6C5E29C4BCD5}" srcOrd="1" destOrd="0" parTransId="{685E4023-6CB5-42B2-8866-6E9D6C56A496}" sibTransId="{4F72FD01-FF00-47BB-B1A9-B0762E441F43}"/>
    <dgm:cxn modelId="{CB5CF99A-8661-457D-8E6C-FE1B83892A3C}" type="presOf" srcId="{02B8F061-7C13-4185-9948-4FE95574CDEB}" destId="{93DFA854-6B1F-4805-96DF-00D0D11C3B8E}" srcOrd="0" destOrd="0" presId="urn:microsoft.com/office/officeart/2005/8/layout/vList2"/>
    <dgm:cxn modelId="{E1DD97FA-DAA3-4936-B9ED-9C187540924C}" type="presOf" srcId="{3161C493-FC3D-447C-B223-EABED4B83F94}" destId="{7EB1EC00-31FD-4BAA-A94B-919264227AC4}" srcOrd="0" destOrd="0" presId="urn:microsoft.com/office/officeart/2005/8/layout/vList2"/>
    <dgm:cxn modelId="{A243C7C3-DE6C-489A-99BB-4E31EC649A9C}" type="presParOf" srcId="{93DFA854-6B1F-4805-96DF-00D0D11C3B8E}" destId="{7EB1EC00-31FD-4BAA-A94B-919264227AC4}" srcOrd="0" destOrd="0" presId="urn:microsoft.com/office/officeart/2005/8/layout/vList2"/>
    <dgm:cxn modelId="{8BFAA4B6-B0E2-4422-88AA-31A8571106DB}" type="presParOf" srcId="{93DFA854-6B1F-4805-96DF-00D0D11C3B8E}" destId="{3830EA1E-F395-4C12-9174-72C206ABE23C}" srcOrd="1" destOrd="0" presId="urn:microsoft.com/office/officeart/2005/8/layout/vList2"/>
    <dgm:cxn modelId="{44DD0993-2D64-47C3-832D-E87D6F373CBA}" type="presParOf" srcId="{93DFA854-6B1F-4805-96DF-00D0D11C3B8E}" destId="{C34F4C2B-FC9B-4000-AD86-4003ADD4590D}" srcOrd="2" destOrd="0" presId="urn:microsoft.com/office/officeart/2005/8/layout/vList2"/>
    <dgm:cxn modelId="{6C28C0F5-F7C9-40D5-AD26-838B5644FFE4}" type="presParOf" srcId="{93DFA854-6B1F-4805-96DF-00D0D11C3B8E}" destId="{B6796F92-B7F5-4586-A59B-0DFC24BF3245}" srcOrd="3" destOrd="0" presId="urn:microsoft.com/office/officeart/2005/8/layout/vList2"/>
    <dgm:cxn modelId="{592F7C9E-1CF5-4BE6-A21C-7636C1210321}" type="presParOf" srcId="{93DFA854-6B1F-4805-96DF-00D0D11C3B8E}" destId="{B440F379-F632-48ED-A00F-4F20C7F4DB80}" srcOrd="4" destOrd="0" presId="urn:microsoft.com/office/officeart/2005/8/layout/vList2"/>
    <dgm:cxn modelId="{DAA8E202-5470-4680-AEF7-8038BD30BB4E}" type="presParOf" srcId="{93DFA854-6B1F-4805-96DF-00D0D11C3B8E}" destId="{FE6957BA-4507-4D54-B2CF-4AEADA3E9EA8}" srcOrd="5" destOrd="0" presId="urn:microsoft.com/office/officeart/2005/8/layout/vList2"/>
    <dgm:cxn modelId="{ED549019-C9D6-4C1A-A7C3-73156501CE21}" type="presParOf" srcId="{93DFA854-6B1F-4805-96DF-00D0D11C3B8E}" destId="{4DFE3722-8A73-4597-9D97-6CC702FD14B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B84165-792F-45AB-9E14-D3D01763E1F2}" type="doc">
      <dgm:prSet loTypeId="urn:microsoft.com/office/officeart/2005/8/layout/vProcess5" loCatId="process" qsTypeId="urn:microsoft.com/office/officeart/2005/8/quickstyle/simple3" qsCatId="simple" csTypeId="urn:microsoft.com/office/officeart/2005/8/colors/colorful5" csCatId="colorful"/>
      <dgm:spPr/>
      <dgm:t>
        <a:bodyPr/>
        <a:lstStyle/>
        <a:p>
          <a:endParaRPr lang="en-US"/>
        </a:p>
      </dgm:t>
    </dgm:pt>
    <dgm:pt modelId="{9B0D877F-9AB4-4EB8-9E83-ACEEB82B1864}">
      <dgm:prSet/>
      <dgm:spPr/>
      <dgm:t>
        <a:bodyPr/>
        <a:lstStyle/>
        <a:p>
          <a:r>
            <a:rPr lang="en-US"/>
            <a:t>simple governance policies</a:t>
          </a:r>
        </a:p>
      </dgm:t>
    </dgm:pt>
    <dgm:pt modelId="{53EFCA2B-FBB4-4347-BED3-D69826E7BC94}" type="parTrans" cxnId="{4023DE89-6B83-47DD-B1DE-27EE385064B7}">
      <dgm:prSet/>
      <dgm:spPr/>
      <dgm:t>
        <a:bodyPr/>
        <a:lstStyle/>
        <a:p>
          <a:endParaRPr lang="en-US"/>
        </a:p>
      </dgm:t>
    </dgm:pt>
    <dgm:pt modelId="{E672116C-0A81-47DD-8579-681CCDA33511}" type="sibTrans" cxnId="{4023DE89-6B83-47DD-B1DE-27EE385064B7}">
      <dgm:prSet/>
      <dgm:spPr/>
      <dgm:t>
        <a:bodyPr/>
        <a:lstStyle/>
        <a:p>
          <a:endParaRPr lang="en-US"/>
        </a:p>
      </dgm:t>
    </dgm:pt>
    <dgm:pt modelId="{22E499C2-01F9-4927-ADB6-D229D72149C7}">
      <dgm:prSet/>
      <dgm:spPr/>
      <dgm:t>
        <a:bodyPr/>
        <a:lstStyle/>
        <a:p>
          <a:r>
            <a:rPr lang="en-US"/>
            <a:t>simple adoption metrics</a:t>
          </a:r>
        </a:p>
      </dgm:t>
    </dgm:pt>
    <dgm:pt modelId="{FE03E144-A41B-4313-9AC4-218007AA2CED}" type="parTrans" cxnId="{2EA4A204-4211-4FAF-9198-7D3968C9BF17}">
      <dgm:prSet/>
      <dgm:spPr/>
      <dgm:t>
        <a:bodyPr/>
        <a:lstStyle/>
        <a:p>
          <a:endParaRPr lang="en-US"/>
        </a:p>
      </dgm:t>
    </dgm:pt>
    <dgm:pt modelId="{01B3A9CE-790C-4C3B-B41E-35734FB5A029}" type="sibTrans" cxnId="{2EA4A204-4211-4FAF-9198-7D3968C9BF17}">
      <dgm:prSet/>
      <dgm:spPr/>
      <dgm:t>
        <a:bodyPr/>
        <a:lstStyle/>
        <a:p>
          <a:endParaRPr lang="en-US"/>
        </a:p>
      </dgm:t>
    </dgm:pt>
    <dgm:pt modelId="{54C0EBF7-29A5-4BC6-9EC8-40BE0D735119}">
      <dgm:prSet/>
      <dgm:spPr/>
      <dgm:t>
        <a:bodyPr/>
        <a:lstStyle/>
        <a:p>
          <a:r>
            <a:rPr lang="en-US"/>
            <a:t>simple solutions</a:t>
          </a:r>
        </a:p>
      </dgm:t>
    </dgm:pt>
    <dgm:pt modelId="{B7D79FB8-0739-4AF1-AAE4-94C2BB82F4E8}" type="parTrans" cxnId="{47387DDB-EAAD-4259-A223-4A7CDDA6F87E}">
      <dgm:prSet/>
      <dgm:spPr/>
      <dgm:t>
        <a:bodyPr/>
        <a:lstStyle/>
        <a:p>
          <a:endParaRPr lang="en-US"/>
        </a:p>
      </dgm:t>
    </dgm:pt>
    <dgm:pt modelId="{7237875B-485F-45A1-A009-0AD4153D24A0}" type="sibTrans" cxnId="{47387DDB-EAAD-4259-A223-4A7CDDA6F87E}">
      <dgm:prSet/>
      <dgm:spPr/>
      <dgm:t>
        <a:bodyPr/>
        <a:lstStyle/>
        <a:p>
          <a:endParaRPr lang="en-US"/>
        </a:p>
      </dgm:t>
    </dgm:pt>
    <dgm:pt modelId="{70799EA1-1456-4A33-9FDE-D9DDFA806843}">
      <dgm:prSet/>
      <dgm:spPr/>
      <dgm:t>
        <a:bodyPr/>
        <a:lstStyle/>
        <a:p>
          <a:r>
            <a:rPr lang="en-US"/>
            <a:t>user support that actually helps</a:t>
          </a:r>
        </a:p>
      </dgm:t>
    </dgm:pt>
    <dgm:pt modelId="{468195E8-B104-4878-8B91-2BFF162C418B}" type="parTrans" cxnId="{D05DB7FC-E7C2-486B-BDDD-F46A85EC7303}">
      <dgm:prSet/>
      <dgm:spPr/>
      <dgm:t>
        <a:bodyPr/>
        <a:lstStyle/>
        <a:p>
          <a:endParaRPr lang="en-US"/>
        </a:p>
      </dgm:t>
    </dgm:pt>
    <dgm:pt modelId="{974083FA-4BDC-44D3-9F66-3406B2ACD6DB}" type="sibTrans" cxnId="{D05DB7FC-E7C2-486B-BDDD-F46A85EC7303}">
      <dgm:prSet/>
      <dgm:spPr/>
      <dgm:t>
        <a:bodyPr/>
        <a:lstStyle/>
        <a:p>
          <a:endParaRPr lang="en-US"/>
        </a:p>
      </dgm:t>
    </dgm:pt>
    <dgm:pt modelId="{F39E9BFD-E8EA-4913-A928-096A46931848}" type="pres">
      <dgm:prSet presAssocID="{5DB84165-792F-45AB-9E14-D3D01763E1F2}" presName="outerComposite" presStyleCnt="0">
        <dgm:presLayoutVars>
          <dgm:chMax val="5"/>
          <dgm:dir/>
          <dgm:resizeHandles val="exact"/>
        </dgm:presLayoutVars>
      </dgm:prSet>
      <dgm:spPr/>
    </dgm:pt>
    <dgm:pt modelId="{AAF66B87-9B6E-462A-AB60-72E16658530E}" type="pres">
      <dgm:prSet presAssocID="{5DB84165-792F-45AB-9E14-D3D01763E1F2}" presName="dummyMaxCanvas" presStyleCnt="0">
        <dgm:presLayoutVars/>
      </dgm:prSet>
      <dgm:spPr/>
    </dgm:pt>
    <dgm:pt modelId="{5E28B015-3226-44FA-A867-931CBE36C4FE}" type="pres">
      <dgm:prSet presAssocID="{5DB84165-792F-45AB-9E14-D3D01763E1F2}" presName="FourNodes_1" presStyleLbl="node1" presStyleIdx="0" presStyleCnt="4">
        <dgm:presLayoutVars>
          <dgm:bulletEnabled val="1"/>
        </dgm:presLayoutVars>
      </dgm:prSet>
      <dgm:spPr/>
    </dgm:pt>
    <dgm:pt modelId="{202B59E3-8B6F-47FC-9BDF-794A57F418FA}" type="pres">
      <dgm:prSet presAssocID="{5DB84165-792F-45AB-9E14-D3D01763E1F2}" presName="FourNodes_2" presStyleLbl="node1" presStyleIdx="1" presStyleCnt="4">
        <dgm:presLayoutVars>
          <dgm:bulletEnabled val="1"/>
        </dgm:presLayoutVars>
      </dgm:prSet>
      <dgm:spPr/>
    </dgm:pt>
    <dgm:pt modelId="{CD9786C4-E514-40A0-9A52-099E3A204EF6}" type="pres">
      <dgm:prSet presAssocID="{5DB84165-792F-45AB-9E14-D3D01763E1F2}" presName="FourNodes_3" presStyleLbl="node1" presStyleIdx="2" presStyleCnt="4">
        <dgm:presLayoutVars>
          <dgm:bulletEnabled val="1"/>
        </dgm:presLayoutVars>
      </dgm:prSet>
      <dgm:spPr/>
    </dgm:pt>
    <dgm:pt modelId="{E03ABBDC-1603-4A03-8AF8-D5D22DFEAECE}" type="pres">
      <dgm:prSet presAssocID="{5DB84165-792F-45AB-9E14-D3D01763E1F2}" presName="FourNodes_4" presStyleLbl="node1" presStyleIdx="3" presStyleCnt="4">
        <dgm:presLayoutVars>
          <dgm:bulletEnabled val="1"/>
        </dgm:presLayoutVars>
      </dgm:prSet>
      <dgm:spPr/>
    </dgm:pt>
    <dgm:pt modelId="{0891276F-032A-49D0-8FB1-26A9778230F6}" type="pres">
      <dgm:prSet presAssocID="{5DB84165-792F-45AB-9E14-D3D01763E1F2}" presName="FourConn_1-2" presStyleLbl="fgAccFollowNode1" presStyleIdx="0" presStyleCnt="3">
        <dgm:presLayoutVars>
          <dgm:bulletEnabled val="1"/>
        </dgm:presLayoutVars>
      </dgm:prSet>
      <dgm:spPr/>
    </dgm:pt>
    <dgm:pt modelId="{7832CCA7-2AD0-48B1-B70C-72DE784C5B86}" type="pres">
      <dgm:prSet presAssocID="{5DB84165-792F-45AB-9E14-D3D01763E1F2}" presName="FourConn_2-3" presStyleLbl="fgAccFollowNode1" presStyleIdx="1" presStyleCnt="3">
        <dgm:presLayoutVars>
          <dgm:bulletEnabled val="1"/>
        </dgm:presLayoutVars>
      </dgm:prSet>
      <dgm:spPr/>
    </dgm:pt>
    <dgm:pt modelId="{416E7D51-1A24-4BA7-B8E6-B49FB567418F}" type="pres">
      <dgm:prSet presAssocID="{5DB84165-792F-45AB-9E14-D3D01763E1F2}" presName="FourConn_3-4" presStyleLbl="fgAccFollowNode1" presStyleIdx="2" presStyleCnt="3">
        <dgm:presLayoutVars>
          <dgm:bulletEnabled val="1"/>
        </dgm:presLayoutVars>
      </dgm:prSet>
      <dgm:spPr/>
    </dgm:pt>
    <dgm:pt modelId="{D2718A14-33B0-42CD-9703-B3689513D5CC}" type="pres">
      <dgm:prSet presAssocID="{5DB84165-792F-45AB-9E14-D3D01763E1F2}" presName="FourNodes_1_text" presStyleLbl="node1" presStyleIdx="3" presStyleCnt="4">
        <dgm:presLayoutVars>
          <dgm:bulletEnabled val="1"/>
        </dgm:presLayoutVars>
      </dgm:prSet>
      <dgm:spPr/>
    </dgm:pt>
    <dgm:pt modelId="{248581B1-D3E8-42BD-9F95-C6C79CE8FB35}" type="pres">
      <dgm:prSet presAssocID="{5DB84165-792F-45AB-9E14-D3D01763E1F2}" presName="FourNodes_2_text" presStyleLbl="node1" presStyleIdx="3" presStyleCnt="4">
        <dgm:presLayoutVars>
          <dgm:bulletEnabled val="1"/>
        </dgm:presLayoutVars>
      </dgm:prSet>
      <dgm:spPr/>
    </dgm:pt>
    <dgm:pt modelId="{0E1BEA5A-2990-4C47-BDE8-E0D86FBEA8AA}" type="pres">
      <dgm:prSet presAssocID="{5DB84165-792F-45AB-9E14-D3D01763E1F2}" presName="FourNodes_3_text" presStyleLbl="node1" presStyleIdx="3" presStyleCnt="4">
        <dgm:presLayoutVars>
          <dgm:bulletEnabled val="1"/>
        </dgm:presLayoutVars>
      </dgm:prSet>
      <dgm:spPr/>
    </dgm:pt>
    <dgm:pt modelId="{6A71A2D5-E50C-4441-9B61-AA2A0E9B4865}" type="pres">
      <dgm:prSet presAssocID="{5DB84165-792F-45AB-9E14-D3D01763E1F2}" presName="FourNodes_4_text" presStyleLbl="node1" presStyleIdx="3" presStyleCnt="4">
        <dgm:presLayoutVars>
          <dgm:bulletEnabled val="1"/>
        </dgm:presLayoutVars>
      </dgm:prSet>
      <dgm:spPr/>
    </dgm:pt>
  </dgm:ptLst>
  <dgm:cxnLst>
    <dgm:cxn modelId="{2EA4A204-4211-4FAF-9198-7D3968C9BF17}" srcId="{5DB84165-792F-45AB-9E14-D3D01763E1F2}" destId="{22E499C2-01F9-4927-ADB6-D229D72149C7}" srcOrd="1" destOrd="0" parTransId="{FE03E144-A41B-4313-9AC4-218007AA2CED}" sibTransId="{01B3A9CE-790C-4C3B-B41E-35734FB5A029}"/>
    <dgm:cxn modelId="{1251EB1E-7E36-4CF0-844A-6A2FFE095275}" type="presOf" srcId="{9B0D877F-9AB4-4EB8-9E83-ACEEB82B1864}" destId="{D2718A14-33B0-42CD-9703-B3689513D5CC}" srcOrd="1" destOrd="0" presId="urn:microsoft.com/office/officeart/2005/8/layout/vProcess5"/>
    <dgm:cxn modelId="{9177835D-9C57-485C-8A23-CA6412EC596D}" type="presOf" srcId="{54C0EBF7-29A5-4BC6-9EC8-40BE0D735119}" destId="{0E1BEA5A-2990-4C47-BDE8-E0D86FBEA8AA}" srcOrd="1" destOrd="0" presId="urn:microsoft.com/office/officeart/2005/8/layout/vProcess5"/>
    <dgm:cxn modelId="{6DAF3F65-7831-4395-9A2E-E7E0655200F4}" type="presOf" srcId="{22E499C2-01F9-4927-ADB6-D229D72149C7}" destId="{248581B1-D3E8-42BD-9F95-C6C79CE8FB35}" srcOrd="1" destOrd="0" presId="urn:microsoft.com/office/officeart/2005/8/layout/vProcess5"/>
    <dgm:cxn modelId="{84CF686B-F5DB-41A3-9611-A6E17711B543}" type="presOf" srcId="{9B0D877F-9AB4-4EB8-9E83-ACEEB82B1864}" destId="{5E28B015-3226-44FA-A867-931CBE36C4FE}" srcOrd="0" destOrd="0" presId="urn:microsoft.com/office/officeart/2005/8/layout/vProcess5"/>
    <dgm:cxn modelId="{744BBF6C-909F-4720-B006-93C8935EBA29}" type="presOf" srcId="{54C0EBF7-29A5-4BC6-9EC8-40BE0D735119}" destId="{CD9786C4-E514-40A0-9A52-099E3A204EF6}" srcOrd="0" destOrd="0" presId="urn:microsoft.com/office/officeart/2005/8/layout/vProcess5"/>
    <dgm:cxn modelId="{25583D76-F791-4B71-832D-28F8A78FD35C}" type="presOf" srcId="{7237875B-485F-45A1-A009-0AD4153D24A0}" destId="{416E7D51-1A24-4BA7-B8E6-B49FB567418F}" srcOrd="0" destOrd="0" presId="urn:microsoft.com/office/officeart/2005/8/layout/vProcess5"/>
    <dgm:cxn modelId="{F9525880-ECAF-4664-A1C8-9B3492D4F19B}" type="presOf" srcId="{22E499C2-01F9-4927-ADB6-D229D72149C7}" destId="{202B59E3-8B6F-47FC-9BDF-794A57F418FA}" srcOrd="0" destOrd="0" presId="urn:microsoft.com/office/officeart/2005/8/layout/vProcess5"/>
    <dgm:cxn modelId="{C7A4BD82-D91F-46D0-B881-71702A375E0E}" type="presOf" srcId="{5DB84165-792F-45AB-9E14-D3D01763E1F2}" destId="{F39E9BFD-E8EA-4913-A928-096A46931848}" srcOrd="0" destOrd="0" presId="urn:microsoft.com/office/officeart/2005/8/layout/vProcess5"/>
    <dgm:cxn modelId="{4023DE89-6B83-47DD-B1DE-27EE385064B7}" srcId="{5DB84165-792F-45AB-9E14-D3D01763E1F2}" destId="{9B0D877F-9AB4-4EB8-9E83-ACEEB82B1864}" srcOrd="0" destOrd="0" parTransId="{53EFCA2B-FBB4-4347-BED3-D69826E7BC94}" sibTransId="{E672116C-0A81-47DD-8579-681CCDA33511}"/>
    <dgm:cxn modelId="{5DB3489B-5D7B-4CB2-B707-23F2D0529FA1}" type="presOf" srcId="{E672116C-0A81-47DD-8579-681CCDA33511}" destId="{0891276F-032A-49D0-8FB1-26A9778230F6}" srcOrd="0" destOrd="0" presId="urn:microsoft.com/office/officeart/2005/8/layout/vProcess5"/>
    <dgm:cxn modelId="{B2C6F0B1-7BBF-427F-94C9-F6CC8A9ABC52}" type="presOf" srcId="{01B3A9CE-790C-4C3B-B41E-35734FB5A029}" destId="{7832CCA7-2AD0-48B1-B70C-72DE784C5B86}" srcOrd="0" destOrd="0" presId="urn:microsoft.com/office/officeart/2005/8/layout/vProcess5"/>
    <dgm:cxn modelId="{8FED4CBD-6C95-43A2-B3E5-8B45FD8B0641}" type="presOf" srcId="{70799EA1-1456-4A33-9FDE-D9DDFA806843}" destId="{E03ABBDC-1603-4A03-8AF8-D5D22DFEAECE}" srcOrd="0" destOrd="0" presId="urn:microsoft.com/office/officeart/2005/8/layout/vProcess5"/>
    <dgm:cxn modelId="{47387DDB-EAAD-4259-A223-4A7CDDA6F87E}" srcId="{5DB84165-792F-45AB-9E14-D3D01763E1F2}" destId="{54C0EBF7-29A5-4BC6-9EC8-40BE0D735119}" srcOrd="2" destOrd="0" parTransId="{B7D79FB8-0739-4AF1-AAE4-94C2BB82F4E8}" sibTransId="{7237875B-485F-45A1-A009-0AD4153D24A0}"/>
    <dgm:cxn modelId="{A954D7E3-3EF1-4CD5-8BE0-71558212A915}" type="presOf" srcId="{70799EA1-1456-4A33-9FDE-D9DDFA806843}" destId="{6A71A2D5-E50C-4441-9B61-AA2A0E9B4865}" srcOrd="1" destOrd="0" presId="urn:microsoft.com/office/officeart/2005/8/layout/vProcess5"/>
    <dgm:cxn modelId="{D05DB7FC-E7C2-486B-BDDD-F46A85EC7303}" srcId="{5DB84165-792F-45AB-9E14-D3D01763E1F2}" destId="{70799EA1-1456-4A33-9FDE-D9DDFA806843}" srcOrd="3" destOrd="0" parTransId="{468195E8-B104-4878-8B91-2BFF162C418B}" sibTransId="{974083FA-4BDC-44D3-9F66-3406B2ACD6DB}"/>
    <dgm:cxn modelId="{9E0409FA-4B6E-48E9-A0ED-E1235F62B829}" type="presParOf" srcId="{F39E9BFD-E8EA-4913-A928-096A46931848}" destId="{AAF66B87-9B6E-462A-AB60-72E16658530E}" srcOrd="0" destOrd="0" presId="urn:microsoft.com/office/officeart/2005/8/layout/vProcess5"/>
    <dgm:cxn modelId="{B2777E40-5C59-41E9-93C4-0DE30ED95964}" type="presParOf" srcId="{F39E9BFD-E8EA-4913-A928-096A46931848}" destId="{5E28B015-3226-44FA-A867-931CBE36C4FE}" srcOrd="1" destOrd="0" presId="urn:microsoft.com/office/officeart/2005/8/layout/vProcess5"/>
    <dgm:cxn modelId="{0FA4D228-B038-4FF6-8BF9-6A9F6D07B65D}" type="presParOf" srcId="{F39E9BFD-E8EA-4913-A928-096A46931848}" destId="{202B59E3-8B6F-47FC-9BDF-794A57F418FA}" srcOrd="2" destOrd="0" presId="urn:microsoft.com/office/officeart/2005/8/layout/vProcess5"/>
    <dgm:cxn modelId="{E7C4BEEA-6CBC-4CA3-88E2-F9160393E904}" type="presParOf" srcId="{F39E9BFD-E8EA-4913-A928-096A46931848}" destId="{CD9786C4-E514-40A0-9A52-099E3A204EF6}" srcOrd="3" destOrd="0" presId="urn:microsoft.com/office/officeart/2005/8/layout/vProcess5"/>
    <dgm:cxn modelId="{C753BD18-DBE9-47DB-93D8-575226AA2DEE}" type="presParOf" srcId="{F39E9BFD-E8EA-4913-A928-096A46931848}" destId="{E03ABBDC-1603-4A03-8AF8-D5D22DFEAECE}" srcOrd="4" destOrd="0" presId="urn:microsoft.com/office/officeart/2005/8/layout/vProcess5"/>
    <dgm:cxn modelId="{B2AE9D43-1769-44FE-9AA2-79C27A771CBD}" type="presParOf" srcId="{F39E9BFD-E8EA-4913-A928-096A46931848}" destId="{0891276F-032A-49D0-8FB1-26A9778230F6}" srcOrd="5" destOrd="0" presId="urn:microsoft.com/office/officeart/2005/8/layout/vProcess5"/>
    <dgm:cxn modelId="{8CAD9992-1791-4DE1-AB17-234CB0B17BC2}" type="presParOf" srcId="{F39E9BFD-E8EA-4913-A928-096A46931848}" destId="{7832CCA7-2AD0-48B1-B70C-72DE784C5B86}" srcOrd="6" destOrd="0" presId="urn:microsoft.com/office/officeart/2005/8/layout/vProcess5"/>
    <dgm:cxn modelId="{AA322137-42BE-498F-9C3B-15BBB08E5649}" type="presParOf" srcId="{F39E9BFD-E8EA-4913-A928-096A46931848}" destId="{416E7D51-1A24-4BA7-B8E6-B49FB567418F}" srcOrd="7" destOrd="0" presId="urn:microsoft.com/office/officeart/2005/8/layout/vProcess5"/>
    <dgm:cxn modelId="{925CC530-2712-4B29-B88A-75D185FC9017}" type="presParOf" srcId="{F39E9BFD-E8EA-4913-A928-096A46931848}" destId="{D2718A14-33B0-42CD-9703-B3689513D5CC}" srcOrd="8" destOrd="0" presId="urn:microsoft.com/office/officeart/2005/8/layout/vProcess5"/>
    <dgm:cxn modelId="{8A8E5A12-3B89-452A-9BF8-562FFC432B38}" type="presParOf" srcId="{F39E9BFD-E8EA-4913-A928-096A46931848}" destId="{248581B1-D3E8-42BD-9F95-C6C79CE8FB35}" srcOrd="9" destOrd="0" presId="urn:microsoft.com/office/officeart/2005/8/layout/vProcess5"/>
    <dgm:cxn modelId="{D766F806-94E7-4588-BB17-3692DCFC2892}" type="presParOf" srcId="{F39E9BFD-E8EA-4913-A928-096A46931848}" destId="{0E1BEA5A-2990-4C47-BDE8-E0D86FBEA8AA}" srcOrd="10" destOrd="0" presId="urn:microsoft.com/office/officeart/2005/8/layout/vProcess5"/>
    <dgm:cxn modelId="{5C49D09F-1BE1-4AE5-A9E0-4E54ED8D0356}" type="presParOf" srcId="{F39E9BFD-E8EA-4913-A928-096A46931848}" destId="{6A71A2D5-E50C-4441-9B61-AA2A0E9B486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C18F5C-E652-4817-8316-73BD703AA55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A3428AB-E952-4B4F-886A-7F0DF0C20545}">
      <dgm:prSet/>
      <dgm:spPr/>
      <dgm:t>
        <a:bodyPr/>
        <a:lstStyle/>
        <a:p>
          <a:r>
            <a:rPr lang="en-US" dirty="0"/>
            <a:t>Provided their users easy access to their site collection administrators when they had a question</a:t>
          </a:r>
        </a:p>
        <a:p>
          <a:endParaRPr lang="en-US" dirty="0"/>
        </a:p>
      </dgm:t>
    </dgm:pt>
    <dgm:pt modelId="{B749A04B-E38A-4B0A-A601-5B082CC1DB85}" type="parTrans" cxnId="{40C5810A-7DF2-4C2C-9365-8D94FB96BDC4}">
      <dgm:prSet/>
      <dgm:spPr/>
      <dgm:t>
        <a:bodyPr/>
        <a:lstStyle/>
        <a:p>
          <a:endParaRPr lang="en-US"/>
        </a:p>
      </dgm:t>
    </dgm:pt>
    <dgm:pt modelId="{747767D7-DDD2-4128-A695-2E039DFC7F6E}" type="sibTrans" cxnId="{40C5810A-7DF2-4C2C-9365-8D94FB96BDC4}">
      <dgm:prSet/>
      <dgm:spPr/>
      <dgm:t>
        <a:bodyPr/>
        <a:lstStyle/>
        <a:p>
          <a:endParaRPr lang="en-US"/>
        </a:p>
      </dgm:t>
    </dgm:pt>
    <dgm:pt modelId="{A90B85CA-5CC1-4415-B834-457F31BDB928}">
      <dgm:prSet/>
      <dgm:spPr/>
      <dgm:t>
        <a:bodyPr/>
        <a:lstStyle/>
        <a:p>
          <a:r>
            <a:rPr lang="en-US"/>
            <a:t>Provided users the ability to get solutions to problems at the moment-of-need</a:t>
          </a:r>
        </a:p>
      </dgm:t>
    </dgm:pt>
    <dgm:pt modelId="{EF3B25EC-EF35-4177-9339-BA222CDB14FC}" type="parTrans" cxnId="{CD575AFA-7D34-4B2C-BAD6-AE8D3F536CBB}">
      <dgm:prSet/>
      <dgm:spPr/>
      <dgm:t>
        <a:bodyPr/>
        <a:lstStyle/>
        <a:p>
          <a:endParaRPr lang="en-US"/>
        </a:p>
      </dgm:t>
    </dgm:pt>
    <dgm:pt modelId="{927F1DEB-F0B3-4AD3-AB8D-E803588AD4BF}" type="sibTrans" cxnId="{CD575AFA-7D34-4B2C-BAD6-AE8D3F536CBB}">
      <dgm:prSet/>
      <dgm:spPr/>
      <dgm:t>
        <a:bodyPr/>
        <a:lstStyle/>
        <a:p>
          <a:endParaRPr lang="en-US"/>
        </a:p>
      </dgm:t>
    </dgm:pt>
    <dgm:pt modelId="{93A0EC24-F458-41F4-829F-08D3238FD569}" type="pres">
      <dgm:prSet presAssocID="{03C18F5C-E652-4817-8316-73BD703AA554}" presName="vert0" presStyleCnt="0">
        <dgm:presLayoutVars>
          <dgm:dir/>
          <dgm:animOne val="branch"/>
          <dgm:animLvl val="lvl"/>
        </dgm:presLayoutVars>
      </dgm:prSet>
      <dgm:spPr/>
    </dgm:pt>
    <dgm:pt modelId="{0B9CE237-A3F1-41CB-BFB7-D27606062C48}" type="pres">
      <dgm:prSet presAssocID="{4A3428AB-E952-4B4F-886A-7F0DF0C20545}" presName="thickLine" presStyleLbl="alignNode1" presStyleIdx="0" presStyleCnt="2"/>
      <dgm:spPr/>
    </dgm:pt>
    <dgm:pt modelId="{305F03AE-EE5C-4CE8-9E08-4BA4C2F51E86}" type="pres">
      <dgm:prSet presAssocID="{4A3428AB-E952-4B4F-886A-7F0DF0C20545}" presName="horz1" presStyleCnt="0"/>
      <dgm:spPr/>
    </dgm:pt>
    <dgm:pt modelId="{6589F8BB-B21F-4D8E-A552-FC15E7A8490A}" type="pres">
      <dgm:prSet presAssocID="{4A3428AB-E952-4B4F-886A-7F0DF0C20545}" presName="tx1" presStyleLbl="revTx" presStyleIdx="0" presStyleCnt="2"/>
      <dgm:spPr/>
    </dgm:pt>
    <dgm:pt modelId="{5B23853F-DE80-472B-9044-B7DB8F05DE7D}" type="pres">
      <dgm:prSet presAssocID="{4A3428AB-E952-4B4F-886A-7F0DF0C20545}" presName="vert1" presStyleCnt="0"/>
      <dgm:spPr/>
    </dgm:pt>
    <dgm:pt modelId="{B226125D-EBA5-437B-BC7A-83DFE4F481AE}" type="pres">
      <dgm:prSet presAssocID="{A90B85CA-5CC1-4415-B834-457F31BDB928}" presName="thickLine" presStyleLbl="alignNode1" presStyleIdx="1" presStyleCnt="2"/>
      <dgm:spPr/>
    </dgm:pt>
    <dgm:pt modelId="{7FBE26AF-2622-4B80-BE96-520092914F69}" type="pres">
      <dgm:prSet presAssocID="{A90B85CA-5CC1-4415-B834-457F31BDB928}" presName="horz1" presStyleCnt="0"/>
      <dgm:spPr/>
    </dgm:pt>
    <dgm:pt modelId="{E59D2641-77FE-4220-9197-44907857C129}" type="pres">
      <dgm:prSet presAssocID="{A90B85CA-5CC1-4415-B834-457F31BDB928}" presName="tx1" presStyleLbl="revTx" presStyleIdx="1" presStyleCnt="2"/>
      <dgm:spPr/>
    </dgm:pt>
    <dgm:pt modelId="{29A582EE-64DB-4248-AB67-FDD5433E3864}" type="pres">
      <dgm:prSet presAssocID="{A90B85CA-5CC1-4415-B834-457F31BDB928}" presName="vert1" presStyleCnt="0"/>
      <dgm:spPr/>
    </dgm:pt>
  </dgm:ptLst>
  <dgm:cxnLst>
    <dgm:cxn modelId="{40C5810A-7DF2-4C2C-9365-8D94FB96BDC4}" srcId="{03C18F5C-E652-4817-8316-73BD703AA554}" destId="{4A3428AB-E952-4B4F-886A-7F0DF0C20545}" srcOrd="0" destOrd="0" parTransId="{B749A04B-E38A-4B0A-A601-5B082CC1DB85}" sibTransId="{747767D7-DDD2-4128-A695-2E039DFC7F6E}"/>
    <dgm:cxn modelId="{E4E028B9-35EC-445D-AFC0-CA9AF13FBAD3}" type="presOf" srcId="{03C18F5C-E652-4817-8316-73BD703AA554}" destId="{93A0EC24-F458-41F4-829F-08D3238FD569}" srcOrd="0" destOrd="0" presId="urn:microsoft.com/office/officeart/2008/layout/LinedList"/>
    <dgm:cxn modelId="{3E7DADB9-00EF-4811-8AEA-3C6C956A6C7B}" type="presOf" srcId="{4A3428AB-E952-4B4F-886A-7F0DF0C20545}" destId="{6589F8BB-B21F-4D8E-A552-FC15E7A8490A}" srcOrd="0" destOrd="0" presId="urn:microsoft.com/office/officeart/2008/layout/LinedList"/>
    <dgm:cxn modelId="{8E14DCC5-046A-4117-A1E2-4459E741B8E6}" type="presOf" srcId="{A90B85CA-5CC1-4415-B834-457F31BDB928}" destId="{E59D2641-77FE-4220-9197-44907857C129}" srcOrd="0" destOrd="0" presId="urn:microsoft.com/office/officeart/2008/layout/LinedList"/>
    <dgm:cxn modelId="{CD575AFA-7D34-4B2C-BAD6-AE8D3F536CBB}" srcId="{03C18F5C-E652-4817-8316-73BD703AA554}" destId="{A90B85CA-5CC1-4415-B834-457F31BDB928}" srcOrd="1" destOrd="0" parTransId="{EF3B25EC-EF35-4177-9339-BA222CDB14FC}" sibTransId="{927F1DEB-F0B3-4AD3-AB8D-E803588AD4BF}"/>
    <dgm:cxn modelId="{8B84D399-D2C9-41FC-BB18-A00B860A9FBB}" type="presParOf" srcId="{93A0EC24-F458-41F4-829F-08D3238FD569}" destId="{0B9CE237-A3F1-41CB-BFB7-D27606062C48}" srcOrd="0" destOrd="0" presId="urn:microsoft.com/office/officeart/2008/layout/LinedList"/>
    <dgm:cxn modelId="{70C49C5F-31AB-4EF1-8DF7-EFB9901BA956}" type="presParOf" srcId="{93A0EC24-F458-41F4-829F-08D3238FD569}" destId="{305F03AE-EE5C-4CE8-9E08-4BA4C2F51E86}" srcOrd="1" destOrd="0" presId="urn:microsoft.com/office/officeart/2008/layout/LinedList"/>
    <dgm:cxn modelId="{E4F3B395-0048-40DA-B7D6-627CF6FEAA2A}" type="presParOf" srcId="{305F03AE-EE5C-4CE8-9E08-4BA4C2F51E86}" destId="{6589F8BB-B21F-4D8E-A552-FC15E7A8490A}" srcOrd="0" destOrd="0" presId="urn:microsoft.com/office/officeart/2008/layout/LinedList"/>
    <dgm:cxn modelId="{D5A9E55E-EF2D-4E30-B1CC-4C274D065640}" type="presParOf" srcId="{305F03AE-EE5C-4CE8-9E08-4BA4C2F51E86}" destId="{5B23853F-DE80-472B-9044-B7DB8F05DE7D}" srcOrd="1" destOrd="0" presId="urn:microsoft.com/office/officeart/2008/layout/LinedList"/>
    <dgm:cxn modelId="{355D5886-9A99-4A60-B1F8-D8035F4F5BEA}" type="presParOf" srcId="{93A0EC24-F458-41F4-829F-08D3238FD569}" destId="{B226125D-EBA5-437B-BC7A-83DFE4F481AE}" srcOrd="2" destOrd="0" presId="urn:microsoft.com/office/officeart/2008/layout/LinedList"/>
    <dgm:cxn modelId="{936C89FF-E695-463F-8194-90ABF41F9B91}" type="presParOf" srcId="{93A0EC24-F458-41F4-829F-08D3238FD569}" destId="{7FBE26AF-2622-4B80-BE96-520092914F69}" srcOrd="3" destOrd="0" presId="urn:microsoft.com/office/officeart/2008/layout/LinedList"/>
    <dgm:cxn modelId="{2BBB756D-47FD-4703-BAA5-14D80B3B3DA0}" type="presParOf" srcId="{7FBE26AF-2622-4B80-BE96-520092914F69}" destId="{E59D2641-77FE-4220-9197-44907857C129}" srcOrd="0" destOrd="0" presId="urn:microsoft.com/office/officeart/2008/layout/LinedList"/>
    <dgm:cxn modelId="{DE0685D9-5B1B-4BFE-8203-44A61BE692DF}" type="presParOf" srcId="{7FBE26AF-2622-4B80-BE96-520092914F69}" destId="{29A582EE-64DB-4248-AB67-FDD5433E38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1EC00-31FD-4BAA-A94B-919264227AC4}">
      <dsp:nvSpPr>
        <dsp:cNvPr id="0" name=""/>
        <dsp:cNvSpPr/>
      </dsp:nvSpPr>
      <dsp:spPr>
        <a:xfrm>
          <a:off x="0" y="10752"/>
          <a:ext cx="6513603" cy="13903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Two SharePoint on-prem farms</a:t>
          </a:r>
        </a:p>
      </dsp:txBody>
      <dsp:txXfrm>
        <a:off x="67873" y="78625"/>
        <a:ext cx="6377857" cy="1254634"/>
      </dsp:txXfrm>
    </dsp:sp>
    <dsp:sp modelId="{C34F4C2B-FC9B-4000-AD86-4003ADD4590D}">
      <dsp:nvSpPr>
        <dsp:cNvPr id="0" name=""/>
        <dsp:cNvSpPr/>
      </dsp:nvSpPr>
      <dsp:spPr>
        <a:xfrm>
          <a:off x="0" y="1501932"/>
          <a:ext cx="6513603" cy="1390380"/>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350 site collections</a:t>
          </a:r>
        </a:p>
      </dsp:txBody>
      <dsp:txXfrm>
        <a:off x="67873" y="1569805"/>
        <a:ext cx="6377857" cy="1254634"/>
      </dsp:txXfrm>
    </dsp:sp>
    <dsp:sp modelId="{B440F379-F632-48ED-A00F-4F20C7F4DB80}">
      <dsp:nvSpPr>
        <dsp:cNvPr id="0" name=""/>
        <dsp:cNvSpPr/>
      </dsp:nvSpPr>
      <dsp:spPr>
        <a:xfrm>
          <a:off x="0" y="2993113"/>
          <a:ext cx="6513603" cy="1390380"/>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100 unique site owners</a:t>
          </a:r>
        </a:p>
      </dsp:txBody>
      <dsp:txXfrm>
        <a:off x="67873" y="3060986"/>
        <a:ext cx="6377857" cy="1254634"/>
      </dsp:txXfrm>
    </dsp:sp>
    <dsp:sp modelId="{4DFE3722-8A73-4597-9D97-6CC702FD14BF}">
      <dsp:nvSpPr>
        <dsp:cNvPr id="0" name=""/>
        <dsp:cNvSpPr/>
      </dsp:nvSpPr>
      <dsp:spPr>
        <a:xfrm>
          <a:off x="0" y="4484293"/>
          <a:ext cx="6513603" cy="139038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Low enthusiasm and low adoption for SharePoint</a:t>
          </a:r>
        </a:p>
      </dsp:txBody>
      <dsp:txXfrm>
        <a:off x="67873" y="4552166"/>
        <a:ext cx="6377857" cy="1254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8B015-3226-44FA-A867-931CBE36C4FE}">
      <dsp:nvSpPr>
        <dsp:cNvPr id="0" name=""/>
        <dsp:cNvSpPr/>
      </dsp:nvSpPr>
      <dsp:spPr>
        <a:xfrm>
          <a:off x="0" y="0"/>
          <a:ext cx="5852160" cy="99543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simple governance policies</a:t>
          </a:r>
        </a:p>
      </dsp:txBody>
      <dsp:txXfrm>
        <a:off x="29155" y="29155"/>
        <a:ext cx="4693893" cy="937125"/>
      </dsp:txXfrm>
    </dsp:sp>
    <dsp:sp modelId="{202B59E3-8B6F-47FC-9BDF-794A57F418FA}">
      <dsp:nvSpPr>
        <dsp:cNvPr id="0" name=""/>
        <dsp:cNvSpPr/>
      </dsp:nvSpPr>
      <dsp:spPr>
        <a:xfrm>
          <a:off x="490118" y="1176423"/>
          <a:ext cx="5852160" cy="995435"/>
        </a:xfrm>
        <a:prstGeom prst="roundRect">
          <a:avLst>
            <a:gd name="adj" fmla="val 10000"/>
          </a:avLst>
        </a:prstGeom>
        <a:gradFill rotWithShape="0">
          <a:gsLst>
            <a:gs pos="0">
              <a:schemeClr val="accent5">
                <a:hueOff val="-2451115"/>
                <a:satOff val="-3409"/>
                <a:lumOff val="-1307"/>
                <a:alphaOff val="0"/>
                <a:lumMod val="110000"/>
                <a:satMod val="105000"/>
                <a:tint val="67000"/>
              </a:schemeClr>
            </a:gs>
            <a:gs pos="50000">
              <a:schemeClr val="accent5">
                <a:hueOff val="-2451115"/>
                <a:satOff val="-3409"/>
                <a:lumOff val="-1307"/>
                <a:alphaOff val="0"/>
                <a:lumMod val="105000"/>
                <a:satMod val="103000"/>
                <a:tint val="73000"/>
              </a:schemeClr>
            </a:gs>
            <a:gs pos="100000">
              <a:schemeClr val="accent5">
                <a:hueOff val="-2451115"/>
                <a:satOff val="-3409"/>
                <a:lumOff val="-1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simple adoption metrics</a:t>
          </a:r>
        </a:p>
      </dsp:txBody>
      <dsp:txXfrm>
        <a:off x="519273" y="1205578"/>
        <a:ext cx="4656698" cy="937125"/>
      </dsp:txXfrm>
    </dsp:sp>
    <dsp:sp modelId="{CD9786C4-E514-40A0-9A52-099E3A204EF6}">
      <dsp:nvSpPr>
        <dsp:cNvPr id="0" name=""/>
        <dsp:cNvSpPr/>
      </dsp:nvSpPr>
      <dsp:spPr>
        <a:xfrm>
          <a:off x="972921" y="2352847"/>
          <a:ext cx="5852160" cy="995435"/>
        </a:xfrm>
        <a:prstGeom prst="roundRect">
          <a:avLst>
            <a:gd name="adj" fmla="val 10000"/>
          </a:avLst>
        </a:prstGeom>
        <a:gradFill rotWithShape="0">
          <a:gsLst>
            <a:gs pos="0">
              <a:schemeClr val="accent5">
                <a:hueOff val="-4902230"/>
                <a:satOff val="-6819"/>
                <a:lumOff val="-2615"/>
                <a:alphaOff val="0"/>
                <a:lumMod val="110000"/>
                <a:satMod val="105000"/>
                <a:tint val="67000"/>
              </a:schemeClr>
            </a:gs>
            <a:gs pos="50000">
              <a:schemeClr val="accent5">
                <a:hueOff val="-4902230"/>
                <a:satOff val="-6819"/>
                <a:lumOff val="-2615"/>
                <a:alphaOff val="0"/>
                <a:lumMod val="105000"/>
                <a:satMod val="103000"/>
                <a:tint val="73000"/>
              </a:schemeClr>
            </a:gs>
            <a:gs pos="100000">
              <a:schemeClr val="accent5">
                <a:hueOff val="-4902230"/>
                <a:satOff val="-6819"/>
                <a:lumOff val="-261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simple solutions</a:t>
          </a:r>
        </a:p>
      </dsp:txBody>
      <dsp:txXfrm>
        <a:off x="1002076" y="2382002"/>
        <a:ext cx="4664013" cy="937125"/>
      </dsp:txXfrm>
    </dsp:sp>
    <dsp:sp modelId="{E03ABBDC-1603-4A03-8AF8-D5D22DFEAECE}">
      <dsp:nvSpPr>
        <dsp:cNvPr id="0" name=""/>
        <dsp:cNvSpPr/>
      </dsp:nvSpPr>
      <dsp:spPr>
        <a:xfrm>
          <a:off x="1463039" y="3529270"/>
          <a:ext cx="5852160" cy="995435"/>
        </a:xfrm>
        <a:prstGeom prst="roundRect">
          <a:avLst>
            <a:gd name="adj" fmla="val 10000"/>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user support that actually helps</a:t>
          </a:r>
        </a:p>
      </dsp:txBody>
      <dsp:txXfrm>
        <a:off x="1492194" y="3558425"/>
        <a:ext cx="4656698" cy="937125"/>
      </dsp:txXfrm>
    </dsp:sp>
    <dsp:sp modelId="{0891276F-032A-49D0-8FB1-26A9778230F6}">
      <dsp:nvSpPr>
        <dsp:cNvPr id="0" name=""/>
        <dsp:cNvSpPr/>
      </dsp:nvSpPr>
      <dsp:spPr>
        <a:xfrm>
          <a:off x="5205127" y="762412"/>
          <a:ext cx="647032" cy="647032"/>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350709" y="762412"/>
        <a:ext cx="355868" cy="486892"/>
      </dsp:txXfrm>
    </dsp:sp>
    <dsp:sp modelId="{7832CCA7-2AD0-48B1-B70C-72DE784C5B86}">
      <dsp:nvSpPr>
        <dsp:cNvPr id="0" name=""/>
        <dsp:cNvSpPr/>
      </dsp:nvSpPr>
      <dsp:spPr>
        <a:xfrm>
          <a:off x="5695245" y="1938836"/>
          <a:ext cx="647032" cy="647032"/>
        </a:xfrm>
        <a:prstGeom prst="downArrow">
          <a:avLst>
            <a:gd name="adj1" fmla="val 55000"/>
            <a:gd name="adj2" fmla="val 45000"/>
          </a:avLst>
        </a:prstGeom>
        <a:solidFill>
          <a:schemeClr val="accent5">
            <a:tint val="40000"/>
            <a:alpha val="90000"/>
            <a:hueOff val="-3695877"/>
            <a:satOff val="-6408"/>
            <a:lumOff val="-644"/>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840827" y="1938836"/>
        <a:ext cx="355868" cy="486892"/>
      </dsp:txXfrm>
    </dsp:sp>
    <dsp:sp modelId="{416E7D51-1A24-4BA7-B8E6-B49FB567418F}">
      <dsp:nvSpPr>
        <dsp:cNvPr id="0" name=""/>
        <dsp:cNvSpPr/>
      </dsp:nvSpPr>
      <dsp:spPr>
        <a:xfrm>
          <a:off x="6178048" y="3115260"/>
          <a:ext cx="647032" cy="647032"/>
        </a:xfrm>
        <a:prstGeom prst="downArrow">
          <a:avLst>
            <a:gd name="adj1" fmla="val 55000"/>
            <a:gd name="adj2" fmla="val 45000"/>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323630" y="3115260"/>
        <a:ext cx="355868" cy="486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CE237-A3F1-41CB-BFB7-D27606062C48}">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9F8BB-B21F-4D8E-A552-FC15E7A8490A}">
      <dsp:nvSpPr>
        <dsp:cNvPr id="0" name=""/>
        <dsp:cNvSpPr/>
      </dsp:nvSpPr>
      <dsp:spPr>
        <a:xfrm>
          <a:off x="0" y="0"/>
          <a:ext cx="6492875" cy="2903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Provided their users easy access to their site collection administrators when they had a question</a:t>
          </a:r>
        </a:p>
        <a:p>
          <a:pPr marL="0" lvl="0" indent="0" algn="l" defTabSz="1555750">
            <a:lnSpc>
              <a:spcPct val="90000"/>
            </a:lnSpc>
            <a:spcBef>
              <a:spcPct val="0"/>
            </a:spcBef>
            <a:spcAft>
              <a:spcPct val="35000"/>
            </a:spcAft>
            <a:buNone/>
          </a:pPr>
          <a:endParaRPr lang="en-US" sz="3500" kern="1200" dirty="0"/>
        </a:p>
      </dsp:txBody>
      <dsp:txXfrm>
        <a:off x="0" y="0"/>
        <a:ext cx="6492875" cy="2903220"/>
      </dsp:txXfrm>
    </dsp:sp>
    <dsp:sp modelId="{B226125D-EBA5-437B-BC7A-83DFE4F481AE}">
      <dsp:nvSpPr>
        <dsp:cNvPr id="0" name=""/>
        <dsp:cNvSpPr/>
      </dsp:nvSpPr>
      <dsp:spPr>
        <a:xfrm>
          <a:off x="0" y="290322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D2641-77FE-4220-9197-44907857C129}">
      <dsp:nvSpPr>
        <dsp:cNvPr id="0" name=""/>
        <dsp:cNvSpPr/>
      </dsp:nvSpPr>
      <dsp:spPr>
        <a:xfrm>
          <a:off x="0" y="2903220"/>
          <a:ext cx="6492875" cy="2903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Provided users the ability to get solutions to problems at the moment-of-need</a:t>
          </a:r>
        </a:p>
      </dsp:txBody>
      <dsp:txXfrm>
        <a:off x="0" y="2903220"/>
        <a:ext cx="6492875" cy="29032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3213D-0ACC-4527-891E-6FBF16CDF57F}" type="datetimeFigureOut">
              <a:rPr lang="en-US" smtClean="0"/>
              <a:t>12/7/2018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9D56B-78AE-4B12-A556-C79A622260B2}" type="slidenum">
              <a:rPr lang="en-US" smtClean="0"/>
              <a:t>‹#›</a:t>
            </a:fld>
            <a:endParaRPr lang="en-US"/>
          </a:p>
        </p:txBody>
      </p:sp>
    </p:spTree>
    <p:extLst>
      <p:ext uri="{BB962C8B-B14F-4D97-AF65-F5344CB8AC3E}">
        <p14:creationId xmlns:p14="http://schemas.microsoft.com/office/powerpoint/2010/main" val="2044069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Don’t forget your users when migrating to a new platform.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Strategies that have worked with organizations around the world as they deal with organizational changes and prepare their users for their new processes and systems.</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1</a:t>
            </a:fld>
            <a:endParaRPr lang="en-US"/>
          </a:p>
        </p:txBody>
      </p:sp>
    </p:spTree>
    <p:extLst>
      <p:ext uri="{BB962C8B-B14F-4D97-AF65-F5344CB8AC3E}">
        <p14:creationId xmlns:p14="http://schemas.microsoft.com/office/powerpoint/2010/main" val="135752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Credit your account with the users before debiting it. Give before receiving. The same theory works for your marriage and for friendships.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b="0" i="0" kern="1200" dirty="0">
                <a:solidFill>
                  <a:schemeClr val="tx1"/>
                </a:solidFill>
                <a:effectLst/>
                <a:latin typeface="+mn-lt"/>
                <a:ea typeface="+mn-ea"/>
                <a:cs typeface="+mn-cs"/>
              </a:rPr>
              <a:t>Provide quick Solutions. Before the wow of the solutions wears off, ask for call to actions of what you want and then provide another quick solution after the first one is taken for granted.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Ability to visualize the change is very important for end users</a:t>
            </a:r>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12</a:t>
            </a:fld>
            <a:endParaRPr lang="en-US"/>
          </a:p>
        </p:txBody>
      </p:sp>
    </p:spTree>
    <p:extLst>
      <p:ext uri="{BB962C8B-B14F-4D97-AF65-F5344CB8AC3E}">
        <p14:creationId xmlns:p14="http://schemas.microsoft.com/office/powerpoint/2010/main" val="240137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Users cannot be made to do things they don’t want to do… Unless you want to take extreme measures</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13</a:t>
            </a:fld>
            <a:endParaRPr lang="en-US"/>
          </a:p>
        </p:txBody>
      </p:sp>
    </p:spTree>
    <p:extLst>
      <p:ext uri="{BB962C8B-B14F-4D97-AF65-F5344CB8AC3E}">
        <p14:creationId xmlns:p14="http://schemas.microsoft.com/office/powerpoint/2010/main" val="887755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Change is hard. Solicitor comes to your door at dinner time to switch your </a:t>
            </a:r>
            <a:r>
              <a:rPr lang="en-US" sz="1200" b="0" i="0" kern="1200" dirty="0" err="1">
                <a:solidFill>
                  <a:schemeClr val="tx1"/>
                </a:solidFill>
                <a:effectLst/>
                <a:latin typeface="+mn-lt"/>
                <a:ea typeface="+mn-ea"/>
                <a:cs typeface="+mn-cs"/>
              </a:rPr>
              <a:t>WiFi</a:t>
            </a:r>
            <a:r>
              <a:rPr lang="en-US" sz="1200" b="0" i="0" kern="1200" dirty="0">
                <a:solidFill>
                  <a:schemeClr val="tx1"/>
                </a:solidFill>
                <a:effectLst/>
                <a:latin typeface="+mn-lt"/>
                <a:ea typeface="+mn-ea"/>
                <a:cs typeface="+mn-cs"/>
              </a:rPr>
              <a:t>, Electricity, Lawn Mowing, Pest Control provider and you say No! Not because it’s not a better deal, you just haven’t thought about it and are not ready to deal with it.</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14</a:t>
            </a:fld>
            <a:endParaRPr lang="en-US"/>
          </a:p>
        </p:txBody>
      </p:sp>
    </p:spTree>
    <p:extLst>
      <p:ext uri="{BB962C8B-B14F-4D97-AF65-F5344CB8AC3E}">
        <p14:creationId xmlns:p14="http://schemas.microsoft.com/office/powerpoint/2010/main" val="350694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15</a:t>
            </a:fld>
            <a:endParaRPr lang="en-US"/>
          </a:p>
        </p:txBody>
      </p:sp>
    </p:spTree>
    <p:extLst>
      <p:ext uri="{BB962C8B-B14F-4D97-AF65-F5344CB8AC3E}">
        <p14:creationId xmlns:p14="http://schemas.microsoft.com/office/powerpoint/2010/main" val="685192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Different type of modalities used when training is necessary.</a:t>
            </a:r>
          </a:p>
          <a:p>
            <a:r>
              <a:rPr lang="en-US" sz="1200" b="0" i="0" kern="1200" dirty="0">
                <a:solidFill>
                  <a:schemeClr val="tx1"/>
                </a:solidFill>
                <a:effectLst/>
                <a:latin typeface="+mn-lt"/>
                <a:ea typeface="+mn-ea"/>
                <a:cs typeface="+mn-cs"/>
              </a:rPr>
              <a:t>Learning</a:t>
            </a:r>
          </a:p>
          <a:p>
            <a:r>
              <a:rPr lang="en-US" sz="1200" b="0" i="0" kern="1200" dirty="0">
                <a:solidFill>
                  <a:schemeClr val="tx1"/>
                </a:solidFill>
                <a:effectLst/>
                <a:latin typeface="+mn-lt"/>
                <a:ea typeface="+mn-ea"/>
                <a:cs typeface="+mn-cs"/>
              </a:rPr>
              <a:t>Teaching others</a:t>
            </a:r>
          </a:p>
          <a:p>
            <a:r>
              <a:rPr lang="en-US" sz="1200" b="0" i="0" kern="1200" dirty="0">
                <a:solidFill>
                  <a:schemeClr val="tx1"/>
                </a:solidFill>
                <a:effectLst/>
                <a:latin typeface="+mn-lt"/>
                <a:ea typeface="+mn-ea"/>
                <a:cs typeface="+mn-cs"/>
              </a:rPr>
              <a:t>Supporting</a:t>
            </a:r>
          </a:p>
          <a:p>
            <a:r>
              <a:rPr lang="en-US" sz="1200" b="0" i="0" kern="1200" dirty="0">
                <a:solidFill>
                  <a:schemeClr val="tx1"/>
                </a:solidFill>
                <a:effectLst/>
                <a:latin typeface="+mn-lt"/>
                <a:ea typeface="+mn-ea"/>
                <a:cs typeface="+mn-cs"/>
              </a:rPr>
              <a:t>Reinforcing</a:t>
            </a:r>
            <a:br>
              <a:rPr lang="en-US" dirty="0"/>
            </a:br>
            <a:endParaRPr lang="en-US" dirty="0"/>
          </a:p>
          <a:p>
            <a:r>
              <a:rPr lang="en-US" dirty="0"/>
              <a:t>Poll: Which type of learner are you?</a:t>
            </a:r>
          </a:p>
        </p:txBody>
      </p:sp>
      <p:sp>
        <p:nvSpPr>
          <p:cNvPr id="4" name="Slide Number Placeholder 3"/>
          <p:cNvSpPr>
            <a:spLocks noGrp="1"/>
          </p:cNvSpPr>
          <p:nvPr>
            <p:ph type="sldNum" sz="quarter" idx="5"/>
          </p:nvPr>
        </p:nvSpPr>
        <p:spPr/>
        <p:txBody>
          <a:bodyPr/>
          <a:lstStyle/>
          <a:p>
            <a:fld id="{AC19D56B-78AE-4B12-A556-C79A622260B2}" type="slidenum">
              <a:rPr lang="en-US" smtClean="0"/>
              <a:t>16</a:t>
            </a:fld>
            <a:endParaRPr lang="en-US"/>
          </a:p>
        </p:txBody>
      </p:sp>
    </p:spTree>
    <p:extLst>
      <p:ext uri="{BB962C8B-B14F-4D97-AF65-F5344CB8AC3E}">
        <p14:creationId xmlns:p14="http://schemas.microsoft.com/office/powerpoint/2010/main" val="352312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do you do to learn a new language? Immerse yourself in culture with people and environment</a:t>
            </a:r>
            <a:br>
              <a:rPr lang="en-US" dirty="0"/>
            </a:br>
            <a:br>
              <a:rPr lang="en-US" dirty="0"/>
            </a:br>
            <a:r>
              <a:rPr lang="en-US" sz="1200" b="0" i="0" kern="1200" dirty="0">
                <a:solidFill>
                  <a:schemeClr val="tx1"/>
                </a:solidFill>
                <a:effectLst/>
                <a:latin typeface="+mn-lt"/>
                <a:ea typeface="+mn-ea"/>
                <a:cs typeface="+mn-cs"/>
              </a:rPr>
              <a:t>How do you learn to swim? in a swimming pool, Not from a textbook.</a:t>
            </a:r>
            <a:br>
              <a:rPr lang="en-US" dirty="0"/>
            </a:b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17</a:t>
            </a:fld>
            <a:endParaRPr lang="en-US"/>
          </a:p>
        </p:txBody>
      </p:sp>
    </p:spTree>
    <p:extLst>
      <p:ext uri="{BB962C8B-B14F-4D97-AF65-F5344CB8AC3E}">
        <p14:creationId xmlns:p14="http://schemas.microsoft.com/office/powerpoint/2010/main" val="3452563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stability plan. Things that will not change and will remain the same. anchors to make them feel comfortable as they are going through other changes in their work environment.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what’s not changing…</a:t>
            </a:r>
          </a:p>
          <a:p>
            <a:pPr marL="171450" indent="-171450">
              <a:buFontTx/>
              <a:buChar char="-"/>
            </a:pPr>
            <a:r>
              <a:rPr lang="en-US" sz="1200" b="0" i="0" kern="1200">
                <a:solidFill>
                  <a:schemeClr val="tx1"/>
                </a:solidFill>
                <a:effectLst/>
                <a:latin typeface="+mn-lt"/>
                <a:ea typeface="+mn-ea"/>
                <a:cs typeface="+mn-cs"/>
              </a:rPr>
              <a:t>Same </a:t>
            </a:r>
            <a:r>
              <a:rPr lang="en-US" sz="1200" b="0" i="0" kern="1200" dirty="0">
                <a:solidFill>
                  <a:schemeClr val="tx1"/>
                </a:solidFill>
                <a:effectLst/>
                <a:latin typeface="+mn-lt"/>
                <a:ea typeface="+mn-ea"/>
                <a:cs typeface="+mn-cs"/>
              </a:rPr>
              <a:t>content on the </a:t>
            </a:r>
            <a:r>
              <a:rPr lang="en-US" sz="1200" b="0" i="0" kern="1200">
                <a:solidFill>
                  <a:schemeClr val="tx1"/>
                </a:solidFill>
                <a:effectLst/>
                <a:latin typeface="+mn-lt"/>
                <a:ea typeface="+mn-ea"/>
                <a:cs typeface="+mn-cs"/>
              </a:rPr>
              <a:t>home page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18</a:t>
            </a:fld>
            <a:endParaRPr lang="en-US"/>
          </a:p>
        </p:txBody>
      </p:sp>
    </p:spTree>
    <p:extLst>
      <p:ext uri="{BB962C8B-B14F-4D97-AF65-F5344CB8AC3E}">
        <p14:creationId xmlns:p14="http://schemas.microsoft.com/office/powerpoint/2010/main" val="3518368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Sony</a:t>
            </a:r>
            <a:br>
              <a:rPr lang="en-US" dirty="0"/>
            </a:br>
            <a:r>
              <a:rPr lang="en-US" sz="1200" b="0" i="0" kern="1200" dirty="0">
                <a:solidFill>
                  <a:schemeClr val="tx1"/>
                </a:solidFill>
                <a:effectLst/>
                <a:latin typeface="+mn-lt"/>
                <a:ea typeface="+mn-ea"/>
                <a:cs typeface="+mn-cs"/>
              </a:rPr>
              <a:t>Using Spiderman to get people's attention</a:t>
            </a:r>
            <a:br>
              <a:rPr lang="en-US" dirty="0"/>
            </a:br>
            <a:r>
              <a:rPr lang="en-US" dirty="0"/>
              <a:t>Printing to the closest printer</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21</a:t>
            </a:fld>
            <a:endParaRPr lang="en-US"/>
          </a:p>
        </p:txBody>
      </p:sp>
    </p:spTree>
    <p:extLst>
      <p:ext uri="{BB962C8B-B14F-4D97-AF65-F5344CB8AC3E}">
        <p14:creationId xmlns:p14="http://schemas.microsoft.com/office/powerpoint/2010/main" val="55941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a:t>
            </a:r>
            <a:r>
              <a:rPr lang="en-US" baseline="0" dirty="0"/>
              <a:t> Support</a:t>
            </a:r>
          </a:p>
          <a:p>
            <a:r>
              <a:rPr lang="en-US" baseline="0" dirty="0"/>
              <a:t>Made popular by automotive manufacturing companies like Ford, Toyota, etc.</a:t>
            </a:r>
          </a:p>
          <a:p>
            <a:r>
              <a:rPr lang="en-US" baseline="0" dirty="0"/>
              <a:t>Henry Ford didn’t want warehouses.</a:t>
            </a:r>
          </a:p>
          <a:p>
            <a:r>
              <a:rPr lang="en-US" baseline="0" dirty="0"/>
              <a:t>Tesla doesn’t sell cars through dealerships – it has showrooms instead</a:t>
            </a:r>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22</a:t>
            </a:fld>
            <a:endParaRPr lang="en-US"/>
          </a:p>
        </p:txBody>
      </p:sp>
    </p:spTree>
    <p:extLst>
      <p:ext uri="{BB962C8B-B14F-4D97-AF65-F5344CB8AC3E}">
        <p14:creationId xmlns:p14="http://schemas.microsoft.com/office/powerpoint/2010/main" val="176791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a:t>
            </a:r>
            <a:r>
              <a:rPr lang="en-US" baseline="0" dirty="0"/>
              <a:t> Support</a:t>
            </a:r>
          </a:p>
          <a:p>
            <a:r>
              <a:rPr lang="en-US" baseline="0" dirty="0"/>
              <a:t>Efficient delivery system needed</a:t>
            </a:r>
          </a:p>
          <a:p>
            <a:endParaRPr lang="en-US" baseline="0" dirty="0"/>
          </a:p>
          <a:p>
            <a:r>
              <a:rPr lang="en-US" baseline="0" dirty="0"/>
              <a:t>Very much like how I created this slide deck using “Design Ideas” feature in PowerPoint used to create this slide deck. </a:t>
            </a:r>
          </a:p>
        </p:txBody>
      </p:sp>
      <p:sp>
        <p:nvSpPr>
          <p:cNvPr id="4" name="Slide Number Placeholder 3"/>
          <p:cNvSpPr>
            <a:spLocks noGrp="1"/>
          </p:cNvSpPr>
          <p:nvPr>
            <p:ph type="sldNum" sz="quarter" idx="10"/>
          </p:nvPr>
        </p:nvSpPr>
        <p:spPr/>
        <p:txBody>
          <a:bodyPr/>
          <a:lstStyle/>
          <a:p>
            <a:fld id="{AC19D56B-78AE-4B12-A556-C79A622260B2}" type="slidenum">
              <a:rPr lang="en-US" smtClean="0"/>
              <a:t>23</a:t>
            </a:fld>
            <a:endParaRPr lang="en-US"/>
          </a:p>
        </p:txBody>
      </p:sp>
    </p:spTree>
    <p:extLst>
      <p:ext uri="{BB962C8B-B14F-4D97-AF65-F5344CB8AC3E}">
        <p14:creationId xmlns:p14="http://schemas.microsoft.com/office/powerpoint/2010/main" val="1759450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2</a:t>
            </a:fld>
            <a:endParaRPr lang="en-US"/>
          </a:p>
        </p:txBody>
      </p:sp>
    </p:spTree>
    <p:extLst>
      <p:ext uri="{BB962C8B-B14F-4D97-AF65-F5344CB8AC3E}">
        <p14:creationId xmlns:p14="http://schemas.microsoft.com/office/powerpoint/2010/main" val="1774737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Thoroughly</a:t>
            </a:r>
            <a:r>
              <a:rPr lang="en-US" baseline="0" dirty="0"/>
              <a:t> training </a:t>
            </a:r>
            <a:r>
              <a:rPr lang="en-US" dirty="0"/>
              <a:t>SharePoint end users</a:t>
            </a:r>
            <a:r>
              <a:rPr lang="en-US" baseline="0" dirty="0"/>
              <a:t> is a waste of time.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are good as well as bad practices that exist in the SharePoint world. Ask yourself this:</a:t>
            </a:r>
          </a:p>
          <a:p>
            <a:pPr marL="628650" lvl="1" indent="-171450">
              <a:buFont typeface="Arial" panose="020B0604020202020204" pitchFamily="34" charset="0"/>
              <a:buChar char="•"/>
            </a:pPr>
            <a:r>
              <a:rPr lang="en-US" dirty="0"/>
              <a:t>Do you want users to follow blindly the advice they find on the internet?</a:t>
            </a:r>
          </a:p>
          <a:p>
            <a:pPr marL="628650" lvl="1" indent="-171450">
              <a:buFont typeface="Arial" panose="020B0604020202020204" pitchFamily="34" charset="0"/>
              <a:buChar char="•"/>
            </a:pPr>
            <a:r>
              <a:rPr lang="en-US" baseline="0" dirty="0"/>
              <a:t>End users as well as SharePoint admins can all make mistakes. </a:t>
            </a:r>
          </a:p>
          <a:p>
            <a:pPr marL="1085850" lvl="2" indent="-171450">
              <a:buFont typeface="Arial" panose="020B0604020202020204" pitchFamily="34" charset="0"/>
              <a:buChar char="•"/>
            </a:pPr>
            <a:r>
              <a:rPr lang="en-US" baseline="0" dirty="0"/>
              <a:t>End users: creating subsites instead of pages</a:t>
            </a:r>
          </a:p>
          <a:p>
            <a:pPr marL="1085850" lvl="2" indent="-171450">
              <a:buFont typeface="Arial" panose="020B0604020202020204" pitchFamily="34" charset="0"/>
              <a:buChar char="•"/>
            </a:pPr>
            <a:r>
              <a:rPr lang="en-US" baseline="0" dirty="0"/>
              <a:t>Admins: creating site collections underneath Central Admin</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Just</a:t>
            </a:r>
            <a:r>
              <a:rPr lang="en-US" baseline="0" dirty="0"/>
              <a:t> in time help: end users are not motivated to look elsewhere – so bring them help where they are</a:t>
            </a:r>
          </a:p>
          <a:p>
            <a:pPr marL="628650" lvl="1" indent="-171450">
              <a:buFont typeface="Arial" panose="020B0604020202020204" pitchFamily="34" charset="0"/>
              <a:buChar char="•"/>
            </a:pPr>
            <a:r>
              <a:rPr lang="en-US" baseline="0" dirty="0"/>
              <a:t>End users usually resort to calling support immediately or giving up rather than searching for Help</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372618" lvl="1" indent="-171450">
              <a:buFont typeface="Arial" panose="020B0604020202020204" pitchFamily="34" charset="0"/>
              <a:buChar char="•"/>
            </a:pPr>
            <a:r>
              <a:rPr lang="en-US" dirty="0"/>
              <a:t>Provide SharePoint users the help they need when and where they need it – right within the SharePoint interface</a:t>
            </a:r>
          </a:p>
          <a:p>
            <a:pPr marL="829818" lvl="2" indent="-171450">
              <a:buFont typeface="Arial" panose="020B0604020202020204" pitchFamily="34" charset="0"/>
              <a:buChar char="•"/>
            </a:pPr>
            <a:r>
              <a:rPr lang="en-US" dirty="0"/>
              <a:t>The less clicks</a:t>
            </a:r>
            <a:r>
              <a:rPr lang="en-US" baseline="0" dirty="0"/>
              <a:t> the better</a:t>
            </a:r>
            <a:endParaRPr lang="en-US" dirty="0"/>
          </a:p>
          <a:p>
            <a:pPr marL="372618" lvl="1" indent="-171450">
              <a:buFont typeface="Arial" panose="020B0604020202020204" pitchFamily="34" charset="0"/>
              <a:buChar char="•"/>
            </a:pPr>
            <a:endParaRPr lang="en-US" dirty="0"/>
          </a:p>
          <a:p>
            <a:pPr marL="372618" lvl="1" indent="-171450">
              <a:buFont typeface="Arial" panose="020B0604020202020204" pitchFamily="34" charset="0"/>
              <a:buChar char="•"/>
            </a:pPr>
            <a:endParaRPr lang="en-US" dirty="0"/>
          </a:p>
          <a:p>
            <a:pPr marL="372618" lvl="1" indent="-171450">
              <a:buFont typeface="Arial" panose="020B0604020202020204" pitchFamily="34" charset="0"/>
              <a:buChar char="•"/>
            </a:pPr>
            <a:r>
              <a:rPr lang="en-US" dirty="0"/>
              <a:t>Don’t overwhelm the users with too much info. Provide them with in-work performance support</a:t>
            </a:r>
          </a:p>
          <a:p>
            <a:pPr marL="829818" lvl="2" indent="-171450">
              <a:buFont typeface="Arial" panose="020B0604020202020204" pitchFamily="34" charset="0"/>
              <a:buChar char="•"/>
            </a:pPr>
            <a:r>
              <a:rPr lang="en-US" dirty="0"/>
              <a:t>We</a:t>
            </a:r>
            <a:r>
              <a:rPr lang="en-US" baseline="0" dirty="0"/>
              <a:t> tried the long articles and the long videos… doesn’t work at all for end users!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1C692E0-ED01-4DBE-BD94-F05FC6193A3B}" type="slidenum">
              <a:rPr lang="en-US" smtClean="0"/>
              <a:t>24</a:t>
            </a:fld>
            <a:endParaRPr lang="en-US"/>
          </a:p>
        </p:txBody>
      </p:sp>
    </p:spTree>
    <p:extLst>
      <p:ext uri="{BB962C8B-B14F-4D97-AF65-F5344CB8AC3E}">
        <p14:creationId xmlns:p14="http://schemas.microsoft.com/office/powerpoint/2010/main" val="2424962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Compliments</a:t>
            </a:r>
            <a:r>
              <a:rPr lang="en-US" baseline="0" dirty="0"/>
              <a:t> of User Adoption expert Susan Hanley.</a:t>
            </a:r>
          </a:p>
          <a:p>
            <a:endParaRPr lang="en-US" baseline="0" dirty="0"/>
          </a:p>
          <a:p>
            <a:r>
              <a:rPr lang="en-US" baseline="0" dirty="0"/>
              <a:t>Document Library web part is modified and governance info is placed directly in context of the document library where users would be uploading the documents.</a:t>
            </a:r>
          </a:p>
          <a:p>
            <a:endParaRPr lang="en-US" baseline="0" dirty="0"/>
          </a:p>
          <a:p>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EF7E0F-507E-4FE5-BF75-9D3967B45F5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12/7/2018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991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interactive guides providing contextual help</a:t>
            </a:r>
            <a:r>
              <a:rPr lang="en-US" baseline="0" dirty="0"/>
              <a:t> to users.</a:t>
            </a:r>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27</a:t>
            </a:fld>
            <a:endParaRPr lang="en-US"/>
          </a:p>
        </p:txBody>
      </p:sp>
    </p:spTree>
    <p:extLst>
      <p:ext uri="{BB962C8B-B14F-4D97-AF65-F5344CB8AC3E}">
        <p14:creationId xmlns:p14="http://schemas.microsoft.com/office/powerpoint/2010/main" val="997043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30</a:t>
            </a:fld>
            <a:endParaRPr lang="en-US"/>
          </a:p>
        </p:txBody>
      </p:sp>
    </p:spTree>
    <p:extLst>
      <p:ext uri="{BB962C8B-B14F-4D97-AF65-F5344CB8AC3E}">
        <p14:creationId xmlns:p14="http://schemas.microsoft.com/office/powerpoint/2010/main" val="221578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36</a:t>
            </a:fld>
            <a:endParaRPr lang="en-US"/>
          </a:p>
        </p:txBody>
      </p:sp>
    </p:spTree>
    <p:extLst>
      <p:ext uri="{BB962C8B-B14F-4D97-AF65-F5344CB8AC3E}">
        <p14:creationId xmlns:p14="http://schemas.microsoft.com/office/powerpoint/2010/main" val="2959166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Resistance is strong in the beginning. </a:t>
            </a:r>
          </a:p>
          <a:p>
            <a:r>
              <a:rPr lang="en-US" sz="1200" b="0" i="0" kern="1200" dirty="0">
                <a:solidFill>
                  <a:schemeClr val="tx1"/>
                </a:solidFill>
                <a:effectLst/>
                <a:latin typeface="+mn-lt"/>
                <a:ea typeface="+mn-ea"/>
                <a:cs typeface="+mn-cs"/>
              </a:rPr>
              <a:t>Consistent effort has to be applied to make it go slack.</a:t>
            </a:r>
          </a:p>
          <a:p>
            <a:r>
              <a:rPr lang="en-US" sz="1200" b="0" i="0" kern="1200" dirty="0">
                <a:solidFill>
                  <a:schemeClr val="tx1"/>
                </a:solidFill>
                <a:effectLst/>
                <a:latin typeface="+mn-lt"/>
                <a:ea typeface="+mn-ea"/>
                <a:cs typeface="+mn-cs"/>
              </a:rPr>
              <a:t>Then repeat the process with the next initiative.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40</a:t>
            </a:fld>
            <a:endParaRPr lang="en-US"/>
          </a:p>
        </p:txBody>
      </p:sp>
    </p:spTree>
    <p:extLst>
      <p:ext uri="{BB962C8B-B14F-4D97-AF65-F5344CB8AC3E}">
        <p14:creationId xmlns:p14="http://schemas.microsoft.com/office/powerpoint/2010/main" val="596261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5 milestones for user adoption.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activities to do when.</a:t>
            </a:r>
          </a:p>
          <a:p>
            <a:r>
              <a:rPr lang="en-US" sz="1200" b="0" i="0" kern="1200" dirty="0">
                <a:solidFill>
                  <a:schemeClr val="tx1"/>
                </a:solidFill>
                <a:effectLst/>
                <a:latin typeface="+mn-lt"/>
                <a:ea typeface="+mn-ea"/>
                <a:cs typeface="+mn-cs"/>
              </a:rPr>
              <a:t>2 months before launch</a:t>
            </a:r>
          </a:p>
          <a:p>
            <a:r>
              <a:rPr lang="en-US" sz="1200" b="0" i="0" kern="1200" dirty="0">
                <a:solidFill>
                  <a:schemeClr val="tx1"/>
                </a:solidFill>
                <a:effectLst/>
                <a:latin typeface="+mn-lt"/>
                <a:ea typeface="+mn-ea"/>
                <a:cs typeface="+mn-cs"/>
              </a:rPr>
              <a:t>1 week before</a:t>
            </a:r>
          </a:p>
          <a:p>
            <a:r>
              <a:rPr lang="en-US" sz="1200" b="0" i="0" kern="1200" dirty="0">
                <a:solidFill>
                  <a:schemeClr val="tx1"/>
                </a:solidFill>
                <a:effectLst/>
                <a:latin typeface="+mn-lt"/>
                <a:ea typeface="+mn-ea"/>
                <a:cs typeface="+mn-cs"/>
              </a:rPr>
              <a:t>Day of launch</a:t>
            </a:r>
          </a:p>
          <a:p>
            <a:r>
              <a:rPr lang="en-US" sz="1200" b="0" i="0" kern="1200" dirty="0">
                <a:solidFill>
                  <a:schemeClr val="tx1"/>
                </a:solidFill>
                <a:effectLst/>
                <a:latin typeface="+mn-lt"/>
                <a:ea typeface="+mn-ea"/>
                <a:cs typeface="+mn-cs"/>
              </a:rPr>
              <a:t>After launch – first 90 days</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41</a:t>
            </a:fld>
            <a:endParaRPr lang="en-US"/>
          </a:p>
        </p:txBody>
      </p:sp>
    </p:spTree>
    <p:extLst>
      <p:ext uri="{BB962C8B-B14F-4D97-AF65-F5344CB8AC3E}">
        <p14:creationId xmlns:p14="http://schemas.microsoft.com/office/powerpoint/2010/main" val="1359838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interlacing fingers test:</a:t>
            </a:r>
          </a:p>
          <a:p>
            <a:r>
              <a:rPr lang="en-US" dirty="0"/>
              <a:t>Interlace your fingers as you normally do.</a:t>
            </a:r>
          </a:p>
          <a:p>
            <a:r>
              <a:rPr lang="en-US" dirty="0"/>
              <a:t>Now try doing it the other way where your other thumb is on top.</a:t>
            </a:r>
          </a:p>
          <a:p>
            <a:endParaRPr lang="en-US" dirty="0"/>
          </a:p>
          <a:p>
            <a:r>
              <a:rPr lang="en-US" dirty="0"/>
              <a:t>How does it feel? Would you want to change that behavior forever if it didn’t feel right and you didn’t see any benefit in making the change?</a:t>
            </a:r>
          </a:p>
        </p:txBody>
      </p:sp>
      <p:sp>
        <p:nvSpPr>
          <p:cNvPr id="4" name="Slide Number Placeholder 3"/>
          <p:cNvSpPr>
            <a:spLocks noGrp="1"/>
          </p:cNvSpPr>
          <p:nvPr>
            <p:ph type="sldNum" sz="quarter" idx="5"/>
          </p:nvPr>
        </p:nvSpPr>
        <p:spPr/>
        <p:txBody>
          <a:bodyPr/>
          <a:lstStyle/>
          <a:p>
            <a:fld id="{AC19D56B-78AE-4B12-A556-C79A622260B2}" type="slidenum">
              <a:rPr lang="en-US" smtClean="0"/>
              <a:t>3</a:t>
            </a:fld>
            <a:endParaRPr lang="en-US"/>
          </a:p>
        </p:txBody>
      </p:sp>
    </p:spTree>
    <p:extLst>
      <p:ext uri="{BB962C8B-B14F-4D97-AF65-F5344CB8AC3E}">
        <p14:creationId xmlns:p14="http://schemas.microsoft.com/office/powerpoint/2010/main" val="378464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story of an organization that created a beautiful intranet that was super fancy. They just opened it up one day and All the users flocked to it.</a:t>
            </a:r>
            <a:br>
              <a:rPr lang="en-US" dirty="0"/>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103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Beautiful look and feel and brilliant colors.</a:t>
            </a:r>
          </a:p>
          <a:p>
            <a:r>
              <a:rPr lang="en-US" dirty="0"/>
              <a:t>All of the Office 365 applications available at their fingertips.</a:t>
            </a:r>
          </a:p>
          <a:p>
            <a:r>
              <a:rPr lang="en-US" dirty="0"/>
              <a:t>Discussion boards for people to discuss issues.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23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of corporation: Contoso.</a:t>
            </a:r>
          </a:p>
          <a:p>
            <a:r>
              <a:rPr lang="en-US" dirty="0"/>
              <a:t>This story is actually a fable </a:t>
            </a:r>
            <a:r>
              <a:rPr lang="en-US" dirty="0">
                <a:sym typeface="Wingdings" panose="05000000000000000000" pitchFamily="2" charset="2"/>
              </a:rPr>
              <a:t>. Things don’t work like that in real life.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24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Reality:</a:t>
            </a:r>
            <a:br>
              <a:rPr lang="en-US" dirty="0"/>
            </a:br>
            <a:r>
              <a:rPr lang="en-US" sz="1200" b="0" i="0" kern="1200" dirty="0">
                <a:solidFill>
                  <a:schemeClr val="tx1"/>
                </a:solidFill>
                <a:effectLst/>
                <a:latin typeface="+mn-lt"/>
                <a:ea typeface="+mn-ea"/>
                <a:cs typeface="+mn-cs"/>
              </a:rPr>
              <a:t>SharePoint is a dumping ground for documents.</a:t>
            </a:r>
            <a:br>
              <a:rPr lang="en-US" dirty="0"/>
            </a:br>
            <a:r>
              <a:rPr lang="en-US" sz="1200" b="0" i="0" kern="1200" dirty="0">
                <a:solidFill>
                  <a:schemeClr val="tx1"/>
                </a:solidFill>
                <a:effectLst/>
                <a:latin typeface="+mn-lt"/>
                <a:ea typeface="+mn-ea"/>
                <a:cs typeface="+mn-cs"/>
              </a:rPr>
              <a:t>Nobody knows why there are hundreds of sites out there and who's using them.</a:t>
            </a:r>
            <a:br>
              <a:rPr lang="en-US" dirty="0"/>
            </a:br>
            <a:r>
              <a:rPr lang="en-US" sz="1200" b="0" i="0" kern="1200" dirty="0">
                <a:solidFill>
                  <a:schemeClr val="tx1"/>
                </a:solidFill>
                <a:effectLst/>
                <a:latin typeface="+mn-lt"/>
                <a:ea typeface="+mn-ea"/>
                <a:cs typeface="+mn-cs"/>
              </a:rPr>
              <a:t>Microsoft is saying to go to the cloud. Executives don't want sensitive info in the cloud.</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8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Buying SharePoint and not getting the users onboard is like buying a </a:t>
            </a:r>
            <a:r>
              <a:rPr lang="en-US" sz="1200" b="1" kern="1200" dirty="0">
                <a:solidFill>
                  <a:schemeClr val="tx1"/>
                </a:solidFill>
                <a:effectLst/>
                <a:latin typeface="+mn-lt"/>
                <a:ea typeface="+mn-ea"/>
                <a:cs typeface="+mn-cs"/>
              </a:rPr>
              <a:t>Jumbo Jet</a:t>
            </a:r>
            <a:r>
              <a:rPr lang="en-US" sz="1200" kern="1200" dirty="0">
                <a:solidFill>
                  <a:schemeClr val="tx1"/>
                </a:solidFill>
                <a:effectLst/>
                <a:latin typeface="+mn-lt"/>
                <a:ea typeface="+mn-ea"/>
                <a:cs typeface="+mn-cs"/>
              </a:rPr>
              <a:t>, learning to fly it and then flying around in it without passengers. What's the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what happens</a:t>
            </a:r>
            <a:r>
              <a:rPr lang="en-US" sz="1200" kern="1200" baseline="0" dirty="0">
                <a:solidFill>
                  <a:schemeClr val="tx1"/>
                </a:solidFill>
                <a:effectLst/>
                <a:latin typeface="+mn-lt"/>
                <a:ea typeface="+mn-ea"/>
                <a:cs typeface="+mn-cs"/>
              </a:rPr>
              <a:t> when end users are not provided the support they need when they need 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F6B384-BAA4-4FE6-9E23-F8BE541559B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1730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www.sp24conf.com</a:t>
            </a:r>
            <a:endParaRPr lang="en-US" dirty="0">
              <a:solidFill>
                <a:prstClr val="black"/>
              </a:solidFill>
            </a:endParaRPr>
          </a:p>
        </p:txBody>
      </p:sp>
    </p:spTree>
    <p:extLst>
      <p:ext uri="{BB962C8B-B14F-4D97-AF65-F5344CB8AC3E}">
        <p14:creationId xmlns:p14="http://schemas.microsoft.com/office/powerpoint/2010/main" val="475339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p24conf.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0829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66214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7680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pic>
        <p:nvPicPr>
          <p:cNvPr id="8" name="Picture 7">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295" y="6499150"/>
            <a:ext cx="1845463" cy="239091"/>
          </a:xfrm>
          <a:prstGeom prst="rect">
            <a:avLst/>
          </a:prstGeom>
        </p:spPr>
      </p:pic>
    </p:spTree>
    <p:extLst>
      <p:ext uri="{BB962C8B-B14F-4D97-AF65-F5344CB8AC3E}">
        <p14:creationId xmlns:p14="http://schemas.microsoft.com/office/powerpoint/2010/main" val="170311851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37966"/>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27010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12/7/2018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159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40295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37748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69716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32366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23026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752597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65168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33270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12/7/2018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91320" y="6223986"/>
            <a:ext cx="1581759" cy="497489"/>
          </a:xfrm>
          <a:prstGeom prst="rect">
            <a:avLst/>
          </a:prstGeom>
        </p:spPr>
      </p:pic>
    </p:spTree>
    <p:extLst>
      <p:ext uri="{BB962C8B-B14F-4D97-AF65-F5344CB8AC3E}">
        <p14:creationId xmlns:p14="http://schemas.microsoft.com/office/powerpoint/2010/main" val="12001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it.ly/asifConfere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hyperlink" Target="http://bit.ly/SPQuickReference" TargetMode="External"/><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bit.ly/VSPVisaCaseStudy"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bit.ly/VSPUserAdoptionTimelin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gartner.com/it/page.jsp?id=1744514" TargetMode="External"/><Relationship Id="rId2" Type="http://schemas.openxmlformats.org/officeDocument/2006/relationships/hyperlink" Target="http://bit.ly/asifconference"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C88FD-1734-4BFC-A742-63B265BF2401}"/>
              </a:ext>
            </a:extLst>
          </p:cNvPr>
          <p:cNvSpPr>
            <a:spLocks noGrp="1"/>
          </p:cNvSpPr>
          <p:nvPr>
            <p:ph type="ctrTitle"/>
          </p:nvPr>
        </p:nvSpPr>
        <p:spPr>
          <a:xfrm>
            <a:off x="1524000" y="2245809"/>
            <a:ext cx="9144000" cy="1564716"/>
          </a:xfrm>
        </p:spPr>
        <p:txBody>
          <a:bodyPr>
            <a:normAutofit/>
          </a:bodyPr>
          <a:lstStyle/>
          <a:p>
            <a:pPr algn="l"/>
            <a:r>
              <a:rPr lang="en-US" sz="4100" b="1" dirty="0"/>
              <a:t>Organizational Change Management: Migrate your users along with your systems</a:t>
            </a:r>
            <a:endParaRPr lang="en-US" sz="4100" dirty="0"/>
          </a:p>
        </p:txBody>
      </p:sp>
      <p:sp>
        <p:nvSpPr>
          <p:cNvPr id="23"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9"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7E38AAE-441D-470C-A355-536BB7255C2A}"/>
              </a:ext>
            </a:extLst>
          </p:cNvPr>
          <p:cNvSpPr txBox="1"/>
          <p:nvPr/>
        </p:nvSpPr>
        <p:spPr>
          <a:xfrm>
            <a:off x="219918" y="5745635"/>
            <a:ext cx="4074290" cy="830997"/>
          </a:xfrm>
          <a:prstGeom prst="rect">
            <a:avLst/>
          </a:prstGeom>
          <a:noFill/>
        </p:spPr>
        <p:txBody>
          <a:bodyPr wrap="square" rtlCol="0">
            <a:spAutoFit/>
          </a:bodyPr>
          <a:lstStyle/>
          <a:p>
            <a:r>
              <a:rPr lang="en-US" sz="2400" dirty="0"/>
              <a:t>Download my presentations at:</a:t>
            </a:r>
          </a:p>
          <a:p>
            <a:r>
              <a:rPr lang="en-US" sz="2400" dirty="0">
                <a:hlinkClick r:id="rId3"/>
              </a:rPr>
              <a:t>http://bit.ly/asifconference</a:t>
            </a:r>
            <a:endParaRPr lang="en-US" sz="2400" dirty="0"/>
          </a:p>
        </p:txBody>
      </p:sp>
      <p:sp>
        <p:nvSpPr>
          <p:cNvPr id="19" name="Subtitle 2">
            <a:extLst>
              <a:ext uri="{FF2B5EF4-FFF2-40B4-BE49-F238E27FC236}">
                <a16:creationId xmlns:a16="http://schemas.microsoft.com/office/drawing/2014/main" id="{77B97A89-2840-4314-A706-E9978F7F2294}"/>
              </a:ext>
            </a:extLst>
          </p:cNvPr>
          <p:cNvSpPr>
            <a:spLocks noGrp="1"/>
          </p:cNvSpPr>
          <p:nvPr>
            <p:ph type="subTitle" idx="1"/>
          </p:nvPr>
        </p:nvSpPr>
        <p:spPr>
          <a:xfrm>
            <a:off x="7289073" y="444670"/>
            <a:ext cx="4493623" cy="1241612"/>
          </a:xfrm>
        </p:spPr>
        <p:txBody>
          <a:bodyPr>
            <a:normAutofit fontScale="92500" lnSpcReduction="20000"/>
          </a:bodyPr>
          <a:lstStyle/>
          <a:p>
            <a:r>
              <a:rPr lang="en-US" sz="3500" b="1" dirty="0"/>
              <a:t>Asif Rehmani</a:t>
            </a:r>
          </a:p>
          <a:p>
            <a:r>
              <a:rPr lang="en-US" dirty="0"/>
              <a:t>Microsoft MVP</a:t>
            </a:r>
          </a:p>
          <a:p>
            <a:r>
              <a:rPr lang="en-US" dirty="0"/>
              <a:t>VisualSP</a:t>
            </a:r>
          </a:p>
        </p:txBody>
      </p:sp>
    </p:spTree>
    <p:extLst>
      <p:ext uri="{BB962C8B-B14F-4D97-AF65-F5344CB8AC3E}">
        <p14:creationId xmlns:p14="http://schemas.microsoft.com/office/powerpoint/2010/main" val="391743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15B5F4-B04D-4F4D-9813-AB7683D6F76A}"/>
              </a:ext>
            </a:extLst>
          </p:cNvPr>
          <p:cNvSpPr>
            <a:spLocks noGrp="1"/>
          </p:cNvSpPr>
          <p:nvPr>
            <p:ph type="title"/>
          </p:nvPr>
        </p:nvSpPr>
        <p:spPr>
          <a:xfrm>
            <a:off x="6094105" y="186269"/>
            <a:ext cx="4977976" cy="1454051"/>
          </a:xfrm>
        </p:spPr>
        <p:txBody>
          <a:bodyPr>
            <a:normAutofit/>
          </a:bodyPr>
          <a:lstStyle/>
          <a:p>
            <a:r>
              <a:rPr lang="en-US" b="1" dirty="0">
                <a:solidFill>
                  <a:srgbClr val="000000"/>
                </a:solidFill>
              </a:rPr>
              <a:t>Session Agenda</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Teacher">
            <a:extLst>
              <a:ext uri="{FF2B5EF4-FFF2-40B4-BE49-F238E27FC236}">
                <a16:creationId xmlns:a16="http://schemas.microsoft.com/office/drawing/2014/main" id="{6BD4D69C-F6C1-4AD3-96E2-0CA99B5AD6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60CD5404-ECCB-4CBD-8DCD-E134FD9C261E}"/>
              </a:ext>
            </a:extLst>
          </p:cNvPr>
          <p:cNvSpPr>
            <a:spLocks noGrp="1"/>
          </p:cNvSpPr>
          <p:nvPr>
            <p:ph idx="1"/>
          </p:nvPr>
        </p:nvSpPr>
        <p:spPr>
          <a:xfrm>
            <a:off x="5614876" y="1491488"/>
            <a:ext cx="6421179" cy="4753552"/>
          </a:xfrm>
        </p:spPr>
        <p:txBody>
          <a:bodyPr anchor="ctr">
            <a:normAutofit/>
          </a:bodyPr>
          <a:lstStyle/>
          <a:p>
            <a:pPr marL="457200" indent="-457200">
              <a:buFont typeface="Arial" panose="020B0604020202020204" pitchFamily="34" charset="0"/>
              <a:buChar char="•"/>
            </a:pPr>
            <a:r>
              <a:rPr lang="en-US" sz="3200" dirty="0">
                <a:solidFill>
                  <a:srgbClr val="000000"/>
                </a:solidFill>
              </a:rPr>
              <a:t>Understanding how people learn new behaviors</a:t>
            </a:r>
          </a:p>
          <a:p>
            <a:pPr marL="457200" indent="-457200">
              <a:buFont typeface="Arial" panose="020B0604020202020204" pitchFamily="34" charset="0"/>
              <a:buChar char="•"/>
            </a:pPr>
            <a:endParaRPr lang="en-US" sz="3200" dirty="0">
              <a:solidFill>
                <a:srgbClr val="000000"/>
              </a:solidFill>
            </a:endParaRPr>
          </a:p>
          <a:p>
            <a:pPr marL="457200" indent="-457200">
              <a:buFont typeface="Arial" panose="020B0604020202020204" pitchFamily="34" charset="0"/>
              <a:buChar char="•"/>
            </a:pPr>
            <a:r>
              <a:rPr lang="en-US" sz="3200" dirty="0">
                <a:solidFill>
                  <a:srgbClr val="000000"/>
                </a:solidFill>
              </a:rPr>
              <a:t>Various case studies of companies and how they tackled change</a:t>
            </a:r>
          </a:p>
          <a:p>
            <a:pPr marL="457200" indent="-457200">
              <a:buFont typeface="Arial" panose="020B0604020202020204" pitchFamily="34" charset="0"/>
              <a:buChar char="•"/>
            </a:pPr>
            <a:endParaRPr lang="en-US" sz="3200" dirty="0">
              <a:solidFill>
                <a:srgbClr val="000000"/>
              </a:solidFill>
            </a:endParaRPr>
          </a:p>
          <a:p>
            <a:pPr marL="457200" indent="-457200">
              <a:buFont typeface="Arial" panose="020B0604020202020204" pitchFamily="34" charset="0"/>
              <a:buChar char="•"/>
            </a:pPr>
            <a:r>
              <a:rPr lang="en-US" sz="3200" dirty="0">
                <a:solidFill>
                  <a:srgbClr val="000000"/>
                </a:solidFill>
              </a:rPr>
              <a:t>Lessons from my experiences</a:t>
            </a:r>
          </a:p>
        </p:txBody>
      </p:sp>
    </p:spTree>
    <p:extLst>
      <p:ext uri="{BB962C8B-B14F-4D97-AF65-F5344CB8AC3E}">
        <p14:creationId xmlns:p14="http://schemas.microsoft.com/office/powerpoint/2010/main" val="243394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7040" y="124307"/>
            <a:ext cx="10515600" cy="1325563"/>
          </a:xfrm>
        </p:spPr>
        <p:txBody>
          <a:bodyPr/>
          <a:lstStyle/>
          <a:p>
            <a:r>
              <a:rPr lang="de-DE" dirty="0">
                <a:solidFill>
                  <a:schemeClr val="tx1">
                    <a:lumMod val="85000"/>
                    <a:lumOff val="15000"/>
                  </a:schemeClr>
                </a:solidFill>
              </a:rPr>
              <a:t>About me - Asif Rehmani</a:t>
            </a:r>
            <a:endParaRPr lang="en-US" dirty="0">
              <a:solidFill>
                <a:schemeClr val="tx1">
                  <a:lumMod val="85000"/>
                  <a:lumOff val="15000"/>
                </a:schemeClr>
              </a:solidFill>
            </a:endParaRPr>
          </a:p>
        </p:txBody>
      </p:sp>
      <p:sp>
        <p:nvSpPr>
          <p:cNvPr id="7" name="TextBox 6"/>
          <p:cNvSpPr txBox="1"/>
          <p:nvPr/>
        </p:nvSpPr>
        <p:spPr>
          <a:xfrm>
            <a:off x="2779509" y="1460469"/>
            <a:ext cx="3950426" cy="1981199"/>
          </a:xfrm>
          <a:prstGeom prst="rect">
            <a:avLst/>
          </a:prstGeom>
        </p:spPr>
        <p:txBody>
          <a:bodyPr vert="horz" lIns="0" tIns="0" rIns="0" bIns="0" rtlCol="0">
            <a:noAutofit/>
          </a:bodyPr>
          <a:lstStyle>
            <a:lvl1pPr marR="0" indent="0" fontAlgn="auto">
              <a:lnSpc>
                <a:spcPct val="90000"/>
              </a:lnSpc>
              <a:spcBef>
                <a:spcPct val="20000"/>
              </a:spcBef>
              <a:spcAft>
                <a:spcPts val="0"/>
              </a:spcAft>
              <a:buClrTx/>
              <a:buSzPct val="80000"/>
              <a:buFont typeface="Arial" pitchFamily="34" charset="0"/>
              <a:buNone/>
              <a:tabLst/>
              <a:defRPr sz="4000" b="0" cap="none" spc="-70" baseline="0">
                <a:latin typeface="+mj-lt"/>
              </a:defRPr>
            </a:lvl1pPr>
            <a:lvl2pPr marL="609493" marR="0" indent="0" fontAlgn="auto">
              <a:lnSpc>
                <a:spcPct val="90000"/>
              </a:lnSpc>
              <a:spcBef>
                <a:spcPct val="20000"/>
              </a:spcBef>
              <a:spcAft>
                <a:spcPts val="0"/>
              </a:spcAft>
              <a:buClrTx/>
              <a:buSzPct val="90000"/>
              <a:buFont typeface="Wingdings" pitchFamily="2" charset="2"/>
              <a:buNone/>
              <a:tabLst/>
              <a:defRPr sz="2700" b="1" spc="0" baseline="0">
                <a:gradFill>
                  <a:gsLst>
                    <a:gs pos="1250">
                      <a:schemeClr val="bg2"/>
                    </a:gs>
                    <a:gs pos="100000">
                      <a:schemeClr val="bg2"/>
                    </a:gs>
                  </a:gsLst>
                  <a:lin ang="5400000" scaled="0"/>
                </a:gradFill>
              </a:defRPr>
            </a:lvl2pPr>
            <a:lvl3pPr marL="1218987" marR="0" indent="0" fontAlgn="auto">
              <a:lnSpc>
                <a:spcPct val="90000"/>
              </a:lnSpc>
              <a:spcBef>
                <a:spcPct val="20000"/>
              </a:spcBef>
              <a:spcAft>
                <a:spcPts val="0"/>
              </a:spcAft>
              <a:buClrTx/>
              <a:buSzPct val="90000"/>
              <a:buFont typeface="Wingdings" pitchFamily="2" charset="2"/>
              <a:buNone/>
              <a:tabLst>
                <a:tab pos="798513" algn="l"/>
              </a:tabLst>
              <a:defRPr sz="2400" b="1" spc="0" baseline="0">
                <a:gradFill>
                  <a:gsLst>
                    <a:gs pos="1250">
                      <a:schemeClr val="bg2"/>
                    </a:gs>
                    <a:gs pos="100000">
                      <a:schemeClr val="bg2"/>
                    </a:gs>
                  </a:gsLst>
                  <a:lin ang="5400000" scaled="0"/>
                </a:gradFill>
              </a:defRPr>
            </a:lvl3pPr>
            <a:lvl4pPr marL="1828480" marR="0" indent="0" fontAlgn="auto">
              <a:lnSpc>
                <a:spcPct val="90000"/>
              </a:lnSpc>
              <a:spcBef>
                <a:spcPct val="20000"/>
              </a:spcBef>
              <a:spcAft>
                <a:spcPts val="0"/>
              </a:spcAft>
              <a:buClrTx/>
              <a:buSzPct val="90000"/>
              <a:buFont typeface="Wingdings" pitchFamily="2" charset="2"/>
              <a:buNone/>
              <a:tabLst/>
              <a:defRPr sz="2100" b="1" spc="0" baseline="0">
                <a:gradFill>
                  <a:gsLst>
                    <a:gs pos="1250">
                      <a:schemeClr val="bg2"/>
                    </a:gs>
                    <a:gs pos="100000">
                      <a:schemeClr val="bg2"/>
                    </a:gs>
                  </a:gsLst>
                  <a:lin ang="5400000" scaled="0"/>
                </a:gradFill>
              </a:defRPr>
            </a:lvl4pPr>
            <a:lvl5pPr marL="2437973" marR="0" indent="0" fontAlgn="auto">
              <a:lnSpc>
                <a:spcPct val="90000"/>
              </a:lnSpc>
              <a:spcBef>
                <a:spcPct val="20000"/>
              </a:spcBef>
              <a:spcAft>
                <a:spcPts val="0"/>
              </a:spcAft>
              <a:buClrTx/>
              <a:buSzPct val="90000"/>
              <a:buFont typeface="Wingdings" pitchFamily="2" charset="2"/>
              <a:buNone/>
              <a:tabLst>
                <a:tab pos="1255713" algn="l"/>
              </a:tabLst>
              <a:defRPr sz="2100" b="1" spc="0" baseline="0">
                <a:gradFill>
                  <a:gsLst>
                    <a:gs pos="1250">
                      <a:schemeClr val="bg2"/>
                    </a:gs>
                    <a:gs pos="100000">
                      <a:schemeClr val="bg2"/>
                    </a:gs>
                  </a:gsLst>
                  <a:lin ang="5400000" scaled="0"/>
                </a:gradFill>
              </a:defRPr>
            </a:lvl5pPr>
            <a:lvl6pPr marL="3047467" indent="0">
              <a:spcBef>
                <a:spcPct val="20000"/>
              </a:spcBef>
              <a:buFont typeface="Arial" pitchFamily="34" charset="0"/>
              <a:buNone/>
              <a:defRPr sz="2100" b="1"/>
            </a:lvl6pPr>
            <a:lvl7pPr marL="3656960" indent="0">
              <a:spcBef>
                <a:spcPct val="20000"/>
              </a:spcBef>
              <a:buFont typeface="Arial" pitchFamily="34" charset="0"/>
              <a:buNone/>
              <a:defRPr sz="2100" b="1"/>
            </a:lvl7pPr>
            <a:lvl8pPr marL="4266453" indent="0">
              <a:spcBef>
                <a:spcPct val="20000"/>
              </a:spcBef>
              <a:buFont typeface="Arial" pitchFamily="34" charset="0"/>
              <a:buNone/>
              <a:defRPr sz="2100" b="1"/>
            </a:lvl8pPr>
            <a:lvl9pPr marL="4875947" indent="0">
              <a:spcBef>
                <a:spcPct val="20000"/>
              </a:spcBef>
              <a:buFont typeface="Arial" pitchFamily="34" charset="0"/>
              <a:buNone/>
              <a:defRPr sz="2100" b="1"/>
            </a:lvl9pPr>
          </a:lstStyle>
          <a:p>
            <a:r>
              <a:rPr lang="sv-SE" sz="2800" dirty="0">
                <a:solidFill>
                  <a:prstClr val="black"/>
                </a:solidFill>
              </a:rPr>
              <a:t>Trainer</a:t>
            </a:r>
          </a:p>
          <a:p>
            <a:pPr>
              <a:lnSpc>
                <a:spcPct val="100000"/>
              </a:lnSpc>
              <a:spcBef>
                <a:spcPts val="0"/>
              </a:spcBef>
            </a:pPr>
            <a:r>
              <a:rPr lang="de-DE" sz="2800" dirty="0">
                <a:solidFill>
                  <a:prstClr val="black"/>
                </a:solidFill>
              </a:rPr>
              <a:t>Founder and CEO</a:t>
            </a:r>
          </a:p>
          <a:p>
            <a:pPr>
              <a:lnSpc>
                <a:spcPct val="100000"/>
              </a:lnSpc>
              <a:spcBef>
                <a:spcPts val="0"/>
              </a:spcBef>
            </a:pPr>
            <a:r>
              <a:rPr lang="de-DE" sz="2800" dirty="0">
                <a:solidFill>
                  <a:prstClr val="black"/>
                </a:solidFill>
              </a:rPr>
              <a:t>VisualSP</a:t>
            </a:r>
          </a:p>
          <a:p>
            <a:pPr>
              <a:lnSpc>
                <a:spcPct val="100000"/>
              </a:lnSpc>
              <a:spcBef>
                <a:spcPts val="0"/>
              </a:spcBef>
            </a:pPr>
            <a:r>
              <a:rPr lang="de-DE" sz="2800" dirty="0">
                <a:solidFill>
                  <a:prstClr val="black"/>
                </a:solidFill>
              </a:rPr>
              <a:t>Chicago, USA</a:t>
            </a:r>
          </a:p>
        </p:txBody>
      </p:sp>
      <p:sp>
        <p:nvSpPr>
          <p:cNvPr id="8" name="Rectangle 7"/>
          <p:cNvSpPr/>
          <p:nvPr/>
        </p:nvSpPr>
        <p:spPr>
          <a:xfrm>
            <a:off x="515939" y="4199805"/>
            <a:ext cx="5472113" cy="1893021"/>
          </a:xfrm>
          <a:prstGeom prst="rect">
            <a:avLst/>
          </a:prstGeom>
        </p:spPr>
        <p:txBody>
          <a:bodyPr vert="horz" lIns="0" tIns="0" rIns="0" bIns="0" rtlCol="0">
            <a:noAutofit/>
          </a:bodyPr>
          <a:lstStyle/>
          <a:p>
            <a:pPr>
              <a:spcAft>
                <a:spcPts val="1200"/>
              </a:spcAft>
              <a:buSzPct val="80000"/>
            </a:pPr>
            <a:r>
              <a:rPr lang="de-DE" sz="2800" b="1" spc="-70" dirty="0">
                <a:solidFill>
                  <a:prstClr val="black"/>
                </a:solidFill>
                <a:latin typeface="Calibri Light" panose="020F0302020204030204"/>
              </a:rPr>
              <a:t>Contact:</a:t>
            </a:r>
          </a:p>
          <a:p>
            <a:pPr>
              <a:buSzPct val="80000"/>
              <a:buFont typeface="Arial" pitchFamily="34" charset="0"/>
              <a:buNone/>
            </a:pPr>
            <a:r>
              <a:rPr lang="de-DE" sz="2800" spc="-70" dirty="0">
                <a:solidFill>
                  <a:prstClr val="black"/>
                </a:solidFill>
                <a:latin typeface="Calibri Light" panose="020F0302020204030204"/>
              </a:rPr>
              <a:t>@asifrehmani</a:t>
            </a:r>
          </a:p>
          <a:p>
            <a:pPr>
              <a:buSzPct val="80000"/>
              <a:buFont typeface="Arial" pitchFamily="34" charset="0"/>
              <a:buNone/>
            </a:pPr>
            <a:r>
              <a:rPr lang="de-DE" sz="2800" spc="-70" dirty="0">
                <a:solidFill>
                  <a:prstClr val="black"/>
                </a:solidFill>
                <a:latin typeface="Calibri Light" panose="020F0302020204030204"/>
              </a:rPr>
              <a:t>asif@visualsp.com</a:t>
            </a:r>
          </a:p>
          <a:p>
            <a:pPr>
              <a:buSzPct val="80000"/>
              <a:buFont typeface="Arial" pitchFamily="34" charset="0"/>
              <a:buNone/>
            </a:pPr>
            <a:r>
              <a:rPr lang="de-DE" sz="2800" u="sng" spc="-70" dirty="0">
                <a:solidFill>
                  <a:srgbClr val="0070C0"/>
                </a:solidFill>
                <a:latin typeface="Calibri Light" panose="020F0302020204030204"/>
              </a:rPr>
              <a:t>www.VisualSP.com</a:t>
            </a:r>
          </a:p>
        </p:txBody>
      </p:sp>
      <p:sp>
        <p:nvSpPr>
          <p:cNvPr id="10" name="Rectangle 9"/>
          <p:cNvSpPr/>
          <p:nvPr/>
        </p:nvSpPr>
        <p:spPr bwMode="auto">
          <a:xfrm>
            <a:off x="5335675" y="4447710"/>
            <a:ext cx="6632145" cy="2231011"/>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defTabSz="524516" fontAlgn="base">
              <a:spcBef>
                <a:spcPct val="0"/>
              </a:spcBef>
              <a:spcAft>
                <a:spcPct val="0"/>
              </a:spcAft>
            </a:pPr>
            <a:r>
              <a:rPr lang="en-US" b="1" dirty="0">
                <a:solidFill>
                  <a:schemeClr val="bg1"/>
                </a:solidFill>
                <a:ea typeface="Segoe UI" pitchFamily="34" charset="0"/>
                <a:cs typeface="Segoe UI" pitchFamily="34" charset="0"/>
              </a:rPr>
              <a:t>Author</a:t>
            </a:r>
            <a:endParaRPr lang="en-US" sz="1013" b="1" dirty="0">
              <a:solidFill>
                <a:schemeClr val="bg1"/>
              </a:solidFill>
              <a:ea typeface="Segoe UI" pitchFamily="34" charset="0"/>
              <a:cs typeface="Segoe UI" pitchFamily="34" charset="0"/>
            </a:endParaRPr>
          </a:p>
          <a:p>
            <a:pPr defTabSz="524516" fontAlgn="base">
              <a:spcBef>
                <a:spcPct val="0"/>
              </a:spcBef>
              <a:spcAft>
                <a:spcPct val="0"/>
              </a:spcAft>
            </a:pPr>
            <a:endParaRPr lang="en-US" sz="1013" dirty="0">
              <a:gradFill>
                <a:gsLst>
                  <a:gs pos="0">
                    <a:srgbClr val="FFFFFF"/>
                  </a:gs>
                  <a:gs pos="100000">
                    <a:srgbClr val="FFFFFF"/>
                  </a:gs>
                </a:gsLst>
                <a:lin ang="5400000" scaled="0"/>
              </a:gradFill>
              <a:ea typeface="Segoe UI" pitchFamily="34" charset="0"/>
              <a:cs typeface="Segoe UI" pitchFamily="34" charset="0"/>
            </a:endParaRPr>
          </a:p>
          <a:p>
            <a:pPr defTabSz="524516" fontAlgn="base">
              <a:spcBef>
                <a:spcPct val="0"/>
              </a:spcBef>
              <a:spcAft>
                <a:spcPct val="0"/>
              </a:spcAft>
            </a:pPr>
            <a:endParaRPr lang="en-US" sz="1013" dirty="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2" descr="C:\Users\Asif\Google Drive\Rehmani Consulting\Books\SharePoint 2013 First Look\Book cover\SP2013-FirstLook-Front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613" y="4817763"/>
            <a:ext cx="1375847" cy="17747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Asif\Documents\Personal B\Rehmani Consulting\SPD Book Project\SPD Front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8829" y="4817763"/>
            <a:ext cx="1407367"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sif\Documents\Business\Rehmani Consulting\Book Projects\SPD 2010\SPD 2010 Book Cover.jpg"/>
          <p:cNvPicPr>
            <a:picLocks noChangeAspect="1" noChangeArrowheads="1"/>
          </p:cNvPicPr>
          <p:nvPr/>
        </p:nvPicPr>
        <p:blipFill>
          <a:blip r:embed="rId5" cstate="print">
            <a:extLst>
              <a:ext uri="{28A0092B-C50C-407E-A947-70E740481C1C}">
                <a14:useLocalDpi xmlns:a14="http://schemas.microsoft.com/office/drawing/2010/main" val="0"/>
              </a:ext>
            </a:extLst>
          </a:blip>
          <a:srcRect l="10558" r="9892"/>
          <a:stretch>
            <a:fillRect/>
          </a:stretch>
        </p:blipFill>
        <p:spPr bwMode="auto">
          <a:xfrm>
            <a:off x="8770310" y="4817763"/>
            <a:ext cx="1388579"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rotWithShape="1">
          <a:blip r:embed="rId6"/>
          <a:srcRect l="13535" t="15333" r="19860"/>
          <a:stretch/>
        </p:blipFill>
        <p:spPr bwMode="auto">
          <a:xfrm>
            <a:off x="7166401" y="4817763"/>
            <a:ext cx="1393968"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9988063" y="1305693"/>
            <a:ext cx="1979758" cy="2536842"/>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algn="ctr" defTabSz="524516" fontAlgn="base">
              <a:spcBef>
                <a:spcPct val="0"/>
              </a:spcBef>
              <a:spcAft>
                <a:spcPct val="0"/>
              </a:spcAft>
            </a:pPr>
            <a:r>
              <a:rPr lang="en-US" sz="1600" b="1" dirty="0">
                <a:solidFill>
                  <a:schemeClr val="bg1"/>
                </a:solidFill>
                <a:ea typeface="Segoe UI" pitchFamily="34" charset="0"/>
                <a:cs typeface="Segoe UI" pitchFamily="34" charset="0"/>
              </a:rPr>
              <a:t>Trainer &amp; Consultant</a:t>
            </a:r>
          </a:p>
          <a:p>
            <a:pPr defTabSz="524516" fontAlgn="base">
              <a:spcBef>
                <a:spcPct val="0"/>
              </a:spcBef>
              <a:spcAft>
                <a:spcPct val="0"/>
              </a:spcAft>
            </a:pPr>
            <a:endParaRPr lang="en-US" sz="1050" dirty="0">
              <a:solidFill>
                <a:prstClr val="black"/>
              </a:solidFill>
              <a:ea typeface="Segoe UI" pitchFamily="34" charset="0"/>
              <a:cs typeface="Segoe UI" pitchFamily="34" charset="0"/>
            </a:endParaRPr>
          </a:p>
          <a:p>
            <a:pPr defTabSz="524516" fontAlgn="base">
              <a:spcBef>
                <a:spcPct val="0"/>
              </a:spcBef>
              <a:spcAft>
                <a:spcPct val="0"/>
              </a:spcAft>
            </a:pPr>
            <a:endParaRPr lang="en-US" sz="1050" dirty="0">
              <a:solidFill>
                <a:prstClr val="black"/>
              </a:solidFill>
              <a:ea typeface="Segoe UI" pitchFamily="34" charset="0"/>
              <a:cs typeface="Segoe UI" pitchFamily="34" charset="0"/>
            </a:endParaRPr>
          </a:p>
          <a:p>
            <a:pPr defTabSz="524516" fontAlgn="base">
              <a:spcBef>
                <a:spcPct val="0"/>
              </a:spcBef>
              <a:spcAft>
                <a:spcPct val="0"/>
              </a:spcAft>
            </a:pPr>
            <a:endParaRPr lang="en-US" sz="1050" dirty="0">
              <a:solidFill>
                <a:prstClr val="black"/>
              </a:solidFill>
              <a:ea typeface="Segoe UI" pitchFamily="34" charset="0"/>
              <a:cs typeface="Segoe UI" pitchFamily="34" charset="0"/>
            </a:endParaRPr>
          </a:p>
          <a:p>
            <a:pPr defTabSz="524516" fontAlgn="base">
              <a:spcBef>
                <a:spcPct val="0"/>
              </a:spcBef>
              <a:spcAft>
                <a:spcPct val="0"/>
              </a:spcAft>
            </a:pPr>
            <a:endParaRPr lang="en-US" sz="1050" dirty="0">
              <a:solidFill>
                <a:prstClr val="black"/>
              </a:solidFill>
              <a:ea typeface="Segoe UI" pitchFamily="34" charset="0"/>
              <a:cs typeface="Segoe UI" pitchFamily="34" charset="0"/>
            </a:endParaRPr>
          </a:p>
          <a:p>
            <a:pPr defTabSz="524516" fontAlgn="base">
              <a:spcBef>
                <a:spcPct val="0"/>
              </a:spcBef>
              <a:spcAft>
                <a:spcPct val="0"/>
              </a:spcAft>
            </a:pPr>
            <a:endParaRPr lang="en-US" sz="1050" dirty="0">
              <a:solidFill>
                <a:prstClr val="black"/>
              </a:solidFill>
              <a:ea typeface="Segoe UI" pitchFamily="34" charset="0"/>
              <a:cs typeface="Segoe UI" pitchFamily="34" charset="0"/>
            </a:endParaRPr>
          </a:p>
        </p:txBody>
      </p:sp>
      <p:sp>
        <p:nvSpPr>
          <p:cNvPr id="20" name="Rectangle 19"/>
          <p:cNvSpPr/>
          <p:nvPr/>
        </p:nvSpPr>
        <p:spPr bwMode="auto">
          <a:xfrm>
            <a:off x="7798651" y="1305693"/>
            <a:ext cx="1970107" cy="253684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defTabSz="524516" fontAlgn="base">
              <a:spcBef>
                <a:spcPct val="0"/>
              </a:spcBef>
              <a:spcAft>
                <a:spcPct val="0"/>
              </a:spcAft>
            </a:pPr>
            <a:r>
              <a:rPr lang="en-US" sz="1600" b="1" dirty="0">
                <a:solidFill>
                  <a:schemeClr val="bg1"/>
                </a:solidFill>
                <a:ea typeface="Segoe UI" pitchFamily="34" charset="0"/>
                <a:cs typeface="Segoe UI" pitchFamily="34" charset="0"/>
              </a:rPr>
              <a:t>SharePoint MVP</a:t>
            </a:r>
            <a:endParaRPr lang="en-US" sz="1400" b="1" dirty="0">
              <a:solidFill>
                <a:schemeClr val="bg1"/>
              </a:solidFill>
              <a:ea typeface="Segoe UI" pitchFamily="34" charset="0"/>
              <a:cs typeface="Segoe UI" pitchFamily="34" charset="0"/>
            </a:endParaRPr>
          </a:p>
          <a:p>
            <a:pPr defTabSz="524516" fontAlgn="base">
              <a:spcBef>
                <a:spcPct val="0"/>
              </a:spcBef>
              <a:spcAft>
                <a:spcPct val="0"/>
              </a:spcAft>
            </a:pPr>
            <a:endParaRPr lang="en-US" sz="1050" dirty="0">
              <a:gradFill>
                <a:gsLst>
                  <a:gs pos="0">
                    <a:srgbClr val="FFFFFF"/>
                  </a:gs>
                  <a:gs pos="100000">
                    <a:srgbClr val="FFFFFF"/>
                  </a:gs>
                </a:gsLst>
                <a:lin ang="5400000" scaled="0"/>
              </a:gradFill>
              <a:ea typeface="Segoe UI" pitchFamily="34" charset="0"/>
              <a:cs typeface="Segoe UI" pitchFamily="34" charset="0"/>
            </a:endParaRPr>
          </a:p>
          <a:p>
            <a:pPr defTabSz="524516" fontAlgn="base">
              <a:spcBef>
                <a:spcPct val="0"/>
              </a:spcBef>
              <a:spcAft>
                <a:spcPct val="0"/>
              </a:spcAft>
            </a:pPr>
            <a:endParaRPr lang="en-US" sz="1050" dirty="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 descr="C:\Documents and Settings\Administrator\My Documents\My Pictures\MVP Logo Kit\MVP_Horizontal_Full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174" y="2231937"/>
            <a:ext cx="1538865" cy="6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bwMode="auto">
          <a:xfrm>
            <a:off x="5580613" y="1315377"/>
            <a:ext cx="1958167" cy="25271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defTabSz="524516" fontAlgn="base">
              <a:spcBef>
                <a:spcPct val="0"/>
              </a:spcBef>
              <a:spcAft>
                <a:spcPct val="0"/>
              </a:spcAft>
            </a:pPr>
            <a:r>
              <a:rPr lang="en-US" sz="1600" b="1" dirty="0">
                <a:solidFill>
                  <a:schemeClr val="bg1"/>
                </a:solidFill>
                <a:ea typeface="Segoe UI" pitchFamily="34" charset="0"/>
                <a:cs typeface="Segoe UI" pitchFamily="34" charset="0"/>
              </a:rPr>
              <a:t>Conference Speaker</a:t>
            </a:r>
          </a:p>
          <a:p>
            <a:pPr defTabSz="524516" fontAlgn="base">
              <a:spcBef>
                <a:spcPct val="0"/>
              </a:spcBef>
              <a:spcAft>
                <a:spcPct val="0"/>
              </a:spcAft>
            </a:pPr>
            <a:endParaRPr lang="en-US" sz="800" dirty="0">
              <a:gradFill>
                <a:gsLst>
                  <a:gs pos="0">
                    <a:srgbClr val="FFFFFF"/>
                  </a:gs>
                  <a:gs pos="100000">
                    <a:srgbClr val="FFFFFF"/>
                  </a:gs>
                </a:gsLst>
                <a:lin ang="5400000" scaled="0"/>
              </a:gradFill>
              <a:ea typeface="Segoe UI" pitchFamily="34" charset="0"/>
              <a:cs typeface="Segoe UI" pitchFamily="34" charset="0"/>
            </a:endParaRPr>
          </a:p>
          <a:p>
            <a:pPr defTabSz="524516" fontAlgn="base">
              <a:spcBef>
                <a:spcPct val="0"/>
              </a:spcBef>
              <a:spcAft>
                <a:spcPct val="0"/>
              </a:spcAft>
            </a:pPr>
            <a:r>
              <a:rPr lang="en-US" sz="1600" b="1" dirty="0">
                <a:solidFill>
                  <a:schemeClr val="tx1"/>
                </a:solidFill>
                <a:latin typeface="+mj-lt"/>
                <a:ea typeface="Segoe UI" pitchFamily="34" charset="0"/>
                <a:cs typeface="Segoe UI" pitchFamily="34" charset="0"/>
              </a:rPr>
              <a:t>Ignite</a:t>
            </a:r>
          </a:p>
          <a:p>
            <a:pPr defTabSz="524516" fontAlgn="base">
              <a:spcBef>
                <a:spcPct val="0"/>
              </a:spcBef>
              <a:spcAft>
                <a:spcPct val="0"/>
              </a:spcAft>
            </a:pPr>
            <a:r>
              <a:rPr lang="en-US" sz="1600" b="1" dirty="0">
                <a:solidFill>
                  <a:schemeClr val="tx1"/>
                </a:solidFill>
                <a:latin typeface="+mj-lt"/>
                <a:ea typeface="Segoe UI" pitchFamily="34" charset="0"/>
                <a:cs typeface="Segoe UI" pitchFamily="34" charset="0"/>
              </a:rPr>
              <a:t>ESPC</a:t>
            </a:r>
          </a:p>
          <a:p>
            <a:pPr defTabSz="524516" fontAlgn="base">
              <a:spcBef>
                <a:spcPct val="0"/>
              </a:spcBef>
              <a:spcAft>
                <a:spcPct val="0"/>
              </a:spcAft>
            </a:pPr>
            <a:r>
              <a:rPr lang="en-US" sz="1600" b="1" dirty="0" err="1">
                <a:solidFill>
                  <a:schemeClr val="tx1"/>
                </a:solidFill>
                <a:latin typeface="+mj-lt"/>
                <a:ea typeface="Segoe UI" pitchFamily="34" charset="0"/>
                <a:cs typeface="Segoe UI" pitchFamily="34" charset="0"/>
              </a:rPr>
              <a:t>SPTechCon</a:t>
            </a:r>
            <a:endParaRPr lang="en-US" sz="1600" b="1" dirty="0">
              <a:solidFill>
                <a:schemeClr val="tx1"/>
              </a:solidFill>
              <a:latin typeface="+mj-lt"/>
              <a:ea typeface="Segoe UI" pitchFamily="34" charset="0"/>
              <a:cs typeface="Segoe UI" pitchFamily="34" charset="0"/>
            </a:endParaRPr>
          </a:p>
          <a:p>
            <a:pPr defTabSz="524516" fontAlgn="base">
              <a:spcBef>
                <a:spcPct val="0"/>
              </a:spcBef>
              <a:spcAft>
                <a:spcPct val="0"/>
              </a:spcAft>
            </a:pPr>
            <a:r>
              <a:rPr lang="en-US" sz="1600" b="1" dirty="0">
                <a:solidFill>
                  <a:schemeClr val="tx1"/>
                </a:solidFill>
                <a:latin typeface="+mj-lt"/>
                <a:ea typeface="Segoe UI" pitchFamily="34" charset="0"/>
                <a:cs typeface="Segoe UI" pitchFamily="34" charset="0"/>
              </a:rPr>
              <a:t>SP Fest</a:t>
            </a:r>
          </a:p>
          <a:p>
            <a:pPr defTabSz="524516" fontAlgn="base">
              <a:spcBef>
                <a:spcPct val="0"/>
              </a:spcBef>
              <a:spcAft>
                <a:spcPct val="0"/>
              </a:spcAft>
            </a:pPr>
            <a:r>
              <a:rPr lang="en-US" sz="1600" b="1" dirty="0">
                <a:solidFill>
                  <a:schemeClr val="tx1"/>
                </a:solidFill>
                <a:latin typeface="+mj-lt"/>
                <a:ea typeface="Segoe UI" pitchFamily="34" charset="0"/>
                <a:cs typeface="Segoe UI" pitchFamily="34" charset="0"/>
              </a:rPr>
              <a:t>SPC</a:t>
            </a:r>
          </a:p>
          <a:p>
            <a:pPr defTabSz="524516" fontAlgn="base">
              <a:spcBef>
                <a:spcPct val="0"/>
              </a:spcBef>
              <a:spcAft>
                <a:spcPct val="0"/>
              </a:spcAft>
            </a:pPr>
            <a:r>
              <a:rPr lang="en-US" sz="1600" b="1" dirty="0" err="1">
                <a:solidFill>
                  <a:schemeClr val="tx1"/>
                </a:solidFill>
                <a:latin typeface="+mj-lt"/>
                <a:ea typeface="Segoe UI" pitchFamily="34" charset="0"/>
                <a:cs typeface="Segoe UI" pitchFamily="34" charset="0"/>
              </a:rPr>
              <a:t>Dev</a:t>
            </a:r>
            <a:r>
              <a:rPr lang="en-US" sz="1600" b="1" dirty="0">
                <a:solidFill>
                  <a:schemeClr val="tx1"/>
                </a:solidFill>
                <a:latin typeface="+mj-lt"/>
                <a:ea typeface="Segoe UI" pitchFamily="34" charset="0"/>
                <a:cs typeface="Segoe UI" pitchFamily="34" charset="0"/>
              </a:rPr>
              <a:t> Intersection</a:t>
            </a:r>
          </a:p>
          <a:p>
            <a:pPr defTabSz="524516" fontAlgn="base">
              <a:spcBef>
                <a:spcPct val="0"/>
              </a:spcBef>
              <a:spcAft>
                <a:spcPct val="0"/>
              </a:spcAft>
            </a:pPr>
            <a:r>
              <a:rPr lang="en-US" sz="1600" b="1" dirty="0">
                <a:solidFill>
                  <a:schemeClr val="tx1"/>
                </a:solidFill>
                <a:latin typeface="+mj-lt"/>
                <a:ea typeface="Segoe UI" pitchFamily="34" charset="0"/>
                <a:cs typeface="Segoe UI" pitchFamily="34" charset="0"/>
              </a:rPr>
              <a:t>And many more…</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8889" y="2231937"/>
            <a:ext cx="1699301" cy="53445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983" y="1468882"/>
            <a:ext cx="1972785" cy="197278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60086" y="61322"/>
            <a:ext cx="3174603" cy="1079365"/>
          </a:xfrm>
          <a:prstGeom prst="rect">
            <a:avLst/>
          </a:prstGeom>
        </p:spPr>
      </p:pic>
      <p:sp>
        <p:nvSpPr>
          <p:cNvPr id="5" name="TextBox 4"/>
          <p:cNvSpPr txBox="1"/>
          <p:nvPr/>
        </p:nvSpPr>
        <p:spPr>
          <a:xfrm>
            <a:off x="8213109" y="2813646"/>
            <a:ext cx="1096994" cy="338554"/>
          </a:xfrm>
          <a:prstGeom prst="rect">
            <a:avLst/>
          </a:prstGeom>
          <a:noFill/>
        </p:spPr>
        <p:txBody>
          <a:bodyPr wrap="square" rtlCol="0">
            <a:spAutoFit/>
          </a:bodyPr>
          <a:lstStyle/>
          <a:p>
            <a:r>
              <a:rPr lang="en-US" sz="1600" dirty="0">
                <a:solidFill>
                  <a:schemeClr val="bg1"/>
                </a:solidFill>
              </a:rPr>
              <a:t>Since 2007</a:t>
            </a:r>
          </a:p>
        </p:txBody>
      </p:sp>
    </p:spTree>
    <p:extLst>
      <p:ext uri="{BB962C8B-B14F-4D97-AF65-F5344CB8AC3E}">
        <p14:creationId xmlns:p14="http://schemas.microsoft.com/office/powerpoint/2010/main" val="219165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22B6-C37C-4DA3-85FD-9537976A6001}"/>
              </a:ext>
            </a:extLst>
          </p:cNvPr>
          <p:cNvSpPr>
            <a:spLocks noGrp="1"/>
          </p:cNvSpPr>
          <p:nvPr>
            <p:ph type="title"/>
          </p:nvPr>
        </p:nvSpPr>
        <p:spPr>
          <a:xfrm>
            <a:off x="756936" y="2676390"/>
            <a:ext cx="5264150" cy="2852737"/>
          </a:xfrm>
        </p:spPr>
        <p:txBody>
          <a:bodyPr vert="horz" lIns="91440" tIns="45720" rIns="91440" bIns="45720" rtlCol="0" anchor="t">
            <a:normAutofit/>
          </a:bodyPr>
          <a:lstStyle/>
          <a:p>
            <a:r>
              <a:rPr lang="en-US" sz="4800" dirty="0"/>
              <a:t>Always start with </a:t>
            </a:r>
            <a:r>
              <a:rPr lang="en-US" sz="7200" dirty="0"/>
              <a:t>WIIFM</a:t>
            </a:r>
            <a:endParaRPr lang="en-US" sz="4800" dirty="0"/>
          </a:p>
        </p:txBody>
      </p:sp>
      <p:pic>
        <p:nvPicPr>
          <p:cNvPr id="4" name="Picture 3">
            <a:extLst>
              <a:ext uri="{FF2B5EF4-FFF2-40B4-BE49-F238E27FC236}">
                <a16:creationId xmlns:a16="http://schemas.microsoft.com/office/drawing/2014/main" id="{12F031A9-9FCE-46AA-AE9C-13923A4E0807}"/>
              </a:ext>
            </a:extLst>
          </p:cNvPr>
          <p:cNvPicPr>
            <a:picLocks noChangeAspect="1"/>
          </p:cNvPicPr>
          <p:nvPr/>
        </p:nvPicPr>
        <p:blipFill rotWithShape="1">
          <a:blip r:embed="rId3">
            <a:extLst>
              <a:ext uri="{28A0092B-C50C-407E-A947-70E740481C1C}">
                <a14:useLocalDpi xmlns:a14="http://schemas.microsoft.com/office/drawing/2010/main" val="0"/>
              </a:ext>
            </a:extLst>
          </a:blip>
          <a:srcRect l="24571" r="10671" b="-2"/>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41228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r>
              <a:rPr lang="en-AU" b="1">
                <a:solidFill>
                  <a:srgbClr val="00A7E5"/>
                </a:solidFill>
              </a:rPr>
              <a:t>Share</a:t>
            </a:r>
            <a:r>
              <a:rPr lang="en-AU" b="1"/>
              <a:t> </a:t>
            </a:r>
            <a:r>
              <a:rPr lang="en-AU" b="1">
                <a:solidFill>
                  <a:schemeClr val="bg1"/>
                </a:solidFill>
              </a:rPr>
              <a:t>Conference</a:t>
            </a:r>
            <a:r>
              <a:rPr lang="en-AU" b="1"/>
              <a:t> | </a:t>
            </a:r>
            <a:fld id="{75D53439-7A6D-4281-B5D0-6B0937C944E2}" type="slidenum">
              <a:rPr lang="en-AU" b="1" smtClean="0">
                <a:solidFill>
                  <a:schemeClr val="bg1"/>
                </a:solidFill>
              </a:rPr>
              <a:pPr/>
              <a:t>13</a:t>
            </a:fld>
            <a:endParaRPr lang="en-AU" b="1"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5" y="-26894"/>
            <a:ext cx="12430941" cy="6911787"/>
          </a:xfrm>
          <a:prstGeom prst="rect">
            <a:avLst/>
          </a:prstGeom>
        </p:spPr>
      </p:pic>
      <p:sp>
        <p:nvSpPr>
          <p:cNvPr id="7" name="Rectangle 6"/>
          <p:cNvSpPr/>
          <p:nvPr/>
        </p:nvSpPr>
        <p:spPr>
          <a:xfrm>
            <a:off x="8610600" y="453091"/>
            <a:ext cx="3407218" cy="5423274"/>
          </a:xfrm>
          <a:prstGeom prst="rect">
            <a:avLst/>
          </a:prstGeom>
          <a:solidFill>
            <a:srgbClr val="4F81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algn="ctr"/>
            <a:r>
              <a:rPr lang="en-US" sz="3733" dirty="0">
                <a:latin typeface="Segoe UI Light" panose="020B0502040204020203" pitchFamily="34" charset="0"/>
                <a:cs typeface="Segoe UI Light" panose="020B0502040204020203" pitchFamily="34" charset="0"/>
              </a:rPr>
              <a:t>Users cannot be made to do things they don’t want to do</a:t>
            </a:r>
          </a:p>
        </p:txBody>
      </p:sp>
    </p:spTree>
    <p:extLst>
      <p:ext uri="{BB962C8B-B14F-4D97-AF65-F5344CB8AC3E}">
        <p14:creationId xmlns:p14="http://schemas.microsoft.com/office/powerpoint/2010/main" val="16639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38">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40">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solicitors knocking on doors">
            <a:extLst>
              <a:ext uri="{FF2B5EF4-FFF2-40B4-BE49-F238E27FC236}">
                <a16:creationId xmlns:a16="http://schemas.microsoft.com/office/drawing/2014/main" id="{0D418696-F953-4BE5-BF2D-DCFD6DE96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072" y="650497"/>
            <a:ext cx="41782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42">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solicitors knocking on doors">
            <a:extLst>
              <a:ext uri="{FF2B5EF4-FFF2-40B4-BE49-F238E27FC236}">
                <a16:creationId xmlns:a16="http://schemas.microsoft.com/office/drawing/2014/main" id="{D061A535-12BC-44B9-87AC-F5357D34D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519" y="643467"/>
            <a:ext cx="2475653" cy="2475653"/>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44">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result for solicitors knocking on doors">
            <a:extLst>
              <a:ext uri="{FF2B5EF4-FFF2-40B4-BE49-F238E27FC236}">
                <a16:creationId xmlns:a16="http://schemas.microsoft.com/office/drawing/2014/main" id="{2320682F-656F-4505-9AC9-779F0AF54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873" y="3976905"/>
            <a:ext cx="3854945" cy="201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3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0A89A790-0CC6-49A9-8FE9-6250332713AC}"/>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Types of changes</a:t>
            </a:r>
          </a:p>
        </p:txBody>
      </p:sp>
      <p:sp>
        <p:nvSpPr>
          <p:cNvPr id="3" name="Content Placeholder 2">
            <a:extLst>
              <a:ext uri="{FF2B5EF4-FFF2-40B4-BE49-F238E27FC236}">
                <a16:creationId xmlns:a16="http://schemas.microsoft.com/office/drawing/2014/main" id="{78BB9E07-DBEE-41B3-B097-341988B01A1D}"/>
              </a:ext>
            </a:extLst>
          </p:cNvPr>
          <p:cNvSpPr>
            <a:spLocks noGrp="1"/>
          </p:cNvSpPr>
          <p:nvPr>
            <p:ph idx="1"/>
          </p:nvPr>
        </p:nvSpPr>
        <p:spPr>
          <a:xfrm>
            <a:off x="5120639" y="804672"/>
            <a:ext cx="6731635" cy="5489802"/>
          </a:xfrm>
        </p:spPr>
        <p:txBody>
          <a:bodyPr anchor="ctr">
            <a:normAutofit lnSpcReduction="10000"/>
          </a:bodyPr>
          <a:lstStyle/>
          <a:p>
            <a:r>
              <a:rPr lang="en-US" b="1" dirty="0"/>
              <a:t>Minor change</a:t>
            </a:r>
          </a:p>
          <a:p>
            <a:r>
              <a:rPr lang="en-US" sz="2400" dirty="0"/>
              <a:t>Change in procurement, asset tracking, sales procedures. Ex: Record every pre-sales meeting and upload to Stream.</a:t>
            </a:r>
          </a:p>
          <a:p>
            <a:endParaRPr lang="en-US" sz="2400" dirty="0"/>
          </a:p>
          <a:p>
            <a:r>
              <a:rPr lang="en-US" b="1" dirty="0"/>
              <a:t>Major change </a:t>
            </a:r>
            <a:endParaRPr lang="en-US" sz="2400" b="1" dirty="0"/>
          </a:p>
          <a:p>
            <a:r>
              <a:rPr lang="en-US" sz="2400" dirty="0"/>
              <a:t>Moving offices, changing critical systems like email, collaboration tools.</a:t>
            </a:r>
          </a:p>
          <a:p>
            <a:endParaRPr lang="en-US" sz="2000" dirty="0"/>
          </a:p>
          <a:p>
            <a:br>
              <a:rPr lang="en-US" sz="2000" dirty="0"/>
            </a:br>
            <a:r>
              <a:rPr lang="en-US" b="1" dirty="0"/>
              <a:t>Substantial</a:t>
            </a:r>
            <a:r>
              <a:rPr lang="en-US" sz="2400" b="1" dirty="0"/>
              <a:t> </a:t>
            </a:r>
          </a:p>
          <a:p>
            <a:r>
              <a:rPr lang="en-US" sz="2400" dirty="0"/>
              <a:t>Completely changing your model of doing business like Kodak, IBM, Kmart, AOL did to survive.</a:t>
            </a:r>
          </a:p>
          <a:p>
            <a:br>
              <a:rPr lang="en-US" sz="2000" dirty="0"/>
            </a:br>
            <a:endParaRPr lang="en-US" sz="2000" dirty="0"/>
          </a:p>
        </p:txBody>
      </p:sp>
    </p:spTree>
    <p:extLst>
      <p:ext uri="{BB962C8B-B14F-4D97-AF65-F5344CB8AC3E}">
        <p14:creationId xmlns:p14="http://schemas.microsoft.com/office/powerpoint/2010/main" val="313629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13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AC047-1FC2-4D16-A608-522E98DFEFE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kern="1200">
                <a:solidFill>
                  <a:srgbClr val="FFFFFF"/>
                </a:solidFill>
                <a:latin typeface="+mj-lt"/>
                <a:ea typeface="+mj-ea"/>
                <a:cs typeface="+mj-cs"/>
              </a:rPr>
              <a:t>Types of training/learning</a:t>
            </a:r>
          </a:p>
        </p:txBody>
      </p:sp>
      <p:sp>
        <p:nvSpPr>
          <p:cNvPr id="5" name="Content Placeholder 4">
            <a:extLst>
              <a:ext uri="{FF2B5EF4-FFF2-40B4-BE49-F238E27FC236}">
                <a16:creationId xmlns:a16="http://schemas.microsoft.com/office/drawing/2014/main" id="{8F07E4FF-EAA1-470C-B03E-88E38C83A1D9}"/>
              </a:ext>
            </a:extLst>
          </p:cNvPr>
          <p:cNvSpPr>
            <a:spLocks noGrp="1"/>
          </p:cNvSpPr>
          <p:nvPr>
            <p:ph idx="1"/>
          </p:nvPr>
        </p:nvSpPr>
        <p:spPr>
          <a:xfrm>
            <a:off x="674237" y="4170501"/>
            <a:ext cx="3657600" cy="1525597"/>
          </a:xfrm>
        </p:spPr>
        <p:txBody>
          <a:bodyPr vert="horz" lIns="91440" tIns="45720" rIns="91440" bIns="45720" rtlCol="0">
            <a:normAutofit/>
          </a:bodyPr>
          <a:lstStyle/>
          <a:p>
            <a:pPr algn="ctr"/>
            <a:r>
              <a:rPr lang="en-US" sz="2000" kern="1200">
                <a:solidFill>
                  <a:srgbClr val="FFFFFF"/>
                </a:solidFill>
                <a:latin typeface="+mn-lt"/>
                <a:ea typeface="+mn-ea"/>
                <a:cs typeface="+mn-cs"/>
              </a:rPr>
              <a:t>We all learn in different ways</a:t>
            </a:r>
            <a:endParaRPr lang="en-US" sz="2000" kern="1200" dirty="0">
              <a:solidFill>
                <a:srgbClr val="FFFFFF"/>
              </a:solidFill>
              <a:latin typeface="+mn-lt"/>
              <a:ea typeface="+mn-ea"/>
              <a:cs typeface="+mn-cs"/>
            </a:endParaRPr>
          </a:p>
        </p:txBody>
      </p:sp>
      <p:cxnSp>
        <p:nvCxnSpPr>
          <p:cNvPr id="137" name="Straight Connector 13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4" name="Picture 2" descr="Image result for blended learning">
            <a:extLst>
              <a:ext uri="{FF2B5EF4-FFF2-40B4-BE49-F238E27FC236}">
                <a16:creationId xmlns:a16="http://schemas.microsoft.com/office/drawing/2014/main" id="{DFC0F53E-9F7F-4091-BE22-20E93DDA63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45" r="7887"/>
          <a:stretch/>
        </p:blipFill>
        <p:spPr bwMode="auto">
          <a:xfrm>
            <a:off x="4794862" y="705313"/>
            <a:ext cx="7397138" cy="536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96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70659-D6C9-4502-A6B2-CA1C23498CAB}"/>
              </a:ext>
            </a:extLst>
          </p:cNvPr>
          <p:cNvSpPr>
            <a:spLocks noGrp="1"/>
          </p:cNvSpPr>
          <p:nvPr>
            <p:ph type="title"/>
          </p:nvPr>
        </p:nvSpPr>
        <p:spPr>
          <a:xfrm>
            <a:off x="5297762" y="1053711"/>
            <a:ext cx="5638994" cy="1424446"/>
          </a:xfrm>
        </p:spPr>
        <p:txBody>
          <a:bodyPr>
            <a:normAutofit/>
          </a:bodyPr>
          <a:lstStyle/>
          <a:p>
            <a:r>
              <a:rPr lang="en-US">
                <a:solidFill>
                  <a:srgbClr val="FFFFFF"/>
                </a:solidFill>
              </a:rPr>
              <a:t>Immerse users in new ways of doing things</a:t>
            </a:r>
          </a:p>
        </p:txBody>
      </p:sp>
      <p:pic>
        <p:nvPicPr>
          <p:cNvPr id="1026" name="Picture 2" descr="Image result for language">
            <a:extLst>
              <a:ext uri="{FF2B5EF4-FFF2-40B4-BE49-F238E27FC236}">
                <a16:creationId xmlns:a16="http://schemas.microsoft.com/office/drawing/2014/main" id="{A03972EE-9347-431C-8F1B-50DD630031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86" y="459903"/>
            <a:ext cx="3662730" cy="274704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28" name="Picture 4" descr="Image result for swim">
            <a:extLst>
              <a:ext uri="{FF2B5EF4-FFF2-40B4-BE49-F238E27FC236}">
                <a16:creationId xmlns:a16="http://schemas.microsoft.com/office/drawing/2014/main" id="{4CF7545E-4F6A-4EC4-B87A-DFDE7A855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86" y="3761891"/>
            <a:ext cx="3662730" cy="24448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A817CB8-CBA2-4552-B8E8-13D5151B6D56}"/>
              </a:ext>
            </a:extLst>
          </p:cNvPr>
          <p:cNvSpPr>
            <a:spLocks noGrp="1"/>
          </p:cNvSpPr>
          <p:nvPr>
            <p:ph idx="1"/>
          </p:nvPr>
        </p:nvSpPr>
        <p:spPr>
          <a:xfrm>
            <a:off x="5297762" y="3024193"/>
            <a:ext cx="5747187" cy="2987543"/>
          </a:xfrm>
        </p:spPr>
        <p:txBody>
          <a:bodyPr anchor="t">
            <a:normAutofit/>
          </a:bodyPr>
          <a:lstStyle/>
          <a:p>
            <a:r>
              <a:rPr lang="en-US" dirty="0">
                <a:solidFill>
                  <a:srgbClr val="FFFFFF"/>
                </a:solidFill>
              </a:rPr>
              <a:t>The way we learn…</a:t>
            </a:r>
          </a:p>
          <a:p>
            <a:pPr marL="457200" indent="-457200">
              <a:buFont typeface="Arial" panose="020B0604020202020204" pitchFamily="34" charset="0"/>
              <a:buChar char="•"/>
            </a:pPr>
            <a:r>
              <a:rPr lang="en-US" dirty="0">
                <a:solidFill>
                  <a:srgbClr val="FFFFFF"/>
                </a:solidFill>
              </a:rPr>
              <a:t>Learning a new language</a:t>
            </a:r>
          </a:p>
          <a:p>
            <a:pPr marL="457200" indent="-457200">
              <a:buFont typeface="Arial" panose="020B0604020202020204" pitchFamily="34" charset="0"/>
              <a:buChar char="•"/>
            </a:pPr>
            <a:r>
              <a:rPr lang="en-US" dirty="0">
                <a:solidFill>
                  <a:srgbClr val="FFFFFF"/>
                </a:solidFill>
              </a:rPr>
              <a:t>Learning to swim</a:t>
            </a:r>
          </a:p>
        </p:txBody>
      </p:sp>
    </p:spTree>
    <p:extLst>
      <p:ext uri="{BB962C8B-B14F-4D97-AF65-F5344CB8AC3E}">
        <p14:creationId xmlns:p14="http://schemas.microsoft.com/office/powerpoint/2010/main" val="224119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B958-A70D-45BD-A06C-27F528C27C7D}"/>
              </a:ext>
            </a:extLst>
          </p:cNvPr>
          <p:cNvSpPr>
            <a:spLocks noGrp="1"/>
          </p:cNvSpPr>
          <p:nvPr>
            <p:ph type="title"/>
          </p:nvPr>
        </p:nvSpPr>
        <p:spPr>
          <a:xfrm>
            <a:off x="838200" y="365126"/>
            <a:ext cx="5340605" cy="1146176"/>
          </a:xfrm>
        </p:spPr>
        <p:txBody>
          <a:bodyPr>
            <a:normAutofit/>
          </a:bodyPr>
          <a:lstStyle/>
          <a:p>
            <a:r>
              <a:rPr lang="en-US"/>
              <a:t>A stability plan</a:t>
            </a:r>
            <a:endParaRPr lang="en-US" dirty="0"/>
          </a:p>
        </p:txBody>
      </p:sp>
      <p:sp>
        <p:nvSpPr>
          <p:cNvPr id="71" name="Freeform: Shape 70">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859A648-55AF-4AB2-9D6D-B873B5EA5A5F}"/>
              </a:ext>
            </a:extLst>
          </p:cNvPr>
          <p:cNvSpPr>
            <a:spLocks noGrp="1"/>
          </p:cNvSpPr>
          <p:nvPr>
            <p:ph idx="1"/>
          </p:nvPr>
        </p:nvSpPr>
        <p:spPr>
          <a:xfrm>
            <a:off x="838200" y="2173288"/>
            <a:ext cx="3603171" cy="3639684"/>
          </a:xfrm>
        </p:spPr>
        <p:txBody>
          <a:bodyPr anchor="ctr">
            <a:normAutofit/>
          </a:bodyPr>
          <a:lstStyle/>
          <a:p>
            <a:r>
              <a:rPr lang="en-US" sz="2000" dirty="0">
                <a:solidFill>
                  <a:srgbClr val="FFFFFF"/>
                </a:solidFill>
              </a:rPr>
              <a:t>Be very specific about the things that are </a:t>
            </a:r>
            <a:r>
              <a:rPr lang="en-US" sz="2000" u="sng" dirty="0">
                <a:solidFill>
                  <a:srgbClr val="FFFFFF"/>
                </a:solidFill>
              </a:rPr>
              <a:t>not</a:t>
            </a:r>
            <a:r>
              <a:rPr lang="en-US" sz="2000" dirty="0">
                <a:solidFill>
                  <a:srgbClr val="FFFFFF"/>
                </a:solidFill>
              </a:rPr>
              <a:t> changing</a:t>
            </a:r>
          </a:p>
          <a:p>
            <a:endParaRPr lang="en-US" sz="2000" dirty="0">
              <a:solidFill>
                <a:srgbClr val="FFFFFF"/>
              </a:solidFill>
            </a:endParaRPr>
          </a:p>
          <a:p>
            <a:r>
              <a:rPr lang="en-US" sz="2000" dirty="0">
                <a:solidFill>
                  <a:srgbClr val="FFFFFF"/>
                </a:solidFill>
              </a:rPr>
              <a:t>Provide an anchor</a:t>
            </a:r>
          </a:p>
        </p:txBody>
      </p:sp>
      <p:pic>
        <p:nvPicPr>
          <p:cNvPr id="2050" name="Picture 2" descr="Image result for anchor">
            <a:extLst>
              <a:ext uri="{FF2B5EF4-FFF2-40B4-BE49-F238E27FC236}">
                <a16:creationId xmlns:a16="http://schemas.microsoft.com/office/drawing/2014/main" id="{C4FCC247-1818-4378-9900-DB1C1E508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162" y="2173287"/>
            <a:ext cx="2792563" cy="4003675"/>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7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198B638-D268-4835-ADE6-3DE6779653E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Challenge at Sony</a:t>
            </a:r>
          </a:p>
        </p:txBody>
      </p:sp>
      <p:sp>
        <p:nvSpPr>
          <p:cNvPr id="3" name="Content Placeholder 2">
            <a:extLst>
              <a:ext uri="{FF2B5EF4-FFF2-40B4-BE49-F238E27FC236}">
                <a16:creationId xmlns:a16="http://schemas.microsoft.com/office/drawing/2014/main" id="{BE9B31AD-0E72-4FA1-9385-87BFE3FF2AF2}"/>
              </a:ext>
            </a:extLst>
          </p:cNvPr>
          <p:cNvSpPr>
            <a:spLocks noGrp="1"/>
          </p:cNvSpPr>
          <p:nvPr>
            <p:ph idx="1"/>
          </p:nvPr>
        </p:nvSpPr>
        <p:spPr>
          <a:xfrm>
            <a:off x="3045368" y="4074718"/>
            <a:ext cx="6105194" cy="682079"/>
          </a:xfrm>
        </p:spPr>
        <p:txBody>
          <a:bodyPr vert="horz" lIns="91440" tIns="45720" rIns="91440" bIns="45720" rtlCol="0">
            <a:normAutofit/>
          </a:bodyPr>
          <a:lstStyle/>
          <a:p>
            <a:pPr algn="ctr"/>
            <a:r>
              <a:rPr lang="en-US" sz="2200" kern="1200">
                <a:solidFill>
                  <a:srgbClr val="FFFFFF"/>
                </a:solidFill>
                <a:latin typeface="+mn-lt"/>
                <a:ea typeface="+mn-ea"/>
                <a:cs typeface="+mn-cs"/>
              </a:rPr>
              <a:t>How do we ‘train’ users to go to our new intranet?</a:t>
            </a:r>
          </a:p>
        </p:txBody>
      </p:sp>
    </p:spTree>
    <p:extLst>
      <p:ext uri="{BB962C8B-B14F-4D97-AF65-F5344CB8AC3E}">
        <p14:creationId xmlns:p14="http://schemas.microsoft.com/office/powerpoint/2010/main" val="273193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434088-8CCB-4ABB-8E75-43AA6F0D3FFB}"/>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kern="1200">
                <a:solidFill>
                  <a:srgbClr val="FFFFFF"/>
                </a:solidFill>
                <a:latin typeface="+mj-lt"/>
                <a:ea typeface="+mj-ea"/>
                <a:cs typeface="+mj-cs"/>
              </a:rPr>
              <a:t>What the heck is Change Management…?</a:t>
            </a:r>
          </a:p>
        </p:txBody>
      </p:sp>
      <p:sp>
        <p:nvSpPr>
          <p:cNvPr id="4" name="Text Placeholder 3">
            <a:extLst>
              <a:ext uri="{FF2B5EF4-FFF2-40B4-BE49-F238E27FC236}">
                <a16:creationId xmlns:a16="http://schemas.microsoft.com/office/drawing/2014/main" id="{DB4018C7-8293-4728-A856-FDBFE468D4F4}"/>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endParaRPr lang="en-US" sz="2400" kern="1200" dirty="0">
              <a:solidFill>
                <a:srgbClr val="FFFFFF"/>
              </a:solidFill>
              <a:latin typeface="+mn-lt"/>
              <a:ea typeface="+mn-ea"/>
              <a:cs typeface="+mn-cs"/>
            </a:endParaRPr>
          </a:p>
        </p:txBody>
      </p:sp>
    </p:spTree>
    <p:extLst>
      <p:ext uri="{BB962C8B-B14F-4D97-AF65-F5344CB8AC3E}">
        <p14:creationId xmlns:p14="http://schemas.microsoft.com/office/powerpoint/2010/main" val="262438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0F232-B456-4D4A-B033-8279071D9FF4}"/>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Using a pain point to their advantage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50ED14-51D0-439B-BD32-99E4AA658024}"/>
              </a:ext>
            </a:extLst>
          </p:cNvPr>
          <p:cNvSpPr>
            <a:spLocks noGrp="1"/>
          </p:cNvSpPr>
          <p:nvPr>
            <p:ph idx="1"/>
          </p:nvPr>
        </p:nvSpPr>
        <p:spPr>
          <a:xfrm>
            <a:off x="4976031" y="963877"/>
            <a:ext cx="6377769" cy="4930246"/>
          </a:xfrm>
        </p:spPr>
        <p:txBody>
          <a:bodyPr anchor="ctr">
            <a:normAutofit/>
          </a:bodyPr>
          <a:lstStyle/>
          <a:p>
            <a:r>
              <a:rPr lang="en-US" dirty="0"/>
              <a:t>A mobile workforce who frequently needed to print documents</a:t>
            </a:r>
          </a:p>
          <a:p>
            <a:endParaRPr lang="en-US" dirty="0"/>
          </a:p>
          <a:p>
            <a:r>
              <a:rPr lang="en-US" dirty="0"/>
              <a:t>Hard to find and connect to the printer closest to them</a:t>
            </a:r>
          </a:p>
        </p:txBody>
      </p:sp>
    </p:spTree>
    <p:extLst>
      <p:ext uri="{BB962C8B-B14F-4D97-AF65-F5344CB8AC3E}">
        <p14:creationId xmlns:p14="http://schemas.microsoft.com/office/powerpoint/2010/main" val="24043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B181C-63F0-4959-A6A8-DDE90E6AAED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Sony</a:t>
            </a:r>
          </a:p>
        </p:txBody>
      </p:sp>
      <p:pic>
        <p:nvPicPr>
          <p:cNvPr id="5" name="Picture 4">
            <a:extLst>
              <a:ext uri="{FF2B5EF4-FFF2-40B4-BE49-F238E27FC236}">
                <a16:creationId xmlns:a16="http://schemas.microsoft.com/office/drawing/2014/main" id="{30D91BC4-09CD-4CB7-828F-A1DCD0B9A3E7}"/>
              </a:ext>
            </a:extLst>
          </p:cNvPr>
          <p:cNvPicPr>
            <a:picLocks noChangeAspect="1"/>
          </p:cNvPicPr>
          <p:nvPr/>
        </p:nvPicPr>
        <p:blipFill>
          <a:blip r:embed="rId3"/>
          <a:stretch>
            <a:fillRect/>
          </a:stretch>
        </p:blipFill>
        <p:spPr>
          <a:xfrm>
            <a:off x="1565896" y="1675227"/>
            <a:ext cx="9060208" cy="4394199"/>
          </a:xfrm>
          <a:prstGeom prst="rect">
            <a:avLst/>
          </a:prstGeom>
        </p:spPr>
      </p:pic>
      <p:sp>
        <p:nvSpPr>
          <p:cNvPr id="3" name="TextBox 2">
            <a:extLst>
              <a:ext uri="{FF2B5EF4-FFF2-40B4-BE49-F238E27FC236}">
                <a16:creationId xmlns:a16="http://schemas.microsoft.com/office/drawing/2014/main" id="{C558EC1B-4811-46CE-AEBC-9C9F5426E42F}"/>
              </a:ext>
            </a:extLst>
          </p:cNvPr>
          <p:cNvSpPr txBox="1"/>
          <p:nvPr/>
        </p:nvSpPr>
        <p:spPr>
          <a:xfrm>
            <a:off x="6361043" y="3087496"/>
            <a:ext cx="4094922"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4800" dirty="0"/>
              <a:t>Find the Nearest Printer</a:t>
            </a:r>
          </a:p>
        </p:txBody>
      </p:sp>
    </p:spTree>
    <p:extLst>
      <p:ext uri="{BB962C8B-B14F-4D97-AF65-F5344CB8AC3E}">
        <p14:creationId xmlns:p14="http://schemas.microsoft.com/office/powerpoint/2010/main" val="353393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kern="1200">
                <a:solidFill>
                  <a:srgbClr val="FFFFFF"/>
                </a:solidFill>
                <a:latin typeface="+mj-lt"/>
                <a:ea typeface="+mj-ea"/>
                <a:cs typeface="+mj-cs"/>
              </a:rPr>
              <a:t>JIT Concept</a:t>
            </a:r>
          </a:p>
        </p:txBody>
      </p:sp>
      <p:sp>
        <p:nvSpPr>
          <p:cNvPr id="3" name="Text Placeholder 2"/>
          <p:cNvSpPr>
            <a:spLocks noGrp="1"/>
          </p:cNvSpPr>
          <p:nvPr>
            <p:ph type="body" idx="1"/>
          </p:nvPr>
        </p:nvSpPr>
        <p:spPr>
          <a:xfrm>
            <a:off x="3045368" y="4074718"/>
            <a:ext cx="6105194" cy="682079"/>
          </a:xfrm>
        </p:spPr>
        <p:txBody>
          <a:bodyPr vert="horz" lIns="91440" tIns="45720" rIns="91440" bIns="45720" rtlCol="0">
            <a:normAutofit/>
          </a:bodyPr>
          <a:lstStyle/>
          <a:p>
            <a:pPr algn="ctr"/>
            <a:r>
              <a:rPr lang="en-US" kern="1200">
                <a:solidFill>
                  <a:srgbClr val="FFFFFF"/>
                </a:solidFill>
                <a:latin typeface="+mn-lt"/>
                <a:ea typeface="+mn-ea"/>
                <a:cs typeface="+mn-cs"/>
              </a:rPr>
              <a:t>Just-In-Time</a:t>
            </a:r>
          </a:p>
        </p:txBody>
      </p:sp>
      <p:pic>
        <p:nvPicPr>
          <p:cNvPr id="17" name="Picture 16">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41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6628" y="1783959"/>
            <a:ext cx="4645250" cy="2889114"/>
          </a:xfrm>
        </p:spPr>
        <p:txBody>
          <a:bodyPr vert="horz" lIns="91440" tIns="45720" rIns="91440" bIns="45720" rtlCol="0" anchor="b">
            <a:normAutofit/>
          </a:bodyPr>
          <a:lstStyle/>
          <a:p>
            <a:r>
              <a:rPr lang="en-US"/>
              <a:t>Just-In-Time Help </a:t>
            </a:r>
            <a:endParaRPr lang="en-US" dirty="0"/>
          </a:p>
        </p:txBody>
      </p:sp>
      <p:sp>
        <p:nvSpPr>
          <p:cNvPr id="3" name="Text Placeholder 2"/>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dirty="0">
              <a:solidFill>
                <a:schemeClr val="tx1"/>
              </a:solidFill>
            </a:endParaRP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3731B6D-D9F0-4380-974A-2783BC0EFCC9}"/>
              </a:ext>
            </a:extLst>
          </p:cNvPr>
          <p:cNvPicPr>
            <a:picLocks noChangeAspect="1"/>
          </p:cNvPicPr>
          <p:nvPr/>
        </p:nvPicPr>
        <p:blipFill rotWithShape="1">
          <a:blip r:embed="rId3"/>
          <a:srcRect t="6492" b="1296"/>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474453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“Just-in-time” and “Just Enough” Help</a:t>
            </a:r>
          </a:p>
        </p:txBody>
      </p:sp>
      <p:grpSp>
        <p:nvGrpSpPr>
          <p:cNvPr id="11" name="Group 10"/>
          <p:cNvGrpSpPr/>
          <p:nvPr/>
        </p:nvGrpSpPr>
        <p:grpSpPr>
          <a:xfrm>
            <a:off x="4528535" y="1311952"/>
            <a:ext cx="4063016" cy="4907873"/>
            <a:chOff x="4528535" y="1140502"/>
            <a:chExt cx="4063016" cy="4907873"/>
          </a:xfrm>
        </p:grpSpPr>
        <p:sp>
          <p:nvSpPr>
            <p:cNvPr id="8" name="Rectangle 7"/>
            <p:cNvSpPr/>
            <p:nvPr/>
          </p:nvSpPr>
          <p:spPr>
            <a:xfrm>
              <a:off x="4528536" y="1140502"/>
              <a:ext cx="4063014" cy="2831423"/>
            </a:xfrm>
            <a:prstGeom prst="rect">
              <a:avLst/>
            </a:prstGeom>
            <a:solidFill>
              <a:srgbClr val="1F7DC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3600" dirty="0"/>
                <a:t>End users are not motivated to look elsewhere - deliver help in-place.</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8535" y="3895725"/>
              <a:ext cx="4063016" cy="2152650"/>
            </a:xfrm>
            <a:prstGeom prst="rect">
              <a:avLst/>
            </a:prstGeom>
          </p:spPr>
        </p:pic>
      </p:grpSp>
      <p:grpSp>
        <p:nvGrpSpPr>
          <p:cNvPr id="10" name="Group 9"/>
          <p:cNvGrpSpPr/>
          <p:nvPr/>
        </p:nvGrpSpPr>
        <p:grpSpPr>
          <a:xfrm>
            <a:off x="394686" y="1311952"/>
            <a:ext cx="4017147" cy="4841198"/>
            <a:chOff x="842361" y="1140502"/>
            <a:chExt cx="4017147" cy="4841198"/>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2361" y="3616540"/>
              <a:ext cx="4017146" cy="2365160"/>
            </a:xfrm>
            <a:prstGeom prst="rect">
              <a:avLst/>
            </a:prstGeom>
          </p:spPr>
        </p:pic>
        <p:sp>
          <p:nvSpPr>
            <p:cNvPr id="4" name="Rectangle 3"/>
            <p:cNvSpPr/>
            <p:nvPr/>
          </p:nvSpPr>
          <p:spPr>
            <a:xfrm>
              <a:off x="842362" y="1140502"/>
              <a:ext cx="4017146" cy="29933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3600" dirty="0"/>
                <a:t>Do you want users to follow blindly the advice they find on the internet?</a:t>
              </a:r>
            </a:p>
          </p:txBody>
        </p:sp>
      </p:grpSp>
      <p:grpSp>
        <p:nvGrpSpPr>
          <p:cNvPr id="14" name="Group 13"/>
          <p:cNvGrpSpPr/>
          <p:nvPr/>
        </p:nvGrpSpPr>
        <p:grpSpPr>
          <a:xfrm>
            <a:off x="8677274" y="1311952"/>
            <a:ext cx="3219451" cy="4926923"/>
            <a:chOff x="8677274" y="1140502"/>
            <a:chExt cx="3219451" cy="4926923"/>
          </a:xfrm>
        </p:grpSpPr>
        <p:pic>
          <p:nvPicPr>
            <p:cNvPr id="13"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677274" y="3932695"/>
              <a:ext cx="3201622" cy="2134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677275" y="1140502"/>
              <a:ext cx="3219450" cy="2993348"/>
            </a:xfrm>
            <a:prstGeom prst="rect">
              <a:avLst/>
            </a:prstGeom>
            <a:solidFill>
              <a:srgbClr val="A9E1F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3600" dirty="0">
                  <a:solidFill>
                    <a:schemeClr val="tx1">
                      <a:lumMod val="75000"/>
                      <a:lumOff val="25000"/>
                    </a:schemeClr>
                  </a:solidFill>
                </a:rPr>
                <a:t>Don’t overwhelm users with too much information.</a:t>
              </a:r>
            </a:p>
          </p:txBody>
        </p:sp>
      </p:grpSp>
    </p:spTree>
    <p:extLst>
      <p:ext uri="{BB962C8B-B14F-4D97-AF65-F5344CB8AC3E}">
        <p14:creationId xmlns:p14="http://schemas.microsoft.com/office/powerpoint/2010/main" val="29557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83CD305-FA16-455E-AFF7-8296782ED7AA}"/>
              </a:ext>
            </a:extLst>
          </p:cNvPr>
          <p:cNvSpPr>
            <a:spLocks noGrp="1"/>
          </p:cNvSpPr>
          <p:nvPr>
            <p:ph type="title"/>
          </p:nvPr>
        </p:nvSpPr>
        <p:spPr>
          <a:xfrm>
            <a:off x="733383" y="5096220"/>
            <a:ext cx="7090348" cy="1656772"/>
          </a:xfrm>
        </p:spPr>
        <p:txBody>
          <a:bodyPr vert="horz" lIns="91440" tIns="45720" rIns="91440" bIns="45720" rtlCol="0" anchor="b">
            <a:normAutofit/>
          </a:bodyPr>
          <a:lstStyle/>
          <a:p>
            <a:r>
              <a:rPr lang="en-US" sz="4000" dirty="0">
                <a:solidFill>
                  <a:srgbClr val="000000"/>
                </a:solidFill>
              </a:rPr>
              <a:t>SharePoint Quick Reference </a:t>
            </a:r>
            <a:br>
              <a:rPr lang="en-US" sz="4000" dirty="0">
                <a:solidFill>
                  <a:srgbClr val="000000"/>
                </a:solidFill>
              </a:rPr>
            </a:br>
            <a:r>
              <a:rPr lang="en-US" sz="4000" dirty="0">
                <a:solidFill>
                  <a:srgbClr val="000000"/>
                </a:solidFill>
              </a:rPr>
              <a:t>Tip Sheets</a:t>
            </a:r>
          </a:p>
        </p:txBody>
      </p:sp>
      <p:sp>
        <p:nvSpPr>
          <p:cNvPr id="3" name="Text Placeholder 2">
            <a:extLst>
              <a:ext uri="{FF2B5EF4-FFF2-40B4-BE49-F238E27FC236}">
                <a16:creationId xmlns:a16="http://schemas.microsoft.com/office/drawing/2014/main" id="{0CC904B2-21E9-4EB0-95FF-4B49FF8B0C69}"/>
              </a:ext>
            </a:extLst>
          </p:cNvPr>
          <p:cNvSpPr>
            <a:spLocks noGrp="1"/>
          </p:cNvSpPr>
          <p:nvPr>
            <p:ph type="body" idx="1"/>
          </p:nvPr>
        </p:nvSpPr>
        <p:spPr>
          <a:xfrm>
            <a:off x="804997" y="4267832"/>
            <a:ext cx="5946202" cy="805978"/>
          </a:xfrm>
        </p:spPr>
        <p:txBody>
          <a:bodyPr vert="horz" lIns="91440" tIns="45720" rIns="91440" bIns="45720" rtlCol="0" anchor="b">
            <a:normAutofit/>
          </a:bodyPr>
          <a:lstStyle/>
          <a:p>
            <a:r>
              <a:rPr lang="en-US" sz="2800" dirty="0">
                <a:solidFill>
                  <a:srgbClr val="000000"/>
                </a:solidFill>
                <a:hlinkClick r:id="rId3"/>
              </a:rPr>
              <a:t>http://bit.ly/SPQuickReference</a:t>
            </a:r>
            <a:r>
              <a:rPr lang="en-US" sz="2800" dirty="0">
                <a:solidFill>
                  <a:srgbClr val="000000"/>
                </a:solidFill>
              </a:rPr>
              <a:t> </a:t>
            </a:r>
          </a:p>
        </p:txBody>
      </p:sp>
      <p:sp>
        <p:nvSpPr>
          <p:cNvPr id="25" name="Freeform: Shape 24">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Paperclip">
            <a:extLst>
              <a:ext uri="{FF2B5EF4-FFF2-40B4-BE49-F238E27FC236}">
                <a16:creationId xmlns:a16="http://schemas.microsoft.com/office/drawing/2014/main" id="{E5A3B599-D545-4B4F-A7EB-4F2B7A83A7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100" y="389581"/>
            <a:ext cx="2629584" cy="2629584"/>
          </a:xfrm>
          <a:prstGeom prst="rect">
            <a:avLst/>
          </a:prstGeom>
        </p:spPr>
      </p:pic>
      <p:sp>
        <p:nvSpPr>
          <p:cNvPr id="27"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DEF39BC-9D45-443B-95D9-4F5E1E5E9FF3}"/>
              </a:ext>
            </a:extLst>
          </p:cNvPr>
          <p:cNvPicPr>
            <a:picLocks noChangeAspect="1"/>
          </p:cNvPicPr>
          <p:nvPr/>
        </p:nvPicPr>
        <p:blipFill>
          <a:blip r:embed="rId6"/>
          <a:stretch>
            <a:fillRect/>
          </a:stretch>
        </p:blipFill>
        <p:spPr>
          <a:xfrm>
            <a:off x="8338174" y="3192906"/>
            <a:ext cx="3833917" cy="2578308"/>
          </a:xfrm>
          <a:prstGeom prst="rect">
            <a:avLst/>
          </a:prstGeom>
        </p:spPr>
      </p:pic>
      <p:pic>
        <p:nvPicPr>
          <p:cNvPr id="5" name="Picture 4">
            <a:extLst>
              <a:ext uri="{FF2B5EF4-FFF2-40B4-BE49-F238E27FC236}">
                <a16:creationId xmlns:a16="http://schemas.microsoft.com/office/drawing/2014/main" id="{9B017049-CEA5-4F19-BFB1-DDF0D6C62C52}"/>
              </a:ext>
            </a:extLst>
          </p:cNvPr>
          <p:cNvPicPr>
            <a:picLocks noChangeAspect="1"/>
          </p:cNvPicPr>
          <p:nvPr/>
        </p:nvPicPr>
        <p:blipFill>
          <a:blip r:embed="rId7"/>
          <a:stretch>
            <a:fillRect/>
          </a:stretch>
        </p:blipFill>
        <p:spPr>
          <a:xfrm>
            <a:off x="4979971" y="245654"/>
            <a:ext cx="2568159" cy="2009583"/>
          </a:xfrm>
          <a:prstGeom prst="rect">
            <a:avLst/>
          </a:prstGeom>
        </p:spPr>
      </p:pic>
    </p:spTree>
    <p:extLst>
      <p:ext uri="{BB962C8B-B14F-4D97-AF65-F5344CB8AC3E}">
        <p14:creationId xmlns:p14="http://schemas.microsoft.com/office/powerpoint/2010/main" val="3962073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4600" kern="1200">
                <a:solidFill>
                  <a:srgbClr val="FFFFFF"/>
                </a:solidFill>
                <a:latin typeface="+mj-lt"/>
                <a:ea typeface="+mj-ea"/>
                <a:cs typeface="+mj-cs"/>
              </a:rPr>
              <a:t>Example of Just-in-Time/In Context Delivery</a:t>
            </a:r>
          </a:p>
        </p:txBody>
      </p:sp>
      <p:sp>
        <p:nvSpPr>
          <p:cNvPr id="3" name="Text Placeholder 2"/>
          <p:cNvSpPr>
            <a:spLocks noGrp="1"/>
          </p:cNvSpPr>
          <p:nvPr>
            <p:ph type="body" sz="quarter" idx="10"/>
          </p:nvPr>
        </p:nvSpPr>
        <p:spPr>
          <a:xfrm>
            <a:off x="1524000" y="5815698"/>
            <a:ext cx="9144000" cy="420001"/>
          </a:xfrm>
        </p:spPr>
        <p:txBody>
          <a:bodyPr vert="horz" lIns="91440" tIns="45720" rIns="91440" bIns="45720" rtlCol="0">
            <a:normAutofit/>
          </a:bodyPr>
          <a:lstStyle/>
          <a:p>
            <a:pPr algn="ctr"/>
            <a:r>
              <a:rPr lang="en-US" sz="2000" kern="1200" dirty="0">
                <a:solidFill>
                  <a:srgbClr val="5DA1E1"/>
                </a:solidFill>
                <a:latin typeface="+mn-lt"/>
                <a:ea typeface="+mn-ea"/>
                <a:cs typeface="+mn-cs"/>
              </a:rPr>
              <a:t>Add links in context to relevant pages</a:t>
            </a:r>
          </a:p>
        </p:txBody>
      </p:sp>
      <p:pic>
        <p:nvPicPr>
          <p:cNvPr id="5" name="Content Placeholder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0040" y="911940"/>
            <a:ext cx="11496821" cy="2759238"/>
          </a:xfrm>
          <a:prstGeom prst="rect">
            <a:avLst/>
          </a:prstGeom>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3661EB4-029F-470B-9890-AF2327B83FD4}"/>
              </a:ext>
            </a:extLst>
          </p:cNvPr>
          <p:cNvSpPr/>
          <p:nvPr/>
        </p:nvSpPr>
        <p:spPr bwMode="auto">
          <a:xfrm>
            <a:off x="8454451" y="2338466"/>
            <a:ext cx="3635515" cy="1627455"/>
          </a:xfrm>
          <a:prstGeom prst="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2745"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Light" panose="020F0302020204030204"/>
                <a:ea typeface="+mn-ea"/>
                <a:cs typeface="+mn-cs"/>
              </a:rPr>
              <a:t>Link to governance about documents from </a:t>
            </a:r>
            <a:r>
              <a:rPr kumimoji="0" lang="en-US" sz="2745"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Light" panose="020F0302020204030204"/>
                <a:ea typeface="+mn-ea"/>
                <a:cs typeface="+mn-cs"/>
              </a:rPr>
              <a:t>th</a:t>
            </a:r>
            <a:r>
              <a:rPr kumimoji="0" lang="en-US" sz="2745"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Light" panose="020F0302020204030204"/>
                <a:ea typeface="+mn-ea"/>
                <a:cs typeface="+mn-cs"/>
              </a:rPr>
              <a:t> places where users upload documents</a:t>
            </a:r>
          </a:p>
        </p:txBody>
      </p:sp>
    </p:spTree>
    <p:extLst>
      <p:ext uri="{BB962C8B-B14F-4D97-AF65-F5344CB8AC3E}">
        <p14:creationId xmlns:p14="http://schemas.microsoft.com/office/powerpoint/2010/main" val="22690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85907"/>
            <a:ext cx="12191999" cy="830997"/>
          </a:xfrm>
          <a:prstGeom prst="rect">
            <a:avLst/>
          </a:prstGeom>
          <a:solidFill>
            <a:schemeClr val="accent6">
              <a:lumMod val="20000"/>
              <a:lumOff val="80000"/>
            </a:schemeClr>
          </a:solidFill>
          <a:ln>
            <a:solidFill>
              <a:schemeClr val="accent2">
                <a:lumMod val="75000"/>
              </a:schemeClr>
            </a:solidFill>
          </a:ln>
        </p:spPr>
        <p:txBody>
          <a:bodyPr wrap="square" lIns="91440" tIns="45720" rIns="91440" bIns="45720">
            <a:spAutoFit/>
          </a:bodyPr>
          <a:lstStyle/>
          <a:p>
            <a:pPr algn="ctr"/>
            <a:r>
              <a:rPr lang="en-US" sz="4800" dirty="0">
                <a:ln w="0"/>
                <a:solidFill>
                  <a:schemeClr val="accent6">
                    <a:lumMod val="50000"/>
                  </a:schemeClr>
                </a:solidFill>
                <a:effectLst>
                  <a:outerShdw blurRad="38100" dist="19050" dir="2700000" algn="tl" rotWithShape="0">
                    <a:schemeClr val="dk1">
                      <a:alpha val="40000"/>
                    </a:schemeClr>
                  </a:outerShdw>
                </a:effectLst>
                <a:latin typeface="Garamond" panose="02020404030301010803" pitchFamily="18" charset="0"/>
              </a:rPr>
              <a:t>In-context Help/Training for end users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05031"/>
          </a:xfrm>
          <a:prstGeom prst="rect">
            <a:avLst/>
          </a:prstGeom>
        </p:spPr>
      </p:pic>
    </p:spTree>
    <p:extLst>
      <p:ext uri="{BB962C8B-B14F-4D97-AF65-F5344CB8AC3E}">
        <p14:creationId xmlns:p14="http://schemas.microsoft.com/office/powerpoint/2010/main" val="1104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A526-7842-4B41-8673-7619E845ABC3}"/>
              </a:ext>
            </a:extLst>
          </p:cNvPr>
          <p:cNvSpPr>
            <a:spLocks noGrp="1"/>
          </p:cNvSpPr>
          <p:nvPr>
            <p:ph type="title"/>
          </p:nvPr>
        </p:nvSpPr>
        <p:spPr>
          <a:xfrm>
            <a:off x="6072443" y="2294780"/>
            <a:ext cx="5319433" cy="2076333"/>
          </a:xfrm>
        </p:spPr>
        <p:txBody>
          <a:bodyPr vert="horz" lIns="91440" tIns="45720" rIns="91440" bIns="45720" rtlCol="0" anchor="t">
            <a:normAutofit/>
          </a:bodyPr>
          <a:lstStyle/>
          <a:p>
            <a:r>
              <a:rPr lang="en-US" sz="4800"/>
              <a:t>Visa case study</a:t>
            </a:r>
          </a:p>
        </p:txBody>
      </p:sp>
      <p:sp>
        <p:nvSpPr>
          <p:cNvPr id="3" name="Text Placeholder 2">
            <a:extLst>
              <a:ext uri="{FF2B5EF4-FFF2-40B4-BE49-F238E27FC236}">
                <a16:creationId xmlns:a16="http://schemas.microsoft.com/office/drawing/2014/main" id="{77585D62-CF80-4D41-93B3-7D5391562B8E}"/>
              </a:ext>
            </a:extLst>
          </p:cNvPr>
          <p:cNvSpPr>
            <a:spLocks noGrp="1"/>
          </p:cNvSpPr>
          <p:nvPr>
            <p:ph type="body" idx="1"/>
          </p:nvPr>
        </p:nvSpPr>
        <p:spPr>
          <a:xfrm>
            <a:off x="6072443" y="3332946"/>
            <a:ext cx="5906197" cy="972180"/>
          </a:xfrm>
        </p:spPr>
        <p:txBody>
          <a:bodyPr vert="horz" lIns="91440" tIns="45720" rIns="91440" bIns="45720" rtlCol="0" anchor="b">
            <a:normAutofit/>
          </a:bodyPr>
          <a:lstStyle/>
          <a:p>
            <a:r>
              <a:rPr lang="en-US" sz="2800" dirty="0">
                <a:solidFill>
                  <a:srgbClr val="00B0F0"/>
                </a:solidFill>
                <a:hlinkClick r:id="rId2"/>
              </a:rPr>
              <a:t>http://bit.ly/VSPVisaCaseStudy</a:t>
            </a:r>
            <a:r>
              <a:rPr lang="en-US" sz="2800" dirty="0">
                <a:solidFill>
                  <a:srgbClr val="00B0F0"/>
                </a:solidFill>
              </a:rPr>
              <a:t> </a:t>
            </a:r>
          </a:p>
          <a:p>
            <a:endParaRPr lang="en-US" sz="2800" dirty="0">
              <a:solidFill>
                <a:srgbClr val="00B0F0"/>
              </a:solidFill>
            </a:endParaRPr>
          </a:p>
        </p:txBody>
      </p:sp>
      <p:sp>
        <p:nvSpPr>
          <p:cNvPr id="71" name="Freeform: Shape 70">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case study">
            <a:extLst>
              <a:ext uri="{FF2B5EF4-FFF2-40B4-BE49-F238E27FC236}">
                <a16:creationId xmlns:a16="http://schemas.microsoft.com/office/drawing/2014/main" id="{A94FBFDD-013F-4A94-9A7D-A4ACED6C22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6562"/>
          <a:stretch/>
        </p:blipFill>
        <p:spPr bwMode="auto">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51747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34576F-ED34-49EA-9A40-CEFCCC1A3B5A}"/>
              </a:ext>
            </a:extLst>
          </p:cNvPr>
          <p:cNvSpPr>
            <a:spLocks noGrp="1"/>
          </p:cNvSpPr>
          <p:nvPr>
            <p:ph type="title"/>
          </p:nvPr>
        </p:nvSpPr>
        <p:spPr>
          <a:xfrm>
            <a:off x="863029" y="1012004"/>
            <a:ext cx="3416158" cy="4795408"/>
          </a:xfrm>
        </p:spPr>
        <p:txBody>
          <a:bodyPr>
            <a:normAutofit/>
          </a:bodyPr>
          <a:lstStyle/>
          <a:p>
            <a:r>
              <a:rPr lang="en-US">
                <a:solidFill>
                  <a:srgbClr val="FFFFFF"/>
                </a:solidFill>
              </a:rPr>
              <a:t>SharePoint at Visa in 2012</a:t>
            </a:r>
          </a:p>
        </p:txBody>
      </p:sp>
      <p:graphicFrame>
        <p:nvGraphicFramePr>
          <p:cNvPr id="5" name="Content Placeholder 2">
            <a:extLst>
              <a:ext uri="{FF2B5EF4-FFF2-40B4-BE49-F238E27FC236}">
                <a16:creationId xmlns:a16="http://schemas.microsoft.com/office/drawing/2014/main" id="{6524C4E8-8826-4D2D-A3D7-68BF7ADB1597}"/>
              </a:ext>
            </a:extLst>
          </p:cNvPr>
          <p:cNvGraphicFramePr>
            <a:graphicFrameLocks noGrp="1"/>
          </p:cNvGraphicFramePr>
          <p:nvPr>
            <p:ph idx="1"/>
            <p:extLst>
              <p:ext uri="{D42A27DB-BD31-4B8C-83A1-F6EECF244321}">
                <p14:modId xmlns:p14="http://schemas.microsoft.com/office/powerpoint/2010/main" val="95165790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980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persons face&#10;&#10;Description automatically generated">
            <a:extLst>
              <a:ext uri="{FF2B5EF4-FFF2-40B4-BE49-F238E27FC236}">
                <a16:creationId xmlns:a16="http://schemas.microsoft.com/office/drawing/2014/main" id="{5302E3E9-68A0-44F4-9FB1-4D71728B77D6}"/>
              </a:ext>
            </a:extLst>
          </p:cNvPr>
          <p:cNvPicPr>
            <a:picLocks noChangeAspect="1"/>
          </p:cNvPicPr>
          <p:nvPr/>
        </p:nvPicPr>
        <p:blipFill rotWithShape="1">
          <a:blip r:embed="rId3"/>
          <a:srcRect t="5789" b="7673"/>
          <a:stretch/>
        </p:blipFill>
        <p:spPr>
          <a:xfrm>
            <a:off x="20" y="10"/>
            <a:ext cx="12191980" cy="6857990"/>
          </a:xfrm>
          <a:prstGeom prst="rect">
            <a:avLst/>
          </a:prstGeom>
        </p:spPr>
      </p:pic>
    </p:spTree>
    <p:extLst>
      <p:ext uri="{BB962C8B-B14F-4D97-AF65-F5344CB8AC3E}">
        <p14:creationId xmlns:p14="http://schemas.microsoft.com/office/powerpoint/2010/main" val="11463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B4E03A-CACB-4563-B4B3-9E0415568CCB}"/>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Autofit/>
          </a:bodyPr>
          <a:lstStyle/>
          <a:p>
            <a:pPr algn="ctr"/>
            <a:r>
              <a:rPr lang="en-US" dirty="0">
                <a:solidFill>
                  <a:srgbClr val="FFFFFF"/>
                </a:solidFill>
              </a:rPr>
              <a:t>4 Tenets</a:t>
            </a:r>
          </a:p>
        </p:txBody>
      </p:sp>
      <p:graphicFrame>
        <p:nvGraphicFramePr>
          <p:cNvPr id="5" name="Content Placeholder 2">
            <a:extLst>
              <a:ext uri="{FF2B5EF4-FFF2-40B4-BE49-F238E27FC236}">
                <a16:creationId xmlns:a16="http://schemas.microsoft.com/office/drawing/2014/main" id="{C2214436-6083-446A-9659-7A4EAF959A63}"/>
              </a:ext>
            </a:extLst>
          </p:cNvPr>
          <p:cNvGraphicFramePr>
            <a:graphicFrameLocks noGrp="1"/>
          </p:cNvGraphicFramePr>
          <p:nvPr>
            <p:ph idx="1"/>
            <p:extLst>
              <p:ext uri="{D42A27DB-BD31-4B8C-83A1-F6EECF244321}">
                <p14:modId xmlns:p14="http://schemas.microsoft.com/office/powerpoint/2010/main" val="3490788611"/>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02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271BC5-3C34-48D7-8BF7-2CB4E68840FA}"/>
              </a:ext>
            </a:extLst>
          </p:cNvPr>
          <p:cNvSpPr>
            <a:spLocks noGrp="1"/>
          </p:cNvSpPr>
          <p:nvPr>
            <p:ph type="title"/>
          </p:nvPr>
        </p:nvSpPr>
        <p:spPr>
          <a:xfrm>
            <a:off x="5985951" y="252348"/>
            <a:ext cx="4977976" cy="1454051"/>
          </a:xfrm>
        </p:spPr>
        <p:txBody>
          <a:bodyPr>
            <a:normAutofit/>
          </a:bodyPr>
          <a:lstStyle/>
          <a:p>
            <a:r>
              <a:rPr lang="en-US">
                <a:solidFill>
                  <a:srgbClr val="000000"/>
                </a:solidFill>
              </a:rPr>
              <a:t>Simple governance policies</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Presentation with Checklist">
            <a:extLst>
              <a:ext uri="{FF2B5EF4-FFF2-40B4-BE49-F238E27FC236}">
                <a16:creationId xmlns:a16="http://schemas.microsoft.com/office/drawing/2014/main" id="{E4ED1081-D565-408B-8964-855147C9D7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103C1AB-2689-4495-8FDD-4BF5320EE9D7}"/>
              </a:ext>
            </a:extLst>
          </p:cNvPr>
          <p:cNvSpPr>
            <a:spLocks noGrp="1"/>
          </p:cNvSpPr>
          <p:nvPr>
            <p:ph idx="1"/>
          </p:nvPr>
        </p:nvSpPr>
        <p:spPr>
          <a:xfrm>
            <a:off x="6065129" y="1715364"/>
            <a:ext cx="5920394" cy="4436318"/>
          </a:xfrm>
        </p:spPr>
        <p:txBody>
          <a:bodyPr anchor="ctr">
            <a:normAutofit/>
          </a:bodyPr>
          <a:lstStyle/>
          <a:p>
            <a:pPr marL="342900" indent="-342900">
              <a:buFont typeface="Arial" panose="020B0604020202020204" pitchFamily="34" charset="0"/>
              <a:buChar char="•"/>
            </a:pPr>
            <a:r>
              <a:rPr lang="en-US" sz="2400" dirty="0">
                <a:solidFill>
                  <a:srgbClr val="000000"/>
                </a:solidFill>
              </a:rPr>
              <a:t>Every imposed limitation should have a compelling reason</a:t>
            </a:r>
          </a:p>
          <a:p>
            <a:pPr marL="342900" indent="-342900">
              <a:buFont typeface="Arial" panose="020B0604020202020204" pitchFamily="34" charset="0"/>
              <a:buChar char="•"/>
            </a:pPr>
            <a:r>
              <a:rPr lang="en-US" sz="2400" dirty="0">
                <a:solidFill>
                  <a:srgbClr val="000000"/>
                </a:solidFill>
              </a:rPr>
              <a:t>For every prohibited tool or process, an alternative should be provided</a:t>
            </a:r>
          </a:p>
          <a:p>
            <a:pPr marL="342900" indent="-342900">
              <a:buFont typeface="Arial" panose="020B0604020202020204" pitchFamily="34" charset="0"/>
              <a:buChar char="•"/>
            </a:pPr>
            <a:r>
              <a:rPr lang="en-US" sz="2400" dirty="0">
                <a:solidFill>
                  <a:srgbClr val="000000"/>
                </a:solidFill>
              </a:rPr>
              <a:t>“We’ve always done it this way” should not justify a rule</a:t>
            </a:r>
          </a:p>
          <a:p>
            <a:pPr marL="342900" indent="-342900">
              <a:buFont typeface="Arial" panose="020B0604020202020204" pitchFamily="34" charset="0"/>
              <a:buChar char="•"/>
            </a:pPr>
            <a:r>
              <a:rPr lang="en-US" sz="2400" dirty="0">
                <a:solidFill>
                  <a:srgbClr val="000000"/>
                </a:solidFill>
              </a:rPr>
              <a:t>Every rule should be clear enough to be fully understood by everyone</a:t>
            </a:r>
          </a:p>
        </p:txBody>
      </p:sp>
    </p:spTree>
    <p:extLst>
      <p:ext uri="{BB962C8B-B14F-4D97-AF65-F5344CB8AC3E}">
        <p14:creationId xmlns:p14="http://schemas.microsoft.com/office/powerpoint/2010/main" val="307266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93C1C3-B111-44A8-B385-E01620D77869}"/>
              </a:ext>
            </a:extLst>
          </p:cNvPr>
          <p:cNvSpPr>
            <a:spLocks noGrp="1"/>
          </p:cNvSpPr>
          <p:nvPr>
            <p:ph type="title"/>
          </p:nvPr>
        </p:nvSpPr>
        <p:spPr>
          <a:xfrm>
            <a:off x="640079" y="2053641"/>
            <a:ext cx="3669161" cy="2760098"/>
          </a:xfrm>
        </p:spPr>
        <p:txBody>
          <a:bodyPr>
            <a:normAutofit/>
          </a:bodyPr>
          <a:lstStyle/>
          <a:p>
            <a:r>
              <a:rPr lang="en-US">
                <a:solidFill>
                  <a:srgbClr val="FFFFFF"/>
                </a:solidFill>
              </a:rPr>
              <a:t>Simple adoption metrics</a:t>
            </a:r>
          </a:p>
        </p:txBody>
      </p:sp>
      <p:sp>
        <p:nvSpPr>
          <p:cNvPr id="3" name="Content Placeholder 2">
            <a:extLst>
              <a:ext uri="{FF2B5EF4-FFF2-40B4-BE49-F238E27FC236}">
                <a16:creationId xmlns:a16="http://schemas.microsoft.com/office/drawing/2014/main" id="{1F0539AB-A3AC-49A0-A9AF-D8BBEA5780CC}"/>
              </a:ext>
            </a:extLst>
          </p:cNvPr>
          <p:cNvSpPr>
            <a:spLocks noGrp="1"/>
          </p:cNvSpPr>
          <p:nvPr>
            <p:ph idx="1"/>
          </p:nvPr>
        </p:nvSpPr>
        <p:spPr>
          <a:xfrm>
            <a:off x="5574889" y="147484"/>
            <a:ext cx="6518787" cy="6710516"/>
          </a:xfrm>
        </p:spPr>
        <p:txBody>
          <a:bodyPr anchor="ctr">
            <a:noAutofit/>
          </a:bodyPr>
          <a:lstStyle/>
          <a:p>
            <a:r>
              <a:rPr lang="en-US" sz="2400" dirty="0">
                <a:solidFill>
                  <a:srgbClr val="000000"/>
                </a:solidFill>
              </a:rPr>
              <a:t>How many current site collections and unique site owners do we have?</a:t>
            </a:r>
          </a:p>
          <a:p>
            <a:r>
              <a:rPr lang="en-US" sz="2400" dirty="0">
                <a:solidFill>
                  <a:srgbClr val="000000"/>
                </a:solidFill>
              </a:rPr>
              <a:t>How many new site requests are we getting per month?</a:t>
            </a:r>
          </a:p>
          <a:p>
            <a:r>
              <a:rPr lang="en-US" sz="2400" dirty="0">
                <a:solidFill>
                  <a:srgbClr val="000000"/>
                </a:solidFill>
              </a:rPr>
              <a:t>How many custom objects do we have and the rate of their increase:</a:t>
            </a:r>
          </a:p>
          <a:p>
            <a:pPr marL="342900" indent="-342900">
              <a:buFont typeface="Arial" panose="020B0604020202020204" pitchFamily="34" charset="0"/>
              <a:buChar char="•"/>
            </a:pPr>
            <a:r>
              <a:rPr lang="en-US" sz="2400" dirty="0">
                <a:solidFill>
                  <a:srgbClr val="000000"/>
                </a:solidFill>
              </a:rPr>
              <a:t>List forms</a:t>
            </a:r>
          </a:p>
          <a:p>
            <a:pPr marL="342900" indent="-342900">
              <a:buFont typeface="Arial" panose="020B0604020202020204" pitchFamily="34" charset="0"/>
              <a:buChar char="•"/>
            </a:pPr>
            <a:r>
              <a:rPr lang="en-US" sz="2400" dirty="0">
                <a:solidFill>
                  <a:srgbClr val="000000"/>
                </a:solidFill>
              </a:rPr>
              <a:t>Form libraries</a:t>
            </a:r>
          </a:p>
          <a:p>
            <a:pPr marL="342900" indent="-342900">
              <a:buFont typeface="Arial" panose="020B0604020202020204" pitchFamily="34" charset="0"/>
              <a:buChar char="•"/>
            </a:pPr>
            <a:r>
              <a:rPr lang="en-US" sz="2400" dirty="0">
                <a:solidFill>
                  <a:srgbClr val="000000"/>
                </a:solidFill>
              </a:rPr>
              <a:t>Custom workflows</a:t>
            </a:r>
          </a:p>
          <a:p>
            <a:pPr marL="342900" indent="-342900">
              <a:buFont typeface="Arial" panose="020B0604020202020204" pitchFamily="34" charset="0"/>
              <a:buChar char="•"/>
            </a:pPr>
            <a:r>
              <a:rPr lang="en-US" sz="2400" dirty="0">
                <a:solidFill>
                  <a:srgbClr val="000000"/>
                </a:solidFill>
              </a:rPr>
              <a:t>Features activation</a:t>
            </a:r>
          </a:p>
          <a:p>
            <a:pPr marL="342900" indent="-342900">
              <a:buFont typeface="Arial" panose="020B0604020202020204" pitchFamily="34" charset="0"/>
              <a:buChar char="•"/>
            </a:pPr>
            <a:r>
              <a:rPr lang="en-US" sz="2400" dirty="0">
                <a:solidFill>
                  <a:srgbClr val="000000"/>
                </a:solidFill>
              </a:rPr>
              <a:t>Customized pages</a:t>
            </a:r>
          </a:p>
          <a:p>
            <a:r>
              <a:rPr lang="en-US" sz="2400" dirty="0">
                <a:solidFill>
                  <a:srgbClr val="000000"/>
                </a:solidFill>
              </a:rPr>
              <a:t>What type of support tickets are we getting? Complaints of broken things or looking for guidance</a:t>
            </a:r>
          </a:p>
          <a:p>
            <a:endParaRPr lang="en-US" sz="2400" dirty="0">
              <a:solidFill>
                <a:srgbClr val="000000"/>
              </a:solidFill>
            </a:endParaRPr>
          </a:p>
        </p:txBody>
      </p:sp>
    </p:spTree>
    <p:extLst>
      <p:ext uri="{BB962C8B-B14F-4D97-AF65-F5344CB8AC3E}">
        <p14:creationId xmlns:p14="http://schemas.microsoft.com/office/powerpoint/2010/main" val="377768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381258-FDE6-46B3-BE1B-D56EBB7DE4C0}"/>
              </a:ext>
            </a:extLst>
          </p:cNvPr>
          <p:cNvSpPr>
            <a:spLocks noGrp="1"/>
          </p:cNvSpPr>
          <p:nvPr>
            <p:ph type="title"/>
          </p:nvPr>
        </p:nvSpPr>
        <p:spPr>
          <a:xfrm>
            <a:off x="592394" y="326256"/>
            <a:ext cx="10515600" cy="1325563"/>
          </a:xfrm>
        </p:spPr>
        <p:txBody>
          <a:bodyPr>
            <a:normAutofit/>
          </a:bodyPr>
          <a:lstStyle/>
          <a:p>
            <a:r>
              <a:rPr lang="en-US" dirty="0"/>
              <a:t>Simple solutions</a:t>
            </a:r>
          </a:p>
        </p:txBody>
      </p:sp>
      <p:sp>
        <p:nvSpPr>
          <p:cNvPr id="3" name="Content Placeholder 2">
            <a:extLst>
              <a:ext uri="{FF2B5EF4-FFF2-40B4-BE49-F238E27FC236}">
                <a16:creationId xmlns:a16="http://schemas.microsoft.com/office/drawing/2014/main" id="{ED381575-CAC4-45D7-9A59-DC46324BF2E8}"/>
              </a:ext>
            </a:extLst>
          </p:cNvPr>
          <p:cNvSpPr>
            <a:spLocks noGrp="1"/>
          </p:cNvSpPr>
          <p:nvPr>
            <p:ph idx="1"/>
          </p:nvPr>
        </p:nvSpPr>
        <p:spPr>
          <a:xfrm>
            <a:off x="838200" y="1651819"/>
            <a:ext cx="10515600" cy="4886141"/>
          </a:xfrm>
        </p:spPr>
        <p:txBody>
          <a:bodyPr>
            <a:normAutofit/>
          </a:bodyPr>
          <a:lstStyle/>
          <a:p>
            <a:r>
              <a:rPr lang="en-US" dirty="0"/>
              <a:t>Prioritized solutions to highest visible challenges</a:t>
            </a:r>
            <a:endParaRPr lang="en-US" sz="2400" dirty="0"/>
          </a:p>
          <a:p>
            <a:endParaRPr lang="en-US" sz="2400" dirty="0"/>
          </a:p>
          <a:p>
            <a:r>
              <a:rPr lang="en-US" sz="2400" b="1" dirty="0"/>
              <a:t>Example</a:t>
            </a:r>
          </a:p>
          <a:p>
            <a:r>
              <a:rPr lang="en-US" sz="2400" u="sng" dirty="0"/>
              <a:t>Challenge</a:t>
            </a:r>
          </a:p>
          <a:p>
            <a:r>
              <a:rPr lang="en-US" sz="2400" dirty="0"/>
              <a:t>For requesting a site, users had to previously navigate the IT ticketing system to find the right form, and fill out many blanks that most of them didn’t understand.</a:t>
            </a:r>
          </a:p>
          <a:p>
            <a:endParaRPr lang="en-US" sz="2400" dirty="0"/>
          </a:p>
          <a:p>
            <a:r>
              <a:rPr lang="en-US" sz="2400" u="sng" dirty="0"/>
              <a:t>Solution</a:t>
            </a:r>
            <a:endParaRPr lang="en-US" sz="2400" dirty="0"/>
          </a:p>
          <a:p>
            <a:r>
              <a:rPr lang="en-US" sz="2400" dirty="0"/>
              <a:t>Built a simple site request form in SharePoint. Added automation to streamline the site creation process and automatically track the site information in a master site list</a:t>
            </a:r>
          </a:p>
        </p:txBody>
      </p:sp>
    </p:spTree>
    <p:extLst>
      <p:ext uri="{BB962C8B-B14F-4D97-AF65-F5344CB8AC3E}">
        <p14:creationId xmlns:p14="http://schemas.microsoft.com/office/powerpoint/2010/main" val="353493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82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7E13B5-4189-4D54-921A-516A18A801D8}"/>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Provide help that actually helps</a:t>
            </a:r>
          </a:p>
        </p:txBody>
      </p:sp>
      <p:pic>
        <p:nvPicPr>
          <p:cNvPr id="2050" name="Picture 2" descr="https://www.visualsp.com/wp-content/uploads/2018/12/Case-study-Visa-20181127_Info-Graphics-1-500x280px-1.jpg">
            <a:extLst>
              <a:ext uri="{FF2B5EF4-FFF2-40B4-BE49-F238E27FC236}">
                <a16:creationId xmlns:a16="http://schemas.microsoft.com/office/drawing/2014/main" id="{9532F8FB-3A11-47B3-A30C-CB2D0B519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2" r="2638"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5953D62-2A5F-4AB5-87F4-7EE859209200}"/>
              </a:ext>
            </a:extLst>
          </p:cNvPr>
          <p:cNvSpPr>
            <a:spLocks noGrp="1"/>
          </p:cNvSpPr>
          <p:nvPr>
            <p:ph idx="1"/>
          </p:nvPr>
        </p:nvSpPr>
        <p:spPr>
          <a:xfrm>
            <a:off x="7737987" y="432618"/>
            <a:ext cx="4001729" cy="5997679"/>
          </a:xfrm>
        </p:spPr>
        <p:txBody>
          <a:bodyPr anchor="ctr">
            <a:normAutofit/>
          </a:bodyPr>
          <a:lstStyle/>
          <a:p>
            <a:pPr marL="342900" indent="-342900">
              <a:buFont typeface="Wingdings" panose="05000000000000000000" pitchFamily="2" charset="2"/>
              <a:buChar char="Ø"/>
            </a:pPr>
            <a:r>
              <a:rPr lang="en-US" sz="2400" dirty="0">
                <a:solidFill>
                  <a:srgbClr val="FFFFFF"/>
                </a:solidFill>
              </a:rPr>
              <a:t>Users wanted hands-on assistance and not traditional training</a:t>
            </a:r>
          </a:p>
          <a:p>
            <a:pPr marL="342900" indent="-342900">
              <a:buFont typeface="Wingdings" panose="05000000000000000000" pitchFamily="2" charset="2"/>
              <a:buChar char="Ø"/>
            </a:pPr>
            <a:r>
              <a:rPr lang="en-US" sz="2400" dirty="0">
                <a:solidFill>
                  <a:srgbClr val="FFFFFF"/>
                </a:solidFill>
              </a:rPr>
              <a:t>Visa implemented a contextual help system to provide users help at moment-of-need in form of short videos and printable quick reference sheets</a:t>
            </a:r>
          </a:p>
          <a:p>
            <a:pPr marL="342900" indent="-342900">
              <a:buFont typeface="Wingdings" panose="05000000000000000000" pitchFamily="2" charset="2"/>
              <a:buChar char="Ø"/>
            </a:pPr>
            <a:r>
              <a:rPr lang="en-US" sz="2400" dirty="0">
                <a:solidFill>
                  <a:srgbClr val="FFFFFF"/>
                </a:solidFill>
              </a:rPr>
              <a:t>Provided struggling users an easy way to open support tickets – once again making it context sensitive to their environment</a:t>
            </a:r>
          </a:p>
        </p:txBody>
      </p:sp>
    </p:spTree>
    <p:extLst>
      <p:ext uri="{BB962C8B-B14F-4D97-AF65-F5344CB8AC3E}">
        <p14:creationId xmlns:p14="http://schemas.microsoft.com/office/powerpoint/2010/main" val="40009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10B38-FA7A-4C48-A4AD-B1945EDC0F3D}"/>
              </a:ext>
            </a:extLst>
          </p:cNvPr>
          <p:cNvSpPr>
            <a:spLocks noGrp="1"/>
          </p:cNvSpPr>
          <p:nvPr>
            <p:ph type="ctrTitle"/>
          </p:nvPr>
        </p:nvSpPr>
        <p:spPr>
          <a:xfrm>
            <a:off x="707011" y="4623014"/>
            <a:ext cx="10765410" cy="719122"/>
          </a:xfrm>
        </p:spPr>
        <p:txBody>
          <a:bodyPr>
            <a:normAutofit/>
          </a:bodyPr>
          <a:lstStyle/>
          <a:p>
            <a:r>
              <a:rPr lang="en-US" sz="3800">
                <a:solidFill>
                  <a:srgbClr val="FFFFFF"/>
                </a:solidFill>
              </a:rPr>
              <a:t>Case Study of a Large Enterprise Payment Processor</a:t>
            </a:r>
          </a:p>
        </p:txBody>
      </p:sp>
      <p:sp>
        <p:nvSpPr>
          <p:cNvPr id="3" name="Subtitle 2">
            <a:extLst>
              <a:ext uri="{FF2B5EF4-FFF2-40B4-BE49-F238E27FC236}">
                <a16:creationId xmlns:a16="http://schemas.microsoft.com/office/drawing/2014/main" id="{1999BF61-5B3A-4028-986D-B9F4DB0F1B98}"/>
              </a:ext>
            </a:extLst>
          </p:cNvPr>
          <p:cNvSpPr>
            <a:spLocks noGrp="1"/>
          </p:cNvSpPr>
          <p:nvPr>
            <p:ph type="subTitle" idx="1"/>
          </p:nvPr>
        </p:nvSpPr>
        <p:spPr>
          <a:xfrm>
            <a:off x="1376313" y="5665510"/>
            <a:ext cx="9426806" cy="719122"/>
          </a:xfrm>
        </p:spPr>
        <p:txBody>
          <a:bodyPr>
            <a:normAutofit/>
          </a:bodyPr>
          <a:lstStyle/>
          <a:p>
            <a:r>
              <a:rPr lang="en-US" sz="1700" dirty="0">
                <a:solidFill>
                  <a:srgbClr val="E7E6E6"/>
                </a:solidFill>
              </a:rPr>
              <a:t>Migrating to a new system</a:t>
            </a:r>
          </a:p>
          <a:p>
            <a:r>
              <a:rPr lang="en-US" sz="1700" dirty="0">
                <a:solidFill>
                  <a:srgbClr val="E7E6E6"/>
                </a:solidFill>
              </a:rPr>
              <a:t>Needed users to not feel disconnected</a:t>
            </a:r>
          </a:p>
        </p:txBody>
      </p:sp>
      <p:pic>
        <p:nvPicPr>
          <p:cNvPr id="7" name="Graphic 6" descr="Building">
            <a:extLst>
              <a:ext uri="{FF2B5EF4-FFF2-40B4-BE49-F238E27FC236}">
                <a16:creationId xmlns:a16="http://schemas.microsoft.com/office/drawing/2014/main" id="{B7D8C1F9-084F-41F4-8449-5231450E64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3195" y="643464"/>
            <a:ext cx="3275978" cy="3275978"/>
          </a:xfrm>
          <a:prstGeom prst="rect">
            <a:avLst/>
          </a:prstGeom>
        </p:spPr>
      </p:pic>
    </p:spTree>
    <p:extLst>
      <p:ext uri="{BB962C8B-B14F-4D97-AF65-F5344CB8AC3E}">
        <p14:creationId xmlns:p14="http://schemas.microsoft.com/office/powerpoint/2010/main" val="104538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52AD931C-905D-48B3-BFA0-9D81DE132409}"/>
              </a:ext>
            </a:extLst>
          </p:cNvPr>
          <p:cNvSpPr>
            <a:spLocks noGrp="1"/>
          </p:cNvSpPr>
          <p:nvPr>
            <p:ph type="title"/>
          </p:nvPr>
        </p:nvSpPr>
        <p:spPr>
          <a:xfrm>
            <a:off x="300446" y="685800"/>
            <a:ext cx="3014845" cy="5105400"/>
          </a:xfrm>
        </p:spPr>
        <p:txBody>
          <a:bodyPr>
            <a:normAutofit/>
          </a:bodyPr>
          <a:lstStyle/>
          <a:p>
            <a:r>
              <a:rPr lang="en-US" sz="5400" dirty="0">
                <a:solidFill>
                  <a:srgbClr val="FFFFFF"/>
                </a:solidFill>
              </a:rPr>
              <a:t>Informing and helping users at moment of need</a:t>
            </a:r>
          </a:p>
        </p:txBody>
      </p:sp>
      <p:graphicFrame>
        <p:nvGraphicFramePr>
          <p:cNvPr id="5" name="Content Placeholder 2">
            <a:extLst>
              <a:ext uri="{FF2B5EF4-FFF2-40B4-BE49-F238E27FC236}">
                <a16:creationId xmlns:a16="http://schemas.microsoft.com/office/drawing/2014/main" id="{38F9E77E-05B6-4B05-AA24-D3FF92F52018}"/>
              </a:ext>
            </a:extLst>
          </p:cNvPr>
          <p:cNvGraphicFramePr>
            <a:graphicFrameLocks noGrp="1"/>
          </p:cNvGraphicFramePr>
          <p:nvPr>
            <p:ph idx="1"/>
            <p:extLst>
              <p:ext uri="{D42A27DB-BD31-4B8C-83A1-F6EECF244321}">
                <p14:modId xmlns:p14="http://schemas.microsoft.com/office/powerpoint/2010/main" val="3827016384"/>
              </p:ext>
            </p:extLst>
          </p:nvPr>
        </p:nvGraphicFramePr>
        <p:xfrm>
          <a:off x="5010150" y="685800"/>
          <a:ext cx="6492875" cy="5806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13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F63A-5CFC-4D24-A077-00D2256092C6}"/>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4200"/>
              <a:t>Got a question? – Contact the site collection admin</a:t>
            </a:r>
          </a:p>
        </p:txBody>
      </p:sp>
      <p:pic>
        <p:nvPicPr>
          <p:cNvPr id="3" name="Picture 2">
            <a:extLst>
              <a:ext uri="{FF2B5EF4-FFF2-40B4-BE49-F238E27FC236}">
                <a16:creationId xmlns:a16="http://schemas.microsoft.com/office/drawing/2014/main" id="{A3ADD0AC-85AC-45D8-B096-19927641B626}"/>
              </a:ext>
            </a:extLst>
          </p:cNvPr>
          <p:cNvPicPr>
            <a:picLocks noChangeAspect="1"/>
          </p:cNvPicPr>
          <p:nvPr/>
        </p:nvPicPr>
        <p:blipFill rotWithShape="1">
          <a:blip r:embed="rId2"/>
          <a:srcRect t="23904" b="6329"/>
          <a:stretch/>
        </p:blipFill>
        <p:spPr>
          <a:xfrm>
            <a:off x="-3983" y="10"/>
            <a:ext cx="12192000" cy="4571990"/>
          </a:xfrm>
          <a:prstGeom prst="rect">
            <a:avLst/>
          </a:prstGeom>
        </p:spPr>
      </p:pic>
      <p:cxnSp>
        <p:nvCxnSpPr>
          <p:cNvPr id="8" name="Straight Connector 7">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74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8128-0635-4DE9-87BC-0EB78ABD2451}"/>
              </a:ext>
            </a:extLst>
          </p:cNvPr>
          <p:cNvSpPr>
            <a:spLocks noGrp="1"/>
          </p:cNvSpPr>
          <p:nvPr>
            <p:ph type="title"/>
          </p:nvPr>
        </p:nvSpPr>
        <p:spPr>
          <a:xfrm>
            <a:off x="0" y="0"/>
            <a:ext cx="11754678" cy="917187"/>
          </a:xfrm>
        </p:spPr>
        <p:txBody>
          <a:bodyPr/>
          <a:lstStyle/>
          <a:p>
            <a:r>
              <a:rPr lang="en-US"/>
              <a:t>Got a problem? – solution provided in-context</a:t>
            </a:r>
            <a:endParaRPr lang="en-US" dirty="0"/>
          </a:p>
        </p:txBody>
      </p:sp>
      <p:pic>
        <p:nvPicPr>
          <p:cNvPr id="3" name="Picture 2">
            <a:extLst>
              <a:ext uri="{FF2B5EF4-FFF2-40B4-BE49-F238E27FC236}">
                <a16:creationId xmlns:a16="http://schemas.microsoft.com/office/drawing/2014/main" id="{BA2BE7CE-CA85-4D42-B150-F27FC8E044C6}"/>
              </a:ext>
            </a:extLst>
          </p:cNvPr>
          <p:cNvPicPr>
            <a:picLocks noChangeAspect="1"/>
          </p:cNvPicPr>
          <p:nvPr/>
        </p:nvPicPr>
        <p:blipFill>
          <a:blip r:embed="rId2"/>
          <a:stretch>
            <a:fillRect/>
          </a:stretch>
        </p:blipFill>
        <p:spPr>
          <a:xfrm>
            <a:off x="198783" y="917187"/>
            <a:ext cx="10416208" cy="5814762"/>
          </a:xfrm>
          <a:prstGeom prst="rect">
            <a:avLst/>
          </a:prstGeom>
        </p:spPr>
      </p:pic>
      <p:pic>
        <p:nvPicPr>
          <p:cNvPr id="4" name="Picture 3">
            <a:extLst>
              <a:ext uri="{FF2B5EF4-FFF2-40B4-BE49-F238E27FC236}">
                <a16:creationId xmlns:a16="http://schemas.microsoft.com/office/drawing/2014/main" id="{F245ABD2-D600-46E9-B3BA-71D94435367D}"/>
              </a:ext>
            </a:extLst>
          </p:cNvPr>
          <p:cNvPicPr>
            <a:picLocks noChangeAspect="1"/>
          </p:cNvPicPr>
          <p:nvPr/>
        </p:nvPicPr>
        <p:blipFill>
          <a:blip r:embed="rId3"/>
          <a:stretch>
            <a:fillRect/>
          </a:stretch>
        </p:blipFill>
        <p:spPr>
          <a:xfrm>
            <a:off x="654415" y="873135"/>
            <a:ext cx="9960576" cy="5902866"/>
          </a:xfrm>
          <a:prstGeom prst="rect">
            <a:avLst/>
          </a:prstGeom>
        </p:spPr>
      </p:pic>
      <p:pic>
        <p:nvPicPr>
          <p:cNvPr id="5" name="Picture 4">
            <a:extLst>
              <a:ext uri="{FF2B5EF4-FFF2-40B4-BE49-F238E27FC236}">
                <a16:creationId xmlns:a16="http://schemas.microsoft.com/office/drawing/2014/main" id="{4A5B10A0-A00F-4565-94FB-64BAA622E355}"/>
              </a:ext>
            </a:extLst>
          </p:cNvPr>
          <p:cNvPicPr>
            <a:picLocks noChangeAspect="1"/>
          </p:cNvPicPr>
          <p:nvPr/>
        </p:nvPicPr>
        <p:blipFill>
          <a:blip r:embed="rId4"/>
          <a:stretch>
            <a:fillRect/>
          </a:stretch>
        </p:blipFill>
        <p:spPr>
          <a:xfrm>
            <a:off x="1299190" y="861658"/>
            <a:ext cx="8671025" cy="5978072"/>
          </a:xfrm>
          <a:prstGeom prst="rect">
            <a:avLst/>
          </a:prstGeom>
        </p:spPr>
      </p:pic>
    </p:spTree>
    <p:extLst>
      <p:ext uri="{BB962C8B-B14F-4D97-AF65-F5344CB8AC3E}">
        <p14:creationId xmlns:p14="http://schemas.microsoft.com/office/powerpoint/2010/main" val="393583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E674-56C9-4C61-956F-392F76A33299}"/>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a:t>Help resources on the page</a:t>
            </a: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21B06C-3964-49F2-B90A-5CE9A0EE3EEB}"/>
              </a:ext>
            </a:extLst>
          </p:cNvPr>
          <p:cNvPicPr>
            <a:picLocks noChangeAspect="1"/>
          </p:cNvPicPr>
          <p:nvPr/>
        </p:nvPicPr>
        <p:blipFill rotWithShape="1">
          <a:blip r:embed="rId2"/>
          <a:srcRect r="-3" b="760"/>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91155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15F791-157D-4351-9230-61D1E06664F6}"/>
              </a:ext>
            </a:extLst>
          </p:cNvPr>
          <p:cNvSpPr>
            <a:spLocks noGrp="1"/>
          </p:cNvSpPr>
          <p:nvPr>
            <p:ph type="title"/>
          </p:nvPr>
        </p:nvSpPr>
        <p:spPr>
          <a:xfrm>
            <a:off x="1534952" y="1993306"/>
            <a:ext cx="9144000" cy="2603274"/>
          </a:xfrm>
        </p:spPr>
        <p:txBody>
          <a:bodyPr vert="horz" lIns="91440" tIns="45720" rIns="91440" bIns="45720" rtlCol="0" anchor="b">
            <a:normAutofit/>
          </a:bodyPr>
          <a:lstStyle/>
          <a:p>
            <a:pPr algn="ctr"/>
            <a:r>
              <a:rPr lang="en-US" sz="5400" kern="1200">
                <a:solidFill>
                  <a:schemeClr val="tx1"/>
                </a:solidFill>
                <a:latin typeface="+mj-lt"/>
                <a:ea typeface="+mj-ea"/>
                <a:cs typeface="+mj-cs"/>
              </a:rPr>
              <a:t>Change Management </a:t>
            </a:r>
            <a:br>
              <a:rPr lang="en-US" sz="5400" kern="1200">
                <a:solidFill>
                  <a:schemeClr val="tx1"/>
                </a:solidFill>
                <a:latin typeface="+mj-lt"/>
                <a:ea typeface="+mj-ea"/>
                <a:cs typeface="+mj-cs"/>
              </a:rPr>
            </a:br>
            <a:r>
              <a:rPr lang="en-US" sz="5400" kern="1200">
                <a:solidFill>
                  <a:schemeClr val="tx1"/>
                </a:solidFill>
                <a:latin typeface="+mj-lt"/>
                <a:ea typeface="+mj-ea"/>
                <a:cs typeface="+mj-cs"/>
              </a:rPr>
              <a:t>drives </a:t>
            </a:r>
            <a:br>
              <a:rPr lang="en-US" sz="5400" kern="1200">
                <a:solidFill>
                  <a:schemeClr val="tx1"/>
                </a:solidFill>
                <a:latin typeface="+mj-lt"/>
                <a:ea typeface="+mj-ea"/>
                <a:cs typeface="+mj-cs"/>
              </a:rPr>
            </a:br>
            <a:r>
              <a:rPr lang="en-US" sz="5400" kern="1200">
                <a:solidFill>
                  <a:schemeClr val="tx1"/>
                </a:solidFill>
                <a:latin typeface="+mj-lt"/>
                <a:ea typeface="+mj-ea"/>
                <a:cs typeface="+mj-cs"/>
              </a:rPr>
              <a:t>User Adoption</a:t>
            </a:r>
          </a:p>
        </p:txBody>
      </p:sp>
    </p:spTree>
    <p:extLst>
      <p:ext uri="{BB962C8B-B14F-4D97-AF65-F5344CB8AC3E}">
        <p14:creationId xmlns:p14="http://schemas.microsoft.com/office/powerpoint/2010/main" val="168280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869C-5C95-4744-B31E-611BDB1BB3F0}"/>
              </a:ext>
            </a:extLst>
          </p:cNvPr>
          <p:cNvSpPr>
            <a:spLocks noGrp="1"/>
          </p:cNvSpPr>
          <p:nvPr>
            <p:ph type="title"/>
          </p:nvPr>
        </p:nvSpPr>
        <p:spPr>
          <a:xfrm>
            <a:off x="433136" y="5157077"/>
            <a:ext cx="7834193" cy="1264588"/>
          </a:xfrm>
        </p:spPr>
        <p:txBody>
          <a:bodyPr vert="horz" lIns="91440" tIns="45720" rIns="91440" bIns="45720" rtlCol="0" anchor="ctr">
            <a:normAutofit/>
          </a:bodyPr>
          <a:lstStyle/>
          <a:p>
            <a:pPr algn="r"/>
            <a:r>
              <a:rPr lang="en-US" sz="6000"/>
              <a:t>The elastic band effect</a:t>
            </a:r>
          </a:p>
        </p:txBody>
      </p:sp>
      <p:pic>
        <p:nvPicPr>
          <p:cNvPr id="1026" name="Picture 2" descr="Related image">
            <a:extLst>
              <a:ext uri="{FF2B5EF4-FFF2-40B4-BE49-F238E27FC236}">
                <a16:creationId xmlns:a16="http://schemas.microsoft.com/office/drawing/2014/main" id="{CE2BB08F-8780-42AA-ABE5-A524D0964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01" b="33952"/>
          <a:stretch/>
        </p:blipFill>
        <p:spPr bwMode="auto">
          <a:xfrm>
            <a:off x="-3983" y="10"/>
            <a:ext cx="12192000" cy="4571990"/>
          </a:xfrm>
          <a:prstGeom prst="rect">
            <a:avLst/>
          </a:prstGeom>
          <a:noFill/>
          <a:extLst>
            <a:ext uri="{909E8E84-426E-40DD-AFC4-6F175D3DCCD1}">
              <a14:hiddenFill xmlns:a14="http://schemas.microsoft.com/office/drawing/2010/main">
                <a:solidFill>
                  <a:srgbClr val="FFFFFF"/>
                </a:solidFill>
              </a14:hiddenFill>
            </a:ext>
          </a:extLst>
        </p:spPr>
      </p:pic>
      <p:cxnSp>
        <p:nvCxnSpPr>
          <p:cNvPr id="1028" name="Straight Connector 134">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861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7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5FB54C-D710-42F5-9D65-0817CB57547B}"/>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User Adoption activities timeline</a:t>
            </a:r>
          </a:p>
        </p:txBody>
      </p:sp>
      <p:pic>
        <p:nvPicPr>
          <p:cNvPr id="1032" name="Picture 8" descr="Image result for user adoption">
            <a:extLst>
              <a:ext uri="{FF2B5EF4-FFF2-40B4-BE49-F238E27FC236}">
                <a16:creationId xmlns:a16="http://schemas.microsoft.com/office/drawing/2014/main" id="{990D8962-4503-4058-9BBE-3F7A96508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651" y="307731"/>
            <a:ext cx="7817598"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BD22D5-B6D9-4451-8CE7-88F4E52BF7C2}"/>
              </a:ext>
            </a:extLst>
          </p:cNvPr>
          <p:cNvSpPr txBox="1"/>
          <p:nvPr/>
        </p:nvSpPr>
        <p:spPr>
          <a:xfrm>
            <a:off x="3605349" y="5851611"/>
            <a:ext cx="5434148" cy="461665"/>
          </a:xfrm>
          <a:prstGeom prst="rect">
            <a:avLst/>
          </a:prstGeom>
          <a:noFill/>
        </p:spPr>
        <p:txBody>
          <a:bodyPr wrap="square" rtlCol="0">
            <a:spAutoFit/>
          </a:bodyPr>
          <a:lstStyle/>
          <a:p>
            <a:r>
              <a:rPr lang="en-US" sz="2400" dirty="0">
                <a:solidFill>
                  <a:srgbClr val="00B0F0"/>
                </a:solidFill>
                <a:hlinkClick r:id="rId4"/>
              </a:rPr>
              <a:t>http://bit.ly/VSPUserAdoptionTimeline</a:t>
            </a:r>
            <a:r>
              <a:rPr lang="en-US" sz="2400" dirty="0">
                <a:solidFill>
                  <a:srgbClr val="00B0F0"/>
                </a:solidFill>
              </a:rPr>
              <a:t> </a:t>
            </a:r>
          </a:p>
        </p:txBody>
      </p:sp>
    </p:spTree>
    <p:extLst>
      <p:ext uri="{BB962C8B-B14F-4D97-AF65-F5344CB8AC3E}">
        <p14:creationId xmlns:p14="http://schemas.microsoft.com/office/powerpoint/2010/main" val="46419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4" y="58819"/>
            <a:ext cx="3352800" cy="762000"/>
          </a:xfrm>
        </p:spPr>
        <p:txBody>
          <a:bodyPr/>
          <a:lstStyle/>
          <a:p>
            <a:r>
              <a:rPr lang="en-US" dirty="0"/>
              <a:t>Call to Action</a:t>
            </a:r>
          </a:p>
        </p:txBody>
      </p:sp>
      <p:sp>
        <p:nvSpPr>
          <p:cNvPr id="3" name="Content Placeholder 2"/>
          <p:cNvSpPr>
            <a:spLocks noGrp="1"/>
          </p:cNvSpPr>
          <p:nvPr>
            <p:ph idx="1"/>
          </p:nvPr>
        </p:nvSpPr>
        <p:spPr>
          <a:xfrm>
            <a:off x="30316" y="1605966"/>
            <a:ext cx="5194827" cy="3646067"/>
          </a:xfrm>
        </p:spPr>
        <p:txBody>
          <a:bodyPr>
            <a:normAutofit/>
          </a:bodyPr>
          <a:lstStyle/>
          <a:p>
            <a:r>
              <a:rPr lang="en-US" dirty="0"/>
              <a:t>Download my presentations at:</a:t>
            </a:r>
          </a:p>
          <a:p>
            <a:r>
              <a:rPr lang="en-US" dirty="0">
                <a:hlinkClick r:id="rId2"/>
              </a:rPr>
              <a:t>http://bit.ly/asifconference</a:t>
            </a:r>
            <a:endParaRPr lang="en-US" dirty="0"/>
          </a:p>
          <a:p>
            <a:pPr marL="428625" indent="-428625"/>
            <a:endParaRPr lang="en-US" dirty="0"/>
          </a:p>
          <a:p>
            <a:pPr marL="428625" indent="-428625"/>
            <a:r>
              <a:rPr lang="en-US" dirty="0"/>
              <a:t>Come visit us at our booth</a:t>
            </a:r>
          </a:p>
          <a:p>
            <a:pPr marL="428625" indent="-428625"/>
            <a:endParaRPr lang="en-US" dirty="0"/>
          </a:p>
          <a:p>
            <a:pPr marL="428625" indent="-428625"/>
            <a:endParaRPr lang="en-US" u="sng" dirty="0">
              <a:hlinkClick r:id="rId3"/>
            </a:endParaRPr>
          </a:p>
        </p:txBody>
      </p:sp>
      <p:sp>
        <p:nvSpPr>
          <p:cNvPr id="4" name="TextBox 3"/>
          <p:cNvSpPr txBox="1"/>
          <p:nvPr/>
        </p:nvSpPr>
        <p:spPr>
          <a:xfrm>
            <a:off x="509287" y="4351013"/>
            <a:ext cx="2415915" cy="646331"/>
          </a:xfrm>
          <a:prstGeom prst="rect">
            <a:avLst/>
          </a:prstGeom>
          <a:noFill/>
        </p:spPr>
        <p:txBody>
          <a:bodyPr wrap="square" rtlCol="0">
            <a:spAutoFit/>
          </a:bodyPr>
          <a:lstStyle/>
          <a:p>
            <a:r>
              <a:rPr lang="en-US" sz="3600" b="1" dirty="0"/>
              <a:t>Thank You!</a:t>
            </a:r>
          </a:p>
        </p:txBody>
      </p:sp>
      <p:sp>
        <p:nvSpPr>
          <p:cNvPr id="6" name="Rectangle 5"/>
          <p:cNvSpPr/>
          <p:nvPr/>
        </p:nvSpPr>
        <p:spPr>
          <a:xfrm>
            <a:off x="509287" y="5547653"/>
            <a:ext cx="3367693" cy="1261884"/>
          </a:xfrm>
          <a:prstGeom prst="rect">
            <a:avLst/>
          </a:prstGeom>
        </p:spPr>
        <p:txBody>
          <a:bodyPr wrap="square">
            <a:spAutoFit/>
          </a:bodyPr>
          <a:lstStyle/>
          <a:p>
            <a:r>
              <a:rPr lang="en-US" dirty="0"/>
              <a:t>@</a:t>
            </a:r>
            <a:r>
              <a:rPr lang="en-US" dirty="0" err="1"/>
              <a:t>asifrehmani</a:t>
            </a:r>
            <a:endParaRPr lang="en-US" dirty="0"/>
          </a:p>
          <a:p>
            <a:pPr>
              <a:buSzPct val="80000"/>
              <a:buFont typeface="Arial" pitchFamily="34" charset="0"/>
              <a:buNone/>
            </a:pPr>
            <a:r>
              <a:rPr lang="de-DE" sz="2000" spc="-70" dirty="0"/>
              <a:t>asif@visualsp.com</a:t>
            </a:r>
          </a:p>
          <a:p>
            <a:pPr>
              <a:buSzPct val="80000"/>
              <a:buFont typeface="Arial" pitchFamily="34" charset="0"/>
              <a:buNone/>
            </a:pPr>
            <a:r>
              <a:rPr lang="de-DE" sz="2000" u="sng" spc="-70" dirty="0">
                <a:solidFill>
                  <a:srgbClr val="0070C0"/>
                </a:solidFill>
              </a:rPr>
              <a:t>www.visualsp.com</a:t>
            </a:r>
          </a:p>
          <a:p>
            <a:endParaRPr lang="en-US" u="sng" dirty="0">
              <a:solidFill>
                <a:schemeClr val="accent1">
                  <a:lumMod val="50000"/>
                </a:schemeClr>
              </a:solidFill>
            </a:endParaRPr>
          </a:p>
        </p:txBody>
      </p:sp>
      <p:pic>
        <p:nvPicPr>
          <p:cNvPr id="7" name="Picture 6">
            <a:extLst>
              <a:ext uri="{FF2B5EF4-FFF2-40B4-BE49-F238E27FC236}">
                <a16:creationId xmlns:a16="http://schemas.microsoft.com/office/drawing/2014/main" id="{DAC4C778-D14B-46E0-B165-8E9321C7C483}"/>
              </a:ext>
            </a:extLst>
          </p:cNvPr>
          <p:cNvPicPr>
            <a:picLocks noChangeAspect="1"/>
          </p:cNvPicPr>
          <p:nvPr/>
        </p:nvPicPr>
        <p:blipFill>
          <a:blip r:embed="rId4"/>
          <a:stretch>
            <a:fillRect/>
          </a:stretch>
        </p:blipFill>
        <p:spPr>
          <a:xfrm>
            <a:off x="5191473" y="0"/>
            <a:ext cx="7000527" cy="6858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5251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4200" kern="1200">
                <a:solidFill>
                  <a:schemeClr val="tx1"/>
                </a:solidFill>
                <a:latin typeface="+mj-lt"/>
                <a:ea typeface="+mj-ea"/>
                <a:cs typeface="+mj-cs"/>
              </a:rPr>
              <a:t>The story of the beautiful intranet with 100% adoption</a:t>
            </a:r>
          </a:p>
        </p:txBody>
      </p:sp>
      <p:sp>
        <p:nvSpPr>
          <p:cNvPr id="4" name="Text Placeholder 3">
            <a:extLst>
              <a:ext uri="{FF2B5EF4-FFF2-40B4-BE49-F238E27FC236}">
                <a16:creationId xmlns:a16="http://schemas.microsoft.com/office/drawing/2014/main" id="{3BA9BB02-1ADA-4AE5-9FFF-A1B4290785E2}"/>
              </a:ext>
            </a:extLst>
          </p:cNvPr>
          <p:cNvSpPr>
            <a:spLocks noGrp="1"/>
          </p:cNvSpPr>
          <p:nvPr>
            <p:ph type="body" idx="1"/>
          </p:nvPr>
        </p:nvSpPr>
        <p:spPr>
          <a:xfrm>
            <a:off x="7961258" y="4525347"/>
            <a:ext cx="3258675" cy="1737360"/>
          </a:xfrm>
        </p:spPr>
        <p:txBody>
          <a:bodyPr vert="horz" lIns="91440" tIns="45720" rIns="91440" bIns="45720" rtlCol="0" anchor="ctr">
            <a:normAutofit/>
          </a:bodyPr>
          <a:lstStyle/>
          <a:p>
            <a:endParaRPr lang="en-US" sz="2400" kern="1200" dirty="0">
              <a:solidFill>
                <a:schemeClr val="tx1"/>
              </a:solidFill>
              <a:latin typeface="+mn-lt"/>
              <a:ea typeface="+mn-ea"/>
              <a:cs typeface="+mn-cs"/>
            </a:endParaRP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36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a:extLst>
              <a:ext uri="{FF2B5EF4-FFF2-40B4-BE49-F238E27FC236}">
                <a16:creationId xmlns:a16="http://schemas.microsoft.com/office/drawing/2014/main" id="{055C48F9-2590-4B16-A098-D10B5B971E47}"/>
              </a:ext>
            </a:extLst>
          </p:cNvPr>
          <p:cNvPicPr>
            <a:picLocks noChangeAspect="1"/>
          </p:cNvPicPr>
          <p:nvPr/>
        </p:nvPicPr>
        <p:blipFill rotWithShape="1">
          <a:blip r:embed="rId3"/>
          <a:srcRect r="1" b="937"/>
          <a:stretch/>
        </p:blipFill>
        <p:spPr>
          <a:xfrm rot="21480000">
            <a:off x="1137837" y="1003258"/>
            <a:ext cx="9916327" cy="4764396"/>
          </a:xfrm>
          <a:prstGeom prst="rect">
            <a:avLst/>
          </a:prstGeom>
        </p:spPr>
      </p:pic>
    </p:spTree>
    <p:extLst>
      <p:ext uri="{BB962C8B-B14F-4D97-AF65-F5344CB8AC3E}">
        <p14:creationId xmlns:p14="http://schemas.microsoft.com/office/powerpoint/2010/main" val="40718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81939624-C80D-47AD-A4F9-C21D1EA40E3D}"/>
              </a:ext>
            </a:extLst>
          </p:cNvPr>
          <p:cNvPicPr>
            <a:picLocks noChangeAspect="1"/>
          </p:cNvPicPr>
          <p:nvPr/>
        </p:nvPicPr>
        <p:blipFill rotWithShape="1">
          <a:blip r:embed="rId3"/>
          <a:srcRect r="1" b="937"/>
          <a:stretch/>
        </p:blipFill>
        <p:spPr>
          <a:xfrm rot="21480000">
            <a:off x="1137837" y="1003258"/>
            <a:ext cx="9916327" cy="4764396"/>
          </a:xfrm>
          <a:prstGeom prst="rect">
            <a:avLst/>
          </a:prstGeom>
        </p:spPr>
      </p:pic>
    </p:spTree>
    <p:extLst>
      <p:ext uri="{BB962C8B-B14F-4D97-AF65-F5344CB8AC3E}">
        <p14:creationId xmlns:p14="http://schemas.microsoft.com/office/powerpoint/2010/main" val="263407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057A60-40B8-4DAB-88FF-68F86BCA4B0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The Reality</a:t>
            </a:r>
          </a:p>
        </p:txBody>
      </p:sp>
      <p:pic>
        <p:nvPicPr>
          <p:cNvPr id="4" name="Picture 3">
            <a:extLst>
              <a:ext uri="{FF2B5EF4-FFF2-40B4-BE49-F238E27FC236}">
                <a16:creationId xmlns:a16="http://schemas.microsoft.com/office/drawing/2014/main" id="{EE791EFB-EBE2-44FB-BB32-9F2C5FB6BC76}"/>
              </a:ext>
            </a:extLst>
          </p:cNvPr>
          <p:cNvPicPr>
            <a:picLocks noChangeAspect="1"/>
          </p:cNvPicPr>
          <p:nvPr/>
        </p:nvPicPr>
        <p:blipFill>
          <a:blip r:embed="rId3"/>
          <a:stretch>
            <a:fillRect/>
          </a:stretch>
        </p:blipFill>
        <p:spPr>
          <a:xfrm>
            <a:off x="4777316" y="1181730"/>
            <a:ext cx="6780700" cy="4492211"/>
          </a:xfrm>
          <a:prstGeom prst="rect">
            <a:avLst/>
          </a:prstGeom>
        </p:spPr>
      </p:pic>
    </p:spTree>
    <p:extLst>
      <p:ext uri="{BB962C8B-B14F-4D97-AF65-F5344CB8AC3E}">
        <p14:creationId xmlns:p14="http://schemas.microsoft.com/office/powerpoint/2010/main" val="73723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9312" y="4192995"/>
            <a:ext cx="4798176" cy="180775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b="21612"/>
          <a:stretch/>
        </p:blipFill>
        <p:spPr>
          <a:xfrm>
            <a:off x="1625601" y="1193801"/>
            <a:ext cx="9037321" cy="2670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6781344" y="4192997"/>
            <a:ext cx="3690715" cy="18077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0"/>
            <a:ext cx="12192000" cy="1325563"/>
          </a:xfrm>
        </p:spPr>
        <p:txBody>
          <a:bodyPr/>
          <a:lstStyle/>
          <a:p>
            <a:pPr algn="ctr"/>
            <a:r>
              <a:rPr lang="en-US" dirty="0"/>
              <a:t>The Challenge</a:t>
            </a:r>
          </a:p>
        </p:txBody>
      </p:sp>
      <p:sp>
        <p:nvSpPr>
          <p:cNvPr id="3" name="TextBox 2">
            <a:extLst>
              <a:ext uri="{FF2B5EF4-FFF2-40B4-BE49-F238E27FC236}">
                <a16:creationId xmlns:a16="http://schemas.microsoft.com/office/drawing/2014/main" id="{8F450DCE-54F2-4FEF-BD4C-FFB7001273BC}"/>
              </a:ext>
            </a:extLst>
          </p:cNvPr>
          <p:cNvSpPr txBox="1"/>
          <p:nvPr/>
        </p:nvSpPr>
        <p:spPr>
          <a:xfrm>
            <a:off x="4380614" y="6103088"/>
            <a:ext cx="4146698" cy="369332"/>
          </a:xfrm>
          <a:prstGeom prst="rect">
            <a:avLst/>
          </a:prstGeom>
          <a:noFill/>
        </p:spPr>
        <p:txBody>
          <a:bodyPr wrap="square" rtlCol="0">
            <a:spAutoFit/>
          </a:bodyPr>
          <a:lstStyle/>
          <a:p>
            <a:r>
              <a:rPr lang="en-US" dirty="0"/>
              <a:t>Where are the passengers…?</a:t>
            </a:r>
          </a:p>
        </p:txBody>
      </p:sp>
    </p:spTree>
    <p:extLst>
      <p:ext uri="{BB962C8B-B14F-4D97-AF65-F5344CB8AC3E}">
        <p14:creationId xmlns:p14="http://schemas.microsoft.com/office/powerpoint/2010/main" val="9391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Videos presentation template.potx" id="{DFF95F30-3DF7-4662-AF1B-8F0AB8D7CBC5}" vid="{503E72FD-1790-4EA9-8B09-21007B4931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1679</Words>
  <Application>Microsoft Office PowerPoint</Application>
  <PresentationFormat>Widescreen</PresentationFormat>
  <Paragraphs>254</Paragraphs>
  <Slides>42</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Calibri Light</vt:lpstr>
      <vt:lpstr>Garamond</vt:lpstr>
      <vt:lpstr>Impact</vt:lpstr>
      <vt:lpstr>Segoe UI</vt:lpstr>
      <vt:lpstr>Segoe UI Light</vt:lpstr>
      <vt:lpstr>Wingdings</vt:lpstr>
      <vt:lpstr>Office Theme</vt:lpstr>
      <vt:lpstr>Organizational Change Management: Migrate your users along with your systems</vt:lpstr>
      <vt:lpstr>What the heck is Change Management…?</vt:lpstr>
      <vt:lpstr>PowerPoint Presentation</vt:lpstr>
      <vt:lpstr>Change Management  drives  User Adoption</vt:lpstr>
      <vt:lpstr>The story of the beautiful intranet with 100% adoption</vt:lpstr>
      <vt:lpstr>PowerPoint Presentation</vt:lpstr>
      <vt:lpstr>PowerPoint Presentation</vt:lpstr>
      <vt:lpstr>The Reality</vt:lpstr>
      <vt:lpstr>The Challenge</vt:lpstr>
      <vt:lpstr>Session Agenda</vt:lpstr>
      <vt:lpstr>About me - Asif Rehmani</vt:lpstr>
      <vt:lpstr>Always start with WIIFM</vt:lpstr>
      <vt:lpstr>PowerPoint Presentation</vt:lpstr>
      <vt:lpstr>PowerPoint Presentation</vt:lpstr>
      <vt:lpstr>Types of changes</vt:lpstr>
      <vt:lpstr>Types of training/learning</vt:lpstr>
      <vt:lpstr>Immerse users in new ways of doing things</vt:lpstr>
      <vt:lpstr>A stability plan</vt:lpstr>
      <vt:lpstr>Challenge at Sony</vt:lpstr>
      <vt:lpstr>Using a pain point to their advantage</vt:lpstr>
      <vt:lpstr>Sony</vt:lpstr>
      <vt:lpstr>JIT Concept</vt:lpstr>
      <vt:lpstr>Just-In-Time Help </vt:lpstr>
      <vt:lpstr>“Just-in-time” and “Just Enough” Help</vt:lpstr>
      <vt:lpstr>SharePoint Quick Reference  Tip Sheets</vt:lpstr>
      <vt:lpstr>Example of Just-in-Time/In Context Delivery</vt:lpstr>
      <vt:lpstr>PowerPoint Presentation</vt:lpstr>
      <vt:lpstr>Visa case study</vt:lpstr>
      <vt:lpstr>SharePoint at Visa in 2012</vt:lpstr>
      <vt:lpstr>4 Tenets</vt:lpstr>
      <vt:lpstr>Simple governance policies</vt:lpstr>
      <vt:lpstr>Simple adoption metrics</vt:lpstr>
      <vt:lpstr>Simple solutions</vt:lpstr>
      <vt:lpstr>Provide help that actually helps</vt:lpstr>
      <vt:lpstr>Case Study of a Large Enterprise Payment Processor</vt:lpstr>
      <vt:lpstr>Informing and helping users at moment of need</vt:lpstr>
      <vt:lpstr>Got a question? – Contact the site collection admin</vt:lpstr>
      <vt:lpstr>Got a problem? – solution provided in-context</vt:lpstr>
      <vt:lpstr>Help resources on the page</vt:lpstr>
      <vt:lpstr>The elastic band effect</vt:lpstr>
      <vt:lpstr>User Adoption activities timeline</vt:lpstr>
      <vt:lpstr>Call to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Organizational Change Management: Migrate your users along with your systems</dc:title>
  <dc:creator>Asif Rehmani</dc:creator>
  <cp:lastModifiedBy>Asif Rehmani</cp:lastModifiedBy>
  <cp:revision>7</cp:revision>
  <dcterms:created xsi:type="dcterms:W3CDTF">2018-12-07T14:04:40Z</dcterms:created>
  <dcterms:modified xsi:type="dcterms:W3CDTF">2018-12-07T16:57:36Z</dcterms:modified>
</cp:coreProperties>
</file>