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8.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8.xml" ContentType="application/vnd.openxmlformats-officedocument.drawingml.chart+xml"/>
  <Override PartName="/ppt/notesSlides/notesSlide6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7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9"/>
  </p:notesMasterIdLst>
  <p:handoutMasterIdLst>
    <p:handoutMasterId r:id="rId240"/>
  </p:handoutMasterIdLst>
  <p:sldIdLst>
    <p:sldId id="329" r:id="rId2"/>
    <p:sldId id="435" r:id="rId3"/>
    <p:sldId id="436" r:id="rId4"/>
    <p:sldId id="437" r:id="rId5"/>
    <p:sldId id="438" r:id="rId6"/>
    <p:sldId id="439" r:id="rId7"/>
    <p:sldId id="440" r:id="rId8"/>
    <p:sldId id="441" r:id="rId9"/>
    <p:sldId id="442" r:id="rId10"/>
    <p:sldId id="443" r:id="rId11"/>
    <p:sldId id="444" r:id="rId12"/>
    <p:sldId id="445" r:id="rId13"/>
    <p:sldId id="446" r:id="rId14"/>
    <p:sldId id="447" r:id="rId15"/>
    <p:sldId id="448" r:id="rId16"/>
    <p:sldId id="449" r:id="rId17"/>
    <p:sldId id="450" r:id="rId18"/>
    <p:sldId id="451" r:id="rId19"/>
    <p:sldId id="452" r:id="rId20"/>
    <p:sldId id="453" r:id="rId21"/>
    <p:sldId id="454" r:id="rId22"/>
    <p:sldId id="455" r:id="rId23"/>
    <p:sldId id="456" r:id="rId24"/>
    <p:sldId id="457" r:id="rId25"/>
    <p:sldId id="458" r:id="rId26"/>
    <p:sldId id="331" r:id="rId27"/>
    <p:sldId id="422" r:id="rId28"/>
    <p:sldId id="423" r:id="rId29"/>
    <p:sldId id="424" r:id="rId30"/>
    <p:sldId id="425" r:id="rId31"/>
    <p:sldId id="426" r:id="rId32"/>
    <p:sldId id="427" r:id="rId33"/>
    <p:sldId id="428" r:id="rId34"/>
    <p:sldId id="429" r:id="rId35"/>
    <p:sldId id="430" r:id="rId36"/>
    <p:sldId id="431" r:id="rId37"/>
    <p:sldId id="432" r:id="rId38"/>
    <p:sldId id="433" r:id="rId39"/>
    <p:sldId id="434" r:id="rId40"/>
    <p:sldId id="333" r:id="rId41"/>
    <p:sldId id="334" r:id="rId42"/>
    <p:sldId id="335" r:id="rId43"/>
    <p:sldId id="336" r:id="rId44"/>
    <p:sldId id="337" r:id="rId45"/>
    <p:sldId id="338" r:id="rId46"/>
    <p:sldId id="339" r:id="rId47"/>
    <p:sldId id="340" r:id="rId48"/>
    <p:sldId id="341" r:id="rId49"/>
    <p:sldId id="342" r:id="rId50"/>
    <p:sldId id="343" r:id="rId51"/>
    <p:sldId id="344" r:id="rId52"/>
    <p:sldId id="345" r:id="rId53"/>
    <p:sldId id="346" r:id="rId54"/>
    <p:sldId id="347" r:id="rId55"/>
    <p:sldId id="348" r:id="rId56"/>
    <p:sldId id="349" r:id="rId57"/>
    <p:sldId id="350" r:id="rId58"/>
    <p:sldId id="351" r:id="rId59"/>
    <p:sldId id="352" r:id="rId60"/>
    <p:sldId id="353" r:id="rId61"/>
    <p:sldId id="354" r:id="rId62"/>
    <p:sldId id="355" r:id="rId63"/>
    <p:sldId id="356" r:id="rId64"/>
    <p:sldId id="357" r:id="rId65"/>
    <p:sldId id="358" r:id="rId66"/>
    <p:sldId id="359" r:id="rId67"/>
    <p:sldId id="360" r:id="rId68"/>
    <p:sldId id="361" r:id="rId69"/>
    <p:sldId id="362" r:id="rId70"/>
    <p:sldId id="363" r:id="rId71"/>
    <p:sldId id="364" r:id="rId72"/>
    <p:sldId id="365" r:id="rId73"/>
    <p:sldId id="366" r:id="rId74"/>
    <p:sldId id="367" r:id="rId75"/>
    <p:sldId id="368" r:id="rId76"/>
    <p:sldId id="369" r:id="rId77"/>
    <p:sldId id="370" r:id="rId78"/>
    <p:sldId id="371" r:id="rId79"/>
    <p:sldId id="372" r:id="rId80"/>
    <p:sldId id="373" r:id="rId81"/>
    <p:sldId id="374" r:id="rId82"/>
    <p:sldId id="375" r:id="rId83"/>
    <p:sldId id="376" r:id="rId84"/>
    <p:sldId id="377" r:id="rId85"/>
    <p:sldId id="407" r:id="rId86"/>
    <p:sldId id="408" r:id="rId87"/>
    <p:sldId id="409" r:id="rId88"/>
    <p:sldId id="410" r:id="rId89"/>
    <p:sldId id="411" r:id="rId90"/>
    <p:sldId id="412" r:id="rId91"/>
    <p:sldId id="413" r:id="rId92"/>
    <p:sldId id="414" r:id="rId93"/>
    <p:sldId id="415" r:id="rId94"/>
    <p:sldId id="416" r:id="rId95"/>
    <p:sldId id="417" r:id="rId96"/>
    <p:sldId id="418" r:id="rId97"/>
    <p:sldId id="419" r:id="rId98"/>
    <p:sldId id="420" r:id="rId99"/>
    <p:sldId id="421" r:id="rId100"/>
    <p:sldId id="379" r:id="rId101"/>
    <p:sldId id="380" r:id="rId102"/>
    <p:sldId id="381" r:id="rId103"/>
    <p:sldId id="382" r:id="rId104"/>
    <p:sldId id="383" r:id="rId105"/>
    <p:sldId id="384" r:id="rId106"/>
    <p:sldId id="385" r:id="rId107"/>
    <p:sldId id="459" r:id="rId108"/>
    <p:sldId id="460" r:id="rId109"/>
    <p:sldId id="461" r:id="rId110"/>
    <p:sldId id="462" r:id="rId111"/>
    <p:sldId id="463" r:id="rId112"/>
    <p:sldId id="464" r:id="rId113"/>
    <p:sldId id="465" r:id="rId114"/>
    <p:sldId id="466" r:id="rId115"/>
    <p:sldId id="467" r:id="rId116"/>
    <p:sldId id="468" r:id="rId117"/>
    <p:sldId id="469" r:id="rId118"/>
    <p:sldId id="470" r:id="rId119"/>
    <p:sldId id="471" r:id="rId120"/>
    <p:sldId id="472" r:id="rId121"/>
    <p:sldId id="473" r:id="rId122"/>
    <p:sldId id="474" r:id="rId123"/>
    <p:sldId id="475" r:id="rId124"/>
    <p:sldId id="476" r:id="rId125"/>
    <p:sldId id="477" r:id="rId126"/>
    <p:sldId id="478" r:id="rId127"/>
    <p:sldId id="479" r:id="rId128"/>
    <p:sldId id="480" r:id="rId129"/>
    <p:sldId id="481" r:id="rId130"/>
    <p:sldId id="482" r:id="rId131"/>
    <p:sldId id="483" r:id="rId132"/>
    <p:sldId id="484" r:id="rId133"/>
    <p:sldId id="485" r:id="rId134"/>
    <p:sldId id="486" r:id="rId135"/>
    <p:sldId id="487" r:id="rId136"/>
    <p:sldId id="488" r:id="rId137"/>
    <p:sldId id="489" r:id="rId138"/>
    <p:sldId id="490" r:id="rId139"/>
    <p:sldId id="491" r:id="rId140"/>
    <p:sldId id="492" r:id="rId141"/>
    <p:sldId id="493" r:id="rId142"/>
    <p:sldId id="494" r:id="rId143"/>
    <p:sldId id="495" r:id="rId144"/>
    <p:sldId id="496" r:id="rId145"/>
    <p:sldId id="497" r:id="rId146"/>
    <p:sldId id="498" r:id="rId147"/>
    <p:sldId id="499" r:id="rId148"/>
    <p:sldId id="500" r:id="rId149"/>
    <p:sldId id="501" r:id="rId150"/>
    <p:sldId id="502" r:id="rId151"/>
    <p:sldId id="503" r:id="rId152"/>
    <p:sldId id="504" r:id="rId153"/>
    <p:sldId id="505" r:id="rId154"/>
    <p:sldId id="506" r:id="rId155"/>
    <p:sldId id="507" r:id="rId156"/>
    <p:sldId id="508" r:id="rId157"/>
    <p:sldId id="509" r:id="rId158"/>
    <p:sldId id="510" r:id="rId159"/>
    <p:sldId id="511" r:id="rId160"/>
    <p:sldId id="512" r:id="rId161"/>
    <p:sldId id="513" r:id="rId162"/>
    <p:sldId id="514" r:id="rId163"/>
    <p:sldId id="515" r:id="rId164"/>
    <p:sldId id="516" r:id="rId165"/>
    <p:sldId id="517" r:id="rId166"/>
    <p:sldId id="518" r:id="rId167"/>
    <p:sldId id="519" r:id="rId168"/>
    <p:sldId id="520" r:id="rId169"/>
    <p:sldId id="521" r:id="rId170"/>
    <p:sldId id="522" r:id="rId171"/>
    <p:sldId id="523" r:id="rId172"/>
    <p:sldId id="524" r:id="rId173"/>
    <p:sldId id="525" r:id="rId174"/>
    <p:sldId id="526" r:id="rId175"/>
    <p:sldId id="527" r:id="rId176"/>
    <p:sldId id="528" r:id="rId177"/>
    <p:sldId id="529" r:id="rId178"/>
    <p:sldId id="530" r:id="rId179"/>
    <p:sldId id="531" r:id="rId180"/>
    <p:sldId id="532" r:id="rId181"/>
    <p:sldId id="533" r:id="rId182"/>
    <p:sldId id="534" r:id="rId183"/>
    <p:sldId id="535" r:id="rId184"/>
    <p:sldId id="536" r:id="rId185"/>
    <p:sldId id="537" r:id="rId186"/>
    <p:sldId id="538" r:id="rId187"/>
    <p:sldId id="539" r:id="rId188"/>
    <p:sldId id="540" r:id="rId189"/>
    <p:sldId id="541" r:id="rId190"/>
    <p:sldId id="542" r:id="rId191"/>
    <p:sldId id="543" r:id="rId192"/>
    <p:sldId id="544" r:id="rId193"/>
    <p:sldId id="545" r:id="rId194"/>
    <p:sldId id="546" r:id="rId195"/>
    <p:sldId id="547" r:id="rId196"/>
    <p:sldId id="548" r:id="rId197"/>
    <p:sldId id="549" r:id="rId198"/>
    <p:sldId id="550" r:id="rId199"/>
    <p:sldId id="551" r:id="rId200"/>
    <p:sldId id="552" r:id="rId201"/>
    <p:sldId id="553" r:id="rId202"/>
    <p:sldId id="554" r:id="rId203"/>
    <p:sldId id="555" r:id="rId204"/>
    <p:sldId id="556" r:id="rId205"/>
    <p:sldId id="557" r:id="rId206"/>
    <p:sldId id="558" r:id="rId207"/>
    <p:sldId id="559" r:id="rId208"/>
    <p:sldId id="560" r:id="rId209"/>
    <p:sldId id="561" r:id="rId210"/>
    <p:sldId id="562" r:id="rId211"/>
    <p:sldId id="563" r:id="rId212"/>
    <p:sldId id="564" r:id="rId213"/>
    <p:sldId id="565" r:id="rId214"/>
    <p:sldId id="566" r:id="rId215"/>
    <p:sldId id="567" r:id="rId216"/>
    <p:sldId id="568" r:id="rId217"/>
    <p:sldId id="569" r:id="rId218"/>
    <p:sldId id="570" r:id="rId219"/>
    <p:sldId id="571" r:id="rId220"/>
    <p:sldId id="572" r:id="rId221"/>
    <p:sldId id="573" r:id="rId222"/>
    <p:sldId id="574" r:id="rId223"/>
    <p:sldId id="575" r:id="rId224"/>
    <p:sldId id="576" r:id="rId225"/>
    <p:sldId id="577" r:id="rId226"/>
    <p:sldId id="578" r:id="rId227"/>
    <p:sldId id="579" r:id="rId228"/>
    <p:sldId id="580" r:id="rId229"/>
    <p:sldId id="581" r:id="rId230"/>
    <p:sldId id="582" r:id="rId231"/>
    <p:sldId id="583" r:id="rId232"/>
    <p:sldId id="584" r:id="rId233"/>
    <p:sldId id="585" r:id="rId234"/>
    <p:sldId id="586" r:id="rId235"/>
    <p:sldId id="587" r:id="rId236"/>
    <p:sldId id="588" r:id="rId237"/>
    <p:sldId id="589" r:id="rId2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0CBD146E-E0CA-7945-AEA3-FFD7247BA708}">
          <p14:sldIdLst>
            <p14:sldId id="329"/>
            <p14:sldId id="435"/>
            <p14:sldId id="436"/>
            <p14:sldId id="437"/>
            <p14:sldId id="438"/>
            <p14:sldId id="439"/>
            <p14:sldId id="440"/>
            <p14:sldId id="441"/>
            <p14:sldId id="442"/>
            <p14:sldId id="443"/>
            <p14:sldId id="444"/>
            <p14:sldId id="445"/>
            <p14:sldId id="446"/>
            <p14:sldId id="447"/>
            <p14:sldId id="448"/>
            <p14:sldId id="449"/>
            <p14:sldId id="450"/>
            <p14:sldId id="451"/>
            <p14:sldId id="452"/>
            <p14:sldId id="453"/>
            <p14:sldId id="454"/>
            <p14:sldId id="455"/>
            <p14:sldId id="456"/>
            <p14:sldId id="457"/>
            <p14:sldId id="458"/>
            <p14:sldId id="331"/>
            <p14:sldId id="422"/>
            <p14:sldId id="423"/>
            <p14:sldId id="424"/>
            <p14:sldId id="425"/>
            <p14:sldId id="426"/>
            <p14:sldId id="427"/>
            <p14:sldId id="428"/>
            <p14:sldId id="429"/>
            <p14:sldId id="430"/>
            <p14:sldId id="431"/>
            <p14:sldId id="432"/>
            <p14:sldId id="433"/>
            <p14:sldId id="434"/>
            <p14:sldId id="333"/>
            <p14:sldId id="334"/>
            <p14:sldId id="335"/>
            <p14:sldId id="336"/>
            <p14:sldId id="337"/>
            <p14:sldId id="338"/>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57"/>
            <p14:sldId id="358"/>
            <p14:sldId id="359"/>
            <p14:sldId id="360"/>
            <p14:sldId id="361"/>
            <p14:sldId id="362"/>
            <p14:sldId id="363"/>
            <p14:sldId id="364"/>
            <p14:sldId id="365"/>
            <p14:sldId id="366"/>
            <p14:sldId id="367"/>
            <p14:sldId id="368"/>
            <p14:sldId id="369"/>
            <p14:sldId id="370"/>
            <p14:sldId id="371"/>
            <p14:sldId id="372"/>
            <p14:sldId id="373"/>
            <p14:sldId id="374"/>
            <p14:sldId id="375"/>
            <p14:sldId id="376"/>
            <p14:sldId id="377"/>
            <p14:sldId id="407"/>
            <p14:sldId id="408"/>
            <p14:sldId id="409"/>
            <p14:sldId id="410"/>
            <p14:sldId id="411"/>
            <p14:sldId id="412"/>
            <p14:sldId id="413"/>
            <p14:sldId id="414"/>
            <p14:sldId id="415"/>
            <p14:sldId id="416"/>
            <p14:sldId id="417"/>
            <p14:sldId id="418"/>
            <p14:sldId id="419"/>
            <p14:sldId id="420"/>
            <p14:sldId id="421"/>
            <p14:sldId id="379"/>
            <p14:sldId id="380"/>
            <p14:sldId id="381"/>
            <p14:sldId id="382"/>
            <p14:sldId id="383"/>
            <p14:sldId id="384"/>
            <p14:sldId id="385"/>
            <p14:sldId id="459"/>
            <p14:sldId id="460"/>
            <p14:sldId id="461"/>
            <p14:sldId id="462"/>
            <p14:sldId id="463"/>
            <p14:sldId id="464"/>
            <p14:sldId id="465"/>
            <p14:sldId id="466"/>
            <p14:sldId id="467"/>
            <p14:sldId id="468"/>
            <p14:sldId id="469"/>
            <p14:sldId id="470"/>
            <p14:sldId id="471"/>
            <p14:sldId id="472"/>
            <p14:sldId id="473"/>
            <p14:sldId id="474"/>
            <p14:sldId id="475"/>
            <p14:sldId id="476"/>
            <p14:sldId id="477"/>
            <p14:sldId id="478"/>
            <p14:sldId id="479"/>
            <p14:sldId id="480"/>
            <p14:sldId id="481"/>
            <p14:sldId id="482"/>
            <p14:sldId id="483"/>
            <p14:sldId id="484"/>
            <p14:sldId id="485"/>
            <p14:sldId id="486"/>
            <p14:sldId id="487"/>
            <p14:sldId id="488"/>
            <p14:sldId id="489"/>
            <p14:sldId id="490"/>
            <p14:sldId id="491"/>
            <p14:sldId id="492"/>
            <p14:sldId id="493"/>
            <p14:sldId id="494"/>
            <p14:sldId id="495"/>
            <p14:sldId id="496"/>
            <p14:sldId id="497"/>
            <p14:sldId id="498"/>
            <p14:sldId id="499"/>
            <p14:sldId id="500"/>
            <p14:sldId id="501"/>
            <p14:sldId id="502"/>
            <p14:sldId id="503"/>
            <p14:sldId id="504"/>
            <p14:sldId id="505"/>
            <p14:sldId id="506"/>
            <p14:sldId id="507"/>
            <p14:sldId id="508"/>
            <p14:sldId id="509"/>
            <p14:sldId id="510"/>
            <p14:sldId id="511"/>
            <p14:sldId id="512"/>
            <p14:sldId id="513"/>
            <p14:sldId id="514"/>
            <p14:sldId id="515"/>
            <p14:sldId id="516"/>
            <p14:sldId id="517"/>
            <p14:sldId id="518"/>
            <p14:sldId id="519"/>
            <p14:sldId id="520"/>
            <p14:sldId id="521"/>
            <p14:sldId id="522"/>
            <p14:sldId id="523"/>
            <p14:sldId id="524"/>
            <p14:sldId id="525"/>
            <p14:sldId id="526"/>
            <p14:sldId id="527"/>
            <p14:sldId id="528"/>
            <p14:sldId id="529"/>
            <p14:sldId id="530"/>
            <p14:sldId id="531"/>
            <p14:sldId id="532"/>
            <p14:sldId id="533"/>
            <p14:sldId id="534"/>
            <p14:sldId id="535"/>
            <p14:sldId id="536"/>
            <p14:sldId id="537"/>
            <p14:sldId id="538"/>
            <p14:sldId id="539"/>
            <p14:sldId id="540"/>
            <p14:sldId id="541"/>
            <p14:sldId id="542"/>
            <p14:sldId id="543"/>
            <p14:sldId id="544"/>
            <p14:sldId id="545"/>
            <p14:sldId id="546"/>
            <p14:sldId id="547"/>
            <p14:sldId id="548"/>
            <p14:sldId id="549"/>
            <p14:sldId id="550"/>
            <p14:sldId id="551"/>
            <p14:sldId id="552"/>
            <p14:sldId id="553"/>
            <p14:sldId id="554"/>
            <p14:sldId id="555"/>
            <p14:sldId id="556"/>
            <p14:sldId id="557"/>
            <p14:sldId id="558"/>
            <p14:sldId id="559"/>
            <p14:sldId id="560"/>
            <p14:sldId id="561"/>
            <p14:sldId id="562"/>
            <p14:sldId id="563"/>
            <p14:sldId id="564"/>
            <p14:sldId id="565"/>
            <p14:sldId id="566"/>
            <p14:sldId id="567"/>
            <p14:sldId id="568"/>
            <p14:sldId id="569"/>
            <p14:sldId id="570"/>
            <p14:sldId id="571"/>
            <p14:sldId id="572"/>
            <p14:sldId id="573"/>
            <p14:sldId id="574"/>
            <p14:sldId id="575"/>
            <p14:sldId id="576"/>
            <p14:sldId id="577"/>
            <p14:sldId id="578"/>
            <p14:sldId id="579"/>
            <p14:sldId id="580"/>
            <p14:sldId id="581"/>
            <p14:sldId id="582"/>
            <p14:sldId id="583"/>
            <p14:sldId id="584"/>
            <p14:sldId id="585"/>
            <p14:sldId id="586"/>
            <p14:sldId id="587"/>
            <p14:sldId id="588"/>
            <p14:sldId id="589"/>
          </p14:sldIdLst>
        </p14:section>
        <p14:section name="Section Header" id="{4B147C32-6A0D-2E42-9F70-1AC7A4B98D7D}">
          <p14:sldIdLst/>
        </p14:section>
        <p14:section name="Content Heavy Samples" id="{46574885-29A6-CB46-91D4-2A1FDC1A67CD}">
          <p14:sldIdLst/>
        </p14:section>
        <p14:section name="Standard slides" id="{2A023449-B219-924D-BDA0-B27826F5E3C2}">
          <p14:sldIdLst/>
        </p14:section>
        <p14:section name="End" id="{6EB8F63F-D54B-BC44-9162-4F293B2F7F22}">
          <p14:sldIdLst/>
        </p14:section>
        <p14:section name="Graphic Resources" id="{C5137975-3A38-0045-AB0E-01174DE7089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F5F5"/>
    <a:srgbClr val="F4F7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notesMaster" Target="notesMasters/notesMaster1.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handoutMaster" Target="handoutMasters/handoutMaster1.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viewProps" Target="view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tableStyles" Target="tableStyle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microsoft.com/office/2015/10/relationships/revisionInfo" Target="revisionInfo.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106" Type="http://schemas.openxmlformats.org/officeDocument/2006/relationships/slide" Target="slides/slide105.xml"/><Relationship Id="rId127" Type="http://schemas.openxmlformats.org/officeDocument/2006/relationships/slide" Target="slides/slide12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localhost\Users\southtm\Documents\Current%20Work\Current%20Work%202\Work-in-progress\PRESO(10.17)ProviderConferenceGraphForJeff(ms)\PerCapita%20versus%20Request%20for%20Serivce.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localhost\Users\southtm\Documents\Current%20Work\Current%20Work%202\Work-in-progress\PRESO(10.17)ProviderConferenceGraphForJeff(ms)\PerCapita%20versus%20Request%20for%20Serivce.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localhost\Users\southtm\Documents\Current%20Work\Current%20Work%202\Work-in-progress\PRESO(10.17)JeffBellPresentation-ProviderConference(ms)\Resources\PerCapita%20versus%20Request%20for%20Serivc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C:\Users\Jeff\AppData\Local\Microsoft\Windows\INetCache\Content.Outlook\8PED1MSB\PerCapita%20versus%20Request%20for%20Serivce.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file:///C:\Users\Jeff\Documents\LegalShield\Excel\member%20production%202014%20to%202022.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1"/>
          <c:order val="1"/>
          <c:tx>
            <c:strRef>
              <c:f>'Jeff Charts'!$B$9</c:f>
              <c:strCache>
                <c:ptCount val="1"/>
                <c:pt idx="0">
                  <c:v>PerCapita</c:v>
                </c:pt>
              </c:strCache>
            </c:strRef>
          </c:tx>
          <c:spPr>
            <a:ln w="25400" cap="rnd">
              <a:noFill/>
              <a:round/>
            </a:ln>
            <a:effectLst/>
          </c:spPr>
          <c:marker>
            <c:symbol val="none"/>
          </c:marker>
          <c:trendline>
            <c:name>Per Capita</c:name>
            <c:spPr>
              <a:ln w="38100" cap="rnd">
                <a:solidFill>
                  <a:srgbClr val="FF3800"/>
                </a:solidFill>
              </a:ln>
              <a:effectLst/>
            </c:spPr>
            <c:trendlineType val="linear"/>
            <c:dispRSqr val="0"/>
            <c:dispEq val="0"/>
          </c:trendline>
          <c:cat>
            <c:numRef>
              <c:f>'Jeff Charts'!$C$7:$AU$7</c:f>
              <c:numCache>
                <c:formatCode>mmm\-yy</c:formatCode>
                <c:ptCount val="45"/>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pt idx="12">
                  <c:v>42005</c:v>
                </c:pt>
                <c:pt idx="13">
                  <c:v>42036</c:v>
                </c:pt>
                <c:pt idx="14">
                  <c:v>42064</c:v>
                </c:pt>
                <c:pt idx="15">
                  <c:v>42095</c:v>
                </c:pt>
                <c:pt idx="16">
                  <c:v>42125</c:v>
                </c:pt>
                <c:pt idx="17">
                  <c:v>42156</c:v>
                </c:pt>
                <c:pt idx="18">
                  <c:v>42186</c:v>
                </c:pt>
                <c:pt idx="19">
                  <c:v>42217</c:v>
                </c:pt>
                <c:pt idx="20">
                  <c:v>42248</c:v>
                </c:pt>
                <c:pt idx="21">
                  <c:v>42278</c:v>
                </c:pt>
                <c:pt idx="22">
                  <c:v>42309</c:v>
                </c:pt>
                <c:pt idx="23">
                  <c:v>42339</c:v>
                </c:pt>
                <c:pt idx="24">
                  <c:v>42370</c:v>
                </c:pt>
                <c:pt idx="25">
                  <c:v>42401</c:v>
                </c:pt>
                <c:pt idx="26">
                  <c:v>42430</c:v>
                </c:pt>
                <c:pt idx="27">
                  <c:v>42461</c:v>
                </c:pt>
                <c:pt idx="28">
                  <c:v>42491</c:v>
                </c:pt>
                <c:pt idx="29">
                  <c:v>42522</c:v>
                </c:pt>
                <c:pt idx="30">
                  <c:v>42552</c:v>
                </c:pt>
                <c:pt idx="31">
                  <c:v>42583</c:v>
                </c:pt>
                <c:pt idx="32">
                  <c:v>42614</c:v>
                </c:pt>
                <c:pt idx="33">
                  <c:v>42644</c:v>
                </c:pt>
                <c:pt idx="34">
                  <c:v>42675</c:v>
                </c:pt>
                <c:pt idx="35">
                  <c:v>42705</c:v>
                </c:pt>
                <c:pt idx="36">
                  <c:v>42736</c:v>
                </c:pt>
                <c:pt idx="37">
                  <c:v>42767</c:v>
                </c:pt>
                <c:pt idx="38">
                  <c:v>42795</c:v>
                </c:pt>
                <c:pt idx="39">
                  <c:v>42826</c:v>
                </c:pt>
                <c:pt idx="40">
                  <c:v>42856</c:v>
                </c:pt>
                <c:pt idx="41">
                  <c:v>42887</c:v>
                </c:pt>
                <c:pt idx="42">
                  <c:v>42917</c:v>
                </c:pt>
                <c:pt idx="43">
                  <c:v>42948</c:v>
                </c:pt>
                <c:pt idx="44">
                  <c:v>42979</c:v>
                </c:pt>
              </c:numCache>
            </c:numRef>
          </c:cat>
          <c:val>
            <c:numRef>
              <c:f>'Jeff Charts'!$C$9:$AU$9</c:f>
              <c:numCache>
                <c:formatCode>"$"#,##0</c:formatCode>
                <c:ptCount val="45"/>
                <c:pt idx="0">
                  <c:v>8000467.2400000002</c:v>
                </c:pt>
                <c:pt idx="1">
                  <c:v>8022952.8200000003</c:v>
                </c:pt>
                <c:pt idx="2">
                  <c:v>8006077.7300000004</c:v>
                </c:pt>
                <c:pt idx="3">
                  <c:v>8057229.8099999996</c:v>
                </c:pt>
                <c:pt idx="4">
                  <c:v>8044405.8099999996</c:v>
                </c:pt>
                <c:pt idx="5">
                  <c:v>8075926.7999999998</c:v>
                </c:pt>
                <c:pt idx="6">
                  <c:v>8090688.9199999999</c:v>
                </c:pt>
                <c:pt idx="7">
                  <c:v>8092220.3799999999</c:v>
                </c:pt>
                <c:pt idx="8">
                  <c:v>8102356.1500000004</c:v>
                </c:pt>
                <c:pt idx="9">
                  <c:v>8112817.7800000003</c:v>
                </c:pt>
                <c:pt idx="10">
                  <c:v>8095122.8099999996</c:v>
                </c:pt>
                <c:pt idx="11">
                  <c:v>8129105.5899999999</c:v>
                </c:pt>
                <c:pt idx="12">
                  <c:v>8136976.0599999996</c:v>
                </c:pt>
                <c:pt idx="13">
                  <c:v>8181663.7000000002</c:v>
                </c:pt>
                <c:pt idx="14">
                  <c:v>8195011.4699999997</c:v>
                </c:pt>
                <c:pt idx="15">
                  <c:v>8235868.1399999997</c:v>
                </c:pt>
                <c:pt idx="16">
                  <c:v>8245498.4100000001</c:v>
                </c:pt>
                <c:pt idx="17">
                  <c:v>8284987.5599999996</c:v>
                </c:pt>
                <c:pt idx="18">
                  <c:v>8325391.1299999999</c:v>
                </c:pt>
                <c:pt idx="19">
                  <c:v>8381761.1399999997</c:v>
                </c:pt>
                <c:pt idx="20">
                  <c:v>8413033.3399999999</c:v>
                </c:pt>
                <c:pt idx="21">
                  <c:v>8426717.6500000004</c:v>
                </c:pt>
                <c:pt idx="22">
                  <c:v>8452406.6799999997</c:v>
                </c:pt>
                <c:pt idx="23">
                  <c:v>8468047.6899999995</c:v>
                </c:pt>
                <c:pt idx="24">
                  <c:v>8514949.5600000005</c:v>
                </c:pt>
                <c:pt idx="25">
                  <c:v>8542728</c:v>
                </c:pt>
                <c:pt idx="26">
                  <c:v>8579659</c:v>
                </c:pt>
                <c:pt idx="27">
                  <c:v>8586433.6699999999</c:v>
                </c:pt>
                <c:pt idx="28">
                  <c:v>8627070.0299999993</c:v>
                </c:pt>
                <c:pt idx="29">
                  <c:v>8645793</c:v>
                </c:pt>
                <c:pt idx="30">
                  <c:v>8620567</c:v>
                </c:pt>
                <c:pt idx="31">
                  <c:v>8686271</c:v>
                </c:pt>
                <c:pt idx="32">
                  <c:v>8675000</c:v>
                </c:pt>
                <c:pt idx="33">
                  <c:v>8684027.4000000004</c:v>
                </c:pt>
                <c:pt idx="34">
                  <c:v>8731762</c:v>
                </c:pt>
                <c:pt idx="35">
                  <c:v>8776198</c:v>
                </c:pt>
                <c:pt idx="36">
                  <c:v>8799519</c:v>
                </c:pt>
                <c:pt idx="37">
                  <c:v>8819453.3399999999</c:v>
                </c:pt>
                <c:pt idx="38">
                  <c:v>8847191.4000000004</c:v>
                </c:pt>
                <c:pt idx="39">
                  <c:v>8899562.0999999996</c:v>
                </c:pt>
                <c:pt idx="40">
                  <c:v>8921180.3200000003</c:v>
                </c:pt>
                <c:pt idx="41">
                  <c:v>8939393.5600000005</c:v>
                </c:pt>
                <c:pt idx="42">
                  <c:v>8951483.9399999995</c:v>
                </c:pt>
                <c:pt idx="43">
                  <c:v>9013541.5899999999</c:v>
                </c:pt>
                <c:pt idx="44">
                  <c:v>9054263.1799999997</c:v>
                </c:pt>
              </c:numCache>
            </c:numRef>
          </c:val>
          <c:smooth val="0"/>
          <c:extLst>
            <c:ext xmlns:c16="http://schemas.microsoft.com/office/drawing/2014/chart" uri="{C3380CC4-5D6E-409C-BE32-E72D297353CC}">
              <c16:uniqueId val="{00000000-1856-422F-9C85-9524F0230BED}"/>
            </c:ext>
          </c:extLst>
        </c:ser>
        <c:dLbls>
          <c:showLegendKey val="0"/>
          <c:showVal val="0"/>
          <c:showCatName val="0"/>
          <c:showSerName val="0"/>
          <c:showPercent val="0"/>
          <c:showBubbleSize val="0"/>
        </c:dLbls>
        <c:marker val="1"/>
        <c:smooth val="0"/>
        <c:axId val="-501871088"/>
        <c:axId val="-501869312"/>
      </c:lineChart>
      <c:lineChart>
        <c:grouping val="standard"/>
        <c:varyColors val="0"/>
        <c:ser>
          <c:idx val="0"/>
          <c:order val="0"/>
          <c:tx>
            <c:strRef>
              <c:f>'Jeff Charts'!$B$8</c:f>
              <c:strCache>
                <c:ptCount val="1"/>
                <c:pt idx="0">
                  <c:v>Request for Service</c:v>
                </c:pt>
              </c:strCache>
            </c:strRef>
          </c:tx>
          <c:spPr>
            <a:ln w="25400" cap="rnd">
              <a:noFill/>
              <a:round/>
            </a:ln>
            <a:effectLst/>
          </c:spPr>
          <c:marker>
            <c:symbol val="none"/>
          </c:marker>
          <c:trendline>
            <c:name>Request for Service</c:name>
            <c:spPr>
              <a:ln w="38100" cap="rnd">
                <a:solidFill>
                  <a:srgbClr val="70468C">
                    <a:alpha val="0"/>
                  </a:srgbClr>
                </a:solidFill>
              </a:ln>
              <a:effectLst/>
            </c:spPr>
            <c:trendlineType val="linear"/>
            <c:dispRSqr val="0"/>
            <c:dispEq val="0"/>
          </c:trendline>
          <c:cat>
            <c:numRef>
              <c:f>'Jeff Charts'!$C$7:$AU$7</c:f>
              <c:numCache>
                <c:formatCode>mmm\-yy</c:formatCode>
                <c:ptCount val="45"/>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pt idx="12">
                  <c:v>42005</c:v>
                </c:pt>
                <c:pt idx="13">
                  <c:v>42036</c:v>
                </c:pt>
                <c:pt idx="14">
                  <c:v>42064</c:v>
                </c:pt>
                <c:pt idx="15">
                  <c:v>42095</c:v>
                </c:pt>
                <c:pt idx="16">
                  <c:v>42125</c:v>
                </c:pt>
                <c:pt idx="17">
                  <c:v>42156</c:v>
                </c:pt>
                <c:pt idx="18">
                  <c:v>42186</c:v>
                </c:pt>
                <c:pt idx="19">
                  <c:v>42217</c:v>
                </c:pt>
                <c:pt idx="20">
                  <c:v>42248</c:v>
                </c:pt>
                <c:pt idx="21">
                  <c:v>42278</c:v>
                </c:pt>
                <c:pt idx="22">
                  <c:v>42309</c:v>
                </c:pt>
                <c:pt idx="23">
                  <c:v>42339</c:v>
                </c:pt>
                <c:pt idx="24">
                  <c:v>42370</c:v>
                </c:pt>
                <c:pt idx="25">
                  <c:v>42401</c:v>
                </c:pt>
                <c:pt idx="26">
                  <c:v>42430</c:v>
                </c:pt>
                <c:pt idx="27">
                  <c:v>42461</c:v>
                </c:pt>
                <c:pt idx="28">
                  <c:v>42491</c:v>
                </c:pt>
                <c:pt idx="29">
                  <c:v>42522</c:v>
                </c:pt>
                <c:pt idx="30">
                  <c:v>42552</c:v>
                </c:pt>
                <c:pt idx="31">
                  <c:v>42583</c:v>
                </c:pt>
                <c:pt idx="32">
                  <c:v>42614</c:v>
                </c:pt>
                <c:pt idx="33">
                  <c:v>42644</c:v>
                </c:pt>
                <c:pt idx="34">
                  <c:v>42675</c:v>
                </c:pt>
                <c:pt idx="35">
                  <c:v>42705</c:v>
                </c:pt>
                <c:pt idx="36">
                  <c:v>42736</c:v>
                </c:pt>
                <c:pt idx="37">
                  <c:v>42767</c:v>
                </c:pt>
                <c:pt idx="38">
                  <c:v>42795</c:v>
                </c:pt>
                <c:pt idx="39">
                  <c:v>42826</c:v>
                </c:pt>
                <c:pt idx="40">
                  <c:v>42856</c:v>
                </c:pt>
                <c:pt idx="41">
                  <c:v>42887</c:v>
                </c:pt>
                <c:pt idx="42">
                  <c:v>42917</c:v>
                </c:pt>
                <c:pt idx="43">
                  <c:v>42948</c:v>
                </c:pt>
                <c:pt idx="44">
                  <c:v>42979</c:v>
                </c:pt>
              </c:numCache>
            </c:numRef>
          </c:cat>
          <c:val>
            <c:numRef>
              <c:f>'Jeff Charts'!$C$8:$AU$8</c:f>
              <c:numCache>
                <c:formatCode>#,##0</c:formatCode>
                <c:ptCount val="45"/>
                <c:pt idx="0">
                  <c:v>153931</c:v>
                </c:pt>
                <c:pt idx="1">
                  <c:v>141492</c:v>
                </c:pt>
                <c:pt idx="2">
                  <c:v>158809</c:v>
                </c:pt>
                <c:pt idx="3">
                  <c:v>156546</c:v>
                </c:pt>
                <c:pt idx="4">
                  <c:v>148927</c:v>
                </c:pt>
                <c:pt idx="5">
                  <c:v>149816</c:v>
                </c:pt>
                <c:pt idx="6">
                  <c:v>158952</c:v>
                </c:pt>
                <c:pt idx="7">
                  <c:v>150052</c:v>
                </c:pt>
                <c:pt idx="8">
                  <c:v>152912</c:v>
                </c:pt>
                <c:pt idx="9">
                  <c:v>156183</c:v>
                </c:pt>
                <c:pt idx="10">
                  <c:v>124406</c:v>
                </c:pt>
                <c:pt idx="11">
                  <c:v>131040</c:v>
                </c:pt>
                <c:pt idx="12">
                  <c:v>143356</c:v>
                </c:pt>
                <c:pt idx="13">
                  <c:v>137246</c:v>
                </c:pt>
                <c:pt idx="14">
                  <c:v>157912</c:v>
                </c:pt>
                <c:pt idx="15">
                  <c:v>150153</c:v>
                </c:pt>
                <c:pt idx="16">
                  <c:v>138136</c:v>
                </c:pt>
                <c:pt idx="17">
                  <c:v>153936</c:v>
                </c:pt>
                <c:pt idx="18">
                  <c:v>156182</c:v>
                </c:pt>
                <c:pt idx="19">
                  <c:v>152240</c:v>
                </c:pt>
                <c:pt idx="20">
                  <c:v>153476</c:v>
                </c:pt>
                <c:pt idx="21">
                  <c:v>153291</c:v>
                </c:pt>
                <c:pt idx="22">
                  <c:v>132688</c:v>
                </c:pt>
                <c:pt idx="23">
                  <c:v>133620</c:v>
                </c:pt>
                <c:pt idx="24">
                  <c:v>141590</c:v>
                </c:pt>
                <c:pt idx="25">
                  <c:v>153634</c:v>
                </c:pt>
                <c:pt idx="26">
                  <c:v>164504</c:v>
                </c:pt>
                <c:pt idx="27">
                  <c:v>153336</c:v>
                </c:pt>
                <c:pt idx="28">
                  <c:v>155148</c:v>
                </c:pt>
                <c:pt idx="29">
                  <c:v>156975</c:v>
                </c:pt>
                <c:pt idx="30">
                  <c:v>143910</c:v>
                </c:pt>
                <c:pt idx="31">
                  <c:v>169179</c:v>
                </c:pt>
                <c:pt idx="32">
                  <c:v>151142</c:v>
                </c:pt>
                <c:pt idx="33">
                  <c:v>142065</c:v>
                </c:pt>
                <c:pt idx="34">
                  <c:v>133475</c:v>
                </c:pt>
                <c:pt idx="35">
                  <c:v>124509</c:v>
                </c:pt>
                <c:pt idx="36">
                  <c:v>146530</c:v>
                </c:pt>
                <c:pt idx="37">
                  <c:v>142542</c:v>
                </c:pt>
                <c:pt idx="38">
                  <c:v>164293</c:v>
                </c:pt>
                <c:pt idx="39">
                  <c:v>140528</c:v>
                </c:pt>
                <c:pt idx="40">
                  <c:v>159684</c:v>
                </c:pt>
                <c:pt idx="41">
                  <c:v>154690</c:v>
                </c:pt>
                <c:pt idx="42">
                  <c:v>146962</c:v>
                </c:pt>
                <c:pt idx="43">
                  <c:v>164919</c:v>
                </c:pt>
                <c:pt idx="44">
                  <c:v>140715</c:v>
                </c:pt>
              </c:numCache>
            </c:numRef>
          </c:val>
          <c:smooth val="0"/>
          <c:extLst>
            <c:ext xmlns:c16="http://schemas.microsoft.com/office/drawing/2014/chart" uri="{C3380CC4-5D6E-409C-BE32-E72D297353CC}">
              <c16:uniqueId val="{00000002-1856-422F-9C85-9524F0230BED}"/>
            </c:ext>
          </c:extLst>
        </c:ser>
        <c:dLbls>
          <c:showLegendKey val="0"/>
          <c:showVal val="0"/>
          <c:showCatName val="0"/>
          <c:showSerName val="0"/>
          <c:showPercent val="0"/>
          <c:showBubbleSize val="0"/>
        </c:dLbls>
        <c:marker val="1"/>
        <c:smooth val="0"/>
        <c:axId val="-680265168"/>
        <c:axId val="-501867536"/>
      </c:lineChart>
      <c:dateAx>
        <c:axId val="-501871088"/>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bg2">
                    <a:lumMod val="50000"/>
                  </a:schemeClr>
                </a:solidFill>
                <a:latin typeface="+mn-lt"/>
                <a:ea typeface="+mn-ea"/>
                <a:cs typeface="+mn-cs"/>
              </a:defRPr>
            </a:pPr>
            <a:endParaRPr lang="en-US"/>
          </a:p>
        </c:txPr>
        <c:crossAx val="-501869312"/>
        <c:crosses val="autoZero"/>
        <c:auto val="1"/>
        <c:lblOffset val="100"/>
        <c:baseTimeUnit val="months"/>
      </c:dateAx>
      <c:valAx>
        <c:axId val="-501869312"/>
        <c:scaling>
          <c:orientation val="minMax"/>
          <c:min val="7600000"/>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2">
                    <a:lumMod val="50000"/>
                  </a:schemeClr>
                </a:solidFill>
                <a:latin typeface="+mn-lt"/>
                <a:ea typeface="+mn-ea"/>
                <a:cs typeface="+mn-cs"/>
              </a:defRPr>
            </a:pPr>
            <a:endParaRPr lang="en-US"/>
          </a:p>
        </c:txPr>
        <c:crossAx val="-501871088"/>
        <c:crosses val="autoZero"/>
        <c:crossBetween val="between"/>
      </c:valAx>
      <c:valAx>
        <c:axId val="-501867536"/>
        <c:scaling>
          <c:orientation val="minMax"/>
          <c:max val="200000"/>
          <c:min val="130000"/>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2">
                    <a:lumMod val="50000"/>
                  </a:schemeClr>
                </a:solidFill>
                <a:latin typeface="+mn-lt"/>
                <a:ea typeface="+mn-ea"/>
                <a:cs typeface="+mn-cs"/>
              </a:defRPr>
            </a:pPr>
            <a:endParaRPr lang="en-US"/>
          </a:p>
        </c:txPr>
        <c:crossAx val="-680265168"/>
        <c:crosses val="max"/>
        <c:crossBetween val="between"/>
      </c:valAx>
      <c:dateAx>
        <c:axId val="-680265168"/>
        <c:scaling>
          <c:orientation val="minMax"/>
        </c:scaling>
        <c:delete val="1"/>
        <c:axPos val="b"/>
        <c:numFmt formatCode="mmm\-yy" sourceLinked="1"/>
        <c:majorTickMark val="out"/>
        <c:minorTickMark val="none"/>
        <c:tickLblPos val="nextTo"/>
        <c:crossAx val="-501867536"/>
        <c:crosses val="autoZero"/>
        <c:auto val="1"/>
        <c:lblOffset val="100"/>
        <c:baseTimeUnit val="months"/>
      </c:date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800" b="0" i="0" u="none" strike="noStrike" kern="1200" baseline="0">
                <a:solidFill>
                  <a:schemeClr val="accent4"/>
                </a:solidFill>
                <a:latin typeface="+mn-lt"/>
                <a:ea typeface="+mn-ea"/>
                <a:cs typeface="+mn-cs"/>
              </a:defRPr>
            </a:pPr>
            <a:endParaRPr lang="en-US"/>
          </a:p>
        </c:txPr>
      </c:legendEntry>
      <c:legendEntry>
        <c:idx val="3"/>
        <c:txPr>
          <a:bodyPr rot="0" spcFirstLastPara="1" vertOverflow="ellipsis" vert="horz" wrap="square" anchor="ctr" anchorCtr="1"/>
          <a:lstStyle/>
          <a:p>
            <a:pPr>
              <a:defRPr sz="1800" b="0" i="0" u="none" strike="noStrike" kern="1200" baseline="0">
                <a:solidFill>
                  <a:schemeClr val="accent1"/>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50000"/>
                  <a:lumOff val="50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1"/>
          <c:order val="1"/>
          <c:tx>
            <c:strRef>
              <c:f>'Jeff Charts'!$B$9</c:f>
              <c:strCache>
                <c:ptCount val="1"/>
                <c:pt idx="0">
                  <c:v>PerCapita</c:v>
                </c:pt>
              </c:strCache>
            </c:strRef>
          </c:tx>
          <c:spPr>
            <a:ln w="25400" cap="rnd">
              <a:noFill/>
              <a:round/>
            </a:ln>
            <a:effectLst/>
          </c:spPr>
          <c:marker>
            <c:symbol val="none"/>
          </c:marker>
          <c:trendline>
            <c:name>Per Capita</c:name>
            <c:spPr>
              <a:ln w="38100" cap="rnd">
                <a:solidFill>
                  <a:srgbClr val="FF3800"/>
                </a:solidFill>
              </a:ln>
              <a:effectLst/>
            </c:spPr>
            <c:trendlineType val="linear"/>
            <c:dispRSqr val="0"/>
            <c:dispEq val="0"/>
          </c:trendline>
          <c:cat>
            <c:numRef>
              <c:f>'Jeff Charts'!$C$7:$AU$7</c:f>
              <c:numCache>
                <c:formatCode>mmm\-yy</c:formatCode>
                <c:ptCount val="45"/>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pt idx="12">
                  <c:v>42005</c:v>
                </c:pt>
                <c:pt idx="13">
                  <c:v>42036</c:v>
                </c:pt>
                <c:pt idx="14">
                  <c:v>42064</c:v>
                </c:pt>
                <c:pt idx="15">
                  <c:v>42095</c:v>
                </c:pt>
                <c:pt idx="16">
                  <c:v>42125</c:v>
                </c:pt>
                <c:pt idx="17">
                  <c:v>42156</c:v>
                </c:pt>
                <c:pt idx="18">
                  <c:v>42186</c:v>
                </c:pt>
                <c:pt idx="19">
                  <c:v>42217</c:v>
                </c:pt>
                <c:pt idx="20">
                  <c:v>42248</c:v>
                </c:pt>
                <c:pt idx="21">
                  <c:v>42278</c:v>
                </c:pt>
                <c:pt idx="22">
                  <c:v>42309</c:v>
                </c:pt>
                <c:pt idx="23">
                  <c:v>42339</c:v>
                </c:pt>
                <c:pt idx="24">
                  <c:v>42370</c:v>
                </c:pt>
                <c:pt idx="25">
                  <c:v>42401</c:v>
                </c:pt>
                <c:pt idx="26">
                  <c:v>42430</c:v>
                </c:pt>
                <c:pt idx="27">
                  <c:v>42461</c:v>
                </c:pt>
                <c:pt idx="28">
                  <c:v>42491</c:v>
                </c:pt>
                <c:pt idx="29">
                  <c:v>42522</c:v>
                </c:pt>
                <c:pt idx="30">
                  <c:v>42552</c:v>
                </c:pt>
                <c:pt idx="31">
                  <c:v>42583</c:v>
                </c:pt>
                <c:pt idx="32">
                  <c:v>42614</c:v>
                </c:pt>
                <c:pt idx="33">
                  <c:v>42644</c:v>
                </c:pt>
                <c:pt idx="34">
                  <c:v>42675</c:v>
                </c:pt>
                <c:pt idx="35">
                  <c:v>42705</c:v>
                </c:pt>
                <c:pt idx="36">
                  <c:v>42736</c:v>
                </c:pt>
                <c:pt idx="37">
                  <c:v>42767</c:v>
                </c:pt>
                <c:pt idx="38">
                  <c:v>42795</c:v>
                </c:pt>
                <c:pt idx="39">
                  <c:v>42826</c:v>
                </c:pt>
                <c:pt idx="40">
                  <c:v>42856</c:v>
                </c:pt>
                <c:pt idx="41">
                  <c:v>42887</c:v>
                </c:pt>
                <c:pt idx="42">
                  <c:v>42917</c:v>
                </c:pt>
                <c:pt idx="43">
                  <c:v>42948</c:v>
                </c:pt>
                <c:pt idx="44">
                  <c:v>42979</c:v>
                </c:pt>
              </c:numCache>
            </c:numRef>
          </c:cat>
          <c:val>
            <c:numRef>
              <c:f>'Jeff Charts'!$C$9:$AU$9</c:f>
              <c:numCache>
                <c:formatCode>"$"#,##0</c:formatCode>
                <c:ptCount val="45"/>
                <c:pt idx="0">
                  <c:v>8000467.2400000002</c:v>
                </c:pt>
                <c:pt idx="1">
                  <c:v>8022952.8200000003</c:v>
                </c:pt>
                <c:pt idx="2">
                  <c:v>8006077.7300000004</c:v>
                </c:pt>
                <c:pt idx="3">
                  <c:v>8057229.8099999996</c:v>
                </c:pt>
                <c:pt idx="4">
                  <c:v>8044405.8099999996</c:v>
                </c:pt>
                <c:pt idx="5">
                  <c:v>8075926.7999999998</c:v>
                </c:pt>
                <c:pt idx="6">
                  <c:v>8090688.9199999999</c:v>
                </c:pt>
                <c:pt idx="7">
                  <c:v>8092220.3799999999</c:v>
                </c:pt>
                <c:pt idx="8">
                  <c:v>8102356.1500000004</c:v>
                </c:pt>
                <c:pt idx="9">
                  <c:v>8112817.7800000003</c:v>
                </c:pt>
                <c:pt idx="10">
                  <c:v>8095122.8099999996</c:v>
                </c:pt>
                <c:pt idx="11">
                  <c:v>8129105.5899999999</c:v>
                </c:pt>
                <c:pt idx="12">
                  <c:v>8136976.0599999996</c:v>
                </c:pt>
                <c:pt idx="13">
                  <c:v>8181663.7000000002</c:v>
                </c:pt>
                <c:pt idx="14">
                  <c:v>8195011.4699999997</c:v>
                </c:pt>
                <c:pt idx="15">
                  <c:v>8235868.1399999997</c:v>
                </c:pt>
                <c:pt idx="16">
                  <c:v>8245498.4100000001</c:v>
                </c:pt>
                <c:pt idx="17">
                  <c:v>8284987.5599999996</c:v>
                </c:pt>
                <c:pt idx="18">
                  <c:v>8325391.1299999999</c:v>
                </c:pt>
                <c:pt idx="19">
                  <c:v>8381761.1399999997</c:v>
                </c:pt>
                <c:pt idx="20">
                  <c:v>8413033.3399999999</c:v>
                </c:pt>
                <c:pt idx="21">
                  <c:v>8426717.6500000004</c:v>
                </c:pt>
                <c:pt idx="22">
                  <c:v>8452406.6799999997</c:v>
                </c:pt>
                <c:pt idx="23">
                  <c:v>8468047.6899999995</c:v>
                </c:pt>
                <c:pt idx="24">
                  <c:v>8514949.5600000005</c:v>
                </c:pt>
                <c:pt idx="25">
                  <c:v>8542728</c:v>
                </c:pt>
                <c:pt idx="26">
                  <c:v>8579659</c:v>
                </c:pt>
                <c:pt idx="27">
                  <c:v>8586433.6699999999</c:v>
                </c:pt>
                <c:pt idx="28">
                  <c:v>8627070.0299999993</c:v>
                </c:pt>
                <c:pt idx="29">
                  <c:v>8645793</c:v>
                </c:pt>
                <c:pt idx="30">
                  <c:v>8620567</c:v>
                </c:pt>
                <c:pt idx="31">
                  <c:v>8686271</c:v>
                </c:pt>
                <c:pt idx="32">
                  <c:v>8675000</c:v>
                </c:pt>
                <c:pt idx="33">
                  <c:v>8684027.4000000004</c:v>
                </c:pt>
                <c:pt idx="34">
                  <c:v>8731762</c:v>
                </c:pt>
                <c:pt idx="35">
                  <c:v>8776198</c:v>
                </c:pt>
                <c:pt idx="36">
                  <c:v>8799519</c:v>
                </c:pt>
                <c:pt idx="37">
                  <c:v>8819453.3399999999</c:v>
                </c:pt>
                <c:pt idx="38">
                  <c:v>8847191.4000000004</c:v>
                </c:pt>
                <c:pt idx="39">
                  <c:v>8899562.0999999996</c:v>
                </c:pt>
                <c:pt idx="40">
                  <c:v>8921180.3200000003</c:v>
                </c:pt>
                <c:pt idx="41">
                  <c:v>8939393.5600000005</c:v>
                </c:pt>
                <c:pt idx="42">
                  <c:v>8951483.9399999995</c:v>
                </c:pt>
                <c:pt idx="43">
                  <c:v>9013541.5899999999</c:v>
                </c:pt>
                <c:pt idx="44">
                  <c:v>9054263.1799999997</c:v>
                </c:pt>
              </c:numCache>
            </c:numRef>
          </c:val>
          <c:smooth val="0"/>
          <c:extLst>
            <c:ext xmlns:c16="http://schemas.microsoft.com/office/drawing/2014/chart" uri="{C3380CC4-5D6E-409C-BE32-E72D297353CC}">
              <c16:uniqueId val="{00000000-1856-422F-9C85-9524F0230BED}"/>
            </c:ext>
          </c:extLst>
        </c:ser>
        <c:dLbls>
          <c:showLegendKey val="0"/>
          <c:showVal val="0"/>
          <c:showCatName val="0"/>
          <c:showSerName val="0"/>
          <c:showPercent val="0"/>
          <c:showBubbleSize val="0"/>
        </c:dLbls>
        <c:marker val="1"/>
        <c:smooth val="0"/>
        <c:axId val="-556349872"/>
        <c:axId val="-556347552"/>
      </c:lineChart>
      <c:lineChart>
        <c:grouping val="standard"/>
        <c:varyColors val="0"/>
        <c:ser>
          <c:idx val="0"/>
          <c:order val="0"/>
          <c:tx>
            <c:strRef>
              <c:f>'Jeff Charts'!$B$8</c:f>
              <c:strCache>
                <c:ptCount val="1"/>
                <c:pt idx="0">
                  <c:v>Request for Service</c:v>
                </c:pt>
              </c:strCache>
            </c:strRef>
          </c:tx>
          <c:spPr>
            <a:ln w="25400" cap="rnd">
              <a:noFill/>
              <a:round/>
            </a:ln>
            <a:effectLst/>
          </c:spPr>
          <c:marker>
            <c:symbol val="none"/>
          </c:marker>
          <c:trendline>
            <c:name>Request for Service</c:name>
            <c:spPr>
              <a:ln w="38100" cap="rnd">
                <a:solidFill>
                  <a:srgbClr val="70468C"/>
                </a:solidFill>
              </a:ln>
              <a:effectLst/>
            </c:spPr>
            <c:trendlineType val="linear"/>
            <c:dispRSqr val="0"/>
            <c:dispEq val="0"/>
          </c:trendline>
          <c:cat>
            <c:numRef>
              <c:f>'Jeff Charts'!$C$7:$AU$7</c:f>
              <c:numCache>
                <c:formatCode>mmm\-yy</c:formatCode>
                <c:ptCount val="45"/>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pt idx="12">
                  <c:v>42005</c:v>
                </c:pt>
                <c:pt idx="13">
                  <c:v>42036</c:v>
                </c:pt>
                <c:pt idx="14">
                  <c:v>42064</c:v>
                </c:pt>
                <c:pt idx="15">
                  <c:v>42095</c:v>
                </c:pt>
                <c:pt idx="16">
                  <c:v>42125</c:v>
                </c:pt>
                <c:pt idx="17">
                  <c:v>42156</c:v>
                </c:pt>
                <c:pt idx="18">
                  <c:v>42186</c:v>
                </c:pt>
                <c:pt idx="19">
                  <c:v>42217</c:v>
                </c:pt>
                <c:pt idx="20">
                  <c:v>42248</c:v>
                </c:pt>
                <c:pt idx="21">
                  <c:v>42278</c:v>
                </c:pt>
                <c:pt idx="22">
                  <c:v>42309</c:v>
                </c:pt>
                <c:pt idx="23">
                  <c:v>42339</c:v>
                </c:pt>
                <c:pt idx="24">
                  <c:v>42370</c:v>
                </c:pt>
                <c:pt idx="25">
                  <c:v>42401</c:v>
                </c:pt>
                <c:pt idx="26">
                  <c:v>42430</c:v>
                </c:pt>
                <c:pt idx="27">
                  <c:v>42461</c:v>
                </c:pt>
                <c:pt idx="28">
                  <c:v>42491</c:v>
                </c:pt>
                <c:pt idx="29">
                  <c:v>42522</c:v>
                </c:pt>
                <c:pt idx="30">
                  <c:v>42552</c:v>
                </c:pt>
                <c:pt idx="31">
                  <c:v>42583</c:v>
                </c:pt>
                <c:pt idx="32">
                  <c:v>42614</c:v>
                </c:pt>
                <c:pt idx="33">
                  <c:v>42644</c:v>
                </c:pt>
                <c:pt idx="34">
                  <c:v>42675</c:v>
                </c:pt>
                <c:pt idx="35">
                  <c:v>42705</c:v>
                </c:pt>
                <c:pt idx="36">
                  <c:v>42736</c:v>
                </c:pt>
                <c:pt idx="37">
                  <c:v>42767</c:v>
                </c:pt>
                <c:pt idx="38">
                  <c:v>42795</c:v>
                </c:pt>
                <c:pt idx="39">
                  <c:v>42826</c:v>
                </c:pt>
                <c:pt idx="40">
                  <c:v>42856</c:v>
                </c:pt>
                <c:pt idx="41">
                  <c:v>42887</c:v>
                </c:pt>
                <c:pt idx="42">
                  <c:v>42917</c:v>
                </c:pt>
                <c:pt idx="43">
                  <c:v>42948</c:v>
                </c:pt>
                <c:pt idx="44">
                  <c:v>42979</c:v>
                </c:pt>
              </c:numCache>
            </c:numRef>
          </c:cat>
          <c:val>
            <c:numRef>
              <c:f>'Jeff Charts'!$C$8:$AU$8</c:f>
              <c:numCache>
                <c:formatCode>#,##0</c:formatCode>
                <c:ptCount val="45"/>
                <c:pt idx="0">
                  <c:v>153931</c:v>
                </c:pt>
                <c:pt idx="1">
                  <c:v>141492</c:v>
                </c:pt>
                <c:pt idx="2">
                  <c:v>158809</c:v>
                </c:pt>
                <c:pt idx="3">
                  <c:v>156546</c:v>
                </c:pt>
                <c:pt idx="4">
                  <c:v>148927</c:v>
                </c:pt>
                <c:pt idx="5">
                  <c:v>149816</c:v>
                </c:pt>
                <c:pt idx="6">
                  <c:v>158952</c:v>
                </c:pt>
                <c:pt idx="7">
                  <c:v>150052</c:v>
                </c:pt>
                <c:pt idx="8">
                  <c:v>152912</c:v>
                </c:pt>
                <c:pt idx="9">
                  <c:v>156183</c:v>
                </c:pt>
                <c:pt idx="10">
                  <c:v>124406</c:v>
                </c:pt>
                <c:pt idx="11">
                  <c:v>131040</c:v>
                </c:pt>
                <c:pt idx="12">
                  <c:v>143356</c:v>
                </c:pt>
                <c:pt idx="13">
                  <c:v>137246</c:v>
                </c:pt>
                <c:pt idx="14">
                  <c:v>157912</c:v>
                </c:pt>
                <c:pt idx="15">
                  <c:v>150153</c:v>
                </c:pt>
                <c:pt idx="16">
                  <c:v>138136</c:v>
                </c:pt>
                <c:pt idx="17">
                  <c:v>153936</c:v>
                </c:pt>
                <c:pt idx="18">
                  <c:v>156182</c:v>
                </c:pt>
                <c:pt idx="19">
                  <c:v>152240</c:v>
                </c:pt>
                <c:pt idx="20">
                  <c:v>153476</c:v>
                </c:pt>
                <c:pt idx="21">
                  <c:v>153291</c:v>
                </c:pt>
                <c:pt idx="22">
                  <c:v>132688</c:v>
                </c:pt>
                <c:pt idx="23">
                  <c:v>133620</c:v>
                </c:pt>
                <c:pt idx="24">
                  <c:v>141590</c:v>
                </c:pt>
                <c:pt idx="25">
                  <c:v>153634</c:v>
                </c:pt>
                <c:pt idx="26">
                  <c:v>164504</c:v>
                </c:pt>
                <c:pt idx="27">
                  <c:v>153336</c:v>
                </c:pt>
                <c:pt idx="28">
                  <c:v>155148</c:v>
                </c:pt>
                <c:pt idx="29">
                  <c:v>156975</c:v>
                </c:pt>
                <c:pt idx="30">
                  <c:v>143910</c:v>
                </c:pt>
                <c:pt idx="31">
                  <c:v>169179</c:v>
                </c:pt>
                <c:pt idx="32">
                  <c:v>151142</c:v>
                </c:pt>
                <c:pt idx="33">
                  <c:v>142065</c:v>
                </c:pt>
                <c:pt idx="34">
                  <c:v>133475</c:v>
                </c:pt>
                <c:pt idx="35">
                  <c:v>124509</c:v>
                </c:pt>
                <c:pt idx="36">
                  <c:v>146530</c:v>
                </c:pt>
                <c:pt idx="37">
                  <c:v>142542</c:v>
                </c:pt>
                <c:pt idx="38">
                  <c:v>164293</c:v>
                </c:pt>
                <c:pt idx="39">
                  <c:v>140528</c:v>
                </c:pt>
                <c:pt idx="40">
                  <c:v>159684</c:v>
                </c:pt>
                <c:pt idx="41">
                  <c:v>154690</c:v>
                </c:pt>
                <c:pt idx="42">
                  <c:v>146962</c:v>
                </c:pt>
                <c:pt idx="43">
                  <c:v>164919</c:v>
                </c:pt>
                <c:pt idx="44">
                  <c:v>140715</c:v>
                </c:pt>
              </c:numCache>
            </c:numRef>
          </c:val>
          <c:smooth val="0"/>
          <c:extLst>
            <c:ext xmlns:c16="http://schemas.microsoft.com/office/drawing/2014/chart" uri="{C3380CC4-5D6E-409C-BE32-E72D297353CC}">
              <c16:uniqueId val="{00000002-1856-422F-9C85-9524F0230BED}"/>
            </c:ext>
          </c:extLst>
        </c:ser>
        <c:dLbls>
          <c:showLegendKey val="0"/>
          <c:showVal val="0"/>
          <c:showCatName val="0"/>
          <c:showSerName val="0"/>
          <c:showPercent val="0"/>
          <c:showBubbleSize val="0"/>
        </c:dLbls>
        <c:marker val="1"/>
        <c:smooth val="0"/>
        <c:axId val="-556342912"/>
        <c:axId val="-556345232"/>
      </c:lineChart>
      <c:dateAx>
        <c:axId val="-556349872"/>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bg2">
                    <a:lumMod val="50000"/>
                  </a:schemeClr>
                </a:solidFill>
                <a:latin typeface="+mn-lt"/>
                <a:ea typeface="+mn-ea"/>
                <a:cs typeface="+mn-cs"/>
              </a:defRPr>
            </a:pPr>
            <a:endParaRPr lang="en-US"/>
          </a:p>
        </c:txPr>
        <c:crossAx val="-556347552"/>
        <c:crosses val="autoZero"/>
        <c:auto val="1"/>
        <c:lblOffset val="100"/>
        <c:baseTimeUnit val="months"/>
      </c:dateAx>
      <c:valAx>
        <c:axId val="-556347552"/>
        <c:scaling>
          <c:orientation val="minMax"/>
          <c:min val="7600000"/>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2">
                    <a:lumMod val="50000"/>
                  </a:schemeClr>
                </a:solidFill>
                <a:latin typeface="+mn-lt"/>
                <a:ea typeface="+mn-ea"/>
                <a:cs typeface="+mn-cs"/>
              </a:defRPr>
            </a:pPr>
            <a:endParaRPr lang="en-US"/>
          </a:p>
        </c:txPr>
        <c:crossAx val="-556349872"/>
        <c:crosses val="autoZero"/>
        <c:crossBetween val="between"/>
      </c:valAx>
      <c:valAx>
        <c:axId val="-556345232"/>
        <c:scaling>
          <c:orientation val="minMax"/>
          <c:max val="200000"/>
          <c:min val="130000"/>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2">
                    <a:lumMod val="50000"/>
                  </a:schemeClr>
                </a:solidFill>
                <a:latin typeface="+mn-lt"/>
                <a:ea typeface="+mn-ea"/>
                <a:cs typeface="+mn-cs"/>
              </a:defRPr>
            </a:pPr>
            <a:endParaRPr lang="en-US"/>
          </a:p>
        </c:txPr>
        <c:crossAx val="-556342912"/>
        <c:crosses val="max"/>
        <c:crossBetween val="between"/>
      </c:valAx>
      <c:dateAx>
        <c:axId val="-556342912"/>
        <c:scaling>
          <c:orientation val="minMax"/>
        </c:scaling>
        <c:delete val="1"/>
        <c:axPos val="b"/>
        <c:numFmt formatCode="mmm\-yy" sourceLinked="1"/>
        <c:majorTickMark val="out"/>
        <c:minorTickMark val="none"/>
        <c:tickLblPos val="nextTo"/>
        <c:crossAx val="-556345232"/>
        <c:crosses val="autoZero"/>
        <c:auto val="1"/>
        <c:lblOffset val="100"/>
        <c:baseTimeUnit val="months"/>
      </c:date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800" b="0" i="0" u="none" strike="noStrike" kern="1200" baseline="0">
                <a:solidFill>
                  <a:schemeClr val="accent4"/>
                </a:solidFill>
                <a:latin typeface="+mn-lt"/>
                <a:ea typeface="+mn-ea"/>
                <a:cs typeface="+mn-cs"/>
              </a:defRPr>
            </a:pPr>
            <a:endParaRPr lang="en-US"/>
          </a:p>
        </c:txPr>
      </c:legendEntry>
      <c:legendEntry>
        <c:idx val="3"/>
        <c:txPr>
          <a:bodyPr rot="0" spcFirstLastPara="1" vertOverflow="ellipsis" vert="horz" wrap="square" anchor="ctr" anchorCtr="1"/>
          <a:lstStyle/>
          <a:p>
            <a:pPr>
              <a:defRPr sz="1800" b="0" i="0" u="none" strike="noStrike" kern="1200" baseline="0">
                <a:solidFill>
                  <a:schemeClr val="accent1"/>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50000"/>
                  <a:lumOff val="50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bg2">
                    <a:lumMod val="50000"/>
                  </a:schemeClr>
                </a:solidFill>
                <a:latin typeface="+mn-lt"/>
                <a:ea typeface="+mn-ea"/>
                <a:cs typeface="+mn-cs"/>
              </a:defRPr>
            </a:pPr>
            <a:r>
              <a:rPr lang="en-US">
                <a:solidFill>
                  <a:schemeClr val="bg2">
                    <a:lumMod val="50000"/>
                  </a:schemeClr>
                </a:solidFill>
              </a:rPr>
              <a:t>Legal Plan Members and Payments</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bg2">
                  <a:lumMod val="50000"/>
                </a:schemeClr>
              </a:solidFill>
              <a:latin typeface="+mn-lt"/>
              <a:ea typeface="+mn-ea"/>
              <a:cs typeface="+mn-cs"/>
            </a:defRPr>
          </a:pPr>
          <a:endParaRPr lang="en-US"/>
        </a:p>
      </c:txPr>
    </c:title>
    <c:autoTitleDeleted val="0"/>
    <c:plotArea>
      <c:layout/>
      <c:lineChart>
        <c:grouping val="standard"/>
        <c:varyColors val="0"/>
        <c:ser>
          <c:idx val="0"/>
          <c:order val="0"/>
          <c:tx>
            <c:strRef>
              <c:f>Summary!$I$18</c:f>
              <c:strCache>
                <c:ptCount val="1"/>
                <c:pt idx="0">
                  <c:v>Per Capita</c:v>
                </c:pt>
              </c:strCache>
            </c:strRef>
          </c:tx>
          <c:spPr>
            <a:ln w="38100" cap="rnd">
              <a:solidFill>
                <a:schemeClr val="accent1"/>
              </a:solidFill>
              <a:round/>
            </a:ln>
            <a:effectLst/>
          </c:spPr>
          <c:marker>
            <c:symbol val="none"/>
          </c:marker>
          <c:cat>
            <c:numRef>
              <c:f>Summary!$J$17:$M$17</c:f>
              <c:numCache>
                <c:formatCode>General</c:formatCode>
                <c:ptCount val="4"/>
                <c:pt idx="0">
                  <c:v>2014</c:v>
                </c:pt>
                <c:pt idx="1">
                  <c:v>2015</c:v>
                </c:pt>
                <c:pt idx="2">
                  <c:v>2016</c:v>
                </c:pt>
                <c:pt idx="3">
                  <c:v>2017</c:v>
                </c:pt>
              </c:numCache>
            </c:numRef>
          </c:cat>
          <c:val>
            <c:numRef>
              <c:f>Summary!$J$18:$M$18</c:f>
              <c:numCache>
                <c:formatCode>"$"#,##0</c:formatCode>
                <c:ptCount val="4"/>
                <c:pt idx="0">
                  <c:v>96829372</c:v>
                </c:pt>
                <c:pt idx="1">
                  <c:v>99747363</c:v>
                </c:pt>
                <c:pt idx="2">
                  <c:v>103670459</c:v>
                </c:pt>
                <c:pt idx="3">
                  <c:v>106437576</c:v>
                </c:pt>
              </c:numCache>
            </c:numRef>
          </c:val>
          <c:smooth val="0"/>
          <c:extLst>
            <c:ext xmlns:c16="http://schemas.microsoft.com/office/drawing/2014/chart" uri="{C3380CC4-5D6E-409C-BE32-E72D297353CC}">
              <c16:uniqueId val="{00000000-853F-46E8-8682-07098F91C63E}"/>
            </c:ext>
          </c:extLst>
        </c:ser>
        <c:dLbls>
          <c:showLegendKey val="0"/>
          <c:showVal val="0"/>
          <c:showCatName val="0"/>
          <c:showSerName val="0"/>
          <c:showPercent val="0"/>
          <c:showBubbleSize val="0"/>
        </c:dLbls>
        <c:marker val="1"/>
        <c:smooth val="0"/>
        <c:axId val="-501269184"/>
        <c:axId val="-501266864"/>
      </c:lineChart>
      <c:lineChart>
        <c:grouping val="standard"/>
        <c:varyColors val="0"/>
        <c:ser>
          <c:idx val="1"/>
          <c:order val="1"/>
          <c:tx>
            <c:strRef>
              <c:f>Summary!$I$19</c:f>
              <c:strCache>
                <c:ptCount val="1"/>
                <c:pt idx="0">
                  <c:v>Members in Force</c:v>
                </c:pt>
              </c:strCache>
            </c:strRef>
          </c:tx>
          <c:spPr>
            <a:ln w="38100" cap="rnd">
              <a:solidFill>
                <a:schemeClr val="accent4"/>
              </a:solidFill>
              <a:round/>
            </a:ln>
            <a:effectLst/>
          </c:spPr>
          <c:marker>
            <c:symbol val="none"/>
          </c:marker>
          <c:cat>
            <c:numRef>
              <c:f>Summary!$J$17:$M$17</c:f>
              <c:numCache>
                <c:formatCode>General</c:formatCode>
                <c:ptCount val="4"/>
                <c:pt idx="0">
                  <c:v>2014</c:v>
                </c:pt>
                <c:pt idx="1">
                  <c:v>2015</c:v>
                </c:pt>
                <c:pt idx="2">
                  <c:v>2016</c:v>
                </c:pt>
                <c:pt idx="3">
                  <c:v>2017</c:v>
                </c:pt>
              </c:numCache>
            </c:numRef>
          </c:cat>
          <c:val>
            <c:numRef>
              <c:f>Summary!$J$19:$M$19</c:f>
              <c:numCache>
                <c:formatCode>#,##0</c:formatCode>
                <c:ptCount val="4"/>
                <c:pt idx="0">
                  <c:v>1243612</c:v>
                </c:pt>
                <c:pt idx="1">
                  <c:v>1296578</c:v>
                </c:pt>
                <c:pt idx="2">
                  <c:v>1335439</c:v>
                </c:pt>
                <c:pt idx="3">
                  <c:v>1365857</c:v>
                </c:pt>
              </c:numCache>
            </c:numRef>
          </c:val>
          <c:smooth val="0"/>
          <c:extLst>
            <c:ext xmlns:c16="http://schemas.microsoft.com/office/drawing/2014/chart" uri="{C3380CC4-5D6E-409C-BE32-E72D297353CC}">
              <c16:uniqueId val="{00000001-853F-46E8-8682-07098F91C63E}"/>
            </c:ext>
          </c:extLst>
        </c:ser>
        <c:dLbls>
          <c:showLegendKey val="0"/>
          <c:showVal val="0"/>
          <c:showCatName val="0"/>
          <c:showSerName val="0"/>
          <c:showPercent val="0"/>
          <c:showBubbleSize val="0"/>
        </c:dLbls>
        <c:marker val="1"/>
        <c:smooth val="0"/>
        <c:axId val="-501261712"/>
        <c:axId val="-501264032"/>
      </c:lineChart>
      <c:catAx>
        <c:axId val="-501269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bg2">
                    <a:lumMod val="50000"/>
                  </a:schemeClr>
                </a:solidFill>
                <a:latin typeface="+mn-lt"/>
                <a:ea typeface="+mn-ea"/>
                <a:cs typeface="+mn-cs"/>
              </a:defRPr>
            </a:pPr>
            <a:endParaRPr lang="en-US"/>
          </a:p>
        </c:txPr>
        <c:crossAx val="-501266864"/>
        <c:crosses val="autoZero"/>
        <c:auto val="1"/>
        <c:lblAlgn val="ctr"/>
        <c:lblOffset val="100"/>
        <c:noMultiLvlLbl val="0"/>
      </c:catAx>
      <c:valAx>
        <c:axId val="-50126686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2">
                    <a:lumMod val="50000"/>
                  </a:schemeClr>
                </a:solidFill>
                <a:latin typeface="+mn-lt"/>
                <a:ea typeface="+mn-ea"/>
                <a:cs typeface="+mn-cs"/>
              </a:defRPr>
            </a:pPr>
            <a:endParaRPr lang="en-US"/>
          </a:p>
        </c:txPr>
        <c:crossAx val="-501269184"/>
        <c:crosses val="autoZero"/>
        <c:crossBetween val="between"/>
      </c:valAx>
      <c:valAx>
        <c:axId val="-5012640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2">
                    <a:lumMod val="50000"/>
                  </a:schemeClr>
                </a:solidFill>
                <a:latin typeface="+mn-lt"/>
                <a:ea typeface="+mn-ea"/>
                <a:cs typeface="+mn-cs"/>
              </a:defRPr>
            </a:pPr>
            <a:endParaRPr lang="en-US"/>
          </a:p>
        </c:txPr>
        <c:crossAx val="-501261712"/>
        <c:crosses val="max"/>
        <c:crossBetween val="between"/>
      </c:valAx>
      <c:catAx>
        <c:axId val="-501261712"/>
        <c:scaling>
          <c:orientation val="minMax"/>
        </c:scaling>
        <c:delete val="1"/>
        <c:axPos val="b"/>
        <c:numFmt formatCode="General" sourceLinked="1"/>
        <c:majorTickMark val="out"/>
        <c:minorTickMark val="none"/>
        <c:tickLblPos val="nextTo"/>
        <c:crossAx val="-501264032"/>
        <c:crosses val="autoZero"/>
        <c:auto val="1"/>
        <c:lblAlgn val="ctr"/>
        <c:lblOffset val="100"/>
        <c:noMultiLvlLbl val="0"/>
      </c:catAx>
      <c:spPr>
        <a:noFill/>
        <a:ln>
          <a:noFill/>
        </a:ln>
        <a:effectLst/>
      </c:spPr>
    </c:plotArea>
    <c:legend>
      <c:legendPos val="b"/>
      <c:legendEntry>
        <c:idx val="0"/>
        <c:txPr>
          <a:bodyPr rot="0" spcFirstLastPara="1" vertOverflow="ellipsis" vert="horz" wrap="square" anchor="ctr" anchorCtr="1"/>
          <a:lstStyle/>
          <a:p>
            <a:pPr>
              <a:defRPr sz="1800" b="0" i="0" u="none" strike="noStrike" kern="1200" baseline="0">
                <a:solidFill>
                  <a:schemeClr val="accent1"/>
                </a:solidFill>
                <a:latin typeface="+mn-lt"/>
                <a:ea typeface="+mn-ea"/>
                <a:cs typeface="+mn-cs"/>
              </a:defRPr>
            </a:pPr>
            <a:endParaRPr lang="en-US"/>
          </a:p>
        </c:txPr>
      </c:legendEntry>
      <c:legendEntry>
        <c:idx val="1"/>
        <c:txPr>
          <a:bodyPr rot="0" spcFirstLastPara="1" vertOverflow="ellipsis" vert="horz" wrap="square" anchor="ctr" anchorCtr="1"/>
          <a:lstStyle/>
          <a:p>
            <a:pPr>
              <a:defRPr sz="1800" b="0" i="0" u="none" strike="noStrike" kern="1200" baseline="0">
                <a:solidFill>
                  <a:schemeClr val="accent4"/>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Arial" charset="0"/>
                <a:ea typeface="Arial" charset="0"/>
                <a:cs typeface="Arial" charset="0"/>
              </a:defRPr>
            </a:pPr>
            <a:r>
              <a:rPr lang="en-US" err="1"/>
              <a:t>PerCapita</a:t>
            </a:r>
            <a:r>
              <a:rPr lang="en-US"/>
              <a:t> per RFS </a:t>
            </a:r>
            <a:br>
              <a:rPr lang="en-US"/>
            </a:br>
            <a:r>
              <a:rPr lang="en-US" sz="1400"/>
              <a:t>(</a:t>
            </a:r>
            <a:r>
              <a:rPr lang="en-US" sz="1400" err="1"/>
              <a:t>percapita</a:t>
            </a:r>
            <a:r>
              <a:rPr lang="en-US" sz="1400"/>
              <a:t> divided by request for service)</a:t>
            </a:r>
          </a:p>
        </c:rich>
      </c:tx>
      <c:layout>
        <c:manualLayout>
          <c:xMode val="edge"/>
          <c:yMode val="edge"/>
          <c:x val="0.29795830638326198"/>
          <c:y val="4.1493852091587798E-2"/>
        </c:manualLayout>
      </c:layout>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Arial" charset="0"/>
              <a:ea typeface="Arial" charset="0"/>
              <a:cs typeface="Arial" charset="0"/>
            </a:defRPr>
          </a:pPr>
          <a:endParaRPr lang="en-US"/>
        </a:p>
      </c:txPr>
    </c:title>
    <c:autoTitleDeleted val="0"/>
    <c:plotArea>
      <c:layout/>
      <c:lineChart>
        <c:grouping val="standard"/>
        <c:varyColors val="0"/>
        <c:ser>
          <c:idx val="0"/>
          <c:order val="0"/>
          <c:tx>
            <c:strRef>
              <c:f>Summary!$B$25</c:f>
              <c:strCache>
                <c:ptCount val="1"/>
                <c:pt idx="0">
                  <c:v>PerCapita per RFS</c:v>
                </c:pt>
              </c:strCache>
            </c:strRef>
          </c:tx>
          <c:spPr>
            <a:ln w="38100" cap="rnd">
              <a:solidFill>
                <a:srgbClr val="70468C"/>
              </a:solidFill>
              <a:round/>
            </a:ln>
            <a:effectLst/>
          </c:spPr>
          <c:marker>
            <c:symbol val="none"/>
          </c:marker>
          <c:cat>
            <c:numRef>
              <c:f>Summary!$C$24:$F$24</c:f>
              <c:numCache>
                <c:formatCode>General</c:formatCode>
                <c:ptCount val="4"/>
                <c:pt idx="0">
                  <c:v>2014</c:v>
                </c:pt>
                <c:pt idx="1">
                  <c:v>2015</c:v>
                </c:pt>
                <c:pt idx="2">
                  <c:v>2016</c:v>
                </c:pt>
                <c:pt idx="3" formatCode="m/d/yyyy">
                  <c:v>43008</c:v>
                </c:pt>
              </c:numCache>
            </c:numRef>
          </c:cat>
          <c:val>
            <c:numRef>
              <c:f>Summary!$C$25:$F$25</c:f>
              <c:numCache>
                <c:formatCode>_("$"* #,##0.00_);_("$"* \(#,##0.00\);_("$"* "-"??_);_(@_)</c:formatCode>
                <c:ptCount val="4"/>
                <c:pt idx="0">
                  <c:v>54.53243442183021</c:v>
                </c:pt>
                <c:pt idx="1">
                  <c:v>56.72178805450212</c:v>
                </c:pt>
                <c:pt idx="2">
                  <c:v>57.933902443249643</c:v>
                </c:pt>
                <c:pt idx="3">
                  <c:v>60.444711478396329</c:v>
                </c:pt>
              </c:numCache>
            </c:numRef>
          </c:val>
          <c:smooth val="0"/>
          <c:extLst>
            <c:ext xmlns:c16="http://schemas.microsoft.com/office/drawing/2014/chart" uri="{C3380CC4-5D6E-409C-BE32-E72D297353CC}">
              <c16:uniqueId val="{00000000-2296-458B-805D-7E0D06E2E6FF}"/>
            </c:ext>
          </c:extLst>
        </c:ser>
        <c:dLbls>
          <c:showLegendKey val="0"/>
          <c:showVal val="0"/>
          <c:showCatName val="0"/>
          <c:showSerName val="0"/>
          <c:showPercent val="0"/>
          <c:showBubbleSize val="0"/>
        </c:dLbls>
        <c:smooth val="0"/>
        <c:axId val="-497917648"/>
        <c:axId val="-497935584"/>
      </c:lineChart>
      <c:catAx>
        <c:axId val="-497917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charset="0"/>
                <a:ea typeface="Arial" charset="0"/>
                <a:cs typeface="Arial" charset="0"/>
              </a:defRPr>
            </a:pPr>
            <a:endParaRPr lang="en-US"/>
          </a:p>
        </c:txPr>
        <c:crossAx val="-497935584"/>
        <c:crosses val="autoZero"/>
        <c:auto val="1"/>
        <c:lblAlgn val="ctr"/>
        <c:lblOffset val="100"/>
        <c:noMultiLvlLbl val="0"/>
      </c:catAx>
      <c:valAx>
        <c:axId val="-49793558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charset="0"/>
                <a:ea typeface="Arial" charset="0"/>
                <a:cs typeface="Arial" charset="0"/>
              </a:defRPr>
            </a:pPr>
            <a:endParaRPr lang="en-US"/>
          </a:p>
        </c:txPr>
        <c:crossAx val="-497917648"/>
        <c:crosses val="autoZero"/>
        <c:crossBetween val="between"/>
      </c:valAx>
      <c:spPr>
        <a:noFill/>
        <a:ln>
          <a:noFill/>
        </a:ln>
        <a:effectLst/>
      </c:spPr>
    </c:plotArea>
    <c:plotVisOnly val="1"/>
    <c:dispBlanksAs val="gap"/>
    <c:showDLblsOverMax val="0"/>
  </c:chart>
  <c:spPr>
    <a:noFill/>
    <a:ln>
      <a:noFill/>
    </a:ln>
    <a:effectLst/>
  </c:spPr>
  <c:txPr>
    <a:bodyPr/>
    <a:lstStyle/>
    <a:p>
      <a:pPr>
        <a:defRPr sz="1800" b="0" i="0">
          <a:latin typeface="Arial" charset="0"/>
          <a:ea typeface="Arial" charset="0"/>
          <a:cs typeface="Arial" charset="0"/>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60" b="0" i="0" u="none" strike="noStrike" kern="1200" spc="0" baseline="0">
              <a:solidFill>
                <a:schemeClr val="bg2">
                  <a:lumMod val="50000"/>
                </a:schemeClr>
              </a:solidFill>
              <a:latin typeface="+mn-lt"/>
              <a:ea typeface="+mn-ea"/>
              <a:cs typeface="+mn-cs"/>
            </a:defRPr>
          </a:pPr>
          <a:endParaRPr lang="en-US"/>
        </a:p>
      </c:txPr>
    </c:title>
    <c:autoTitleDeleted val="0"/>
    <c:plotArea>
      <c:layout/>
      <c:lineChart>
        <c:grouping val="stacked"/>
        <c:varyColors val="0"/>
        <c:ser>
          <c:idx val="0"/>
          <c:order val="0"/>
          <c:tx>
            <c:strRef>
              <c:f>'[member production 2014 to 2022.xlsx]Sheet1'!$A$3</c:f>
              <c:strCache>
                <c:ptCount val="1"/>
                <c:pt idx="0">
                  <c:v>New Members Production</c:v>
                </c:pt>
              </c:strCache>
            </c:strRef>
          </c:tx>
          <c:spPr>
            <a:ln w="28575" cap="rnd">
              <a:solidFill>
                <a:schemeClr val="accent1"/>
              </a:solidFill>
              <a:round/>
            </a:ln>
            <a:effectLst/>
          </c:spPr>
          <c:marker>
            <c:symbol val="none"/>
          </c:marker>
          <c:cat>
            <c:numRef>
              <c:f>'[member production 2014 to 2022.xlsx]Sheet1'!$B$2:$J$2</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'[member production 2014 to 2022.xlsx]Sheet1'!$B$3:$J$3</c:f>
              <c:numCache>
                <c:formatCode>_(* #,##0_);_(* \(#,##0\);_(* "-"??_);_(@_)</c:formatCode>
                <c:ptCount val="9"/>
                <c:pt idx="0">
                  <c:v>373871</c:v>
                </c:pt>
                <c:pt idx="1">
                  <c:v>437217</c:v>
                </c:pt>
                <c:pt idx="2">
                  <c:v>501341</c:v>
                </c:pt>
                <c:pt idx="3">
                  <c:v>566000</c:v>
                </c:pt>
                <c:pt idx="4">
                  <c:v>609744</c:v>
                </c:pt>
                <c:pt idx="5">
                  <c:v>670753</c:v>
                </c:pt>
                <c:pt idx="6">
                  <c:v>736395</c:v>
                </c:pt>
                <c:pt idx="7">
                  <c:v>792594</c:v>
                </c:pt>
                <c:pt idx="8">
                  <c:v>852833</c:v>
                </c:pt>
              </c:numCache>
            </c:numRef>
          </c:val>
          <c:smooth val="0"/>
          <c:extLst>
            <c:ext xmlns:c16="http://schemas.microsoft.com/office/drawing/2014/chart" uri="{C3380CC4-5D6E-409C-BE32-E72D297353CC}">
              <c16:uniqueId val="{00000000-BE93-41FF-B908-35E2B2A4E725}"/>
            </c:ext>
          </c:extLst>
        </c:ser>
        <c:dLbls>
          <c:showLegendKey val="0"/>
          <c:showVal val="0"/>
          <c:showCatName val="0"/>
          <c:showSerName val="0"/>
          <c:showPercent val="0"/>
          <c:showBubbleSize val="0"/>
        </c:dLbls>
        <c:smooth val="0"/>
        <c:axId val="-497932000"/>
        <c:axId val="-497929952"/>
      </c:lineChart>
      <c:catAx>
        <c:axId val="-497932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bg2">
                    <a:lumMod val="50000"/>
                  </a:schemeClr>
                </a:solidFill>
                <a:latin typeface="+mn-lt"/>
                <a:ea typeface="+mn-ea"/>
                <a:cs typeface="+mn-cs"/>
              </a:defRPr>
            </a:pPr>
            <a:endParaRPr lang="en-US"/>
          </a:p>
        </c:txPr>
        <c:crossAx val="-497929952"/>
        <c:crosses val="autoZero"/>
        <c:auto val="1"/>
        <c:lblAlgn val="ctr"/>
        <c:lblOffset val="100"/>
        <c:noMultiLvlLbl val="0"/>
      </c:catAx>
      <c:valAx>
        <c:axId val="-497929952"/>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2">
                    <a:lumMod val="50000"/>
                  </a:schemeClr>
                </a:solidFill>
                <a:latin typeface="+mn-lt"/>
                <a:ea typeface="+mn-ea"/>
                <a:cs typeface="+mn-cs"/>
              </a:defRPr>
            </a:pPr>
            <a:endParaRPr lang="en-US"/>
          </a:p>
        </c:txPr>
        <c:crossAx val="-497932000"/>
        <c:crosses val="autoZero"/>
        <c:crossBetween val="between"/>
      </c:valAx>
      <c:spPr>
        <a:noFill/>
        <a:ln>
          <a:noFill/>
        </a:ln>
        <a:effectLst/>
      </c:spPr>
    </c:plotArea>
    <c:plotVisOnly val="1"/>
    <c:dispBlanksAs val="zero"/>
    <c:showDLblsOverMax val="0"/>
  </c:chart>
  <c:spPr>
    <a:noFill/>
    <a:ln>
      <a:noFill/>
    </a:ln>
    <a:effectLst/>
  </c:spPr>
  <c:txPr>
    <a:bodyPr/>
    <a:lstStyle/>
    <a:p>
      <a:pPr>
        <a:defRPr sz="1800">
          <a:solidFill>
            <a:schemeClr val="bg2">
              <a:lumMod val="50000"/>
            </a:schemeClr>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6206023670313697E-2"/>
          <c:y val="1.42167815413075E-2"/>
          <c:w val="0.92809616410948403"/>
          <c:h val="0.94078453714899102"/>
        </c:manualLayout>
      </c:layout>
      <c:lineChart>
        <c:grouping val="standard"/>
        <c:varyColors val="0"/>
        <c:ser>
          <c:idx val="2"/>
          <c:order val="1"/>
          <c:tx>
            <c:strRef>
              <c:f>Sheet1!$D$1</c:f>
              <c:strCache>
                <c:ptCount val="1"/>
                <c:pt idx="0">
                  <c:v>Consumer Financial Stress</c:v>
                </c:pt>
              </c:strCache>
            </c:strRef>
          </c:tx>
          <c:spPr>
            <a:ln w="19050">
              <a:solidFill>
                <a:schemeClr val="accent2"/>
              </a:solidFill>
            </a:ln>
          </c:spPr>
          <c:marker>
            <c:symbol val="none"/>
          </c:marker>
          <c:cat>
            <c:numRef>
              <c:f>Sheet1!$B$2:$B$190</c:f>
              <c:numCache>
                <c:formatCode>General</c:formatCode>
                <c:ptCount val="189"/>
                <c:pt idx="0">
                  <c:v>2002</c:v>
                </c:pt>
                <c:pt idx="1">
                  <c:v>2002</c:v>
                </c:pt>
                <c:pt idx="2">
                  <c:v>2002</c:v>
                </c:pt>
                <c:pt idx="3">
                  <c:v>2002</c:v>
                </c:pt>
                <c:pt idx="4">
                  <c:v>2002</c:v>
                </c:pt>
                <c:pt idx="5">
                  <c:v>2002</c:v>
                </c:pt>
                <c:pt idx="6">
                  <c:v>2002</c:v>
                </c:pt>
                <c:pt idx="7">
                  <c:v>2002</c:v>
                </c:pt>
                <c:pt idx="8">
                  <c:v>2002</c:v>
                </c:pt>
                <c:pt idx="9">
                  <c:v>2002</c:v>
                </c:pt>
                <c:pt idx="10">
                  <c:v>2002</c:v>
                </c:pt>
                <c:pt idx="11">
                  <c:v>2002</c:v>
                </c:pt>
                <c:pt idx="12">
                  <c:v>2003</c:v>
                </c:pt>
                <c:pt idx="13">
                  <c:v>2003</c:v>
                </c:pt>
                <c:pt idx="14">
                  <c:v>2003</c:v>
                </c:pt>
                <c:pt idx="15">
                  <c:v>2003</c:v>
                </c:pt>
                <c:pt idx="16">
                  <c:v>2003</c:v>
                </c:pt>
                <c:pt idx="17">
                  <c:v>2003</c:v>
                </c:pt>
                <c:pt idx="18">
                  <c:v>2003</c:v>
                </c:pt>
                <c:pt idx="19">
                  <c:v>2003</c:v>
                </c:pt>
                <c:pt idx="20">
                  <c:v>2003</c:v>
                </c:pt>
                <c:pt idx="21">
                  <c:v>2003</c:v>
                </c:pt>
                <c:pt idx="22">
                  <c:v>2003</c:v>
                </c:pt>
                <c:pt idx="23">
                  <c:v>2003</c:v>
                </c:pt>
                <c:pt idx="24">
                  <c:v>2004</c:v>
                </c:pt>
                <c:pt idx="25">
                  <c:v>2004</c:v>
                </c:pt>
                <c:pt idx="26">
                  <c:v>2004</c:v>
                </c:pt>
                <c:pt idx="27">
                  <c:v>2004</c:v>
                </c:pt>
                <c:pt idx="28">
                  <c:v>2004</c:v>
                </c:pt>
                <c:pt idx="29">
                  <c:v>2004</c:v>
                </c:pt>
                <c:pt idx="30">
                  <c:v>2004</c:v>
                </c:pt>
                <c:pt idx="31">
                  <c:v>2004</c:v>
                </c:pt>
                <c:pt idx="32">
                  <c:v>2004</c:v>
                </c:pt>
                <c:pt idx="33">
                  <c:v>2004</c:v>
                </c:pt>
                <c:pt idx="34">
                  <c:v>2004</c:v>
                </c:pt>
                <c:pt idx="35">
                  <c:v>2004</c:v>
                </c:pt>
                <c:pt idx="36">
                  <c:v>2005</c:v>
                </c:pt>
                <c:pt idx="37">
                  <c:v>2005</c:v>
                </c:pt>
                <c:pt idx="38">
                  <c:v>2005</c:v>
                </c:pt>
                <c:pt idx="39">
                  <c:v>2005</c:v>
                </c:pt>
                <c:pt idx="40">
                  <c:v>2005</c:v>
                </c:pt>
                <c:pt idx="41">
                  <c:v>2005</c:v>
                </c:pt>
                <c:pt idx="42">
                  <c:v>2005</c:v>
                </c:pt>
                <c:pt idx="43">
                  <c:v>2005</c:v>
                </c:pt>
                <c:pt idx="44">
                  <c:v>2005</c:v>
                </c:pt>
                <c:pt idx="45">
                  <c:v>2005</c:v>
                </c:pt>
                <c:pt idx="46">
                  <c:v>2005</c:v>
                </c:pt>
                <c:pt idx="47">
                  <c:v>2005</c:v>
                </c:pt>
                <c:pt idx="48">
                  <c:v>2006</c:v>
                </c:pt>
                <c:pt idx="49">
                  <c:v>2006</c:v>
                </c:pt>
                <c:pt idx="50">
                  <c:v>2006</c:v>
                </c:pt>
                <c:pt idx="51">
                  <c:v>2006</c:v>
                </c:pt>
                <c:pt idx="52">
                  <c:v>2006</c:v>
                </c:pt>
                <c:pt idx="53">
                  <c:v>2006</c:v>
                </c:pt>
                <c:pt idx="54">
                  <c:v>2006</c:v>
                </c:pt>
                <c:pt idx="55">
                  <c:v>2006</c:v>
                </c:pt>
                <c:pt idx="56">
                  <c:v>2006</c:v>
                </c:pt>
                <c:pt idx="57">
                  <c:v>2006</c:v>
                </c:pt>
                <c:pt idx="58">
                  <c:v>2006</c:v>
                </c:pt>
                <c:pt idx="59">
                  <c:v>2006</c:v>
                </c:pt>
                <c:pt idx="60">
                  <c:v>2007</c:v>
                </c:pt>
                <c:pt idx="61">
                  <c:v>2007</c:v>
                </c:pt>
                <c:pt idx="62">
                  <c:v>2007</c:v>
                </c:pt>
                <c:pt idx="63">
                  <c:v>2007</c:v>
                </c:pt>
                <c:pt idx="64">
                  <c:v>2007</c:v>
                </c:pt>
                <c:pt idx="65">
                  <c:v>2007</c:v>
                </c:pt>
                <c:pt idx="66">
                  <c:v>2007</c:v>
                </c:pt>
                <c:pt idx="67">
                  <c:v>2007</c:v>
                </c:pt>
                <c:pt idx="68">
                  <c:v>2007</c:v>
                </c:pt>
                <c:pt idx="69">
                  <c:v>2007</c:v>
                </c:pt>
                <c:pt idx="70">
                  <c:v>2007</c:v>
                </c:pt>
                <c:pt idx="71">
                  <c:v>2007</c:v>
                </c:pt>
                <c:pt idx="72">
                  <c:v>2008</c:v>
                </c:pt>
                <c:pt idx="73">
                  <c:v>2008</c:v>
                </c:pt>
                <c:pt idx="74">
                  <c:v>2008</c:v>
                </c:pt>
                <c:pt idx="75">
                  <c:v>2008</c:v>
                </c:pt>
                <c:pt idx="76">
                  <c:v>2008</c:v>
                </c:pt>
                <c:pt idx="77">
                  <c:v>2008</c:v>
                </c:pt>
                <c:pt idx="78">
                  <c:v>2008</c:v>
                </c:pt>
                <c:pt idx="79">
                  <c:v>2008</c:v>
                </c:pt>
                <c:pt idx="80">
                  <c:v>2008</c:v>
                </c:pt>
                <c:pt idx="81">
                  <c:v>2008</c:v>
                </c:pt>
                <c:pt idx="82">
                  <c:v>2008</c:v>
                </c:pt>
                <c:pt idx="83">
                  <c:v>2008</c:v>
                </c:pt>
                <c:pt idx="84">
                  <c:v>2009</c:v>
                </c:pt>
                <c:pt idx="85">
                  <c:v>2009</c:v>
                </c:pt>
                <c:pt idx="86">
                  <c:v>2009</c:v>
                </c:pt>
                <c:pt idx="87">
                  <c:v>2009</c:v>
                </c:pt>
                <c:pt idx="88">
                  <c:v>2009</c:v>
                </c:pt>
                <c:pt idx="89">
                  <c:v>2009</c:v>
                </c:pt>
                <c:pt idx="90">
                  <c:v>2009</c:v>
                </c:pt>
                <c:pt idx="91">
                  <c:v>2009</c:v>
                </c:pt>
                <c:pt idx="92">
                  <c:v>2009</c:v>
                </c:pt>
                <c:pt idx="93">
                  <c:v>2009</c:v>
                </c:pt>
                <c:pt idx="94">
                  <c:v>2009</c:v>
                </c:pt>
                <c:pt idx="95">
                  <c:v>2009</c:v>
                </c:pt>
                <c:pt idx="96">
                  <c:v>2010</c:v>
                </c:pt>
                <c:pt idx="97">
                  <c:v>2010</c:v>
                </c:pt>
                <c:pt idx="98">
                  <c:v>2010</c:v>
                </c:pt>
                <c:pt idx="99">
                  <c:v>2010</c:v>
                </c:pt>
                <c:pt idx="100">
                  <c:v>2010</c:v>
                </c:pt>
                <c:pt idx="101">
                  <c:v>2010</c:v>
                </c:pt>
                <c:pt idx="102">
                  <c:v>2010</c:v>
                </c:pt>
                <c:pt idx="103">
                  <c:v>2010</c:v>
                </c:pt>
                <c:pt idx="104">
                  <c:v>2010</c:v>
                </c:pt>
                <c:pt idx="105">
                  <c:v>2010</c:v>
                </c:pt>
                <c:pt idx="106">
                  <c:v>2010</c:v>
                </c:pt>
                <c:pt idx="107">
                  <c:v>2010</c:v>
                </c:pt>
                <c:pt idx="108">
                  <c:v>2011</c:v>
                </c:pt>
                <c:pt idx="109">
                  <c:v>2011</c:v>
                </c:pt>
                <c:pt idx="110">
                  <c:v>2011</c:v>
                </c:pt>
                <c:pt idx="111">
                  <c:v>2011</c:v>
                </c:pt>
                <c:pt idx="112">
                  <c:v>2011</c:v>
                </c:pt>
                <c:pt idx="113">
                  <c:v>2011</c:v>
                </c:pt>
                <c:pt idx="114">
                  <c:v>2011</c:v>
                </c:pt>
                <c:pt idx="115">
                  <c:v>2011</c:v>
                </c:pt>
                <c:pt idx="116">
                  <c:v>2011</c:v>
                </c:pt>
                <c:pt idx="117">
                  <c:v>2011</c:v>
                </c:pt>
                <c:pt idx="118">
                  <c:v>2011</c:v>
                </c:pt>
                <c:pt idx="119">
                  <c:v>2011</c:v>
                </c:pt>
                <c:pt idx="120">
                  <c:v>2012</c:v>
                </c:pt>
                <c:pt idx="121">
                  <c:v>2012</c:v>
                </c:pt>
                <c:pt idx="122">
                  <c:v>2012</c:v>
                </c:pt>
                <c:pt idx="123">
                  <c:v>2012</c:v>
                </c:pt>
                <c:pt idx="124">
                  <c:v>2012</c:v>
                </c:pt>
                <c:pt idx="125">
                  <c:v>2012</c:v>
                </c:pt>
                <c:pt idx="126">
                  <c:v>2012</c:v>
                </c:pt>
                <c:pt idx="127">
                  <c:v>2012</c:v>
                </c:pt>
                <c:pt idx="128">
                  <c:v>2012</c:v>
                </c:pt>
                <c:pt idx="129">
                  <c:v>2012</c:v>
                </c:pt>
                <c:pt idx="130">
                  <c:v>2012</c:v>
                </c:pt>
                <c:pt idx="131">
                  <c:v>2012</c:v>
                </c:pt>
                <c:pt idx="132">
                  <c:v>2013</c:v>
                </c:pt>
                <c:pt idx="133">
                  <c:v>2013</c:v>
                </c:pt>
                <c:pt idx="134">
                  <c:v>2013</c:v>
                </c:pt>
                <c:pt idx="135">
                  <c:v>2013</c:v>
                </c:pt>
                <c:pt idx="136">
                  <c:v>2013</c:v>
                </c:pt>
                <c:pt idx="137">
                  <c:v>2013</c:v>
                </c:pt>
                <c:pt idx="138">
                  <c:v>2013</c:v>
                </c:pt>
                <c:pt idx="139">
                  <c:v>2013</c:v>
                </c:pt>
                <c:pt idx="140">
                  <c:v>2013</c:v>
                </c:pt>
                <c:pt idx="141">
                  <c:v>2013</c:v>
                </c:pt>
                <c:pt idx="142">
                  <c:v>2013</c:v>
                </c:pt>
                <c:pt idx="143">
                  <c:v>2013</c:v>
                </c:pt>
                <c:pt idx="144">
                  <c:v>2014</c:v>
                </c:pt>
                <c:pt idx="145">
                  <c:v>2014</c:v>
                </c:pt>
                <c:pt idx="146">
                  <c:v>2014</c:v>
                </c:pt>
                <c:pt idx="147">
                  <c:v>2014</c:v>
                </c:pt>
                <c:pt idx="148">
                  <c:v>2014</c:v>
                </c:pt>
                <c:pt idx="149">
                  <c:v>2014</c:v>
                </c:pt>
                <c:pt idx="150">
                  <c:v>2014</c:v>
                </c:pt>
                <c:pt idx="151">
                  <c:v>2014</c:v>
                </c:pt>
                <c:pt idx="152">
                  <c:v>2014</c:v>
                </c:pt>
                <c:pt idx="153">
                  <c:v>2014</c:v>
                </c:pt>
                <c:pt idx="154">
                  <c:v>2014</c:v>
                </c:pt>
                <c:pt idx="155">
                  <c:v>2014</c:v>
                </c:pt>
                <c:pt idx="156">
                  <c:v>2015</c:v>
                </c:pt>
                <c:pt idx="157">
                  <c:v>2015</c:v>
                </c:pt>
                <c:pt idx="158">
                  <c:v>2015</c:v>
                </c:pt>
                <c:pt idx="159">
                  <c:v>2015</c:v>
                </c:pt>
                <c:pt idx="160">
                  <c:v>2015</c:v>
                </c:pt>
                <c:pt idx="161">
                  <c:v>2015</c:v>
                </c:pt>
                <c:pt idx="162">
                  <c:v>2015</c:v>
                </c:pt>
                <c:pt idx="163">
                  <c:v>2015</c:v>
                </c:pt>
                <c:pt idx="164">
                  <c:v>2015</c:v>
                </c:pt>
                <c:pt idx="165">
                  <c:v>2015</c:v>
                </c:pt>
                <c:pt idx="166">
                  <c:v>2015</c:v>
                </c:pt>
                <c:pt idx="167">
                  <c:v>2015</c:v>
                </c:pt>
                <c:pt idx="168">
                  <c:v>2016</c:v>
                </c:pt>
                <c:pt idx="169">
                  <c:v>2016</c:v>
                </c:pt>
                <c:pt idx="170">
                  <c:v>2016</c:v>
                </c:pt>
                <c:pt idx="171">
                  <c:v>2016</c:v>
                </c:pt>
                <c:pt idx="172">
                  <c:v>2016</c:v>
                </c:pt>
                <c:pt idx="173">
                  <c:v>2016</c:v>
                </c:pt>
                <c:pt idx="174">
                  <c:v>2016</c:v>
                </c:pt>
                <c:pt idx="175">
                  <c:v>2016</c:v>
                </c:pt>
                <c:pt idx="176">
                  <c:v>2016</c:v>
                </c:pt>
                <c:pt idx="177">
                  <c:v>2016</c:v>
                </c:pt>
                <c:pt idx="178">
                  <c:v>2016</c:v>
                </c:pt>
                <c:pt idx="179">
                  <c:v>2016</c:v>
                </c:pt>
                <c:pt idx="180">
                  <c:v>2017</c:v>
                </c:pt>
                <c:pt idx="181">
                  <c:v>2017</c:v>
                </c:pt>
                <c:pt idx="182">
                  <c:v>2017</c:v>
                </c:pt>
                <c:pt idx="183">
                  <c:v>2017</c:v>
                </c:pt>
                <c:pt idx="184">
                  <c:v>2017</c:v>
                </c:pt>
                <c:pt idx="185">
                  <c:v>2017</c:v>
                </c:pt>
                <c:pt idx="186">
                  <c:v>2017</c:v>
                </c:pt>
                <c:pt idx="187">
                  <c:v>2017</c:v>
                </c:pt>
                <c:pt idx="188">
                  <c:v>2017</c:v>
                </c:pt>
              </c:numCache>
            </c:numRef>
          </c:cat>
          <c:val>
            <c:numRef>
              <c:f>Sheet1!$D$2:$D$190</c:f>
              <c:numCache>
                <c:formatCode>0.0</c:formatCode>
                <c:ptCount val="189"/>
                <c:pt idx="0">
                  <c:v>100</c:v>
                </c:pt>
                <c:pt idx="1">
                  <c:v>95.850844065508113</c:v>
                </c:pt>
                <c:pt idx="2">
                  <c:v>93.612950141546506</c:v>
                </c:pt>
                <c:pt idx="3">
                  <c:v>87.966753512579629</c:v>
                </c:pt>
                <c:pt idx="4">
                  <c:v>88.474261556917526</c:v>
                </c:pt>
                <c:pt idx="5">
                  <c:v>89.945539250315093</c:v>
                </c:pt>
                <c:pt idx="6">
                  <c:v>92.201358098514049</c:v>
                </c:pt>
                <c:pt idx="7">
                  <c:v>92.314562802666515</c:v>
                </c:pt>
                <c:pt idx="8">
                  <c:v>92.402636234502879</c:v>
                </c:pt>
                <c:pt idx="9">
                  <c:v>96.124958627269649</c:v>
                </c:pt>
                <c:pt idx="10">
                  <c:v>95.466299610471097</c:v>
                </c:pt>
                <c:pt idx="11">
                  <c:v>99.464648689365703</c:v>
                </c:pt>
                <c:pt idx="12">
                  <c:v>103.4574351969046</c:v>
                </c:pt>
                <c:pt idx="13">
                  <c:v>104.2557430046535</c:v>
                </c:pt>
                <c:pt idx="14">
                  <c:v>107.3879139147968</c:v>
                </c:pt>
                <c:pt idx="15">
                  <c:v>101.644659560619</c:v>
                </c:pt>
                <c:pt idx="16">
                  <c:v>97.667079403965687</c:v>
                </c:pt>
                <c:pt idx="17">
                  <c:v>97.877985154047181</c:v>
                </c:pt>
                <c:pt idx="18">
                  <c:v>98.510049299769733</c:v>
                </c:pt>
                <c:pt idx="19">
                  <c:v>98.027887607144748</c:v>
                </c:pt>
                <c:pt idx="20">
                  <c:v>100.6346021500021</c:v>
                </c:pt>
                <c:pt idx="21">
                  <c:v>97.657050950151714</c:v>
                </c:pt>
                <c:pt idx="22">
                  <c:v>99.781967617014374</c:v>
                </c:pt>
                <c:pt idx="23">
                  <c:v>99.349423445396795</c:v>
                </c:pt>
                <c:pt idx="24">
                  <c:v>102.6172887538346</c:v>
                </c:pt>
                <c:pt idx="25">
                  <c:v>99.993946776102305</c:v>
                </c:pt>
                <c:pt idx="26">
                  <c:v>95.800778807106724</c:v>
                </c:pt>
                <c:pt idx="27">
                  <c:v>90.032731374331021</c:v>
                </c:pt>
                <c:pt idx="28">
                  <c:v>89.600700358012659</c:v>
                </c:pt>
                <c:pt idx="29">
                  <c:v>92.141965998556373</c:v>
                </c:pt>
                <c:pt idx="30">
                  <c:v>92.35170031269358</c:v>
                </c:pt>
                <c:pt idx="31">
                  <c:v>95.573228669388897</c:v>
                </c:pt>
                <c:pt idx="32">
                  <c:v>95.818630516174792</c:v>
                </c:pt>
                <c:pt idx="33">
                  <c:v>95.440553877802415</c:v>
                </c:pt>
                <c:pt idx="34">
                  <c:v>93.089623947922703</c:v>
                </c:pt>
                <c:pt idx="35">
                  <c:v>91.616186913524658</c:v>
                </c:pt>
                <c:pt idx="36">
                  <c:v>91.694991229865835</c:v>
                </c:pt>
                <c:pt idx="37">
                  <c:v>93.759598048272764</c:v>
                </c:pt>
                <c:pt idx="38">
                  <c:v>93.312393629617205</c:v>
                </c:pt>
                <c:pt idx="39">
                  <c:v>97.411769804400834</c:v>
                </c:pt>
                <c:pt idx="40">
                  <c:v>87.62843512326495</c:v>
                </c:pt>
                <c:pt idx="41">
                  <c:v>84.600216611019306</c:v>
                </c:pt>
                <c:pt idx="42">
                  <c:v>90.520691756796452</c:v>
                </c:pt>
                <c:pt idx="43">
                  <c:v>93.242256004881568</c:v>
                </c:pt>
                <c:pt idx="44">
                  <c:v>100.5648142136024</c:v>
                </c:pt>
                <c:pt idx="45">
                  <c:v>97.878388941644587</c:v>
                </c:pt>
                <c:pt idx="46">
                  <c:v>83.525233863977107</c:v>
                </c:pt>
                <c:pt idx="47">
                  <c:v>84.309359814550703</c:v>
                </c:pt>
                <c:pt idx="48">
                  <c:v>88.039135758064276</c:v>
                </c:pt>
                <c:pt idx="49">
                  <c:v>87.839432927868046</c:v>
                </c:pt>
                <c:pt idx="50">
                  <c:v>86.838246011584474</c:v>
                </c:pt>
                <c:pt idx="51">
                  <c:v>90.318078684133908</c:v>
                </c:pt>
                <c:pt idx="52">
                  <c:v>94.965376974023926</c:v>
                </c:pt>
                <c:pt idx="53">
                  <c:v>94.822769164538499</c:v>
                </c:pt>
                <c:pt idx="54">
                  <c:v>99.960497556055316</c:v>
                </c:pt>
                <c:pt idx="55">
                  <c:v>105.9680867527138</c:v>
                </c:pt>
                <c:pt idx="56">
                  <c:v>106.1531370868861</c:v>
                </c:pt>
                <c:pt idx="57">
                  <c:v>107.5197364622845</c:v>
                </c:pt>
                <c:pt idx="58">
                  <c:v>112.0312311609874</c:v>
                </c:pt>
                <c:pt idx="59">
                  <c:v>113.539570926568</c:v>
                </c:pt>
                <c:pt idx="60">
                  <c:v>126.4265224272668</c:v>
                </c:pt>
                <c:pt idx="61">
                  <c:v>117.22333452077341</c:v>
                </c:pt>
                <c:pt idx="62">
                  <c:v>122.02117840705</c:v>
                </c:pt>
                <c:pt idx="63">
                  <c:v>133.349882973126</c:v>
                </c:pt>
                <c:pt idx="64">
                  <c:v>131.913424557029</c:v>
                </c:pt>
                <c:pt idx="65">
                  <c:v>124.32844636421549</c:v>
                </c:pt>
                <c:pt idx="66">
                  <c:v>129.2329310756476</c:v>
                </c:pt>
                <c:pt idx="67">
                  <c:v>131.27624108403941</c:v>
                </c:pt>
                <c:pt idx="68">
                  <c:v>133.878021387026</c:v>
                </c:pt>
                <c:pt idx="69">
                  <c:v>141.82323493242859</c:v>
                </c:pt>
                <c:pt idx="70">
                  <c:v>150.62252996726679</c:v>
                </c:pt>
                <c:pt idx="71">
                  <c:v>156.85421193655799</c:v>
                </c:pt>
                <c:pt idx="72">
                  <c:v>160.32655503291289</c:v>
                </c:pt>
                <c:pt idx="73">
                  <c:v>161.65935427081621</c:v>
                </c:pt>
                <c:pt idx="74">
                  <c:v>168.79021362092399</c:v>
                </c:pt>
                <c:pt idx="75">
                  <c:v>164.82793170402971</c:v>
                </c:pt>
                <c:pt idx="76">
                  <c:v>160.90954775557341</c:v>
                </c:pt>
                <c:pt idx="77">
                  <c:v>163.70689442452419</c:v>
                </c:pt>
                <c:pt idx="78">
                  <c:v>166.2142580763697</c:v>
                </c:pt>
                <c:pt idx="79">
                  <c:v>171.81431589692221</c:v>
                </c:pt>
                <c:pt idx="80">
                  <c:v>185.58655267068019</c:v>
                </c:pt>
                <c:pt idx="81">
                  <c:v>192.43672681396581</c:v>
                </c:pt>
                <c:pt idx="82">
                  <c:v>190.10110687104529</c:v>
                </c:pt>
                <c:pt idx="83">
                  <c:v>184.4122043414888</c:v>
                </c:pt>
                <c:pt idx="84">
                  <c:v>194.00090575983319</c:v>
                </c:pt>
                <c:pt idx="85">
                  <c:v>187.79521582412741</c:v>
                </c:pt>
                <c:pt idx="86">
                  <c:v>188.18523294490029</c:v>
                </c:pt>
                <c:pt idx="87">
                  <c:v>187.11915493423871</c:v>
                </c:pt>
                <c:pt idx="88">
                  <c:v>180.55615326258939</c:v>
                </c:pt>
                <c:pt idx="89">
                  <c:v>178.40687006767541</c:v>
                </c:pt>
                <c:pt idx="90">
                  <c:v>179.62763395768181</c:v>
                </c:pt>
                <c:pt idx="91">
                  <c:v>183.4433691133388</c:v>
                </c:pt>
                <c:pt idx="92">
                  <c:v>171.61300365182149</c:v>
                </c:pt>
                <c:pt idx="93">
                  <c:v>173.37257048659569</c:v>
                </c:pt>
                <c:pt idx="94">
                  <c:v>173.65968358521829</c:v>
                </c:pt>
                <c:pt idx="95">
                  <c:v>173.59578498976859</c:v>
                </c:pt>
                <c:pt idx="96">
                  <c:v>175.4622613868502</c:v>
                </c:pt>
                <c:pt idx="97">
                  <c:v>178.95009480046599</c:v>
                </c:pt>
                <c:pt idx="98">
                  <c:v>169.82533443113809</c:v>
                </c:pt>
                <c:pt idx="99">
                  <c:v>168.40963848733159</c:v>
                </c:pt>
                <c:pt idx="100">
                  <c:v>165.96002110072331</c:v>
                </c:pt>
                <c:pt idx="101">
                  <c:v>163.48964946596081</c:v>
                </c:pt>
                <c:pt idx="102">
                  <c:v>164.20638880764611</c:v>
                </c:pt>
                <c:pt idx="103">
                  <c:v>167.67769246290439</c:v>
                </c:pt>
                <c:pt idx="104">
                  <c:v>171.50241538895401</c:v>
                </c:pt>
                <c:pt idx="105">
                  <c:v>170.22306368735411</c:v>
                </c:pt>
                <c:pt idx="106">
                  <c:v>165.1082656875281</c:v>
                </c:pt>
                <c:pt idx="107">
                  <c:v>162.7933027379398</c:v>
                </c:pt>
                <c:pt idx="108">
                  <c:v>164.95083539674141</c:v>
                </c:pt>
                <c:pt idx="109">
                  <c:v>164.03149830527519</c:v>
                </c:pt>
                <c:pt idx="110">
                  <c:v>161.95772439227321</c:v>
                </c:pt>
                <c:pt idx="111">
                  <c:v>152.0127616362409</c:v>
                </c:pt>
                <c:pt idx="112">
                  <c:v>152.3239691628707</c:v>
                </c:pt>
                <c:pt idx="113">
                  <c:v>147.4274265825496</c:v>
                </c:pt>
                <c:pt idx="114">
                  <c:v>148.01715392211511</c:v>
                </c:pt>
                <c:pt idx="115">
                  <c:v>153.81639054181369</c:v>
                </c:pt>
                <c:pt idx="116">
                  <c:v>151.42891709230969</c:v>
                </c:pt>
                <c:pt idx="117">
                  <c:v>151.53275025589801</c:v>
                </c:pt>
                <c:pt idx="118">
                  <c:v>154.3980883871603</c:v>
                </c:pt>
                <c:pt idx="119">
                  <c:v>151.36155177547519</c:v>
                </c:pt>
                <c:pt idx="120">
                  <c:v>156.98679713860221</c:v>
                </c:pt>
                <c:pt idx="121">
                  <c:v>151.64213477251599</c:v>
                </c:pt>
                <c:pt idx="122">
                  <c:v>151.13083879190941</c:v>
                </c:pt>
                <c:pt idx="123">
                  <c:v>142.62697377166211</c:v>
                </c:pt>
                <c:pt idx="124">
                  <c:v>136.83886176259131</c:v>
                </c:pt>
                <c:pt idx="125">
                  <c:v>135.8348778176732</c:v>
                </c:pt>
                <c:pt idx="126">
                  <c:v>134.61729231141609</c:v>
                </c:pt>
                <c:pt idx="127">
                  <c:v>138.03539939640601</c:v>
                </c:pt>
                <c:pt idx="128">
                  <c:v>133.18879861158459</c:v>
                </c:pt>
                <c:pt idx="129">
                  <c:v>139.31341717271329</c:v>
                </c:pt>
                <c:pt idx="130">
                  <c:v>138.29504398098749</c:v>
                </c:pt>
                <c:pt idx="131">
                  <c:v>137.30684598853421</c:v>
                </c:pt>
                <c:pt idx="132">
                  <c:v>138.47696137171371</c:v>
                </c:pt>
                <c:pt idx="133">
                  <c:v>131.63675490768159</c:v>
                </c:pt>
                <c:pt idx="134">
                  <c:v>130.689944023067</c:v>
                </c:pt>
                <c:pt idx="135">
                  <c:v>129.10508278447159</c:v>
                </c:pt>
                <c:pt idx="136">
                  <c:v>126.91728295111309</c:v>
                </c:pt>
                <c:pt idx="137">
                  <c:v>119.4075607960345</c:v>
                </c:pt>
                <c:pt idx="138">
                  <c:v>121.3301126060953</c:v>
                </c:pt>
                <c:pt idx="139">
                  <c:v>120.472465710657</c:v>
                </c:pt>
                <c:pt idx="140">
                  <c:v>119.97797964008829</c:v>
                </c:pt>
                <c:pt idx="141">
                  <c:v>118.9165919142887</c:v>
                </c:pt>
                <c:pt idx="142">
                  <c:v>117.6092511597419</c:v>
                </c:pt>
                <c:pt idx="143">
                  <c:v>115.1816686754012</c:v>
                </c:pt>
                <c:pt idx="144">
                  <c:v>119.511138931744</c:v>
                </c:pt>
                <c:pt idx="145">
                  <c:v>121.049193197297</c:v>
                </c:pt>
                <c:pt idx="146">
                  <c:v>120.36209636083851</c:v>
                </c:pt>
                <c:pt idx="147">
                  <c:v>114.2219171282448</c:v>
                </c:pt>
                <c:pt idx="148">
                  <c:v>109.5355589926459</c:v>
                </c:pt>
                <c:pt idx="149">
                  <c:v>106.8698297623593</c:v>
                </c:pt>
                <c:pt idx="150">
                  <c:v>110.26279456457451</c:v>
                </c:pt>
                <c:pt idx="151">
                  <c:v>107.1561777393873</c:v>
                </c:pt>
                <c:pt idx="152">
                  <c:v>106.0903447041002</c:v>
                </c:pt>
                <c:pt idx="153">
                  <c:v>105.9288563405766</c:v>
                </c:pt>
                <c:pt idx="154">
                  <c:v>108.22712775371321</c:v>
                </c:pt>
                <c:pt idx="155">
                  <c:v>108.3852758609633</c:v>
                </c:pt>
                <c:pt idx="156">
                  <c:v>110.7500722552634</c:v>
                </c:pt>
                <c:pt idx="157">
                  <c:v>109.06867888296379</c:v>
                </c:pt>
                <c:pt idx="158">
                  <c:v>104.544623082713</c:v>
                </c:pt>
                <c:pt idx="159">
                  <c:v>101.9250335721797</c:v>
                </c:pt>
                <c:pt idx="160">
                  <c:v>99.124073598758045</c:v>
                </c:pt>
                <c:pt idx="161">
                  <c:v>100.3206689431257</c:v>
                </c:pt>
                <c:pt idx="162">
                  <c:v>93.46718641762854</c:v>
                </c:pt>
                <c:pt idx="163">
                  <c:v>98.222878493482</c:v>
                </c:pt>
                <c:pt idx="164">
                  <c:v>96.209546030454774</c:v>
                </c:pt>
                <c:pt idx="165">
                  <c:v>94.201273421847702</c:v>
                </c:pt>
                <c:pt idx="166">
                  <c:v>96.156741453217876</c:v>
                </c:pt>
                <c:pt idx="167">
                  <c:v>97.564056990493683</c:v>
                </c:pt>
                <c:pt idx="168">
                  <c:v>102.63683319740809</c:v>
                </c:pt>
                <c:pt idx="169">
                  <c:v>97.382991114115711</c:v>
                </c:pt>
                <c:pt idx="170">
                  <c:v>96.475967091465108</c:v>
                </c:pt>
                <c:pt idx="171">
                  <c:v>92.864860137803248</c:v>
                </c:pt>
                <c:pt idx="172">
                  <c:v>93.3344221712143</c:v>
                </c:pt>
                <c:pt idx="173">
                  <c:v>95.483557429358697</c:v>
                </c:pt>
                <c:pt idx="174">
                  <c:v>92.477177655938974</c:v>
                </c:pt>
                <c:pt idx="175">
                  <c:v>89.254408611901141</c:v>
                </c:pt>
                <c:pt idx="176">
                  <c:v>92.932766550317098</c:v>
                </c:pt>
                <c:pt idx="177">
                  <c:v>94.161739061016476</c:v>
                </c:pt>
                <c:pt idx="178">
                  <c:v>90.700108511591367</c:v>
                </c:pt>
                <c:pt idx="179">
                  <c:v>88.790995551991543</c:v>
                </c:pt>
                <c:pt idx="180">
                  <c:v>95.514102742163004</c:v>
                </c:pt>
                <c:pt idx="181">
                  <c:v>93.955046679309135</c:v>
                </c:pt>
                <c:pt idx="182">
                  <c:v>92.317014769496694</c:v>
                </c:pt>
                <c:pt idx="183">
                  <c:v>90.533461171443506</c:v>
                </c:pt>
                <c:pt idx="184">
                  <c:v>87.358041165123282</c:v>
                </c:pt>
                <c:pt idx="185">
                  <c:v>87.378555675830071</c:v>
                </c:pt>
                <c:pt idx="186">
                  <c:v>87.000049241341856</c:v>
                </c:pt>
                <c:pt idx="187">
                  <c:v>90.379166261021481</c:v>
                </c:pt>
                <c:pt idx="188">
                  <c:v>90.832806827910346</c:v>
                </c:pt>
              </c:numCache>
            </c:numRef>
          </c:val>
          <c:smooth val="1"/>
          <c:extLst>
            <c:ext xmlns:c16="http://schemas.microsoft.com/office/drawing/2014/chart" uri="{C3380CC4-5D6E-409C-BE32-E72D297353CC}">
              <c16:uniqueId val="{00000001-5618-4204-9CF7-8299B789DB71}"/>
            </c:ext>
          </c:extLst>
        </c:ser>
        <c:dLbls>
          <c:showLegendKey val="0"/>
          <c:showVal val="0"/>
          <c:showCatName val="0"/>
          <c:showSerName val="0"/>
          <c:showPercent val="0"/>
          <c:showBubbleSize val="0"/>
        </c:dLbls>
        <c:marker val="1"/>
        <c:smooth val="0"/>
        <c:axId val="-211891280"/>
        <c:axId val="-211888960"/>
      </c:lineChart>
      <c:lineChart>
        <c:grouping val="standard"/>
        <c:varyColors val="0"/>
        <c:ser>
          <c:idx val="1"/>
          <c:order val="0"/>
          <c:tx>
            <c:strRef>
              <c:f>Sheet1!$C$1</c:f>
              <c:strCache>
                <c:ptCount val="1"/>
                <c:pt idx="0">
                  <c:v>Consumer Confidence</c:v>
                </c:pt>
              </c:strCache>
            </c:strRef>
          </c:tx>
          <c:spPr>
            <a:ln w="19050">
              <a:solidFill>
                <a:schemeClr val="bg1">
                  <a:lumMod val="65000"/>
                </a:schemeClr>
              </a:solidFill>
            </a:ln>
          </c:spPr>
          <c:marker>
            <c:symbol val="none"/>
          </c:marker>
          <c:cat>
            <c:numRef>
              <c:f>Sheet1!$B$2:$B$182</c:f>
              <c:numCache>
                <c:formatCode>General</c:formatCode>
                <c:ptCount val="181"/>
                <c:pt idx="0">
                  <c:v>2002</c:v>
                </c:pt>
                <c:pt idx="1">
                  <c:v>2002</c:v>
                </c:pt>
                <c:pt idx="2">
                  <c:v>2002</c:v>
                </c:pt>
                <c:pt idx="3">
                  <c:v>2002</c:v>
                </c:pt>
                <c:pt idx="4">
                  <c:v>2002</c:v>
                </c:pt>
                <c:pt idx="5">
                  <c:v>2002</c:v>
                </c:pt>
                <c:pt idx="6">
                  <c:v>2002</c:v>
                </c:pt>
                <c:pt idx="7">
                  <c:v>2002</c:v>
                </c:pt>
                <c:pt idx="8">
                  <c:v>2002</c:v>
                </c:pt>
                <c:pt idx="9">
                  <c:v>2002</c:v>
                </c:pt>
                <c:pt idx="10">
                  <c:v>2002</c:v>
                </c:pt>
                <c:pt idx="11">
                  <c:v>2002</c:v>
                </c:pt>
                <c:pt idx="12">
                  <c:v>2003</c:v>
                </c:pt>
                <c:pt idx="13">
                  <c:v>2003</c:v>
                </c:pt>
                <c:pt idx="14">
                  <c:v>2003</c:v>
                </c:pt>
                <c:pt idx="15">
                  <c:v>2003</c:v>
                </c:pt>
                <c:pt idx="16">
                  <c:v>2003</c:v>
                </c:pt>
                <c:pt idx="17">
                  <c:v>2003</c:v>
                </c:pt>
                <c:pt idx="18">
                  <c:v>2003</c:v>
                </c:pt>
                <c:pt idx="19">
                  <c:v>2003</c:v>
                </c:pt>
                <c:pt idx="20">
                  <c:v>2003</c:v>
                </c:pt>
                <c:pt idx="21">
                  <c:v>2003</c:v>
                </c:pt>
                <c:pt idx="22">
                  <c:v>2003</c:v>
                </c:pt>
                <c:pt idx="23">
                  <c:v>2003</c:v>
                </c:pt>
                <c:pt idx="24">
                  <c:v>2004</c:v>
                </c:pt>
                <c:pt idx="25">
                  <c:v>2004</c:v>
                </c:pt>
                <c:pt idx="26">
                  <c:v>2004</c:v>
                </c:pt>
                <c:pt idx="27">
                  <c:v>2004</c:v>
                </c:pt>
                <c:pt idx="28">
                  <c:v>2004</c:v>
                </c:pt>
                <c:pt idx="29">
                  <c:v>2004</c:v>
                </c:pt>
                <c:pt idx="30">
                  <c:v>2004</c:v>
                </c:pt>
                <c:pt idx="31">
                  <c:v>2004</c:v>
                </c:pt>
                <c:pt idx="32">
                  <c:v>2004</c:v>
                </c:pt>
                <c:pt idx="33">
                  <c:v>2004</c:v>
                </c:pt>
                <c:pt idx="34">
                  <c:v>2004</c:v>
                </c:pt>
                <c:pt idx="35">
                  <c:v>2004</c:v>
                </c:pt>
                <c:pt idx="36">
                  <c:v>2005</c:v>
                </c:pt>
                <c:pt idx="37">
                  <c:v>2005</c:v>
                </c:pt>
                <c:pt idx="38">
                  <c:v>2005</c:v>
                </c:pt>
                <c:pt idx="39">
                  <c:v>2005</c:v>
                </c:pt>
                <c:pt idx="40">
                  <c:v>2005</c:v>
                </c:pt>
                <c:pt idx="41">
                  <c:v>2005</c:v>
                </c:pt>
                <c:pt idx="42">
                  <c:v>2005</c:v>
                </c:pt>
                <c:pt idx="43">
                  <c:v>2005</c:v>
                </c:pt>
                <c:pt idx="44">
                  <c:v>2005</c:v>
                </c:pt>
                <c:pt idx="45">
                  <c:v>2005</c:v>
                </c:pt>
                <c:pt idx="46">
                  <c:v>2005</c:v>
                </c:pt>
                <c:pt idx="47">
                  <c:v>2005</c:v>
                </c:pt>
                <c:pt idx="48">
                  <c:v>2006</c:v>
                </c:pt>
                <c:pt idx="49">
                  <c:v>2006</c:v>
                </c:pt>
                <c:pt idx="50">
                  <c:v>2006</c:v>
                </c:pt>
                <c:pt idx="51">
                  <c:v>2006</c:v>
                </c:pt>
                <c:pt idx="52">
                  <c:v>2006</c:v>
                </c:pt>
                <c:pt idx="53">
                  <c:v>2006</c:v>
                </c:pt>
                <c:pt idx="54">
                  <c:v>2006</c:v>
                </c:pt>
                <c:pt idx="55">
                  <c:v>2006</c:v>
                </c:pt>
                <c:pt idx="56">
                  <c:v>2006</c:v>
                </c:pt>
                <c:pt idx="57">
                  <c:v>2006</c:v>
                </c:pt>
                <c:pt idx="58">
                  <c:v>2006</c:v>
                </c:pt>
                <c:pt idx="59">
                  <c:v>2006</c:v>
                </c:pt>
                <c:pt idx="60">
                  <c:v>2007</c:v>
                </c:pt>
                <c:pt idx="61">
                  <c:v>2007</c:v>
                </c:pt>
                <c:pt idx="62">
                  <c:v>2007</c:v>
                </c:pt>
                <c:pt idx="63">
                  <c:v>2007</c:v>
                </c:pt>
                <c:pt idx="64">
                  <c:v>2007</c:v>
                </c:pt>
                <c:pt idx="65">
                  <c:v>2007</c:v>
                </c:pt>
                <c:pt idx="66">
                  <c:v>2007</c:v>
                </c:pt>
                <c:pt idx="67">
                  <c:v>2007</c:v>
                </c:pt>
                <c:pt idx="68">
                  <c:v>2007</c:v>
                </c:pt>
                <c:pt idx="69">
                  <c:v>2007</c:v>
                </c:pt>
                <c:pt idx="70">
                  <c:v>2007</c:v>
                </c:pt>
                <c:pt idx="71">
                  <c:v>2007</c:v>
                </c:pt>
                <c:pt idx="72">
                  <c:v>2008</c:v>
                </c:pt>
                <c:pt idx="73">
                  <c:v>2008</c:v>
                </c:pt>
                <c:pt idx="74">
                  <c:v>2008</c:v>
                </c:pt>
                <c:pt idx="75">
                  <c:v>2008</c:v>
                </c:pt>
                <c:pt idx="76">
                  <c:v>2008</c:v>
                </c:pt>
                <c:pt idx="77">
                  <c:v>2008</c:v>
                </c:pt>
                <c:pt idx="78">
                  <c:v>2008</c:v>
                </c:pt>
                <c:pt idx="79">
                  <c:v>2008</c:v>
                </c:pt>
                <c:pt idx="80">
                  <c:v>2008</c:v>
                </c:pt>
                <c:pt idx="81">
                  <c:v>2008</c:v>
                </c:pt>
                <c:pt idx="82">
                  <c:v>2008</c:v>
                </c:pt>
                <c:pt idx="83">
                  <c:v>2008</c:v>
                </c:pt>
                <c:pt idx="84">
                  <c:v>2009</c:v>
                </c:pt>
                <c:pt idx="85">
                  <c:v>2009</c:v>
                </c:pt>
                <c:pt idx="86">
                  <c:v>2009</c:v>
                </c:pt>
                <c:pt idx="87">
                  <c:v>2009</c:v>
                </c:pt>
                <c:pt idx="88">
                  <c:v>2009</c:v>
                </c:pt>
                <c:pt idx="89">
                  <c:v>2009</c:v>
                </c:pt>
                <c:pt idx="90">
                  <c:v>2009</c:v>
                </c:pt>
                <c:pt idx="91">
                  <c:v>2009</c:v>
                </c:pt>
                <c:pt idx="92">
                  <c:v>2009</c:v>
                </c:pt>
                <c:pt idx="93">
                  <c:v>2009</c:v>
                </c:pt>
                <c:pt idx="94">
                  <c:v>2009</c:v>
                </c:pt>
                <c:pt idx="95">
                  <c:v>2009</c:v>
                </c:pt>
                <c:pt idx="96">
                  <c:v>2010</c:v>
                </c:pt>
                <c:pt idx="97">
                  <c:v>2010</c:v>
                </c:pt>
                <c:pt idx="98">
                  <c:v>2010</c:v>
                </c:pt>
                <c:pt idx="99">
                  <c:v>2010</c:v>
                </c:pt>
                <c:pt idx="100">
                  <c:v>2010</c:v>
                </c:pt>
                <c:pt idx="101">
                  <c:v>2010</c:v>
                </c:pt>
                <c:pt idx="102">
                  <c:v>2010</c:v>
                </c:pt>
                <c:pt idx="103">
                  <c:v>2010</c:v>
                </c:pt>
                <c:pt idx="104">
                  <c:v>2010</c:v>
                </c:pt>
                <c:pt idx="105">
                  <c:v>2010</c:v>
                </c:pt>
                <c:pt idx="106">
                  <c:v>2010</c:v>
                </c:pt>
                <c:pt idx="107">
                  <c:v>2010</c:v>
                </c:pt>
                <c:pt idx="108">
                  <c:v>2011</c:v>
                </c:pt>
                <c:pt idx="109">
                  <c:v>2011</c:v>
                </c:pt>
                <c:pt idx="110">
                  <c:v>2011</c:v>
                </c:pt>
                <c:pt idx="111">
                  <c:v>2011</c:v>
                </c:pt>
                <c:pt idx="112">
                  <c:v>2011</c:v>
                </c:pt>
                <c:pt idx="113">
                  <c:v>2011</c:v>
                </c:pt>
                <c:pt idx="114">
                  <c:v>2011</c:v>
                </c:pt>
                <c:pt idx="115">
                  <c:v>2011</c:v>
                </c:pt>
                <c:pt idx="116">
                  <c:v>2011</c:v>
                </c:pt>
                <c:pt idx="117">
                  <c:v>2011</c:v>
                </c:pt>
                <c:pt idx="118">
                  <c:v>2011</c:v>
                </c:pt>
                <c:pt idx="119">
                  <c:v>2011</c:v>
                </c:pt>
                <c:pt idx="120">
                  <c:v>2012</c:v>
                </c:pt>
                <c:pt idx="121">
                  <c:v>2012</c:v>
                </c:pt>
                <c:pt idx="122">
                  <c:v>2012</c:v>
                </c:pt>
                <c:pt idx="123">
                  <c:v>2012</c:v>
                </c:pt>
                <c:pt idx="124">
                  <c:v>2012</c:v>
                </c:pt>
                <c:pt idx="125">
                  <c:v>2012</c:v>
                </c:pt>
                <c:pt idx="126">
                  <c:v>2012</c:v>
                </c:pt>
                <c:pt idx="127">
                  <c:v>2012</c:v>
                </c:pt>
                <c:pt idx="128">
                  <c:v>2012</c:v>
                </c:pt>
                <c:pt idx="129">
                  <c:v>2012</c:v>
                </c:pt>
                <c:pt idx="130">
                  <c:v>2012</c:v>
                </c:pt>
                <c:pt idx="131">
                  <c:v>2012</c:v>
                </c:pt>
                <c:pt idx="132">
                  <c:v>2013</c:v>
                </c:pt>
                <c:pt idx="133">
                  <c:v>2013</c:v>
                </c:pt>
                <c:pt idx="134">
                  <c:v>2013</c:v>
                </c:pt>
                <c:pt idx="135">
                  <c:v>2013</c:v>
                </c:pt>
                <c:pt idx="136">
                  <c:v>2013</c:v>
                </c:pt>
                <c:pt idx="137">
                  <c:v>2013</c:v>
                </c:pt>
                <c:pt idx="138">
                  <c:v>2013</c:v>
                </c:pt>
                <c:pt idx="139">
                  <c:v>2013</c:v>
                </c:pt>
                <c:pt idx="140">
                  <c:v>2013</c:v>
                </c:pt>
                <c:pt idx="141">
                  <c:v>2013</c:v>
                </c:pt>
                <c:pt idx="142">
                  <c:v>2013</c:v>
                </c:pt>
                <c:pt idx="143">
                  <c:v>2013</c:v>
                </c:pt>
                <c:pt idx="144">
                  <c:v>2014</c:v>
                </c:pt>
                <c:pt idx="145">
                  <c:v>2014</c:v>
                </c:pt>
                <c:pt idx="146">
                  <c:v>2014</c:v>
                </c:pt>
                <c:pt idx="147">
                  <c:v>2014</c:v>
                </c:pt>
                <c:pt idx="148">
                  <c:v>2014</c:v>
                </c:pt>
                <c:pt idx="149">
                  <c:v>2014</c:v>
                </c:pt>
                <c:pt idx="150">
                  <c:v>2014</c:v>
                </c:pt>
                <c:pt idx="151">
                  <c:v>2014</c:v>
                </c:pt>
                <c:pt idx="152">
                  <c:v>2014</c:v>
                </c:pt>
                <c:pt idx="153">
                  <c:v>2014</c:v>
                </c:pt>
                <c:pt idx="154">
                  <c:v>2014</c:v>
                </c:pt>
                <c:pt idx="155">
                  <c:v>2014</c:v>
                </c:pt>
                <c:pt idx="156">
                  <c:v>2015</c:v>
                </c:pt>
                <c:pt idx="157">
                  <c:v>2015</c:v>
                </c:pt>
                <c:pt idx="158">
                  <c:v>2015</c:v>
                </c:pt>
                <c:pt idx="159">
                  <c:v>2015</c:v>
                </c:pt>
                <c:pt idx="160">
                  <c:v>2015</c:v>
                </c:pt>
                <c:pt idx="161">
                  <c:v>2015</c:v>
                </c:pt>
                <c:pt idx="162">
                  <c:v>2015</c:v>
                </c:pt>
                <c:pt idx="163">
                  <c:v>2015</c:v>
                </c:pt>
                <c:pt idx="164">
                  <c:v>2015</c:v>
                </c:pt>
                <c:pt idx="165">
                  <c:v>2015</c:v>
                </c:pt>
                <c:pt idx="166">
                  <c:v>2015</c:v>
                </c:pt>
                <c:pt idx="167">
                  <c:v>2015</c:v>
                </c:pt>
                <c:pt idx="168">
                  <c:v>2016</c:v>
                </c:pt>
                <c:pt idx="169">
                  <c:v>2016</c:v>
                </c:pt>
                <c:pt idx="170">
                  <c:v>2016</c:v>
                </c:pt>
                <c:pt idx="171">
                  <c:v>2016</c:v>
                </c:pt>
                <c:pt idx="172">
                  <c:v>2016</c:v>
                </c:pt>
                <c:pt idx="173">
                  <c:v>2016</c:v>
                </c:pt>
                <c:pt idx="174">
                  <c:v>2016</c:v>
                </c:pt>
                <c:pt idx="175">
                  <c:v>2016</c:v>
                </c:pt>
                <c:pt idx="176">
                  <c:v>2016</c:v>
                </c:pt>
                <c:pt idx="177">
                  <c:v>2016</c:v>
                </c:pt>
                <c:pt idx="178">
                  <c:v>2016</c:v>
                </c:pt>
                <c:pt idx="179">
                  <c:v>2016</c:v>
                </c:pt>
                <c:pt idx="180">
                  <c:v>2017</c:v>
                </c:pt>
              </c:numCache>
            </c:numRef>
          </c:cat>
          <c:val>
            <c:numRef>
              <c:f>Sheet1!$C$2:$C$190</c:f>
              <c:numCache>
                <c:formatCode>0.0</c:formatCode>
                <c:ptCount val="189"/>
                <c:pt idx="0">
                  <c:v>97.8</c:v>
                </c:pt>
                <c:pt idx="1">
                  <c:v>95</c:v>
                </c:pt>
                <c:pt idx="2">
                  <c:v>110.7</c:v>
                </c:pt>
                <c:pt idx="3">
                  <c:v>108.5</c:v>
                </c:pt>
                <c:pt idx="4">
                  <c:v>110.3</c:v>
                </c:pt>
                <c:pt idx="5">
                  <c:v>106.3</c:v>
                </c:pt>
                <c:pt idx="6">
                  <c:v>97.4</c:v>
                </c:pt>
                <c:pt idx="7">
                  <c:v>94.5</c:v>
                </c:pt>
                <c:pt idx="8">
                  <c:v>93.7</c:v>
                </c:pt>
                <c:pt idx="9">
                  <c:v>79.599999999999994</c:v>
                </c:pt>
                <c:pt idx="10">
                  <c:v>84.9</c:v>
                </c:pt>
                <c:pt idx="11">
                  <c:v>80.7</c:v>
                </c:pt>
                <c:pt idx="12">
                  <c:v>78.8</c:v>
                </c:pt>
                <c:pt idx="13">
                  <c:v>64.8</c:v>
                </c:pt>
                <c:pt idx="14">
                  <c:v>61.4</c:v>
                </c:pt>
                <c:pt idx="15">
                  <c:v>81</c:v>
                </c:pt>
                <c:pt idx="16">
                  <c:v>83.6</c:v>
                </c:pt>
                <c:pt idx="17">
                  <c:v>83.5</c:v>
                </c:pt>
                <c:pt idx="18">
                  <c:v>77</c:v>
                </c:pt>
                <c:pt idx="19">
                  <c:v>81.7</c:v>
                </c:pt>
                <c:pt idx="20">
                  <c:v>77</c:v>
                </c:pt>
                <c:pt idx="21">
                  <c:v>81.7</c:v>
                </c:pt>
                <c:pt idx="22">
                  <c:v>92.5</c:v>
                </c:pt>
                <c:pt idx="23">
                  <c:v>94.8</c:v>
                </c:pt>
                <c:pt idx="24">
                  <c:v>97.7</c:v>
                </c:pt>
                <c:pt idx="25">
                  <c:v>88.5</c:v>
                </c:pt>
                <c:pt idx="26">
                  <c:v>88.5</c:v>
                </c:pt>
                <c:pt idx="27">
                  <c:v>93</c:v>
                </c:pt>
                <c:pt idx="28">
                  <c:v>93.1</c:v>
                </c:pt>
                <c:pt idx="29">
                  <c:v>102.8</c:v>
                </c:pt>
                <c:pt idx="30">
                  <c:v>105.7</c:v>
                </c:pt>
                <c:pt idx="31">
                  <c:v>98.7</c:v>
                </c:pt>
                <c:pt idx="32">
                  <c:v>96.7</c:v>
                </c:pt>
                <c:pt idx="33">
                  <c:v>92.9</c:v>
                </c:pt>
                <c:pt idx="34">
                  <c:v>92.6</c:v>
                </c:pt>
                <c:pt idx="35">
                  <c:v>102.7</c:v>
                </c:pt>
                <c:pt idx="36">
                  <c:v>105.1</c:v>
                </c:pt>
                <c:pt idx="37">
                  <c:v>104.4</c:v>
                </c:pt>
                <c:pt idx="38">
                  <c:v>103</c:v>
                </c:pt>
                <c:pt idx="39">
                  <c:v>97.5</c:v>
                </c:pt>
                <c:pt idx="40">
                  <c:v>103.1</c:v>
                </c:pt>
                <c:pt idx="41">
                  <c:v>106.2</c:v>
                </c:pt>
                <c:pt idx="42">
                  <c:v>103.6</c:v>
                </c:pt>
                <c:pt idx="43">
                  <c:v>105.5</c:v>
                </c:pt>
                <c:pt idx="44">
                  <c:v>87.5</c:v>
                </c:pt>
                <c:pt idx="45">
                  <c:v>85.2</c:v>
                </c:pt>
                <c:pt idx="46">
                  <c:v>98.3</c:v>
                </c:pt>
                <c:pt idx="47">
                  <c:v>103.8</c:v>
                </c:pt>
                <c:pt idx="48">
                  <c:v>106.8</c:v>
                </c:pt>
                <c:pt idx="49">
                  <c:v>102.7</c:v>
                </c:pt>
                <c:pt idx="50">
                  <c:v>107.5</c:v>
                </c:pt>
                <c:pt idx="51">
                  <c:v>109.8</c:v>
                </c:pt>
                <c:pt idx="52">
                  <c:v>104.7</c:v>
                </c:pt>
                <c:pt idx="53">
                  <c:v>105.4</c:v>
                </c:pt>
                <c:pt idx="54">
                  <c:v>107</c:v>
                </c:pt>
                <c:pt idx="55">
                  <c:v>100.2</c:v>
                </c:pt>
                <c:pt idx="56">
                  <c:v>105.9</c:v>
                </c:pt>
                <c:pt idx="57">
                  <c:v>105.1</c:v>
                </c:pt>
                <c:pt idx="58">
                  <c:v>105.3</c:v>
                </c:pt>
                <c:pt idx="59">
                  <c:v>110</c:v>
                </c:pt>
                <c:pt idx="60">
                  <c:v>110.2</c:v>
                </c:pt>
                <c:pt idx="61">
                  <c:v>111.2</c:v>
                </c:pt>
                <c:pt idx="62">
                  <c:v>108.2</c:v>
                </c:pt>
                <c:pt idx="63">
                  <c:v>106.3</c:v>
                </c:pt>
                <c:pt idx="64">
                  <c:v>108.5</c:v>
                </c:pt>
                <c:pt idx="65">
                  <c:v>105.3</c:v>
                </c:pt>
                <c:pt idx="66">
                  <c:v>111.9</c:v>
                </c:pt>
                <c:pt idx="67">
                  <c:v>105.6</c:v>
                </c:pt>
                <c:pt idx="68">
                  <c:v>99.5</c:v>
                </c:pt>
                <c:pt idx="69">
                  <c:v>95.2</c:v>
                </c:pt>
                <c:pt idx="70">
                  <c:v>87.8</c:v>
                </c:pt>
                <c:pt idx="71">
                  <c:v>90.6</c:v>
                </c:pt>
                <c:pt idx="72">
                  <c:v>87.3</c:v>
                </c:pt>
                <c:pt idx="73">
                  <c:v>76.400000000000006</c:v>
                </c:pt>
                <c:pt idx="74">
                  <c:v>65.900000000000006</c:v>
                </c:pt>
                <c:pt idx="75">
                  <c:v>62.8</c:v>
                </c:pt>
                <c:pt idx="76">
                  <c:v>58.1</c:v>
                </c:pt>
                <c:pt idx="77">
                  <c:v>51</c:v>
                </c:pt>
                <c:pt idx="78">
                  <c:v>51.9</c:v>
                </c:pt>
                <c:pt idx="79">
                  <c:v>58.5</c:v>
                </c:pt>
                <c:pt idx="80">
                  <c:v>61.4</c:v>
                </c:pt>
                <c:pt idx="81">
                  <c:v>38.799999999999997</c:v>
                </c:pt>
                <c:pt idx="82">
                  <c:v>44.7</c:v>
                </c:pt>
                <c:pt idx="83">
                  <c:v>38.6</c:v>
                </c:pt>
                <c:pt idx="84">
                  <c:v>37.4</c:v>
                </c:pt>
                <c:pt idx="85">
                  <c:v>25.3</c:v>
                </c:pt>
                <c:pt idx="86">
                  <c:v>26.9</c:v>
                </c:pt>
                <c:pt idx="87">
                  <c:v>40.799999999999997</c:v>
                </c:pt>
                <c:pt idx="88">
                  <c:v>54.8</c:v>
                </c:pt>
                <c:pt idx="89">
                  <c:v>49.3</c:v>
                </c:pt>
                <c:pt idx="90">
                  <c:v>47.4</c:v>
                </c:pt>
                <c:pt idx="91">
                  <c:v>54.5</c:v>
                </c:pt>
                <c:pt idx="92">
                  <c:v>53.4</c:v>
                </c:pt>
                <c:pt idx="93">
                  <c:v>48.7</c:v>
                </c:pt>
                <c:pt idx="94">
                  <c:v>50.6</c:v>
                </c:pt>
                <c:pt idx="95">
                  <c:v>53.6</c:v>
                </c:pt>
                <c:pt idx="96">
                  <c:v>56.5</c:v>
                </c:pt>
                <c:pt idx="97">
                  <c:v>46.4</c:v>
                </c:pt>
                <c:pt idx="98">
                  <c:v>52.3</c:v>
                </c:pt>
                <c:pt idx="99">
                  <c:v>57.7</c:v>
                </c:pt>
                <c:pt idx="100">
                  <c:v>62.7</c:v>
                </c:pt>
                <c:pt idx="101">
                  <c:v>54.3</c:v>
                </c:pt>
                <c:pt idx="102">
                  <c:v>51</c:v>
                </c:pt>
                <c:pt idx="103">
                  <c:v>53.2</c:v>
                </c:pt>
                <c:pt idx="104">
                  <c:v>48.6</c:v>
                </c:pt>
                <c:pt idx="105">
                  <c:v>49.9</c:v>
                </c:pt>
                <c:pt idx="106">
                  <c:v>57.8</c:v>
                </c:pt>
                <c:pt idx="107">
                  <c:v>63.4</c:v>
                </c:pt>
                <c:pt idx="108">
                  <c:v>64.8</c:v>
                </c:pt>
                <c:pt idx="109">
                  <c:v>72</c:v>
                </c:pt>
                <c:pt idx="110">
                  <c:v>63.8</c:v>
                </c:pt>
                <c:pt idx="111">
                  <c:v>66</c:v>
                </c:pt>
                <c:pt idx="112">
                  <c:v>61.7</c:v>
                </c:pt>
                <c:pt idx="113">
                  <c:v>57.6</c:v>
                </c:pt>
                <c:pt idx="114">
                  <c:v>59.2</c:v>
                </c:pt>
                <c:pt idx="115">
                  <c:v>45.2</c:v>
                </c:pt>
                <c:pt idx="116">
                  <c:v>46.4</c:v>
                </c:pt>
                <c:pt idx="117">
                  <c:v>40.9</c:v>
                </c:pt>
                <c:pt idx="118">
                  <c:v>55.2</c:v>
                </c:pt>
                <c:pt idx="119">
                  <c:v>64.8</c:v>
                </c:pt>
                <c:pt idx="120">
                  <c:v>61.5</c:v>
                </c:pt>
                <c:pt idx="121">
                  <c:v>71.599999999999994</c:v>
                </c:pt>
                <c:pt idx="122">
                  <c:v>69.5</c:v>
                </c:pt>
                <c:pt idx="123">
                  <c:v>68.7</c:v>
                </c:pt>
                <c:pt idx="124">
                  <c:v>64.400000000000006</c:v>
                </c:pt>
                <c:pt idx="125">
                  <c:v>62.7</c:v>
                </c:pt>
                <c:pt idx="126">
                  <c:v>65.400000000000006</c:v>
                </c:pt>
                <c:pt idx="127">
                  <c:v>61.3</c:v>
                </c:pt>
                <c:pt idx="128">
                  <c:v>68.400000000000006</c:v>
                </c:pt>
                <c:pt idx="129">
                  <c:v>73.099999999999994</c:v>
                </c:pt>
                <c:pt idx="130">
                  <c:v>71.5</c:v>
                </c:pt>
                <c:pt idx="131">
                  <c:v>66.7</c:v>
                </c:pt>
                <c:pt idx="132">
                  <c:v>58.4</c:v>
                </c:pt>
                <c:pt idx="133">
                  <c:v>68</c:v>
                </c:pt>
                <c:pt idx="134">
                  <c:v>61.9</c:v>
                </c:pt>
                <c:pt idx="135">
                  <c:v>69</c:v>
                </c:pt>
                <c:pt idx="136">
                  <c:v>74.3</c:v>
                </c:pt>
                <c:pt idx="137">
                  <c:v>82.1</c:v>
                </c:pt>
                <c:pt idx="138">
                  <c:v>81</c:v>
                </c:pt>
                <c:pt idx="139">
                  <c:v>81.8</c:v>
                </c:pt>
                <c:pt idx="140">
                  <c:v>80.2</c:v>
                </c:pt>
                <c:pt idx="141">
                  <c:v>72.400000000000006</c:v>
                </c:pt>
                <c:pt idx="142">
                  <c:v>72</c:v>
                </c:pt>
                <c:pt idx="143">
                  <c:v>77.5</c:v>
                </c:pt>
                <c:pt idx="144">
                  <c:v>79.400000000000006</c:v>
                </c:pt>
                <c:pt idx="145">
                  <c:v>78.3</c:v>
                </c:pt>
                <c:pt idx="146">
                  <c:v>83.9</c:v>
                </c:pt>
                <c:pt idx="147">
                  <c:v>81.7</c:v>
                </c:pt>
                <c:pt idx="148">
                  <c:v>82.2</c:v>
                </c:pt>
                <c:pt idx="149">
                  <c:v>86.4</c:v>
                </c:pt>
                <c:pt idx="150">
                  <c:v>90.3</c:v>
                </c:pt>
                <c:pt idx="151">
                  <c:v>93.4</c:v>
                </c:pt>
                <c:pt idx="152">
                  <c:v>89</c:v>
                </c:pt>
                <c:pt idx="153">
                  <c:v>94.1</c:v>
                </c:pt>
                <c:pt idx="154">
                  <c:v>91</c:v>
                </c:pt>
                <c:pt idx="155">
                  <c:v>93.1</c:v>
                </c:pt>
                <c:pt idx="156">
                  <c:v>103.8</c:v>
                </c:pt>
                <c:pt idx="157">
                  <c:v>98.8</c:v>
                </c:pt>
                <c:pt idx="158">
                  <c:v>101.4</c:v>
                </c:pt>
                <c:pt idx="159">
                  <c:v>94.3</c:v>
                </c:pt>
                <c:pt idx="160">
                  <c:v>94.6</c:v>
                </c:pt>
                <c:pt idx="161">
                  <c:v>99.8</c:v>
                </c:pt>
                <c:pt idx="162">
                  <c:v>91</c:v>
                </c:pt>
                <c:pt idx="163">
                  <c:v>101.3</c:v>
                </c:pt>
                <c:pt idx="164">
                  <c:v>102.6</c:v>
                </c:pt>
                <c:pt idx="165">
                  <c:v>99.1</c:v>
                </c:pt>
                <c:pt idx="166">
                  <c:v>92.6</c:v>
                </c:pt>
                <c:pt idx="167">
                  <c:v>96.3</c:v>
                </c:pt>
                <c:pt idx="168">
                  <c:v>97.8</c:v>
                </c:pt>
                <c:pt idx="169">
                  <c:v>94</c:v>
                </c:pt>
                <c:pt idx="170">
                  <c:v>96.1</c:v>
                </c:pt>
                <c:pt idx="171">
                  <c:v>94.7</c:v>
                </c:pt>
                <c:pt idx="172">
                  <c:v>92.4</c:v>
                </c:pt>
                <c:pt idx="173">
                  <c:v>97.4</c:v>
                </c:pt>
                <c:pt idx="174">
                  <c:v>96.7</c:v>
                </c:pt>
                <c:pt idx="175">
                  <c:v>101.8</c:v>
                </c:pt>
                <c:pt idx="176">
                  <c:v>103.5</c:v>
                </c:pt>
                <c:pt idx="177">
                  <c:v>100.8</c:v>
                </c:pt>
                <c:pt idx="178">
                  <c:v>109.4</c:v>
                </c:pt>
                <c:pt idx="179">
                  <c:v>113.3</c:v>
                </c:pt>
                <c:pt idx="180">
                  <c:v>111.6</c:v>
                </c:pt>
                <c:pt idx="181">
                  <c:v>116.1</c:v>
                </c:pt>
                <c:pt idx="182">
                  <c:v>124.9</c:v>
                </c:pt>
                <c:pt idx="183">
                  <c:v>119.4</c:v>
                </c:pt>
                <c:pt idx="184">
                  <c:v>117.9</c:v>
                </c:pt>
                <c:pt idx="185">
                  <c:v>117.3</c:v>
                </c:pt>
                <c:pt idx="186">
                  <c:v>121.1</c:v>
                </c:pt>
                <c:pt idx="187">
                  <c:v>122.9</c:v>
                </c:pt>
                <c:pt idx="188">
                  <c:v>119.8</c:v>
                </c:pt>
              </c:numCache>
            </c:numRef>
          </c:val>
          <c:smooth val="1"/>
          <c:extLst>
            <c:ext xmlns:c16="http://schemas.microsoft.com/office/drawing/2014/chart" uri="{C3380CC4-5D6E-409C-BE32-E72D297353CC}">
              <c16:uniqueId val="{00000000-5618-4204-9CF7-8299B789DB71}"/>
            </c:ext>
          </c:extLst>
        </c:ser>
        <c:dLbls>
          <c:showLegendKey val="0"/>
          <c:showVal val="0"/>
          <c:showCatName val="0"/>
          <c:showSerName val="0"/>
          <c:showPercent val="0"/>
          <c:showBubbleSize val="0"/>
        </c:dLbls>
        <c:marker val="1"/>
        <c:smooth val="0"/>
        <c:axId val="-211883808"/>
        <c:axId val="-211886128"/>
      </c:lineChart>
      <c:catAx>
        <c:axId val="-211891280"/>
        <c:scaling>
          <c:orientation val="minMax"/>
        </c:scaling>
        <c:delete val="0"/>
        <c:axPos val="b"/>
        <c:numFmt formatCode="General" sourceLinked="1"/>
        <c:majorTickMark val="none"/>
        <c:minorTickMark val="none"/>
        <c:tickLblPos val="nextTo"/>
        <c:spPr>
          <a:ln>
            <a:noFill/>
          </a:ln>
        </c:spPr>
        <c:crossAx val="-211888960"/>
        <c:crosses val="autoZero"/>
        <c:auto val="1"/>
        <c:lblAlgn val="ctr"/>
        <c:lblOffset val="100"/>
        <c:tickLblSkip val="12"/>
        <c:noMultiLvlLbl val="0"/>
      </c:catAx>
      <c:valAx>
        <c:axId val="-211888960"/>
        <c:scaling>
          <c:orientation val="minMax"/>
          <c:max val="250"/>
        </c:scaling>
        <c:delete val="0"/>
        <c:axPos val="l"/>
        <c:majorGridlines>
          <c:spPr>
            <a:ln>
              <a:noFill/>
            </a:ln>
          </c:spPr>
        </c:majorGridlines>
        <c:numFmt formatCode="0" sourceLinked="0"/>
        <c:majorTickMark val="none"/>
        <c:minorTickMark val="none"/>
        <c:tickLblPos val="nextTo"/>
        <c:spPr>
          <a:ln>
            <a:noFill/>
          </a:ln>
        </c:spPr>
        <c:crossAx val="-211891280"/>
        <c:crosses val="autoZero"/>
        <c:crossBetween val="between"/>
        <c:majorUnit val="25"/>
      </c:valAx>
      <c:valAx>
        <c:axId val="-211886128"/>
        <c:scaling>
          <c:orientation val="maxMin"/>
          <c:max val="160"/>
          <c:min val="0"/>
        </c:scaling>
        <c:delete val="0"/>
        <c:axPos val="r"/>
        <c:numFmt formatCode="0" sourceLinked="0"/>
        <c:majorTickMark val="none"/>
        <c:minorTickMark val="none"/>
        <c:tickLblPos val="nextTo"/>
        <c:spPr>
          <a:ln>
            <a:noFill/>
          </a:ln>
        </c:spPr>
        <c:crossAx val="-211883808"/>
        <c:crosses val="max"/>
        <c:crossBetween val="between"/>
        <c:majorUnit val="20"/>
      </c:valAx>
      <c:catAx>
        <c:axId val="-211883808"/>
        <c:scaling>
          <c:orientation val="minMax"/>
        </c:scaling>
        <c:delete val="1"/>
        <c:axPos val="t"/>
        <c:numFmt formatCode="General" sourceLinked="1"/>
        <c:majorTickMark val="out"/>
        <c:minorTickMark val="none"/>
        <c:tickLblPos val="nextTo"/>
        <c:crossAx val="-211886128"/>
        <c:crosses val="autoZero"/>
        <c:auto val="1"/>
        <c:lblAlgn val="ctr"/>
        <c:lblOffset val="100"/>
        <c:noMultiLvlLbl val="0"/>
      </c:catAx>
    </c:plotArea>
    <c:plotVisOnly val="1"/>
    <c:dispBlanksAs val="gap"/>
    <c:showDLblsOverMax val="0"/>
  </c:chart>
  <c:txPr>
    <a:bodyPr/>
    <a:lstStyle/>
    <a:p>
      <a:pPr>
        <a:defRPr sz="800">
          <a:solidFill>
            <a:schemeClr val="bg1">
              <a:lumMod val="50000"/>
            </a:schemeClr>
          </a:solidFil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56080842660799E-2"/>
          <c:y val="1.69237175445054E-2"/>
          <c:w val="0.86250578245792298"/>
          <c:h val="0.93071467086979998"/>
        </c:manualLayout>
      </c:layout>
      <c:lineChart>
        <c:grouping val="standard"/>
        <c:varyColors val="0"/>
        <c:ser>
          <c:idx val="2"/>
          <c:order val="1"/>
          <c:tx>
            <c:strRef>
              <c:f>Sheet1!#REF!</c:f>
              <c:strCache>
                <c:ptCount val="1"/>
                <c:pt idx="0">
                  <c:v>#REF!</c:v>
                </c:pt>
              </c:strCache>
            </c:strRef>
          </c:tx>
          <c:spPr>
            <a:ln w="19050">
              <a:solidFill>
                <a:srgbClr val="1435A0"/>
              </a:solidFill>
            </a:ln>
          </c:spPr>
          <c:marker>
            <c:symbol val="none"/>
          </c:marker>
          <c:cat>
            <c:numRef>
              <c:f>Sheet1!$A$2:$A$17</c:f>
              <c:numCache>
                <c:formatCode>0.00</c:formatCode>
                <c:ptCount val="13"/>
                <c:pt idx="0">
                  <c:v>2016.09</c:v>
                </c:pt>
                <c:pt idx="1">
                  <c:v>2016.1</c:v>
                </c:pt>
                <c:pt idx="2">
                  <c:v>2016.11</c:v>
                </c:pt>
                <c:pt idx="3">
                  <c:v>2016.12</c:v>
                </c:pt>
                <c:pt idx="4">
                  <c:v>2017.01</c:v>
                </c:pt>
                <c:pt idx="5">
                  <c:v>2017.02</c:v>
                </c:pt>
                <c:pt idx="6">
                  <c:v>2017.03</c:v>
                </c:pt>
                <c:pt idx="7">
                  <c:v>2017.04</c:v>
                </c:pt>
                <c:pt idx="8">
                  <c:v>2017.05</c:v>
                </c:pt>
                <c:pt idx="9">
                  <c:v>2017.06</c:v>
                </c:pt>
                <c:pt idx="10">
                  <c:v>2017.07</c:v>
                </c:pt>
                <c:pt idx="11">
                  <c:v>2017.08</c:v>
                </c:pt>
                <c:pt idx="12">
                  <c:v>2017.09</c:v>
                </c:pt>
              </c:numCache>
            </c:numRef>
          </c:cat>
          <c:val>
            <c:numRef>
              <c:f>Sheet1!#REF!</c:f>
              <c:numCache>
                <c:formatCode>General</c:formatCode>
                <c:ptCount val="1"/>
                <c:pt idx="0">
                  <c:v>1</c:v>
                </c:pt>
              </c:numCache>
            </c:numRef>
          </c:val>
          <c:smooth val="1"/>
          <c:extLst>
            <c:ext xmlns:c16="http://schemas.microsoft.com/office/drawing/2014/chart" uri="{C3380CC4-5D6E-409C-BE32-E72D297353CC}">
              <c16:uniqueId val="{00000001-4E10-478D-811F-03AE5E41AD5B}"/>
            </c:ext>
          </c:extLst>
        </c:ser>
        <c:ser>
          <c:idx val="3"/>
          <c:order val="2"/>
          <c:tx>
            <c:strRef>
              <c:f>Sheet1!$D$1</c:f>
              <c:strCache>
                <c:ptCount val="1"/>
                <c:pt idx="0">
                  <c:v>Consumer Financial Stress</c:v>
                </c:pt>
              </c:strCache>
            </c:strRef>
          </c:tx>
          <c:spPr>
            <a:ln w="25400">
              <a:solidFill>
                <a:schemeClr val="accent2"/>
              </a:solidFill>
              <a:prstDash val="solid"/>
            </a:ln>
          </c:spPr>
          <c:marker>
            <c:symbol val="none"/>
          </c:marker>
          <c:cat>
            <c:numRef>
              <c:f>Sheet1!$A$2:$A$17</c:f>
              <c:numCache>
                <c:formatCode>0.00</c:formatCode>
                <c:ptCount val="13"/>
                <c:pt idx="0">
                  <c:v>2016.09</c:v>
                </c:pt>
                <c:pt idx="1">
                  <c:v>2016.1</c:v>
                </c:pt>
                <c:pt idx="2">
                  <c:v>2016.11</c:v>
                </c:pt>
                <c:pt idx="3">
                  <c:v>2016.12</c:v>
                </c:pt>
                <c:pt idx="4">
                  <c:v>2017.01</c:v>
                </c:pt>
                <c:pt idx="5">
                  <c:v>2017.02</c:v>
                </c:pt>
                <c:pt idx="6">
                  <c:v>2017.03</c:v>
                </c:pt>
                <c:pt idx="7">
                  <c:v>2017.04</c:v>
                </c:pt>
                <c:pt idx="8">
                  <c:v>2017.05</c:v>
                </c:pt>
                <c:pt idx="9">
                  <c:v>2017.06</c:v>
                </c:pt>
                <c:pt idx="10">
                  <c:v>2017.07</c:v>
                </c:pt>
                <c:pt idx="11">
                  <c:v>2017.08</c:v>
                </c:pt>
                <c:pt idx="12">
                  <c:v>2017.09</c:v>
                </c:pt>
              </c:numCache>
            </c:numRef>
          </c:cat>
          <c:val>
            <c:numRef>
              <c:f>Sheet1!$D$2:$D$17</c:f>
              <c:numCache>
                <c:formatCode>0.0</c:formatCode>
                <c:ptCount val="13"/>
                <c:pt idx="0">
                  <c:v>92.932766550317098</c:v>
                </c:pt>
                <c:pt idx="1">
                  <c:v>94.161739061016476</c:v>
                </c:pt>
                <c:pt idx="2">
                  <c:v>90.700108511591367</c:v>
                </c:pt>
                <c:pt idx="3">
                  <c:v>88.790995551991543</c:v>
                </c:pt>
                <c:pt idx="4">
                  <c:v>95.514102742163004</c:v>
                </c:pt>
                <c:pt idx="5">
                  <c:v>93.955046679309135</c:v>
                </c:pt>
                <c:pt idx="6">
                  <c:v>92.317014769496694</c:v>
                </c:pt>
                <c:pt idx="7">
                  <c:v>90.533461171443506</c:v>
                </c:pt>
                <c:pt idx="8">
                  <c:v>87.358041165123282</c:v>
                </c:pt>
                <c:pt idx="9">
                  <c:v>87.378555675830071</c:v>
                </c:pt>
                <c:pt idx="10">
                  <c:v>86.980277770172023</c:v>
                </c:pt>
                <c:pt idx="11">
                  <c:v>90.379166261021481</c:v>
                </c:pt>
                <c:pt idx="12">
                  <c:v>90.832806827910346</c:v>
                </c:pt>
              </c:numCache>
            </c:numRef>
          </c:val>
          <c:smooth val="1"/>
          <c:extLst>
            <c:ext xmlns:c16="http://schemas.microsoft.com/office/drawing/2014/chart" uri="{C3380CC4-5D6E-409C-BE32-E72D297353CC}">
              <c16:uniqueId val="{00000002-4E10-478D-811F-03AE5E41AD5B}"/>
            </c:ext>
          </c:extLst>
        </c:ser>
        <c:dLbls>
          <c:showLegendKey val="0"/>
          <c:showVal val="0"/>
          <c:showCatName val="0"/>
          <c:showSerName val="0"/>
          <c:showPercent val="0"/>
          <c:showBubbleSize val="0"/>
        </c:dLbls>
        <c:marker val="1"/>
        <c:smooth val="0"/>
        <c:axId val="-211852720"/>
        <c:axId val="-211849888"/>
      </c:lineChart>
      <c:lineChart>
        <c:grouping val="standard"/>
        <c:varyColors val="0"/>
        <c:ser>
          <c:idx val="1"/>
          <c:order val="0"/>
          <c:tx>
            <c:strRef>
              <c:f>Sheet1!$C$1</c:f>
              <c:strCache>
                <c:ptCount val="1"/>
                <c:pt idx="0">
                  <c:v>Consumer Confidence</c:v>
                </c:pt>
              </c:strCache>
            </c:strRef>
          </c:tx>
          <c:spPr>
            <a:ln w="25400">
              <a:solidFill>
                <a:schemeClr val="bg1">
                  <a:lumMod val="65000"/>
                </a:schemeClr>
              </a:solidFill>
            </a:ln>
          </c:spPr>
          <c:marker>
            <c:symbol val="none"/>
          </c:marker>
          <c:cat>
            <c:numRef>
              <c:f>Sheet1!$A$2:$A$17</c:f>
              <c:numCache>
                <c:formatCode>0.00</c:formatCode>
                <c:ptCount val="13"/>
                <c:pt idx="0">
                  <c:v>2016.09</c:v>
                </c:pt>
                <c:pt idx="1">
                  <c:v>2016.1</c:v>
                </c:pt>
                <c:pt idx="2">
                  <c:v>2016.11</c:v>
                </c:pt>
                <c:pt idx="3">
                  <c:v>2016.12</c:v>
                </c:pt>
                <c:pt idx="4">
                  <c:v>2017.01</c:v>
                </c:pt>
                <c:pt idx="5">
                  <c:v>2017.02</c:v>
                </c:pt>
                <c:pt idx="6">
                  <c:v>2017.03</c:v>
                </c:pt>
                <c:pt idx="7">
                  <c:v>2017.04</c:v>
                </c:pt>
                <c:pt idx="8">
                  <c:v>2017.05</c:v>
                </c:pt>
                <c:pt idx="9">
                  <c:v>2017.06</c:v>
                </c:pt>
                <c:pt idx="10">
                  <c:v>2017.07</c:v>
                </c:pt>
                <c:pt idx="11">
                  <c:v>2017.08</c:v>
                </c:pt>
                <c:pt idx="12">
                  <c:v>2017.09</c:v>
                </c:pt>
              </c:numCache>
            </c:numRef>
          </c:cat>
          <c:val>
            <c:numRef>
              <c:f>Sheet1!$C$2:$C$17</c:f>
              <c:numCache>
                <c:formatCode>0.0</c:formatCode>
                <c:ptCount val="13"/>
                <c:pt idx="0">
                  <c:v>103.5</c:v>
                </c:pt>
                <c:pt idx="1">
                  <c:v>100.8</c:v>
                </c:pt>
                <c:pt idx="2">
                  <c:v>109.4</c:v>
                </c:pt>
                <c:pt idx="3">
                  <c:v>113.3</c:v>
                </c:pt>
                <c:pt idx="4">
                  <c:v>111.6</c:v>
                </c:pt>
                <c:pt idx="5">
                  <c:v>116.1</c:v>
                </c:pt>
                <c:pt idx="6">
                  <c:v>124.9</c:v>
                </c:pt>
                <c:pt idx="7">
                  <c:v>119.4</c:v>
                </c:pt>
                <c:pt idx="8">
                  <c:v>117.6</c:v>
                </c:pt>
                <c:pt idx="9">
                  <c:v>117.3</c:v>
                </c:pt>
                <c:pt idx="10">
                  <c:v>120</c:v>
                </c:pt>
                <c:pt idx="11">
                  <c:v>122.9</c:v>
                </c:pt>
                <c:pt idx="12">
                  <c:v>119.8</c:v>
                </c:pt>
              </c:numCache>
            </c:numRef>
          </c:val>
          <c:smooth val="1"/>
          <c:extLst>
            <c:ext xmlns:c16="http://schemas.microsoft.com/office/drawing/2014/chart" uri="{C3380CC4-5D6E-409C-BE32-E72D297353CC}">
              <c16:uniqueId val="{00000000-4E10-478D-811F-03AE5E41AD5B}"/>
            </c:ext>
          </c:extLst>
        </c:ser>
        <c:dLbls>
          <c:showLegendKey val="0"/>
          <c:showVal val="0"/>
          <c:showCatName val="0"/>
          <c:showSerName val="0"/>
          <c:showPercent val="0"/>
          <c:showBubbleSize val="0"/>
        </c:dLbls>
        <c:marker val="1"/>
        <c:smooth val="0"/>
        <c:axId val="-211845248"/>
        <c:axId val="-211847568"/>
      </c:lineChart>
      <c:catAx>
        <c:axId val="-211852720"/>
        <c:scaling>
          <c:orientation val="minMax"/>
        </c:scaling>
        <c:delete val="1"/>
        <c:axPos val="b"/>
        <c:numFmt formatCode="0.00" sourceLinked="1"/>
        <c:majorTickMark val="none"/>
        <c:minorTickMark val="none"/>
        <c:tickLblPos val="nextTo"/>
        <c:crossAx val="-211849888"/>
        <c:crosses val="autoZero"/>
        <c:auto val="1"/>
        <c:lblAlgn val="ctr"/>
        <c:lblOffset val="100"/>
        <c:tickLblSkip val="3"/>
        <c:noMultiLvlLbl val="0"/>
      </c:catAx>
      <c:valAx>
        <c:axId val="-211849888"/>
        <c:scaling>
          <c:orientation val="minMax"/>
          <c:max val="115"/>
          <c:min val="65"/>
        </c:scaling>
        <c:delete val="0"/>
        <c:axPos val="l"/>
        <c:majorGridlines>
          <c:spPr>
            <a:ln>
              <a:solidFill>
                <a:schemeClr val="bg1">
                  <a:lumMod val="85000"/>
                </a:schemeClr>
              </a:solidFill>
            </a:ln>
          </c:spPr>
        </c:majorGridlines>
        <c:numFmt formatCode="0" sourceLinked="0"/>
        <c:majorTickMark val="none"/>
        <c:minorTickMark val="none"/>
        <c:tickLblPos val="nextTo"/>
        <c:spPr>
          <a:ln>
            <a:noFill/>
          </a:ln>
        </c:spPr>
        <c:crossAx val="-211852720"/>
        <c:crosses val="autoZero"/>
        <c:crossBetween val="between"/>
        <c:majorUnit val="10"/>
      </c:valAx>
      <c:valAx>
        <c:axId val="-211847568"/>
        <c:scaling>
          <c:orientation val="maxMin"/>
          <c:max val="130"/>
          <c:min val="80"/>
        </c:scaling>
        <c:delete val="0"/>
        <c:axPos val="r"/>
        <c:numFmt formatCode="0" sourceLinked="0"/>
        <c:majorTickMark val="none"/>
        <c:minorTickMark val="none"/>
        <c:tickLblPos val="nextTo"/>
        <c:spPr>
          <a:ln>
            <a:noFill/>
          </a:ln>
        </c:spPr>
        <c:crossAx val="-211845248"/>
        <c:crosses val="max"/>
        <c:crossBetween val="between"/>
        <c:majorUnit val="10"/>
      </c:valAx>
      <c:catAx>
        <c:axId val="-211845248"/>
        <c:scaling>
          <c:orientation val="minMax"/>
        </c:scaling>
        <c:delete val="0"/>
        <c:axPos val="b"/>
        <c:numFmt formatCode="0.00" sourceLinked="1"/>
        <c:majorTickMark val="none"/>
        <c:minorTickMark val="none"/>
        <c:tickLblPos val="nextTo"/>
        <c:spPr>
          <a:ln>
            <a:noFill/>
          </a:ln>
        </c:spPr>
        <c:crossAx val="-211847568"/>
        <c:crosses val="max"/>
        <c:auto val="1"/>
        <c:lblAlgn val="ctr"/>
        <c:lblOffset val="100"/>
        <c:tickLblSkip val="6"/>
        <c:noMultiLvlLbl val="0"/>
      </c:catAx>
    </c:plotArea>
    <c:plotVisOnly val="1"/>
    <c:dispBlanksAs val="gap"/>
    <c:showDLblsOverMax val="0"/>
  </c:chart>
  <c:txPr>
    <a:bodyPr/>
    <a:lstStyle/>
    <a:p>
      <a:pPr>
        <a:defRPr sz="800">
          <a:solidFill>
            <a:schemeClr val="bg1">
              <a:lumMod val="50000"/>
            </a:schemeClr>
          </a:solidFill>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manualLayout>
          <c:layoutTarget val="inner"/>
          <c:xMode val="edge"/>
          <c:yMode val="edge"/>
          <c:x val="0.15331149153420331"/>
          <c:y val="1.6098955768279054E-3"/>
          <c:w val="0.83404255319149001"/>
          <c:h val="0.99492385786802096"/>
        </c:manualLayout>
      </c:layout>
      <c:pieChart>
        <c:varyColors val="1"/>
        <c:ser>
          <c:idx val="0"/>
          <c:order val="0"/>
          <c:tx>
            <c:strRef>
              <c:f>Sheet1!$B$1</c:f>
              <c:strCache>
                <c:ptCount val="1"/>
              </c:strCache>
            </c:strRef>
          </c:tx>
          <c:spPr>
            <a:solidFill>
              <a:schemeClr val="accent3">
                <a:lumMod val="60000"/>
                <a:lumOff val="40000"/>
              </a:schemeClr>
            </a:solidFill>
            <a:ln w="25173">
              <a:noFill/>
            </a:ln>
          </c:spPr>
          <c:dPt>
            <c:idx val="0"/>
            <c:bubble3D val="0"/>
            <c:extLst>
              <c:ext xmlns:c16="http://schemas.microsoft.com/office/drawing/2014/chart" uri="{C3380CC4-5D6E-409C-BE32-E72D297353CC}">
                <c16:uniqueId val="{00000000-DD11-49F8-9721-BC4ECD66E7F5}"/>
              </c:ext>
            </c:extLst>
          </c:dPt>
          <c:dPt>
            <c:idx val="1"/>
            <c:bubble3D val="0"/>
            <c:spPr>
              <a:solidFill>
                <a:schemeClr val="accent1"/>
              </a:solidFill>
              <a:ln w="25173">
                <a:noFill/>
              </a:ln>
            </c:spPr>
            <c:extLst>
              <c:ext xmlns:c16="http://schemas.microsoft.com/office/drawing/2014/chart" uri="{C3380CC4-5D6E-409C-BE32-E72D297353CC}">
                <c16:uniqueId val="{00000002-DD11-49F8-9721-BC4ECD66E7F5}"/>
              </c:ext>
            </c:extLst>
          </c:dPt>
          <c:dPt>
            <c:idx val="2"/>
            <c:bubble3D val="0"/>
            <c:extLst>
              <c:ext xmlns:c16="http://schemas.microsoft.com/office/drawing/2014/chart" uri="{C3380CC4-5D6E-409C-BE32-E72D297353CC}">
                <c16:uniqueId val="{00000003-DD11-49F8-9721-BC4ECD66E7F5}"/>
              </c:ext>
            </c:extLst>
          </c:dPt>
          <c:cat>
            <c:strRef>
              <c:f>Sheet1!$A$2:$A$3</c:f>
              <c:strCache>
                <c:ptCount val="2"/>
                <c:pt idx="0">
                  <c:v>Do Not Use Subscription Baesd Legal Plans</c:v>
                </c:pt>
                <c:pt idx="1">
                  <c:v>Use Subscription Based Legal Plans</c:v>
                </c:pt>
              </c:strCache>
            </c:strRef>
          </c:cat>
          <c:val>
            <c:numRef>
              <c:f>Sheet1!$B$2:$B$3</c:f>
              <c:numCache>
                <c:formatCode>General</c:formatCode>
                <c:ptCount val="2"/>
                <c:pt idx="0">
                  <c:v>93</c:v>
                </c:pt>
                <c:pt idx="1">
                  <c:v>7</c:v>
                </c:pt>
              </c:numCache>
            </c:numRef>
          </c:val>
          <c:extLst>
            <c:ext xmlns:c16="http://schemas.microsoft.com/office/drawing/2014/chart" uri="{C3380CC4-5D6E-409C-BE32-E72D297353CC}">
              <c16:uniqueId val="{00000004-DD11-49F8-9721-BC4ECD66E7F5}"/>
            </c:ext>
          </c:extLst>
        </c:ser>
        <c:dLbls>
          <c:showLegendKey val="0"/>
          <c:showVal val="0"/>
          <c:showCatName val="0"/>
          <c:showSerName val="0"/>
          <c:showPercent val="0"/>
          <c:showBubbleSize val="0"/>
          <c:showLeaderLines val="1"/>
        </c:dLbls>
        <c:firstSliceAng val="280"/>
      </c:pieChart>
      <c:spPr>
        <a:noFill/>
        <a:ln w="25362">
          <a:noFill/>
        </a:ln>
      </c:spPr>
    </c:plotArea>
    <c:plotVisOnly val="1"/>
    <c:dispBlanksAs val="zero"/>
    <c:showDLblsOverMax val="0"/>
  </c:chart>
  <c:spPr>
    <a:noFill/>
    <a:ln>
      <a:noFill/>
    </a:ln>
  </c:spPr>
  <c:txPr>
    <a:bodyPr/>
    <a:lstStyle/>
    <a:p>
      <a:pPr>
        <a:defRPr sz="594" b="1" i="0" u="none" strike="noStrike" baseline="0">
          <a:solidFill>
            <a:srgbClr val="FFFFFF"/>
          </a:solidFill>
          <a:latin typeface="Arial"/>
          <a:ea typeface="Arial"/>
          <a:cs typeface="Arial"/>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5">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75000"/>
            <a:lumOff val="25000"/>
          </a:schemeClr>
        </a:solidFill>
      </a:ln>
    </cs:spPr>
  </cs:downBar>
  <cs:dropLine>
    <cs:lnRef idx="0"/>
    <cs:fillRef idx="0"/>
    <cs:effectRef idx="0"/>
    <cs:fontRef idx="minor">
      <a:schemeClr val="dk1"/>
    </cs:fontRef>
    <cs:spPr>
      <a:ln w="9525">
        <a:solidFill>
          <a:schemeClr val="tx1">
            <a:lumMod val="75000"/>
            <a:lumOff val="25000"/>
          </a:schemeClr>
        </a:solidFill>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75000"/>
            <a:lumOff val="2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25">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75000"/>
            <a:lumOff val="25000"/>
          </a:schemeClr>
        </a:solidFill>
      </a:ln>
    </cs:spPr>
  </cs:downBar>
  <cs:dropLine>
    <cs:lnRef idx="0"/>
    <cs:fillRef idx="0"/>
    <cs:effectRef idx="0"/>
    <cs:fontRef idx="minor">
      <a:schemeClr val="dk1"/>
    </cs:fontRef>
    <cs:spPr>
      <a:ln w="9525">
        <a:solidFill>
          <a:schemeClr val="tx1">
            <a:lumMod val="75000"/>
            <a:lumOff val="25000"/>
          </a:schemeClr>
        </a:solidFill>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75000"/>
            <a:lumOff val="2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F3578C-603C-4DBF-9BA2-1E56D8E84723}"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6EB61FF-06C6-4C87-8391-193EFDC82253}">
      <dgm:prSet phldrT="[Text]"/>
      <dgm:spPr/>
      <dgm:t>
        <a:bodyPr/>
        <a:lstStyle/>
        <a:p>
          <a:r>
            <a:rPr lang="en-US"/>
            <a:t>Online App – Referral Lawyers</a:t>
          </a:r>
        </a:p>
      </dgm:t>
    </dgm:pt>
    <dgm:pt modelId="{6CB82E8E-54FE-4329-A545-89CB9E986152}" type="parTrans" cxnId="{36E8229B-95DA-4BA3-AB56-4B29BF062DF3}">
      <dgm:prSet/>
      <dgm:spPr/>
      <dgm:t>
        <a:bodyPr/>
        <a:lstStyle/>
        <a:p>
          <a:endParaRPr lang="en-US"/>
        </a:p>
      </dgm:t>
    </dgm:pt>
    <dgm:pt modelId="{1129E308-19F2-4018-A97F-A404124745BB}" type="sibTrans" cxnId="{36E8229B-95DA-4BA3-AB56-4B29BF062DF3}">
      <dgm:prSet/>
      <dgm:spPr/>
      <dgm:t>
        <a:bodyPr/>
        <a:lstStyle/>
        <a:p>
          <a:endParaRPr lang="en-US"/>
        </a:p>
      </dgm:t>
    </dgm:pt>
    <dgm:pt modelId="{62745F12-D85F-4A20-891D-8A780BB8E987}">
      <dgm:prSet phldrT="[Text]"/>
      <dgm:spPr/>
      <dgm:t>
        <a:bodyPr/>
        <a:lstStyle/>
        <a:p>
          <a:r>
            <a:rPr lang="en-US"/>
            <a:t>Lawyer Ratings</a:t>
          </a:r>
        </a:p>
      </dgm:t>
    </dgm:pt>
    <dgm:pt modelId="{8BEAB4CB-F1BF-4F18-AA34-685EB8A3DF9D}" type="parTrans" cxnId="{4510610E-6B9D-47BA-A8AE-85DBB6C208DD}">
      <dgm:prSet/>
      <dgm:spPr/>
      <dgm:t>
        <a:bodyPr/>
        <a:lstStyle/>
        <a:p>
          <a:endParaRPr lang="en-US"/>
        </a:p>
      </dgm:t>
    </dgm:pt>
    <dgm:pt modelId="{B9CADDA3-F0A2-42E2-A5ED-467A55122BFA}" type="sibTrans" cxnId="{4510610E-6B9D-47BA-A8AE-85DBB6C208DD}">
      <dgm:prSet/>
      <dgm:spPr/>
      <dgm:t>
        <a:bodyPr/>
        <a:lstStyle/>
        <a:p>
          <a:endParaRPr lang="en-US"/>
        </a:p>
      </dgm:t>
    </dgm:pt>
    <dgm:pt modelId="{83FB1301-EBA0-4B79-A484-201458A4364D}">
      <dgm:prSet phldrT="[Text]"/>
      <dgm:spPr/>
      <dgm:t>
        <a:bodyPr/>
        <a:lstStyle/>
        <a:p>
          <a:r>
            <a:rPr lang="en-US"/>
            <a:t>Referral Lawyer Profiles</a:t>
          </a:r>
        </a:p>
      </dgm:t>
    </dgm:pt>
    <dgm:pt modelId="{6B22814D-FA8F-4D85-8FDA-74D90DCCB455}" type="parTrans" cxnId="{88318D59-03AF-4702-B3BA-3942DAA96C03}">
      <dgm:prSet/>
      <dgm:spPr/>
      <dgm:t>
        <a:bodyPr/>
        <a:lstStyle/>
        <a:p>
          <a:endParaRPr lang="en-US"/>
        </a:p>
      </dgm:t>
    </dgm:pt>
    <dgm:pt modelId="{63102B10-E5CF-489A-80E4-282D16283CCD}" type="sibTrans" cxnId="{88318D59-03AF-4702-B3BA-3942DAA96C03}">
      <dgm:prSet/>
      <dgm:spPr/>
      <dgm:t>
        <a:bodyPr/>
        <a:lstStyle/>
        <a:p>
          <a:endParaRPr lang="en-US"/>
        </a:p>
      </dgm:t>
    </dgm:pt>
    <dgm:pt modelId="{E98D36CA-8644-4F4A-A633-6576041909CA}" type="pres">
      <dgm:prSet presAssocID="{1DF3578C-603C-4DBF-9BA2-1E56D8E84723}" presName="Name0" presStyleCnt="0">
        <dgm:presLayoutVars>
          <dgm:dir/>
          <dgm:animLvl val="lvl"/>
          <dgm:resizeHandles val="exact"/>
        </dgm:presLayoutVars>
      </dgm:prSet>
      <dgm:spPr/>
    </dgm:pt>
    <dgm:pt modelId="{EDABD408-290B-4CE1-AACF-946738BBC33F}" type="pres">
      <dgm:prSet presAssocID="{83FB1301-EBA0-4B79-A484-201458A4364D}" presName="parTxOnly" presStyleLbl="node1" presStyleIdx="0" presStyleCnt="3">
        <dgm:presLayoutVars>
          <dgm:chMax val="0"/>
          <dgm:chPref val="0"/>
          <dgm:bulletEnabled val="1"/>
        </dgm:presLayoutVars>
      </dgm:prSet>
      <dgm:spPr/>
    </dgm:pt>
    <dgm:pt modelId="{080ACAEA-E480-42AC-AF95-5D6CDDAA3833}" type="pres">
      <dgm:prSet presAssocID="{63102B10-E5CF-489A-80E4-282D16283CCD}" presName="parTxOnlySpace" presStyleCnt="0"/>
      <dgm:spPr/>
    </dgm:pt>
    <dgm:pt modelId="{FEC6BBE1-B349-4446-9E11-CAA3276C5057}" type="pres">
      <dgm:prSet presAssocID="{36EB61FF-06C6-4C87-8391-193EFDC82253}" presName="parTxOnly" presStyleLbl="node1" presStyleIdx="1" presStyleCnt="3">
        <dgm:presLayoutVars>
          <dgm:chMax val="0"/>
          <dgm:chPref val="0"/>
          <dgm:bulletEnabled val="1"/>
        </dgm:presLayoutVars>
      </dgm:prSet>
      <dgm:spPr/>
    </dgm:pt>
    <dgm:pt modelId="{81E1E171-5A60-4B2D-98E9-3C460F441BCA}" type="pres">
      <dgm:prSet presAssocID="{1129E308-19F2-4018-A97F-A404124745BB}" presName="parTxOnlySpace" presStyleCnt="0"/>
      <dgm:spPr/>
    </dgm:pt>
    <dgm:pt modelId="{11BF0118-89E9-4124-AEEB-B9511D6902E8}" type="pres">
      <dgm:prSet presAssocID="{62745F12-D85F-4A20-891D-8A780BB8E987}" presName="parTxOnly" presStyleLbl="node1" presStyleIdx="2" presStyleCnt="3">
        <dgm:presLayoutVars>
          <dgm:chMax val="0"/>
          <dgm:chPref val="0"/>
          <dgm:bulletEnabled val="1"/>
        </dgm:presLayoutVars>
      </dgm:prSet>
      <dgm:spPr/>
    </dgm:pt>
  </dgm:ptLst>
  <dgm:cxnLst>
    <dgm:cxn modelId="{E6F8B907-211B-4566-B384-E5E2405139FB}" type="presOf" srcId="{36EB61FF-06C6-4C87-8391-193EFDC82253}" destId="{FEC6BBE1-B349-4446-9E11-CAA3276C5057}" srcOrd="0" destOrd="0" presId="urn:microsoft.com/office/officeart/2005/8/layout/chevron1"/>
    <dgm:cxn modelId="{4510610E-6B9D-47BA-A8AE-85DBB6C208DD}" srcId="{1DF3578C-603C-4DBF-9BA2-1E56D8E84723}" destId="{62745F12-D85F-4A20-891D-8A780BB8E987}" srcOrd="2" destOrd="0" parTransId="{8BEAB4CB-F1BF-4F18-AA34-685EB8A3DF9D}" sibTransId="{B9CADDA3-F0A2-42E2-A5ED-467A55122BFA}"/>
    <dgm:cxn modelId="{F839AF2E-0478-46F1-8444-7BFC74C29EA0}" type="presOf" srcId="{1DF3578C-603C-4DBF-9BA2-1E56D8E84723}" destId="{E98D36CA-8644-4F4A-A633-6576041909CA}" srcOrd="0" destOrd="0" presId="urn:microsoft.com/office/officeart/2005/8/layout/chevron1"/>
    <dgm:cxn modelId="{88318D59-03AF-4702-B3BA-3942DAA96C03}" srcId="{1DF3578C-603C-4DBF-9BA2-1E56D8E84723}" destId="{83FB1301-EBA0-4B79-A484-201458A4364D}" srcOrd="0" destOrd="0" parTransId="{6B22814D-FA8F-4D85-8FDA-74D90DCCB455}" sibTransId="{63102B10-E5CF-489A-80E4-282D16283CCD}"/>
    <dgm:cxn modelId="{36E8229B-95DA-4BA3-AB56-4B29BF062DF3}" srcId="{1DF3578C-603C-4DBF-9BA2-1E56D8E84723}" destId="{36EB61FF-06C6-4C87-8391-193EFDC82253}" srcOrd="1" destOrd="0" parTransId="{6CB82E8E-54FE-4329-A545-89CB9E986152}" sibTransId="{1129E308-19F2-4018-A97F-A404124745BB}"/>
    <dgm:cxn modelId="{A579879D-7B09-4EF8-9AD3-1B477FE7DC6C}" type="presOf" srcId="{83FB1301-EBA0-4B79-A484-201458A4364D}" destId="{EDABD408-290B-4CE1-AACF-946738BBC33F}" srcOrd="0" destOrd="0" presId="urn:microsoft.com/office/officeart/2005/8/layout/chevron1"/>
    <dgm:cxn modelId="{13FBE1BD-E968-4542-A755-DA623C8E99E9}" type="presOf" srcId="{62745F12-D85F-4A20-891D-8A780BB8E987}" destId="{11BF0118-89E9-4124-AEEB-B9511D6902E8}" srcOrd="0" destOrd="0" presId="urn:microsoft.com/office/officeart/2005/8/layout/chevron1"/>
    <dgm:cxn modelId="{3B213B32-F726-4365-9616-040ABB8FDF4D}" type="presParOf" srcId="{E98D36CA-8644-4F4A-A633-6576041909CA}" destId="{EDABD408-290B-4CE1-AACF-946738BBC33F}" srcOrd="0" destOrd="0" presId="urn:microsoft.com/office/officeart/2005/8/layout/chevron1"/>
    <dgm:cxn modelId="{14BC3106-93FA-48E5-A62E-170ED1D67092}" type="presParOf" srcId="{E98D36CA-8644-4F4A-A633-6576041909CA}" destId="{080ACAEA-E480-42AC-AF95-5D6CDDAA3833}" srcOrd="1" destOrd="0" presId="urn:microsoft.com/office/officeart/2005/8/layout/chevron1"/>
    <dgm:cxn modelId="{58E99BF7-D5DC-4CE9-9990-6E69EB7914E5}" type="presParOf" srcId="{E98D36CA-8644-4F4A-A633-6576041909CA}" destId="{FEC6BBE1-B349-4446-9E11-CAA3276C5057}" srcOrd="2" destOrd="0" presId="urn:microsoft.com/office/officeart/2005/8/layout/chevron1"/>
    <dgm:cxn modelId="{1F078248-1525-4BF9-A0F5-1E00DCA24540}" type="presParOf" srcId="{E98D36CA-8644-4F4A-A633-6576041909CA}" destId="{81E1E171-5A60-4B2D-98E9-3C460F441BCA}" srcOrd="3" destOrd="0" presId="urn:microsoft.com/office/officeart/2005/8/layout/chevron1"/>
    <dgm:cxn modelId="{8347E1B9-6709-4B1D-AB44-F4367E6BA8CB}" type="presParOf" srcId="{E98D36CA-8644-4F4A-A633-6576041909CA}" destId="{11BF0118-89E9-4124-AEEB-B9511D6902E8}"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61DFB19-6255-4D61-B449-75C38B981BF7}" type="doc">
      <dgm:prSet loTypeId="urn:microsoft.com/office/officeart/2005/8/layout/chevron1" loCatId="process" qsTypeId="urn:microsoft.com/office/officeart/2005/8/quickstyle/simple1" qsCatId="simple" csTypeId="urn:microsoft.com/office/officeart/2005/8/colors/accent1_2" csCatId="accent1" phldr="1"/>
      <dgm:spPr/>
    </dgm:pt>
    <dgm:pt modelId="{1000E876-A4A7-4892-B7C4-28A29E956B84}">
      <dgm:prSet phldrT="[Text]" custT="1"/>
      <dgm:spPr>
        <a:solidFill>
          <a:schemeClr val="bg2">
            <a:lumMod val="90000"/>
          </a:schemeClr>
        </a:solidFill>
      </dgm:spPr>
      <dgm:t>
        <a:bodyPr/>
        <a:lstStyle/>
        <a:p>
          <a:r>
            <a:rPr lang="en-US" sz="1600"/>
            <a:t>Freemium</a:t>
          </a:r>
        </a:p>
      </dgm:t>
    </dgm:pt>
    <dgm:pt modelId="{67442E84-55EE-46C2-8DFB-ABEA91F4261D}" type="parTrans" cxnId="{6EE4C6AA-2952-47E7-A900-FF43FFE79FD4}">
      <dgm:prSet/>
      <dgm:spPr/>
      <dgm:t>
        <a:bodyPr/>
        <a:lstStyle/>
        <a:p>
          <a:endParaRPr lang="en-US"/>
        </a:p>
      </dgm:t>
    </dgm:pt>
    <dgm:pt modelId="{23E584FD-FA77-4EDA-855B-0914161AA45C}" type="sibTrans" cxnId="{6EE4C6AA-2952-47E7-A900-FF43FFE79FD4}">
      <dgm:prSet/>
      <dgm:spPr/>
      <dgm:t>
        <a:bodyPr/>
        <a:lstStyle/>
        <a:p>
          <a:endParaRPr lang="en-US"/>
        </a:p>
      </dgm:t>
    </dgm:pt>
    <dgm:pt modelId="{9DC2A7A3-3401-4BB3-8A56-C28D39E9DE78}">
      <dgm:prSet phldrT="[Text]" custT="1"/>
      <dgm:spPr>
        <a:solidFill>
          <a:schemeClr val="bg2">
            <a:lumMod val="90000"/>
          </a:schemeClr>
        </a:solidFill>
      </dgm:spPr>
      <dgm:t>
        <a:bodyPr/>
        <a:lstStyle/>
        <a:p>
          <a:r>
            <a:rPr lang="en-US" sz="1600"/>
            <a:t>Callbacks</a:t>
          </a:r>
        </a:p>
      </dgm:t>
    </dgm:pt>
    <dgm:pt modelId="{B69860DD-DC5A-4167-AC59-B1FC6B0D96DF}" type="parTrans" cxnId="{7A19A621-6279-41FB-BD0F-75836729A063}">
      <dgm:prSet/>
      <dgm:spPr/>
      <dgm:t>
        <a:bodyPr/>
        <a:lstStyle/>
        <a:p>
          <a:endParaRPr lang="en-US"/>
        </a:p>
      </dgm:t>
    </dgm:pt>
    <dgm:pt modelId="{09D6E0A8-8C30-4652-9580-F91B8E11481B}" type="sibTrans" cxnId="{7A19A621-6279-41FB-BD0F-75836729A063}">
      <dgm:prSet/>
      <dgm:spPr/>
      <dgm:t>
        <a:bodyPr/>
        <a:lstStyle/>
        <a:p>
          <a:endParaRPr lang="en-US"/>
        </a:p>
      </dgm:t>
    </dgm:pt>
    <dgm:pt modelId="{EC77FF17-3E2F-4023-A49B-2B6896AF82F0}">
      <dgm:prSet phldrT="[Text]" custT="1"/>
      <dgm:spPr>
        <a:solidFill>
          <a:schemeClr val="accent1"/>
        </a:solidFill>
      </dgm:spPr>
      <dgm:t>
        <a:bodyPr/>
        <a:lstStyle/>
        <a:p>
          <a:r>
            <a:rPr lang="en-US" sz="1600">
              <a:solidFill>
                <a:schemeClr val="bg1"/>
              </a:solidFill>
            </a:rPr>
            <a:t>Snap</a:t>
          </a:r>
        </a:p>
      </dgm:t>
    </dgm:pt>
    <dgm:pt modelId="{3A24B101-6B27-4817-B946-11E9AC9F0996}" type="parTrans" cxnId="{BB7906B2-F5ED-41CF-8FAB-D04031720DA2}">
      <dgm:prSet/>
      <dgm:spPr/>
      <dgm:t>
        <a:bodyPr/>
        <a:lstStyle/>
        <a:p>
          <a:endParaRPr lang="en-US"/>
        </a:p>
      </dgm:t>
    </dgm:pt>
    <dgm:pt modelId="{DFE112F4-4629-41A3-928C-76A708702195}" type="sibTrans" cxnId="{BB7906B2-F5ED-41CF-8FAB-D04031720DA2}">
      <dgm:prSet/>
      <dgm:spPr/>
      <dgm:t>
        <a:bodyPr/>
        <a:lstStyle/>
        <a:p>
          <a:endParaRPr lang="en-US"/>
        </a:p>
      </dgm:t>
    </dgm:pt>
    <dgm:pt modelId="{6C97E746-D40C-4E87-8E81-207BBC8B09DF}">
      <dgm:prSet phldrT="[Text]" custT="1"/>
      <dgm:spPr>
        <a:solidFill>
          <a:schemeClr val="bg2">
            <a:lumMod val="90000"/>
          </a:schemeClr>
        </a:solidFill>
      </dgm:spPr>
      <dgm:t>
        <a:bodyPr/>
        <a:lstStyle/>
        <a:p>
          <a:r>
            <a:rPr lang="en-US" sz="1600"/>
            <a:t>Bots</a:t>
          </a:r>
        </a:p>
      </dgm:t>
    </dgm:pt>
    <dgm:pt modelId="{C01A6B5B-A4E8-4121-BDE2-B5E0CCE8F683}" type="parTrans" cxnId="{6978A6FF-CEBC-4991-BE16-E73E2D99DF23}">
      <dgm:prSet/>
      <dgm:spPr/>
      <dgm:t>
        <a:bodyPr/>
        <a:lstStyle/>
        <a:p>
          <a:endParaRPr lang="en-US"/>
        </a:p>
      </dgm:t>
    </dgm:pt>
    <dgm:pt modelId="{C7470CDA-A6A2-4DAA-BB42-F3C7335FE168}" type="sibTrans" cxnId="{6978A6FF-CEBC-4991-BE16-E73E2D99DF23}">
      <dgm:prSet/>
      <dgm:spPr/>
      <dgm:t>
        <a:bodyPr/>
        <a:lstStyle/>
        <a:p>
          <a:endParaRPr lang="en-US"/>
        </a:p>
      </dgm:t>
    </dgm:pt>
    <dgm:pt modelId="{1C2EC953-EA9C-4C40-84FF-F24328E25814}">
      <dgm:prSet phldrT="[Text]" custT="1"/>
      <dgm:spPr>
        <a:solidFill>
          <a:schemeClr val="bg2">
            <a:lumMod val="90000"/>
          </a:schemeClr>
        </a:solidFill>
      </dgm:spPr>
      <dgm:t>
        <a:bodyPr/>
        <a:lstStyle/>
        <a:p>
          <a:r>
            <a:rPr lang="en-US" sz="1600"/>
            <a:t>Alexa &amp; Google Home</a:t>
          </a:r>
        </a:p>
      </dgm:t>
    </dgm:pt>
    <dgm:pt modelId="{82B61E1E-2240-47D7-888E-3F32C656FF8B}" type="parTrans" cxnId="{C3AA7B7E-6DF6-4553-A8F7-474CE9F1D11C}">
      <dgm:prSet/>
      <dgm:spPr/>
      <dgm:t>
        <a:bodyPr/>
        <a:lstStyle/>
        <a:p>
          <a:endParaRPr lang="en-US"/>
        </a:p>
      </dgm:t>
    </dgm:pt>
    <dgm:pt modelId="{7A7E94CF-7B21-49C1-9460-F156CC22A02D}" type="sibTrans" cxnId="{C3AA7B7E-6DF6-4553-A8F7-474CE9F1D11C}">
      <dgm:prSet/>
      <dgm:spPr/>
      <dgm:t>
        <a:bodyPr/>
        <a:lstStyle/>
        <a:p>
          <a:endParaRPr lang="en-US"/>
        </a:p>
      </dgm:t>
    </dgm:pt>
    <dgm:pt modelId="{02BC1F9D-BAC2-49FB-BB7B-D379502D83B8}">
      <dgm:prSet phldrT="[Text]" custT="1"/>
      <dgm:spPr>
        <a:solidFill>
          <a:schemeClr val="bg2">
            <a:lumMod val="90000"/>
          </a:schemeClr>
        </a:solidFill>
      </dgm:spPr>
      <dgm:t>
        <a:bodyPr/>
        <a:lstStyle/>
        <a:p>
          <a:r>
            <a:rPr lang="en-US" sz="1600"/>
            <a:t>Member Auto Activation</a:t>
          </a:r>
        </a:p>
      </dgm:t>
    </dgm:pt>
    <dgm:pt modelId="{C476F403-1BB6-4B4A-AF91-873D1DAA12AE}" type="parTrans" cxnId="{C48341A2-233F-4E54-87B4-882A8A85D5AF}">
      <dgm:prSet/>
      <dgm:spPr/>
      <dgm:t>
        <a:bodyPr/>
        <a:lstStyle/>
        <a:p>
          <a:endParaRPr lang="en-US"/>
        </a:p>
      </dgm:t>
    </dgm:pt>
    <dgm:pt modelId="{88EF192A-DDAF-4D52-9229-7728581E03F5}" type="sibTrans" cxnId="{C48341A2-233F-4E54-87B4-882A8A85D5AF}">
      <dgm:prSet/>
      <dgm:spPr/>
      <dgm:t>
        <a:bodyPr/>
        <a:lstStyle/>
        <a:p>
          <a:endParaRPr lang="en-US"/>
        </a:p>
      </dgm:t>
    </dgm:pt>
    <dgm:pt modelId="{C5EE20B8-5BB4-42BE-B9A6-F8F52B33B83E}" type="pres">
      <dgm:prSet presAssocID="{F61DFB19-6255-4D61-B449-75C38B981BF7}" presName="Name0" presStyleCnt="0">
        <dgm:presLayoutVars>
          <dgm:dir/>
          <dgm:animLvl val="lvl"/>
          <dgm:resizeHandles val="exact"/>
        </dgm:presLayoutVars>
      </dgm:prSet>
      <dgm:spPr/>
    </dgm:pt>
    <dgm:pt modelId="{1C0CE149-E6D4-4F2A-9B80-43EB4F18E1DD}" type="pres">
      <dgm:prSet presAssocID="{6C97E746-D40C-4E87-8E81-207BBC8B09DF}" presName="parTxOnly" presStyleLbl="node1" presStyleIdx="0" presStyleCnt="6">
        <dgm:presLayoutVars>
          <dgm:chMax val="0"/>
          <dgm:chPref val="0"/>
          <dgm:bulletEnabled val="1"/>
        </dgm:presLayoutVars>
      </dgm:prSet>
      <dgm:spPr/>
    </dgm:pt>
    <dgm:pt modelId="{091DCDA1-F28E-471A-A998-161E7BF589C1}" type="pres">
      <dgm:prSet presAssocID="{C7470CDA-A6A2-4DAA-BB42-F3C7335FE168}" presName="parTxOnlySpace" presStyleCnt="0"/>
      <dgm:spPr/>
    </dgm:pt>
    <dgm:pt modelId="{E7D472AE-DFFF-4547-AB26-3D5244B9F6D2}" type="pres">
      <dgm:prSet presAssocID="{1C2EC953-EA9C-4C40-84FF-F24328E25814}" presName="parTxOnly" presStyleLbl="node1" presStyleIdx="1" presStyleCnt="6">
        <dgm:presLayoutVars>
          <dgm:chMax val="0"/>
          <dgm:chPref val="0"/>
          <dgm:bulletEnabled val="1"/>
        </dgm:presLayoutVars>
      </dgm:prSet>
      <dgm:spPr/>
    </dgm:pt>
    <dgm:pt modelId="{D4CC8D21-636A-4A57-BA68-B8E07C979D4A}" type="pres">
      <dgm:prSet presAssocID="{7A7E94CF-7B21-49C1-9460-F156CC22A02D}" presName="parTxOnlySpace" presStyleCnt="0"/>
      <dgm:spPr/>
    </dgm:pt>
    <dgm:pt modelId="{BB29255D-160E-48DA-A252-9F60241A8BA0}" type="pres">
      <dgm:prSet presAssocID="{02BC1F9D-BAC2-49FB-BB7B-D379502D83B8}" presName="parTxOnly" presStyleLbl="node1" presStyleIdx="2" presStyleCnt="6">
        <dgm:presLayoutVars>
          <dgm:chMax val="0"/>
          <dgm:chPref val="0"/>
          <dgm:bulletEnabled val="1"/>
        </dgm:presLayoutVars>
      </dgm:prSet>
      <dgm:spPr/>
    </dgm:pt>
    <dgm:pt modelId="{C8416CE7-99BE-4934-BD8C-85019A5A0976}" type="pres">
      <dgm:prSet presAssocID="{88EF192A-DDAF-4D52-9229-7728581E03F5}" presName="parTxOnlySpace" presStyleCnt="0"/>
      <dgm:spPr/>
    </dgm:pt>
    <dgm:pt modelId="{DF745ED6-936D-47E8-9640-6C7246F208BA}" type="pres">
      <dgm:prSet presAssocID="{1000E876-A4A7-4892-B7C4-28A29E956B84}" presName="parTxOnly" presStyleLbl="node1" presStyleIdx="3" presStyleCnt="6">
        <dgm:presLayoutVars>
          <dgm:chMax val="0"/>
          <dgm:chPref val="0"/>
          <dgm:bulletEnabled val="1"/>
        </dgm:presLayoutVars>
      </dgm:prSet>
      <dgm:spPr/>
    </dgm:pt>
    <dgm:pt modelId="{7BFDCCDF-8CD9-4C3A-9167-2289973AF493}" type="pres">
      <dgm:prSet presAssocID="{23E584FD-FA77-4EDA-855B-0914161AA45C}" presName="parTxOnlySpace" presStyleCnt="0"/>
      <dgm:spPr/>
    </dgm:pt>
    <dgm:pt modelId="{0AE8A669-F6DA-4535-9858-A0DB7EC681B3}" type="pres">
      <dgm:prSet presAssocID="{9DC2A7A3-3401-4BB3-8A56-C28D39E9DE78}" presName="parTxOnly" presStyleLbl="node1" presStyleIdx="4" presStyleCnt="6">
        <dgm:presLayoutVars>
          <dgm:chMax val="0"/>
          <dgm:chPref val="0"/>
          <dgm:bulletEnabled val="1"/>
        </dgm:presLayoutVars>
      </dgm:prSet>
      <dgm:spPr/>
    </dgm:pt>
    <dgm:pt modelId="{949E5984-01EB-461E-ADE1-87D4E87672E4}" type="pres">
      <dgm:prSet presAssocID="{09D6E0A8-8C30-4652-9580-F91B8E11481B}" presName="parTxOnlySpace" presStyleCnt="0"/>
      <dgm:spPr/>
    </dgm:pt>
    <dgm:pt modelId="{D0C82B3F-9B5D-4CDB-B3D9-090D61EFC5D4}" type="pres">
      <dgm:prSet presAssocID="{EC77FF17-3E2F-4023-A49B-2B6896AF82F0}" presName="parTxOnly" presStyleLbl="node1" presStyleIdx="5" presStyleCnt="6">
        <dgm:presLayoutVars>
          <dgm:chMax val="0"/>
          <dgm:chPref val="0"/>
          <dgm:bulletEnabled val="1"/>
        </dgm:presLayoutVars>
      </dgm:prSet>
      <dgm:spPr/>
    </dgm:pt>
  </dgm:ptLst>
  <dgm:cxnLst>
    <dgm:cxn modelId="{CD5CAB06-1563-4F8E-BE7C-9AC6611C8753}" type="presOf" srcId="{02BC1F9D-BAC2-49FB-BB7B-D379502D83B8}" destId="{BB29255D-160E-48DA-A252-9F60241A8BA0}" srcOrd="0" destOrd="0" presId="urn:microsoft.com/office/officeart/2005/8/layout/chevron1"/>
    <dgm:cxn modelId="{7A19A621-6279-41FB-BD0F-75836729A063}" srcId="{F61DFB19-6255-4D61-B449-75C38B981BF7}" destId="{9DC2A7A3-3401-4BB3-8A56-C28D39E9DE78}" srcOrd="4" destOrd="0" parTransId="{B69860DD-DC5A-4167-AC59-B1FC6B0D96DF}" sibTransId="{09D6E0A8-8C30-4652-9580-F91B8E11481B}"/>
    <dgm:cxn modelId="{C6D02C5E-4D03-43AA-8174-FBA4B34036A7}" type="presOf" srcId="{9DC2A7A3-3401-4BB3-8A56-C28D39E9DE78}" destId="{0AE8A669-F6DA-4535-9858-A0DB7EC681B3}" srcOrd="0" destOrd="0" presId="urn:microsoft.com/office/officeart/2005/8/layout/chevron1"/>
    <dgm:cxn modelId="{97A77741-13E6-4957-AA09-DB5FFA8095A2}" type="presOf" srcId="{F61DFB19-6255-4D61-B449-75C38B981BF7}" destId="{C5EE20B8-5BB4-42BE-B9A6-F8F52B33B83E}" srcOrd="0" destOrd="0" presId="urn:microsoft.com/office/officeart/2005/8/layout/chevron1"/>
    <dgm:cxn modelId="{4BFCDF46-5732-41F6-874A-6987C518EEA8}" type="presOf" srcId="{1000E876-A4A7-4892-B7C4-28A29E956B84}" destId="{DF745ED6-936D-47E8-9640-6C7246F208BA}" srcOrd="0" destOrd="0" presId="urn:microsoft.com/office/officeart/2005/8/layout/chevron1"/>
    <dgm:cxn modelId="{24D28047-82E6-43E0-9F44-2231C287F492}" type="presOf" srcId="{EC77FF17-3E2F-4023-A49B-2B6896AF82F0}" destId="{D0C82B3F-9B5D-4CDB-B3D9-090D61EFC5D4}" srcOrd="0" destOrd="0" presId="urn:microsoft.com/office/officeart/2005/8/layout/chevron1"/>
    <dgm:cxn modelId="{C3AA7B7E-6DF6-4553-A8F7-474CE9F1D11C}" srcId="{F61DFB19-6255-4D61-B449-75C38B981BF7}" destId="{1C2EC953-EA9C-4C40-84FF-F24328E25814}" srcOrd="1" destOrd="0" parTransId="{82B61E1E-2240-47D7-888E-3F32C656FF8B}" sibTransId="{7A7E94CF-7B21-49C1-9460-F156CC22A02D}"/>
    <dgm:cxn modelId="{192AA580-73B2-4BA9-89A6-554FBD55564A}" type="presOf" srcId="{6C97E746-D40C-4E87-8E81-207BBC8B09DF}" destId="{1C0CE149-E6D4-4F2A-9B80-43EB4F18E1DD}" srcOrd="0" destOrd="0" presId="urn:microsoft.com/office/officeart/2005/8/layout/chevron1"/>
    <dgm:cxn modelId="{9D604181-9BD9-427D-8239-4C527EE0D14F}" type="presOf" srcId="{1C2EC953-EA9C-4C40-84FF-F24328E25814}" destId="{E7D472AE-DFFF-4547-AB26-3D5244B9F6D2}" srcOrd="0" destOrd="0" presId="urn:microsoft.com/office/officeart/2005/8/layout/chevron1"/>
    <dgm:cxn modelId="{C48341A2-233F-4E54-87B4-882A8A85D5AF}" srcId="{F61DFB19-6255-4D61-B449-75C38B981BF7}" destId="{02BC1F9D-BAC2-49FB-BB7B-D379502D83B8}" srcOrd="2" destOrd="0" parTransId="{C476F403-1BB6-4B4A-AF91-873D1DAA12AE}" sibTransId="{88EF192A-DDAF-4D52-9229-7728581E03F5}"/>
    <dgm:cxn modelId="{6EE4C6AA-2952-47E7-A900-FF43FFE79FD4}" srcId="{F61DFB19-6255-4D61-B449-75C38B981BF7}" destId="{1000E876-A4A7-4892-B7C4-28A29E956B84}" srcOrd="3" destOrd="0" parTransId="{67442E84-55EE-46C2-8DFB-ABEA91F4261D}" sibTransId="{23E584FD-FA77-4EDA-855B-0914161AA45C}"/>
    <dgm:cxn modelId="{BB7906B2-F5ED-41CF-8FAB-D04031720DA2}" srcId="{F61DFB19-6255-4D61-B449-75C38B981BF7}" destId="{EC77FF17-3E2F-4023-A49B-2B6896AF82F0}" srcOrd="5" destOrd="0" parTransId="{3A24B101-6B27-4817-B946-11E9AC9F0996}" sibTransId="{DFE112F4-4629-41A3-928C-76A708702195}"/>
    <dgm:cxn modelId="{6978A6FF-CEBC-4991-BE16-E73E2D99DF23}" srcId="{F61DFB19-6255-4D61-B449-75C38B981BF7}" destId="{6C97E746-D40C-4E87-8E81-207BBC8B09DF}" srcOrd="0" destOrd="0" parTransId="{C01A6B5B-A4E8-4121-BDE2-B5E0CCE8F683}" sibTransId="{C7470CDA-A6A2-4DAA-BB42-F3C7335FE168}"/>
    <dgm:cxn modelId="{8798E163-6296-44A4-A4EB-628FFB81F89D}" type="presParOf" srcId="{C5EE20B8-5BB4-42BE-B9A6-F8F52B33B83E}" destId="{1C0CE149-E6D4-4F2A-9B80-43EB4F18E1DD}" srcOrd="0" destOrd="0" presId="urn:microsoft.com/office/officeart/2005/8/layout/chevron1"/>
    <dgm:cxn modelId="{7ECF7C64-9685-440D-9F8B-BB254AE8FCAD}" type="presParOf" srcId="{C5EE20B8-5BB4-42BE-B9A6-F8F52B33B83E}" destId="{091DCDA1-F28E-471A-A998-161E7BF589C1}" srcOrd="1" destOrd="0" presId="urn:microsoft.com/office/officeart/2005/8/layout/chevron1"/>
    <dgm:cxn modelId="{8F6D1BEB-F9A2-4181-88AC-2F6A9C8C2853}" type="presParOf" srcId="{C5EE20B8-5BB4-42BE-B9A6-F8F52B33B83E}" destId="{E7D472AE-DFFF-4547-AB26-3D5244B9F6D2}" srcOrd="2" destOrd="0" presId="urn:microsoft.com/office/officeart/2005/8/layout/chevron1"/>
    <dgm:cxn modelId="{95DAB37C-B9AD-480F-A7D8-35D11F82E00C}" type="presParOf" srcId="{C5EE20B8-5BB4-42BE-B9A6-F8F52B33B83E}" destId="{D4CC8D21-636A-4A57-BA68-B8E07C979D4A}" srcOrd="3" destOrd="0" presId="urn:microsoft.com/office/officeart/2005/8/layout/chevron1"/>
    <dgm:cxn modelId="{1B11A051-80EC-4DAC-8FD1-903B7A90DF7C}" type="presParOf" srcId="{C5EE20B8-5BB4-42BE-B9A6-F8F52B33B83E}" destId="{BB29255D-160E-48DA-A252-9F60241A8BA0}" srcOrd="4" destOrd="0" presId="urn:microsoft.com/office/officeart/2005/8/layout/chevron1"/>
    <dgm:cxn modelId="{644ADC56-5686-4D82-8F90-C65A06C3188B}" type="presParOf" srcId="{C5EE20B8-5BB4-42BE-B9A6-F8F52B33B83E}" destId="{C8416CE7-99BE-4934-BD8C-85019A5A0976}" srcOrd="5" destOrd="0" presId="urn:microsoft.com/office/officeart/2005/8/layout/chevron1"/>
    <dgm:cxn modelId="{33E8A67A-D53A-4318-B588-5CC7EC915588}" type="presParOf" srcId="{C5EE20B8-5BB4-42BE-B9A6-F8F52B33B83E}" destId="{DF745ED6-936D-47E8-9640-6C7246F208BA}" srcOrd="6" destOrd="0" presId="urn:microsoft.com/office/officeart/2005/8/layout/chevron1"/>
    <dgm:cxn modelId="{90E74D3C-5A51-4586-9F98-947D1B16919F}" type="presParOf" srcId="{C5EE20B8-5BB4-42BE-B9A6-F8F52B33B83E}" destId="{7BFDCCDF-8CD9-4C3A-9167-2289973AF493}" srcOrd="7" destOrd="0" presId="urn:microsoft.com/office/officeart/2005/8/layout/chevron1"/>
    <dgm:cxn modelId="{C9EC6D02-29B6-4700-8916-CD69EAE8B63F}" type="presParOf" srcId="{C5EE20B8-5BB4-42BE-B9A6-F8F52B33B83E}" destId="{0AE8A669-F6DA-4535-9858-A0DB7EC681B3}" srcOrd="8" destOrd="0" presId="urn:microsoft.com/office/officeart/2005/8/layout/chevron1"/>
    <dgm:cxn modelId="{57109872-E3CB-4336-8DFA-C2018E15AAB5}" type="presParOf" srcId="{C5EE20B8-5BB4-42BE-B9A6-F8F52B33B83E}" destId="{949E5984-01EB-461E-ADE1-87D4E87672E4}" srcOrd="9" destOrd="0" presId="urn:microsoft.com/office/officeart/2005/8/layout/chevron1"/>
    <dgm:cxn modelId="{CEBB9238-C5EE-45ED-8091-E808042DB70F}" type="presParOf" srcId="{C5EE20B8-5BB4-42BE-B9A6-F8F52B33B83E}" destId="{D0C82B3F-9B5D-4CDB-B3D9-090D61EFC5D4}"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F3578C-603C-4DBF-9BA2-1E56D8E84723}"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6EB61FF-06C6-4C87-8391-193EFDC82253}">
      <dgm:prSet phldrT="[Text]"/>
      <dgm:spPr/>
      <dgm:t>
        <a:bodyPr/>
        <a:lstStyle/>
        <a:p>
          <a:r>
            <a:rPr lang="en-US"/>
            <a:t>Expand to Referral Lawyers</a:t>
          </a:r>
        </a:p>
      </dgm:t>
    </dgm:pt>
    <dgm:pt modelId="{6CB82E8E-54FE-4329-A545-89CB9E986152}" type="parTrans" cxnId="{36E8229B-95DA-4BA3-AB56-4B29BF062DF3}">
      <dgm:prSet/>
      <dgm:spPr/>
      <dgm:t>
        <a:bodyPr/>
        <a:lstStyle/>
        <a:p>
          <a:endParaRPr lang="en-US"/>
        </a:p>
      </dgm:t>
    </dgm:pt>
    <dgm:pt modelId="{1129E308-19F2-4018-A97F-A404124745BB}" type="sibTrans" cxnId="{36E8229B-95DA-4BA3-AB56-4B29BF062DF3}">
      <dgm:prSet/>
      <dgm:spPr/>
      <dgm:t>
        <a:bodyPr/>
        <a:lstStyle/>
        <a:p>
          <a:endParaRPr lang="en-US"/>
        </a:p>
      </dgm:t>
    </dgm:pt>
    <dgm:pt modelId="{83FB1301-EBA0-4B79-A484-201458A4364D}">
      <dgm:prSet phldrT="[Text]"/>
      <dgm:spPr/>
      <dgm:t>
        <a:bodyPr/>
        <a:lstStyle/>
        <a:p>
          <a:r>
            <a:rPr lang="en-US"/>
            <a:t>LMS Platform</a:t>
          </a:r>
        </a:p>
      </dgm:t>
    </dgm:pt>
    <dgm:pt modelId="{6B22814D-FA8F-4D85-8FDA-74D90DCCB455}" type="parTrans" cxnId="{88318D59-03AF-4702-B3BA-3942DAA96C03}">
      <dgm:prSet/>
      <dgm:spPr/>
      <dgm:t>
        <a:bodyPr/>
        <a:lstStyle/>
        <a:p>
          <a:endParaRPr lang="en-US"/>
        </a:p>
      </dgm:t>
    </dgm:pt>
    <dgm:pt modelId="{63102B10-E5CF-489A-80E4-282D16283CCD}" type="sibTrans" cxnId="{88318D59-03AF-4702-B3BA-3942DAA96C03}">
      <dgm:prSet/>
      <dgm:spPr/>
      <dgm:t>
        <a:bodyPr/>
        <a:lstStyle/>
        <a:p>
          <a:endParaRPr lang="en-US"/>
        </a:p>
      </dgm:t>
    </dgm:pt>
    <dgm:pt modelId="{DA41E691-3F30-4A9B-8F07-805587BDBD17}">
      <dgm:prSet phldrT="[Text]"/>
      <dgm:spPr/>
      <dgm:t>
        <a:bodyPr/>
        <a:lstStyle/>
        <a:p>
          <a:r>
            <a:rPr lang="en-US"/>
            <a:t>Improve Courses</a:t>
          </a:r>
        </a:p>
      </dgm:t>
    </dgm:pt>
    <dgm:pt modelId="{C8703CF0-5B45-484A-86B4-4E97B7D14F56}" type="parTrans" cxnId="{49DFCEA6-0AC6-45F8-998F-CDD220C063E8}">
      <dgm:prSet/>
      <dgm:spPr/>
      <dgm:t>
        <a:bodyPr/>
        <a:lstStyle/>
        <a:p>
          <a:endParaRPr lang="en-US"/>
        </a:p>
      </dgm:t>
    </dgm:pt>
    <dgm:pt modelId="{A9C452F0-696F-4CE4-B42A-00DC31484A27}" type="sibTrans" cxnId="{49DFCEA6-0AC6-45F8-998F-CDD220C063E8}">
      <dgm:prSet/>
      <dgm:spPr/>
      <dgm:t>
        <a:bodyPr/>
        <a:lstStyle/>
        <a:p>
          <a:endParaRPr lang="en-US"/>
        </a:p>
      </dgm:t>
    </dgm:pt>
    <dgm:pt modelId="{E98D36CA-8644-4F4A-A633-6576041909CA}" type="pres">
      <dgm:prSet presAssocID="{1DF3578C-603C-4DBF-9BA2-1E56D8E84723}" presName="Name0" presStyleCnt="0">
        <dgm:presLayoutVars>
          <dgm:dir/>
          <dgm:animLvl val="lvl"/>
          <dgm:resizeHandles val="exact"/>
        </dgm:presLayoutVars>
      </dgm:prSet>
      <dgm:spPr/>
    </dgm:pt>
    <dgm:pt modelId="{0581CCA3-55D6-4F68-8FF8-25A8BC876BD5}" type="pres">
      <dgm:prSet presAssocID="{DA41E691-3F30-4A9B-8F07-805587BDBD17}" presName="parTxOnly" presStyleLbl="node1" presStyleIdx="0" presStyleCnt="3">
        <dgm:presLayoutVars>
          <dgm:chMax val="0"/>
          <dgm:chPref val="0"/>
          <dgm:bulletEnabled val="1"/>
        </dgm:presLayoutVars>
      </dgm:prSet>
      <dgm:spPr/>
    </dgm:pt>
    <dgm:pt modelId="{9946E151-1718-447E-8BBD-E7B8014C87F9}" type="pres">
      <dgm:prSet presAssocID="{A9C452F0-696F-4CE4-B42A-00DC31484A27}" presName="parTxOnlySpace" presStyleCnt="0"/>
      <dgm:spPr/>
    </dgm:pt>
    <dgm:pt modelId="{85406A7B-6883-4A83-8791-20A51C388388}" type="pres">
      <dgm:prSet presAssocID="{83FB1301-EBA0-4B79-A484-201458A4364D}" presName="parTxOnly" presStyleLbl="node1" presStyleIdx="1" presStyleCnt="3">
        <dgm:presLayoutVars>
          <dgm:chMax val="0"/>
          <dgm:chPref val="0"/>
          <dgm:bulletEnabled val="1"/>
        </dgm:presLayoutVars>
      </dgm:prSet>
      <dgm:spPr/>
    </dgm:pt>
    <dgm:pt modelId="{4BB2DFD9-C1AB-497F-BD54-5F2EB2EAAA6C}" type="pres">
      <dgm:prSet presAssocID="{63102B10-E5CF-489A-80E4-282D16283CCD}" presName="parTxOnlySpace" presStyleCnt="0"/>
      <dgm:spPr/>
    </dgm:pt>
    <dgm:pt modelId="{FEE85689-4971-42EE-9F3C-8051EEF0F556}" type="pres">
      <dgm:prSet presAssocID="{36EB61FF-06C6-4C87-8391-193EFDC82253}" presName="parTxOnly" presStyleLbl="node1" presStyleIdx="2" presStyleCnt="3">
        <dgm:presLayoutVars>
          <dgm:chMax val="0"/>
          <dgm:chPref val="0"/>
          <dgm:bulletEnabled val="1"/>
        </dgm:presLayoutVars>
      </dgm:prSet>
      <dgm:spPr/>
    </dgm:pt>
  </dgm:ptLst>
  <dgm:cxnLst>
    <dgm:cxn modelId="{B8A0622E-FC46-4707-BFFD-C75C96C63F67}" type="presOf" srcId="{36EB61FF-06C6-4C87-8391-193EFDC82253}" destId="{FEE85689-4971-42EE-9F3C-8051EEF0F556}" srcOrd="0" destOrd="0" presId="urn:microsoft.com/office/officeart/2005/8/layout/chevron1"/>
    <dgm:cxn modelId="{F839AF2E-0478-46F1-8444-7BFC74C29EA0}" type="presOf" srcId="{1DF3578C-603C-4DBF-9BA2-1E56D8E84723}" destId="{E98D36CA-8644-4F4A-A633-6576041909CA}" srcOrd="0" destOrd="0" presId="urn:microsoft.com/office/officeart/2005/8/layout/chevron1"/>
    <dgm:cxn modelId="{88318D59-03AF-4702-B3BA-3942DAA96C03}" srcId="{1DF3578C-603C-4DBF-9BA2-1E56D8E84723}" destId="{83FB1301-EBA0-4B79-A484-201458A4364D}" srcOrd="1" destOrd="0" parTransId="{6B22814D-FA8F-4D85-8FDA-74D90DCCB455}" sibTransId="{63102B10-E5CF-489A-80E4-282D16283CCD}"/>
    <dgm:cxn modelId="{36E8229B-95DA-4BA3-AB56-4B29BF062DF3}" srcId="{1DF3578C-603C-4DBF-9BA2-1E56D8E84723}" destId="{36EB61FF-06C6-4C87-8391-193EFDC82253}" srcOrd="2" destOrd="0" parTransId="{6CB82E8E-54FE-4329-A545-89CB9E986152}" sibTransId="{1129E308-19F2-4018-A97F-A404124745BB}"/>
    <dgm:cxn modelId="{49DFCEA6-0AC6-45F8-998F-CDD220C063E8}" srcId="{1DF3578C-603C-4DBF-9BA2-1E56D8E84723}" destId="{DA41E691-3F30-4A9B-8F07-805587BDBD17}" srcOrd="0" destOrd="0" parTransId="{C8703CF0-5B45-484A-86B4-4E97B7D14F56}" sibTransId="{A9C452F0-696F-4CE4-B42A-00DC31484A27}"/>
    <dgm:cxn modelId="{4180FEB8-B911-4B85-81D8-26395A878117}" type="presOf" srcId="{83FB1301-EBA0-4B79-A484-201458A4364D}" destId="{85406A7B-6883-4A83-8791-20A51C388388}" srcOrd="0" destOrd="0" presId="urn:microsoft.com/office/officeart/2005/8/layout/chevron1"/>
    <dgm:cxn modelId="{71C369C2-423E-4809-B24A-092E26B2F907}" type="presOf" srcId="{DA41E691-3F30-4A9B-8F07-805587BDBD17}" destId="{0581CCA3-55D6-4F68-8FF8-25A8BC876BD5}" srcOrd="0" destOrd="0" presId="urn:microsoft.com/office/officeart/2005/8/layout/chevron1"/>
    <dgm:cxn modelId="{BA541C86-0CD3-49E5-A8E6-F1AE1EE5277C}" type="presParOf" srcId="{E98D36CA-8644-4F4A-A633-6576041909CA}" destId="{0581CCA3-55D6-4F68-8FF8-25A8BC876BD5}" srcOrd="0" destOrd="0" presId="urn:microsoft.com/office/officeart/2005/8/layout/chevron1"/>
    <dgm:cxn modelId="{E4967FC7-1436-4CA7-A1BD-7051B819D79E}" type="presParOf" srcId="{E98D36CA-8644-4F4A-A633-6576041909CA}" destId="{9946E151-1718-447E-8BBD-E7B8014C87F9}" srcOrd="1" destOrd="0" presId="urn:microsoft.com/office/officeart/2005/8/layout/chevron1"/>
    <dgm:cxn modelId="{7C66AAF7-C3D6-4CC3-A1F6-B56F5CC7864C}" type="presParOf" srcId="{E98D36CA-8644-4F4A-A633-6576041909CA}" destId="{85406A7B-6883-4A83-8791-20A51C388388}" srcOrd="2" destOrd="0" presId="urn:microsoft.com/office/officeart/2005/8/layout/chevron1"/>
    <dgm:cxn modelId="{A413A312-B8E5-4FF5-B8C0-D006039FA6E4}" type="presParOf" srcId="{E98D36CA-8644-4F4A-A633-6576041909CA}" destId="{4BB2DFD9-C1AB-497F-BD54-5F2EB2EAAA6C}" srcOrd="3" destOrd="0" presId="urn:microsoft.com/office/officeart/2005/8/layout/chevron1"/>
    <dgm:cxn modelId="{7253B1EF-43F5-4EB1-8BC7-B1ACDC4CF291}" type="presParOf" srcId="{E98D36CA-8644-4F4A-A633-6576041909CA}" destId="{FEE85689-4971-42EE-9F3C-8051EEF0F556}"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38BE07-19A5-462C-B4FB-C36C146DFEF9}"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B103B301-0F70-4A88-9FA9-BBF1E27EBA57}">
      <dgm:prSet phldrT="[Text]" custT="1"/>
      <dgm:spPr/>
      <dgm:t>
        <a:bodyPr/>
        <a:lstStyle/>
        <a:p>
          <a:r>
            <a:rPr lang="en-US" sz="2800"/>
            <a:t>James Rosseau, CCO</a:t>
          </a:r>
        </a:p>
      </dgm:t>
    </dgm:pt>
    <dgm:pt modelId="{B2264BD9-7D80-46B5-B5E4-87D7156A962B}" type="parTrans" cxnId="{53A0026F-D789-4B02-A0EE-68CF3AA798E3}">
      <dgm:prSet/>
      <dgm:spPr/>
      <dgm:t>
        <a:bodyPr/>
        <a:lstStyle/>
        <a:p>
          <a:endParaRPr lang="en-US"/>
        </a:p>
      </dgm:t>
    </dgm:pt>
    <dgm:pt modelId="{29781C15-26D6-4950-BBC0-AB1D3FD009FF}" type="sibTrans" cxnId="{53A0026F-D789-4B02-A0EE-68CF3AA798E3}">
      <dgm:prSet/>
      <dgm:spPr/>
      <dgm:t>
        <a:bodyPr/>
        <a:lstStyle/>
        <a:p>
          <a:endParaRPr lang="en-US"/>
        </a:p>
      </dgm:t>
    </dgm:pt>
    <dgm:pt modelId="{A28E121E-4117-451B-8B30-70D7545635EB}">
      <dgm:prSet phldrT="[Text]" custT="1"/>
      <dgm:spPr/>
      <dgm:t>
        <a:bodyPr/>
        <a:lstStyle/>
        <a:p>
          <a:r>
            <a:rPr lang="en-US" sz="1800"/>
            <a:t>PEOPLE</a:t>
          </a:r>
        </a:p>
      </dgm:t>
    </dgm:pt>
    <dgm:pt modelId="{532291FF-ECFB-4700-98CD-9AD561A91F49}" type="parTrans" cxnId="{2AE28271-634F-4928-AC48-4744F722D971}">
      <dgm:prSet/>
      <dgm:spPr/>
      <dgm:t>
        <a:bodyPr/>
        <a:lstStyle/>
        <a:p>
          <a:endParaRPr lang="en-US"/>
        </a:p>
      </dgm:t>
    </dgm:pt>
    <dgm:pt modelId="{C67B93D0-BDB5-4A2E-A2F8-9F5E3F6CE9BC}" type="sibTrans" cxnId="{2AE28271-634F-4928-AC48-4744F722D971}">
      <dgm:prSet/>
      <dgm:spPr/>
      <dgm:t>
        <a:bodyPr/>
        <a:lstStyle/>
        <a:p>
          <a:endParaRPr lang="en-US"/>
        </a:p>
      </dgm:t>
    </dgm:pt>
    <dgm:pt modelId="{E00D837C-ECC2-4EDC-BD37-6E39EDB44B2F}">
      <dgm:prSet phldrT="[Text]" custT="1"/>
      <dgm:spPr/>
      <dgm:t>
        <a:bodyPr/>
        <a:lstStyle/>
        <a:p>
          <a:r>
            <a:rPr lang="en-US" sz="1800"/>
            <a:t>PRODUCT</a:t>
          </a:r>
        </a:p>
      </dgm:t>
    </dgm:pt>
    <dgm:pt modelId="{BFA73823-B3D3-4A01-ACB5-A5738D0CA1CD}" type="parTrans" cxnId="{5A3C4AC1-8DBF-472E-999B-859C704F98CB}">
      <dgm:prSet/>
      <dgm:spPr/>
      <dgm:t>
        <a:bodyPr/>
        <a:lstStyle/>
        <a:p>
          <a:endParaRPr lang="en-US"/>
        </a:p>
      </dgm:t>
    </dgm:pt>
    <dgm:pt modelId="{0F8289B9-E50F-4354-AE7A-5DB047BA446D}" type="sibTrans" cxnId="{5A3C4AC1-8DBF-472E-999B-859C704F98CB}">
      <dgm:prSet/>
      <dgm:spPr/>
      <dgm:t>
        <a:bodyPr/>
        <a:lstStyle/>
        <a:p>
          <a:endParaRPr lang="en-US"/>
        </a:p>
      </dgm:t>
    </dgm:pt>
    <dgm:pt modelId="{27588B2A-A5FF-4015-ACBF-E7F5D627FFB4}">
      <dgm:prSet phldrT="[Text]" custT="1"/>
      <dgm:spPr/>
      <dgm:t>
        <a:bodyPr/>
        <a:lstStyle/>
        <a:p>
          <a:r>
            <a:rPr lang="en-US" sz="1600"/>
            <a:t>Melissa Cornell, Sr. Director, HR</a:t>
          </a:r>
        </a:p>
      </dgm:t>
    </dgm:pt>
    <dgm:pt modelId="{3D43B989-2709-4677-B0C8-AB712F87E25F}" type="parTrans" cxnId="{BA8B5F1E-C615-43A2-8D87-B38BBA08DB5F}">
      <dgm:prSet/>
      <dgm:spPr/>
      <dgm:t>
        <a:bodyPr/>
        <a:lstStyle/>
        <a:p>
          <a:endParaRPr lang="en-US"/>
        </a:p>
      </dgm:t>
    </dgm:pt>
    <dgm:pt modelId="{5864B378-FEEE-430C-889F-58BF59D6A11C}" type="sibTrans" cxnId="{BA8B5F1E-C615-43A2-8D87-B38BBA08DB5F}">
      <dgm:prSet/>
      <dgm:spPr/>
      <dgm:t>
        <a:bodyPr/>
        <a:lstStyle/>
        <a:p>
          <a:endParaRPr lang="en-US"/>
        </a:p>
      </dgm:t>
    </dgm:pt>
    <dgm:pt modelId="{303F5CD2-DFC4-465E-82C6-204E119EB8FF}">
      <dgm:prSet phldrT="[Text]" custT="1"/>
      <dgm:spPr/>
      <dgm:t>
        <a:bodyPr/>
        <a:lstStyle/>
        <a:p>
          <a:r>
            <a:rPr lang="en-US" sz="1600"/>
            <a:t>Patrick Hodges, SVP People &amp; Org. Dev.</a:t>
          </a:r>
        </a:p>
      </dgm:t>
    </dgm:pt>
    <dgm:pt modelId="{050E55CB-DEF4-4F04-801A-A4D8AF1A465D}" type="parTrans" cxnId="{2DC370E6-EAD5-449E-BF06-F2310BDF3EEC}">
      <dgm:prSet/>
      <dgm:spPr/>
      <dgm:t>
        <a:bodyPr/>
        <a:lstStyle/>
        <a:p>
          <a:endParaRPr lang="en-US"/>
        </a:p>
      </dgm:t>
    </dgm:pt>
    <dgm:pt modelId="{9FF023A0-C039-4063-9FEF-A1861759F216}" type="sibTrans" cxnId="{2DC370E6-EAD5-449E-BF06-F2310BDF3EEC}">
      <dgm:prSet/>
      <dgm:spPr/>
      <dgm:t>
        <a:bodyPr/>
        <a:lstStyle/>
        <a:p>
          <a:endParaRPr lang="en-US"/>
        </a:p>
      </dgm:t>
    </dgm:pt>
    <dgm:pt modelId="{35448A3D-20CE-448C-BD24-8589D584B7A2}">
      <dgm:prSet phldrT="[Text]" custT="1"/>
      <dgm:spPr/>
      <dgm:t>
        <a:bodyPr/>
        <a:lstStyle/>
        <a:p>
          <a:r>
            <a:rPr lang="en-US" sz="1800"/>
            <a:t>STRATEGIC AND BUSINESS PLANNING</a:t>
          </a:r>
        </a:p>
      </dgm:t>
    </dgm:pt>
    <dgm:pt modelId="{4B7BAD9E-FBC5-45FE-9852-A6508FBF600B}" type="parTrans" cxnId="{F98DE5A9-2490-436B-9DDD-1338EBD1411F}">
      <dgm:prSet/>
      <dgm:spPr/>
      <dgm:t>
        <a:bodyPr/>
        <a:lstStyle/>
        <a:p>
          <a:endParaRPr lang="en-US"/>
        </a:p>
      </dgm:t>
    </dgm:pt>
    <dgm:pt modelId="{D648B9E9-0798-4F8E-899E-E9F02E7E8F5C}" type="sibTrans" cxnId="{F98DE5A9-2490-436B-9DDD-1338EBD1411F}">
      <dgm:prSet/>
      <dgm:spPr/>
      <dgm:t>
        <a:bodyPr/>
        <a:lstStyle/>
        <a:p>
          <a:endParaRPr lang="en-US"/>
        </a:p>
      </dgm:t>
    </dgm:pt>
    <dgm:pt modelId="{FDB98DD5-7CA8-466D-801B-C89077002B9E}">
      <dgm:prSet phldrT="[Text]" custT="1"/>
      <dgm:spPr/>
      <dgm:t>
        <a:bodyPr/>
        <a:lstStyle/>
        <a:p>
          <a:r>
            <a:rPr lang="en-US" sz="1600"/>
            <a:t>Heather Swan, Business Analyst</a:t>
          </a:r>
        </a:p>
      </dgm:t>
    </dgm:pt>
    <dgm:pt modelId="{C05A04F7-61A3-46E2-99E6-AE4679D26728}" type="parTrans" cxnId="{0676EBFA-4D41-4A5F-9C3D-9EF0F7037AED}">
      <dgm:prSet/>
      <dgm:spPr/>
      <dgm:t>
        <a:bodyPr/>
        <a:lstStyle/>
        <a:p>
          <a:endParaRPr lang="en-US"/>
        </a:p>
      </dgm:t>
    </dgm:pt>
    <dgm:pt modelId="{5F240ECF-F092-41AF-888A-D152E338369B}" type="sibTrans" cxnId="{0676EBFA-4D41-4A5F-9C3D-9EF0F7037AED}">
      <dgm:prSet/>
      <dgm:spPr/>
      <dgm:t>
        <a:bodyPr/>
        <a:lstStyle/>
        <a:p>
          <a:endParaRPr lang="en-US"/>
        </a:p>
      </dgm:t>
    </dgm:pt>
    <dgm:pt modelId="{9A36B045-F429-47D6-A9E1-F752D59EC808}">
      <dgm:prSet phldrT="[Text]" custT="1"/>
      <dgm:spPr/>
      <dgm:t>
        <a:bodyPr/>
        <a:lstStyle/>
        <a:p>
          <a:r>
            <a:rPr lang="en-US" sz="1600"/>
            <a:t>Christie Reed, Workday ERP Administrator</a:t>
          </a:r>
        </a:p>
      </dgm:t>
    </dgm:pt>
    <dgm:pt modelId="{72D82749-E6E2-4C40-A3EC-A0AA223FC826}" type="parTrans" cxnId="{245E1AAB-1AA8-43F3-AEC5-E73040B4F098}">
      <dgm:prSet/>
      <dgm:spPr/>
      <dgm:t>
        <a:bodyPr/>
        <a:lstStyle/>
        <a:p>
          <a:endParaRPr lang="en-US"/>
        </a:p>
      </dgm:t>
    </dgm:pt>
    <dgm:pt modelId="{DB1FA5A0-6E0A-434C-BC48-D7F4F108A1BB}" type="sibTrans" cxnId="{245E1AAB-1AA8-43F3-AEC5-E73040B4F098}">
      <dgm:prSet/>
      <dgm:spPr/>
      <dgm:t>
        <a:bodyPr/>
        <a:lstStyle/>
        <a:p>
          <a:endParaRPr lang="en-US"/>
        </a:p>
      </dgm:t>
    </dgm:pt>
    <dgm:pt modelId="{926D1048-06D9-4FB4-B471-63BA6BBEFCA5}">
      <dgm:prSet phldrT="[Text]" custT="1"/>
      <dgm:spPr/>
      <dgm:t>
        <a:bodyPr/>
        <a:lstStyle/>
        <a:p>
          <a:r>
            <a:rPr lang="en-US" sz="1600"/>
            <a:t>Cory Craig, Adonis</a:t>
          </a:r>
        </a:p>
      </dgm:t>
    </dgm:pt>
    <dgm:pt modelId="{A82FC0C9-C34D-4720-9BF4-D2507531598C}" type="parTrans" cxnId="{2D97686D-9D7E-490D-880C-D4CC1DD937B9}">
      <dgm:prSet/>
      <dgm:spPr/>
      <dgm:t>
        <a:bodyPr/>
        <a:lstStyle/>
        <a:p>
          <a:endParaRPr lang="en-US"/>
        </a:p>
      </dgm:t>
    </dgm:pt>
    <dgm:pt modelId="{C4FAD2DC-0378-48D2-9514-5156A5F0E35D}" type="sibTrans" cxnId="{2D97686D-9D7E-490D-880C-D4CC1DD937B9}">
      <dgm:prSet/>
      <dgm:spPr/>
      <dgm:t>
        <a:bodyPr/>
        <a:lstStyle/>
        <a:p>
          <a:endParaRPr lang="en-US"/>
        </a:p>
      </dgm:t>
    </dgm:pt>
    <dgm:pt modelId="{D6F3F7EB-0601-4269-B72D-32AAFA38615C}">
      <dgm:prSet phldrT="[Text]" custT="1"/>
      <dgm:spPr/>
      <dgm:t>
        <a:bodyPr/>
        <a:lstStyle/>
        <a:p>
          <a:r>
            <a:rPr lang="en-US" sz="1600"/>
            <a:t>Jarrod Legg, AI</a:t>
          </a:r>
        </a:p>
      </dgm:t>
    </dgm:pt>
    <dgm:pt modelId="{468F861F-222D-4EEF-BBDF-B7A1195CC39D}" type="parTrans" cxnId="{6C9BFF60-51D7-4BB0-9A54-782370F16C0E}">
      <dgm:prSet/>
      <dgm:spPr/>
      <dgm:t>
        <a:bodyPr/>
        <a:lstStyle/>
        <a:p>
          <a:endParaRPr lang="en-US"/>
        </a:p>
      </dgm:t>
    </dgm:pt>
    <dgm:pt modelId="{C7386987-5BE1-4B20-B5B3-EE4B841FF948}" type="sibTrans" cxnId="{6C9BFF60-51D7-4BB0-9A54-782370F16C0E}">
      <dgm:prSet/>
      <dgm:spPr/>
      <dgm:t>
        <a:bodyPr/>
        <a:lstStyle/>
        <a:p>
          <a:endParaRPr lang="en-US"/>
        </a:p>
      </dgm:t>
    </dgm:pt>
    <dgm:pt modelId="{455F2FC3-09C6-401A-A4B5-B7AB968052EC}">
      <dgm:prSet phldrT="[Text]" custT="1"/>
      <dgm:spPr/>
      <dgm:t>
        <a:bodyPr/>
        <a:lstStyle/>
        <a:p>
          <a:r>
            <a:rPr lang="en-US" sz="1600"/>
            <a:t>Mariam Ballard, Enhance</a:t>
          </a:r>
        </a:p>
      </dgm:t>
    </dgm:pt>
    <dgm:pt modelId="{840A2574-9602-41F0-9D9F-A7AB197EC331}" type="parTrans" cxnId="{2FCD64E2-83AB-48A3-BCDC-570190313044}">
      <dgm:prSet/>
      <dgm:spPr/>
      <dgm:t>
        <a:bodyPr/>
        <a:lstStyle/>
        <a:p>
          <a:endParaRPr lang="en-US"/>
        </a:p>
      </dgm:t>
    </dgm:pt>
    <dgm:pt modelId="{4EC29C77-A9BF-4326-B3C8-4EF708E28ABE}" type="sibTrans" cxnId="{2FCD64E2-83AB-48A3-BCDC-570190313044}">
      <dgm:prSet/>
      <dgm:spPr/>
      <dgm:t>
        <a:bodyPr/>
        <a:lstStyle/>
        <a:p>
          <a:endParaRPr lang="en-US"/>
        </a:p>
      </dgm:t>
    </dgm:pt>
    <dgm:pt modelId="{359E0060-FE4A-4F97-B2BF-90C2BCB8EE75}">
      <dgm:prSet phldrT="[Text]" custT="1"/>
      <dgm:spPr/>
      <dgm:t>
        <a:bodyPr/>
        <a:lstStyle/>
        <a:p>
          <a:r>
            <a:rPr lang="en-US" sz="1600"/>
            <a:t>Jenn Stueckler, IDShield</a:t>
          </a:r>
        </a:p>
      </dgm:t>
    </dgm:pt>
    <dgm:pt modelId="{AFFE23DB-45D3-4518-A458-295066557584}" type="parTrans" cxnId="{ED65376A-A58B-4166-8D6F-E6120D80151C}">
      <dgm:prSet/>
      <dgm:spPr/>
      <dgm:t>
        <a:bodyPr/>
        <a:lstStyle/>
        <a:p>
          <a:endParaRPr lang="en-US"/>
        </a:p>
      </dgm:t>
    </dgm:pt>
    <dgm:pt modelId="{E52E603E-8B16-4BE3-9DED-3BBE752975A4}" type="sibTrans" cxnId="{ED65376A-A58B-4166-8D6F-E6120D80151C}">
      <dgm:prSet/>
      <dgm:spPr/>
      <dgm:t>
        <a:bodyPr/>
        <a:lstStyle/>
        <a:p>
          <a:endParaRPr lang="en-US"/>
        </a:p>
      </dgm:t>
    </dgm:pt>
    <dgm:pt modelId="{4E92E43E-CA43-44ED-9F87-9C2366FCF9C8}">
      <dgm:prSet phldrT="[Text]" custT="1"/>
      <dgm:spPr/>
      <dgm:t>
        <a:bodyPr/>
        <a:lstStyle/>
        <a:p>
          <a:r>
            <a:rPr lang="en-US" sz="1600"/>
            <a:t>Angie Pettigrew, LegalShield</a:t>
          </a:r>
        </a:p>
      </dgm:t>
    </dgm:pt>
    <dgm:pt modelId="{4B461437-C095-4BDD-A2DD-C4A1A00A8B35}" type="parTrans" cxnId="{8E8E7F7B-D3A2-496E-B216-C41FACA252ED}">
      <dgm:prSet/>
      <dgm:spPr/>
      <dgm:t>
        <a:bodyPr/>
        <a:lstStyle/>
        <a:p>
          <a:endParaRPr lang="en-US"/>
        </a:p>
      </dgm:t>
    </dgm:pt>
    <dgm:pt modelId="{A46D7979-80EB-4D39-A20E-3AA1DF9BD15B}" type="sibTrans" cxnId="{8E8E7F7B-D3A2-496E-B216-C41FACA252ED}">
      <dgm:prSet/>
      <dgm:spPr/>
      <dgm:t>
        <a:bodyPr/>
        <a:lstStyle/>
        <a:p>
          <a:endParaRPr lang="en-US"/>
        </a:p>
      </dgm:t>
    </dgm:pt>
    <dgm:pt modelId="{1099988E-C683-4146-B771-205A4DB6173B}">
      <dgm:prSet phldrT="[Text]" custT="1"/>
      <dgm:spPr/>
      <dgm:t>
        <a:bodyPr/>
        <a:lstStyle/>
        <a:p>
          <a:r>
            <a:rPr lang="en-US" sz="1600"/>
            <a:t>TBD, Forms</a:t>
          </a:r>
        </a:p>
      </dgm:t>
    </dgm:pt>
    <dgm:pt modelId="{15F01EB9-3062-49CA-97CB-B8C4250DF519}" type="parTrans" cxnId="{973B1F35-01F6-47E5-AFC5-B54142A2CC1D}">
      <dgm:prSet/>
      <dgm:spPr/>
      <dgm:t>
        <a:bodyPr/>
        <a:lstStyle/>
        <a:p>
          <a:endParaRPr lang="en-US"/>
        </a:p>
      </dgm:t>
    </dgm:pt>
    <dgm:pt modelId="{8477D389-AD12-4D6D-B3B8-884D16D45F1E}" type="sibTrans" cxnId="{973B1F35-01F6-47E5-AFC5-B54142A2CC1D}">
      <dgm:prSet/>
      <dgm:spPr/>
      <dgm:t>
        <a:bodyPr/>
        <a:lstStyle/>
        <a:p>
          <a:endParaRPr lang="en-US"/>
        </a:p>
      </dgm:t>
    </dgm:pt>
    <dgm:pt modelId="{16DE2F18-5FF3-4AA0-A76B-2B6FA5217F0F}">
      <dgm:prSet phldrT="[Text]" custT="1"/>
      <dgm:spPr/>
      <dgm:t>
        <a:bodyPr/>
        <a:lstStyle/>
        <a:p>
          <a:r>
            <a:rPr lang="en-US" sz="1600"/>
            <a:t>Oscar Garza, Mobile</a:t>
          </a:r>
        </a:p>
      </dgm:t>
    </dgm:pt>
    <dgm:pt modelId="{17384482-BA70-4A2C-94A8-6F5DF9965846}" type="parTrans" cxnId="{8F5656B4-3102-40DD-A334-8204DDCBE743}">
      <dgm:prSet/>
      <dgm:spPr/>
      <dgm:t>
        <a:bodyPr/>
        <a:lstStyle/>
        <a:p>
          <a:endParaRPr lang="en-US"/>
        </a:p>
      </dgm:t>
    </dgm:pt>
    <dgm:pt modelId="{E55A1CD1-23FA-4A48-91BA-01C790F36D80}" type="sibTrans" cxnId="{8F5656B4-3102-40DD-A334-8204DDCBE743}">
      <dgm:prSet/>
      <dgm:spPr/>
      <dgm:t>
        <a:bodyPr/>
        <a:lstStyle/>
        <a:p>
          <a:endParaRPr lang="en-US"/>
        </a:p>
      </dgm:t>
    </dgm:pt>
    <dgm:pt modelId="{09236455-AA27-419D-8E6E-64A79035BC5E}">
      <dgm:prSet phldrT="[Text]" custT="1"/>
      <dgm:spPr/>
      <dgm:t>
        <a:bodyPr/>
        <a:lstStyle/>
        <a:p>
          <a:r>
            <a:rPr lang="en-US" sz="1600"/>
            <a:t>Jake Varghese, VP Business Development</a:t>
          </a:r>
        </a:p>
      </dgm:t>
    </dgm:pt>
    <dgm:pt modelId="{B45F3E22-C214-472F-941C-92661B13DCCC}" type="parTrans" cxnId="{A50F92FD-F3A6-49D4-95CC-744EA3ECA91D}">
      <dgm:prSet/>
      <dgm:spPr/>
      <dgm:t>
        <a:bodyPr/>
        <a:lstStyle/>
        <a:p>
          <a:endParaRPr lang="en-US"/>
        </a:p>
      </dgm:t>
    </dgm:pt>
    <dgm:pt modelId="{4E80F576-8582-487C-A231-616E12FFFBF0}" type="sibTrans" cxnId="{A50F92FD-F3A6-49D4-95CC-744EA3ECA91D}">
      <dgm:prSet/>
      <dgm:spPr/>
      <dgm:t>
        <a:bodyPr/>
        <a:lstStyle/>
        <a:p>
          <a:endParaRPr lang="en-US"/>
        </a:p>
      </dgm:t>
    </dgm:pt>
    <dgm:pt modelId="{0620BCC9-B28D-4E73-8DEA-48C150AD9080}" type="pres">
      <dgm:prSet presAssocID="{5638BE07-19A5-462C-B4FB-C36C146DFEF9}" presName="hierChild1" presStyleCnt="0">
        <dgm:presLayoutVars>
          <dgm:orgChart val="1"/>
          <dgm:chPref val="1"/>
          <dgm:dir/>
          <dgm:animOne val="branch"/>
          <dgm:animLvl val="lvl"/>
          <dgm:resizeHandles/>
        </dgm:presLayoutVars>
      </dgm:prSet>
      <dgm:spPr/>
    </dgm:pt>
    <dgm:pt modelId="{2674FCCC-D472-415B-964F-A83EA1F1C2E6}" type="pres">
      <dgm:prSet presAssocID="{B103B301-0F70-4A88-9FA9-BBF1E27EBA57}" presName="hierRoot1" presStyleCnt="0">
        <dgm:presLayoutVars>
          <dgm:hierBranch val="init"/>
        </dgm:presLayoutVars>
      </dgm:prSet>
      <dgm:spPr/>
    </dgm:pt>
    <dgm:pt modelId="{07878FB5-023D-4C30-8AE8-86E3DE0BC1CF}" type="pres">
      <dgm:prSet presAssocID="{B103B301-0F70-4A88-9FA9-BBF1E27EBA57}" presName="rootComposite1" presStyleCnt="0"/>
      <dgm:spPr/>
    </dgm:pt>
    <dgm:pt modelId="{6DB7D00A-A55A-48C4-AAD1-6DA9D15C2033}" type="pres">
      <dgm:prSet presAssocID="{B103B301-0F70-4A88-9FA9-BBF1E27EBA57}" presName="rootText1" presStyleLbl="node0" presStyleIdx="0" presStyleCnt="1" custScaleX="235795" custScaleY="129325" custLinFactX="18273" custLinFactNeighborX="100000" custLinFactNeighborY="-1408">
        <dgm:presLayoutVars>
          <dgm:chPref val="3"/>
        </dgm:presLayoutVars>
      </dgm:prSet>
      <dgm:spPr/>
    </dgm:pt>
    <dgm:pt modelId="{6581B505-5B1B-43D9-B298-CC11D0645FF8}" type="pres">
      <dgm:prSet presAssocID="{B103B301-0F70-4A88-9FA9-BBF1E27EBA57}" presName="rootConnector1" presStyleLbl="node1" presStyleIdx="0" presStyleCnt="0"/>
      <dgm:spPr/>
    </dgm:pt>
    <dgm:pt modelId="{3C8B6D55-ECD1-43E5-B557-C65058E0946B}" type="pres">
      <dgm:prSet presAssocID="{B103B301-0F70-4A88-9FA9-BBF1E27EBA57}" presName="hierChild2" presStyleCnt="0"/>
      <dgm:spPr/>
    </dgm:pt>
    <dgm:pt modelId="{BEFC6F6B-289E-4A39-BC85-FF2173042A56}" type="pres">
      <dgm:prSet presAssocID="{532291FF-ECFB-4700-98CD-9AD561A91F49}" presName="Name37" presStyleLbl="parChTrans1D2" presStyleIdx="0" presStyleCnt="3"/>
      <dgm:spPr/>
    </dgm:pt>
    <dgm:pt modelId="{AB9A5BD5-366F-45F9-9EF3-5CE9D5342050}" type="pres">
      <dgm:prSet presAssocID="{A28E121E-4117-451B-8B30-70D7545635EB}" presName="hierRoot2" presStyleCnt="0">
        <dgm:presLayoutVars>
          <dgm:hierBranch val="l"/>
        </dgm:presLayoutVars>
      </dgm:prSet>
      <dgm:spPr/>
    </dgm:pt>
    <dgm:pt modelId="{B0F81558-EDCA-48FD-9325-860D81871746}" type="pres">
      <dgm:prSet presAssocID="{A28E121E-4117-451B-8B30-70D7545635EB}" presName="rootComposite" presStyleCnt="0"/>
      <dgm:spPr/>
    </dgm:pt>
    <dgm:pt modelId="{E1E67EE7-55BB-4EE1-A845-61E5420ACED8}" type="pres">
      <dgm:prSet presAssocID="{A28E121E-4117-451B-8B30-70D7545635EB}" presName="rootText" presStyleLbl="node2" presStyleIdx="0" presStyleCnt="3" custScaleX="164610" custScaleY="85758" custLinFactNeighborX="-88499" custLinFactNeighborY="0">
        <dgm:presLayoutVars>
          <dgm:chPref val="3"/>
        </dgm:presLayoutVars>
      </dgm:prSet>
      <dgm:spPr/>
    </dgm:pt>
    <dgm:pt modelId="{6244F4B2-AEFC-41DF-8BCC-687BD316338A}" type="pres">
      <dgm:prSet presAssocID="{A28E121E-4117-451B-8B30-70D7545635EB}" presName="rootConnector" presStyleLbl="node2" presStyleIdx="0" presStyleCnt="3"/>
      <dgm:spPr/>
    </dgm:pt>
    <dgm:pt modelId="{39E4BB2B-3F89-4B56-985F-AE40AC501D14}" type="pres">
      <dgm:prSet presAssocID="{A28E121E-4117-451B-8B30-70D7545635EB}" presName="hierChild4" presStyleCnt="0"/>
      <dgm:spPr/>
    </dgm:pt>
    <dgm:pt modelId="{98E85AD0-65E9-4895-93F8-C030B3BCA620}" type="pres">
      <dgm:prSet presAssocID="{3D43B989-2709-4677-B0C8-AB712F87E25F}" presName="Name50" presStyleLbl="parChTrans1D3" presStyleIdx="0" presStyleCnt="12"/>
      <dgm:spPr/>
    </dgm:pt>
    <dgm:pt modelId="{EA316DC8-E936-4FA6-9C22-000E65E41463}" type="pres">
      <dgm:prSet presAssocID="{27588B2A-A5FF-4015-ACBF-E7F5D627FFB4}" presName="hierRoot2" presStyleCnt="0">
        <dgm:presLayoutVars>
          <dgm:hierBranch val="init"/>
        </dgm:presLayoutVars>
      </dgm:prSet>
      <dgm:spPr/>
    </dgm:pt>
    <dgm:pt modelId="{50EBA09E-090B-469F-BDAA-4B968421FB3A}" type="pres">
      <dgm:prSet presAssocID="{27588B2A-A5FF-4015-ACBF-E7F5D627FFB4}" presName="rootComposite" presStyleCnt="0"/>
      <dgm:spPr/>
    </dgm:pt>
    <dgm:pt modelId="{DD515A9C-485E-49B8-B20F-1DA7F9587CA0}" type="pres">
      <dgm:prSet presAssocID="{27588B2A-A5FF-4015-ACBF-E7F5D627FFB4}" presName="rootText" presStyleLbl="node3" presStyleIdx="0" presStyleCnt="12" custScaleX="113136" custScaleY="90820" custLinFactNeighborX="-88499" custLinFactNeighborY="0">
        <dgm:presLayoutVars>
          <dgm:chPref val="3"/>
        </dgm:presLayoutVars>
      </dgm:prSet>
      <dgm:spPr/>
    </dgm:pt>
    <dgm:pt modelId="{82E63D68-135F-44E3-AACF-14C4241BA8E3}" type="pres">
      <dgm:prSet presAssocID="{27588B2A-A5FF-4015-ACBF-E7F5D627FFB4}" presName="rootConnector" presStyleLbl="node3" presStyleIdx="0" presStyleCnt="12"/>
      <dgm:spPr/>
    </dgm:pt>
    <dgm:pt modelId="{74FCE042-1233-44A0-81F2-FB98EBB9795C}" type="pres">
      <dgm:prSet presAssocID="{27588B2A-A5FF-4015-ACBF-E7F5D627FFB4}" presName="hierChild4" presStyleCnt="0"/>
      <dgm:spPr/>
    </dgm:pt>
    <dgm:pt modelId="{925A3D5B-F360-42CE-8A14-3218F3F40982}" type="pres">
      <dgm:prSet presAssocID="{27588B2A-A5FF-4015-ACBF-E7F5D627FFB4}" presName="hierChild5" presStyleCnt="0"/>
      <dgm:spPr/>
    </dgm:pt>
    <dgm:pt modelId="{3C7C04CC-3EAB-407E-A1F5-6638FA428170}" type="pres">
      <dgm:prSet presAssocID="{050E55CB-DEF4-4F04-801A-A4D8AF1A465D}" presName="Name50" presStyleLbl="parChTrans1D3" presStyleIdx="1" presStyleCnt="12"/>
      <dgm:spPr/>
    </dgm:pt>
    <dgm:pt modelId="{691A5B3C-67D7-4D82-9572-E885C221C768}" type="pres">
      <dgm:prSet presAssocID="{303F5CD2-DFC4-465E-82C6-204E119EB8FF}" presName="hierRoot2" presStyleCnt="0">
        <dgm:presLayoutVars>
          <dgm:hierBranch val="init"/>
        </dgm:presLayoutVars>
      </dgm:prSet>
      <dgm:spPr/>
    </dgm:pt>
    <dgm:pt modelId="{078AD2CA-40C1-4BA8-8F95-110EBD0066A7}" type="pres">
      <dgm:prSet presAssocID="{303F5CD2-DFC4-465E-82C6-204E119EB8FF}" presName="rootComposite" presStyleCnt="0"/>
      <dgm:spPr/>
    </dgm:pt>
    <dgm:pt modelId="{8F8D05F4-E5DC-4DF5-9387-F7932A7FC954}" type="pres">
      <dgm:prSet presAssocID="{303F5CD2-DFC4-465E-82C6-204E119EB8FF}" presName="rootText" presStyleLbl="node3" presStyleIdx="1" presStyleCnt="12" custScaleX="113136" custScaleY="90820" custLinFactNeighborX="-88499" custLinFactNeighborY="0">
        <dgm:presLayoutVars>
          <dgm:chPref val="3"/>
        </dgm:presLayoutVars>
      </dgm:prSet>
      <dgm:spPr/>
    </dgm:pt>
    <dgm:pt modelId="{0D979682-1E12-4819-BA6A-743EA89DAF76}" type="pres">
      <dgm:prSet presAssocID="{303F5CD2-DFC4-465E-82C6-204E119EB8FF}" presName="rootConnector" presStyleLbl="node3" presStyleIdx="1" presStyleCnt="12"/>
      <dgm:spPr/>
    </dgm:pt>
    <dgm:pt modelId="{E78DA7B5-F643-40D9-BF0F-2C49263B593B}" type="pres">
      <dgm:prSet presAssocID="{303F5CD2-DFC4-465E-82C6-204E119EB8FF}" presName="hierChild4" presStyleCnt="0"/>
      <dgm:spPr/>
    </dgm:pt>
    <dgm:pt modelId="{ACDA6660-421F-4557-A09D-4B2909E007F8}" type="pres">
      <dgm:prSet presAssocID="{303F5CD2-DFC4-465E-82C6-204E119EB8FF}" presName="hierChild5" presStyleCnt="0"/>
      <dgm:spPr/>
    </dgm:pt>
    <dgm:pt modelId="{0BA523D0-5FEA-4FA2-A610-532E4CEBA54C}" type="pres">
      <dgm:prSet presAssocID="{A28E121E-4117-451B-8B30-70D7545635EB}" presName="hierChild5" presStyleCnt="0"/>
      <dgm:spPr/>
    </dgm:pt>
    <dgm:pt modelId="{652AE86F-7FCB-4D83-AEA4-3C9C32347357}" type="pres">
      <dgm:prSet presAssocID="{4B7BAD9E-FBC5-45FE-9852-A6508FBF600B}" presName="Name37" presStyleLbl="parChTrans1D2" presStyleIdx="1" presStyleCnt="3"/>
      <dgm:spPr/>
    </dgm:pt>
    <dgm:pt modelId="{F9ACD122-11C1-4322-A4D4-AE9DF227B8FB}" type="pres">
      <dgm:prSet presAssocID="{35448A3D-20CE-448C-BD24-8589D584B7A2}" presName="hierRoot2" presStyleCnt="0">
        <dgm:presLayoutVars>
          <dgm:hierBranch val="l"/>
        </dgm:presLayoutVars>
      </dgm:prSet>
      <dgm:spPr/>
    </dgm:pt>
    <dgm:pt modelId="{6EA827E0-BEDC-4F7C-95E0-3B2D70E9D344}" type="pres">
      <dgm:prSet presAssocID="{35448A3D-20CE-448C-BD24-8589D584B7A2}" presName="rootComposite" presStyleCnt="0"/>
      <dgm:spPr/>
    </dgm:pt>
    <dgm:pt modelId="{AE0203F5-5399-47DA-A739-2E6D432B0670}" type="pres">
      <dgm:prSet presAssocID="{35448A3D-20CE-448C-BD24-8589D584B7A2}" presName="rootText" presStyleLbl="node2" presStyleIdx="1" presStyleCnt="3" custScaleX="184559" custScaleY="85758" custLinFactX="100000" custLinFactNeighborX="170227" custLinFactNeighborY="0">
        <dgm:presLayoutVars>
          <dgm:chPref val="3"/>
        </dgm:presLayoutVars>
      </dgm:prSet>
      <dgm:spPr/>
    </dgm:pt>
    <dgm:pt modelId="{4D73F15A-DBF1-4B29-BC9C-7F3661C2FD92}" type="pres">
      <dgm:prSet presAssocID="{35448A3D-20CE-448C-BD24-8589D584B7A2}" presName="rootConnector" presStyleLbl="node2" presStyleIdx="1" presStyleCnt="3"/>
      <dgm:spPr/>
    </dgm:pt>
    <dgm:pt modelId="{0ABC9F05-43D8-41B0-8500-33F94929E190}" type="pres">
      <dgm:prSet presAssocID="{35448A3D-20CE-448C-BD24-8589D584B7A2}" presName="hierChild4" presStyleCnt="0"/>
      <dgm:spPr/>
    </dgm:pt>
    <dgm:pt modelId="{04C67335-5EE5-45C5-B1BD-97EF87BF9DB9}" type="pres">
      <dgm:prSet presAssocID="{B45F3E22-C214-472F-941C-92661B13DCCC}" presName="Name50" presStyleLbl="parChTrans1D3" presStyleIdx="2" presStyleCnt="12"/>
      <dgm:spPr/>
    </dgm:pt>
    <dgm:pt modelId="{61F76187-CCCB-4AB6-B0BD-A699E13FC347}" type="pres">
      <dgm:prSet presAssocID="{09236455-AA27-419D-8E6E-64A79035BC5E}" presName="hierRoot2" presStyleCnt="0">
        <dgm:presLayoutVars>
          <dgm:hierBranch val="init"/>
        </dgm:presLayoutVars>
      </dgm:prSet>
      <dgm:spPr/>
    </dgm:pt>
    <dgm:pt modelId="{EBA09E26-0C00-431B-80CD-A50A08FC6C00}" type="pres">
      <dgm:prSet presAssocID="{09236455-AA27-419D-8E6E-64A79035BC5E}" presName="rootComposite" presStyleCnt="0"/>
      <dgm:spPr/>
    </dgm:pt>
    <dgm:pt modelId="{794A990E-7FC8-41AF-98B4-4CD093413F63}" type="pres">
      <dgm:prSet presAssocID="{09236455-AA27-419D-8E6E-64A79035BC5E}" presName="rootText" presStyleLbl="node3" presStyleIdx="2" presStyleCnt="12" custScaleX="114127" custScaleY="91291" custLinFactX="100000" custLinFactNeighborX="169314" custLinFactNeighborY="1521">
        <dgm:presLayoutVars>
          <dgm:chPref val="3"/>
        </dgm:presLayoutVars>
      </dgm:prSet>
      <dgm:spPr/>
    </dgm:pt>
    <dgm:pt modelId="{9B3CB15A-1087-4562-AF8F-6D1FA70403D4}" type="pres">
      <dgm:prSet presAssocID="{09236455-AA27-419D-8E6E-64A79035BC5E}" presName="rootConnector" presStyleLbl="node3" presStyleIdx="2" presStyleCnt="12"/>
      <dgm:spPr/>
    </dgm:pt>
    <dgm:pt modelId="{47214001-1136-4B6E-910B-A70A392D8E72}" type="pres">
      <dgm:prSet presAssocID="{09236455-AA27-419D-8E6E-64A79035BC5E}" presName="hierChild4" presStyleCnt="0"/>
      <dgm:spPr/>
    </dgm:pt>
    <dgm:pt modelId="{AF88745F-28D0-4E7F-86FE-5B3973FB815C}" type="pres">
      <dgm:prSet presAssocID="{09236455-AA27-419D-8E6E-64A79035BC5E}" presName="hierChild5" presStyleCnt="0"/>
      <dgm:spPr/>
    </dgm:pt>
    <dgm:pt modelId="{A157BE1B-973D-45CF-9CCB-6E4280511BF3}" type="pres">
      <dgm:prSet presAssocID="{C05A04F7-61A3-46E2-99E6-AE4679D26728}" presName="Name50" presStyleLbl="parChTrans1D3" presStyleIdx="3" presStyleCnt="12"/>
      <dgm:spPr/>
    </dgm:pt>
    <dgm:pt modelId="{71487D60-3B36-4416-9530-EE7FC8B9EE72}" type="pres">
      <dgm:prSet presAssocID="{FDB98DD5-7CA8-466D-801B-C89077002B9E}" presName="hierRoot2" presStyleCnt="0">
        <dgm:presLayoutVars>
          <dgm:hierBranch val="init"/>
        </dgm:presLayoutVars>
      </dgm:prSet>
      <dgm:spPr/>
    </dgm:pt>
    <dgm:pt modelId="{F2D81BE3-563C-43E5-B680-70CF224F5EF9}" type="pres">
      <dgm:prSet presAssocID="{FDB98DD5-7CA8-466D-801B-C89077002B9E}" presName="rootComposite" presStyleCnt="0"/>
      <dgm:spPr/>
    </dgm:pt>
    <dgm:pt modelId="{14358735-DF0B-4988-B6FE-498E25B02D9E}" type="pres">
      <dgm:prSet presAssocID="{FDB98DD5-7CA8-466D-801B-C89077002B9E}" presName="rootText" presStyleLbl="node3" presStyleIdx="3" presStyleCnt="12" custScaleX="113136" custScaleY="90820" custLinFactX="100000" custLinFactNeighborX="170298" custLinFactNeighborY="4565">
        <dgm:presLayoutVars>
          <dgm:chPref val="3"/>
        </dgm:presLayoutVars>
      </dgm:prSet>
      <dgm:spPr/>
    </dgm:pt>
    <dgm:pt modelId="{D0888986-6730-48DB-8C3F-0A186EF3C228}" type="pres">
      <dgm:prSet presAssocID="{FDB98DD5-7CA8-466D-801B-C89077002B9E}" presName="rootConnector" presStyleLbl="node3" presStyleIdx="3" presStyleCnt="12"/>
      <dgm:spPr/>
    </dgm:pt>
    <dgm:pt modelId="{BE76D8CB-188E-4316-AFE1-BFCC46F2911C}" type="pres">
      <dgm:prSet presAssocID="{FDB98DD5-7CA8-466D-801B-C89077002B9E}" presName="hierChild4" presStyleCnt="0"/>
      <dgm:spPr/>
    </dgm:pt>
    <dgm:pt modelId="{8FFE1F4B-6856-4AB0-9397-DF9AD3AF13C6}" type="pres">
      <dgm:prSet presAssocID="{FDB98DD5-7CA8-466D-801B-C89077002B9E}" presName="hierChild5" presStyleCnt="0"/>
      <dgm:spPr/>
    </dgm:pt>
    <dgm:pt modelId="{85E2FB99-1CF5-4775-852B-61DE407001E1}" type="pres">
      <dgm:prSet presAssocID="{72D82749-E6E2-4C40-A3EC-A0AA223FC826}" presName="Name50" presStyleLbl="parChTrans1D3" presStyleIdx="4" presStyleCnt="12"/>
      <dgm:spPr/>
    </dgm:pt>
    <dgm:pt modelId="{E3B47718-C24D-496D-B612-992F014E5373}" type="pres">
      <dgm:prSet presAssocID="{9A36B045-F429-47D6-A9E1-F752D59EC808}" presName="hierRoot2" presStyleCnt="0">
        <dgm:presLayoutVars>
          <dgm:hierBranch val="init"/>
        </dgm:presLayoutVars>
      </dgm:prSet>
      <dgm:spPr/>
    </dgm:pt>
    <dgm:pt modelId="{2808306E-012C-42C9-82C8-F6A7B49D59EB}" type="pres">
      <dgm:prSet presAssocID="{9A36B045-F429-47D6-A9E1-F752D59EC808}" presName="rootComposite" presStyleCnt="0"/>
      <dgm:spPr/>
    </dgm:pt>
    <dgm:pt modelId="{3F08DB16-7DDD-4841-B573-CB364D2C0D83}" type="pres">
      <dgm:prSet presAssocID="{9A36B045-F429-47D6-A9E1-F752D59EC808}" presName="rootText" presStyleLbl="node3" presStyleIdx="4" presStyleCnt="12" custScaleX="113136" custScaleY="90820" custLinFactX="100000" custLinFactNeighborX="171820" custLinFactNeighborY="1522">
        <dgm:presLayoutVars>
          <dgm:chPref val="3"/>
        </dgm:presLayoutVars>
      </dgm:prSet>
      <dgm:spPr/>
    </dgm:pt>
    <dgm:pt modelId="{E1451977-7A1A-46B1-8898-D58E2A5B8D8A}" type="pres">
      <dgm:prSet presAssocID="{9A36B045-F429-47D6-A9E1-F752D59EC808}" presName="rootConnector" presStyleLbl="node3" presStyleIdx="4" presStyleCnt="12"/>
      <dgm:spPr/>
    </dgm:pt>
    <dgm:pt modelId="{ECD8AB6F-3107-4330-AFEE-9FF4D670C8B1}" type="pres">
      <dgm:prSet presAssocID="{9A36B045-F429-47D6-A9E1-F752D59EC808}" presName="hierChild4" presStyleCnt="0"/>
      <dgm:spPr/>
    </dgm:pt>
    <dgm:pt modelId="{A3D38E98-1695-4E06-BC31-2AFD44DDD223}" type="pres">
      <dgm:prSet presAssocID="{9A36B045-F429-47D6-A9E1-F752D59EC808}" presName="hierChild5" presStyleCnt="0"/>
      <dgm:spPr/>
    </dgm:pt>
    <dgm:pt modelId="{515FB97F-330E-4BE5-B5E8-81F23DACB274}" type="pres">
      <dgm:prSet presAssocID="{35448A3D-20CE-448C-BD24-8589D584B7A2}" presName="hierChild5" presStyleCnt="0"/>
      <dgm:spPr/>
    </dgm:pt>
    <dgm:pt modelId="{D1858D6A-1045-4199-A168-33EF21BAF5D7}" type="pres">
      <dgm:prSet presAssocID="{BFA73823-B3D3-4A01-ACB5-A5738D0CA1CD}" presName="Name37" presStyleLbl="parChTrans1D2" presStyleIdx="2" presStyleCnt="3"/>
      <dgm:spPr/>
    </dgm:pt>
    <dgm:pt modelId="{A414C563-86DA-4551-9F97-CF3ADE26900E}" type="pres">
      <dgm:prSet presAssocID="{E00D837C-ECC2-4EDC-BD37-6E39EDB44B2F}" presName="hierRoot2" presStyleCnt="0">
        <dgm:presLayoutVars>
          <dgm:hierBranch val="hang"/>
        </dgm:presLayoutVars>
      </dgm:prSet>
      <dgm:spPr/>
    </dgm:pt>
    <dgm:pt modelId="{BCBEAC5B-8BDE-4121-9348-93C6CF0DF46B}" type="pres">
      <dgm:prSet presAssocID="{E00D837C-ECC2-4EDC-BD37-6E39EDB44B2F}" presName="rootComposite" presStyleCnt="0"/>
      <dgm:spPr/>
    </dgm:pt>
    <dgm:pt modelId="{516632C4-2374-4592-B069-AD69F503855D}" type="pres">
      <dgm:prSet presAssocID="{E00D837C-ECC2-4EDC-BD37-6E39EDB44B2F}" presName="rootText" presStyleLbl="node2" presStyleIdx="2" presStyleCnt="3" custScaleX="164610" custScaleY="85758" custLinFactX="-89871" custLinFactNeighborX="-100000">
        <dgm:presLayoutVars>
          <dgm:chPref val="3"/>
        </dgm:presLayoutVars>
      </dgm:prSet>
      <dgm:spPr/>
    </dgm:pt>
    <dgm:pt modelId="{9947CDBC-EAFA-4205-A8E6-B7BF396ECD6E}" type="pres">
      <dgm:prSet presAssocID="{E00D837C-ECC2-4EDC-BD37-6E39EDB44B2F}" presName="rootConnector" presStyleLbl="node2" presStyleIdx="2" presStyleCnt="3"/>
      <dgm:spPr/>
    </dgm:pt>
    <dgm:pt modelId="{3B4989A2-CCFF-4851-9C14-58FDF25B62F4}" type="pres">
      <dgm:prSet presAssocID="{E00D837C-ECC2-4EDC-BD37-6E39EDB44B2F}" presName="hierChild4" presStyleCnt="0"/>
      <dgm:spPr/>
    </dgm:pt>
    <dgm:pt modelId="{01A94B1C-DFA7-49FC-AA6F-652E0D8F4805}" type="pres">
      <dgm:prSet presAssocID="{A82FC0C9-C34D-4720-9BF4-D2507531598C}" presName="Name48" presStyleLbl="parChTrans1D3" presStyleIdx="5" presStyleCnt="12"/>
      <dgm:spPr/>
    </dgm:pt>
    <dgm:pt modelId="{1CF60523-D114-411B-9D93-07B695E7EA08}" type="pres">
      <dgm:prSet presAssocID="{926D1048-06D9-4FB4-B471-63BA6BBEFCA5}" presName="hierRoot2" presStyleCnt="0">
        <dgm:presLayoutVars>
          <dgm:hierBranch val="init"/>
        </dgm:presLayoutVars>
      </dgm:prSet>
      <dgm:spPr/>
    </dgm:pt>
    <dgm:pt modelId="{81EA1C6D-669B-4D41-867E-3C3CB468BC89}" type="pres">
      <dgm:prSet presAssocID="{926D1048-06D9-4FB4-B471-63BA6BBEFCA5}" presName="rootComposite" presStyleCnt="0"/>
      <dgm:spPr/>
    </dgm:pt>
    <dgm:pt modelId="{4C1F4CFB-55CD-4B32-AAA4-4F44B1B96023}" type="pres">
      <dgm:prSet presAssocID="{926D1048-06D9-4FB4-B471-63BA6BBEFCA5}" presName="rootText" presStyleLbl="node3" presStyleIdx="5" presStyleCnt="12" custScaleX="113136" custScaleY="90820" custLinFactX="-89871" custLinFactNeighborX="-100000">
        <dgm:presLayoutVars>
          <dgm:chPref val="3"/>
        </dgm:presLayoutVars>
      </dgm:prSet>
      <dgm:spPr/>
    </dgm:pt>
    <dgm:pt modelId="{D9536F50-51B2-4417-ABCB-3A0FB18744C5}" type="pres">
      <dgm:prSet presAssocID="{926D1048-06D9-4FB4-B471-63BA6BBEFCA5}" presName="rootConnector" presStyleLbl="node3" presStyleIdx="5" presStyleCnt="12"/>
      <dgm:spPr/>
    </dgm:pt>
    <dgm:pt modelId="{7AB7BEF7-2B83-4CA3-A69C-E77076BA146F}" type="pres">
      <dgm:prSet presAssocID="{926D1048-06D9-4FB4-B471-63BA6BBEFCA5}" presName="hierChild4" presStyleCnt="0"/>
      <dgm:spPr/>
    </dgm:pt>
    <dgm:pt modelId="{D029A30F-CA18-4692-9198-633B610AD00A}" type="pres">
      <dgm:prSet presAssocID="{926D1048-06D9-4FB4-B471-63BA6BBEFCA5}" presName="hierChild5" presStyleCnt="0"/>
      <dgm:spPr/>
    </dgm:pt>
    <dgm:pt modelId="{BF8CD0B8-5FE6-4877-96C4-352C3EFABE18}" type="pres">
      <dgm:prSet presAssocID="{468F861F-222D-4EEF-BBDF-B7A1195CC39D}" presName="Name48" presStyleLbl="parChTrans1D3" presStyleIdx="6" presStyleCnt="12"/>
      <dgm:spPr/>
    </dgm:pt>
    <dgm:pt modelId="{834B0305-9DA4-4367-84F8-09CA43DCACF9}" type="pres">
      <dgm:prSet presAssocID="{D6F3F7EB-0601-4269-B72D-32AAFA38615C}" presName="hierRoot2" presStyleCnt="0">
        <dgm:presLayoutVars>
          <dgm:hierBranch val="init"/>
        </dgm:presLayoutVars>
      </dgm:prSet>
      <dgm:spPr/>
    </dgm:pt>
    <dgm:pt modelId="{06A5EA74-78F1-435D-BBB8-8C376FFCBC88}" type="pres">
      <dgm:prSet presAssocID="{D6F3F7EB-0601-4269-B72D-32AAFA38615C}" presName="rootComposite" presStyleCnt="0"/>
      <dgm:spPr/>
    </dgm:pt>
    <dgm:pt modelId="{7FF715E7-79B7-4DDC-9188-9CB753BFC2C8}" type="pres">
      <dgm:prSet presAssocID="{D6F3F7EB-0601-4269-B72D-32AAFA38615C}" presName="rootText" presStyleLbl="node3" presStyleIdx="6" presStyleCnt="12" custScaleX="113136" custScaleY="90820" custLinFactX="-89871" custLinFactNeighborX="-100000">
        <dgm:presLayoutVars>
          <dgm:chPref val="3"/>
        </dgm:presLayoutVars>
      </dgm:prSet>
      <dgm:spPr/>
    </dgm:pt>
    <dgm:pt modelId="{CDA61349-05CA-4F5A-B082-4F8C8669BF2D}" type="pres">
      <dgm:prSet presAssocID="{D6F3F7EB-0601-4269-B72D-32AAFA38615C}" presName="rootConnector" presStyleLbl="node3" presStyleIdx="6" presStyleCnt="12"/>
      <dgm:spPr/>
    </dgm:pt>
    <dgm:pt modelId="{39434680-B546-475A-AF2C-0D1F12BEF28C}" type="pres">
      <dgm:prSet presAssocID="{D6F3F7EB-0601-4269-B72D-32AAFA38615C}" presName="hierChild4" presStyleCnt="0"/>
      <dgm:spPr/>
    </dgm:pt>
    <dgm:pt modelId="{3F731D28-CB99-46EA-97D7-1693EC86756B}" type="pres">
      <dgm:prSet presAssocID="{D6F3F7EB-0601-4269-B72D-32AAFA38615C}" presName="hierChild5" presStyleCnt="0"/>
      <dgm:spPr/>
    </dgm:pt>
    <dgm:pt modelId="{3D70F4CC-F814-4D43-A589-DC7B99871F7B}" type="pres">
      <dgm:prSet presAssocID="{840A2574-9602-41F0-9D9F-A7AB197EC331}" presName="Name48" presStyleLbl="parChTrans1D3" presStyleIdx="7" presStyleCnt="12"/>
      <dgm:spPr/>
    </dgm:pt>
    <dgm:pt modelId="{68828513-8789-4CF6-82F3-7577320EC8E4}" type="pres">
      <dgm:prSet presAssocID="{455F2FC3-09C6-401A-A4B5-B7AB968052EC}" presName="hierRoot2" presStyleCnt="0">
        <dgm:presLayoutVars>
          <dgm:hierBranch val="init"/>
        </dgm:presLayoutVars>
      </dgm:prSet>
      <dgm:spPr/>
    </dgm:pt>
    <dgm:pt modelId="{A495BCFD-8C7A-43AD-9BFE-CBC5E7FD9F07}" type="pres">
      <dgm:prSet presAssocID="{455F2FC3-09C6-401A-A4B5-B7AB968052EC}" presName="rootComposite" presStyleCnt="0"/>
      <dgm:spPr/>
    </dgm:pt>
    <dgm:pt modelId="{740860E9-0C8D-4196-B4A8-F0ED42541A40}" type="pres">
      <dgm:prSet presAssocID="{455F2FC3-09C6-401A-A4B5-B7AB968052EC}" presName="rootText" presStyleLbl="node3" presStyleIdx="7" presStyleCnt="12" custScaleX="113136" custScaleY="90820" custLinFactX="-89871" custLinFactNeighborX="-100000">
        <dgm:presLayoutVars>
          <dgm:chPref val="3"/>
        </dgm:presLayoutVars>
      </dgm:prSet>
      <dgm:spPr/>
    </dgm:pt>
    <dgm:pt modelId="{1A7B6BB8-82B3-4A33-B5FA-48F16D23DDCD}" type="pres">
      <dgm:prSet presAssocID="{455F2FC3-09C6-401A-A4B5-B7AB968052EC}" presName="rootConnector" presStyleLbl="node3" presStyleIdx="7" presStyleCnt="12"/>
      <dgm:spPr/>
    </dgm:pt>
    <dgm:pt modelId="{8CD8D542-B61A-48C8-B96E-F0035C399BA1}" type="pres">
      <dgm:prSet presAssocID="{455F2FC3-09C6-401A-A4B5-B7AB968052EC}" presName="hierChild4" presStyleCnt="0"/>
      <dgm:spPr/>
    </dgm:pt>
    <dgm:pt modelId="{435016AE-FD8D-4E9B-812D-E2407D7B8134}" type="pres">
      <dgm:prSet presAssocID="{455F2FC3-09C6-401A-A4B5-B7AB968052EC}" presName="hierChild5" presStyleCnt="0"/>
      <dgm:spPr/>
    </dgm:pt>
    <dgm:pt modelId="{31EAC886-F6A0-4EB0-BE48-A00E76399DF5}" type="pres">
      <dgm:prSet presAssocID="{AFFE23DB-45D3-4518-A458-295066557584}" presName="Name48" presStyleLbl="parChTrans1D3" presStyleIdx="8" presStyleCnt="12"/>
      <dgm:spPr/>
    </dgm:pt>
    <dgm:pt modelId="{F942BC3C-A5C3-412A-B9D6-797A9F2D64EE}" type="pres">
      <dgm:prSet presAssocID="{359E0060-FE4A-4F97-B2BF-90C2BCB8EE75}" presName="hierRoot2" presStyleCnt="0">
        <dgm:presLayoutVars>
          <dgm:hierBranch val="init"/>
        </dgm:presLayoutVars>
      </dgm:prSet>
      <dgm:spPr/>
    </dgm:pt>
    <dgm:pt modelId="{50A6CA40-02DA-4092-9CB1-AD4543F4AD5B}" type="pres">
      <dgm:prSet presAssocID="{359E0060-FE4A-4F97-B2BF-90C2BCB8EE75}" presName="rootComposite" presStyleCnt="0"/>
      <dgm:spPr/>
    </dgm:pt>
    <dgm:pt modelId="{27C24226-77FF-473D-B560-7EB31519B032}" type="pres">
      <dgm:prSet presAssocID="{359E0060-FE4A-4F97-B2BF-90C2BCB8EE75}" presName="rootText" presStyleLbl="node3" presStyleIdx="8" presStyleCnt="12" custScaleX="113136" custScaleY="90820" custLinFactX="-89871" custLinFactNeighborX="-100000">
        <dgm:presLayoutVars>
          <dgm:chPref val="3"/>
        </dgm:presLayoutVars>
      </dgm:prSet>
      <dgm:spPr/>
    </dgm:pt>
    <dgm:pt modelId="{BC3FD3BB-4291-4279-8054-42B31B684DDA}" type="pres">
      <dgm:prSet presAssocID="{359E0060-FE4A-4F97-B2BF-90C2BCB8EE75}" presName="rootConnector" presStyleLbl="node3" presStyleIdx="8" presStyleCnt="12"/>
      <dgm:spPr/>
    </dgm:pt>
    <dgm:pt modelId="{4340D387-7470-44B3-A395-86F236B36A09}" type="pres">
      <dgm:prSet presAssocID="{359E0060-FE4A-4F97-B2BF-90C2BCB8EE75}" presName="hierChild4" presStyleCnt="0"/>
      <dgm:spPr/>
    </dgm:pt>
    <dgm:pt modelId="{E6E87314-87FC-4FB4-925E-EA085B693311}" type="pres">
      <dgm:prSet presAssocID="{359E0060-FE4A-4F97-B2BF-90C2BCB8EE75}" presName="hierChild5" presStyleCnt="0"/>
      <dgm:spPr/>
    </dgm:pt>
    <dgm:pt modelId="{AD1FB5F4-BDC6-4157-876D-3E8E1C65D26E}" type="pres">
      <dgm:prSet presAssocID="{4B461437-C095-4BDD-A2DD-C4A1A00A8B35}" presName="Name48" presStyleLbl="parChTrans1D3" presStyleIdx="9" presStyleCnt="12"/>
      <dgm:spPr/>
    </dgm:pt>
    <dgm:pt modelId="{2B506F0A-B3B9-444C-8B50-D1E331B2F4BA}" type="pres">
      <dgm:prSet presAssocID="{4E92E43E-CA43-44ED-9F87-9C2366FCF9C8}" presName="hierRoot2" presStyleCnt="0">
        <dgm:presLayoutVars>
          <dgm:hierBranch val="init"/>
        </dgm:presLayoutVars>
      </dgm:prSet>
      <dgm:spPr/>
    </dgm:pt>
    <dgm:pt modelId="{D900223A-851C-4A4B-9124-1B6A84D2AF81}" type="pres">
      <dgm:prSet presAssocID="{4E92E43E-CA43-44ED-9F87-9C2366FCF9C8}" presName="rootComposite" presStyleCnt="0"/>
      <dgm:spPr/>
    </dgm:pt>
    <dgm:pt modelId="{C646F263-F683-4757-BC95-E2B6E0688D10}" type="pres">
      <dgm:prSet presAssocID="{4E92E43E-CA43-44ED-9F87-9C2366FCF9C8}" presName="rootText" presStyleLbl="node3" presStyleIdx="9" presStyleCnt="12" custScaleX="113136" custScaleY="90820" custLinFactX="-89871" custLinFactNeighborX="-100000">
        <dgm:presLayoutVars>
          <dgm:chPref val="3"/>
        </dgm:presLayoutVars>
      </dgm:prSet>
      <dgm:spPr/>
    </dgm:pt>
    <dgm:pt modelId="{B616484F-4166-42E0-8E10-06CC907C7BF2}" type="pres">
      <dgm:prSet presAssocID="{4E92E43E-CA43-44ED-9F87-9C2366FCF9C8}" presName="rootConnector" presStyleLbl="node3" presStyleIdx="9" presStyleCnt="12"/>
      <dgm:spPr/>
    </dgm:pt>
    <dgm:pt modelId="{3D63147D-3635-4348-8481-788B18527882}" type="pres">
      <dgm:prSet presAssocID="{4E92E43E-CA43-44ED-9F87-9C2366FCF9C8}" presName="hierChild4" presStyleCnt="0"/>
      <dgm:spPr/>
    </dgm:pt>
    <dgm:pt modelId="{4B37CACB-2380-4115-9291-63BCA9B14C40}" type="pres">
      <dgm:prSet presAssocID="{4E92E43E-CA43-44ED-9F87-9C2366FCF9C8}" presName="hierChild5" presStyleCnt="0"/>
      <dgm:spPr/>
    </dgm:pt>
    <dgm:pt modelId="{29242105-892F-4A43-95AC-77A696F7DBCE}" type="pres">
      <dgm:prSet presAssocID="{15F01EB9-3062-49CA-97CB-B8C4250DF519}" presName="Name48" presStyleLbl="parChTrans1D3" presStyleIdx="10" presStyleCnt="12"/>
      <dgm:spPr/>
    </dgm:pt>
    <dgm:pt modelId="{CCDE8623-DC0C-4137-B7BE-D1B51673F6AC}" type="pres">
      <dgm:prSet presAssocID="{1099988E-C683-4146-B771-205A4DB6173B}" presName="hierRoot2" presStyleCnt="0">
        <dgm:presLayoutVars>
          <dgm:hierBranch val="init"/>
        </dgm:presLayoutVars>
      </dgm:prSet>
      <dgm:spPr/>
    </dgm:pt>
    <dgm:pt modelId="{21A53ED2-F28F-456B-BE71-7E5BA867F254}" type="pres">
      <dgm:prSet presAssocID="{1099988E-C683-4146-B771-205A4DB6173B}" presName="rootComposite" presStyleCnt="0"/>
      <dgm:spPr/>
    </dgm:pt>
    <dgm:pt modelId="{CB2640C3-3165-43FC-A08D-6ED0E6D95BBB}" type="pres">
      <dgm:prSet presAssocID="{1099988E-C683-4146-B771-205A4DB6173B}" presName="rootText" presStyleLbl="node3" presStyleIdx="10" presStyleCnt="12" custScaleX="113136" custScaleY="90820" custLinFactX="-89871" custLinFactNeighborX="-100000">
        <dgm:presLayoutVars>
          <dgm:chPref val="3"/>
        </dgm:presLayoutVars>
      </dgm:prSet>
      <dgm:spPr/>
    </dgm:pt>
    <dgm:pt modelId="{6712DB3E-F53A-4607-A457-8EBCB6AE455C}" type="pres">
      <dgm:prSet presAssocID="{1099988E-C683-4146-B771-205A4DB6173B}" presName="rootConnector" presStyleLbl="node3" presStyleIdx="10" presStyleCnt="12"/>
      <dgm:spPr/>
    </dgm:pt>
    <dgm:pt modelId="{03B0B423-4648-4CEA-8E5D-E44E2496D4E5}" type="pres">
      <dgm:prSet presAssocID="{1099988E-C683-4146-B771-205A4DB6173B}" presName="hierChild4" presStyleCnt="0"/>
      <dgm:spPr/>
    </dgm:pt>
    <dgm:pt modelId="{79C92019-43B7-4236-A580-A821220837A2}" type="pres">
      <dgm:prSet presAssocID="{1099988E-C683-4146-B771-205A4DB6173B}" presName="hierChild5" presStyleCnt="0"/>
      <dgm:spPr/>
    </dgm:pt>
    <dgm:pt modelId="{941F5430-F8C2-4C38-AA35-83D1D8398F86}" type="pres">
      <dgm:prSet presAssocID="{17384482-BA70-4A2C-94A8-6F5DF9965846}" presName="Name48" presStyleLbl="parChTrans1D3" presStyleIdx="11" presStyleCnt="12"/>
      <dgm:spPr/>
    </dgm:pt>
    <dgm:pt modelId="{ED5BB5E3-A1A6-4937-B2DA-2271EE4BC6F1}" type="pres">
      <dgm:prSet presAssocID="{16DE2F18-5FF3-4AA0-A76B-2B6FA5217F0F}" presName="hierRoot2" presStyleCnt="0">
        <dgm:presLayoutVars>
          <dgm:hierBranch val="init"/>
        </dgm:presLayoutVars>
      </dgm:prSet>
      <dgm:spPr/>
    </dgm:pt>
    <dgm:pt modelId="{07F0EEB9-B181-40AC-B748-EE551D528E94}" type="pres">
      <dgm:prSet presAssocID="{16DE2F18-5FF3-4AA0-A76B-2B6FA5217F0F}" presName="rootComposite" presStyleCnt="0"/>
      <dgm:spPr/>
    </dgm:pt>
    <dgm:pt modelId="{3E579455-FC2D-44FE-8AD0-3C1168479CC4}" type="pres">
      <dgm:prSet presAssocID="{16DE2F18-5FF3-4AA0-A76B-2B6FA5217F0F}" presName="rootText" presStyleLbl="node3" presStyleIdx="11" presStyleCnt="12" custScaleX="113136" custScaleY="90820" custLinFactX="-89871" custLinFactNeighborX="-100000">
        <dgm:presLayoutVars>
          <dgm:chPref val="3"/>
        </dgm:presLayoutVars>
      </dgm:prSet>
      <dgm:spPr/>
    </dgm:pt>
    <dgm:pt modelId="{605F27CF-D5B9-4CAD-88B1-26E933426BCB}" type="pres">
      <dgm:prSet presAssocID="{16DE2F18-5FF3-4AA0-A76B-2B6FA5217F0F}" presName="rootConnector" presStyleLbl="node3" presStyleIdx="11" presStyleCnt="12"/>
      <dgm:spPr/>
    </dgm:pt>
    <dgm:pt modelId="{C7CE3719-64BA-4E18-8A4C-22415D5062B5}" type="pres">
      <dgm:prSet presAssocID="{16DE2F18-5FF3-4AA0-A76B-2B6FA5217F0F}" presName="hierChild4" presStyleCnt="0"/>
      <dgm:spPr/>
    </dgm:pt>
    <dgm:pt modelId="{02613696-1DAD-499C-8170-831B49EB5F31}" type="pres">
      <dgm:prSet presAssocID="{16DE2F18-5FF3-4AA0-A76B-2B6FA5217F0F}" presName="hierChild5" presStyleCnt="0"/>
      <dgm:spPr/>
    </dgm:pt>
    <dgm:pt modelId="{585467DF-771D-4078-9907-D60AADF8560B}" type="pres">
      <dgm:prSet presAssocID="{E00D837C-ECC2-4EDC-BD37-6E39EDB44B2F}" presName="hierChild5" presStyleCnt="0"/>
      <dgm:spPr/>
    </dgm:pt>
    <dgm:pt modelId="{4BCD8957-D329-4417-9FC2-0FC10C7715E5}" type="pres">
      <dgm:prSet presAssocID="{B103B301-0F70-4A88-9FA9-BBF1E27EBA57}" presName="hierChild3" presStyleCnt="0"/>
      <dgm:spPr/>
    </dgm:pt>
  </dgm:ptLst>
  <dgm:cxnLst>
    <dgm:cxn modelId="{02088400-44AD-4E5B-AAF9-460C457DB214}" type="presOf" srcId="{1099988E-C683-4146-B771-205A4DB6173B}" destId="{6712DB3E-F53A-4607-A457-8EBCB6AE455C}" srcOrd="1" destOrd="0" presId="urn:microsoft.com/office/officeart/2005/8/layout/orgChart1"/>
    <dgm:cxn modelId="{53EB2012-1792-4391-91EF-020178830DF8}" type="presOf" srcId="{A28E121E-4117-451B-8B30-70D7545635EB}" destId="{6244F4B2-AEFC-41DF-8BCC-687BD316338A}" srcOrd="1" destOrd="0" presId="urn:microsoft.com/office/officeart/2005/8/layout/orgChart1"/>
    <dgm:cxn modelId="{4F6F3213-9C5E-4169-BC78-D7055BCAFD9E}" type="presOf" srcId="{16DE2F18-5FF3-4AA0-A76B-2B6FA5217F0F}" destId="{605F27CF-D5B9-4CAD-88B1-26E933426BCB}" srcOrd="1" destOrd="0" presId="urn:microsoft.com/office/officeart/2005/8/layout/orgChart1"/>
    <dgm:cxn modelId="{C872B81C-D9ED-4AC0-988C-F35AE264F88D}" type="presOf" srcId="{5638BE07-19A5-462C-B4FB-C36C146DFEF9}" destId="{0620BCC9-B28D-4E73-8DEA-48C150AD9080}" srcOrd="0" destOrd="0" presId="urn:microsoft.com/office/officeart/2005/8/layout/orgChart1"/>
    <dgm:cxn modelId="{BA8B5F1E-C615-43A2-8D87-B38BBA08DB5F}" srcId="{A28E121E-4117-451B-8B30-70D7545635EB}" destId="{27588B2A-A5FF-4015-ACBF-E7F5D627FFB4}" srcOrd="0" destOrd="0" parTransId="{3D43B989-2709-4677-B0C8-AB712F87E25F}" sibTransId="{5864B378-FEEE-430C-889F-58BF59D6A11C}"/>
    <dgm:cxn modelId="{7DAD0A22-CAA5-45C2-8ACD-C597A64FADDD}" type="presOf" srcId="{FDB98DD5-7CA8-466D-801B-C89077002B9E}" destId="{14358735-DF0B-4988-B6FE-498E25B02D9E}" srcOrd="0" destOrd="0" presId="urn:microsoft.com/office/officeart/2005/8/layout/orgChart1"/>
    <dgm:cxn modelId="{56FBCF2B-B0D5-474E-81A5-DCE5C410B528}" type="presOf" srcId="{D6F3F7EB-0601-4269-B72D-32AAFA38615C}" destId="{7FF715E7-79B7-4DDC-9188-9CB753BFC2C8}" srcOrd="0" destOrd="0" presId="urn:microsoft.com/office/officeart/2005/8/layout/orgChart1"/>
    <dgm:cxn modelId="{56446F2C-EF4A-492A-B87C-4F5D9865F8B5}" type="presOf" srcId="{1099988E-C683-4146-B771-205A4DB6173B}" destId="{CB2640C3-3165-43FC-A08D-6ED0E6D95BBB}" srcOrd="0" destOrd="0" presId="urn:microsoft.com/office/officeart/2005/8/layout/orgChart1"/>
    <dgm:cxn modelId="{6E6AB32F-C689-44C1-B73D-442D8E447475}" type="presOf" srcId="{3D43B989-2709-4677-B0C8-AB712F87E25F}" destId="{98E85AD0-65E9-4895-93F8-C030B3BCA620}" srcOrd="0" destOrd="0" presId="urn:microsoft.com/office/officeart/2005/8/layout/orgChart1"/>
    <dgm:cxn modelId="{A2BEE930-9ADB-4F24-A8B9-41A54CDC813A}" type="presOf" srcId="{9A36B045-F429-47D6-A9E1-F752D59EC808}" destId="{E1451977-7A1A-46B1-8898-D58E2A5B8D8A}" srcOrd="1" destOrd="0" presId="urn:microsoft.com/office/officeart/2005/8/layout/orgChart1"/>
    <dgm:cxn modelId="{973B1F35-01F6-47E5-AFC5-B54142A2CC1D}" srcId="{E00D837C-ECC2-4EDC-BD37-6E39EDB44B2F}" destId="{1099988E-C683-4146-B771-205A4DB6173B}" srcOrd="5" destOrd="0" parTransId="{15F01EB9-3062-49CA-97CB-B8C4250DF519}" sibTransId="{8477D389-AD12-4D6D-B3B8-884D16D45F1E}"/>
    <dgm:cxn modelId="{100B4236-5AF9-489E-8BBE-D3C42311539C}" type="presOf" srcId="{303F5CD2-DFC4-465E-82C6-204E119EB8FF}" destId="{0D979682-1E12-4819-BA6A-743EA89DAF76}" srcOrd="1" destOrd="0" presId="urn:microsoft.com/office/officeart/2005/8/layout/orgChart1"/>
    <dgm:cxn modelId="{983F3C3C-FC45-49BE-B727-50F8DD0446E0}" type="presOf" srcId="{27588B2A-A5FF-4015-ACBF-E7F5D627FFB4}" destId="{82E63D68-135F-44E3-AACF-14C4241BA8E3}" srcOrd="1" destOrd="0" presId="urn:microsoft.com/office/officeart/2005/8/layout/orgChart1"/>
    <dgm:cxn modelId="{9618763C-5BAF-4D18-BE47-FFB7B8BDDA7E}" type="presOf" srcId="{35448A3D-20CE-448C-BD24-8589D584B7A2}" destId="{AE0203F5-5399-47DA-A739-2E6D432B0670}" srcOrd="0" destOrd="0" presId="urn:microsoft.com/office/officeart/2005/8/layout/orgChart1"/>
    <dgm:cxn modelId="{D96AD53C-D8FE-4DC3-AEEE-854815BC34A0}" type="presOf" srcId="{4E92E43E-CA43-44ED-9F87-9C2366FCF9C8}" destId="{B616484F-4166-42E0-8E10-06CC907C7BF2}" srcOrd="1" destOrd="0" presId="urn:microsoft.com/office/officeart/2005/8/layout/orgChart1"/>
    <dgm:cxn modelId="{3620B65D-D214-461A-8A4D-440AEACCF33D}" type="presOf" srcId="{E00D837C-ECC2-4EDC-BD37-6E39EDB44B2F}" destId="{516632C4-2374-4592-B069-AD69F503855D}" srcOrd="0" destOrd="0" presId="urn:microsoft.com/office/officeart/2005/8/layout/orgChart1"/>
    <dgm:cxn modelId="{79140460-EED3-45D1-9DBE-63237E270506}" type="presOf" srcId="{17384482-BA70-4A2C-94A8-6F5DF9965846}" destId="{941F5430-F8C2-4C38-AA35-83D1D8398F86}" srcOrd="0" destOrd="0" presId="urn:microsoft.com/office/officeart/2005/8/layout/orgChart1"/>
    <dgm:cxn modelId="{6C9BFF60-51D7-4BB0-9A54-782370F16C0E}" srcId="{E00D837C-ECC2-4EDC-BD37-6E39EDB44B2F}" destId="{D6F3F7EB-0601-4269-B72D-32AAFA38615C}" srcOrd="1" destOrd="0" parTransId="{468F861F-222D-4EEF-BBDF-B7A1195CC39D}" sibTransId="{C7386987-5BE1-4B20-B5B3-EE4B841FF948}"/>
    <dgm:cxn modelId="{ED65376A-A58B-4166-8D6F-E6120D80151C}" srcId="{E00D837C-ECC2-4EDC-BD37-6E39EDB44B2F}" destId="{359E0060-FE4A-4F97-B2BF-90C2BCB8EE75}" srcOrd="3" destOrd="0" parTransId="{AFFE23DB-45D3-4518-A458-295066557584}" sibTransId="{E52E603E-8B16-4BE3-9DED-3BBE752975A4}"/>
    <dgm:cxn modelId="{CC94856C-C52B-49F2-BA79-786A88A0866E}" type="presOf" srcId="{FDB98DD5-7CA8-466D-801B-C89077002B9E}" destId="{D0888986-6730-48DB-8C3F-0A186EF3C228}" srcOrd="1" destOrd="0" presId="urn:microsoft.com/office/officeart/2005/8/layout/orgChart1"/>
    <dgm:cxn modelId="{2D97686D-9D7E-490D-880C-D4CC1DD937B9}" srcId="{E00D837C-ECC2-4EDC-BD37-6E39EDB44B2F}" destId="{926D1048-06D9-4FB4-B471-63BA6BBEFCA5}" srcOrd="0" destOrd="0" parTransId="{A82FC0C9-C34D-4720-9BF4-D2507531598C}" sibTransId="{C4FAD2DC-0378-48D2-9514-5156A5F0E35D}"/>
    <dgm:cxn modelId="{2925C36E-6294-4B9E-A833-9B23C7230208}" type="presOf" srcId="{15F01EB9-3062-49CA-97CB-B8C4250DF519}" destId="{29242105-892F-4A43-95AC-77A696F7DBCE}" srcOrd="0" destOrd="0" presId="urn:microsoft.com/office/officeart/2005/8/layout/orgChart1"/>
    <dgm:cxn modelId="{53A0026F-D789-4B02-A0EE-68CF3AA798E3}" srcId="{5638BE07-19A5-462C-B4FB-C36C146DFEF9}" destId="{B103B301-0F70-4A88-9FA9-BBF1E27EBA57}" srcOrd="0" destOrd="0" parTransId="{B2264BD9-7D80-46B5-B5E4-87D7156A962B}" sibTransId="{29781C15-26D6-4950-BBC0-AB1D3FD009FF}"/>
    <dgm:cxn modelId="{EDC61B4F-26D8-4A6E-A2C8-39FA0AC70AA7}" type="presOf" srcId="{09236455-AA27-419D-8E6E-64A79035BC5E}" destId="{9B3CB15A-1087-4562-AF8F-6D1FA70403D4}" srcOrd="1" destOrd="0" presId="urn:microsoft.com/office/officeart/2005/8/layout/orgChart1"/>
    <dgm:cxn modelId="{2AE28271-634F-4928-AC48-4744F722D971}" srcId="{B103B301-0F70-4A88-9FA9-BBF1E27EBA57}" destId="{A28E121E-4117-451B-8B30-70D7545635EB}" srcOrd="0" destOrd="0" parTransId="{532291FF-ECFB-4700-98CD-9AD561A91F49}" sibTransId="{C67B93D0-BDB5-4A2E-A2F8-9F5E3F6CE9BC}"/>
    <dgm:cxn modelId="{2C17C672-36E1-419C-ADA5-3D7D898C0ED9}" type="presOf" srcId="{B103B301-0F70-4A88-9FA9-BBF1E27EBA57}" destId="{6581B505-5B1B-43D9-B298-CC11D0645FF8}" srcOrd="1" destOrd="0" presId="urn:microsoft.com/office/officeart/2005/8/layout/orgChart1"/>
    <dgm:cxn modelId="{B2645C74-ADAC-4A4E-8536-78FDB8745BBE}" type="presOf" srcId="{D6F3F7EB-0601-4269-B72D-32AAFA38615C}" destId="{CDA61349-05CA-4F5A-B082-4F8C8669BF2D}" srcOrd="1" destOrd="0" presId="urn:microsoft.com/office/officeart/2005/8/layout/orgChart1"/>
    <dgm:cxn modelId="{8E8E7F7B-D3A2-496E-B216-C41FACA252ED}" srcId="{E00D837C-ECC2-4EDC-BD37-6E39EDB44B2F}" destId="{4E92E43E-CA43-44ED-9F87-9C2366FCF9C8}" srcOrd="4" destOrd="0" parTransId="{4B461437-C095-4BDD-A2DD-C4A1A00A8B35}" sibTransId="{A46D7979-80EB-4D39-A20E-3AA1DF9BD15B}"/>
    <dgm:cxn modelId="{F0FA7883-0EC8-41C5-BD2F-8B68BAE1E1C9}" type="presOf" srcId="{926D1048-06D9-4FB4-B471-63BA6BBEFCA5}" destId="{D9536F50-51B2-4417-ABCB-3A0FB18744C5}" srcOrd="1" destOrd="0" presId="urn:microsoft.com/office/officeart/2005/8/layout/orgChart1"/>
    <dgm:cxn modelId="{6433FD87-A2CF-44EB-947D-C6131E6A19F2}" type="presOf" srcId="{AFFE23DB-45D3-4518-A458-295066557584}" destId="{31EAC886-F6A0-4EB0-BE48-A00E76399DF5}" srcOrd="0" destOrd="0" presId="urn:microsoft.com/office/officeart/2005/8/layout/orgChart1"/>
    <dgm:cxn modelId="{C704FE8F-A750-45BC-8C27-B66231FDCF92}" type="presOf" srcId="{A82FC0C9-C34D-4720-9BF4-D2507531598C}" destId="{01A94B1C-DFA7-49FC-AA6F-652E0D8F4805}" srcOrd="0" destOrd="0" presId="urn:microsoft.com/office/officeart/2005/8/layout/orgChart1"/>
    <dgm:cxn modelId="{FF921793-11C0-4C53-93B5-5B2E326D1399}" type="presOf" srcId="{4E92E43E-CA43-44ED-9F87-9C2366FCF9C8}" destId="{C646F263-F683-4757-BC95-E2B6E0688D10}" srcOrd="0" destOrd="0" presId="urn:microsoft.com/office/officeart/2005/8/layout/orgChart1"/>
    <dgm:cxn modelId="{653F4B93-DA76-4652-AAAF-7B63259517CE}" type="presOf" srcId="{532291FF-ECFB-4700-98CD-9AD561A91F49}" destId="{BEFC6F6B-289E-4A39-BC85-FF2173042A56}" srcOrd="0" destOrd="0" presId="urn:microsoft.com/office/officeart/2005/8/layout/orgChart1"/>
    <dgm:cxn modelId="{44A4A693-BB63-40D5-82C0-159ED6712FFD}" type="presOf" srcId="{E00D837C-ECC2-4EDC-BD37-6E39EDB44B2F}" destId="{9947CDBC-EAFA-4205-A8E6-B7BF396ECD6E}" srcOrd="1" destOrd="0" presId="urn:microsoft.com/office/officeart/2005/8/layout/orgChart1"/>
    <dgm:cxn modelId="{FE297D99-02BF-46CD-8780-88CFC1FD9455}" type="presOf" srcId="{BFA73823-B3D3-4A01-ACB5-A5738D0CA1CD}" destId="{D1858D6A-1045-4199-A168-33EF21BAF5D7}" srcOrd="0" destOrd="0" presId="urn:microsoft.com/office/officeart/2005/8/layout/orgChart1"/>
    <dgm:cxn modelId="{C23EAAA6-2DD7-4C5E-A031-BC9E2ECA0644}" type="presOf" srcId="{926D1048-06D9-4FB4-B471-63BA6BBEFCA5}" destId="{4C1F4CFB-55CD-4B32-AAA4-4F44B1B96023}" srcOrd="0" destOrd="0" presId="urn:microsoft.com/office/officeart/2005/8/layout/orgChart1"/>
    <dgm:cxn modelId="{F98DE5A9-2490-436B-9DDD-1338EBD1411F}" srcId="{B103B301-0F70-4A88-9FA9-BBF1E27EBA57}" destId="{35448A3D-20CE-448C-BD24-8589D584B7A2}" srcOrd="1" destOrd="0" parTransId="{4B7BAD9E-FBC5-45FE-9852-A6508FBF600B}" sibTransId="{D648B9E9-0798-4F8E-899E-E9F02E7E8F5C}"/>
    <dgm:cxn modelId="{245E1AAB-1AA8-43F3-AEC5-E73040B4F098}" srcId="{35448A3D-20CE-448C-BD24-8589D584B7A2}" destId="{9A36B045-F429-47D6-A9E1-F752D59EC808}" srcOrd="2" destOrd="0" parTransId="{72D82749-E6E2-4C40-A3EC-A0AA223FC826}" sibTransId="{DB1FA5A0-6E0A-434C-BC48-D7F4F108A1BB}"/>
    <dgm:cxn modelId="{8F5656B4-3102-40DD-A334-8204DDCBE743}" srcId="{E00D837C-ECC2-4EDC-BD37-6E39EDB44B2F}" destId="{16DE2F18-5FF3-4AA0-A76B-2B6FA5217F0F}" srcOrd="6" destOrd="0" parTransId="{17384482-BA70-4A2C-94A8-6F5DF9965846}" sibTransId="{E55A1CD1-23FA-4A48-91BA-01C790F36D80}"/>
    <dgm:cxn modelId="{59C4EFB6-251A-43C2-9293-06151FBBA21D}" type="presOf" srcId="{840A2574-9602-41F0-9D9F-A7AB197EC331}" destId="{3D70F4CC-F814-4D43-A589-DC7B99871F7B}" srcOrd="0" destOrd="0" presId="urn:microsoft.com/office/officeart/2005/8/layout/orgChart1"/>
    <dgm:cxn modelId="{5088DDBD-88CE-4510-AAC2-65D62EC39FD5}" type="presOf" srcId="{455F2FC3-09C6-401A-A4B5-B7AB968052EC}" destId="{740860E9-0C8D-4196-B4A8-F0ED42541A40}" srcOrd="0" destOrd="0" presId="urn:microsoft.com/office/officeart/2005/8/layout/orgChart1"/>
    <dgm:cxn modelId="{08AE83BF-88B3-4EDC-AD9C-894693C78FC6}" type="presOf" srcId="{A28E121E-4117-451B-8B30-70D7545635EB}" destId="{E1E67EE7-55BB-4EE1-A845-61E5420ACED8}" srcOrd="0" destOrd="0" presId="urn:microsoft.com/office/officeart/2005/8/layout/orgChart1"/>
    <dgm:cxn modelId="{5A3C4AC1-8DBF-472E-999B-859C704F98CB}" srcId="{B103B301-0F70-4A88-9FA9-BBF1E27EBA57}" destId="{E00D837C-ECC2-4EDC-BD37-6E39EDB44B2F}" srcOrd="2" destOrd="0" parTransId="{BFA73823-B3D3-4A01-ACB5-A5738D0CA1CD}" sibTransId="{0F8289B9-E50F-4354-AE7A-5DB047BA446D}"/>
    <dgm:cxn modelId="{33900AC9-55DC-40D4-A52F-4E287BC481C9}" type="presOf" srcId="{C05A04F7-61A3-46E2-99E6-AE4679D26728}" destId="{A157BE1B-973D-45CF-9CCB-6E4280511BF3}" srcOrd="0" destOrd="0" presId="urn:microsoft.com/office/officeart/2005/8/layout/orgChart1"/>
    <dgm:cxn modelId="{4CA584C9-BF48-4945-A9FB-B3E340F76268}" type="presOf" srcId="{468F861F-222D-4EEF-BBDF-B7A1195CC39D}" destId="{BF8CD0B8-5FE6-4877-96C4-352C3EFABE18}" srcOrd="0" destOrd="0" presId="urn:microsoft.com/office/officeart/2005/8/layout/orgChart1"/>
    <dgm:cxn modelId="{051763CB-6ED7-442B-9DB3-0EBC23068E19}" type="presOf" srcId="{359E0060-FE4A-4F97-B2BF-90C2BCB8EE75}" destId="{BC3FD3BB-4291-4279-8054-42B31B684DDA}" srcOrd="1" destOrd="0" presId="urn:microsoft.com/office/officeart/2005/8/layout/orgChart1"/>
    <dgm:cxn modelId="{EEB82ACD-719D-4F47-B9E0-B2324E2A84C1}" type="presOf" srcId="{B45F3E22-C214-472F-941C-92661B13DCCC}" destId="{04C67335-5EE5-45C5-B1BD-97EF87BF9DB9}" srcOrd="0" destOrd="0" presId="urn:microsoft.com/office/officeart/2005/8/layout/orgChart1"/>
    <dgm:cxn modelId="{FEFF48CD-F597-4B1F-8031-F458FE1C3490}" type="presOf" srcId="{303F5CD2-DFC4-465E-82C6-204E119EB8FF}" destId="{8F8D05F4-E5DC-4DF5-9387-F7932A7FC954}" srcOrd="0" destOrd="0" presId="urn:microsoft.com/office/officeart/2005/8/layout/orgChart1"/>
    <dgm:cxn modelId="{46AC96D2-97C8-45DE-8548-EACF91E7E636}" type="presOf" srcId="{455F2FC3-09C6-401A-A4B5-B7AB968052EC}" destId="{1A7B6BB8-82B3-4A33-B5FA-48F16D23DDCD}" srcOrd="1" destOrd="0" presId="urn:microsoft.com/office/officeart/2005/8/layout/orgChart1"/>
    <dgm:cxn modelId="{B82C15D7-4FD7-4D16-995D-DAA504A256A6}" type="presOf" srcId="{050E55CB-DEF4-4F04-801A-A4D8AF1A465D}" destId="{3C7C04CC-3EAB-407E-A1F5-6638FA428170}" srcOrd="0" destOrd="0" presId="urn:microsoft.com/office/officeart/2005/8/layout/orgChart1"/>
    <dgm:cxn modelId="{2FCD64E2-83AB-48A3-BCDC-570190313044}" srcId="{E00D837C-ECC2-4EDC-BD37-6E39EDB44B2F}" destId="{455F2FC3-09C6-401A-A4B5-B7AB968052EC}" srcOrd="2" destOrd="0" parTransId="{840A2574-9602-41F0-9D9F-A7AB197EC331}" sibTransId="{4EC29C77-A9BF-4326-B3C8-4EF708E28ABE}"/>
    <dgm:cxn modelId="{4845A0E4-01F4-4408-B32B-676AAE3D34CF}" type="presOf" srcId="{4B461437-C095-4BDD-A2DD-C4A1A00A8B35}" destId="{AD1FB5F4-BDC6-4157-876D-3E8E1C65D26E}" srcOrd="0" destOrd="0" presId="urn:microsoft.com/office/officeart/2005/8/layout/orgChart1"/>
    <dgm:cxn modelId="{A17E8AE5-F38B-4830-84E3-ED2E493E8FBE}" type="presOf" srcId="{B103B301-0F70-4A88-9FA9-BBF1E27EBA57}" destId="{6DB7D00A-A55A-48C4-AAD1-6DA9D15C2033}" srcOrd="0" destOrd="0" presId="urn:microsoft.com/office/officeart/2005/8/layout/orgChart1"/>
    <dgm:cxn modelId="{2DC370E6-EAD5-449E-BF06-F2310BDF3EEC}" srcId="{A28E121E-4117-451B-8B30-70D7545635EB}" destId="{303F5CD2-DFC4-465E-82C6-204E119EB8FF}" srcOrd="1" destOrd="0" parTransId="{050E55CB-DEF4-4F04-801A-A4D8AF1A465D}" sibTransId="{9FF023A0-C039-4063-9FEF-A1861759F216}"/>
    <dgm:cxn modelId="{B0BABEE6-634B-4DC4-A915-8F48D57423AF}" type="presOf" srcId="{09236455-AA27-419D-8E6E-64A79035BC5E}" destId="{794A990E-7FC8-41AF-98B4-4CD093413F63}" srcOrd="0" destOrd="0" presId="urn:microsoft.com/office/officeart/2005/8/layout/orgChart1"/>
    <dgm:cxn modelId="{0B210BE8-58F7-4B1D-AC3C-5165AFBD42F6}" type="presOf" srcId="{35448A3D-20CE-448C-BD24-8589D584B7A2}" destId="{4D73F15A-DBF1-4B29-BC9C-7F3661C2FD92}" srcOrd="1" destOrd="0" presId="urn:microsoft.com/office/officeart/2005/8/layout/orgChart1"/>
    <dgm:cxn modelId="{8DE65FE9-5B39-414F-8BFE-A6A49B4705FB}" type="presOf" srcId="{16DE2F18-5FF3-4AA0-A76B-2B6FA5217F0F}" destId="{3E579455-FC2D-44FE-8AD0-3C1168479CC4}" srcOrd="0" destOrd="0" presId="urn:microsoft.com/office/officeart/2005/8/layout/orgChart1"/>
    <dgm:cxn modelId="{C3EEC4EC-DE13-40F9-BE78-3100078EB4BA}" type="presOf" srcId="{72D82749-E6E2-4C40-A3EC-A0AA223FC826}" destId="{85E2FB99-1CF5-4775-852B-61DE407001E1}" srcOrd="0" destOrd="0" presId="urn:microsoft.com/office/officeart/2005/8/layout/orgChart1"/>
    <dgm:cxn modelId="{E72631F3-7449-4082-8142-1D06B9A5AFF5}" type="presOf" srcId="{359E0060-FE4A-4F97-B2BF-90C2BCB8EE75}" destId="{27C24226-77FF-473D-B560-7EB31519B032}" srcOrd="0" destOrd="0" presId="urn:microsoft.com/office/officeart/2005/8/layout/orgChart1"/>
    <dgm:cxn modelId="{8A14ABF4-B69E-4113-822A-E4FF244899D3}" type="presOf" srcId="{9A36B045-F429-47D6-A9E1-F752D59EC808}" destId="{3F08DB16-7DDD-4841-B573-CB364D2C0D83}" srcOrd="0" destOrd="0" presId="urn:microsoft.com/office/officeart/2005/8/layout/orgChart1"/>
    <dgm:cxn modelId="{A313DFF5-EBBF-43C0-A1A6-81C8871DD009}" type="presOf" srcId="{27588B2A-A5FF-4015-ACBF-E7F5D627FFB4}" destId="{DD515A9C-485E-49B8-B20F-1DA7F9587CA0}" srcOrd="0" destOrd="0" presId="urn:microsoft.com/office/officeart/2005/8/layout/orgChart1"/>
    <dgm:cxn modelId="{82C8C8F6-A3E3-477C-9E9D-25231BEA3477}" type="presOf" srcId="{4B7BAD9E-FBC5-45FE-9852-A6508FBF600B}" destId="{652AE86F-7FCB-4D83-AEA4-3C9C32347357}" srcOrd="0" destOrd="0" presId="urn:microsoft.com/office/officeart/2005/8/layout/orgChart1"/>
    <dgm:cxn modelId="{0676EBFA-4D41-4A5F-9C3D-9EF0F7037AED}" srcId="{35448A3D-20CE-448C-BD24-8589D584B7A2}" destId="{FDB98DD5-7CA8-466D-801B-C89077002B9E}" srcOrd="1" destOrd="0" parTransId="{C05A04F7-61A3-46E2-99E6-AE4679D26728}" sibTransId="{5F240ECF-F092-41AF-888A-D152E338369B}"/>
    <dgm:cxn modelId="{A50F92FD-F3A6-49D4-95CC-744EA3ECA91D}" srcId="{35448A3D-20CE-448C-BD24-8589D584B7A2}" destId="{09236455-AA27-419D-8E6E-64A79035BC5E}" srcOrd="0" destOrd="0" parTransId="{B45F3E22-C214-472F-941C-92661B13DCCC}" sibTransId="{4E80F576-8582-487C-A231-616E12FFFBF0}"/>
    <dgm:cxn modelId="{517C9AAF-2566-49D2-BE26-3B45BD69D853}" type="presParOf" srcId="{0620BCC9-B28D-4E73-8DEA-48C150AD9080}" destId="{2674FCCC-D472-415B-964F-A83EA1F1C2E6}" srcOrd="0" destOrd="0" presId="urn:microsoft.com/office/officeart/2005/8/layout/orgChart1"/>
    <dgm:cxn modelId="{DCD7933D-46A6-44EA-8631-08689C711636}" type="presParOf" srcId="{2674FCCC-D472-415B-964F-A83EA1F1C2E6}" destId="{07878FB5-023D-4C30-8AE8-86E3DE0BC1CF}" srcOrd="0" destOrd="0" presId="urn:microsoft.com/office/officeart/2005/8/layout/orgChart1"/>
    <dgm:cxn modelId="{690E7AA3-85CC-4943-8DFD-4E8738E7A047}" type="presParOf" srcId="{07878FB5-023D-4C30-8AE8-86E3DE0BC1CF}" destId="{6DB7D00A-A55A-48C4-AAD1-6DA9D15C2033}" srcOrd="0" destOrd="0" presId="urn:microsoft.com/office/officeart/2005/8/layout/orgChart1"/>
    <dgm:cxn modelId="{B15D0508-CE9C-41C2-AF86-392C48949941}" type="presParOf" srcId="{07878FB5-023D-4C30-8AE8-86E3DE0BC1CF}" destId="{6581B505-5B1B-43D9-B298-CC11D0645FF8}" srcOrd="1" destOrd="0" presId="urn:microsoft.com/office/officeart/2005/8/layout/orgChart1"/>
    <dgm:cxn modelId="{703A3C4E-AD81-4B9A-89BD-0BDF21D39A10}" type="presParOf" srcId="{2674FCCC-D472-415B-964F-A83EA1F1C2E6}" destId="{3C8B6D55-ECD1-43E5-B557-C65058E0946B}" srcOrd="1" destOrd="0" presId="urn:microsoft.com/office/officeart/2005/8/layout/orgChart1"/>
    <dgm:cxn modelId="{BC8BFFE5-661D-4B4B-91D0-F9791263AE82}" type="presParOf" srcId="{3C8B6D55-ECD1-43E5-B557-C65058E0946B}" destId="{BEFC6F6B-289E-4A39-BC85-FF2173042A56}" srcOrd="0" destOrd="0" presId="urn:microsoft.com/office/officeart/2005/8/layout/orgChart1"/>
    <dgm:cxn modelId="{F2BE1B17-2EF7-4E22-960A-780B018487CF}" type="presParOf" srcId="{3C8B6D55-ECD1-43E5-B557-C65058E0946B}" destId="{AB9A5BD5-366F-45F9-9EF3-5CE9D5342050}" srcOrd="1" destOrd="0" presId="urn:microsoft.com/office/officeart/2005/8/layout/orgChart1"/>
    <dgm:cxn modelId="{32EC2DD5-52B6-4723-BF61-968520B731B8}" type="presParOf" srcId="{AB9A5BD5-366F-45F9-9EF3-5CE9D5342050}" destId="{B0F81558-EDCA-48FD-9325-860D81871746}" srcOrd="0" destOrd="0" presId="urn:microsoft.com/office/officeart/2005/8/layout/orgChart1"/>
    <dgm:cxn modelId="{28291A77-4EB4-4510-A6CA-A71719F9F8F3}" type="presParOf" srcId="{B0F81558-EDCA-48FD-9325-860D81871746}" destId="{E1E67EE7-55BB-4EE1-A845-61E5420ACED8}" srcOrd="0" destOrd="0" presId="urn:microsoft.com/office/officeart/2005/8/layout/orgChart1"/>
    <dgm:cxn modelId="{9E677525-50D8-42E1-B79D-3817F9248E9F}" type="presParOf" srcId="{B0F81558-EDCA-48FD-9325-860D81871746}" destId="{6244F4B2-AEFC-41DF-8BCC-687BD316338A}" srcOrd="1" destOrd="0" presId="urn:microsoft.com/office/officeart/2005/8/layout/orgChart1"/>
    <dgm:cxn modelId="{A9ACA962-0B5D-42E9-B421-D200BBBDD98D}" type="presParOf" srcId="{AB9A5BD5-366F-45F9-9EF3-5CE9D5342050}" destId="{39E4BB2B-3F89-4B56-985F-AE40AC501D14}" srcOrd="1" destOrd="0" presId="urn:microsoft.com/office/officeart/2005/8/layout/orgChart1"/>
    <dgm:cxn modelId="{E98D8B27-4175-4B91-81ED-F0B1B3157316}" type="presParOf" srcId="{39E4BB2B-3F89-4B56-985F-AE40AC501D14}" destId="{98E85AD0-65E9-4895-93F8-C030B3BCA620}" srcOrd="0" destOrd="0" presId="urn:microsoft.com/office/officeart/2005/8/layout/orgChart1"/>
    <dgm:cxn modelId="{33416913-05DE-41EB-B9ED-1DF9EFA7CFBD}" type="presParOf" srcId="{39E4BB2B-3F89-4B56-985F-AE40AC501D14}" destId="{EA316DC8-E936-4FA6-9C22-000E65E41463}" srcOrd="1" destOrd="0" presId="urn:microsoft.com/office/officeart/2005/8/layout/orgChart1"/>
    <dgm:cxn modelId="{F53644D1-F0A7-4688-BC2A-8ADF642E4706}" type="presParOf" srcId="{EA316DC8-E936-4FA6-9C22-000E65E41463}" destId="{50EBA09E-090B-469F-BDAA-4B968421FB3A}" srcOrd="0" destOrd="0" presId="urn:microsoft.com/office/officeart/2005/8/layout/orgChart1"/>
    <dgm:cxn modelId="{7B7E122E-1A5D-41BD-B104-C6B16666E96F}" type="presParOf" srcId="{50EBA09E-090B-469F-BDAA-4B968421FB3A}" destId="{DD515A9C-485E-49B8-B20F-1DA7F9587CA0}" srcOrd="0" destOrd="0" presId="urn:microsoft.com/office/officeart/2005/8/layout/orgChart1"/>
    <dgm:cxn modelId="{DEEBED15-019F-4817-98AB-8AC264F8FB9B}" type="presParOf" srcId="{50EBA09E-090B-469F-BDAA-4B968421FB3A}" destId="{82E63D68-135F-44E3-AACF-14C4241BA8E3}" srcOrd="1" destOrd="0" presId="urn:microsoft.com/office/officeart/2005/8/layout/orgChart1"/>
    <dgm:cxn modelId="{BD4D8DDE-7A2A-4E26-ADAF-6817F0FD1503}" type="presParOf" srcId="{EA316DC8-E936-4FA6-9C22-000E65E41463}" destId="{74FCE042-1233-44A0-81F2-FB98EBB9795C}" srcOrd="1" destOrd="0" presId="urn:microsoft.com/office/officeart/2005/8/layout/orgChart1"/>
    <dgm:cxn modelId="{4549A1F3-AC82-4D44-8ED5-B2A24F548A8A}" type="presParOf" srcId="{EA316DC8-E936-4FA6-9C22-000E65E41463}" destId="{925A3D5B-F360-42CE-8A14-3218F3F40982}" srcOrd="2" destOrd="0" presId="urn:microsoft.com/office/officeart/2005/8/layout/orgChart1"/>
    <dgm:cxn modelId="{00CFCC9A-7837-427E-ABCF-6B0D6814E16B}" type="presParOf" srcId="{39E4BB2B-3F89-4B56-985F-AE40AC501D14}" destId="{3C7C04CC-3EAB-407E-A1F5-6638FA428170}" srcOrd="2" destOrd="0" presId="urn:microsoft.com/office/officeart/2005/8/layout/orgChart1"/>
    <dgm:cxn modelId="{811B28AA-797B-4E80-869C-38693CCC5DD3}" type="presParOf" srcId="{39E4BB2B-3F89-4B56-985F-AE40AC501D14}" destId="{691A5B3C-67D7-4D82-9572-E885C221C768}" srcOrd="3" destOrd="0" presId="urn:microsoft.com/office/officeart/2005/8/layout/orgChart1"/>
    <dgm:cxn modelId="{4525D770-6410-4075-9E94-7E139BA67771}" type="presParOf" srcId="{691A5B3C-67D7-4D82-9572-E885C221C768}" destId="{078AD2CA-40C1-4BA8-8F95-110EBD0066A7}" srcOrd="0" destOrd="0" presId="urn:microsoft.com/office/officeart/2005/8/layout/orgChart1"/>
    <dgm:cxn modelId="{49DEDBCB-FA78-47A1-94F3-7010471ECF35}" type="presParOf" srcId="{078AD2CA-40C1-4BA8-8F95-110EBD0066A7}" destId="{8F8D05F4-E5DC-4DF5-9387-F7932A7FC954}" srcOrd="0" destOrd="0" presId="urn:microsoft.com/office/officeart/2005/8/layout/orgChart1"/>
    <dgm:cxn modelId="{AB3C09B6-BF09-4296-B17A-36F3EA324E2F}" type="presParOf" srcId="{078AD2CA-40C1-4BA8-8F95-110EBD0066A7}" destId="{0D979682-1E12-4819-BA6A-743EA89DAF76}" srcOrd="1" destOrd="0" presId="urn:microsoft.com/office/officeart/2005/8/layout/orgChart1"/>
    <dgm:cxn modelId="{24E9E20B-127D-473C-99E0-8DAF574AB9F9}" type="presParOf" srcId="{691A5B3C-67D7-4D82-9572-E885C221C768}" destId="{E78DA7B5-F643-40D9-BF0F-2C49263B593B}" srcOrd="1" destOrd="0" presId="urn:microsoft.com/office/officeart/2005/8/layout/orgChart1"/>
    <dgm:cxn modelId="{95161871-A3C7-4ACF-BED6-095576DC91DD}" type="presParOf" srcId="{691A5B3C-67D7-4D82-9572-E885C221C768}" destId="{ACDA6660-421F-4557-A09D-4B2909E007F8}" srcOrd="2" destOrd="0" presId="urn:microsoft.com/office/officeart/2005/8/layout/orgChart1"/>
    <dgm:cxn modelId="{56DD5A32-AFFE-41FA-BA45-78AC11081D93}" type="presParOf" srcId="{AB9A5BD5-366F-45F9-9EF3-5CE9D5342050}" destId="{0BA523D0-5FEA-4FA2-A610-532E4CEBA54C}" srcOrd="2" destOrd="0" presId="urn:microsoft.com/office/officeart/2005/8/layout/orgChart1"/>
    <dgm:cxn modelId="{9067385B-82DB-4997-B9E9-1597F659129D}" type="presParOf" srcId="{3C8B6D55-ECD1-43E5-B557-C65058E0946B}" destId="{652AE86F-7FCB-4D83-AEA4-3C9C32347357}" srcOrd="2" destOrd="0" presId="urn:microsoft.com/office/officeart/2005/8/layout/orgChart1"/>
    <dgm:cxn modelId="{C2850B27-B77A-49B3-A046-5221E3ADB8DB}" type="presParOf" srcId="{3C8B6D55-ECD1-43E5-B557-C65058E0946B}" destId="{F9ACD122-11C1-4322-A4D4-AE9DF227B8FB}" srcOrd="3" destOrd="0" presId="urn:microsoft.com/office/officeart/2005/8/layout/orgChart1"/>
    <dgm:cxn modelId="{39E4955E-7614-4A28-B3D7-73BD33B67ABF}" type="presParOf" srcId="{F9ACD122-11C1-4322-A4D4-AE9DF227B8FB}" destId="{6EA827E0-BEDC-4F7C-95E0-3B2D70E9D344}" srcOrd="0" destOrd="0" presId="urn:microsoft.com/office/officeart/2005/8/layout/orgChart1"/>
    <dgm:cxn modelId="{AFDC623D-0B7F-40F6-804B-7F39BBC85496}" type="presParOf" srcId="{6EA827E0-BEDC-4F7C-95E0-3B2D70E9D344}" destId="{AE0203F5-5399-47DA-A739-2E6D432B0670}" srcOrd="0" destOrd="0" presId="urn:microsoft.com/office/officeart/2005/8/layout/orgChart1"/>
    <dgm:cxn modelId="{F4C0C0F5-5969-454B-AE3E-E5E05EE27F52}" type="presParOf" srcId="{6EA827E0-BEDC-4F7C-95E0-3B2D70E9D344}" destId="{4D73F15A-DBF1-4B29-BC9C-7F3661C2FD92}" srcOrd="1" destOrd="0" presId="urn:microsoft.com/office/officeart/2005/8/layout/orgChart1"/>
    <dgm:cxn modelId="{FCE06BF2-0670-4D27-A251-BB4F5F9CEF58}" type="presParOf" srcId="{F9ACD122-11C1-4322-A4D4-AE9DF227B8FB}" destId="{0ABC9F05-43D8-41B0-8500-33F94929E190}" srcOrd="1" destOrd="0" presId="urn:microsoft.com/office/officeart/2005/8/layout/orgChart1"/>
    <dgm:cxn modelId="{D8FF9CB1-77A7-4C95-9023-828B3DB42C28}" type="presParOf" srcId="{0ABC9F05-43D8-41B0-8500-33F94929E190}" destId="{04C67335-5EE5-45C5-B1BD-97EF87BF9DB9}" srcOrd="0" destOrd="0" presId="urn:microsoft.com/office/officeart/2005/8/layout/orgChart1"/>
    <dgm:cxn modelId="{7E73A720-9701-46C9-BF21-2246407AE51F}" type="presParOf" srcId="{0ABC9F05-43D8-41B0-8500-33F94929E190}" destId="{61F76187-CCCB-4AB6-B0BD-A699E13FC347}" srcOrd="1" destOrd="0" presId="urn:microsoft.com/office/officeart/2005/8/layout/orgChart1"/>
    <dgm:cxn modelId="{39C89117-F005-4D60-8ACD-D2AF5869F785}" type="presParOf" srcId="{61F76187-CCCB-4AB6-B0BD-A699E13FC347}" destId="{EBA09E26-0C00-431B-80CD-A50A08FC6C00}" srcOrd="0" destOrd="0" presId="urn:microsoft.com/office/officeart/2005/8/layout/orgChart1"/>
    <dgm:cxn modelId="{623BA884-F897-4023-B22D-6C49D5558DA3}" type="presParOf" srcId="{EBA09E26-0C00-431B-80CD-A50A08FC6C00}" destId="{794A990E-7FC8-41AF-98B4-4CD093413F63}" srcOrd="0" destOrd="0" presId="urn:microsoft.com/office/officeart/2005/8/layout/orgChart1"/>
    <dgm:cxn modelId="{31C78A4C-B056-4B48-842E-82EA119D17A0}" type="presParOf" srcId="{EBA09E26-0C00-431B-80CD-A50A08FC6C00}" destId="{9B3CB15A-1087-4562-AF8F-6D1FA70403D4}" srcOrd="1" destOrd="0" presId="urn:microsoft.com/office/officeart/2005/8/layout/orgChart1"/>
    <dgm:cxn modelId="{F52A5131-24AC-4E2F-87E1-85E2DA5A636A}" type="presParOf" srcId="{61F76187-CCCB-4AB6-B0BD-A699E13FC347}" destId="{47214001-1136-4B6E-910B-A70A392D8E72}" srcOrd="1" destOrd="0" presId="urn:microsoft.com/office/officeart/2005/8/layout/orgChart1"/>
    <dgm:cxn modelId="{C77C08D6-FDAE-4F06-864A-ED088814DAE9}" type="presParOf" srcId="{61F76187-CCCB-4AB6-B0BD-A699E13FC347}" destId="{AF88745F-28D0-4E7F-86FE-5B3973FB815C}" srcOrd="2" destOrd="0" presId="urn:microsoft.com/office/officeart/2005/8/layout/orgChart1"/>
    <dgm:cxn modelId="{15FC1D06-42DF-4026-B321-B0D14F63D638}" type="presParOf" srcId="{0ABC9F05-43D8-41B0-8500-33F94929E190}" destId="{A157BE1B-973D-45CF-9CCB-6E4280511BF3}" srcOrd="2" destOrd="0" presId="urn:microsoft.com/office/officeart/2005/8/layout/orgChart1"/>
    <dgm:cxn modelId="{77B09409-76B0-4150-8CFE-0A0310A2E47C}" type="presParOf" srcId="{0ABC9F05-43D8-41B0-8500-33F94929E190}" destId="{71487D60-3B36-4416-9530-EE7FC8B9EE72}" srcOrd="3" destOrd="0" presId="urn:microsoft.com/office/officeart/2005/8/layout/orgChart1"/>
    <dgm:cxn modelId="{94B7B27F-1440-4F58-96D9-37F9938A185B}" type="presParOf" srcId="{71487D60-3B36-4416-9530-EE7FC8B9EE72}" destId="{F2D81BE3-563C-43E5-B680-70CF224F5EF9}" srcOrd="0" destOrd="0" presId="urn:microsoft.com/office/officeart/2005/8/layout/orgChart1"/>
    <dgm:cxn modelId="{D550924D-CFBB-418D-881C-FA98DD73FB2F}" type="presParOf" srcId="{F2D81BE3-563C-43E5-B680-70CF224F5EF9}" destId="{14358735-DF0B-4988-B6FE-498E25B02D9E}" srcOrd="0" destOrd="0" presId="urn:microsoft.com/office/officeart/2005/8/layout/orgChart1"/>
    <dgm:cxn modelId="{CABC8C60-C0C1-4312-8A7F-DC62D39B9DAF}" type="presParOf" srcId="{F2D81BE3-563C-43E5-B680-70CF224F5EF9}" destId="{D0888986-6730-48DB-8C3F-0A186EF3C228}" srcOrd="1" destOrd="0" presId="urn:microsoft.com/office/officeart/2005/8/layout/orgChart1"/>
    <dgm:cxn modelId="{348A8A2F-1CDC-418C-A1C4-0489B3B84B12}" type="presParOf" srcId="{71487D60-3B36-4416-9530-EE7FC8B9EE72}" destId="{BE76D8CB-188E-4316-AFE1-BFCC46F2911C}" srcOrd="1" destOrd="0" presId="urn:microsoft.com/office/officeart/2005/8/layout/orgChart1"/>
    <dgm:cxn modelId="{CEEEE3A8-9639-4C2A-B55A-73CBD556BA14}" type="presParOf" srcId="{71487D60-3B36-4416-9530-EE7FC8B9EE72}" destId="{8FFE1F4B-6856-4AB0-9397-DF9AD3AF13C6}" srcOrd="2" destOrd="0" presId="urn:microsoft.com/office/officeart/2005/8/layout/orgChart1"/>
    <dgm:cxn modelId="{164C91D0-95AE-478C-BAFF-7C31E952D2F9}" type="presParOf" srcId="{0ABC9F05-43D8-41B0-8500-33F94929E190}" destId="{85E2FB99-1CF5-4775-852B-61DE407001E1}" srcOrd="4" destOrd="0" presId="urn:microsoft.com/office/officeart/2005/8/layout/orgChart1"/>
    <dgm:cxn modelId="{1CB8DA35-C846-4318-9FCF-66870CC7B466}" type="presParOf" srcId="{0ABC9F05-43D8-41B0-8500-33F94929E190}" destId="{E3B47718-C24D-496D-B612-992F014E5373}" srcOrd="5" destOrd="0" presId="urn:microsoft.com/office/officeart/2005/8/layout/orgChart1"/>
    <dgm:cxn modelId="{7D0DEA6B-30BA-4265-9C1B-E8019685AC50}" type="presParOf" srcId="{E3B47718-C24D-496D-B612-992F014E5373}" destId="{2808306E-012C-42C9-82C8-F6A7B49D59EB}" srcOrd="0" destOrd="0" presId="urn:microsoft.com/office/officeart/2005/8/layout/orgChart1"/>
    <dgm:cxn modelId="{FD3E28AC-17E2-4CE1-8CD0-C0FE257E6554}" type="presParOf" srcId="{2808306E-012C-42C9-82C8-F6A7B49D59EB}" destId="{3F08DB16-7DDD-4841-B573-CB364D2C0D83}" srcOrd="0" destOrd="0" presId="urn:microsoft.com/office/officeart/2005/8/layout/orgChart1"/>
    <dgm:cxn modelId="{07C8C2C0-E89B-4ED6-BE92-BABDC21E5AF0}" type="presParOf" srcId="{2808306E-012C-42C9-82C8-F6A7B49D59EB}" destId="{E1451977-7A1A-46B1-8898-D58E2A5B8D8A}" srcOrd="1" destOrd="0" presId="urn:microsoft.com/office/officeart/2005/8/layout/orgChart1"/>
    <dgm:cxn modelId="{4E2DE6C6-67C4-466C-9C3D-D6E02F912457}" type="presParOf" srcId="{E3B47718-C24D-496D-B612-992F014E5373}" destId="{ECD8AB6F-3107-4330-AFEE-9FF4D670C8B1}" srcOrd="1" destOrd="0" presId="urn:microsoft.com/office/officeart/2005/8/layout/orgChart1"/>
    <dgm:cxn modelId="{41C06548-C319-4383-9149-ACCE371D8148}" type="presParOf" srcId="{E3B47718-C24D-496D-B612-992F014E5373}" destId="{A3D38E98-1695-4E06-BC31-2AFD44DDD223}" srcOrd="2" destOrd="0" presId="urn:microsoft.com/office/officeart/2005/8/layout/orgChart1"/>
    <dgm:cxn modelId="{C323F075-4385-4D6D-AB93-39F3F0300E3F}" type="presParOf" srcId="{F9ACD122-11C1-4322-A4D4-AE9DF227B8FB}" destId="{515FB97F-330E-4BE5-B5E8-81F23DACB274}" srcOrd="2" destOrd="0" presId="urn:microsoft.com/office/officeart/2005/8/layout/orgChart1"/>
    <dgm:cxn modelId="{1463258D-7F96-4D74-89F9-D98BA5A36450}" type="presParOf" srcId="{3C8B6D55-ECD1-43E5-B557-C65058E0946B}" destId="{D1858D6A-1045-4199-A168-33EF21BAF5D7}" srcOrd="4" destOrd="0" presId="urn:microsoft.com/office/officeart/2005/8/layout/orgChart1"/>
    <dgm:cxn modelId="{82EDF7F3-F4C5-48F0-8C75-8D65171BF686}" type="presParOf" srcId="{3C8B6D55-ECD1-43E5-B557-C65058E0946B}" destId="{A414C563-86DA-4551-9F97-CF3ADE26900E}" srcOrd="5" destOrd="0" presId="urn:microsoft.com/office/officeart/2005/8/layout/orgChart1"/>
    <dgm:cxn modelId="{F4EDD29A-526B-4DF8-BC14-8CF8B21A98CB}" type="presParOf" srcId="{A414C563-86DA-4551-9F97-CF3ADE26900E}" destId="{BCBEAC5B-8BDE-4121-9348-93C6CF0DF46B}" srcOrd="0" destOrd="0" presId="urn:microsoft.com/office/officeart/2005/8/layout/orgChart1"/>
    <dgm:cxn modelId="{3D9556AE-BFEA-4460-8237-114D536B2B00}" type="presParOf" srcId="{BCBEAC5B-8BDE-4121-9348-93C6CF0DF46B}" destId="{516632C4-2374-4592-B069-AD69F503855D}" srcOrd="0" destOrd="0" presId="urn:microsoft.com/office/officeart/2005/8/layout/orgChart1"/>
    <dgm:cxn modelId="{68C444DD-12FD-48D6-8D25-536DE4FF5C05}" type="presParOf" srcId="{BCBEAC5B-8BDE-4121-9348-93C6CF0DF46B}" destId="{9947CDBC-EAFA-4205-A8E6-B7BF396ECD6E}" srcOrd="1" destOrd="0" presId="urn:microsoft.com/office/officeart/2005/8/layout/orgChart1"/>
    <dgm:cxn modelId="{1D841B5F-EED0-4B7E-B6C9-541F6C6F6FD4}" type="presParOf" srcId="{A414C563-86DA-4551-9F97-CF3ADE26900E}" destId="{3B4989A2-CCFF-4851-9C14-58FDF25B62F4}" srcOrd="1" destOrd="0" presId="urn:microsoft.com/office/officeart/2005/8/layout/orgChart1"/>
    <dgm:cxn modelId="{4EC60FFC-E113-409F-8304-92F5B93521ED}" type="presParOf" srcId="{3B4989A2-CCFF-4851-9C14-58FDF25B62F4}" destId="{01A94B1C-DFA7-49FC-AA6F-652E0D8F4805}" srcOrd="0" destOrd="0" presId="urn:microsoft.com/office/officeart/2005/8/layout/orgChart1"/>
    <dgm:cxn modelId="{5F5982E8-1871-4836-842D-56A186BC65E3}" type="presParOf" srcId="{3B4989A2-CCFF-4851-9C14-58FDF25B62F4}" destId="{1CF60523-D114-411B-9D93-07B695E7EA08}" srcOrd="1" destOrd="0" presId="urn:microsoft.com/office/officeart/2005/8/layout/orgChart1"/>
    <dgm:cxn modelId="{74BF20E0-9D79-4064-9052-CC1D1ED2FE07}" type="presParOf" srcId="{1CF60523-D114-411B-9D93-07B695E7EA08}" destId="{81EA1C6D-669B-4D41-867E-3C3CB468BC89}" srcOrd="0" destOrd="0" presId="urn:microsoft.com/office/officeart/2005/8/layout/orgChart1"/>
    <dgm:cxn modelId="{A732E3A2-B298-4FBD-A17F-957AD40834DC}" type="presParOf" srcId="{81EA1C6D-669B-4D41-867E-3C3CB468BC89}" destId="{4C1F4CFB-55CD-4B32-AAA4-4F44B1B96023}" srcOrd="0" destOrd="0" presId="urn:microsoft.com/office/officeart/2005/8/layout/orgChart1"/>
    <dgm:cxn modelId="{0181A31D-577A-4F8C-B14F-D2DF46BFA632}" type="presParOf" srcId="{81EA1C6D-669B-4D41-867E-3C3CB468BC89}" destId="{D9536F50-51B2-4417-ABCB-3A0FB18744C5}" srcOrd="1" destOrd="0" presId="urn:microsoft.com/office/officeart/2005/8/layout/orgChart1"/>
    <dgm:cxn modelId="{D509E8E0-5437-4C45-8C08-A94D3315C3D3}" type="presParOf" srcId="{1CF60523-D114-411B-9D93-07B695E7EA08}" destId="{7AB7BEF7-2B83-4CA3-A69C-E77076BA146F}" srcOrd="1" destOrd="0" presId="urn:microsoft.com/office/officeart/2005/8/layout/orgChart1"/>
    <dgm:cxn modelId="{0DA875A4-6552-4AEB-BB8B-A21823CF4949}" type="presParOf" srcId="{1CF60523-D114-411B-9D93-07B695E7EA08}" destId="{D029A30F-CA18-4692-9198-633B610AD00A}" srcOrd="2" destOrd="0" presId="urn:microsoft.com/office/officeart/2005/8/layout/orgChart1"/>
    <dgm:cxn modelId="{53058AFB-01BB-491B-8966-185F9111580E}" type="presParOf" srcId="{3B4989A2-CCFF-4851-9C14-58FDF25B62F4}" destId="{BF8CD0B8-5FE6-4877-96C4-352C3EFABE18}" srcOrd="2" destOrd="0" presId="urn:microsoft.com/office/officeart/2005/8/layout/orgChart1"/>
    <dgm:cxn modelId="{1A89DE32-1C03-4C4C-8B62-15EBE9C2B185}" type="presParOf" srcId="{3B4989A2-CCFF-4851-9C14-58FDF25B62F4}" destId="{834B0305-9DA4-4367-84F8-09CA43DCACF9}" srcOrd="3" destOrd="0" presId="urn:microsoft.com/office/officeart/2005/8/layout/orgChart1"/>
    <dgm:cxn modelId="{5353924D-16B7-42D9-8ADF-60B72CD170D0}" type="presParOf" srcId="{834B0305-9DA4-4367-84F8-09CA43DCACF9}" destId="{06A5EA74-78F1-435D-BBB8-8C376FFCBC88}" srcOrd="0" destOrd="0" presId="urn:microsoft.com/office/officeart/2005/8/layout/orgChart1"/>
    <dgm:cxn modelId="{C42A705F-B46C-486E-ACCF-E71A2432E2AF}" type="presParOf" srcId="{06A5EA74-78F1-435D-BBB8-8C376FFCBC88}" destId="{7FF715E7-79B7-4DDC-9188-9CB753BFC2C8}" srcOrd="0" destOrd="0" presId="urn:microsoft.com/office/officeart/2005/8/layout/orgChart1"/>
    <dgm:cxn modelId="{DE15DF9D-8097-4B61-B352-7C7BBF1B6775}" type="presParOf" srcId="{06A5EA74-78F1-435D-BBB8-8C376FFCBC88}" destId="{CDA61349-05CA-4F5A-B082-4F8C8669BF2D}" srcOrd="1" destOrd="0" presId="urn:microsoft.com/office/officeart/2005/8/layout/orgChart1"/>
    <dgm:cxn modelId="{3F441D15-37FB-4944-9EC9-A9A54BBF2EAA}" type="presParOf" srcId="{834B0305-9DA4-4367-84F8-09CA43DCACF9}" destId="{39434680-B546-475A-AF2C-0D1F12BEF28C}" srcOrd="1" destOrd="0" presId="urn:microsoft.com/office/officeart/2005/8/layout/orgChart1"/>
    <dgm:cxn modelId="{E8489AEA-03BB-4315-AF8E-7C052E14E927}" type="presParOf" srcId="{834B0305-9DA4-4367-84F8-09CA43DCACF9}" destId="{3F731D28-CB99-46EA-97D7-1693EC86756B}" srcOrd="2" destOrd="0" presId="urn:microsoft.com/office/officeart/2005/8/layout/orgChart1"/>
    <dgm:cxn modelId="{09480922-4F27-4449-8A48-9F4CDFC1A9A7}" type="presParOf" srcId="{3B4989A2-CCFF-4851-9C14-58FDF25B62F4}" destId="{3D70F4CC-F814-4D43-A589-DC7B99871F7B}" srcOrd="4" destOrd="0" presId="urn:microsoft.com/office/officeart/2005/8/layout/orgChart1"/>
    <dgm:cxn modelId="{52B6F0B6-72DD-42FD-B2C9-E38F61A4FD26}" type="presParOf" srcId="{3B4989A2-CCFF-4851-9C14-58FDF25B62F4}" destId="{68828513-8789-4CF6-82F3-7577320EC8E4}" srcOrd="5" destOrd="0" presId="urn:microsoft.com/office/officeart/2005/8/layout/orgChart1"/>
    <dgm:cxn modelId="{26E7F71B-82CA-41D9-9FD7-F56E65BCD999}" type="presParOf" srcId="{68828513-8789-4CF6-82F3-7577320EC8E4}" destId="{A495BCFD-8C7A-43AD-9BFE-CBC5E7FD9F07}" srcOrd="0" destOrd="0" presId="urn:microsoft.com/office/officeart/2005/8/layout/orgChart1"/>
    <dgm:cxn modelId="{31DE61FA-0D41-4578-A0F8-9B5BFC6034DE}" type="presParOf" srcId="{A495BCFD-8C7A-43AD-9BFE-CBC5E7FD9F07}" destId="{740860E9-0C8D-4196-B4A8-F0ED42541A40}" srcOrd="0" destOrd="0" presId="urn:microsoft.com/office/officeart/2005/8/layout/orgChart1"/>
    <dgm:cxn modelId="{E6A29180-6352-4B8A-8D22-25CFC1F5D2C9}" type="presParOf" srcId="{A495BCFD-8C7A-43AD-9BFE-CBC5E7FD9F07}" destId="{1A7B6BB8-82B3-4A33-B5FA-48F16D23DDCD}" srcOrd="1" destOrd="0" presId="urn:microsoft.com/office/officeart/2005/8/layout/orgChart1"/>
    <dgm:cxn modelId="{DD4205F8-7AEA-4FAA-80B9-45E9262E731D}" type="presParOf" srcId="{68828513-8789-4CF6-82F3-7577320EC8E4}" destId="{8CD8D542-B61A-48C8-B96E-F0035C399BA1}" srcOrd="1" destOrd="0" presId="urn:microsoft.com/office/officeart/2005/8/layout/orgChart1"/>
    <dgm:cxn modelId="{A17330DF-30A8-48D8-AADC-CFD9930CF422}" type="presParOf" srcId="{68828513-8789-4CF6-82F3-7577320EC8E4}" destId="{435016AE-FD8D-4E9B-812D-E2407D7B8134}" srcOrd="2" destOrd="0" presId="urn:microsoft.com/office/officeart/2005/8/layout/orgChart1"/>
    <dgm:cxn modelId="{BABD6FF4-70F3-4C2E-92C0-23D91C97706D}" type="presParOf" srcId="{3B4989A2-CCFF-4851-9C14-58FDF25B62F4}" destId="{31EAC886-F6A0-4EB0-BE48-A00E76399DF5}" srcOrd="6" destOrd="0" presId="urn:microsoft.com/office/officeart/2005/8/layout/orgChart1"/>
    <dgm:cxn modelId="{6EACF4BC-FB28-4D56-8279-EA7DD8E5515D}" type="presParOf" srcId="{3B4989A2-CCFF-4851-9C14-58FDF25B62F4}" destId="{F942BC3C-A5C3-412A-B9D6-797A9F2D64EE}" srcOrd="7" destOrd="0" presId="urn:microsoft.com/office/officeart/2005/8/layout/orgChart1"/>
    <dgm:cxn modelId="{B13AF91D-4A67-45B3-9ED9-D8C1CE6F39E3}" type="presParOf" srcId="{F942BC3C-A5C3-412A-B9D6-797A9F2D64EE}" destId="{50A6CA40-02DA-4092-9CB1-AD4543F4AD5B}" srcOrd="0" destOrd="0" presId="urn:microsoft.com/office/officeart/2005/8/layout/orgChart1"/>
    <dgm:cxn modelId="{E6E58993-272F-4A75-AA01-A146E051E2A4}" type="presParOf" srcId="{50A6CA40-02DA-4092-9CB1-AD4543F4AD5B}" destId="{27C24226-77FF-473D-B560-7EB31519B032}" srcOrd="0" destOrd="0" presId="urn:microsoft.com/office/officeart/2005/8/layout/orgChart1"/>
    <dgm:cxn modelId="{949F93BE-9A99-4D99-8139-C3DF819DB163}" type="presParOf" srcId="{50A6CA40-02DA-4092-9CB1-AD4543F4AD5B}" destId="{BC3FD3BB-4291-4279-8054-42B31B684DDA}" srcOrd="1" destOrd="0" presId="urn:microsoft.com/office/officeart/2005/8/layout/orgChart1"/>
    <dgm:cxn modelId="{34947462-4A35-476F-98FB-9F768A985B22}" type="presParOf" srcId="{F942BC3C-A5C3-412A-B9D6-797A9F2D64EE}" destId="{4340D387-7470-44B3-A395-86F236B36A09}" srcOrd="1" destOrd="0" presId="urn:microsoft.com/office/officeart/2005/8/layout/orgChart1"/>
    <dgm:cxn modelId="{9AC5EBB5-94CA-4B6F-BBAF-E39EE2DFAE22}" type="presParOf" srcId="{F942BC3C-A5C3-412A-B9D6-797A9F2D64EE}" destId="{E6E87314-87FC-4FB4-925E-EA085B693311}" srcOrd="2" destOrd="0" presId="urn:microsoft.com/office/officeart/2005/8/layout/orgChart1"/>
    <dgm:cxn modelId="{E2B8F683-6227-44F7-A7BF-DC0F02135BAD}" type="presParOf" srcId="{3B4989A2-CCFF-4851-9C14-58FDF25B62F4}" destId="{AD1FB5F4-BDC6-4157-876D-3E8E1C65D26E}" srcOrd="8" destOrd="0" presId="urn:microsoft.com/office/officeart/2005/8/layout/orgChart1"/>
    <dgm:cxn modelId="{4064A7E5-E8C3-466C-8A19-2A7EBE8568EB}" type="presParOf" srcId="{3B4989A2-CCFF-4851-9C14-58FDF25B62F4}" destId="{2B506F0A-B3B9-444C-8B50-D1E331B2F4BA}" srcOrd="9" destOrd="0" presId="urn:microsoft.com/office/officeart/2005/8/layout/orgChart1"/>
    <dgm:cxn modelId="{D48E7ADD-5BF3-43F0-8378-7D89C20A6F24}" type="presParOf" srcId="{2B506F0A-B3B9-444C-8B50-D1E331B2F4BA}" destId="{D900223A-851C-4A4B-9124-1B6A84D2AF81}" srcOrd="0" destOrd="0" presId="urn:microsoft.com/office/officeart/2005/8/layout/orgChart1"/>
    <dgm:cxn modelId="{AA38154A-DA69-4A50-9481-E60E6CCFDA72}" type="presParOf" srcId="{D900223A-851C-4A4B-9124-1B6A84D2AF81}" destId="{C646F263-F683-4757-BC95-E2B6E0688D10}" srcOrd="0" destOrd="0" presId="urn:microsoft.com/office/officeart/2005/8/layout/orgChart1"/>
    <dgm:cxn modelId="{05FF8D94-0C16-400F-9858-02CC036799EF}" type="presParOf" srcId="{D900223A-851C-4A4B-9124-1B6A84D2AF81}" destId="{B616484F-4166-42E0-8E10-06CC907C7BF2}" srcOrd="1" destOrd="0" presId="urn:microsoft.com/office/officeart/2005/8/layout/orgChart1"/>
    <dgm:cxn modelId="{74E521D3-EA91-464A-9135-A9F00698C514}" type="presParOf" srcId="{2B506F0A-B3B9-444C-8B50-D1E331B2F4BA}" destId="{3D63147D-3635-4348-8481-788B18527882}" srcOrd="1" destOrd="0" presId="urn:microsoft.com/office/officeart/2005/8/layout/orgChart1"/>
    <dgm:cxn modelId="{5D49FF30-6C91-45B0-99C4-AF9DF6B15A1E}" type="presParOf" srcId="{2B506F0A-B3B9-444C-8B50-D1E331B2F4BA}" destId="{4B37CACB-2380-4115-9291-63BCA9B14C40}" srcOrd="2" destOrd="0" presId="urn:microsoft.com/office/officeart/2005/8/layout/orgChart1"/>
    <dgm:cxn modelId="{B006EB41-4652-4A86-9EF8-41F04194FAF4}" type="presParOf" srcId="{3B4989A2-CCFF-4851-9C14-58FDF25B62F4}" destId="{29242105-892F-4A43-95AC-77A696F7DBCE}" srcOrd="10" destOrd="0" presId="urn:microsoft.com/office/officeart/2005/8/layout/orgChart1"/>
    <dgm:cxn modelId="{C19EF7DD-4A83-47BF-8197-810BEB55B2B7}" type="presParOf" srcId="{3B4989A2-CCFF-4851-9C14-58FDF25B62F4}" destId="{CCDE8623-DC0C-4137-B7BE-D1B51673F6AC}" srcOrd="11" destOrd="0" presId="urn:microsoft.com/office/officeart/2005/8/layout/orgChart1"/>
    <dgm:cxn modelId="{26D647A8-8786-4121-9E17-779C5FE060F8}" type="presParOf" srcId="{CCDE8623-DC0C-4137-B7BE-D1B51673F6AC}" destId="{21A53ED2-F28F-456B-BE71-7E5BA867F254}" srcOrd="0" destOrd="0" presId="urn:microsoft.com/office/officeart/2005/8/layout/orgChart1"/>
    <dgm:cxn modelId="{5A321FFD-287A-469E-9F02-08438F89111D}" type="presParOf" srcId="{21A53ED2-F28F-456B-BE71-7E5BA867F254}" destId="{CB2640C3-3165-43FC-A08D-6ED0E6D95BBB}" srcOrd="0" destOrd="0" presId="urn:microsoft.com/office/officeart/2005/8/layout/orgChart1"/>
    <dgm:cxn modelId="{DCDF134D-FA6A-4850-858A-355F2F0C7FED}" type="presParOf" srcId="{21A53ED2-F28F-456B-BE71-7E5BA867F254}" destId="{6712DB3E-F53A-4607-A457-8EBCB6AE455C}" srcOrd="1" destOrd="0" presId="urn:microsoft.com/office/officeart/2005/8/layout/orgChart1"/>
    <dgm:cxn modelId="{89823337-33A7-47E6-9957-CA256FCF503D}" type="presParOf" srcId="{CCDE8623-DC0C-4137-B7BE-D1B51673F6AC}" destId="{03B0B423-4648-4CEA-8E5D-E44E2496D4E5}" srcOrd="1" destOrd="0" presId="urn:microsoft.com/office/officeart/2005/8/layout/orgChart1"/>
    <dgm:cxn modelId="{76BEEA87-BF62-4E33-9FFE-3BD678CF31F4}" type="presParOf" srcId="{CCDE8623-DC0C-4137-B7BE-D1B51673F6AC}" destId="{79C92019-43B7-4236-A580-A821220837A2}" srcOrd="2" destOrd="0" presId="urn:microsoft.com/office/officeart/2005/8/layout/orgChart1"/>
    <dgm:cxn modelId="{99F32F95-5DA9-4190-8C15-A9CDF99BADD7}" type="presParOf" srcId="{3B4989A2-CCFF-4851-9C14-58FDF25B62F4}" destId="{941F5430-F8C2-4C38-AA35-83D1D8398F86}" srcOrd="12" destOrd="0" presId="urn:microsoft.com/office/officeart/2005/8/layout/orgChart1"/>
    <dgm:cxn modelId="{9C640A05-6FBD-41B1-90F3-9831F9886F63}" type="presParOf" srcId="{3B4989A2-CCFF-4851-9C14-58FDF25B62F4}" destId="{ED5BB5E3-A1A6-4937-B2DA-2271EE4BC6F1}" srcOrd="13" destOrd="0" presId="urn:microsoft.com/office/officeart/2005/8/layout/orgChart1"/>
    <dgm:cxn modelId="{1EFA12B5-36C8-4A91-998F-B72670CB684C}" type="presParOf" srcId="{ED5BB5E3-A1A6-4937-B2DA-2271EE4BC6F1}" destId="{07F0EEB9-B181-40AC-B748-EE551D528E94}" srcOrd="0" destOrd="0" presId="urn:microsoft.com/office/officeart/2005/8/layout/orgChart1"/>
    <dgm:cxn modelId="{6CBF224B-68B8-4A59-8629-831A8DEA120E}" type="presParOf" srcId="{07F0EEB9-B181-40AC-B748-EE551D528E94}" destId="{3E579455-FC2D-44FE-8AD0-3C1168479CC4}" srcOrd="0" destOrd="0" presId="urn:microsoft.com/office/officeart/2005/8/layout/orgChart1"/>
    <dgm:cxn modelId="{A06E8C2F-DD5E-44C7-B523-DAD1FFA68F97}" type="presParOf" srcId="{07F0EEB9-B181-40AC-B748-EE551D528E94}" destId="{605F27CF-D5B9-4CAD-88B1-26E933426BCB}" srcOrd="1" destOrd="0" presId="urn:microsoft.com/office/officeart/2005/8/layout/orgChart1"/>
    <dgm:cxn modelId="{AE7485AC-DACF-4B41-8351-D2F943B4F9DF}" type="presParOf" srcId="{ED5BB5E3-A1A6-4937-B2DA-2271EE4BC6F1}" destId="{C7CE3719-64BA-4E18-8A4C-22415D5062B5}" srcOrd="1" destOrd="0" presId="urn:microsoft.com/office/officeart/2005/8/layout/orgChart1"/>
    <dgm:cxn modelId="{6DAF9213-0021-4B74-901C-10B060147219}" type="presParOf" srcId="{ED5BB5E3-A1A6-4937-B2DA-2271EE4BC6F1}" destId="{02613696-1DAD-499C-8170-831B49EB5F31}" srcOrd="2" destOrd="0" presId="urn:microsoft.com/office/officeart/2005/8/layout/orgChart1"/>
    <dgm:cxn modelId="{1500A9AA-58D0-4E98-95CE-AF39CD845BED}" type="presParOf" srcId="{A414C563-86DA-4551-9F97-CF3ADE26900E}" destId="{585467DF-771D-4078-9907-D60AADF8560B}" srcOrd="2" destOrd="0" presId="urn:microsoft.com/office/officeart/2005/8/layout/orgChart1"/>
    <dgm:cxn modelId="{21C1FB0D-E095-4805-B2C1-DF9FA34B4F85}" type="presParOf" srcId="{2674FCCC-D472-415B-964F-A83EA1F1C2E6}" destId="{4BCD8957-D329-4417-9FC2-0FC10C7715E5}"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54CB744-E9DF-48C9-9226-73E845594867}" type="doc">
      <dgm:prSet loTypeId="urn:microsoft.com/office/officeart/2005/8/layout/target1" loCatId="relationship" qsTypeId="urn:microsoft.com/office/officeart/2005/8/quickstyle/simple5" qsCatId="simple" csTypeId="urn:microsoft.com/office/officeart/2005/8/colors/accent1_2" csCatId="accent1" phldr="1"/>
      <dgm:spPr/>
      <dgm:t>
        <a:bodyPr/>
        <a:lstStyle/>
        <a:p>
          <a:endParaRPr lang="en-US"/>
        </a:p>
      </dgm:t>
    </dgm:pt>
    <dgm:pt modelId="{D2273E17-2D65-4B80-BD2C-AE23E7C4E11B}">
      <dgm:prSet phldrT="[Text]" custT="1"/>
      <dgm:spPr/>
      <dgm:t>
        <a:bodyPr/>
        <a:lstStyle/>
        <a:p>
          <a:r>
            <a:rPr lang="en-US" sz="2000"/>
            <a:t>Upgrade to full membership</a:t>
          </a:r>
        </a:p>
      </dgm:t>
    </dgm:pt>
    <dgm:pt modelId="{A156A304-3CBB-4BCE-89A8-4A02EE615F7D}" type="parTrans" cxnId="{A94DF41D-E1E6-473F-89D3-F47110CD286E}">
      <dgm:prSet/>
      <dgm:spPr/>
      <dgm:t>
        <a:bodyPr/>
        <a:lstStyle/>
        <a:p>
          <a:endParaRPr lang="en-US"/>
        </a:p>
      </dgm:t>
    </dgm:pt>
    <dgm:pt modelId="{8723BF49-6DAE-47F8-84FE-8039166E9B7D}" type="sibTrans" cxnId="{A94DF41D-E1E6-473F-89D3-F47110CD286E}">
      <dgm:prSet/>
      <dgm:spPr/>
      <dgm:t>
        <a:bodyPr/>
        <a:lstStyle/>
        <a:p>
          <a:endParaRPr lang="en-US"/>
        </a:p>
      </dgm:t>
    </dgm:pt>
    <dgm:pt modelId="{263306CA-F958-4B25-BC5E-E64DB8E964AD}">
      <dgm:prSet phldrT="[Text]" custT="1"/>
      <dgm:spPr/>
      <dgm:t>
        <a:bodyPr/>
        <a:lstStyle/>
        <a:p>
          <a:r>
            <a:rPr lang="en-US" sz="2000"/>
            <a:t>100 Million Americans living with civil justice problems that the ABA termed “basic human needs”</a:t>
          </a:r>
        </a:p>
      </dgm:t>
    </dgm:pt>
    <dgm:pt modelId="{DA03A01C-9E19-4FA2-B34A-212919B8B86F}" type="parTrans" cxnId="{E5D875E9-70A3-4C8D-A297-ED0878FABAD6}">
      <dgm:prSet/>
      <dgm:spPr/>
      <dgm:t>
        <a:bodyPr/>
        <a:lstStyle/>
        <a:p>
          <a:endParaRPr lang="en-US"/>
        </a:p>
      </dgm:t>
    </dgm:pt>
    <dgm:pt modelId="{AC5FB23C-C33C-406A-BA57-1E217A5BCA24}" type="sibTrans" cxnId="{E5D875E9-70A3-4C8D-A297-ED0878FABAD6}">
      <dgm:prSet/>
      <dgm:spPr/>
      <dgm:t>
        <a:bodyPr/>
        <a:lstStyle/>
        <a:p>
          <a:endParaRPr lang="en-US"/>
        </a:p>
      </dgm:t>
    </dgm:pt>
    <dgm:pt modelId="{986728F8-8DB5-404B-B79D-DD78E13456E0}">
      <dgm:prSet phldrT="[Text]" custT="1"/>
      <dgm:spPr/>
      <dgm:t>
        <a:bodyPr/>
        <a:lstStyle/>
        <a:p>
          <a:r>
            <a:rPr lang="en-US" sz="2000"/>
            <a:t>Download App</a:t>
          </a:r>
        </a:p>
      </dgm:t>
    </dgm:pt>
    <dgm:pt modelId="{49D2876D-B968-4FA2-9418-CFEB85C7E82A}" type="parTrans" cxnId="{94882222-C11A-4873-A2F8-6ADB538CA2A1}">
      <dgm:prSet/>
      <dgm:spPr/>
      <dgm:t>
        <a:bodyPr/>
        <a:lstStyle/>
        <a:p>
          <a:endParaRPr lang="en-US"/>
        </a:p>
      </dgm:t>
    </dgm:pt>
    <dgm:pt modelId="{FB534F60-7D0D-46E7-8BCD-7DF9ADA5DD59}" type="sibTrans" cxnId="{94882222-C11A-4873-A2F8-6ADB538CA2A1}">
      <dgm:prSet/>
      <dgm:spPr/>
      <dgm:t>
        <a:bodyPr/>
        <a:lstStyle/>
        <a:p>
          <a:endParaRPr lang="en-US"/>
        </a:p>
      </dgm:t>
    </dgm:pt>
    <dgm:pt modelId="{A5144F6D-4A2D-4E5E-9FC9-35F5A26E7BDA}">
      <dgm:prSet phldrT="[Text]" custT="1"/>
      <dgm:spPr/>
      <dgm:t>
        <a:bodyPr/>
        <a:lstStyle/>
        <a:p>
          <a:r>
            <a:rPr lang="en-US" sz="2000"/>
            <a:t>Use Freemium Services</a:t>
          </a:r>
        </a:p>
      </dgm:t>
    </dgm:pt>
    <dgm:pt modelId="{568D3641-22FA-4F12-A8EC-0B9903F89335}" type="parTrans" cxnId="{58918105-058F-4FDF-9C9A-751B799BFC37}">
      <dgm:prSet/>
      <dgm:spPr/>
      <dgm:t>
        <a:bodyPr/>
        <a:lstStyle/>
        <a:p>
          <a:endParaRPr lang="en-US"/>
        </a:p>
      </dgm:t>
    </dgm:pt>
    <dgm:pt modelId="{3A1219DF-AE5F-46EC-87D9-7FFB34F98364}" type="sibTrans" cxnId="{58918105-058F-4FDF-9C9A-751B799BFC37}">
      <dgm:prSet/>
      <dgm:spPr/>
      <dgm:t>
        <a:bodyPr/>
        <a:lstStyle/>
        <a:p>
          <a:endParaRPr lang="en-US"/>
        </a:p>
      </dgm:t>
    </dgm:pt>
    <dgm:pt modelId="{A25FC946-EB21-43DF-962A-3607E6EE5C5C}" type="pres">
      <dgm:prSet presAssocID="{B54CB744-E9DF-48C9-9226-73E845594867}" presName="composite" presStyleCnt="0">
        <dgm:presLayoutVars>
          <dgm:chMax val="5"/>
          <dgm:dir/>
          <dgm:resizeHandles val="exact"/>
        </dgm:presLayoutVars>
      </dgm:prSet>
      <dgm:spPr/>
    </dgm:pt>
    <dgm:pt modelId="{CA55B1D9-D8D7-47E0-9FC6-32FBA6D02D33}" type="pres">
      <dgm:prSet presAssocID="{D2273E17-2D65-4B80-BD2C-AE23E7C4E11B}" presName="circle1" presStyleLbl="lnNode1" presStyleIdx="0" presStyleCnt="4"/>
      <dgm:spPr>
        <a:solidFill>
          <a:schemeClr val="accent1">
            <a:lumMod val="40000"/>
            <a:lumOff val="60000"/>
          </a:schemeClr>
        </a:solidFill>
      </dgm:spPr>
    </dgm:pt>
    <dgm:pt modelId="{91316497-1EC2-43C6-802A-271295056752}" type="pres">
      <dgm:prSet presAssocID="{D2273E17-2D65-4B80-BD2C-AE23E7C4E11B}" presName="text1" presStyleLbl="revTx" presStyleIdx="0" presStyleCnt="4">
        <dgm:presLayoutVars>
          <dgm:bulletEnabled val="1"/>
        </dgm:presLayoutVars>
      </dgm:prSet>
      <dgm:spPr/>
    </dgm:pt>
    <dgm:pt modelId="{952AFBA1-F282-46BB-AD7F-90909D7B6BE2}" type="pres">
      <dgm:prSet presAssocID="{D2273E17-2D65-4B80-BD2C-AE23E7C4E11B}" presName="line1" presStyleLbl="callout" presStyleIdx="0" presStyleCnt="8"/>
      <dgm:spPr/>
    </dgm:pt>
    <dgm:pt modelId="{4024EC45-8F1B-4C12-A34F-7F3D7B205475}" type="pres">
      <dgm:prSet presAssocID="{D2273E17-2D65-4B80-BD2C-AE23E7C4E11B}" presName="d1" presStyleLbl="callout" presStyleIdx="1" presStyleCnt="8"/>
      <dgm:spPr/>
    </dgm:pt>
    <dgm:pt modelId="{A4D80225-89C1-43DC-BF49-50F37F2477F1}" type="pres">
      <dgm:prSet presAssocID="{A5144F6D-4A2D-4E5E-9FC9-35F5A26E7BDA}" presName="circle2" presStyleLbl="lnNode1" presStyleIdx="1" presStyleCnt="4"/>
      <dgm:spPr>
        <a:solidFill>
          <a:schemeClr val="accent2">
            <a:lumMod val="60000"/>
            <a:lumOff val="40000"/>
          </a:schemeClr>
        </a:solidFill>
      </dgm:spPr>
    </dgm:pt>
    <dgm:pt modelId="{354115E6-B427-4D00-B7CD-9718A7BE2DF9}" type="pres">
      <dgm:prSet presAssocID="{A5144F6D-4A2D-4E5E-9FC9-35F5A26E7BDA}" presName="text2" presStyleLbl="revTx" presStyleIdx="1" presStyleCnt="4">
        <dgm:presLayoutVars>
          <dgm:bulletEnabled val="1"/>
        </dgm:presLayoutVars>
      </dgm:prSet>
      <dgm:spPr/>
    </dgm:pt>
    <dgm:pt modelId="{01A1D15D-35F3-4694-86E6-08A713845D5A}" type="pres">
      <dgm:prSet presAssocID="{A5144F6D-4A2D-4E5E-9FC9-35F5A26E7BDA}" presName="line2" presStyleLbl="callout" presStyleIdx="2" presStyleCnt="8"/>
      <dgm:spPr/>
    </dgm:pt>
    <dgm:pt modelId="{20ED0C56-5182-48EA-BC59-28C5FD45E405}" type="pres">
      <dgm:prSet presAssocID="{A5144F6D-4A2D-4E5E-9FC9-35F5A26E7BDA}" presName="d2" presStyleLbl="callout" presStyleIdx="3" presStyleCnt="8"/>
      <dgm:spPr/>
    </dgm:pt>
    <dgm:pt modelId="{A66BAEE3-68DF-4D74-AB27-2CAFFCE347CB}" type="pres">
      <dgm:prSet presAssocID="{986728F8-8DB5-404B-B79D-DD78E13456E0}" presName="circle3" presStyleLbl="lnNode1" presStyleIdx="2" presStyleCnt="4"/>
      <dgm:spPr>
        <a:solidFill>
          <a:schemeClr val="accent1"/>
        </a:solidFill>
      </dgm:spPr>
    </dgm:pt>
    <dgm:pt modelId="{3D9DADA3-CA43-48B7-B63B-B33069EBDE32}" type="pres">
      <dgm:prSet presAssocID="{986728F8-8DB5-404B-B79D-DD78E13456E0}" presName="text3" presStyleLbl="revTx" presStyleIdx="2" presStyleCnt="4">
        <dgm:presLayoutVars>
          <dgm:bulletEnabled val="1"/>
        </dgm:presLayoutVars>
      </dgm:prSet>
      <dgm:spPr/>
    </dgm:pt>
    <dgm:pt modelId="{50682AD7-1CA0-48C1-80DF-4F2E0DB6F117}" type="pres">
      <dgm:prSet presAssocID="{986728F8-8DB5-404B-B79D-DD78E13456E0}" presName="line3" presStyleLbl="callout" presStyleIdx="4" presStyleCnt="8"/>
      <dgm:spPr/>
    </dgm:pt>
    <dgm:pt modelId="{54CA1BD2-AAD1-42F3-B5F9-C23F174236C9}" type="pres">
      <dgm:prSet presAssocID="{986728F8-8DB5-404B-B79D-DD78E13456E0}" presName="d3" presStyleLbl="callout" presStyleIdx="5" presStyleCnt="8"/>
      <dgm:spPr/>
    </dgm:pt>
    <dgm:pt modelId="{74DC745A-C1A4-4875-8011-FC2CC2F09950}" type="pres">
      <dgm:prSet presAssocID="{263306CA-F958-4B25-BC5E-E64DB8E964AD}" presName="circle4" presStyleLbl="lnNode1" presStyleIdx="3" presStyleCnt="4" custScaleX="89198" custScaleY="90394"/>
      <dgm:spPr>
        <a:solidFill>
          <a:schemeClr val="accent2">
            <a:lumMod val="75000"/>
          </a:schemeClr>
        </a:solidFill>
      </dgm:spPr>
    </dgm:pt>
    <dgm:pt modelId="{9D3109C9-297A-476F-B78F-688C3D1110EC}" type="pres">
      <dgm:prSet presAssocID="{263306CA-F958-4B25-BC5E-E64DB8E964AD}" presName="text4" presStyleLbl="revTx" presStyleIdx="3" presStyleCnt="4" custScaleY="227592" custLinFactNeighborX="-540" custLinFactNeighborY="72927">
        <dgm:presLayoutVars>
          <dgm:bulletEnabled val="1"/>
        </dgm:presLayoutVars>
      </dgm:prSet>
      <dgm:spPr/>
    </dgm:pt>
    <dgm:pt modelId="{0DB1B3AD-5FA8-41AD-9AED-4413B6C9CAAB}" type="pres">
      <dgm:prSet presAssocID="{263306CA-F958-4B25-BC5E-E64DB8E964AD}" presName="line4" presStyleLbl="callout" presStyleIdx="6" presStyleCnt="8"/>
      <dgm:spPr/>
    </dgm:pt>
    <dgm:pt modelId="{5EB32B70-AB1B-4923-95B9-4831CCE5B6D7}" type="pres">
      <dgm:prSet presAssocID="{263306CA-F958-4B25-BC5E-E64DB8E964AD}" presName="d4" presStyleLbl="callout" presStyleIdx="7" presStyleCnt="8"/>
      <dgm:spPr/>
    </dgm:pt>
  </dgm:ptLst>
  <dgm:cxnLst>
    <dgm:cxn modelId="{58918105-058F-4FDF-9C9A-751B799BFC37}" srcId="{B54CB744-E9DF-48C9-9226-73E845594867}" destId="{A5144F6D-4A2D-4E5E-9FC9-35F5A26E7BDA}" srcOrd="1" destOrd="0" parTransId="{568D3641-22FA-4F12-A8EC-0B9903F89335}" sibTransId="{3A1219DF-AE5F-46EC-87D9-7FFB34F98364}"/>
    <dgm:cxn modelId="{3D906006-317C-42EB-ABB3-B72DD1CDDB7A}" type="presOf" srcId="{B54CB744-E9DF-48C9-9226-73E845594867}" destId="{A25FC946-EB21-43DF-962A-3607E6EE5C5C}" srcOrd="0" destOrd="0" presId="urn:microsoft.com/office/officeart/2005/8/layout/target1"/>
    <dgm:cxn modelId="{A94DF41D-E1E6-473F-89D3-F47110CD286E}" srcId="{B54CB744-E9DF-48C9-9226-73E845594867}" destId="{D2273E17-2D65-4B80-BD2C-AE23E7C4E11B}" srcOrd="0" destOrd="0" parTransId="{A156A304-3CBB-4BCE-89A8-4A02EE615F7D}" sibTransId="{8723BF49-6DAE-47F8-84FE-8039166E9B7D}"/>
    <dgm:cxn modelId="{94882222-C11A-4873-A2F8-6ADB538CA2A1}" srcId="{B54CB744-E9DF-48C9-9226-73E845594867}" destId="{986728F8-8DB5-404B-B79D-DD78E13456E0}" srcOrd="2" destOrd="0" parTransId="{49D2876D-B968-4FA2-9418-CFEB85C7E82A}" sibTransId="{FB534F60-7D0D-46E7-8BCD-7DF9ADA5DD59}"/>
    <dgm:cxn modelId="{84D13E39-BF6A-4A33-9F65-529936803A16}" type="presOf" srcId="{D2273E17-2D65-4B80-BD2C-AE23E7C4E11B}" destId="{91316497-1EC2-43C6-802A-271295056752}" srcOrd="0" destOrd="0" presId="urn:microsoft.com/office/officeart/2005/8/layout/target1"/>
    <dgm:cxn modelId="{9F86F993-0D5B-43AB-BD6D-F935A60C77C3}" type="presOf" srcId="{A5144F6D-4A2D-4E5E-9FC9-35F5A26E7BDA}" destId="{354115E6-B427-4D00-B7CD-9718A7BE2DF9}" srcOrd="0" destOrd="0" presId="urn:microsoft.com/office/officeart/2005/8/layout/target1"/>
    <dgm:cxn modelId="{4A049FA8-3A5B-450D-9DF4-99930D8F47C2}" type="presOf" srcId="{986728F8-8DB5-404B-B79D-DD78E13456E0}" destId="{3D9DADA3-CA43-48B7-B63B-B33069EBDE32}" srcOrd="0" destOrd="0" presId="urn:microsoft.com/office/officeart/2005/8/layout/target1"/>
    <dgm:cxn modelId="{DCF080E3-BB6B-4CAF-B6B1-6DDFA5999B5F}" type="presOf" srcId="{263306CA-F958-4B25-BC5E-E64DB8E964AD}" destId="{9D3109C9-297A-476F-B78F-688C3D1110EC}" srcOrd="0" destOrd="0" presId="urn:microsoft.com/office/officeart/2005/8/layout/target1"/>
    <dgm:cxn modelId="{E5D875E9-70A3-4C8D-A297-ED0878FABAD6}" srcId="{B54CB744-E9DF-48C9-9226-73E845594867}" destId="{263306CA-F958-4B25-BC5E-E64DB8E964AD}" srcOrd="3" destOrd="0" parTransId="{DA03A01C-9E19-4FA2-B34A-212919B8B86F}" sibTransId="{AC5FB23C-C33C-406A-BA57-1E217A5BCA24}"/>
    <dgm:cxn modelId="{0EAA4D91-FA8C-4525-8756-7B4A297BF24A}" type="presParOf" srcId="{A25FC946-EB21-43DF-962A-3607E6EE5C5C}" destId="{CA55B1D9-D8D7-47E0-9FC6-32FBA6D02D33}" srcOrd="0" destOrd="0" presId="urn:microsoft.com/office/officeart/2005/8/layout/target1"/>
    <dgm:cxn modelId="{CD2C1313-B1A9-4E3E-9342-1C65FC8B6155}" type="presParOf" srcId="{A25FC946-EB21-43DF-962A-3607E6EE5C5C}" destId="{91316497-1EC2-43C6-802A-271295056752}" srcOrd="1" destOrd="0" presId="urn:microsoft.com/office/officeart/2005/8/layout/target1"/>
    <dgm:cxn modelId="{834EFC1C-B118-4AA0-8953-85BE4A538E5A}" type="presParOf" srcId="{A25FC946-EB21-43DF-962A-3607E6EE5C5C}" destId="{952AFBA1-F282-46BB-AD7F-90909D7B6BE2}" srcOrd="2" destOrd="0" presId="urn:microsoft.com/office/officeart/2005/8/layout/target1"/>
    <dgm:cxn modelId="{E60FFEAD-28A0-45C4-9C1B-D017016BD884}" type="presParOf" srcId="{A25FC946-EB21-43DF-962A-3607E6EE5C5C}" destId="{4024EC45-8F1B-4C12-A34F-7F3D7B205475}" srcOrd="3" destOrd="0" presId="urn:microsoft.com/office/officeart/2005/8/layout/target1"/>
    <dgm:cxn modelId="{CA272FB5-52E3-466F-8FA5-6C6E6449A14A}" type="presParOf" srcId="{A25FC946-EB21-43DF-962A-3607E6EE5C5C}" destId="{A4D80225-89C1-43DC-BF49-50F37F2477F1}" srcOrd="4" destOrd="0" presId="urn:microsoft.com/office/officeart/2005/8/layout/target1"/>
    <dgm:cxn modelId="{C20513B9-36BA-4261-8D29-4ECE9F5D6F3C}" type="presParOf" srcId="{A25FC946-EB21-43DF-962A-3607E6EE5C5C}" destId="{354115E6-B427-4D00-B7CD-9718A7BE2DF9}" srcOrd="5" destOrd="0" presId="urn:microsoft.com/office/officeart/2005/8/layout/target1"/>
    <dgm:cxn modelId="{767CBA6E-E8BC-4D37-B535-B7E7E42B2CDA}" type="presParOf" srcId="{A25FC946-EB21-43DF-962A-3607E6EE5C5C}" destId="{01A1D15D-35F3-4694-86E6-08A713845D5A}" srcOrd="6" destOrd="0" presId="urn:microsoft.com/office/officeart/2005/8/layout/target1"/>
    <dgm:cxn modelId="{8C738DCF-B63C-4C34-B53E-249CC777A4C4}" type="presParOf" srcId="{A25FC946-EB21-43DF-962A-3607E6EE5C5C}" destId="{20ED0C56-5182-48EA-BC59-28C5FD45E405}" srcOrd="7" destOrd="0" presId="urn:microsoft.com/office/officeart/2005/8/layout/target1"/>
    <dgm:cxn modelId="{183EDAE6-9F2E-4ADF-AB24-727890EBEE81}" type="presParOf" srcId="{A25FC946-EB21-43DF-962A-3607E6EE5C5C}" destId="{A66BAEE3-68DF-4D74-AB27-2CAFFCE347CB}" srcOrd="8" destOrd="0" presId="urn:microsoft.com/office/officeart/2005/8/layout/target1"/>
    <dgm:cxn modelId="{30EFC402-B87B-4144-BFC6-72D8D7ABBC09}" type="presParOf" srcId="{A25FC946-EB21-43DF-962A-3607E6EE5C5C}" destId="{3D9DADA3-CA43-48B7-B63B-B33069EBDE32}" srcOrd="9" destOrd="0" presId="urn:microsoft.com/office/officeart/2005/8/layout/target1"/>
    <dgm:cxn modelId="{6AEB67E2-7182-475E-ABFD-E6110E787979}" type="presParOf" srcId="{A25FC946-EB21-43DF-962A-3607E6EE5C5C}" destId="{50682AD7-1CA0-48C1-80DF-4F2E0DB6F117}" srcOrd="10" destOrd="0" presId="urn:microsoft.com/office/officeart/2005/8/layout/target1"/>
    <dgm:cxn modelId="{2564C7DF-2374-4A33-9C0B-10BA65FBF89A}" type="presParOf" srcId="{A25FC946-EB21-43DF-962A-3607E6EE5C5C}" destId="{54CA1BD2-AAD1-42F3-B5F9-C23F174236C9}" srcOrd="11" destOrd="0" presId="urn:microsoft.com/office/officeart/2005/8/layout/target1"/>
    <dgm:cxn modelId="{6C0DAE99-E354-45D8-A7CB-EC3C48F65834}" type="presParOf" srcId="{A25FC946-EB21-43DF-962A-3607E6EE5C5C}" destId="{74DC745A-C1A4-4875-8011-FC2CC2F09950}" srcOrd="12" destOrd="0" presId="urn:microsoft.com/office/officeart/2005/8/layout/target1"/>
    <dgm:cxn modelId="{027167DF-6726-42AF-A8E9-260FBACC9BEC}" type="presParOf" srcId="{A25FC946-EB21-43DF-962A-3607E6EE5C5C}" destId="{9D3109C9-297A-476F-B78F-688C3D1110EC}" srcOrd="13" destOrd="0" presId="urn:microsoft.com/office/officeart/2005/8/layout/target1"/>
    <dgm:cxn modelId="{29438DCA-ED86-419B-A0FA-719769160628}" type="presParOf" srcId="{A25FC946-EB21-43DF-962A-3607E6EE5C5C}" destId="{0DB1B3AD-5FA8-41AD-9AED-4413B6C9CAAB}" srcOrd="14" destOrd="0" presId="urn:microsoft.com/office/officeart/2005/8/layout/target1"/>
    <dgm:cxn modelId="{106B76A5-6DE8-4FBF-B404-8E769802CF14}" type="presParOf" srcId="{A25FC946-EB21-43DF-962A-3607E6EE5C5C}" destId="{5EB32B70-AB1B-4923-95B9-4831CCE5B6D7}" srcOrd="15"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61DFB19-6255-4D61-B449-75C38B981BF7}" type="doc">
      <dgm:prSet loTypeId="urn:microsoft.com/office/officeart/2005/8/layout/chevron1" loCatId="process" qsTypeId="urn:microsoft.com/office/officeart/2005/8/quickstyle/simple1" qsCatId="simple" csTypeId="urn:microsoft.com/office/officeart/2005/8/colors/accent1_2" csCatId="accent1" phldr="1"/>
      <dgm:spPr/>
    </dgm:pt>
    <dgm:pt modelId="{1000E876-A4A7-4892-B7C4-28A29E956B84}">
      <dgm:prSet phldrT="[Text]" custT="1"/>
      <dgm:spPr>
        <a:solidFill>
          <a:schemeClr val="bg2">
            <a:lumMod val="90000"/>
          </a:schemeClr>
        </a:solidFill>
      </dgm:spPr>
      <dgm:t>
        <a:bodyPr/>
        <a:lstStyle/>
        <a:p>
          <a:r>
            <a:rPr lang="en-US" sz="1600"/>
            <a:t>Freemium</a:t>
          </a:r>
        </a:p>
      </dgm:t>
    </dgm:pt>
    <dgm:pt modelId="{67442E84-55EE-46C2-8DFB-ABEA91F4261D}" type="parTrans" cxnId="{6EE4C6AA-2952-47E7-A900-FF43FFE79FD4}">
      <dgm:prSet/>
      <dgm:spPr/>
      <dgm:t>
        <a:bodyPr/>
        <a:lstStyle/>
        <a:p>
          <a:endParaRPr lang="en-US"/>
        </a:p>
      </dgm:t>
    </dgm:pt>
    <dgm:pt modelId="{23E584FD-FA77-4EDA-855B-0914161AA45C}" type="sibTrans" cxnId="{6EE4C6AA-2952-47E7-A900-FF43FFE79FD4}">
      <dgm:prSet/>
      <dgm:spPr/>
      <dgm:t>
        <a:bodyPr/>
        <a:lstStyle/>
        <a:p>
          <a:endParaRPr lang="en-US"/>
        </a:p>
      </dgm:t>
    </dgm:pt>
    <dgm:pt modelId="{9DC2A7A3-3401-4BB3-8A56-C28D39E9DE78}">
      <dgm:prSet phldrT="[Text]" custT="1"/>
      <dgm:spPr>
        <a:solidFill>
          <a:schemeClr val="bg2">
            <a:lumMod val="90000"/>
          </a:schemeClr>
        </a:solidFill>
      </dgm:spPr>
      <dgm:t>
        <a:bodyPr/>
        <a:lstStyle/>
        <a:p>
          <a:r>
            <a:rPr lang="en-US" sz="1600"/>
            <a:t>Callbacks</a:t>
          </a:r>
        </a:p>
      </dgm:t>
    </dgm:pt>
    <dgm:pt modelId="{B69860DD-DC5A-4167-AC59-B1FC6B0D96DF}" type="parTrans" cxnId="{7A19A621-6279-41FB-BD0F-75836729A063}">
      <dgm:prSet/>
      <dgm:spPr/>
      <dgm:t>
        <a:bodyPr/>
        <a:lstStyle/>
        <a:p>
          <a:endParaRPr lang="en-US"/>
        </a:p>
      </dgm:t>
    </dgm:pt>
    <dgm:pt modelId="{09D6E0A8-8C30-4652-9580-F91B8E11481B}" type="sibTrans" cxnId="{7A19A621-6279-41FB-BD0F-75836729A063}">
      <dgm:prSet/>
      <dgm:spPr/>
      <dgm:t>
        <a:bodyPr/>
        <a:lstStyle/>
        <a:p>
          <a:endParaRPr lang="en-US"/>
        </a:p>
      </dgm:t>
    </dgm:pt>
    <dgm:pt modelId="{EC77FF17-3E2F-4023-A49B-2B6896AF82F0}">
      <dgm:prSet phldrT="[Text]" custT="1"/>
      <dgm:spPr>
        <a:solidFill>
          <a:schemeClr val="bg2">
            <a:lumMod val="90000"/>
          </a:schemeClr>
        </a:solidFill>
      </dgm:spPr>
      <dgm:t>
        <a:bodyPr/>
        <a:lstStyle/>
        <a:p>
          <a:r>
            <a:rPr lang="en-US" sz="1600"/>
            <a:t>Snap</a:t>
          </a:r>
        </a:p>
      </dgm:t>
    </dgm:pt>
    <dgm:pt modelId="{3A24B101-6B27-4817-B946-11E9AC9F0996}" type="parTrans" cxnId="{BB7906B2-F5ED-41CF-8FAB-D04031720DA2}">
      <dgm:prSet/>
      <dgm:spPr/>
      <dgm:t>
        <a:bodyPr/>
        <a:lstStyle/>
        <a:p>
          <a:endParaRPr lang="en-US"/>
        </a:p>
      </dgm:t>
    </dgm:pt>
    <dgm:pt modelId="{DFE112F4-4629-41A3-928C-76A708702195}" type="sibTrans" cxnId="{BB7906B2-F5ED-41CF-8FAB-D04031720DA2}">
      <dgm:prSet/>
      <dgm:spPr/>
      <dgm:t>
        <a:bodyPr/>
        <a:lstStyle/>
        <a:p>
          <a:endParaRPr lang="en-US"/>
        </a:p>
      </dgm:t>
    </dgm:pt>
    <dgm:pt modelId="{6C97E746-D40C-4E87-8E81-207BBC8B09DF}">
      <dgm:prSet phldrT="[Text]" custT="1"/>
      <dgm:spPr>
        <a:solidFill>
          <a:schemeClr val="accent1"/>
        </a:solidFill>
      </dgm:spPr>
      <dgm:t>
        <a:bodyPr/>
        <a:lstStyle/>
        <a:p>
          <a:r>
            <a:rPr lang="en-US" sz="1600"/>
            <a:t>Bots</a:t>
          </a:r>
        </a:p>
      </dgm:t>
    </dgm:pt>
    <dgm:pt modelId="{C01A6B5B-A4E8-4121-BDE2-B5E0CCE8F683}" type="parTrans" cxnId="{6978A6FF-CEBC-4991-BE16-E73E2D99DF23}">
      <dgm:prSet/>
      <dgm:spPr/>
      <dgm:t>
        <a:bodyPr/>
        <a:lstStyle/>
        <a:p>
          <a:endParaRPr lang="en-US"/>
        </a:p>
      </dgm:t>
    </dgm:pt>
    <dgm:pt modelId="{C7470CDA-A6A2-4DAA-BB42-F3C7335FE168}" type="sibTrans" cxnId="{6978A6FF-CEBC-4991-BE16-E73E2D99DF23}">
      <dgm:prSet/>
      <dgm:spPr/>
      <dgm:t>
        <a:bodyPr/>
        <a:lstStyle/>
        <a:p>
          <a:endParaRPr lang="en-US"/>
        </a:p>
      </dgm:t>
    </dgm:pt>
    <dgm:pt modelId="{1C2EC953-EA9C-4C40-84FF-F24328E25814}">
      <dgm:prSet phldrT="[Text]" custT="1"/>
      <dgm:spPr>
        <a:solidFill>
          <a:schemeClr val="bg2">
            <a:lumMod val="90000"/>
          </a:schemeClr>
        </a:solidFill>
      </dgm:spPr>
      <dgm:t>
        <a:bodyPr/>
        <a:lstStyle/>
        <a:p>
          <a:r>
            <a:rPr lang="en-US" sz="1600"/>
            <a:t>Alexa &amp; Google Home</a:t>
          </a:r>
        </a:p>
      </dgm:t>
    </dgm:pt>
    <dgm:pt modelId="{82B61E1E-2240-47D7-888E-3F32C656FF8B}" type="parTrans" cxnId="{C3AA7B7E-6DF6-4553-A8F7-474CE9F1D11C}">
      <dgm:prSet/>
      <dgm:spPr/>
      <dgm:t>
        <a:bodyPr/>
        <a:lstStyle/>
        <a:p>
          <a:endParaRPr lang="en-US"/>
        </a:p>
      </dgm:t>
    </dgm:pt>
    <dgm:pt modelId="{7A7E94CF-7B21-49C1-9460-F156CC22A02D}" type="sibTrans" cxnId="{C3AA7B7E-6DF6-4553-A8F7-474CE9F1D11C}">
      <dgm:prSet/>
      <dgm:spPr/>
      <dgm:t>
        <a:bodyPr/>
        <a:lstStyle/>
        <a:p>
          <a:endParaRPr lang="en-US"/>
        </a:p>
      </dgm:t>
    </dgm:pt>
    <dgm:pt modelId="{02BC1F9D-BAC2-49FB-BB7B-D379502D83B8}">
      <dgm:prSet phldrT="[Text]" custT="1"/>
      <dgm:spPr>
        <a:solidFill>
          <a:schemeClr val="bg2">
            <a:lumMod val="90000"/>
          </a:schemeClr>
        </a:solidFill>
      </dgm:spPr>
      <dgm:t>
        <a:bodyPr/>
        <a:lstStyle/>
        <a:p>
          <a:r>
            <a:rPr lang="en-US" sz="1600"/>
            <a:t>Member Auto Activation</a:t>
          </a:r>
        </a:p>
      </dgm:t>
    </dgm:pt>
    <dgm:pt modelId="{C476F403-1BB6-4B4A-AF91-873D1DAA12AE}" type="parTrans" cxnId="{C48341A2-233F-4E54-87B4-882A8A85D5AF}">
      <dgm:prSet/>
      <dgm:spPr/>
      <dgm:t>
        <a:bodyPr/>
        <a:lstStyle/>
        <a:p>
          <a:endParaRPr lang="en-US"/>
        </a:p>
      </dgm:t>
    </dgm:pt>
    <dgm:pt modelId="{88EF192A-DDAF-4D52-9229-7728581E03F5}" type="sibTrans" cxnId="{C48341A2-233F-4E54-87B4-882A8A85D5AF}">
      <dgm:prSet/>
      <dgm:spPr/>
      <dgm:t>
        <a:bodyPr/>
        <a:lstStyle/>
        <a:p>
          <a:endParaRPr lang="en-US"/>
        </a:p>
      </dgm:t>
    </dgm:pt>
    <dgm:pt modelId="{C5EE20B8-5BB4-42BE-B9A6-F8F52B33B83E}" type="pres">
      <dgm:prSet presAssocID="{F61DFB19-6255-4D61-B449-75C38B981BF7}" presName="Name0" presStyleCnt="0">
        <dgm:presLayoutVars>
          <dgm:dir/>
          <dgm:animLvl val="lvl"/>
          <dgm:resizeHandles val="exact"/>
        </dgm:presLayoutVars>
      </dgm:prSet>
      <dgm:spPr/>
    </dgm:pt>
    <dgm:pt modelId="{1C0CE149-E6D4-4F2A-9B80-43EB4F18E1DD}" type="pres">
      <dgm:prSet presAssocID="{6C97E746-D40C-4E87-8E81-207BBC8B09DF}" presName="parTxOnly" presStyleLbl="node1" presStyleIdx="0" presStyleCnt="6">
        <dgm:presLayoutVars>
          <dgm:chMax val="0"/>
          <dgm:chPref val="0"/>
          <dgm:bulletEnabled val="1"/>
        </dgm:presLayoutVars>
      </dgm:prSet>
      <dgm:spPr/>
    </dgm:pt>
    <dgm:pt modelId="{091DCDA1-F28E-471A-A998-161E7BF589C1}" type="pres">
      <dgm:prSet presAssocID="{C7470CDA-A6A2-4DAA-BB42-F3C7335FE168}" presName="parTxOnlySpace" presStyleCnt="0"/>
      <dgm:spPr/>
    </dgm:pt>
    <dgm:pt modelId="{E7D472AE-DFFF-4547-AB26-3D5244B9F6D2}" type="pres">
      <dgm:prSet presAssocID="{1C2EC953-EA9C-4C40-84FF-F24328E25814}" presName="parTxOnly" presStyleLbl="node1" presStyleIdx="1" presStyleCnt="6" custLinFactNeighborX="-10139" custLinFactNeighborY="-813">
        <dgm:presLayoutVars>
          <dgm:chMax val="0"/>
          <dgm:chPref val="0"/>
          <dgm:bulletEnabled val="1"/>
        </dgm:presLayoutVars>
      </dgm:prSet>
      <dgm:spPr/>
    </dgm:pt>
    <dgm:pt modelId="{D4CC8D21-636A-4A57-BA68-B8E07C979D4A}" type="pres">
      <dgm:prSet presAssocID="{7A7E94CF-7B21-49C1-9460-F156CC22A02D}" presName="parTxOnlySpace" presStyleCnt="0"/>
      <dgm:spPr/>
    </dgm:pt>
    <dgm:pt modelId="{BB29255D-160E-48DA-A252-9F60241A8BA0}" type="pres">
      <dgm:prSet presAssocID="{02BC1F9D-BAC2-49FB-BB7B-D379502D83B8}" presName="parTxOnly" presStyleLbl="node1" presStyleIdx="2" presStyleCnt="6">
        <dgm:presLayoutVars>
          <dgm:chMax val="0"/>
          <dgm:chPref val="0"/>
          <dgm:bulletEnabled val="1"/>
        </dgm:presLayoutVars>
      </dgm:prSet>
      <dgm:spPr/>
    </dgm:pt>
    <dgm:pt modelId="{C8416CE7-99BE-4934-BD8C-85019A5A0976}" type="pres">
      <dgm:prSet presAssocID="{88EF192A-DDAF-4D52-9229-7728581E03F5}" presName="parTxOnlySpace" presStyleCnt="0"/>
      <dgm:spPr/>
    </dgm:pt>
    <dgm:pt modelId="{DF745ED6-936D-47E8-9640-6C7246F208BA}" type="pres">
      <dgm:prSet presAssocID="{1000E876-A4A7-4892-B7C4-28A29E956B84}" presName="parTxOnly" presStyleLbl="node1" presStyleIdx="3" presStyleCnt="6">
        <dgm:presLayoutVars>
          <dgm:chMax val="0"/>
          <dgm:chPref val="0"/>
          <dgm:bulletEnabled val="1"/>
        </dgm:presLayoutVars>
      </dgm:prSet>
      <dgm:spPr/>
    </dgm:pt>
    <dgm:pt modelId="{7BFDCCDF-8CD9-4C3A-9167-2289973AF493}" type="pres">
      <dgm:prSet presAssocID="{23E584FD-FA77-4EDA-855B-0914161AA45C}" presName="parTxOnlySpace" presStyleCnt="0"/>
      <dgm:spPr/>
    </dgm:pt>
    <dgm:pt modelId="{0AE8A669-F6DA-4535-9858-A0DB7EC681B3}" type="pres">
      <dgm:prSet presAssocID="{9DC2A7A3-3401-4BB3-8A56-C28D39E9DE78}" presName="parTxOnly" presStyleLbl="node1" presStyleIdx="4" presStyleCnt="6">
        <dgm:presLayoutVars>
          <dgm:chMax val="0"/>
          <dgm:chPref val="0"/>
          <dgm:bulletEnabled val="1"/>
        </dgm:presLayoutVars>
      </dgm:prSet>
      <dgm:spPr/>
    </dgm:pt>
    <dgm:pt modelId="{949E5984-01EB-461E-ADE1-87D4E87672E4}" type="pres">
      <dgm:prSet presAssocID="{09D6E0A8-8C30-4652-9580-F91B8E11481B}" presName="parTxOnlySpace" presStyleCnt="0"/>
      <dgm:spPr/>
    </dgm:pt>
    <dgm:pt modelId="{D0C82B3F-9B5D-4CDB-B3D9-090D61EFC5D4}" type="pres">
      <dgm:prSet presAssocID="{EC77FF17-3E2F-4023-A49B-2B6896AF82F0}" presName="parTxOnly" presStyleLbl="node1" presStyleIdx="5" presStyleCnt="6">
        <dgm:presLayoutVars>
          <dgm:chMax val="0"/>
          <dgm:chPref val="0"/>
          <dgm:bulletEnabled val="1"/>
        </dgm:presLayoutVars>
      </dgm:prSet>
      <dgm:spPr/>
    </dgm:pt>
  </dgm:ptLst>
  <dgm:cxnLst>
    <dgm:cxn modelId="{CD5CAB06-1563-4F8E-BE7C-9AC6611C8753}" type="presOf" srcId="{02BC1F9D-BAC2-49FB-BB7B-D379502D83B8}" destId="{BB29255D-160E-48DA-A252-9F60241A8BA0}" srcOrd="0" destOrd="0" presId="urn:microsoft.com/office/officeart/2005/8/layout/chevron1"/>
    <dgm:cxn modelId="{7A19A621-6279-41FB-BD0F-75836729A063}" srcId="{F61DFB19-6255-4D61-B449-75C38B981BF7}" destId="{9DC2A7A3-3401-4BB3-8A56-C28D39E9DE78}" srcOrd="4" destOrd="0" parTransId="{B69860DD-DC5A-4167-AC59-B1FC6B0D96DF}" sibTransId="{09D6E0A8-8C30-4652-9580-F91B8E11481B}"/>
    <dgm:cxn modelId="{C6D02C5E-4D03-43AA-8174-FBA4B34036A7}" type="presOf" srcId="{9DC2A7A3-3401-4BB3-8A56-C28D39E9DE78}" destId="{0AE8A669-F6DA-4535-9858-A0DB7EC681B3}" srcOrd="0" destOrd="0" presId="urn:microsoft.com/office/officeart/2005/8/layout/chevron1"/>
    <dgm:cxn modelId="{97A77741-13E6-4957-AA09-DB5FFA8095A2}" type="presOf" srcId="{F61DFB19-6255-4D61-B449-75C38B981BF7}" destId="{C5EE20B8-5BB4-42BE-B9A6-F8F52B33B83E}" srcOrd="0" destOrd="0" presId="urn:microsoft.com/office/officeart/2005/8/layout/chevron1"/>
    <dgm:cxn modelId="{4BFCDF46-5732-41F6-874A-6987C518EEA8}" type="presOf" srcId="{1000E876-A4A7-4892-B7C4-28A29E956B84}" destId="{DF745ED6-936D-47E8-9640-6C7246F208BA}" srcOrd="0" destOrd="0" presId="urn:microsoft.com/office/officeart/2005/8/layout/chevron1"/>
    <dgm:cxn modelId="{24D28047-82E6-43E0-9F44-2231C287F492}" type="presOf" srcId="{EC77FF17-3E2F-4023-A49B-2B6896AF82F0}" destId="{D0C82B3F-9B5D-4CDB-B3D9-090D61EFC5D4}" srcOrd="0" destOrd="0" presId="urn:microsoft.com/office/officeart/2005/8/layout/chevron1"/>
    <dgm:cxn modelId="{C3AA7B7E-6DF6-4553-A8F7-474CE9F1D11C}" srcId="{F61DFB19-6255-4D61-B449-75C38B981BF7}" destId="{1C2EC953-EA9C-4C40-84FF-F24328E25814}" srcOrd="1" destOrd="0" parTransId="{82B61E1E-2240-47D7-888E-3F32C656FF8B}" sibTransId="{7A7E94CF-7B21-49C1-9460-F156CC22A02D}"/>
    <dgm:cxn modelId="{192AA580-73B2-4BA9-89A6-554FBD55564A}" type="presOf" srcId="{6C97E746-D40C-4E87-8E81-207BBC8B09DF}" destId="{1C0CE149-E6D4-4F2A-9B80-43EB4F18E1DD}" srcOrd="0" destOrd="0" presId="urn:microsoft.com/office/officeart/2005/8/layout/chevron1"/>
    <dgm:cxn modelId="{9D604181-9BD9-427D-8239-4C527EE0D14F}" type="presOf" srcId="{1C2EC953-EA9C-4C40-84FF-F24328E25814}" destId="{E7D472AE-DFFF-4547-AB26-3D5244B9F6D2}" srcOrd="0" destOrd="0" presId="urn:microsoft.com/office/officeart/2005/8/layout/chevron1"/>
    <dgm:cxn modelId="{C48341A2-233F-4E54-87B4-882A8A85D5AF}" srcId="{F61DFB19-6255-4D61-B449-75C38B981BF7}" destId="{02BC1F9D-BAC2-49FB-BB7B-D379502D83B8}" srcOrd="2" destOrd="0" parTransId="{C476F403-1BB6-4B4A-AF91-873D1DAA12AE}" sibTransId="{88EF192A-DDAF-4D52-9229-7728581E03F5}"/>
    <dgm:cxn modelId="{6EE4C6AA-2952-47E7-A900-FF43FFE79FD4}" srcId="{F61DFB19-6255-4D61-B449-75C38B981BF7}" destId="{1000E876-A4A7-4892-B7C4-28A29E956B84}" srcOrd="3" destOrd="0" parTransId="{67442E84-55EE-46C2-8DFB-ABEA91F4261D}" sibTransId="{23E584FD-FA77-4EDA-855B-0914161AA45C}"/>
    <dgm:cxn modelId="{BB7906B2-F5ED-41CF-8FAB-D04031720DA2}" srcId="{F61DFB19-6255-4D61-B449-75C38B981BF7}" destId="{EC77FF17-3E2F-4023-A49B-2B6896AF82F0}" srcOrd="5" destOrd="0" parTransId="{3A24B101-6B27-4817-B946-11E9AC9F0996}" sibTransId="{DFE112F4-4629-41A3-928C-76A708702195}"/>
    <dgm:cxn modelId="{6978A6FF-CEBC-4991-BE16-E73E2D99DF23}" srcId="{F61DFB19-6255-4D61-B449-75C38B981BF7}" destId="{6C97E746-D40C-4E87-8E81-207BBC8B09DF}" srcOrd="0" destOrd="0" parTransId="{C01A6B5B-A4E8-4121-BDE2-B5E0CCE8F683}" sibTransId="{C7470CDA-A6A2-4DAA-BB42-F3C7335FE168}"/>
    <dgm:cxn modelId="{8798E163-6296-44A4-A4EB-628FFB81F89D}" type="presParOf" srcId="{C5EE20B8-5BB4-42BE-B9A6-F8F52B33B83E}" destId="{1C0CE149-E6D4-4F2A-9B80-43EB4F18E1DD}" srcOrd="0" destOrd="0" presId="urn:microsoft.com/office/officeart/2005/8/layout/chevron1"/>
    <dgm:cxn modelId="{7ECF7C64-9685-440D-9F8B-BB254AE8FCAD}" type="presParOf" srcId="{C5EE20B8-5BB4-42BE-B9A6-F8F52B33B83E}" destId="{091DCDA1-F28E-471A-A998-161E7BF589C1}" srcOrd="1" destOrd="0" presId="urn:microsoft.com/office/officeart/2005/8/layout/chevron1"/>
    <dgm:cxn modelId="{8F6D1BEB-F9A2-4181-88AC-2F6A9C8C2853}" type="presParOf" srcId="{C5EE20B8-5BB4-42BE-B9A6-F8F52B33B83E}" destId="{E7D472AE-DFFF-4547-AB26-3D5244B9F6D2}" srcOrd="2" destOrd="0" presId="urn:microsoft.com/office/officeart/2005/8/layout/chevron1"/>
    <dgm:cxn modelId="{95DAB37C-B9AD-480F-A7D8-35D11F82E00C}" type="presParOf" srcId="{C5EE20B8-5BB4-42BE-B9A6-F8F52B33B83E}" destId="{D4CC8D21-636A-4A57-BA68-B8E07C979D4A}" srcOrd="3" destOrd="0" presId="urn:microsoft.com/office/officeart/2005/8/layout/chevron1"/>
    <dgm:cxn modelId="{1B11A051-80EC-4DAC-8FD1-903B7A90DF7C}" type="presParOf" srcId="{C5EE20B8-5BB4-42BE-B9A6-F8F52B33B83E}" destId="{BB29255D-160E-48DA-A252-9F60241A8BA0}" srcOrd="4" destOrd="0" presId="urn:microsoft.com/office/officeart/2005/8/layout/chevron1"/>
    <dgm:cxn modelId="{644ADC56-5686-4D82-8F90-C65A06C3188B}" type="presParOf" srcId="{C5EE20B8-5BB4-42BE-B9A6-F8F52B33B83E}" destId="{C8416CE7-99BE-4934-BD8C-85019A5A0976}" srcOrd="5" destOrd="0" presId="urn:microsoft.com/office/officeart/2005/8/layout/chevron1"/>
    <dgm:cxn modelId="{33E8A67A-D53A-4318-B588-5CC7EC915588}" type="presParOf" srcId="{C5EE20B8-5BB4-42BE-B9A6-F8F52B33B83E}" destId="{DF745ED6-936D-47E8-9640-6C7246F208BA}" srcOrd="6" destOrd="0" presId="urn:microsoft.com/office/officeart/2005/8/layout/chevron1"/>
    <dgm:cxn modelId="{90E74D3C-5A51-4586-9F98-947D1B16919F}" type="presParOf" srcId="{C5EE20B8-5BB4-42BE-B9A6-F8F52B33B83E}" destId="{7BFDCCDF-8CD9-4C3A-9167-2289973AF493}" srcOrd="7" destOrd="0" presId="urn:microsoft.com/office/officeart/2005/8/layout/chevron1"/>
    <dgm:cxn modelId="{C9EC6D02-29B6-4700-8916-CD69EAE8B63F}" type="presParOf" srcId="{C5EE20B8-5BB4-42BE-B9A6-F8F52B33B83E}" destId="{0AE8A669-F6DA-4535-9858-A0DB7EC681B3}" srcOrd="8" destOrd="0" presId="urn:microsoft.com/office/officeart/2005/8/layout/chevron1"/>
    <dgm:cxn modelId="{57109872-E3CB-4336-8DFA-C2018E15AAB5}" type="presParOf" srcId="{C5EE20B8-5BB4-42BE-B9A6-F8F52B33B83E}" destId="{949E5984-01EB-461E-ADE1-87D4E87672E4}" srcOrd="9" destOrd="0" presId="urn:microsoft.com/office/officeart/2005/8/layout/chevron1"/>
    <dgm:cxn modelId="{CEBB9238-C5EE-45ED-8091-E808042DB70F}" type="presParOf" srcId="{C5EE20B8-5BB4-42BE-B9A6-F8F52B33B83E}" destId="{D0C82B3F-9B5D-4CDB-B3D9-090D61EFC5D4}"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61DFB19-6255-4D61-B449-75C38B981BF7}" type="doc">
      <dgm:prSet loTypeId="urn:microsoft.com/office/officeart/2005/8/layout/chevron1" loCatId="process" qsTypeId="urn:microsoft.com/office/officeart/2005/8/quickstyle/simple1" qsCatId="simple" csTypeId="urn:microsoft.com/office/officeart/2005/8/colors/accent1_2" csCatId="accent1" phldr="1"/>
      <dgm:spPr/>
    </dgm:pt>
    <dgm:pt modelId="{1000E876-A4A7-4892-B7C4-28A29E956B84}">
      <dgm:prSet phldrT="[Text]" custT="1"/>
      <dgm:spPr>
        <a:solidFill>
          <a:schemeClr val="bg2">
            <a:lumMod val="90000"/>
          </a:schemeClr>
        </a:solidFill>
      </dgm:spPr>
      <dgm:t>
        <a:bodyPr/>
        <a:lstStyle/>
        <a:p>
          <a:r>
            <a:rPr lang="en-US" sz="1600"/>
            <a:t>Freemium</a:t>
          </a:r>
        </a:p>
      </dgm:t>
    </dgm:pt>
    <dgm:pt modelId="{67442E84-55EE-46C2-8DFB-ABEA91F4261D}" type="parTrans" cxnId="{6EE4C6AA-2952-47E7-A900-FF43FFE79FD4}">
      <dgm:prSet/>
      <dgm:spPr/>
      <dgm:t>
        <a:bodyPr/>
        <a:lstStyle/>
        <a:p>
          <a:endParaRPr lang="en-US"/>
        </a:p>
      </dgm:t>
    </dgm:pt>
    <dgm:pt modelId="{23E584FD-FA77-4EDA-855B-0914161AA45C}" type="sibTrans" cxnId="{6EE4C6AA-2952-47E7-A900-FF43FFE79FD4}">
      <dgm:prSet/>
      <dgm:spPr/>
      <dgm:t>
        <a:bodyPr/>
        <a:lstStyle/>
        <a:p>
          <a:endParaRPr lang="en-US"/>
        </a:p>
      </dgm:t>
    </dgm:pt>
    <dgm:pt modelId="{9DC2A7A3-3401-4BB3-8A56-C28D39E9DE78}">
      <dgm:prSet phldrT="[Text]" custT="1"/>
      <dgm:spPr>
        <a:solidFill>
          <a:schemeClr val="bg2">
            <a:lumMod val="90000"/>
          </a:schemeClr>
        </a:solidFill>
      </dgm:spPr>
      <dgm:t>
        <a:bodyPr/>
        <a:lstStyle/>
        <a:p>
          <a:r>
            <a:rPr lang="en-US" sz="1600"/>
            <a:t>Callbacks</a:t>
          </a:r>
        </a:p>
      </dgm:t>
    </dgm:pt>
    <dgm:pt modelId="{B69860DD-DC5A-4167-AC59-B1FC6B0D96DF}" type="parTrans" cxnId="{7A19A621-6279-41FB-BD0F-75836729A063}">
      <dgm:prSet/>
      <dgm:spPr/>
      <dgm:t>
        <a:bodyPr/>
        <a:lstStyle/>
        <a:p>
          <a:endParaRPr lang="en-US"/>
        </a:p>
      </dgm:t>
    </dgm:pt>
    <dgm:pt modelId="{09D6E0A8-8C30-4652-9580-F91B8E11481B}" type="sibTrans" cxnId="{7A19A621-6279-41FB-BD0F-75836729A063}">
      <dgm:prSet/>
      <dgm:spPr/>
      <dgm:t>
        <a:bodyPr/>
        <a:lstStyle/>
        <a:p>
          <a:endParaRPr lang="en-US"/>
        </a:p>
      </dgm:t>
    </dgm:pt>
    <dgm:pt modelId="{EC77FF17-3E2F-4023-A49B-2B6896AF82F0}">
      <dgm:prSet phldrT="[Text]" custT="1"/>
      <dgm:spPr>
        <a:solidFill>
          <a:schemeClr val="bg2">
            <a:lumMod val="90000"/>
          </a:schemeClr>
        </a:solidFill>
      </dgm:spPr>
      <dgm:t>
        <a:bodyPr/>
        <a:lstStyle/>
        <a:p>
          <a:r>
            <a:rPr lang="en-US" sz="1600"/>
            <a:t>Snap</a:t>
          </a:r>
        </a:p>
      </dgm:t>
    </dgm:pt>
    <dgm:pt modelId="{3A24B101-6B27-4817-B946-11E9AC9F0996}" type="parTrans" cxnId="{BB7906B2-F5ED-41CF-8FAB-D04031720DA2}">
      <dgm:prSet/>
      <dgm:spPr/>
      <dgm:t>
        <a:bodyPr/>
        <a:lstStyle/>
        <a:p>
          <a:endParaRPr lang="en-US"/>
        </a:p>
      </dgm:t>
    </dgm:pt>
    <dgm:pt modelId="{DFE112F4-4629-41A3-928C-76A708702195}" type="sibTrans" cxnId="{BB7906B2-F5ED-41CF-8FAB-D04031720DA2}">
      <dgm:prSet/>
      <dgm:spPr/>
      <dgm:t>
        <a:bodyPr/>
        <a:lstStyle/>
        <a:p>
          <a:endParaRPr lang="en-US"/>
        </a:p>
      </dgm:t>
    </dgm:pt>
    <dgm:pt modelId="{6C97E746-D40C-4E87-8E81-207BBC8B09DF}">
      <dgm:prSet phldrT="[Text]" custT="1"/>
      <dgm:spPr>
        <a:solidFill>
          <a:schemeClr val="bg2">
            <a:lumMod val="90000"/>
          </a:schemeClr>
        </a:solidFill>
      </dgm:spPr>
      <dgm:t>
        <a:bodyPr/>
        <a:lstStyle/>
        <a:p>
          <a:r>
            <a:rPr lang="en-US" sz="1600"/>
            <a:t>Bots</a:t>
          </a:r>
        </a:p>
      </dgm:t>
    </dgm:pt>
    <dgm:pt modelId="{C01A6B5B-A4E8-4121-BDE2-B5E0CCE8F683}" type="parTrans" cxnId="{6978A6FF-CEBC-4991-BE16-E73E2D99DF23}">
      <dgm:prSet/>
      <dgm:spPr/>
      <dgm:t>
        <a:bodyPr/>
        <a:lstStyle/>
        <a:p>
          <a:endParaRPr lang="en-US"/>
        </a:p>
      </dgm:t>
    </dgm:pt>
    <dgm:pt modelId="{C7470CDA-A6A2-4DAA-BB42-F3C7335FE168}" type="sibTrans" cxnId="{6978A6FF-CEBC-4991-BE16-E73E2D99DF23}">
      <dgm:prSet/>
      <dgm:spPr/>
      <dgm:t>
        <a:bodyPr/>
        <a:lstStyle/>
        <a:p>
          <a:endParaRPr lang="en-US"/>
        </a:p>
      </dgm:t>
    </dgm:pt>
    <dgm:pt modelId="{1C2EC953-EA9C-4C40-84FF-F24328E25814}">
      <dgm:prSet phldrT="[Text]" custT="1"/>
      <dgm:spPr>
        <a:solidFill>
          <a:schemeClr val="accent1"/>
        </a:solidFill>
      </dgm:spPr>
      <dgm:t>
        <a:bodyPr/>
        <a:lstStyle/>
        <a:p>
          <a:r>
            <a:rPr lang="en-US" sz="1600"/>
            <a:t>Alexa &amp; Google Home</a:t>
          </a:r>
        </a:p>
      </dgm:t>
    </dgm:pt>
    <dgm:pt modelId="{82B61E1E-2240-47D7-888E-3F32C656FF8B}" type="parTrans" cxnId="{C3AA7B7E-6DF6-4553-A8F7-474CE9F1D11C}">
      <dgm:prSet/>
      <dgm:spPr/>
      <dgm:t>
        <a:bodyPr/>
        <a:lstStyle/>
        <a:p>
          <a:endParaRPr lang="en-US"/>
        </a:p>
      </dgm:t>
    </dgm:pt>
    <dgm:pt modelId="{7A7E94CF-7B21-49C1-9460-F156CC22A02D}" type="sibTrans" cxnId="{C3AA7B7E-6DF6-4553-A8F7-474CE9F1D11C}">
      <dgm:prSet/>
      <dgm:spPr/>
      <dgm:t>
        <a:bodyPr/>
        <a:lstStyle/>
        <a:p>
          <a:endParaRPr lang="en-US"/>
        </a:p>
      </dgm:t>
    </dgm:pt>
    <dgm:pt modelId="{02BC1F9D-BAC2-49FB-BB7B-D379502D83B8}">
      <dgm:prSet phldrT="[Text]" custT="1"/>
      <dgm:spPr>
        <a:solidFill>
          <a:schemeClr val="bg2">
            <a:lumMod val="90000"/>
          </a:schemeClr>
        </a:solidFill>
      </dgm:spPr>
      <dgm:t>
        <a:bodyPr/>
        <a:lstStyle/>
        <a:p>
          <a:r>
            <a:rPr lang="en-US" sz="1600"/>
            <a:t>Member Auto Activation</a:t>
          </a:r>
        </a:p>
      </dgm:t>
    </dgm:pt>
    <dgm:pt modelId="{C476F403-1BB6-4B4A-AF91-873D1DAA12AE}" type="parTrans" cxnId="{C48341A2-233F-4E54-87B4-882A8A85D5AF}">
      <dgm:prSet/>
      <dgm:spPr/>
      <dgm:t>
        <a:bodyPr/>
        <a:lstStyle/>
        <a:p>
          <a:endParaRPr lang="en-US"/>
        </a:p>
      </dgm:t>
    </dgm:pt>
    <dgm:pt modelId="{88EF192A-DDAF-4D52-9229-7728581E03F5}" type="sibTrans" cxnId="{C48341A2-233F-4E54-87B4-882A8A85D5AF}">
      <dgm:prSet/>
      <dgm:spPr/>
      <dgm:t>
        <a:bodyPr/>
        <a:lstStyle/>
        <a:p>
          <a:endParaRPr lang="en-US"/>
        </a:p>
      </dgm:t>
    </dgm:pt>
    <dgm:pt modelId="{C5EE20B8-5BB4-42BE-B9A6-F8F52B33B83E}" type="pres">
      <dgm:prSet presAssocID="{F61DFB19-6255-4D61-B449-75C38B981BF7}" presName="Name0" presStyleCnt="0">
        <dgm:presLayoutVars>
          <dgm:dir/>
          <dgm:animLvl val="lvl"/>
          <dgm:resizeHandles val="exact"/>
        </dgm:presLayoutVars>
      </dgm:prSet>
      <dgm:spPr/>
    </dgm:pt>
    <dgm:pt modelId="{1C0CE149-E6D4-4F2A-9B80-43EB4F18E1DD}" type="pres">
      <dgm:prSet presAssocID="{6C97E746-D40C-4E87-8E81-207BBC8B09DF}" presName="parTxOnly" presStyleLbl="node1" presStyleIdx="0" presStyleCnt="6">
        <dgm:presLayoutVars>
          <dgm:chMax val="0"/>
          <dgm:chPref val="0"/>
          <dgm:bulletEnabled val="1"/>
        </dgm:presLayoutVars>
      </dgm:prSet>
      <dgm:spPr/>
    </dgm:pt>
    <dgm:pt modelId="{091DCDA1-F28E-471A-A998-161E7BF589C1}" type="pres">
      <dgm:prSet presAssocID="{C7470CDA-A6A2-4DAA-BB42-F3C7335FE168}" presName="parTxOnlySpace" presStyleCnt="0"/>
      <dgm:spPr/>
    </dgm:pt>
    <dgm:pt modelId="{E7D472AE-DFFF-4547-AB26-3D5244B9F6D2}" type="pres">
      <dgm:prSet presAssocID="{1C2EC953-EA9C-4C40-84FF-F24328E25814}" presName="parTxOnly" presStyleLbl="node1" presStyleIdx="1" presStyleCnt="6">
        <dgm:presLayoutVars>
          <dgm:chMax val="0"/>
          <dgm:chPref val="0"/>
          <dgm:bulletEnabled val="1"/>
        </dgm:presLayoutVars>
      </dgm:prSet>
      <dgm:spPr/>
    </dgm:pt>
    <dgm:pt modelId="{D4CC8D21-636A-4A57-BA68-B8E07C979D4A}" type="pres">
      <dgm:prSet presAssocID="{7A7E94CF-7B21-49C1-9460-F156CC22A02D}" presName="parTxOnlySpace" presStyleCnt="0"/>
      <dgm:spPr/>
    </dgm:pt>
    <dgm:pt modelId="{BB29255D-160E-48DA-A252-9F60241A8BA0}" type="pres">
      <dgm:prSet presAssocID="{02BC1F9D-BAC2-49FB-BB7B-D379502D83B8}" presName="parTxOnly" presStyleLbl="node1" presStyleIdx="2" presStyleCnt="6">
        <dgm:presLayoutVars>
          <dgm:chMax val="0"/>
          <dgm:chPref val="0"/>
          <dgm:bulletEnabled val="1"/>
        </dgm:presLayoutVars>
      </dgm:prSet>
      <dgm:spPr/>
    </dgm:pt>
    <dgm:pt modelId="{C8416CE7-99BE-4934-BD8C-85019A5A0976}" type="pres">
      <dgm:prSet presAssocID="{88EF192A-DDAF-4D52-9229-7728581E03F5}" presName="parTxOnlySpace" presStyleCnt="0"/>
      <dgm:spPr/>
    </dgm:pt>
    <dgm:pt modelId="{DF745ED6-936D-47E8-9640-6C7246F208BA}" type="pres">
      <dgm:prSet presAssocID="{1000E876-A4A7-4892-B7C4-28A29E956B84}" presName="parTxOnly" presStyleLbl="node1" presStyleIdx="3" presStyleCnt="6">
        <dgm:presLayoutVars>
          <dgm:chMax val="0"/>
          <dgm:chPref val="0"/>
          <dgm:bulletEnabled val="1"/>
        </dgm:presLayoutVars>
      </dgm:prSet>
      <dgm:spPr/>
    </dgm:pt>
    <dgm:pt modelId="{7BFDCCDF-8CD9-4C3A-9167-2289973AF493}" type="pres">
      <dgm:prSet presAssocID="{23E584FD-FA77-4EDA-855B-0914161AA45C}" presName="parTxOnlySpace" presStyleCnt="0"/>
      <dgm:spPr/>
    </dgm:pt>
    <dgm:pt modelId="{0AE8A669-F6DA-4535-9858-A0DB7EC681B3}" type="pres">
      <dgm:prSet presAssocID="{9DC2A7A3-3401-4BB3-8A56-C28D39E9DE78}" presName="parTxOnly" presStyleLbl="node1" presStyleIdx="4" presStyleCnt="6">
        <dgm:presLayoutVars>
          <dgm:chMax val="0"/>
          <dgm:chPref val="0"/>
          <dgm:bulletEnabled val="1"/>
        </dgm:presLayoutVars>
      </dgm:prSet>
      <dgm:spPr/>
    </dgm:pt>
    <dgm:pt modelId="{949E5984-01EB-461E-ADE1-87D4E87672E4}" type="pres">
      <dgm:prSet presAssocID="{09D6E0A8-8C30-4652-9580-F91B8E11481B}" presName="parTxOnlySpace" presStyleCnt="0"/>
      <dgm:spPr/>
    </dgm:pt>
    <dgm:pt modelId="{D0C82B3F-9B5D-4CDB-B3D9-090D61EFC5D4}" type="pres">
      <dgm:prSet presAssocID="{EC77FF17-3E2F-4023-A49B-2B6896AF82F0}" presName="parTxOnly" presStyleLbl="node1" presStyleIdx="5" presStyleCnt="6">
        <dgm:presLayoutVars>
          <dgm:chMax val="0"/>
          <dgm:chPref val="0"/>
          <dgm:bulletEnabled val="1"/>
        </dgm:presLayoutVars>
      </dgm:prSet>
      <dgm:spPr/>
    </dgm:pt>
  </dgm:ptLst>
  <dgm:cxnLst>
    <dgm:cxn modelId="{CD5CAB06-1563-4F8E-BE7C-9AC6611C8753}" type="presOf" srcId="{02BC1F9D-BAC2-49FB-BB7B-D379502D83B8}" destId="{BB29255D-160E-48DA-A252-9F60241A8BA0}" srcOrd="0" destOrd="0" presId="urn:microsoft.com/office/officeart/2005/8/layout/chevron1"/>
    <dgm:cxn modelId="{7A19A621-6279-41FB-BD0F-75836729A063}" srcId="{F61DFB19-6255-4D61-B449-75C38B981BF7}" destId="{9DC2A7A3-3401-4BB3-8A56-C28D39E9DE78}" srcOrd="4" destOrd="0" parTransId="{B69860DD-DC5A-4167-AC59-B1FC6B0D96DF}" sibTransId="{09D6E0A8-8C30-4652-9580-F91B8E11481B}"/>
    <dgm:cxn modelId="{C6D02C5E-4D03-43AA-8174-FBA4B34036A7}" type="presOf" srcId="{9DC2A7A3-3401-4BB3-8A56-C28D39E9DE78}" destId="{0AE8A669-F6DA-4535-9858-A0DB7EC681B3}" srcOrd="0" destOrd="0" presId="urn:microsoft.com/office/officeart/2005/8/layout/chevron1"/>
    <dgm:cxn modelId="{97A77741-13E6-4957-AA09-DB5FFA8095A2}" type="presOf" srcId="{F61DFB19-6255-4D61-B449-75C38B981BF7}" destId="{C5EE20B8-5BB4-42BE-B9A6-F8F52B33B83E}" srcOrd="0" destOrd="0" presId="urn:microsoft.com/office/officeart/2005/8/layout/chevron1"/>
    <dgm:cxn modelId="{4BFCDF46-5732-41F6-874A-6987C518EEA8}" type="presOf" srcId="{1000E876-A4A7-4892-B7C4-28A29E956B84}" destId="{DF745ED6-936D-47E8-9640-6C7246F208BA}" srcOrd="0" destOrd="0" presId="urn:microsoft.com/office/officeart/2005/8/layout/chevron1"/>
    <dgm:cxn modelId="{24D28047-82E6-43E0-9F44-2231C287F492}" type="presOf" srcId="{EC77FF17-3E2F-4023-A49B-2B6896AF82F0}" destId="{D0C82B3F-9B5D-4CDB-B3D9-090D61EFC5D4}" srcOrd="0" destOrd="0" presId="urn:microsoft.com/office/officeart/2005/8/layout/chevron1"/>
    <dgm:cxn modelId="{C3AA7B7E-6DF6-4553-A8F7-474CE9F1D11C}" srcId="{F61DFB19-6255-4D61-B449-75C38B981BF7}" destId="{1C2EC953-EA9C-4C40-84FF-F24328E25814}" srcOrd="1" destOrd="0" parTransId="{82B61E1E-2240-47D7-888E-3F32C656FF8B}" sibTransId="{7A7E94CF-7B21-49C1-9460-F156CC22A02D}"/>
    <dgm:cxn modelId="{192AA580-73B2-4BA9-89A6-554FBD55564A}" type="presOf" srcId="{6C97E746-D40C-4E87-8E81-207BBC8B09DF}" destId="{1C0CE149-E6D4-4F2A-9B80-43EB4F18E1DD}" srcOrd="0" destOrd="0" presId="urn:microsoft.com/office/officeart/2005/8/layout/chevron1"/>
    <dgm:cxn modelId="{9D604181-9BD9-427D-8239-4C527EE0D14F}" type="presOf" srcId="{1C2EC953-EA9C-4C40-84FF-F24328E25814}" destId="{E7D472AE-DFFF-4547-AB26-3D5244B9F6D2}" srcOrd="0" destOrd="0" presId="urn:microsoft.com/office/officeart/2005/8/layout/chevron1"/>
    <dgm:cxn modelId="{C48341A2-233F-4E54-87B4-882A8A85D5AF}" srcId="{F61DFB19-6255-4D61-B449-75C38B981BF7}" destId="{02BC1F9D-BAC2-49FB-BB7B-D379502D83B8}" srcOrd="2" destOrd="0" parTransId="{C476F403-1BB6-4B4A-AF91-873D1DAA12AE}" sibTransId="{88EF192A-DDAF-4D52-9229-7728581E03F5}"/>
    <dgm:cxn modelId="{6EE4C6AA-2952-47E7-A900-FF43FFE79FD4}" srcId="{F61DFB19-6255-4D61-B449-75C38B981BF7}" destId="{1000E876-A4A7-4892-B7C4-28A29E956B84}" srcOrd="3" destOrd="0" parTransId="{67442E84-55EE-46C2-8DFB-ABEA91F4261D}" sibTransId="{23E584FD-FA77-4EDA-855B-0914161AA45C}"/>
    <dgm:cxn modelId="{BB7906B2-F5ED-41CF-8FAB-D04031720DA2}" srcId="{F61DFB19-6255-4D61-B449-75C38B981BF7}" destId="{EC77FF17-3E2F-4023-A49B-2B6896AF82F0}" srcOrd="5" destOrd="0" parTransId="{3A24B101-6B27-4817-B946-11E9AC9F0996}" sibTransId="{DFE112F4-4629-41A3-928C-76A708702195}"/>
    <dgm:cxn modelId="{6978A6FF-CEBC-4991-BE16-E73E2D99DF23}" srcId="{F61DFB19-6255-4D61-B449-75C38B981BF7}" destId="{6C97E746-D40C-4E87-8E81-207BBC8B09DF}" srcOrd="0" destOrd="0" parTransId="{C01A6B5B-A4E8-4121-BDE2-B5E0CCE8F683}" sibTransId="{C7470CDA-A6A2-4DAA-BB42-F3C7335FE168}"/>
    <dgm:cxn modelId="{8798E163-6296-44A4-A4EB-628FFB81F89D}" type="presParOf" srcId="{C5EE20B8-5BB4-42BE-B9A6-F8F52B33B83E}" destId="{1C0CE149-E6D4-4F2A-9B80-43EB4F18E1DD}" srcOrd="0" destOrd="0" presId="urn:microsoft.com/office/officeart/2005/8/layout/chevron1"/>
    <dgm:cxn modelId="{7ECF7C64-9685-440D-9F8B-BB254AE8FCAD}" type="presParOf" srcId="{C5EE20B8-5BB4-42BE-B9A6-F8F52B33B83E}" destId="{091DCDA1-F28E-471A-A998-161E7BF589C1}" srcOrd="1" destOrd="0" presId="urn:microsoft.com/office/officeart/2005/8/layout/chevron1"/>
    <dgm:cxn modelId="{8F6D1BEB-F9A2-4181-88AC-2F6A9C8C2853}" type="presParOf" srcId="{C5EE20B8-5BB4-42BE-B9A6-F8F52B33B83E}" destId="{E7D472AE-DFFF-4547-AB26-3D5244B9F6D2}" srcOrd="2" destOrd="0" presId="urn:microsoft.com/office/officeart/2005/8/layout/chevron1"/>
    <dgm:cxn modelId="{95DAB37C-B9AD-480F-A7D8-35D11F82E00C}" type="presParOf" srcId="{C5EE20B8-5BB4-42BE-B9A6-F8F52B33B83E}" destId="{D4CC8D21-636A-4A57-BA68-B8E07C979D4A}" srcOrd="3" destOrd="0" presId="urn:microsoft.com/office/officeart/2005/8/layout/chevron1"/>
    <dgm:cxn modelId="{1B11A051-80EC-4DAC-8FD1-903B7A90DF7C}" type="presParOf" srcId="{C5EE20B8-5BB4-42BE-B9A6-F8F52B33B83E}" destId="{BB29255D-160E-48DA-A252-9F60241A8BA0}" srcOrd="4" destOrd="0" presId="urn:microsoft.com/office/officeart/2005/8/layout/chevron1"/>
    <dgm:cxn modelId="{644ADC56-5686-4D82-8F90-C65A06C3188B}" type="presParOf" srcId="{C5EE20B8-5BB4-42BE-B9A6-F8F52B33B83E}" destId="{C8416CE7-99BE-4934-BD8C-85019A5A0976}" srcOrd="5" destOrd="0" presId="urn:microsoft.com/office/officeart/2005/8/layout/chevron1"/>
    <dgm:cxn modelId="{33E8A67A-D53A-4318-B588-5CC7EC915588}" type="presParOf" srcId="{C5EE20B8-5BB4-42BE-B9A6-F8F52B33B83E}" destId="{DF745ED6-936D-47E8-9640-6C7246F208BA}" srcOrd="6" destOrd="0" presId="urn:microsoft.com/office/officeart/2005/8/layout/chevron1"/>
    <dgm:cxn modelId="{90E74D3C-5A51-4586-9F98-947D1B16919F}" type="presParOf" srcId="{C5EE20B8-5BB4-42BE-B9A6-F8F52B33B83E}" destId="{7BFDCCDF-8CD9-4C3A-9167-2289973AF493}" srcOrd="7" destOrd="0" presId="urn:microsoft.com/office/officeart/2005/8/layout/chevron1"/>
    <dgm:cxn modelId="{C9EC6D02-29B6-4700-8916-CD69EAE8B63F}" type="presParOf" srcId="{C5EE20B8-5BB4-42BE-B9A6-F8F52B33B83E}" destId="{0AE8A669-F6DA-4535-9858-A0DB7EC681B3}" srcOrd="8" destOrd="0" presId="urn:microsoft.com/office/officeart/2005/8/layout/chevron1"/>
    <dgm:cxn modelId="{57109872-E3CB-4336-8DFA-C2018E15AAB5}" type="presParOf" srcId="{C5EE20B8-5BB4-42BE-B9A6-F8F52B33B83E}" destId="{949E5984-01EB-461E-ADE1-87D4E87672E4}" srcOrd="9" destOrd="0" presId="urn:microsoft.com/office/officeart/2005/8/layout/chevron1"/>
    <dgm:cxn modelId="{CEBB9238-C5EE-45ED-8091-E808042DB70F}" type="presParOf" srcId="{C5EE20B8-5BB4-42BE-B9A6-F8F52B33B83E}" destId="{D0C82B3F-9B5D-4CDB-B3D9-090D61EFC5D4}"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61DFB19-6255-4D61-B449-75C38B981BF7}" type="doc">
      <dgm:prSet loTypeId="urn:microsoft.com/office/officeart/2005/8/layout/chevron1" loCatId="process" qsTypeId="urn:microsoft.com/office/officeart/2005/8/quickstyle/simple1" qsCatId="simple" csTypeId="urn:microsoft.com/office/officeart/2005/8/colors/accent1_2" csCatId="accent1" phldr="1"/>
      <dgm:spPr/>
    </dgm:pt>
    <dgm:pt modelId="{1000E876-A4A7-4892-B7C4-28A29E956B84}">
      <dgm:prSet phldrT="[Text]" custT="1"/>
      <dgm:spPr>
        <a:solidFill>
          <a:schemeClr val="bg2">
            <a:lumMod val="90000"/>
          </a:schemeClr>
        </a:solidFill>
      </dgm:spPr>
      <dgm:t>
        <a:bodyPr/>
        <a:lstStyle/>
        <a:p>
          <a:r>
            <a:rPr lang="en-US" sz="1600"/>
            <a:t>Freemium</a:t>
          </a:r>
        </a:p>
      </dgm:t>
    </dgm:pt>
    <dgm:pt modelId="{67442E84-55EE-46C2-8DFB-ABEA91F4261D}" type="parTrans" cxnId="{6EE4C6AA-2952-47E7-A900-FF43FFE79FD4}">
      <dgm:prSet/>
      <dgm:spPr/>
      <dgm:t>
        <a:bodyPr/>
        <a:lstStyle/>
        <a:p>
          <a:endParaRPr lang="en-US"/>
        </a:p>
      </dgm:t>
    </dgm:pt>
    <dgm:pt modelId="{23E584FD-FA77-4EDA-855B-0914161AA45C}" type="sibTrans" cxnId="{6EE4C6AA-2952-47E7-A900-FF43FFE79FD4}">
      <dgm:prSet/>
      <dgm:spPr/>
      <dgm:t>
        <a:bodyPr/>
        <a:lstStyle/>
        <a:p>
          <a:endParaRPr lang="en-US"/>
        </a:p>
      </dgm:t>
    </dgm:pt>
    <dgm:pt modelId="{9DC2A7A3-3401-4BB3-8A56-C28D39E9DE78}">
      <dgm:prSet phldrT="[Text]" custT="1"/>
      <dgm:spPr>
        <a:solidFill>
          <a:schemeClr val="bg2">
            <a:lumMod val="90000"/>
          </a:schemeClr>
        </a:solidFill>
      </dgm:spPr>
      <dgm:t>
        <a:bodyPr/>
        <a:lstStyle/>
        <a:p>
          <a:r>
            <a:rPr lang="en-US" sz="1600"/>
            <a:t>Callbacks</a:t>
          </a:r>
        </a:p>
      </dgm:t>
    </dgm:pt>
    <dgm:pt modelId="{B69860DD-DC5A-4167-AC59-B1FC6B0D96DF}" type="parTrans" cxnId="{7A19A621-6279-41FB-BD0F-75836729A063}">
      <dgm:prSet/>
      <dgm:spPr/>
      <dgm:t>
        <a:bodyPr/>
        <a:lstStyle/>
        <a:p>
          <a:endParaRPr lang="en-US"/>
        </a:p>
      </dgm:t>
    </dgm:pt>
    <dgm:pt modelId="{09D6E0A8-8C30-4652-9580-F91B8E11481B}" type="sibTrans" cxnId="{7A19A621-6279-41FB-BD0F-75836729A063}">
      <dgm:prSet/>
      <dgm:spPr/>
      <dgm:t>
        <a:bodyPr/>
        <a:lstStyle/>
        <a:p>
          <a:endParaRPr lang="en-US"/>
        </a:p>
      </dgm:t>
    </dgm:pt>
    <dgm:pt modelId="{EC77FF17-3E2F-4023-A49B-2B6896AF82F0}">
      <dgm:prSet phldrT="[Text]" custT="1"/>
      <dgm:spPr>
        <a:solidFill>
          <a:schemeClr val="bg2">
            <a:lumMod val="90000"/>
          </a:schemeClr>
        </a:solidFill>
      </dgm:spPr>
      <dgm:t>
        <a:bodyPr/>
        <a:lstStyle/>
        <a:p>
          <a:r>
            <a:rPr lang="en-US" sz="1600"/>
            <a:t>Snap</a:t>
          </a:r>
        </a:p>
      </dgm:t>
    </dgm:pt>
    <dgm:pt modelId="{3A24B101-6B27-4817-B946-11E9AC9F0996}" type="parTrans" cxnId="{BB7906B2-F5ED-41CF-8FAB-D04031720DA2}">
      <dgm:prSet/>
      <dgm:spPr/>
      <dgm:t>
        <a:bodyPr/>
        <a:lstStyle/>
        <a:p>
          <a:endParaRPr lang="en-US"/>
        </a:p>
      </dgm:t>
    </dgm:pt>
    <dgm:pt modelId="{DFE112F4-4629-41A3-928C-76A708702195}" type="sibTrans" cxnId="{BB7906B2-F5ED-41CF-8FAB-D04031720DA2}">
      <dgm:prSet/>
      <dgm:spPr/>
      <dgm:t>
        <a:bodyPr/>
        <a:lstStyle/>
        <a:p>
          <a:endParaRPr lang="en-US"/>
        </a:p>
      </dgm:t>
    </dgm:pt>
    <dgm:pt modelId="{6C97E746-D40C-4E87-8E81-207BBC8B09DF}">
      <dgm:prSet phldrT="[Text]" custT="1"/>
      <dgm:spPr>
        <a:solidFill>
          <a:schemeClr val="bg2">
            <a:lumMod val="90000"/>
          </a:schemeClr>
        </a:solidFill>
      </dgm:spPr>
      <dgm:t>
        <a:bodyPr/>
        <a:lstStyle/>
        <a:p>
          <a:r>
            <a:rPr lang="en-US" sz="1600"/>
            <a:t>Bots</a:t>
          </a:r>
        </a:p>
      </dgm:t>
    </dgm:pt>
    <dgm:pt modelId="{C01A6B5B-A4E8-4121-BDE2-B5E0CCE8F683}" type="parTrans" cxnId="{6978A6FF-CEBC-4991-BE16-E73E2D99DF23}">
      <dgm:prSet/>
      <dgm:spPr/>
      <dgm:t>
        <a:bodyPr/>
        <a:lstStyle/>
        <a:p>
          <a:endParaRPr lang="en-US"/>
        </a:p>
      </dgm:t>
    </dgm:pt>
    <dgm:pt modelId="{C7470CDA-A6A2-4DAA-BB42-F3C7335FE168}" type="sibTrans" cxnId="{6978A6FF-CEBC-4991-BE16-E73E2D99DF23}">
      <dgm:prSet/>
      <dgm:spPr/>
      <dgm:t>
        <a:bodyPr/>
        <a:lstStyle/>
        <a:p>
          <a:endParaRPr lang="en-US"/>
        </a:p>
      </dgm:t>
    </dgm:pt>
    <dgm:pt modelId="{1C2EC953-EA9C-4C40-84FF-F24328E25814}">
      <dgm:prSet phldrT="[Text]" custT="1"/>
      <dgm:spPr>
        <a:solidFill>
          <a:schemeClr val="bg2">
            <a:lumMod val="90000"/>
          </a:schemeClr>
        </a:solidFill>
      </dgm:spPr>
      <dgm:t>
        <a:bodyPr/>
        <a:lstStyle/>
        <a:p>
          <a:r>
            <a:rPr lang="en-US" sz="1600"/>
            <a:t>Alexa &amp; Google Home</a:t>
          </a:r>
        </a:p>
      </dgm:t>
    </dgm:pt>
    <dgm:pt modelId="{82B61E1E-2240-47D7-888E-3F32C656FF8B}" type="parTrans" cxnId="{C3AA7B7E-6DF6-4553-A8F7-474CE9F1D11C}">
      <dgm:prSet/>
      <dgm:spPr/>
      <dgm:t>
        <a:bodyPr/>
        <a:lstStyle/>
        <a:p>
          <a:endParaRPr lang="en-US"/>
        </a:p>
      </dgm:t>
    </dgm:pt>
    <dgm:pt modelId="{7A7E94CF-7B21-49C1-9460-F156CC22A02D}" type="sibTrans" cxnId="{C3AA7B7E-6DF6-4553-A8F7-474CE9F1D11C}">
      <dgm:prSet/>
      <dgm:spPr/>
      <dgm:t>
        <a:bodyPr/>
        <a:lstStyle/>
        <a:p>
          <a:endParaRPr lang="en-US"/>
        </a:p>
      </dgm:t>
    </dgm:pt>
    <dgm:pt modelId="{02BC1F9D-BAC2-49FB-BB7B-D379502D83B8}">
      <dgm:prSet phldrT="[Text]" custT="1"/>
      <dgm:spPr>
        <a:solidFill>
          <a:schemeClr val="accent1"/>
        </a:solidFill>
      </dgm:spPr>
      <dgm:t>
        <a:bodyPr/>
        <a:lstStyle/>
        <a:p>
          <a:r>
            <a:rPr lang="en-US" sz="1600"/>
            <a:t>Member Auto Activation</a:t>
          </a:r>
        </a:p>
      </dgm:t>
    </dgm:pt>
    <dgm:pt modelId="{C476F403-1BB6-4B4A-AF91-873D1DAA12AE}" type="parTrans" cxnId="{C48341A2-233F-4E54-87B4-882A8A85D5AF}">
      <dgm:prSet/>
      <dgm:spPr/>
      <dgm:t>
        <a:bodyPr/>
        <a:lstStyle/>
        <a:p>
          <a:endParaRPr lang="en-US"/>
        </a:p>
      </dgm:t>
    </dgm:pt>
    <dgm:pt modelId="{88EF192A-DDAF-4D52-9229-7728581E03F5}" type="sibTrans" cxnId="{C48341A2-233F-4E54-87B4-882A8A85D5AF}">
      <dgm:prSet/>
      <dgm:spPr/>
      <dgm:t>
        <a:bodyPr/>
        <a:lstStyle/>
        <a:p>
          <a:endParaRPr lang="en-US"/>
        </a:p>
      </dgm:t>
    </dgm:pt>
    <dgm:pt modelId="{C5EE20B8-5BB4-42BE-B9A6-F8F52B33B83E}" type="pres">
      <dgm:prSet presAssocID="{F61DFB19-6255-4D61-B449-75C38B981BF7}" presName="Name0" presStyleCnt="0">
        <dgm:presLayoutVars>
          <dgm:dir/>
          <dgm:animLvl val="lvl"/>
          <dgm:resizeHandles val="exact"/>
        </dgm:presLayoutVars>
      </dgm:prSet>
      <dgm:spPr/>
    </dgm:pt>
    <dgm:pt modelId="{1C0CE149-E6D4-4F2A-9B80-43EB4F18E1DD}" type="pres">
      <dgm:prSet presAssocID="{6C97E746-D40C-4E87-8E81-207BBC8B09DF}" presName="parTxOnly" presStyleLbl="node1" presStyleIdx="0" presStyleCnt="6">
        <dgm:presLayoutVars>
          <dgm:chMax val="0"/>
          <dgm:chPref val="0"/>
          <dgm:bulletEnabled val="1"/>
        </dgm:presLayoutVars>
      </dgm:prSet>
      <dgm:spPr/>
    </dgm:pt>
    <dgm:pt modelId="{091DCDA1-F28E-471A-A998-161E7BF589C1}" type="pres">
      <dgm:prSet presAssocID="{C7470CDA-A6A2-4DAA-BB42-F3C7335FE168}" presName="parTxOnlySpace" presStyleCnt="0"/>
      <dgm:spPr/>
    </dgm:pt>
    <dgm:pt modelId="{E7D472AE-DFFF-4547-AB26-3D5244B9F6D2}" type="pres">
      <dgm:prSet presAssocID="{1C2EC953-EA9C-4C40-84FF-F24328E25814}" presName="parTxOnly" presStyleLbl="node1" presStyleIdx="1" presStyleCnt="6">
        <dgm:presLayoutVars>
          <dgm:chMax val="0"/>
          <dgm:chPref val="0"/>
          <dgm:bulletEnabled val="1"/>
        </dgm:presLayoutVars>
      </dgm:prSet>
      <dgm:spPr/>
    </dgm:pt>
    <dgm:pt modelId="{D4CC8D21-636A-4A57-BA68-B8E07C979D4A}" type="pres">
      <dgm:prSet presAssocID="{7A7E94CF-7B21-49C1-9460-F156CC22A02D}" presName="parTxOnlySpace" presStyleCnt="0"/>
      <dgm:spPr/>
    </dgm:pt>
    <dgm:pt modelId="{BB29255D-160E-48DA-A252-9F60241A8BA0}" type="pres">
      <dgm:prSet presAssocID="{02BC1F9D-BAC2-49FB-BB7B-D379502D83B8}" presName="parTxOnly" presStyleLbl="node1" presStyleIdx="2" presStyleCnt="6">
        <dgm:presLayoutVars>
          <dgm:chMax val="0"/>
          <dgm:chPref val="0"/>
          <dgm:bulletEnabled val="1"/>
        </dgm:presLayoutVars>
      </dgm:prSet>
      <dgm:spPr/>
    </dgm:pt>
    <dgm:pt modelId="{C8416CE7-99BE-4934-BD8C-85019A5A0976}" type="pres">
      <dgm:prSet presAssocID="{88EF192A-DDAF-4D52-9229-7728581E03F5}" presName="parTxOnlySpace" presStyleCnt="0"/>
      <dgm:spPr/>
    </dgm:pt>
    <dgm:pt modelId="{DF745ED6-936D-47E8-9640-6C7246F208BA}" type="pres">
      <dgm:prSet presAssocID="{1000E876-A4A7-4892-B7C4-28A29E956B84}" presName="parTxOnly" presStyleLbl="node1" presStyleIdx="3" presStyleCnt="6">
        <dgm:presLayoutVars>
          <dgm:chMax val="0"/>
          <dgm:chPref val="0"/>
          <dgm:bulletEnabled val="1"/>
        </dgm:presLayoutVars>
      </dgm:prSet>
      <dgm:spPr/>
    </dgm:pt>
    <dgm:pt modelId="{7BFDCCDF-8CD9-4C3A-9167-2289973AF493}" type="pres">
      <dgm:prSet presAssocID="{23E584FD-FA77-4EDA-855B-0914161AA45C}" presName="parTxOnlySpace" presStyleCnt="0"/>
      <dgm:spPr/>
    </dgm:pt>
    <dgm:pt modelId="{0AE8A669-F6DA-4535-9858-A0DB7EC681B3}" type="pres">
      <dgm:prSet presAssocID="{9DC2A7A3-3401-4BB3-8A56-C28D39E9DE78}" presName="parTxOnly" presStyleLbl="node1" presStyleIdx="4" presStyleCnt="6">
        <dgm:presLayoutVars>
          <dgm:chMax val="0"/>
          <dgm:chPref val="0"/>
          <dgm:bulletEnabled val="1"/>
        </dgm:presLayoutVars>
      </dgm:prSet>
      <dgm:spPr/>
    </dgm:pt>
    <dgm:pt modelId="{949E5984-01EB-461E-ADE1-87D4E87672E4}" type="pres">
      <dgm:prSet presAssocID="{09D6E0A8-8C30-4652-9580-F91B8E11481B}" presName="parTxOnlySpace" presStyleCnt="0"/>
      <dgm:spPr/>
    </dgm:pt>
    <dgm:pt modelId="{D0C82B3F-9B5D-4CDB-B3D9-090D61EFC5D4}" type="pres">
      <dgm:prSet presAssocID="{EC77FF17-3E2F-4023-A49B-2B6896AF82F0}" presName="parTxOnly" presStyleLbl="node1" presStyleIdx="5" presStyleCnt="6">
        <dgm:presLayoutVars>
          <dgm:chMax val="0"/>
          <dgm:chPref val="0"/>
          <dgm:bulletEnabled val="1"/>
        </dgm:presLayoutVars>
      </dgm:prSet>
      <dgm:spPr/>
    </dgm:pt>
  </dgm:ptLst>
  <dgm:cxnLst>
    <dgm:cxn modelId="{CD5CAB06-1563-4F8E-BE7C-9AC6611C8753}" type="presOf" srcId="{02BC1F9D-BAC2-49FB-BB7B-D379502D83B8}" destId="{BB29255D-160E-48DA-A252-9F60241A8BA0}" srcOrd="0" destOrd="0" presId="urn:microsoft.com/office/officeart/2005/8/layout/chevron1"/>
    <dgm:cxn modelId="{7A19A621-6279-41FB-BD0F-75836729A063}" srcId="{F61DFB19-6255-4D61-B449-75C38B981BF7}" destId="{9DC2A7A3-3401-4BB3-8A56-C28D39E9DE78}" srcOrd="4" destOrd="0" parTransId="{B69860DD-DC5A-4167-AC59-B1FC6B0D96DF}" sibTransId="{09D6E0A8-8C30-4652-9580-F91B8E11481B}"/>
    <dgm:cxn modelId="{C6D02C5E-4D03-43AA-8174-FBA4B34036A7}" type="presOf" srcId="{9DC2A7A3-3401-4BB3-8A56-C28D39E9DE78}" destId="{0AE8A669-F6DA-4535-9858-A0DB7EC681B3}" srcOrd="0" destOrd="0" presId="urn:microsoft.com/office/officeart/2005/8/layout/chevron1"/>
    <dgm:cxn modelId="{97A77741-13E6-4957-AA09-DB5FFA8095A2}" type="presOf" srcId="{F61DFB19-6255-4D61-B449-75C38B981BF7}" destId="{C5EE20B8-5BB4-42BE-B9A6-F8F52B33B83E}" srcOrd="0" destOrd="0" presId="urn:microsoft.com/office/officeart/2005/8/layout/chevron1"/>
    <dgm:cxn modelId="{4BFCDF46-5732-41F6-874A-6987C518EEA8}" type="presOf" srcId="{1000E876-A4A7-4892-B7C4-28A29E956B84}" destId="{DF745ED6-936D-47E8-9640-6C7246F208BA}" srcOrd="0" destOrd="0" presId="urn:microsoft.com/office/officeart/2005/8/layout/chevron1"/>
    <dgm:cxn modelId="{24D28047-82E6-43E0-9F44-2231C287F492}" type="presOf" srcId="{EC77FF17-3E2F-4023-A49B-2B6896AF82F0}" destId="{D0C82B3F-9B5D-4CDB-B3D9-090D61EFC5D4}" srcOrd="0" destOrd="0" presId="urn:microsoft.com/office/officeart/2005/8/layout/chevron1"/>
    <dgm:cxn modelId="{C3AA7B7E-6DF6-4553-A8F7-474CE9F1D11C}" srcId="{F61DFB19-6255-4D61-B449-75C38B981BF7}" destId="{1C2EC953-EA9C-4C40-84FF-F24328E25814}" srcOrd="1" destOrd="0" parTransId="{82B61E1E-2240-47D7-888E-3F32C656FF8B}" sibTransId="{7A7E94CF-7B21-49C1-9460-F156CC22A02D}"/>
    <dgm:cxn modelId="{192AA580-73B2-4BA9-89A6-554FBD55564A}" type="presOf" srcId="{6C97E746-D40C-4E87-8E81-207BBC8B09DF}" destId="{1C0CE149-E6D4-4F2A-9B80-43EB4F18E1DD}" srcOrd="0" destOrd="0" presId="urn:microsoft.com/office/officeart/2005/8/layout/chevron1"/>
    <dgm:cxn modelId="{9D604181-9BD9-427D-8239-4C527EE0D14F}" type="presOf" srcId="{1C2EC953-EA9C-4C40-84FF-F24328E25814}" destId="{E7D472AE-DFFF-4547-AB26-3D5244B9F6D2}" srcOrd="0" destOrd="0" presId="urn:microsoft.com/office/officeart/2005/8/layout/chevron1"/>
    <dgm:cxn modelId="{C48341A2-233F-4E54-87B4-882A8A85D5AF}" srcId="{F61DFB19-6255-4D61-B449-75C38B981BF7}" destId="{02BC1F9D-BAC2-49FB-BB7B-D379502D83B8}" srcOrd="2" destOrd="0" parTransId="{C476F403-1BB6-4B4A-AF91-873D1DAA12AE}" sibTransId="{88EF192A-DDAF-4D52-9229-7728581E03F5}"/>
    <dgm:cxn modelId="{6EE4C6AA-2952-47E7-A900-FF43FFE79FD4}" srcId="{F61DFB19-6255-4D61-B449-75C38B981BF7}" destId="{1000E876-A4A7-4892-B7C4-28A29E956B84}" srcOrd="3" destOrd="0" parTransId="{67442E84-55EE-46C2-8DFB-ABEA91F4261D}" sibTransId="{23E584FD-FA77-4EDA-855B-0914161AA45C}"/>
    <dgm:cxn modelId="{BB7906B2-F5ED-41CF-8FAB-D04031720DA2}" srcId="{F61DFB19-6255-4D61-B449-75C38B981BF7}" destId="{EC77FF17-3E2F-4023-A49B-2B6896AF82F0}" srcOrd="5" destOrd="0" parTransId="{3A24B101-6B27-4817-B946-11E9AC9F0996}" sibTransId="{DFE112F4-4629-41A3-928C-76A708702195}"/>
    <dgm:cxn modelId="{6978A6FF-CEBC-4991-BE16-E73E2D99DF23}" srcId="{F61DFB19-6255-4D61-B449-75C38B981BF7}" destId="{6C97E746-D40C-4E87-8E81-207BBC8B09DF}" srcOrd="0" destOrd="0" parTransId="{C01A6B5B-A4E8-4121-BDE2-B5E0CCE8F683}" sibTransId="{C7470CDA-A6A2-4DAA-BB42-F3C7335FE168}"/>
    <dgm:cxn modelId="{8798E163-6296-44A4-A4EB-628FFB81F89D}" type="presParOf" srcId="{C5EE20B8-5BB4-42BE-B9A6-F8F52B33B83E}" destId="{1C0CE149-E6D4-4F2A-9B80-43EB4F18E1DD}" srcOrd="0" destOrd="0" presId="urn:microsoft.com/office/officeart/2005/8/layout/chevron1"/>
    <dgm:cxn modelId="{7ECF7C64-9685-440D-9F8B-BB254AE8FCAD}" type="presParOf" srcId="{C5EE20B8-5BB4-42BE-B9A6-F8F52B33B83E}" destId="{091DCDA1-F28E-471A-A998-161E7BF589C1}" srcOrd="1" destOrd="0" presId="urn:microsoft.com/office/officeart/2005/8/layout/chevron1"/>
    <dgm:cxn modelId="{8F6D1BEB-F9A2-4181-88AC-2F6A9C8C2853}" type="presParOf" srcId="{C5EE20B8-5BB4-42BE-B9A6-F8F52B33B83E}" destId="{E7D472AE-DFFF-4547-AB26-3D5244B9F6D2}" srcOrd="2" destOrd="0" presId="urn:microsoft.com/office/officeart/2005/8/layout/chevron1"/>
    <dgm:cxn modelId="{95DAB37C-B9AD-480F-A7D8-35D11F82E00C}" type="presParOf" srcId="{C5EE20B8-5BB4-42BE-B9A6-F8F52B33B83E}" destId="{D4CC8D21-636A-4A57-BA68-B8E07C979D4A}" srcOrd="3" destOrd="0" presId="urn:microsoft.com/office/officeart/2005/8/layout/chevron1"/>
    <dgm:cxn modelId="{1B11A051-80EC-4DAC-8FD1-903B7A90DF7C}" type="presParOf" srcId="{C5EE20B8-5BB4-42BE-B9A6-F8F52B33B83E}" destId="{BB29255D-160E-48DA-A252-9F60241A8BA0}" srcOrd="4" destOrd="0" presId="urn:microsoft.com/office/officeart/2005/8/layout/chevron1"/>
    <dgm:cxn modelId="{644ADC56-5686-4D82-8F90-C65A06C3188B}" type="presParOf" srcId="{C5EE20B8-5BB4-42BE-B9A6-F8F52B33B83E}" destId="{C8416CE7-99BE-4934-BD8C-85019A5A0976}" srcOrd="5" destOrd="0" presId="urn:microsoft.com/office/officeart/2005/8/layout/chevron1"/>
    <dgm:cxn modelId="{33E8A67A-D53A-4318-B588-5CC7EC915588}" type="presParOf" srcId="{C5EE20B8-5BB4-42BE-B9A6-F8F52B33B83E}" destId="{DF745ED6-936D-47E8-9640-6C7246F208BA}" srcOrd="6" destOrd="0" presId="urn:microsoft.com/office/officeart/2005/8/layout/chevron1"/>
    <dgm:cxn modelId="{90E74D3C-5A51-4586-9F98-947D1B16919F}" type="presParOf" srcId="{C5EE20B8-5BB4-42BE-B9A6-F8F52B33B83E}" destId="{7BFDCCDF-8CD9-4C3A-9167-2289973AF493}" srcOrd="7" destOrd="0" presId="urn:microsoft.com/office/officeart/2005/8/layout/chevron1"/>
    <dgm:cxn modelId="{C9EC6D02-29B6-4700-8916-CD69EAE8B63F}" type="presParOf" srcId="{C5EE20B8-5BB4-42BE-B9A6-F8F52B33B83E}" destId="{0AE8A669-F6DA-4535-9858-A0DB7EC681B3}" srcOrd="8" destOrd="0" presId="urn:microsoft.com/office/officeart/2005/8/layout/chevron1"/>
    <dgm:cxn modelId="{57109872-E3CB-4336-8DFA-C2018E15AAB5}" type="presParOf" srcId="{C5EE20B8-5BB4-42BE-B9A6-F8F52B33B83E}" destId="{949E5984-01EB-461E-ADE1-87D4E87672E4}" srcOrd="9" destOrd="0" presId="urn:microsoft.com/office/officeart/2005/8/layout/chevron1"/>
    <dgm:cxn modelId="{CEBB9238-C5EE-45ED-8091-E808042DB70F}" type="presParOf" srcId="{C5EE20B8-5BB4-42BE-B9A6-F8F52B33B83E}" destId="{D0C82B3F-9B5D-4CDB-B3D9-090D61EFC5D4}"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61DFB19-6255-4D61-B449-75C38B981BF7}" type="doc">
      <dgm:prSet loTypeId="urn:microsoft.com/office/officeart/2005/8/layout/chevron1" loCatId="process" qsTypeId="urn:microsoft.com/office/officeart/2005/8/quickstyle/simple1" qsCatId="simple" csTypeId="urn:microsoft.com/office/officeart/2005/8/colors/accent1_2" csCatId="accent1" phldr="1"/>
      <dgm:spPr/>
    </dgm:pt>
    <dgm:pt modelId="{1000E876-A4A7-4892-B7C4-28A29E956B84}">
      <dgm:prSet phldrT="[Text]" custT="1"/>
      <dgm:spPr>
        <a:solidFill>
          <a:schemeClr val="accent1"/>
        </a:solidFill>
      </dgm:spPr>
      <dgm:t>
        <a:bodyPr/>
        <a:lstStyle/>
        <a:p>
          <a:r>
            <a:rPr lang="en-US" sz="1600"/>
            <a:t>Freemium</a:t>
          </a:r>
        </a:p>
      </dgm:t>
    </dgm:pt>
    <dgm:pt modelId="{67442E84-55EE-46C2-8DFB-ABEA91F4261D}" type="parTrans" cxnId="{6EE4C6AA-2952-47E7-A900-FF43FFE79FD4}">
      <dgm:prSet/>
      <dgm:spPr/>
      <dgm:t>
        <a:bodyPr/>
        <a:lstStyle/>
        <a:p>
          <a:endParaRPr lang="en-US"/>
        </a:p>
      </dgm:t>
    </dgm:pt>
    <dgm:pt modelId="{23E584FD-FA77-4EDA-855B-0914161AA45C}" type="sibTrans" cxnId="{6EE4C6AA-2952-47E7-A900-FF43FFE79FD4}">
      <dgm:prSet/>
      <dgm:spPr/>
      <dgm:t>
        <a:bodyPr/>
        <a:lstStyle/>
        <a:p>
          <a:endParaRPr lang="en-US"/>
        </a:p>
      </dgm:t>
    </dgm:pt>
    <dgm:pt modelId="{9DC2A7A3-3401-4BB3-8A56-C28D39E9DE78}">
      <dgm:prSet phldrT="[Text]" custT="1"/>
      <dgm:spPr>
        <a:solidFill>
          <a:schemeClr val="bg2">
            <a:lumMod val="90000"/>
          </a:schemeClr>
        </a:solidFill>
      </dgm:spPr>
      <dgm:t>
        <a:bodyPr/>
        <a:lstStyle/>
        <a:p>
          <a:r>
            <a:rPr lang="en-US" sz="1600"/>
            <a:t>Callbacks</a:t>
          </a:r>
        </a:p>
      </dgm:t>
    </dgm:pt>
    <dgm:pt modelId="{B69860DD-DC5A-4167-AC59-B1FC6B0D96DF}" type="parTrans" cxnId="{7A19A621-6279-41FB-BD0F-75836729A063}">
      <dgm:prSet/>
      <dgm:spPr/>
      <dgm:t>
        <a:bodyPr/>
        <a:lstStyle/>
        <a:p>
          <a:endParaRPr lang="en-US"/>
        </a:p>
      </dgm:t>
    </dgm:pt>
    <dgm:pt modelId="{09D6E0A8-8C30-4652-9580-F91B8E11481B}" type="sibTrans" cxnId="{7A19A621-6279-41FB-BD0F-75836729A063}">
      <dgm:prSet/>
      <dgm:spPr/>
      <dgm:t>
        <a:bodyPr/>
        <a:lstStyle/>
        <a:p>
          <a:endParaRPr lang="en-US"/>
        </a:p>
      </dgm:t>
    </dgm:pt>
    <dgm:pt modelId="{EC77FF17-3E2F-4023-A49B-2B6896AF82F0}">
      <dgm:prSet phldrT="[Text]" custT="1"/>
      <dgm:spPr>
        <a:solidFill>
          <a:schemeClr val="bg2">
            <a:lumMod val="90000"/>
          </a:schemeClr>
        </a:solidFill>
      </dgm:spPr>
      <dgm:t>
        <a:bodyPr/>
        <a:lstStyle/>
        <a:p>
          <a:r>
            <a:rPr lang="en-US" sz="1600"/>
            <a:t>Snap</a:t>
          </a:r>
        </a:p>
      </dgm:t>
    </dgm:pt>
    <dgm:pt modelId="{3A24B101-6B27-4817-B946-11E9AC9F0996}" type="parTrans" cxnId="{BB7906B2-F5ED-41CF-8FAB-D04031720DA2}">
      <dgm:prSet/>
      <dgm:spPr/>
      <dgm:t>
        <a:bodyPr/>
        <a:lstStyle/>
        <a:p>
          <a:endParaRPr lang="en-US"/>
        </a:p>
      </dgm:t>
    </dgm:pt>
    <dgm:pt modelId="{DFE112F4-4629-41A3-928C-76A708702195}" type="sibTrans" cxnId="{BB7906B2-F5ED-41CF-8FAB-D04031720DA2}">
      <dgm:prSet/>
      <dgm:spPr/>
      <dgm:t>
        <a:bodyPr/>
        <a:lstStyle/>
        <a:p>
          <a:endParaRPr lang="en-US"/>
        </a:p>
      </dgm:t>
    </dgm:pt>
    <dgm:pt modelId="{6C97E746-D40C-4E87-8E81-207BBC8B09DF}">
      <dgm:prSet phldrT="[Text]" custT="1"/>
      <dgm:spPr>
        <a:solidFill>
          <a:schemeClr val="bg2">
            <a:lumMod val="90000"/>
          </a:schemeClr>
        </a:solidFill>
      </dgm:spPr>
      <dgm:t>
        <a:bodyPr/>
        <a:lstStyle/>
        <a:p>
          <a:r>
            <a:rPr lang="en-US" sz="1600"/>
            <a:t>Bots</a:t>
          </a:r>
        </a:p>
      </dgm:t>
    </dgm:pt>
    <dgm:pt modelId="{C01A6B5B-A4E8-4121-BDE2-B5E0CCE8F683}" type="parTrans" cxnId="{6978A6FF-CEBC-4991-BE16-E73E2D99DF23}">
      <dgm:prSet/>
      <dgm:spPr/>
      <dgm:t>
        <a:bodyPr/>
        <a:lstStyle/>
        <a:p>
          <a:endParaRPr lang="en-US"/>
        </a:p>
      </dgm:t>
    </dgm:pt>
    <dgm:pt modelId="{C7470CDA-A6A2-4DAA-BB42-F3C7335FE168}" type="sibTrans" cxnId="{6978A6FF-CEBC-4991-BE16-E73E2D99DF23}">
      <dgm:prSet/>
      <dgm:spPr/>
      <dgm:t>
        <a:bodyPr/>
        <a:lstStyle/>
        <a:p>
          <a:endParaRPr lang="en-US"/>
        </a:p>
      </dgm:t>
    </dgm:pt>
    <dgm:pt modelId="{1C2EC953-EA9C-4C40-84FF-F24328E25814}">
      <dgm:prSet phldrT="[Text]" custT="1"/>
      <dgm:spPr>
        <a:solidFill>
          <a:schemeClr val="bg2">
            <a:lumMod val="90000"/>
          </a:schemeClr>
        </a:solidFill>
      </dgm:spPr>
      <dgm:t>
        <a:bodyPr/>
        <a:lstStyle/>
        <a:p>
          <a:r>
            <a:rPr lang="en-US" sz="1600"/>
            <a:t>Alexa &amp; Google Home</a:t>
          </a:r>
        </a:p>
      </dgm:t>
    </dgm:pt>
    <dgm:pt modelId="{82B61E1E-2240-47D7-888E-3F32C656FF8B}" type="parTrans" cxnId="{C3AA7B7E-6DF6-4553-A8F7-474CE9F1D11C}">
      <dgm:prSet/>
      <dgm:spPr/>
      <dgm:t>
        <a:bodyPr/>
        <a:lstStyle/>
        <a:p>
          <a:endParaRPr lang="en-US"/>
        </a:p>
      </dgm:t>
    </dgm:pt>
    <dgm:pt modelId="{7A7E94CF-7B21-49C1-9460-F156CC22A02D}" type="sibTrans" cxnId="{C3AA7B7E-6DF6-4553-A8F7-474CE9F1D11C}">
      <dgm:prSet/>
      <dgm:spPr/>
      <dgm:t>
        <a:bodyPr/>
        <a:lstStyle/>
        <a:p>
          <a:endParaRPr lang="en-US"/>
        </a:p>
      </dgm:t>
    </dgm:pt>
    <dgm:pt modelId="{02BC1F9D-BAC2-49FB-BB7B-D379502D83B8}">
      <dgm:prSet phldrT="[Text]" custT="1"/>
      <dgm:spPr>
        <a:solidFill>
          <a:schemeClr val="bg2">
            <a:lumMod val="90000"/>
          </a:schemeClr>
        </a:solidFill>
      </dgm:spPr>
      <dgm:t>
        <a:bodyPr/>
        <a:lstStyle/>
        <a:p>
          <a:r>
            <a:rPr lang="en-US" sz="1600"/>
            <a:t>Member Auto Activation</a:t>
          </a:r>
        </a:p>
      </dgm:t>
    </dgm:pt>
    <dgm:pt modelId="{C476F403-1BB6-4B4A-AF91-873D1DAA12AE}" type="parTrans" cxnId="{C48341A2-233F-4E54-87B4-882A8A85D5AF}">
      <dgm:prSet/>
      <dgm:spPr/>
      <dgm:t>
        <a:bodyPr/>
        <a:lstStyle/>
        <a:p>
          <a:endParaRPr lang="en-US"/>
        </a:p>
      </dgm:t>
    </dgm:pt>
    <dgm:pt modelId="{88EF192A-DDAF-4D52-9229-7728581E03F5}" type="sibTrans" cxnId="{C48341A2-233F-4E54-87B4-882A8A85D5AF}">
      <dgm:prSet/>
      <dgm:spPr/>
      <dgm:t>
        <a:bodyPr/>
        <a:lstStyle/>
        <a:p>
          <a:endParaRPr lang="en-US"/>
        </a:p>
      </dgm:t>
    </dgm:pt>
    <dgm:pt modelId="{C5EE20B8-5BB4-42BE-B9A6-F8F52B33B83E}" type="pres">
      <dgm:prSet presAssocID="{F61DFB19-6255-4D61-B449-75C38B981BF7}" presName="Name0" presStyleCnt="0">
        <dgm:presLayoutVars>
          <dgm:dir/>
          <dgm:animLvl val="lvl"/>
          <dgm:resizeHandles val="exact"/>
        </dgm:presLayoutVars>
      </dgm:prSet>
      <dgm:spPr/>
    </dgm:pt>
    <dgm:pt modelId="{1C0CE149-E6D4-4F2A-9B80-43EB4F18E1DD}" type="pres">
      <dgm:prSet presAssocID="{6C97E746-D40C-4E87-8E81-207BBC8B09DF}" presName="parTxOnly" presStyleLbl="node1" presStyleIdx="0" presStyleCnt="6">
        <dgm:presLayoutVars>
          <dgm:chMax val="0"/>
          <dgm:chPref val="0"/>
          <dgm:bulletEnabled val="1"/>
        </dgm:presLayoutVars>
      </dgm:prSet>
      <dgm:spPr/>
    </dgm:pt>
    <dgm:pt modelId="{091DCDA1-F28E-471A-A998-161E7BF589C1}" type="pres">
      <dgm:prSet presAssocID="{C7470CDA-A6A2-4DAA-BB42-F3C7335FE168}" presName="parTxOnlySpace" presStyleCnt="0"/>
      <dgm:spPr/>
    </dgm:pt>
    <dgm:pt modelId="{E7D472AE-DFFF-4547-AB26-3D5244B9F6D2}" type="pres">
      <dgm:prSet presAssocID="{1C2EC953-EA9C-4C40-84FF-F24328E25814}" presName="parTxOnly" presStyleLbl="node1" presStyleIdx="1" presStyleCnt="6">
        <dgm:presLayoutVars>
          <dgm:chMax val="0"/>
          <dgm:chPref val="0"/>
          <dgm:bulletEnabled val="1"/>
        </dgm:presLayoutVars>
      </dgm:prSet>
      <dgm:spPr/>
    </dgm:pt>
    <dgm:pt modelId="{D4CC8D21-636A-4A57-BA68-B8E07C979D4A}" type="pres">
      <dgm:prSet presAssocID="{7A7E94CF-7B21-49C1-9460-F156CC22A02D}" presName="parTxOnlySpace" presStyleCnt="0"/>
      <dgm:spPr/>
    </dgm:pt>
    <dgm:pt modelId="{BB29255D-160E-48DA-A252-9F60241A8BA0}" type="pres">
      <dgm:prSet presAssocID="{02BC1F9D-BAC2-49FB-BB7B-D379502D83B8}" presName="parTxOnly" presStyleLbl="node1" presStyleIdx="2" presStyleCnt="6">
        <dgm:presLayoutVars>
          <dgm:chMax val="0"/>
          <dgm:chPref val="0"/>
          <dgm:bulletEnabled val="1"/>
        </dgm:presLayoutVars>
      </dgm:prSet>
      <dgm:spPr/>
    </dgm:pt>
    <dgm:pt modelId="{C8416CE7-99BE-4934-BD8C-85019A5A0976}" type="pres">
      <dgm:prSet presAssocID="{88EF192A-DDAF-4D52-9229-7728581E03F5}" presName="parTxOnlySpace" presStyleCnt="0"/>
      <dgm:spPr/>
    </dgm:pt>
    <dgm:pt modelId="{DF745ED6-936D-47E8-9640-6C7246F208BA}" type="pres">
      <dgm:prSet presAssocID="{1000E876-A4A7-4892-B7C4-28A29E956B84}" presName="parTxOnly" presStyleLbl="node1" presStyleIdx="3" presStyleCnt="6">
        <dgm:presLayoutVars>
          <dgm:chMax val="0"/>
          <dgm:chPref val="0"/>
          <dgm:bulletEnabled val="1"/>
        </dgm:presLayoutVars>
      </dgm:prSet>
      <dgm:spPr/>
    </dgm:pt>
    <dgm:pt modelId="{7BFDCCDF-8CD9-4C3A-9167-2289973AF493}" type="pres">
      <dgm:prSet presAssocID="{23E584FD-FA77-4EDA-855B-0914161AA45C}" presName="parTxOnlySpace" presStyleCnt="0"/>
      <dgm:spPr/>
    </dgm:pt>
    <dgm:pt modelId="{0AE8A669-F6DA-4535-9858-A0DB7EC681B3}" type="pres">
      <dgm:prSet presAssocID="{9DC2A7A3-3401-4BB3-8A56-C28D39E9DE78}" presName="parTxOnly" presStyleLbl="node1" presStyleIdx="4" presStyleCnt="6">
        <dgm:presLayoutVars>
          <dgm:chMax val="0"/>
          <dgm:chPref val="0"/>
          <dgm:bulletEnabled val="1"/>
        </dgm:presLayoutVars>
      </dgm:prSet>
      <dgm:spPr/>
    </dgm:pt>
    <dgm:pt modelId="{949E5984-01EB-461E-ADE1-87D4E87672E4}" type="pres">
      <dgm:prSet presAssocID="{09D6E0A8-8C30-4652-9580-F91B8E11481B}" presName="parTxOnlySpace" presStyleCnt="0"/>
      <dgm:spPr/>
    </dgm:pt>
    <dgm:pt modelId="{D0C82B3F-9B5D-4CDB-B3D9-090D61EFC5D4}" type="pres">
      <dgm:prSet presAssocID="{EC77FF17-3E2F-4023-A49B-2B6896AF82F0}" presName="parTxOnly" presStyleLbl="node1" presStyleIdx="5" presStyleCnt="6">
        <dgm:presLayoutVars>
          <dgm:chMax val="0"/>
          <dgm:chPref val="0"/>
          <dgm:bulletEnabled val="1"/>
        </dgm:presLayoutVars>
      </dgm:prSet>
      <dgm:spPr/>
    </dgm:pt>
  </dgm:ptLst>
  <dgm:cxnLst>
    <dgm:cxn modelId="{CD5CAB06-1563-4F8E-BE7C-9AC6611C8753}" type="presOf" srcId="{02BC1F9D-BAC2-49FB-BB7B-D379502D83B8}" destId="{BB29255D-160E-48DA-A252-9F60241A8BA0}" srcOrd="0" destOrd="0" presId="urn:microsoft.com/office/officeart/2005/8/layout/chevron1"/>
    <dgm:cxn modelId="{7A19A621-6279-41FB-BD0F-75836729A063}" srcId="{F61DFB19-6255-4D61-B449-75C38B981BF7}" destId="{9DC2A7A3-3401-4BB3-8A56-C28D39E9DE78}" srcOrd="4" destOrd="0" parTransId="{B69860DD-DC5A-4167-AC59-B1FC6B0D96DF}" sibTransId="{09D6E0A8-8C30-4652-9580-F91B8E11481B}"/>
    <dgm:cxn modelId="{C6D02C5E-4D03-43AA-8174-FBA4B34036A7}" type="presOf" srcId="{9DC2A7A3-3401-4BB3-8A56-C28D39E9DE78}" destId="{0AE8A669-F6DA-4535-9858-A0DB7EC681B3}" srcOrd="0" destOrd="0" presId="urn:microsoft.com/office/officeart/2005/8/layout/chevron1"/>
    <dgm:cxn modelId="{97A77741-13E6-4957-AA09-DB5FFA8095A2}" type="presOf" srcId="{F61DFB19-6255-4D61-B449-75C38B981BF7}" destId="{C5EE20B8-5BB4-42BE-B9A6-F8F52B33B83E}" srcOrd="0" destOrd="0" presId="urn:microsoft.com/office/officeart/2005/8/layout/chevron1"/>
    <dgm:cxn modelId="{4BFCDF46-5732-41F6-874A-6987C518EEA8}" type="presOf" srcId="{1000E876-A4A7-4892-B7C4-28A29E956B84}" destId="{DF745ED6-936D-47E8-9640-6C7246F208BA}" srcOrd="0" destOrd="0" presId="urn:microsoft.com/office/officeart/2005/8/layout/chevron1"/>
    <dgm:cxn modelId="{24D28047-82E6-43E0-9F44-2231C287F492}" type="presOf" srcId="{EC77FF17-3E2F-4023-A49B-2B6896AF82F0}" destId="{D0C82B3F-9B5D-4CDB-B3D9-090D61EFC5D4}" srcOrd="0" destOrd="0" presId="urn:microsoft.com/office/officeart/2005/8/layout/chevron1"/>
    <dgm:cxn modelId="{C3AA7B7E-6DF6-4553-A8F7-474CE9F1D11C}" srcId="{F61DFB19-6255-4D61-B449-75C38B981BF7}" destId="{1C2EC953-EA9C-4C40-84FF-F24328E25814}" srcOrd="1" destOrd="0" parTransId="{82B61E1E-2240-47D7-888E-3F32C656FF8B}" sibTransId="{7A7E94CF-7B21-49C1-9460-F156CC22A02D}"/>
    <dgm:cxn modelId="{192AA580-73B2-4BA9-89A6-554FBD55564A}" type="presOf" srcId="{6C97E746-D40C-4E87-8E81-207BBC8B09DF}" destId="{1C0CE149-E6D4-4F2A-9B80-43EB4F18E1DD}" srcOrd="0" destOrd="0" presId="urn:microsoft.com/office/officeart/2005/8/layout/chevron1"/>
    <dgm:cxn modelId="{9D604181-9BD9-427D-8239-4C527EE0D14F}" type="presOf" srcId="{1C2EC953-EA9C-4C40-84FF-F24328E25814}" destId="{E7D472AE-DFFF-4547-AB26-3D5244B9F6D2}" srcOrd="0" destOrd="0" presId="urn:microsoft.com/office/officeart/2005/8/layout/chevron1"/>
    <dgm:cxn modelId="{C48341A2-233F-4E54-87B4-882A8A85D5AF}" srcId="{F61DFB19-6255-4D61-B449-75C38B981BF7}" destId="{02BC1F9D-BAC2-49FB-BB7B-D379502D83B8}" srcOrd="2" destOrd="0" parTransId="{C476F403-1BB6-4B4A-AF91-873D1DAA12AE}" sibTransId="{88EF192A-DDAF-4D52-9229-7728581E03F5}"/>
    <dgm:cxn modelId="{6EE4C6AA-2952-47E7-A900-FF43FFE79FD4}" srcId="{F61DFB19-6255-4D61-B449-75C38B981BF7}" destId="{1000E876-A4A7-4892-B7C4-28A29E956B84}" srcOrd="3" destOrd="0" parTransId="{67442E84-55EE-46C2-8DFB-ABEA91F4261D}" sibTransId="{23E584FD-FA77-4EDA-855B-0914161AA45C}"/>
    <dgm:cxn modelId="{BB7906B2-F5ED-41CF-8FAB-D04031720DA2}" srcId="{F61DFB19-6255-4D61-B449-75C38B981BF7}" destId="{EC77FF17-3E2F-4023-A49B-2B6896AF82F0}" srcOrd="5" destOrd="0" parTransId="{3A24B101-6B27-4817-B946-11E9AC9F0996}" sibTransId="{DFE112F4-4629-41A3-928C-76A708702195}"/>
    <dgm:cxn modelId="{6978A6FF-CEBC-4991-BE16-E73E2D99DF23}" srcId="{F61DFB19-6255-4D61-B449-75C38B981BF7}" destId="{6C97E746-D40C-4E87-8E81-207BBC8B09DF}" srcOrd="0" destOrd="0" parTransId="{C01A6B5B-A4E8-4121-BDE2-B5E0CCE8F683}" sibTransId="{C7470CDA-A6A2-4DAA-BB42-F3C7335FE168}"/>
    <dgm:cxn modelId="{8798E163-6296-44A4-A4EB-628FFB81F89D}" type="presParOf" srcId="{C5EE20B8-5BB4-42BE-B9A6-F8F52B33B83E}" destId="{1C0CE149-E6D4-4F2A-9B80-43EB4F18E1DD}" srcOrd="0" destOrd="0" presId="urn:microsoft.com/office/officeart/2005/8/layout/chevron1"/>
    <dgm:cxn modelId="{7ECF7C64-9685-440D-9F8B-BB254AE8FCAD}" type="presParOf" srcId="{C5EE20B8-5BB4-42BE-B9A6-F8F52B33B83E}" destId="{091DCDA1-F28E-471A-A998-161E7BF589C1}" srcOrd="1" destOrd="0" presId="urn:microsoft.com/office/officeart/2005/8/layout/chevron1"/>
    <dgm:cxn modelId="{8F6D1BEB-F9A2-4181-88AC-2F6A9C8C2853}" type="presParOf" srcId="{C5EE20B8-5BB4-42BE-B9A6-F8F52B33B83E}" destId="{E7D472AE-DFFF-4547-AB26-3D5244B9F6D2}" srcOrd="2" destOrd="0" presId="urn:microsoft.com/office/officeart/2005/8/layout/chevron1"/>
    <dgm:cxn modelId="{95DAB37C-B9AD-480F-A7D8-35D11F82E00C}" type="presParOf" srcId="{C5EE20B8-5BB4-42BE-B9A6-F8F52B33B83E}" destId="{D4CC8D21-636A-4A57-BA68-B8E07C979D4A}" srcOrd="3" destOrd="0" presId="urn:microsoft.com/office/officeart/2005/8/layout/chevron1"/>
    <dgm:cxn modelId="{1B11A051-80EC-4DAC-8FD1-903B7A90DF7C}" type="presParOf" srcId="{C5EE20B8-5BB4-42BE-B9A6-F8F52B33B83E}" destId="{BB29255D-160E-48DA-A252-9F60241A8BA0}" srcOrd="4" destOrd="0" presId="urn:microsoft.com/office/officeart/2005/8/layout/chevron1"/>
    <dgm:cxn modelId="{644ADC56-5686-4D82-8F90-C65A06C3188B}" type="presParOf" srcId="{C5EE20B8-5BB4-42BE-B9A6-F8F52B33B83E}" destId="{C8416CE7-99BE-4934-BD8C-85019A5A0976}" srcOrd="5" destOrd="0" presId="urn:microsoft.com/office/officeart/2005/8/layout/chevron1"/>
    <dgm:cxn modelId="{33E8A67A-D53A-4318-B588-5CC7EC915588}" type="presParOf" srcId="{C5EE20B8-5BB4-42BE-B9A6-F8F52B33B83E}" destId="{DF745ED6-936D-47E8-9640-6C7246F208BA}" srcOrd="6" destOrd="0" presId="urn:microsoft.com/office/officeart/2005/8/layout/chevron1"/>
    <dgm:cxn modelId="{90E74D3C-5A51-4586-9F98-947D1B16919F}" type="presParOf" srcId="{C5EE20B8-5BB4-42BE-B9A6-F8F52B33B83E}" destId="{7BFDCCDF-8CD9-4C3A-9167-2289973AF493}" srcOrd="7" destOrd="0" presId="urn:microsoft.com/office/officeart/2005/8/layout/chevron1"/>
    <dgm:cxn modelId="{C9EC6D02-29B6-4700-8916-CD69EAE8B63F}" type="presParOf" srcId="{C5EE20B8-5BB4-42BE-B9A6-F8F52B33B83E}" destId="{0AE8A669-F6DA-4535-9858-A0DB7EC681B3}" srcOrd="8" destOrd="0" presId="urn:microsoft.com/office/officeart/2005/8/layout/chevron1"/>
    <dgm:cxn modelId="{57109872-E3CB-4336-8DFA-C2018E15AAB5}" type="presParOf" srcId="{C5EE20B8-5BB4-42BE-B9A6-F8F52B33B83E}" destId="{949E5984-01EB-461E-ADE1-87D4E87672E4}" srcOrd="9" destOrd="0" presId="urn:microsoft.com/office/officeart/2005/8/layout/chevron1"/>
    <dgm:cxn modelId="{CEBB9238-C5EE-45ED-8091-E808042DB70F}" type="presParOf" srcId="{C5EE20B8-5BB4-42BE-B9A6-F8F52B33B83E}" destId="{D0C82B3F-9B5D-4CDB-B3D9-090D61EFC5D4}"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61DFB19-6255-4D61-B449-75C38B981BF7}" type="doc">
      <dgm:prSet loTypeId="urn:microsoft.com/office/officeart/2005/8/layout/chevron1" loCatId="process" qsTypeId="urn:microsoft.com/office/officeart/2005/8/quickstyle/simple1" qsCatId="simple" csTypeId="urn:microsoft.com/office/officeart/2005/8/colors/accent1_2" csCatId="accent1" phldr="1"/>
      <dgm:spPr/>
    </dgm:pt>
    <dgm:pt modelId="{1000E876-A4A7-4892-B7C4-28A29E956B84}">
      <dgm:prSet phldrT="[Text]" custT="1"/>
      <dgm:spPr>
        <a:solidFill>
          <a:schemeClr val="bg2">
            <a:lumMod val="90000"/>
          </a:schemeClr>
        </a:solidFill>
      </dgm:spPr>
      <dgm:t>
        <a:bodyPr/>
        <a:lstStyle/>
        <a:p>
          <a:r>
            <a:rPr lang="en-US" sz="1600"/>
            <a:t>Freemium</a:t>
          </a:r>
        </a:p>
      </dgm:t>
    </dgm:pt>
    <dgm:pt modelId="{67442E84-55EE-46C2-8DFB-ABEA91F4261D}" type="parTrans" cxnId="{6EE4C6AA-2952-47E7-A900-FF43FFE79FD4}">
      <dgm:prSet/>
      <dgm:spPr/>
      <dgm:t>
        <a:bodyPr/>
        <a:lstStyle/>
        <a:p>
          <a:endParaRPr lang="en-US"/>
        </a:p>
      </dgm:t>
    </dgm:pt>
    <dgm:pt modelId="{23E584FD-FA77-4EDA-855B-0914161AA45C}" type="sibTrans" cxnId="{6EE4C6AA-2952-47E7-A900-FF43FFE79FD4}">
      <dgm:prSet/>
      <dgm:spPr/>
      <dgm:t>
        <a:bodyPr/>
        <a:lstStyle/>
        <a:p>
          <a:endParaRPr lang="en-US"/>
        </a:p>
      </dgm:t>
    </dgm:pt>
    <dgm:pt modelId="{9DC2A7A3-3401-4BB3-8A56-C28D39E9DE78}">
      <dgm:prSet phldrT="[Text]" custT="1"/>
      <dgm:spPr>
        <a:solidFill>
          <a:schemeClr val="accent1"/>
        </a:solidFill>
      </dgm:spPr>
      <dgm:t>
        <a:bodyPr/>
        <a:lstStyle/>
        <a:p>
          <a:r>
            <a:rPr lang="en-US" sz="1600"/>
            <a:t>Callbacks</a:t>
          </a:r>
        </a:p>
      </dgm:t>
    </dgm:pt>
    <dgm:pt modelId="{B69860DD-DC5A-4167-AC59-B1FC6B0D96DF}" type="parTrans" cxnId="{7A19A621-6279-41FB-BD0F-75836729A063}">
      <dgm:prSet/>
      <dgm:spPr/>
      <dgm:t>
        <a:bodyPr/>
        <a:lstStyle/>
        <a:p>
          <a:endParaRPr lang="en-US"/>
        </a:p>
      </dgm:t>
    </dgm:pt>
    <dgm:pt modelId="{09D6E0A8-8C30-4652-9580-F91B8E11481B}" type="sibTrans" cxnId="{7A19A621-6279-41FB-BD0F-75836729A063}">
      <dgm:prSet/>
      <dgm:spPr/>
      <dgm:t>
        <a:bodyPr/>
        <a:lstStyle/>
        <a:p>
          <a:endParaRPr lang="en-US"/>
        </a:p>
      </dgm:t>
    </dgm:pt>
    <dgm:pt modelId="{EC77FF17-3E2F-4023-A49B-2B6896AF82F0}">
      <dgm:prSet phldrT="[Text]" custT="1"/>
      <dgm:spPr>
        <a:solidFill>
          <a:schemeClr val="bg2">
            <a:lumMod val="90000"/>
          </a:schemeClr>
        </a:solidFill>
      </dgm:spPr>
      <dgm:t>
        <a:bodyPr/>
        <a:lstStyle/>
        <a:p>
          <a:r>
            <a:rPr lang="en-US" sz="1600"/>
            <a:t>Snap</a:t>
          </a:r>
        </a:p>
      </dgm:t>
    </dgm:pt>
    <dgm:pt modelId="{3A24B101-6B27-4817-B946-11E9AC9F0996}" type="parTrans" cxnId="{BB7906B2-F5ED-41CF-8FAB-D04031720DA2}">
      <dgm:prSet/>
      <dgm:spPr/>
      <dgm:t>
        <a:bodyPr/>
        <a:lstStyle/>
        <a:p>
          <a:endParaRPr lang="en-US"/>
        </a:p>
      </dgm:t>
    </dgm:pt>
    <dgm:pt modelId="{DFE112F4-4629-41A3-928C-76A708702195}" type="sibTrans" cxnId="{BB7906B2-F5ED-41CF-8FAB-D04031720DA2}">
      <dgm:prSet/>
      <dgm:spPr/>
      <dgm:t>
        <a:bodyPr/>
        <a:lstStyle/>
        <a:p>
          <a:endParaRPr lang="en-US"/>
        </a:p>
      </dgm:t>
    </dgm:pt>
    <dgm:pt modelId="{6C97E746-D40C-4E87-8E81-207BBC8B09DF}">
      <dgm:prSet phldrT="[Text]" custT="1"/>
      <dgm:spPr>
        <a:solidFill>
          <a:schemeClr val="bg2">
            <a:lumMod val="90000"/>
          </a:schemeClr>
        </a:solidFill>
      </dgm:spPr>
      <dgm:t>
        <a:bodyPr/>
        <a:lstStyle/>
        <a:p>
          <a:r>
            <a:rPr lang="en-US" sz="1600"/>
            <a:t>Bots</a:t>
          </a:r>
        </a:p>
      </dgm:t>
    </dgm:pt>
    <dgm:pt modelId="{C01A6B5B-A4E8-4121-BDE2-B5E0CCE8F683}" type="parTrans" cxnId="{6978A6FF-CEBC-4991-BE16-E73E2D99DF23}">
      <dgm:prSet/>
      <dgm:spPr/>
      <dgm:t>
        <a:bodyPr/>
        <a:lstStyle/>
        <a:p>
          <a:endParaRPr lang="en-US"/>
        </a:p>
      </dgm:t>
    </dgm:pt>
    <dgm:pt modelId="{C7470CDA-A6A2-4DAA-BB42-F3C7335FE168}" type="sibTrans" cxnId="{6978A6FF-CEBC-4991-BE16-E73E2D99DF23}">
      <dgm:prSet/>
      <dgm:spPr/>
      <dgm:t>
        <a:bodyPr/>
        <a:lstStyle/>
        <a:p>
          <a:endParaRPr lang="en-US"/>
        </a:p>
      </dgm:t>
    </dgm:pt>
    <dgm:pt modelId="{1C2EC953-EA9C-4C40-84FF-F24328E25814}">
      <dgm:prSet phldrT="[Text]" custT="1"/>
      <dgm:spPr>
        <a:solidFill>
          <a:schemeClr val="bg2">
            <a:lumMod val="90000"/>
          </a:schemeClr>
        </a:solidFill>
      </dgm:spPr>
      <dgm:t>
        <a:bodyPr/>
        <a:lstStyle/>
        <a:p>
          <a:r>
            <a:rPr lang="en-US" sz="1600"/>
            <a:t>Alexa &amp; Google Home</a:t>
          </a:r>
        </a:p>
      </dgm:t>
    </dgm:pt>
    <dgm:pt modelId="{82B61E1E-2240-47D7-888E-3F32C656FF8B}" type="parTrans" cxnId="{C3AA7B7E-6DF6-4553-A8F7-474CE9F1D11C}">
      <dgm:prSet/>
      <dgm:spPr/>
      <dgm:t>
        <a:bodyPr/>
        <a:lstStyle/>
        <a:p>
          <a:endParaRPr lang="en-US"/>
        </a:p>
      </dgm:t>
    </dgm:pt>
    <dgm:pt modelId="{7A7E94CF-7B21-49C1-9460-F156CC22A02D}" type="sibTrans" cxnId="{C3AA7B7E-6DF6-4553-A8F7-474CE9F1D11C}">
      <dgm:prSet/>
      <dgm:spPr/>
      <dgm:t>
        <a:bodyPr/>
        <a:lstStyle/>
        <a:p>
          <a:endParaRPr lang="en-US"/>
        </a:p>
      </dgm:t>
    </dgm:pt>
    <dgm:pt modelId="{02BC1F9D-BAC2-49FB-BB7B-D379502D83B8}">
      <dgm:prSet phldrT="[Text]" custT="1"/>
      <dgm:spPr>
        <a:solidFill>
          <a:schemeClr val="bg2">
            <a:lumMod val="90000"/>
          </a:schemeClr>
        </a:solidFill>
      </dgm:spPr>
      <dgm:t>
        <a:bodyPr/>
        <a:lstStyle/>
        <a:p>
          <a:r>
            <a:rPr lang="en-US" sz="1600"/>
            <a:t>Member Auto Activation</a:t>
          </a:r>
        </a:p>
      </dgm:t>
    </dgm:pt>
    <dgm:pt modelId="{C476F403-1BB6-4B4A-AF91-873D1DAA12AE}" type="parTrans" cxnId="{C48341A2-233F-4E54-87B4-882A8A85D5AF}">
      <dgm:prSet/>
      <dgm:spPr/>
      <dgm:t>
        <a:bodyPr/>
        <a:lstStyle/>
        <a:p>
          <a:endParaRPr lang="en-US"/>
        </a:p>
      </dgm:t>
    </dgm:pt>
    <dgm:pt modelId="{88EF192A-DDAF-4D52-9229-7728581E03F5}" type="sibTrans" cxnId="{C48341A2-233F-4E54-87B4-882A8A85D5AF}">
      <dgm:prSet/>
      <dgm:spPr/>
      <dgm:t>
        <a:bodyPr/>
        <a:lstStyle/>
        <a:p>
          <a:endParaRPr lang="en-US"/>
        </a:p>
      </dgm:t>
    </dgm:pt>
    <dgm:pt modelId="{C5EE20B8-5BB4-42BE-B9A6-F8F52B33B83E}" type="pres">
      <dgm:prSet presAssocID="{F61DFB19-6255-4D61-B449-75C38B981BF7}" presName="Name0" presStyleCnt="0">
        <dgm:presLayoutVars>
          <dgm:dir/>
          <dgm:animLvl val="lvl"/>
          <dgm:resizeHandles val="exact"/>
        </dgm:presLayoutVars>
      </dgm:prSet>
      <dgm:spPr/>
    </dgm:pt>
    <dgm:pt modelId="{1C0CE149-E6D4-4F2A-9B80-43EB4F18E1DD}" type="pres">
      <dgm:prSet presAssocID="{6C97E746-D40C-4E87-8E81-207BBC8B09DF}" presName="parTxOnly" presStyleLbl="node1" presStyleIdx="0" presStyleCnt="6">
        <dgm:presLayoutVars>
          <dgm:chMax val="0"/>
          <dgm:chPref val="0"/>
          <dgm:bulletEnabled val="1"/>
        </dgm:presLayoutVars>
      </dgm:prSet>
      <dgm:spPr/>
    </dgm:pt>
    <dgm:pt modelId="{091DCDA1-F28E-471A-A998-161E7BF589C1}" type="pres">
      <dgm:prSet presAssocID="{C7470CDA-A6A2-4DAA-BB42-F3C7335FE168}" presName="parTxOnlySpace" presStyleCnt="0"/>
      <dgm:spPr/>
    </dgm:pt>
    <dgm:pt modelId="{E7D472AE-DFFF-4547-AB26-3D5244B9F6D2}" type="pres">
      <dgm:prSet presAssocID="{1C2EC953-EA9C-4C40-84FF-F24328E25814}" presName="parTxOnly" presStyleLbl="node1" presStyleIdx="1" presStyleCnt="6">
        <dgm:presLayoutVars>
          <dgm:chMax val="0"/>
          <dgm:chPref val="0"/>
          <dgm:bulletEnabled val="1"/>
        </dgm:presLayoutVars>
      </dgm:prSet>
      <dgm:spPr/>
    </dgm:pt>
    <dgm:pt modelId="{D4CC8D21-636A-4A57-BA68-B8E07C979D4A}" type="pres">
      <dgm:prSet presAssocID="{7A7E94CF-7B21-49C1-9460-F156CC22A02D}" presName="parTxOnlySpace" presStyleCnt="0"/>
      <dgm:spPr/>
    </dgm:pt>
    <dgm:pt modelId="{BB29255D-160E-48DA-A252-9F60241A8BA0}" type="pres">
      <dgm:prSet presAssocID="{02BC1F9D-BAC2-49FB-BB7B-D379502D83B8}" presName="parTxOnly" presStyleLbl="node1" presStyleIdx="2" presStyleCnt="6">
        <dgm:presLayoutVars>
          <dgm:chMax val="0"/>
          <dgm:chPref val="0"/>
          <dgm:bulletEnabled val="1"/>
        </dgm:presLayoutVars>
      </dgm:prSet>
      <dgm:spPr/>
    </dgm:pt>
    <dgm:pt modelId="{C8416CE7-99BE-4934-BD8C-85019A5A0976}" type="pres">
      <dgm:prSet presAssocID="{88EF192A-DDAF-4D52-9229-7728581E03F5}" presName="parTxOnlySpace" presStyleCnt="0"/>
      <dgm:spPr/>
    </dgm:pt>
    <dgm:pt modelId="{DF745ED6-936D-47E8-9640-6C7246F208BA}" type="pres">
      <dgm:prSet presAssocID="{1000E876-A4A7-4892-B7C4-28A29E956B84}" presName="parTxOnly" presStyleLbl="node1" presStyleIdx="3" presStyleCnt="6">
        <dgm:presLayoutVars>
          <dgm:chMax val="0"/>
          <dgm:chPref val="0"/>
          <dgm:bulletEnabled val="1"/>
        </dgm:presLayoutVars>
      </dgm:prSet>
      <dgm:spPr/>
    </dgm:pt>
    <dgm:pt modelId="{7BFDCCDF-8CD9-4C3A-9167-2289973AF493}" type="pres">
      <dgm:prSet presAssocID="{23E584FD-FA77-4EDA-855B-0914161AA45C}" presName="parTxOnlySpace" presStyleCnt="0"/>
      <dgm:spPr/>
    </dgm:pt>
    <dgm:pt modelId="{0AE8A669-F6DA-4535-9858-A0DB7EC681B3}" type="pres">
      <dgm:prSet presAssocID="{9DC2A7A3-3401-4BB3-8A56-C28D39E9DE78}" presName="parTxOnly" presStyleLbl="node1" presStyleIdx="4" presStyleCnt="6">
        <dgm:presLayoutVars>
          <dgm:chMax val="0"/>
          <dgm:chPref val="0"/>
          <dgm:bulletEnabled val="1"/>
        </dgm:presLayoutVars>
      </dgm:prSet>
      <dgm:spPr/>
    </dgm:pt>
    <dgm:pt modelId="{949E5984-01EB-461E-ADE1-87D4E87672E4}" type="pres">
      <dgm:prSet presAssocID="{09D6E0A8-8C30-4652-9580-F91B8E11481B}" presName="parTxOnlySpace" presStyleCnt="0"/>
      <dgm:spPr/>
    </dgm:pt>
    <dgm:pt modelId="{D0C82B3F-9B5D-4CDB-B3D9-090D61EFC5D4}" type="pres">
      <dgm:prSet presAssocID="{EC77FF17-3E2F-4023-A49B-2B6896AF82F0}" presName="parTxOnly" presStyleLbl="node1" presStyleIdx="5" presStyleCnt="6">
        <dgm:presLayoutVars>
          <dgm:chMax val="0"/>
          <dgm:chPref val="0"/>
          <dgm:bulletEnabled val="1"/>
        </dgm:presLayoutVars>
      </dgm:prSet>
      <dgm:spPr/>
    </dgm:pt>
  </dgm:ptLst>
  <dgm:cxnLst>
    <dgm:cxn modelId="{CD5CAB06-1563-4F8E-BE7C-9AC6611C8753}" type="presOf" srcId="{02BC1F9D-BAC2-49FB-BB7B-D379502D83B8}" destId="{BB29255D-160E-48DA-A252-9F60241A8BA0}" srcOrd="0" destOrd="0" presId="urn:microsoft.com/office/officeart/2005/8/layout/chevron1"/>
    <dgm:cxn modelId="{7A19A621-6279-41FB-BD0F-75836729A063}" srcId="{F61DFB19-6255-4D61-B449-75C38B981BF7}" destId="{9DC2A7A3-3401-4BB3-8A56-C28D39E9DE78}" srcOrd="4" destOrd="0" parTransId="{B69860DD-DC5A-4167-AC59-B1FC6B0D96DF}" sibTransId="{09D6E0A8-8C30-4652-9580-F91B8E11481B}"/>
    <dgm:cxn modelId="{C6D02C5E-4D03-43AA-8174-FBA4B34036A7}" type="presOf" srcId="{9DC2A7A3-3401-4BB3-8A56-C28D39E9DE78}" destId="{0AE8A669-F6DA-4535-9858-A0DB7EC681B3}" srcOrd="0" destOrd="0" presId="urn:microsoft.com/office/officeart/2005/8/layout/chevron1"/>
    <dgm:cxn modelId="{97A77741-13E6-4957-AA09-DB5FFA8095A2}" type="presOf" srcId="{F61DFB19-6255-4D61-B449-75C38B981BF7}" destId="{C5EE20B8-5BB4-42BE-B9A6-F8F52B33B83E}" srcOrd="0" destOrd="0" presId="urn:microsoft.com/office/officeart/2005/8/layout/chevron1"/>
    <dgm:cxn modelId="{4BFCDF46-5732-41F6-874A-6987C518EEA8}" type="presOf" srcId="{1000E876-A4A7-4892-B7C4-28A29E956B84}" destId="{DF745ED6-936D-47E8-9640-6C7246F208BA}" srcOrd="0" destOrd="0" presId="urn:microsoft.com/office/officeart/2005/8/layout/chevron1"/>
    <dgm:cxn modelId="{24D28047-82E6-43E0-9F44-2231C287F492}" type="presOf" srcId="{EC77FF17-3E2F-4023-A49B-2B6896AF82F0}" destId="{D0C82B3F-9B5D-4CDB-B3D9-090D61EFC5D4}" srcOrd="0" destOrd="0" presId="urn:microsoft.com/office/officeart/2005/8/layout/chevron1"/>
    <dgm:cxn modelId="{C3AA7B7E-6DF6-4553-A8F7-474CE9F1D11C}" srcId="{F61DFB19-6255-4D61-B449-75C38B981BF7}" destId="{1C2EC953-EA9C-4C40-84FF-F24328E25814}" srcOrd="1" destOrd="0" parTransId="{82B61E1E-2240-47D7-888E-3F32C656FF8B}" sibTransId="{7A7E94CF-7B21-49C1-9460-F156CC22A02D}"/>
    <dgm:cxn modelId="{192AA580-73B2-4BA9-89A6-554FBD55564A}" type="presOf" srcId="{6C97E746-D40C-4E87-8E81-207BBC8B09DF}" destId="{1C0CE149-E6D4-4F2A-9B80-43EB4F18E1DD}" srcOrd="0" destOrd="0" presId="urn:microsoft.com/office/officeart/2005/8/layout/chevron1"/>
    <dgm:cxn modelId="{9D604181-9BD9-427D-8239-4C527EE0D14F}" type="presOf" srcId="{1C2EC953-EA9C-4C40-84FF-F24328E25814}" destId="{E7D472AE-DFFF-4547-AB26-3D5244B9F6D2}" srcOrd="0" destOrd="0" presId="urn:microsoft.com/office/officeart/2005/8/layout/chevron1"/>
    <dgm:cxn modelId="{C48341A2-233F-4E54-87B4-882A8A85D5AF}" srcId="{F61DFB19-6255-4D61-B449-75C38B981BF7}" destId="{02BC1F9D-BAC2-49FB-BB7B-D379502D83B8}" srcOrd="2" destOrd="0" parTransId="{C476F403-1BB6-4B4A-AF91-873D1DAA12AE}" sibTransId="{88EF192A-DDAF-4D52-9229-7728581E03F5}"/>
    <dgm:cxn modelId="{6EE4C6AA-2952-47E7-A900-FF43FFE79FD4}" srcId="{F61DFB19-6255-4D61-B449-75C38B981BF7}" destId="{1000E876-A4A7-4892-B7C4-28A29E956B84}" srcOrd="3" destOrd="0" parTransId="{67442E84-55EE-46C2-8DFB-ABEA91F4261D}" sibTransId="{23E584FD-FA77-4EDA-855B-0914161AA45C}"/>
    <dgm:cxn modelId="{BB7906B2-F5ED-41CF-8FAB-D04031720DA2}" srcId="{F61DFB19-6255-4D61-B449-75C38B981BF7}" destId="{EC77FF17-3E2F-4023-A49B-2B6896AF82F0}" srcOrd="5" destOrd="0" parTransId="{3A24B101-6B27-4817-B946-11E9AC9F0996}" sibTransId="{DFE112F4-4629-41A3-928C-76A708702195}"/>
    <dgm:cxn modelId="{6978A6FF-CEBC-4991-BE16-E73E2D99DF23}" srcId="{F61DFB19-6255-4D61-B449-75C38B981BF7}" destId="{6C97E746-D40C-4E87-8E81-207BBC8B09DF}" srcOrd="0" destOrd="0" parTransId="{C01A6B5B-A4E8-4121-BDE2-B5E0CCE8F683}" sibTransId="{C7470CDA-A6A2-4DAA-BB42-F3C7335FE168}"/>
    <dgm:cxn modelId="{8798E163-6296-44A4-A4EB-628FFB81F89D}" type="presParOf" srcId="{C5EE20B8-5BB4-42BE-B9A6-F8F52B33B83E}" destId="{1C0CE149-E6D4-4F2A-9B80-43EB4F18E1DD}" srcOrd="0" destOrd="0" presId="urn:microsoft.com/office/officeart/2005/8/layout/chevron1"/>
    <dgm:cxn modelId="{7ECF7C64-9685-440D-9F8B-BB254AE8FCAD}" type="presParOf" srcId="{C5EE20B8-5BB4-42BE-B9A6-F8F52B33B83E}" destId="{091DCDA1-F28E-471A-A998-161E7BF589C1}" srcOrd="1" destOrd="0" presId="urn:microsoft.com/office/officeart/2005/8/layout/chevron1"/>
    <dgm:cxn modelId="{8F6D1BEB-F9A2-4181-88AC-2F6A9C8C2853}" type="presParOf" srcId="{C5EE20B8-5BB4-42BE-B9A6-F8F52B33B83E}" destId="{E7D472AE-DFFF-4547-AB26-3D5244B9F6D2}" srcOrd="2" destOrd="0" presId="urn:microsoft.com/office/officeart/2005/8/layout/chevron1"/>
    <dgm:cxn modelId="{95DAB37C-B9AD-480F-A7D8-35D11F82E00C}" type="presParOf" srcId="{C5EE20B8-5BB4-42BE-B9A6-F8F52B33B83E}" destId="{D4CC8D21-636A-4A57-BA68-B8E07C979D4A}" srcOrd="3" destOrd="0" presId="urn:microsoft.com/office/officeart/2005/8/layout/chevron1"/>
    <dgm:cxn modelId="{1B11A051-80EC-4DAC-8FD1-903B7A90DF7C}" type="presParOf" srcId="{C5EE20B8-5BB4-42BE-B9A6-F8F52B33B83E}" destId="{BB29255D-160E-48DA-A252-9F60241A8BA0}" srcOrd="4" destOrd="0" presId="urn:microsoft.com/office/officeart/2005/8/layout/chevron1"/>
    <dgm:cxn modelId="{644ADC56-5686-4D82-8F90-C65A06C3188B}" type="presParOf" srcId="{C5EE20B8-5BB4-42BE-B9A6-F8F52B33B83E}" destId="{C8416CE7-99BE-4934-BD8C-85019A5A0976}" srcOrd="5" destOrd="0" presId="urn:microsoft.com/office/officeart/2005/8/layout/chevron1"/>
    <dgm:cxn modelId="{33E8A67A-D53A-4318-B588-5CC7EC915588}" type="presParOf" srcId="{C5EE20B8-5BB4-42BE-B9A6-F8F52B33B83E}" destId="{DF745ED6-936D-47E8-9640-6C7246F208BA}" srcOrd="6" destOrd="0" presId="urn:microsoft.com/office/officeart/2005/8/layout/chevron1"/>
    <dgm:cxn modelId="{90E74D3C-5A51-4586-9F98-947D1B16919F}" type="presParOf" srcId="{C5EE20B8-5BB4-42BE-B9A6-F8F52B33B83E}" destId="{7BFDCCDF-8CD9-4C3A-9167-2289973AF493}" srcOrd="7" destOrd="0" presId="urn:microsoft.com/office/officeart/2005/8/layout/chevron1"/>
    <dgm:cxn modelId="{C9EC6D02-29B6-4700-8916-CD69EAE8B63F}" type="presParOf" srcId="{C5EE20B8-5BB4-42BE-B9A6-F8F52B33B83E}" destId="{0AE8A669-F6DA-4535-9858-A0DB7EC681B3}" srcOrd="8" destOrd="0" presId="urn:microsoft.com/office/officeart/2005/8/layout/chevron1"/>
    <dgm:cxn modelId="{57109872-E3CB-4336-8DFA-C2018E15AAB5}" type="presParOf" srcId="{C5EE20B8-5BB4-42BE-B9A6-F8F52B33B83E}" destId="{949E5984-01EB-461E-ADE1-87D4E87672E4}" srcOrd="9" destOrd="0" presId="urn:microsoft.com/office/officeart/2005/8/layout/chevron1"/>
    <dgm:cxn modelId="{CEBB9238-C5EE-45ED-8091-E808042DB70F}" type="presParOf" srcId="{C5EE20B8-5BB4-42BE-B9A6-F8F52B33B83E}" destId="{D0C82B3F-9B5D-4CDB-B3D9-090D61EFC5D4}"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ABD408-290B-4CE1-AACF-946738BBC33F}">
      <dsp:nvSpPr>
        <dsp:cNvPr id="0" name=""/>
        <dsp:cNvSpPr/>
      </dsp:nvSpPr>
      <dsp:spPr>
        <a:xfrm>
          <a:off x="3206" y="1667025"/>
          <a:ext cx="3906032" cy="156241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017" tIns="45339" rIns="45339" bIns="45339" numCol="1" spcCol="1270" anchor="ctr" anchorCtr="0">
          <a:noAutofit/>
        </a:bodyPr>
        <a:lstStyle/>
        <a:p>
          <a:pPr marL="0" lvl="0" indent="0" algn="ctr" defTabSz="1511300">
            <a:lnSpc>
              <a:spcPct val="90000"/>
            </a:lnSpc>
            <a:spcBef>
              <a:spcPct val="0"/>
            </a:spcBef>
            <a:spcAft>
              <a:spcPct val="35000"/>
            </a:spcAft>
            <a:buNone/>
          </a:pPr>
          <a:r>
            <a:rPr lang="en-US" sz="3400" kern="1200"/>
            <a:t>Referral Lawyer Profiles</a:t>
          </a:r>
        </a:p>
      </dsp:txBody>
      <dsp:txXfrm>
        <a:off x="784412" y="1667025"/>
        <a:ext cx="2343620" cy="1562412"/>
      </dsp:txXfrm>
    </dsp:sp>
    <dsp:sp modelId="{FEC6BBE1-B349-4446-9E11-CAA3276C5057}">
      <dsp:nvSpPr>
        <dsp:cNvPr id="0" name=""/>
        <dsp:cNvSpPr/>
      </dsp:nvSpPr>
      <dsp:spPr>
        <a:xfrm>
          <a:off x="3518635" y="1667025"/>
          <a:ext cx="3906032" cy="156241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017" tIns="45339" rIns="45339" bIns="45339" numCol="1" spcCol="1270" anchor="ctr" anchorCtr="0">
          <a:noAutofit/>
        </a:bodyPr>
        <a:lstStyle/>
        <a:p>
          <a:pPr marL="0" lvl="0" indent="0" algn="ctr" defTabSz="1511300">
            <a:lnSpc>
              <a:spcPct val="90000"/>
            </a:lnSpc>
            <a:spcBef>
              <a:spcPct val="0"/>
            </a:spcBef>
            <a:spcAft>
              <a:spcPct val="35000"/>
            </a:spcAft>
            <a:buNone/>
          </a:pPr>
          <a:r>
            <a:rPr lang="en-US" sz="3400" kern="1200"/>
            <a:t>Online App – Referral Lawyers</a:t>
          </a:r>
        </a:p>
      </dsp:txBody>
      <dsp:txXfrm>
        <a:off x="4299841" y="1667025"/>
        <a:ext cx="2343620" cy="1562412"/>
      </dsp:txXfrm>
    </dsp:sp>
    <dsp:sp modelId="{11BF0118-89E9-4124-AEEB-B9511D6902E8}">
      <dsp:nvSpPr>
        <dsp:cNvPr id="0" name=""/>
        <dsp:cNvSpPr/>
      </dsp:nvSpPr>
      <dsp:spPr>
        <a:xfrm>
          <a:off x="7034064" y="1667025"/>
          <a:ext cx="3906032" cy="156241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017" tIns="45339" rIns="45339" bIns="45339" numCol="1" spcCol="1270" anchor="ctr" anchorCtr="0">
          <a:noAutofit/>
        </a:bodyPr>
        <a:lstStyle/>
        <a:p>
          <a:pPr marL="0" lvl="0" indent="0" algn="ctr" defTabSz="1511300">
            <a:lnSpc>
              <a:spcPct val="90000"/>
            </a:lnSpc>
            <a:spcBef>
              <a:spcPct val="0"/>
            </a:spcBef>
            <a:spcAft>
              <a:spcPct val="35000"/>
            </a:spcAft>
            <a:buNone/>
          </a:pPr>
          <a:r>
            <a:rPr lang="en-US" sz="3400" kern="1200"/>
            <a:t>Lawyer Ratings</a:t>
          </a:r>
        </a:p>
      </dsp:txBody>
      <dsp:txXfrm>
        <a:off x="7815270" y="1667025"/>
        <a:ext cx="2343620" cy="156241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0CE149-E6D4-4F2A-9B80-43EB4F18E1DD}">
      <dsp:nvSpPr>
        <dsp:cNvPr id="0" name=""/>
        <dsp:cNvSpPr/>
      </dsp:nvSpPr>
      <dsp:spPr>
        <a:xfrm>
          <a:off x="5772" y="0"/>
          <a:ext cx="2147334" cy="749807"/>
        </a:xfrm>
        <a:prstGeom prst="chevron">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t>Bots</a:t>
          </a:r>
        </a:p>
      </dsp:txBody>
      <dsp:txXfrm>
        <a:off x="380676" y="0"/>
        <a:ext cx="1397527" cy="749807"/>
      </dsp:txXfrm>
    </dsp:sp>
    <dsp:sp modelId="{E7D472AE-DFFF-4547-AB26-3D5244B9F6D2}">
      <dsp:nvSpPr>
        <dsp:cNvPr id="0" name=""/>
        <dsp:cNvSpPr/>
      </dsp:nvSpPr>
      <dsp:spPr>
        <a:xfrm>
          <a:off x="1938373" y="0"/>
          <a:ext cx="2147334" cy="749807"/>
        </a:xfrm>
        <a:prstGeom prst="chevron">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t>Alexa &amp; Google Home</a:t>
          </a:r>
        </a:p>
      </dsp:txBody>
      <dsp:txXfrm>
        <a:off x="2313277" y="0"/>
        <a:ext cx="1397527" cy="749807"/>
      </dsp:txXfrm>
    </dsp:sp>
    <dsp:sp modelId="{BB29255D-160E-48DA-A252-9F60241A8BA0}">
      <dsp:nvSpPr>
        <dsp:cNvPr id="0" name=""/>
        <dsp:cNvSpPr/>
      </dsp:nvSpPr>
      <dsp:spPr>
        <a:xfrm>
          <a:off x="3870974" y="0"/>
          <a:ext cx="2147334" cy="749807"/>
        </a:xfrm>
        <a:prstGeom prst="chevron">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t>Member Auto Activation</a:t>
          </a:r>
        </a:p>
      </dsp:txBody>
      <dsp:txXfrm>
        <a:off x="4245878" y="0"/>
        <a:ext cx="1397527" cy="749807"/>
      </dsp:txXfrm>
    </dsp:sp>
    <dsp:sp modelId="{DF745ED6-936D-47E8-9640-6C7246F208BA}">
      <dsp:nvSpPr>
        <dsp:cNvPr id="0" name=""/>
        <dsp:cNvSpPr/>
      </dsp:nvSpPr>
      <dsp:spPr>
        <a:xfrm>
          <a:off x="5803576" y="0"/>
          <a:ext cx="2147334" cy="749807"/>
        </a:xfrm>
        <a:prstGeom prst="chevron">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t>Freemium</a:t>
          </a:r>
        </a:p>
      </dsp:txBody>
      <dsp:txXfrm>
        <a:off x="6178480" y="0"/>
        <a:ext cx="1397527" cy="749807"/>
      </dsp:txXfrm>
    </dsp:sp>
    <dsp:sp modelId="{0AE8A669-F6DA-4535-9858-A0DB7EC681B3}">
      <dsp:nvSpPr>
        <dsp:cNvPr id="0" name=""/>
        <dsp:cNvSpPr/>
      </dsp:nvSpPr>
      <dsp:spPr>
        <a:xfrm>
          <a:off x="7736177" y="0"/>
          <a:ext cx="2147334" cy="749807"/>
        </a:xfrm>
        <a:prstGeom prst="chevron">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t>Callbacks</a:t>
          </a:r>
        </a:p>
      </dsp:txBody>
      <dsp:txXfrm>
        <a:off x="8111081" y="0"/>
        <a:ext cx="1397527" cy="749807"/>
      </dsp:txXfrm>
    </dsp:sp>
    <dsp:sp modelId="{D0C82B3F-9B5D-4CDB-B3D9-090D61EFC5D4}">
      <dsp:nvSpPr>
        <dsp:cNvPr id="0" name=""/>
        <dsp:cNvSpPr/>
      </dsp:nvSpPr>
      <dsp:spPr>
        <a:xfrm>
          <a:off x="9668778" y="0"/>
          <a:ext cx="2147334" cy="749807"/>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Snap</a:t>
          </a:r>
        </a:p>
      </dsp:txBody>
      <dsp:txXfrm>
        <a:off x="10043682" y="0"/>
        <a:ext cx="1397527" cy="7498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81CCA3-55D6-4F68-8FF8-25A8BC876BD5}">
      <dsp:nvSpPr>
        <dsp:cNvPr id="0" name=""/>
        <dsp:cNvSpPr/>
      </dsp:nvSpPr>
      <dsp:spPr>
        <a:xfrm>
          <a:off x="3206" y="1667025"/>
          <a:ext cx="3906032" cy="156241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019" tIns="49340" rIns="49340" bIns="49340" numCol="1" spcCol="1270" anchor="ctr" anchorCtr="0">
          <a:noAutofit/>
        </a:bodyPr>
        <a:lstStyle/>
        <a:p>
          <a:pPr marL="0" lvl="0" indent="0" algn="ctr" defTabSz="1644650">
            <a:lnSpc>
              <a:spcPct val="90000"/>
            </a:lnSpc>
            <a:spcBef>
              <a:spcPct val="0"/>
            </a:spcBef>
            <a:spcAft>
              <a:spcPct val="35000"/>
            </a:spcAft>
            <a:buNone/>
          </a:pPr>
          <a:r>
            <a:rPr lang="en-US" sz="3700" kern="1200"/>
            <a:t>Improve Courses</a:t>
          </a:r>
        </a:p>
      </dsp:txBody>
      <dsp:txXfrm>
        <a:off x="784412" y="1667025"/>
        <a:ext cx="2343620" cy="1562412"/>
      </dsp:txXfrm>
    </dsp:sp>
    <dsp:sp modelId="{85406A7B-6883-4A83-8791-20A51C388388}">
      <dsp:nvSpPr>
        <dsp:cNvPr id="0" name=""/>
        <dsp:cNvSpPr/>
      </dsp:nvSpPr>
      <dsp:spPr>
        <a:xfrm>
          <a:off x="3518635" y="1667025"/>
          <a:ext cx="3906032" cy="156241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019" tIns="49340" rIns="49340" bIns="49340" numCol="1" spcCol="1270" anchor="ctr" anchorCtr="0">
          <a:noAutofit/>
        </a:bodyPr>
        <a:lstStyle/>
        <a:p>
          <a:pPr marL="0" lvl="0" indent="0" algn="ctr" defTabSz="1644650">
            <a:lnSpc>
              <a:spcPct val="90000"/>
            </a:lnSpc>
            <a:spcBef>
              <a:spcPct val="0"/>
            </a:spcBef>
            <a:spcAft>
              <a:spcPct val="35000"/>
            </a:spcAft>
            <a:buNone/>
          </a:pPr>
          <a:r>
            <a:rPr lang="en-US" sz="3700" kern="1200"/>
            <a:t>LMS Platform</a:t>
          </a:r>
        </a:p>
      </dsp:txBody>
      <dsp:txXfrm>
        <a:off x="4299841" y="1667025"/>
        <a:ext cx="2343620" cy="1562412"/>
      </dsp:txXfrm>
    </dsp:sp>
    <dsp:sp modelId="{FEE85689-4971-42EE-9F3C-8051EEF0F556}">
      <dsp:nvSpPr>
        <dsp:cNvPr id="0" name=""/>
        <dsp:cNvSpPr/>
      </dsp:nvSpPr>
      <dsp:spPr>
        <a:xfrm>
          <a:off x="7034064" y="1667025"/>
          <a:ext cx="3906032" cy="156241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019" tIns="49340" rIns="49340" bIns="49340" numCol="1" spcCol="1270" anchor="ctr" anchorCtr="0">
          <a:noAutofit/>
        </a:bodyPr>
        <a:lstStyle/>
        <a:p>
          <a:pPr marL="0" lvl="0" indent="0" algn="ctr" defTabSz="1644650">
            <a:lnSpc>
              <a:spcPct val="90000"/>
            </a:lnSpc>
            <a:spcBef>
              <a:spcPct val="0"/>
            </a:spcBef>
            <a:spcAft>
              <a:spcPct val="35000"/>
            </a:spcAft>
            <a:buNone/>
          </a:pPr>
          <a:r>
            <a:rPr lang="en-US" sz="3700" kern="1200"/>
            <a:t>Expand to Referral Lawyers</a:t>
          </a:r>
        </a:p>
      </dsp:txBody>
      <dsp:txXfrm>
        <a:off x="7815270" y="1667025"/>
        <a:ext cx="2343620" cy="15624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1F5430-F8C2-4C38-AA35-83D1D8398F86}">
      <dsp:nvSpPr>
        <dsp:cNvPr id="0" name=""/>
        <dsp:cNvSpPr/>
      </dsp:nvSpPr>
      <dsp:spPr>
        <a:xfrm>
          <a:off x="5132509" y="1842404"/>
          <a:ext cx="150241" cy="3476088"/>
        </a:xfrm>
        <a:custGeom>
          <a:avLst/>
          <a:gdLst/>
          <a:ahLst/>
          <a:cxnLst/>
          <a:rect l="0" t="0" r="0" b="0"/>
          <a:pathLst>
            <a:path>
              <a:moveTo>
                <a:pt x="150241" y="0"/>
              </a:moveTo>
              <a:lnTo>
                <a:pt x="150241" y="3476088"/>
              </a:lnTo>
              <a:lnTo>
                <a:pt x="0" y="34760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242105-892F-4A43-95AC-77A696F7DBCE}">
      <dsp:nvSpPr>
        <dsp:cNvPr id="0" name=""/>
        <dsp:cNvSpPr/>
      </dsp:nvSpPr>
      <dsp:spPr>
        <a:xfrm>
          <a:off x="5282751" y="1842404"/>
          <a:ext cx="150241" cy="2525846"/>
        </a:xfrm>
        <a:custGeom>
          <a:avLst/>
          <a:gdLst/>
          <a:ahLst/>
          <a:cxnLst/>
          <a:rect l="0" t="0" r="0" b="0"/>
          <a:pathLst>
            <a:path>
              <a:moveTo>
                <a:pt x="0" y="0"/>
              </a:moveTo>
              <a:lnTo>
                <a:pt x="0" y="2525846"/>
              </a:lnTo>
              <a:lnTo>
                <a:pt x="150241" y="252584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1FB5F4-BDC6-4157-876D-3E8E1C65D26E}">
      <dsp:nvSpPr>
        <dsp:cNvPr id="0" name=""/>
        <dsp:cNvSpPr/>
      </dsp:nvSpPr>
      <dsp:spPr>
        <a:xfrm>
          <a:off x="5132509" y="1842404"/>
          <a:ext cx="150241" cy="2525846"/>
        </a:xfrm>
        <a:custGeom>
          <a:avLst/>
          <a:gdLst/>
          <a:ahLst/>
          <a:cxnLst/>
          <a:rect l="0" t="0" r="0" b="0"/>
          <a:pathLst>
            <a:path>
              <a:moveTo>
                <a:pt x="150241" y="0"/>
              </a:moveTo>
              <a:lnTo>
                <a:pt x="150241" y="2525846"/>
              </a:lnTo>
              <a:lnTo>
                <a:pt x="0" y="252584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EAC886-F6A0-4EB0-BE48-A00E76399DF5}">
      <dsp:nvSpPr>
        <dsp:cNvPr id="0" name=""/>
        <dsp:cNvSpPr/>
      </dsp:nvSpPr>
      <dsp:spPr>
        <a:xfrm>
          <a:off x="5282751" y="1842404"/>
          <a:ext cx="150241" cy="1575604"/>
        </a:xfrm>
        <a:custGeom>
          <a:avLst/>
          <a:gdLst/>
          <a:ahLst/>
          <a:cxnLst/>
          <a:rect l="0" t="0" r="0" b="0"/>
          <a:pathLst>
            <a:path>
              <a:moveTo>
                <a:pt x="0" y="0"/>
              </a:moveTo>
              <a:lnTo>
                <a:pt x="0" y="1575604"/>
              </a:lnTo>
              <a:lnTo>
                <a:pt x="150241" y="157560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70F4CC-F814-4D43-A589-DC7B99871F7B}">
      <dsp:nvSpPr>
        <dsp:cNvPr id="0" name=""/>
        <dsp:cNvSpPr/>
      </dsp:nvSpPr>
      <dsp:spPr>
        <a:xfrm>
          <a:off x="5132509" y="1842404"/>
          <a:ext cx="150241" cy="1575604"/>
        </a:xfrm>
        <a:custGeom>
          <a:avLst/>
          <a:gdLst/>
          <a:ahLst/>
          <a:cxnLst/>
          <a:rect l="0" t="0" r="0" b="0"/>
          <a:pathLst>
            <a:path>
              <a:moveTo>
                <a:pt x="150241" y="0"/>
              </a:moveTo>
              <a:lnTo>
                <a:pt x="150241" y="1575604"/>
              </a:lnTo>
              <a:lnTo>
                <a:pt x="0" y="157560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8CD0B8-5FE6-4877-96C4-352C3EFABE18}">
      <dsp:nvSpPr>
        <dsp:cNvPr id="0" name=""/>
        <dsp:cNvSpPr/>
      </dsp:nvSpPr>
      <dsp:spPr>
        <a:xfrm>
          <a:off x="5282751" y="1842404"/>
          <a:ext cx="150241" cy="625362"/>
        </a:xfrm>
        <a:custGeom>
          <a:avLst/>
          <a:gdLst/>
          <a:ahLst/>
          <a:cxnLst/>
          <a:rect l="0" t="0" r="0" b="0"/>
          <a:pathLst>
            <a:path>
              <a:moveTo>
                <a:pt x="0" y="0"/>
              </a:moveTo>
              <a:lnTo>
                <a:pt x="0" y="625362"/>
              </a:lnTo>
              <a:lnTo>
                <a:pt x="150241" y="6253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A94B1C-DFA7-49FC-AA6F-652E0D8F4805}">
      <dsp:nvSpPr>
        <dsp:cNvPr id="0" name=""/>
        <dsp:cNvSpPr/>
      </dsp:nvSpPr>
      <dsp:spPr>
        <a:xfrm>
          <a:off x="5132509" y="1842404"/>
          <a:ext cx="150241" cy="625362"/>
        </a:xfrm>
        <a:custGeom>
          <a:avLst/>
          <a:gdLst/>
          <a:ahLst/>
          <a:cxnLst/>
          <a:rect l="0" t="0" r="0" b="0"/>
          <a:pathLst>
            <a:path>
              <a:moveTo>
                <a:pt x="150241" y="0"/>
              </a:moveTo>
              <a:lnTo>
                <a:pt x="150241" y="625362"/>
              </a:lnTo>
              <a:lnTo>
                <a:pt x="0" y="6253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858D6A-1045-4199-A168-33EF21BAF5D7}">
      <dsp:nvSpPr>
        <dsp:cNvPr id="0" name=""/>
        <dsp:cNvSpPr/>
      </dsp:nvSpPr>
      <dsp:spPr>
        <a:xfrm>
          <a:off x="5282751" y="925237"/>
          <a:ext cx="1610582" cy="303623"/>
        </a:xfrm>
        <a:custGeom>
          <a:avLst/>
          <a:gdLst/>
          <a:ahLst/>
          <a:cxnLst/>
          <a:rect l="0" t="0" r="0" b="0"/>
          <a:pathLst>
            <a:path>
              <a:moveTo>
                <a:pt x="1610582" y="0"/>
              </a:moveTo>
              <a:lnTo>
                <a:pt x="1610582" y="153381"/>
              </a:lnTo>
              <a:lnTo>
                <a:pt x="0" y="153381"/>
              </a:lnTo>
              <a:lnTo>
                <a:pt x="0" y="3036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E2FB99-1CF5-4775-852B-61DE407001E1}">
      <dsp:nvSpPr>
        <dsp:cNvPr id="0" name=""/>
        <dsp:cNvSpPr/>
      </dsp:nvSpPr>
      <dsp:spPr>
        <a:xfrm>
          <a:off x="9750594" y="1842404"/>
          <a:ext cx="373326" cy="2540105"/>
        </a:xfrm>
        <a:custGeom>
          <a:avLst/>
          <a:gdLst/>
          <a:ahLst/>
          <a:cxnLst/>
          <a:rect l="0" t="0" r="0" b="0"/>
          <a:pathLst>
            <a:path>
              <a:moveTo>
                <a:pt x="373326" y="0"/>
              </a:moveTo>
              <a:lnTo>
                <a:pt x="373326" y="2540105"/>
              </a:lnTo>
              <a:lnTo>
                <a:pt x="0" y="254010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57BE1B-973D-45CF-9CCB-6E4280511BF3}">
      <dsp:nvSpPr>
        <dsp:cNvPr id="0" name=""/>
        <dsp:cNvSpPr/>
      </dsp:nvSpPr>
      <dsp:spPr>
        <a:xfrm>
          <a:off x="9728816" y="1842404"/>
          <a:ext cx="395104" cy="1611633"/>
        </a:xfrm>
        <a:custGeom>
          <a:avLst/>
          <a:gdLst/>
          <a:ahLst/>
          <a:cxnLst/>
          <a:rect l="0" t="0" r="0" b="0"/>
          <a:pathLst>
            <a:path>
              <a:moveTo>
                <a:pt x="395104" y="0"/>
              </a:moveTo>
              <a:lnTo>
                <a:pt x="395104" y="1611633"/>
              </a:lnTo>
              <a:lnTo>
                <a:pt x="0" y="161163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C67335-5EE5-45C5-B1BD-97EF87BF9DB9}">
      <dsp:nvSpPr>
        <dsp:cNvPr id="0" name=""/>
        <dsp:cNvSpPr/>
      </dsp:nvSpPr>
      <dsp:spPr>
        <a:xfrm>
          <a:off x="9714737" y="1842404"/>
          <a:ext cx="409184" cy="637929"/>
        </a:xfrm>
        <a:custGeom>
          <a:avLst/>
          <a:gdLst/>
          <a:ahLst/>
          <a:cxnLst/>
          <a:rect l="0" t="0" r="0" b="0"/>
          <a:pathLst>
            <a:path>
              <a:moveTo>
                <a:pt x="409184" y="0"/>
              </a:moveTo>
              <a:lnTo>
                <a:pt x="409184" y="637929"/>
              </a:lnTo>
              <a:lnTo>
                <a:pt x="0" y="6379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2AE86F-7FCB-4D83-AEA4-3C9C32347357}">
      <dsp:nvSpPr>
        <dsp:cNvPr id="0" name=""/>
        <dsp:cNvSpPr/>
      </dsp:nvSpPr>
      <dsp:spPr>
        <a:xfrm>
          <a:off x="6893333" y="925237"/>
          <a:ext cx="2174266" cy="303623"/>
        </a:xfrm>
        <a:custGeom>
          <a:avLst/>
          <a:gdLst/>
          <a:ahLst/>
          <a:cxnLst/>
          <a:rect l="0" t="0" r="0" b="0"/>
          <a:pathLst>
            <a:path>
              <a:moveTo>
                <a:pt x="0" y="0"/>
              </a:moveTo>
              <a:lnTo>
                <a:pt x="0" y="153381"/>
              </a:lnTo>
              <a:lnTo>
                <a:pt x="2174266" y="153381"/>
              </a:lnTo>
              <a:lnTo>
                <a:pt x="2174266" y="3036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7C04CC-3EAB-407E-A1F5-6638FA428170}">
      <dsp:nvSpPr>
        <dsp:cNvPr id="0" name=""/>
        <dsp:cNvSpPr/>
      </dsp:nvSpPr>
      <dsp:spPr>
        <a:xfrm>
          <a:off x="1724966" y="1842404"/>
          <a:ext cx="394855" cy="1575604"/>
        </a:xfrm>
        <a:custGeom>
          <a:avLst/>
          <a:gdLst/>
          <a:ahLst/>
          <a:cxnLst/>
          <a:rect l="0" t="0" r="0" b="0"/>
          <a:pathLst>
            <a:path>
              <a:moveTo>
                <a:pt x="394855" y="0"/>
              </a:moveTo>
              <a:lnTo>
                <a:pt x="394855" y="1575604"/>
              </a:lnTo>
              <a:lnTo>
                <a:pt x="0" y="157560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E85AD0-65E9-4895-93F8-C030B3BCA620}">
      <dsp:nvSpPr>
        <dsp:cNvPr id="0" name=""/>
        <dsp:cNvSpPr/>
      </dsp:nvSpPr>
      <dsp:spPr>
        <a:xfrm>
          <a:off x="1724966" y="1842404"/>
          <a:ext cx="394855" cy="625362"/>
        </a:xfrm>
        <a:custGeom>
          <a:avLst/>
          <a:gdLst/>
          <a:ahLst/>
          <a:cxnLst/>
          <a:rect l="0" t="0" r="0" b="0"/>
          <a:pathLst>
            <a:path>
              <a:moveTo>
                <a:pt x="394855" y="0"/>
              </a:moveTo>
              <a:lnTo>
                <a:pt x="394855" y="625362"/>
              </a:lnTo>
              <a:lnTo>
                <a:pt x="0" y="6253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FC6F6B-289E-4A39-BC85-FF2173042A56}">
      <dsp:nvSpPr>
        <dsp:cNvPr id="0" name=""/>
        <dsp:cNvSpPr/>
      </dsp:nvSpPr>
      <dsp:spPr>
        <a:xfrm>
          <a:off x="1177679" y="925237"/>
          <a:ext cx="5715654" cy="303623"/>
        </a:xfrm>
        <a:custGeom>
          <a:avLst/>
          <a:gdLst/>
          <a:ahLst/>
          <a:cxnLst/>
          <a:rect l="0" t="0" r="0" b="0"/>
          <a:pathLst>
            <a:path>
              <a:moveTo>
                <a:pt x="5715654" y="0"/>
              </a:moveTo>
              <a:lnTo>
                <a:pt x="5715654" y="153381"/>
              </a:lnTo>
              <a:lnTo>
                <a:pt x="0" y="153381"/>
              </a:lnTo>
              <a:lnTo>
                <a:pt x="0" y="3036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B7D00A-A55A-48C4-AAD1-6DA9D15C2033}">
      <dsp:nvSpPr>
        <dsp:cNvPr id="0" name=""/>
        <dsp:cNvSpPr/>
      </dsp:nvSpPr>
      <dsp:spPr>
        <a:xfrm>
          <a:off x="5206371" y="0"/>
          <a:ext cx="3373924" cy="9252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t>James Rosseau, CCO</a:t>
          </a:r>
        </a:p>
      </dsp:txBody>
      <dsp:txXfrm>
        <a:off x="5206371" y="0"/>
        <a:ext cx="3373924" cy="925237"/>
      </dsp:txXfrm>
    </dsp:sp>
    <dsp:sp modelId="{E1E67EE7-55BB-4EE1-A845-61E5420ACED8}">
      <dsp:nvSpPr>
        <dsp:cNvPr id="0" name=""/>
        <dsp:cNvSpPr/>
      </dsp:nvSpPr>
      <dsp:spPr>
        <a:xfrm>
          <a:off x="0" y="1228860"/>
          <a:ext cx="2355358" cy="6135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PEOPLE</a:t>
          </a:r>
        </a:p>
      </dsp:txBody>
      <dsp:txXfrm>
        <a:off x="0" y="1228860"/>
        <a:ext cx="2355358" cy="613543"/>
      </dsp:txXfrm>
    </dsp:sp>
    <dsp:sp modelId="{DD515A9C-485E-49B8-B20F-1DA7F9587CA0}">
      <dsp:nvSpPr>
        <dsp:cNvPr id="0" name=""/>
        <dsp:cNvSpPr/>
      </dsp:nvSpPr>
      <dsp:spPr>
        <a:xfrm>
          <a:off x="106135" y="2142887"/>
          <a:ext cx="1618831" cy="6497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Melissa Cornell, Sr. Director, HR</a:t>
          </a:r>
        </a:p>
      </dsp:txBody>
      <dsp:txXfrm>
        <a:off x="106135" y="2142887"/>
        <a:ext cx="1618831" cy="649758"/>
      </dsp:txXfrm>
    </dsp:sp>
    <dsp:sp modelId="{8F8D05F4-E5DC-4DF5-9387-F7932A7FC954}">
      <dsp:nvSpPr>
        <dsp:cNvPr id="0" name=""/>
        <dsp:cNvSpPr/>
      </dsp:nvSpPr>
      <dsp:spPr>
        <a:xfrm>
          <a:off x="106135" y="3093129"/>
          <a:ext cx="1618831" cy="6497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Patrick Hodges, SVP People &amp; Org. Dev.</a:t>
          </a:r>
        </a:p>
      </dsp:txBody>
      <dsp:txXfrm>
        <a:off x="106135" y="3093129"/>
        <a:ext cx="1618831" cy="649758"/>
      </dsp:txXfrm>
    </dsp:sp>
    <dsp:sp modelId="{AE0203F5-5399-47DA-A739-2E6D432B0670}">
      <dsp:nvSpPr>
        <dsp:cNvPr id="0" name=""/>
        <dsp:cNvSpPr/>
      </dsp:nvSpPr>
      <dsp:spPr>
        <a:xfrm>
          <a:off x="7747198" y="1228860"/>
          <a:ext cx="2640802" cy="6135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STRATEGIC AND BUSINESS PLANNING</a:t>
          </a:r>
        </a:p>
      </dsp:txBody>
      <dsp:txXfrm>
        <a:off x="7747198" y="1228860"/>
        <a:ext cx="2640802" cy="613543"/>
      </dsp:txXfrm>
    </dsp:sp>
    <dsp:sp modelId="{794A990E-7FC8-41AF-98B4-4CD093413F63}">
      <dsp:nvSpPr>
        <dsp:cNvPr id="0" name=""/>
        <dsp:cNvSpPr/>
      </dsp:nvSpPr>
      <dsp:spPr>
        <a:xfrm>
          <a:off x="8081725" y="2153768"/>
          <a:ext cx="1633011" cy="65312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Jake Varghese, VP Business Development</a:t>
          </a:r>
        </a:p>
      </dsp:txBody>
      <dsp:txXfrm>
        <a:off x="8081725" y="2153768"/>
        <a:ext cx="1633011" cy="653128"/>
      </dsp:txXfrm>
    </dsp:sp>
    <dsp:sp modelId="{14358735-DF0B-4988-B6FE-498E25B02D9E}">
      <dsp:nvSpPr>
        <dsp:cNvPr id="0" name=""/>
        <dsp:cNvSpPr/>
      </dsp:nvSpPr>
      <dsp:spPr>
        <a:xfrm>
          <a:off x="8109985" y="3129158"/>
          <a:ext cx="1618831" cy="6497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Heather Swan, Business Analyst</a:t>
          </a:r>
        </a:p>
      </dsp:txBody>
      <dsp:txXfrm>
        <a:off x="8109985" y="3129158"/>
        <a:ext cx="1618831" cy="649758"/>
      </dsp:txXfrm>
    </dsp:sp>
    <dsp:sp modelId="{3F08DB16-7DDD-4841-B573-CB364D2C0D83}">
      <dsp:nvSpPr>
        <dsp:cNvPr id="0" name=""/>
        <dsp:cNvSpPr/>
      </dsp:nvSpPr>
      <dsp:spPr>
        <a:xfrm>
          <a:off x="8131763" y="4057629"/>
          <a:ext cx="1618831" cy="6497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Christie Reed, Workday ERP Administrator</a:t>
          </a:r>
        </a:p>
      </dsp:txBody>
      <dsp:txXfrm>
        <a:off x="8131763" y="4057629"/>
        <a:ext cx="1618831" cy="649758"/>
      </dsp:txXfrm>
    </dsp:sp>
    <dsp:sp modelId="{516632C4-2374-4592-B069-AD69F503855D}">
      <dsp:nvSpPr>
        <dsp:cNvPr id="0" name=""/>
        <dsp:cNvSpPr/>
      </dsp:nvSpPr>
      <dsp:spPr>
        <a:xfrm>
          <a:off x="4105071" y="1228860"/>
          <a:ext cx="2355358" cy="6135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PRODUCT</a:t>
          </a:r>
        </a:p>
      </dsp:txBody>
      <dsp:txXfrm>
        <a:off x="4105071" y="1228860"/>
        <a:ext cx="2355358" cy="613543"/>
      </dsp:txXfrm>
    </dsp:sp>
    <dsp:sp modelId="{4C1F4CFB-55CD-4B32-AAA4-4F44B1B96023}">
      <dsp:nvSpPr>
        <dsp:cNvPr id="0" name=""/>
        <dsp:cNvSpPr/>
      </dsp:nvSpPr>
      <dsp:spPr>
        <a:xfrm>
          <a:off x="3513678" y="2142887"/>
          <a:ext cx="1618831" cy="6497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Cory Craig, Adonis</a:t>
          </a:r>
        </a:p>
      </dsp:txBody>
      <dsp:txXfrm>
        <a:off x="3513678" y="2142887"/>
        <a:ext cx="1618831" cy="649758"/>
      </dsp:txXfrm>
    </dsp:sp>
    <dsp:sp modelId="{7FF715E7-79B7-4DDC-9188-9CB753BFC2C8}">
      <dsp:nvSpPr>
        <dsp:cNvPr id="0" name=""/>
        <dsp:cNvSpPr/>
      </dsp:nvSpPr>
      <dsp:spPr>
        <a:xfrm>
          <a:off x="5432992" y="2142887"/>
          <a:ext cx="1618831" cy="6497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Jarrod Legg, AI</a:t>
          </a:r>
        </a:p>
      </dsp:txBody>
      <dsp:txXfrm>
        <a:off x="5432992" y="2142887"/>
        <a:ext cx="1618831" cy="649758"/>
      </dsp:txXfrm>
    </dsp:sp>
    <dsp:sp modelId="{740860E9-0C8D-4196-B4A8-F0ED42541A40}">
      <dsp:nvSpPr>
        <dsp:cNvPr id="0" name=""/>
        <dsp:cNvSpPr/>
      </dsp:nvSpPr>
      <dsp:spPr>
        <a:xfrm>
          <a:off x="3513678" y="3093129"/>
          <a:ext cx="1618831" cy="6497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Mariam Ballard, Enhance</a:t>
          </a:r>
        </a:p>
      </dsp:txBody>
      <dsp:txXfrm>
        <a:off x="3513678" y="3093129"/>
        <a:ext cx="1618831" cy="649758"/>
      </dsp:txXfrm>
    </dsp:sp>
    <dsp:sp modelId="{27C24226-77FF-473D-B560-7EB31519B032}">
      <dsp:nvSpPr>
        <dsp:cNvPr id="0" name=""/>
        <dsp:cNvSpPr/>
      </dsp:nvSpPr>
      <dsp:spPr>
        <a:xfrm>
          <a:off x="5432992" y="3093129"/>
          <a:ext cx="1618831" cy="6497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Jenn Stueckler, IDShield</a:t>
          </a:r>
        </a:p>
      </dsp:txBody>
      <dsp:txXfrm>
        <a:off x="5432992" y="3093129"/>
        <a:ext cx="1618831" cy="649758"/>
      </dsp:txXfrm>
    </dsp:sp>
    <dsp:sp modelId="{C646F263-F683-4757-BC95-E2B6E0688D10}">
      <dsp:nvSpPr>
        <dsp:cNvPr id="0" name=""/>
        <dsp:cNvSpPr/>
      </dsp:nvSpPr>
      <dsp:spPr>
        <a:xfrm>
          <a:off x="3513678" y="4043371"/>
          <a:ext cx="1618831" cy="6497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Angie Pettigrew, LegalShield</a:t>
          </a:r>
        </a:p>
      </dsp:txBody>
      <dsp:txXfrm>
        <a:off x="3513678" y="4043371"/>
        <a:ext cx="1618831" cy="649758"/>
      </dsp:txXfrm>
    </dsp:sp>
    <dsp:sp modelId="{CB2640C3-3165-43FC-A08D-6ED0E6D95BBB}">
      <dsp:nvSpPr>
        <dsp:cNvPr id="0" name=""/>
        <dsp:cNvSpPr/>
      </dsp:nvSpPr>
      <dsp:spPr>
        <a:xfrm>
          <a:off x="5432992" y="4043371"/>
          <a:ext cx="1618831" cy="6497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TBD, Forms</a:t>
          </a:r>
        </a:p>
      </dsp:txBody>
      <dsp:txXfrm>
        <a:off x="5432992" y="4043371"/>
        <a:ext cx="1618831" cy="649758"/>
      </dsp:txXfrm>
    </dsp:sp>
    <dsp:sp modelId="{3E579455-FC2D-44FE-8AD0-3C1168479CC4}">
      <dsp:nvSpPr>
        <dsp:cNvPr id="0" name=""/>
        <dsp:cNvSpPr/>
      </dsp:nvSpPr>
      <dsp:spPr>
        <a:xfrm>
          <a:off x="3513678" y="4993613"/>
          <a:ext cx="1618831" cy="6497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Oscar Garza, Mobile</a:t>
          </a:r>
        </a:p>
      </dsp:txBody>
      <dsp:txXfrm>
        <a:off x="3513678" y="4993613"/>
        <a:ext cx="1618831" cy="6497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C745A-C1A4-4875-8011-FC2CC2F09950}">
      <dsp:nvSpPr>
        <dsp:cNvPr id="0" name=""/>
        <dsp:cNvSpPr/>
      </dsp:nvSpPr>
      <dsp:spPr>
        <a:xfrm>
          <a:off x="108852" y="1990904"/>
          <a:ext cx="3595413" cy="3643622"/>
        </a:xfrm>
        <a:prstGeom prst="ellipse">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66BAEE3-68DF-4D74-AB27-2CAFFCE347CB}">
      <dsp:nvSpPr>
        <dsp:cNvPr id="0" name=""/>
        <dsp:cNvSpPr/>
      </dsp:nvSpPr>
      <dsp:spPr>
        <a:xfrm>
          <a:off x="467219" y="2373376"/>
          <a:ext cx="2878679" cy="2878679"/>
        </a:xfrm>
        <a:prstGeom prst="ellipse">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4D80225-89C1-43DC-BF49-50F37F2477F1}">
      <dsp:nvSpPr>
        <dsp:cNvPr id="0" name=""/>
        <dsp:cNvSpPr/>
      </dsp:nvSpPr>
      <dsp:spPr>
        <a:xfrm>
          <a:off x="1042955" y="2949112"/>
          <a:ext cx="1727207" cy="1727207"/>
        </a:xfrm>
        <a:prstGeom prst="ellipse">
          <a:avLst/>
        </a:prstGeom>
        <a:solidFill>
          <a:schemeClr val="accent2">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A55B1D9-D8D7-47E0-9FC6-32FBA6D02D33}">
      <dsp:nvSpPr>
        <dsp:cNvPr id="0" name=""/>
        <dsp:cNvSpPr/>
      </dsp:nvSpPr>
      <dsp:spPr>
        <a:xfrm>
          <a:off x="1618691" y="3524848"/>
          <a:ext cx="575735" cy="575735"/>
        </a:xfrm>
        <a:prstGeom prst="ellipse">
          <a:avLst/>
        </a:prstGeom>
        <a:solidFill>
          <a:schemeClr val="accent1">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1316497-1EC2-43C6-802A-271295056752}">
      <dsp:nvSpPr>
        <dsp:cNvPr id="0" name=""/>
        <dsp:cNvSpPr/>
      </dsp:nvSpPr>
      <dsp:spPr>
        <a:xfrm>
          <a:off x="4593774" y="453696"/>
          <a:ext cx="2015411" cy="964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25400" rIns="25400" bIns="25400" numCol="1" spcCol="1270" anchor="ctr" anchorCtr="0">
          <a:noAutofit/>
        </a:bodyPr>
        <a:lstStyle/>
        <a:p>
          <a:pPr marL="0" lvl="0" indent="0" algn="l" defTabSz="889000">
            <a:lnSpc>
              <a:spcPct val="90000"/>
            </a:lnSpc>
            <a:spcBef>
              <a:spcPct val="0"/>
            </a:spcBef>
            <a:spcAft>
              <a:spcPct val="35000"/>
            </a:spcAft>
            <a:buNone/>
          </a:pPr>
          <a:r>
            <a:rPr lang="en-US" sz="2000" kern="1200"/>
            <a:t>Upgrade to full membership</a:t>
          </a:r>
        </a:p>
      </dsp:txBody>
      <dsp:txXfrm>
        <a:off x="4593774" y="453696"/>
        <a:ext cx="2015411" cy="964038"/>
      </dsp:txXfrm>
    </dsp:sp>
    <dsp:sp modelId="{952AFBA1-F282-46BB-AD7F-90909D7B6BE2}">
      <dsp:nvSpPr>
        <dsp:cNvPr id="0" name=""/>
        <dsp:cNvSpPr/>
      </dsp:nvSpPr>
      <dsp:spPr>
        <a:xfrm>
          <a:off x="4089921" y="935715"/>
          <a:ext cx="503852" cy="0"/>
        </a:xfrm>
        <a:prstGeom prst="line">
          <a:avLst/>
        </a:prstGeom>
        <a:no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4024EC45-8F1B-4C12-A34F-7F3D7B205475}">
      <dsp:nvSpPr>
        <dsp:cNvPr id="0" name=""/>
        <dsp:cNvSpPr/>
      </dsp:nvSpPr>
      <dsp:spPr>
        <a:xfrm rot="5400000">
          <a:off x="1557221" y="1253143"/>
          <a:ext cx="2848448" cy="2216952"/>
        </a:xfrm>
        <a:prstGeom prst="line">
          <a:avLst/>
        </a:prstGeom>
        <a:no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354115E6-B427-4D00-B7CD-9718A7BE2DF9}">
      <dsp:nvSpPr>
        <dsp:cNvPr id="0" name=""/>
        <dsp:cNvSpPr/>
      </dsp:nvSpPr>
      <dsp:spPr>
        <a:xfrm>
          <a:off x="4593774" y="1417735"/>
          <a:ext cx="2015411" cy="964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25400" rIns="25400" bIns="25400" numCol="1" spcCol="1270" anchor="ctr" anchorCtr="0">
          <a:noAutofit/>
        </a:bodyPr>
        <a:lstStyle/>
        <a:p>
          <a:pPr marL="0" lvl="0" indent="0" algn="l" defTabSz="889000">
            <a:lnSpc>
              <a:spcPct val="90000"/>
            </a:lnSpc>
            <a:spcBef>
              <a:spcPct val="0"/>
            </a:spcBef>
            <a:spcAft>
              <a:spcPct val="35000"/>
            </a:spcAft>
            <a:buNone/>
          </a:pPr>
          <a:r>
            <a:rPr lang="en-US" sz="2000" kern="1200"/>
            <a:t>Use Freemium Services</a:t>
          </a:r>
        </a:p>
      </dsp:txBody>
      <dsp:txXfrm>
        <a:off x="4593774" y="1417735"/>
        <a:ext cx="2015411" cy="964038"/>
      </dsp:txXfrm>
    </dsp:sp>
    <dsp:sp modelId="{01A1D15D-35F3-4694-86E6-08A713845D5A}">
      <dsp:nvSpPr>
        <dsp:cNvPr id="0" name=""/>
        <dsp:cNvSpPr/>
      </dsp:nvSpPr>
      <dsp:spPr>
        <a:xfrm>
          <a:off x="4089921" y="1899754"/>
          <a:ext cx="503852" cy="0"/>
        </a:xfrm>
        <a:prstGeom prst="line">
          <a:avLst/>
        </a:prstGeom>
        <a:no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20ED0C56-5182-48EA-BC59-28C5FD45E405}">
      <dsp:nvSpPr>
        <dsp:cNvPr id="0" name=""/>
        <dsp:cNvSpPr/>
      </dsp:nvSpPr>
      <dsp:spPr>
        <a:xfrm rot="5400000">
          <a:off x="2050325" y="2201394"/>
          <a:ext cx="2339221" cy="1736613"/>
        </a:xfrm>
        <a:prstGeom prst="line">
          <a:avLst/>
        </a:prstGeom>
        <a:no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3D9DADA3-CA43-48B7-B63B-B33069EBDE32}">
      <dsp:nvSpPr>
        <dsp:cNvPr id="0" name=""/>
        <dsp:cNvSpPr/>
      </dsp:nvSpPr>
      <dsp:spPr>
        <a:xfrm>
          <a:off x="4593774" y="2381773"/>
          <a:ext cx="2015411" cy="964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25400" rIns="25400" bIns="25400" numCol="1" spcCol="1270" anchor="ctr" anchorCtr="0">
          <a:noAutofit/>
        </a:bodyPr>
        <a:lstStyle/>
        <a:p>
          <a:pPr marL="0" lvl="0" indent="0" algn="l" defTabSz="889000">
            <a:lnSpc>
              <a:spcPct val="90000"/>
            </a:lnSpc>
            <a:spcBef>
              <a:spcPct val="0"/>
            </a:spcBef>
            <a:spcAft>
              <a:spcPct val="35000"/>
            </a:spcAft>
            <a:buNone/>
          </a:pPr>
          <a:r>
            <a:rPr lang="en-US" sz="2000" kern="1200"/>
            <a:t>Download App</a:t>
          </a:r>
        </a:p>
      </dsp:txBody>
      <dsp:txXfrm>
        <a:off x="4593774" y="2381773"/>
        <a:ext cx="2015411" cy="964038"/>
      </dsp:txXfrm>
    </dsp:sp>
    <dsp:sp modelId="{50682AD7-1CA0-48C1-80DF-4F2E0DB6F117}">
      <dsp:nvSpPr>
        <dsp:cNvPr id="0" name=""/>
        <dsp:cNvSpPr/>
      </dsp:nvSpPr>
      <dsp:spPr>
        <a:xfrm>
          <a:off x="4089921" y="2863793"/>
          <a:ext cx="503852" cy="0"/>
        </a:xfrm>
        <a:prstGeom prst="line">
          <a:avLst/>
        </a:prstGeom>
        <a:no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54CA1BD2-AAD1-42F3-B5F9-C23F174236C9}">
      <dsp:nvSpPr>
        <dsp:cNvPr id="0" name=""/>
        <dsp:cNvSpPr/>
      </dsp:nvSpPr>
      <dsp:spPr>
        <a:xfrm rot="5400000">
          <a:off x="2527642" y="3085152"/>
          <a:ext cx="1784311" cy="1340248"/>
        </a:xfrm>
        <a:prstGeom prst="line">
          <a:avLst/>
        </a:prstGeom>
        <a:no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9D3109C9-297A-476F-B78F-688C3D1110EC}">
      <dsp:nvSpPr>
        <dsp:cNvPr id="0" name=""/>
        <dsp:cNvSpPr/>
      </dsp:nvSpPr>
      <dsp:spPr>
        <a:xfrm>
          <a:off x="4582891" y="3433838"/>
          <a:ext cx="2015411" cy="2194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25400" rIns="25400" bIns="25400" numCol="1" spcCol="1270" anchor="ctr" anchorCtr="0">
          <a:noAutofit/>
        </a:bodyPr>
        <a:lstStyle/>
        <a:p>
          <a:pPr marL="0" lvl="0" indent="0" algn="l" defTabSz="889000">
            <a:lnSpc>
              <a:spcPct val="90000"/>
            </a:lnSpc>
            <a:spcBef>
              <a:spcPct val="0"/>
            </a:spcBef>
            <a:spcAft>
              <a:spcPct val="35000"/>
            </a:spcAft>
            <a:buNone/>
          </a:pPr>
          <a:r>
            <a:rPr lang="en-US" sz="2000" kern="1200"/>
            <a:t>100 Million Americans living with civil justice problems that the ABA termed “basic human needs”</a:t>
          </a:r>
        </a:p>
      </dsp:txBody>
      <dsp:txXfrm>
        <a:off x="4582891" y="3433838"/>
        <a:ext cx="2015411" cy="2194074"/>
      </dsp:txXfrm>
    </dsp:sp>
    <dsp:sp modelId="{0DB1B3AD-5FA8-41AD-9AED-4413B6C9CAAB}">
      <dsp:nvSpPr>
        <dsp:cNvPr id="0" name=""/>
        <dsp:cNvSpPr/>
      </dsp:nvSpPr>
      <dsp:spPr>
        <a:xfrm>
          <a:off x="4089921" y="3827831"/>
          <a:ext cx="503852" cy="0"/>
        </a:xfrm>
        <a:prstGeom prst="line">
          <a:avLst/>
        </a:prstGeom>
        <a:no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5EB32B70-AB1B-4923-95B9-4831CCE5B6D7}">
      <dsp:nvSpPr>
        <dsp:cNvPr id="0" name=""/>
        <dsp:cNvSpPr/>
      </dsp:nvSpPr>
      <dsp:spPr>
        <a:xfrm rot="5400000">
          <a:off x="3006100" y="3972403"/>
          <a:ext cx="1226445" cy="936494"/>
        </a:xfrm>
        <a:prstGeom prst="line">
          <a:avLst/>
        </a:prstGeom>
        <a:no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0CE149-E6D4-4F2A-9B80-43EB4F18E1DD}">
      <dsp:nvSpPr>
        <dsp:cNvPr id="0" name=""/>
        <dsp:cNvSpPr/>
      </dsp:nvSpPr>
      <dsp:spPr>
        <a:xfrm>
          <a:off x="5772" y="0"/>
          <a:ext cx="2147334" cy="749807"/>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t>Bots</a:t>
          </a:r>
        </a:p>
      </dsp:txBody>
      <dsp:txXfrm>
        <a:off x="380676" y="0"/>
        <a:ext cx="1397527" cy="749807"/>
      </dsp:txXfrm>
    </dsp:sp>
    <dsp:sp modelId="{E7D472AE-DFFF-4547-AB26-3D5244B9F6D2}">
      <dsp:nvSpPr>
        <dsp:cNvPr id="0" name=""/>
        <dsp:cNvSpPr/>
      </dsp:nvSpPr>
      <dsp:spPr>
        <a:xfrm>
          <a:off x="1916601" y="0"/>
          <a:ext cx="2147334" cy="749807"/>
        </a:xfrm>
        <a:prstGeom prst="chevron">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t>Alexa &amp; Google Home</a:t>
          </a:r>
        </a:p>
      </dsp:txBody>
      <dsp:txXfrm>
        <a:off x="2291505" y="0"/>
        <a:ext cx="1397527" cy="749807"/>
      </dsp:txXfrm>
    </dsp:sp>
    <dsp:sp modelId="{BB29255D-160E-48DA-A252-9F60241A8BA0}">
      <dsp:nvSpPr>
        <dsp:cNvPr id="0" name=""/>
        <dsp:cNvSpPr/>
      </dsp:nvSpPr>
      <dsp:spPr>
        <a:xfrm>
          <a:off x="3870974" y="0"/>
          <a:ext cx="2147334" cy="749807"/>
        </a:xfrm>
        <a:prstGeom prst="chevron">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t>Member Auto Activation</a:t>
          </a:r>
        </a:p>
      </dsp:txBody>
      <dsp:txXfrm>
        <a:off x="4245878" y="0"/>
        <a:ext cx="1397527" cy="749807"/>
      </dsp:txXfrm>
    </dsp:sp>
    <dsp:sp modelId="{DF745ED6-936D-47E8-9640-6C7246F208BA}">
      <dsp:nvSpPr>
        <dsp:cNvPr id="0" name=""/>
        <dsp:cNvSpPr/>
      </dsp:nvSpPr>
      <dsp:spPr>
        <a:xfrm>
          <a:off x="5803576" y="0"/>
          <a:ext cx="2147334" cy="749807"/>
        </a:xfrm>
        <a:prstGeom prst="chevron">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t>Freemium</a:t>
          </a:r>
        </a:p>
      </dsp:txBody>
      <dsp:txXfrm>
        <a:off x="6178480" y="0"/>
        <a:ext cx="1397527" cy="749807"/>
      </dsp:txXfrm>
    </dsp:sp>
    <dsp:sp modelId="{0AE8A669-F6DA-4535-9858-A0DB7EC681B3}">
      <dsp:nvSpPr>
        <dsp:cNvPr id="0" name=""/>
        <dsp:cNvSpPr/>
      </dsp:nvSpPr>
      <dsp:spPr>
        <a:xfrm>
          <a:off x="7736177" y="0"/>
          <a:ext cx="2147334" cy="749807"/>
        </a:xfrm>
        <a:prstGeom prst="chevron">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t>Callbacks</a:t>
          </a:r>
        </a:p>
      </dsp:txBody>
      <dsp:txXfrm>
        <a:off x="8111081" y="0"/>
        <a:ext cx="1397527" cy="749807"/>
      </dsp:txXfrm>
    </dsp:sp>
    <dsp:sp modelId="{D0C82B3F-9B5D-4CDB-B3D9-090D61EFC5D4}">
      <dsp:nvSpPr>
        <dsp:cNvPr id="0" name=""/>
        <dsp:cNvSpPr/>
      </dsp:nvSpPr>
      <dsp:spPr>
        <a:xfrm>
          <a:off x="9668778" y="0"/>
          <a:ext cx="2147334" cy="749807"/>
        </a:xfrm>
        <a:prstGeom prst="chevron">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t>Snap</a:t>
          </a:r>
        </a:p>
      </dsp:txBody>
      <dsp:txXfrm>
        <a:off x="10043682" y="0"/>
        <a:ext cx="1397527" cy="74980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0CE149-E6D4-4F2A-9B80-43EB4F18E1DD}">
      <dsp:nvSpPr>
        <dsp:cNvPr id="0" name=""/>
        <dsp:cNvSpPr/>
      </dsp:nvSpPr>
      <dsp:spPr>
        <a:xfrm>
          <a:off x="5772" y="0"/>
          <a:ext cx="2147334" cy="749807"/>
        </a:xfrm>
        <a:prstGeom prst="chevron">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t>Bots</a:t>
          </a:r>
        </a:p>
      </dsp:txBody>
      <dsp:txXfrm>
        <a:off x="380676" y="0"/>
        <a:ext cx="1397527" cy="749807"/>
      </dsp:txXfrm>
    </dsp:sp>
    <dsp:sp modelId="{E7D472AE-DFFF-4547-AB26-3D5244B9F6D2}">
      <dsp:nvSpPr>
        <dsp:cNvPr id="0" name=""/>
        <dsp:cNvSpPr/>
      </dsp:nvSpPr>
      <dsp:spPr>
        <a:xfrm>
          <a:off x="1938373" y="0"/>
          <a:ext cx="2147334" cy="749807"/>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t>Alexa &amp; Google Home</a:t>
          </a:r>
        </a:p>
      </dsp:txBody>
      <dsp:txXfrm>
        <a:off x="2313277" y="0"/>
        <a:ext cx="1397527" cy="749807"/>
      </dsp:txXfrm>
    </dsp:sp>
    <dsp:sp modelId="{BB29255D-160E-48DA-A252-9F60241A8BA0}">
      <dsp:nvSpPr>
        <dsp:cNvPr id="0" name=""/>
        <dsp:cNvSpPr/>
      </dsp:nvSpPr>
      <dsp:spPr>
        <a:xfrm>
          <a:off x="3870974" y="0"/>
          <a:ext cx="2147334" cy="749807"/>
        </a:xfrm>
        <a:prstGeom prst="chevron">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t>Member Auto Activation</a:t>
          </a:r>
        </a:p>
      </dsp:txBody>
      <dsp:txXfrm>
        <a:off x="4245878" y="0"/>
        <a:ext cx="1397527" cy="749807"/>
      </dsp:txXfrm>
    </dsp:sp>
    <dsp:sp modelId="{DF745ED6-936D-47E8-9640-6C7246F208BA}">
      <dsp:nvSpPr>
        <dsp:cNvPr id="0" name=""/>
        <dsp:cNvSpPr/>
      </dsp:nvSpPr>
      <dsp:spPr>
        <a:xfrm>
          <a:off x="5803576" y="0"/>
          <a:ext cx="2147334" cy="749807"/>
        </a:xfrm>
        <a:prstGeom prst="chevron">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t>Freemium</a:t>
          </a:r>
        </a:p>
      </dsp:txBody>
      <dsp:txXfrm>
        <a:off x="6178480" y="0"/>
        <a:ext cx="1397527" cy="749807"/>
      </dsp:txXfrm>
    </dsp:sp>
    <dsp:sp modelId="{0AE8A669-F6DA-4535-9858-A0DB7EC681B3}">
      <dsp:nvSpPr>
        <dsp:cNvPr id="0" name=""/>
        <dsp:cNvSpPr/>
      </dsp:nvSpPr>
      <dsp:spPr>
        <a:xfrm>
          <a:off x="7736177" y="0"/>
          <a:ext cx="2147334" cy="749807"/>
        </a:xfrm>
        <a:prstGeom prst="chevron">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t>Callbacks</a:t>
          </a:r>
        </a:p>
      </dsp:txBody>
      <dsp:txXfrm>
        <a:off x="8111081" y="0"/>
        <a:ext cx="1397527" cy="749807"/>
      </dsp:txXfrm>
    </dsp:sp>
    <dsp:sp modelId="{D0C82B3F-9B5D-4CDB-B3D9-090D61EFC5D4}">
      <dsp:nvSpPr>
        <dsp:cNvPr id="0" name=""/>
        <dsp:cNvSpPr/>
      </dsp:nvSpPr>
      <dsp:spPr>
        <a:xfrm>
          <a:off x="9668778" y="0"/>
          <a:ext cx="2147334" cy="749807"/>
        </a:xfrm>
        <a:prstGeom prst="chevron">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t>Snap</a:t>
          </a:r>
        </a:p>
      </dsp:txBody>
      <dsp:txXfrm>
        <a:off x="10043682" y="0"/>
        <a:ext cx="1397527" cy="74980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0CE149-E6D4-4F2A-9B80-43EB4F18E1DD}">
      <dsp:nvSpPr>
        <dsp:cNvPr id="0" name=""/>
        <dsp:cNvSpPr/>
      </dsp:nvSpPr>
      <dsp:spPr>
        <a:xfrm>
          <a:off x="5772" y="0"/>
          <a:ext cx="2147334" cy="749807"/>
        </a:xfrm>
        <a:prstGeom prst="chevron">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t>Bots</a:t>
          </a:r>
        </a:p>
      </dsp:txBody>
      <dsp:txXfrm>
        <a:off x="380676" y="0"/>
        <a:ext cx="1397527" cy="749807"/>
      </dsp:txXfrm>
    </dsp:sp>
    <dsp:sp modelId="{E7D472AE-DFFF-4547-AB26-3D5244B9F6D2}">
      <dsp:nvSpPr>
        <dsp:cNvPr id="0" name=""/>
        <dsp:cNvSpPr/>
      </dsp:nvSpPr>
      <dsp:spPr>
        <a:xfrm>
          <a:off x="1938373" y="0"/>
          <a:ext cx="2147334" cy="749807"/>
        </a:xfrm>
        <a:prstGeom prst="chevron">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t>Alexa &amp; Google Home</a:t>
          </a:r>
        </a:p>
      </dsp:txBody>
      <dsp:txXfrm>
        <a:off x="2313277" y="0"/>
        <a:ext cx="1397527" cy="749807"/>
      </dsp:txXfrm>
    </dsp:sp>
    <dsp:sp modelId="{BB29255D-160E-48DA-A252-9F60241A8BA0}">
      <dsp:nvSpPr>
        <dsp:cNvPr id="0" name=""/>
        <dsp:cNvSpPr/>
      </dsp:nvSpPr>
      <dsp:spPr>
        <a:xfrm>
          <a:off x="3870974" y="0"/>
          <a:ext cx="2147334" cy="749807"/>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t>Member Auto Activation</a:t>
          </a:r>
        </a:p>
      </dsp:txBody>
      <dsp:txXfrm>
        <a:off x="4245878" y="0"/>
        <a:ext cx="1397527" cy="749807"/>
      </dsp:txXfrm>
    </dsp:sp>
    <dsp:sp modelId="{DF745ED6-936D-47E8-9640-6C7246F208BA}">
      <dsp:nvSpPr>
        <dsp:cNvPr id="0" name=""/>
        <dsp:cNvSpPr/>
      </dsp:nvSpPr>
      <dsp:spPr>
        <a:xfrm>
          <a:off x="5803576" y="0"/>
          <a:ext cx="2147334" cy="749807"/>
        </a:xfrm>
        <a:prstGeom prst="chevron">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t>Freemium</a:t>
          </a:r>
        </a:p>
      </dsp:txBody>
      <dsp:txXfrm>
        <a:off x="6178480" y="0"/>
        <a:ext cx="1397527" cy="749807"/>
      </dsp:txXfrm>
    </dsp:sp>
    <dsp:sp modelId="{0AE8A669-F6DA-4535-9858-A0DB7EC681B3}">
      <dsp:nvSpPr>
        <dsp:cNvPr id="0" name=""/>
        <dsp:cNvSpPr/>
      </dsp:nvSpPr>
      <dsp:spPr>
        <a:xfrm>
          <a:off x="7736177" y="0"/>
          <a:ext cx="2147334" cy="749807"/>
        </a:xfrm>
        <a:prstGeom prst="chevron">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t>Callbacks</a:t>
          </a:r>
        </a:p>
      </dsp:txBody>
      <dsp:txXfrm>
        <a:off x="8111081" y="0"/>
        <a:ext cx="1397527" cy="749807"/>
      </dsp:txXfrm>
    </dsp:sp>
    <dsp:sp modelId="{D0C82B3F-9B5D-4CDB-B3D9-090D61EFC5D4}">
      <dsp:nvSpPr>
        <dsp:cNvPr id="0" name=""/>
        <dsp:cNvSpPr/>
      </dsp:nvSpPr>
      <dsp:spPr>
        <a:xfrm>
          <a:off x="9668778" y="0"/>
          <a:ext cx="2147334" cy="749807"/>
        </a:xfrm>
        <a:prstGeom prst="chevron">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t>Snap</a:t>
          </a:r>
        </a:p>
      </dsp:txBody>
      <dsp:txXfrm>
        <a:off x="10043682" y="0"/>
        <a:ext cx="1397527" cy="74980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0CE149-E6D4-4F2A-9B80-43EB4F18E1DD}">
      <dsp:nvSpPr>
        <dsp:cNvPr id="0" name=""/>
        <dsp:cNvSpPr/>
      </dsp:nvSpPr>
      <dsp:spPr>
        <a:xfrm>
          <a:off x="5772" y="0"/>
          <a:ext cx="2147334" cy="749807"/>
        </a:xfrm>
        <a:prstGeom prst="chevron">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t>Bots</a:t>
          </a:r>
        </a:p>
      </dsp:txBody>
      <dsp:txXfrm>
        <a:off x="380676" y="0"/>
        <a:ext cx="1397527" cy="749807"/>
      </dsp:txXfrm>
    </dsp:sp>
    <dsp:sp modelId="{E7D472AE-DFFF-4547-AB26-3D5244B9F6D2}">
      <dsp:nvSpPr>
        <dsp:cNvPr id="0" name=""/>
        <dsp:cNvSpPr/>
      </dsp:nvSpPr>
      <dsp:spPr>
        <a:xfrm>
          <a:off x="1938373" y="0"/>
          <a:ext cx="2147334" cy="749807"/>
        </a:xfrm>
        <a:prstGeom prst="chevron">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t>Alexa &amp; Google Home</a:t>
          </a:r>
        </a:p>
      </dsp:txBody>
      <dsp:txXfrm>
        <a:off x="2313277" y="0"/>
        <a:ext cx="1397527" cy="749807"/>
      </dsp:txXfrm>
    </dsp:sp>
    <dsp:sp modelId="{BB29255D-160E-48DA-A252-9F60241A8BA0}">
      <dsp:nvSpPr>
        <dsp:cNvPr id="0" name=""/>
        <dsp:cNvSpPr/>
      </dsp:nvSpPr>
      <dsp:spPr>
        <a:xfrm>
          <a:off x="3870974" y="0"/>
          <a:ext cx="2147334" cy="749807"/>
        </a:xfrm>
        <a:prstGeom prst="chevron">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t>Member Auto Activation</a:t>
          </a:r>
        </a:p>
      </dsp:txBody>
      <dsp:txXfrm>
        <a:off x="4245878" y="0"/>
        <a:ext cx="1397527" cy="749807"/>
      </dsp:txXfrm>
    </dsp:sp>
    <dsp:sp modelId="{DF745ED6-936D-47E8-9640-6C7246F208BA}">
      <dsp:nvSpPr>
        <dsp:cNvPr id="0" name=""/>
        <dsp:cNvSpPr/>
      </dsp:nvSpPr>
      <dsp:spPr>
        <a:xfrm>
          <a:off x="5803576" y="0"/>
          <a:ext cx="2147334" cy="749807"/>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t>Freemium</a:t>
          </a:r>
        </a:p>
      </dsp:txBody>
      <dsp:txXfrm>
        <a:off x="6178480" y="0"/>
        <a:ext cx="1397527" cy="749807"/>
      </dsp:txXfrm>
    </dsp:sp>
    <dsp:sp modelId="{0AE8A669-F6DA-4535-9858-A0DB7EC681B3}">
      <dsp:nvSpPr>
        <dsp:cNvPr id="0" name=""/>
        <dsp:cNvSpPr/>
      </dsp:nvSpPr>
      <dsp:spPr>
        <a:xfrm>
          <a:off x="7736177" y="0"/>
          <a:ext cx="2147334" cy="749807"/>
        </a:xfrm>
        <a:prstGeom prst="chevron">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t>Callbacks</a:t>
          </a:r>
        </a:p>
      </dsp:txBody>
      <dsp:txXfrm>
        <a:off x="8111081" y="0"/>
        <a:ext cx="1397527" cy="749807"/>
      </dsp:txXfrm>
    </dsp:sp>
    <dsp:sp modelId="{D0C82B3F-9B5D-4CDB-B3D9-090D61EFC5D4}">
      <dsp:nvSpPr>
        <dsp:cNvPr id="0" name=""/>
        <dsp:cNvSpPr/>
      </dsp:nvSpPr>
      <dsp:spPr>
        <a:xfrm>
          <a:off x="9668778" y="0"/>
          <a:ext cx="2147334" cy="749807"/>
        </a:xfrm>
        <a:prstGeom prst="chevron">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t>Snap</a:t>
          </a:r>
        </a:p>
      </dsp:txBody>
      <dsp:txXfrm>
        <a:off x="10043682" y="0"/>
        <a:ext cx="1397527" cy="74980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0CE149-E6D4-4F2A-9B80-43EB4F18E1DD}">
      <dsp:nvSpPr>
        <dsp:cNvPr id="0" name=""/>
        <dsp:cNvSpPr/>
      </dsp:nvSpPr>
      <dsp:spPr>
        <a:xfrm>
          <a:off x="5772" y="0"/>
          <a:ext cx="2147334" cy="749807"/>
        </a:xfrm>
        <a:prstGeom prst="chevron">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t>Bots</a:t>
          </a:r>
        </a:p>
      </dsp:txBody>
      <dsp:txXfrm>
        <a:off x="380676" y="0"/>
        <a:ext cx="1397527" cy="749807"/>
      </dsp:txXfrm>
    </dsp:sp>
    <dsp:sp modelId="{E7D472AE-DFFF-4547-AB26-3D5244B9F6D2}">
      <dsp:nvSpPr>
        <dsp:cNvPr id="0" name=""/>
        <dsp:cNvSpPr/>
      </dsp:nvSpPr>
      <dsp:spPr>
        <a:xfrm>
          <a:off x="1938373" y="0"/>
          <a:ext cx="2147334" cy="749807"/>
        </a:xfrm>
        <a:prstGeom prst="chevron">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t>Alexa &amp; Google Home</a:t>
          </a:r>
        </a:p>
      </dsp:txBody>
      <dsp:txXfrm>
        <a:off x="2313277" y="0"/>
        <a:ext cx="1397527" cy="749807"/>
      </dsp:txXfrm>
    </dsp:sp>
    <dsp:sp modelId="{BB29255D-160E-48DA-A252-9F60241A8BA0}">
      <dsp:nvSpPr>
        <dsp:cNvPr id="0" name=""/>
        <dsp:cNvSpPr/>
      </dsp:nvSpPr>
      <dsp:spPr>
        <a:xfrm>
          <a:off x="3870974" y="0"/>
          <a:ext cx="2147334" cy="749807"/>
        </a:xfrm>
        <a:prstGeom prst="chevron">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t>Member Auto Activation</a:t>
          </a:r>
        </a:p>
      </dsp:txBody>
      <dsp:txXfrm>
        <a:off x="4245878" y="0"/>
        <a:ext cx="1397527" cy="749807"/>
      </dsp:txXfrm>
    </dsp:sp>
    <dsp:sp modelId="{DF745ED6-936D-47E8-9640-6C7246F208BA}">
      <dsp:nvSpPr>
        <dsp:cNvPr id="0" name=""/>
        <dsp:cNvSpPr/>
      </dsp:nvSpPr>
      <dsp:spPr>
        <a:xfrm>
          <a:off x="5803576" y="0"/>
          <a:ext cx="2147334" cy="749807"/>
        </a:xfrm>
        <a:prstGeom prst="chevron">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t>Freemium</a:t>
          </a:r>
        </a:p>
      </dsp:txBody>
      <dsp:txXfrm>
        <a:off x="6178480" y="0"/>
        <a:ext cx="1397527" cy="749807"/>
      </dsp:txXfrm>
    </dsp:sp>
    <dsp:sp modelId="{0AE8A669-F6DA-4535-9858-A0DB7EC681B3}">
      <dsp:nvSpPr>
        <dsp:cNvPr id="0" name=""/>
        <dsp:cNvSpPr/>
      </dsp:nvSpPr>
      <dsp:spPr>
        <a:xfrm>
          <a:off x="7736177" y="0"/>
          <a:ext cx="2147334" cy="749807"/>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t>Callbacks</a:t>
          </a:r>
        </a:p>
      </dsp:txBody>
      <dsp:txXfrm>
        <a:off x="8111081" y="0"/>
        <a:ext cx="1397527" cy="749807"/>
      </dsp:txXfrm>
    </dsp:sp>
    <dsp:sp modelId="{D0C82B3F-9B5D-4CDB-B3D9-090D61EFC5D4}">
      <dsp:nvSpPr>
        <dsp:cNvPr id="0" name=""/>
        <dsp:cNvSpPr/>
      </dsp:nvSpPr>
      <dsp:spPr>
        <a:xfrm>
          <a:off x="9668778" y="0"/>
          <a:ext cx="2147334" cy="749807"/>
        </a:xfrm>
        <a:prstGeom prst="chevron">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t>Snap</a:t>
          </a:r>
        </a:p>
      </dsp:txBody>
      <dsp:txXfrm>
        <a:off x="10043682" y="0"/>
        <a:ext cx="1397527" cy="749807"/>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F739714-836A-7A4A-8C0A-28416A09765E}" type="datetimeFigureOut">
              <a:rPr lang="en-US" smtClean="0"/>
              <a:t>10/31/2017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C9588D-6C05-E349-BD9F-3848600AFC3F}" type="slidenum">
              <a:rPr lang="en-US" smtClean="0"/>
              <a:t>‹#›</a:t>
            </a:fld>
            <a:endParaRPr lang="en-US"/>
          </a:p>
        </p:txBody>
      </p:sp>
    </p:spTree>
    <p:extLst>
      <p:ext uri="{BB962C8B-B14F-4D97-AF65-F5344CB8AC3E}">
        <p14:creationId xmlns:p14="http://schemas.microsoft.com/office/powerpoint/2010/main" val="104340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4A9C76-6627-614E-9B18-C51F183F512F}" type="datetimeFigureOut">
              <a:rPr lang="en-US" smtClean="0"/>
              <a:t>10/31/2017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BC3F17-3ADF-4241-BC2D-4FB92D1AEC73}" type="slidenum">
              <a:rPr lang="en-US" smtClean="0"/>
              <a:t>‹#›</a:t>
            </a:fld>
            <a:endParaRPr lang="en-US"/>
          </a:p>
        </p:txBody>
      </p:sp>
    </p:spTree>
    <p:extLst>
      <p:ext uri="{BB962C8B-B14F-4D97-AF65-F5344CB8AC3E}">
        <p14:creationId xmlns:p14="http://schemas.microsoft.com/office/powerpoint/2010/main" val="910655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t>1</a:t>
            </a:fld>
            <a:endParaRPr lang="en-US"/>
          </a:p>
        </p:txBody>
      </p:sp>
    </p:spTree>
    <p:extLst>
      <p:ext uri="{BB962C8B-B14F-4D97-AF65-F5344CB8AC3E}">
        <p14:creationId xmlns:p14="http://schemas.microsoft.com/office/powerpoint/2010/main" val="455192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t>30</a:t>
            </a:fld>
            <a:endParaRPr lang="en-US"/>
          </a:p>
        </p:txBody>
      </p:sp>
    </p:spTree>
    <p:extLst>
      <p:ext uri="{BB962C8B-B14F-4D97-AF65-F5344CB8AC3E}">
        <p14:creationId xmlns:p14="http://schemas.microsoft.com/office/powerpoint/2010/main" val="4068858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Transition: So what are some UCD activities we can do to get the 60% right?  There are A LOT; focus is key; one of the most valuable and quickest to value is CI.</a:t>
            </a:r>
          </a:p>
        </p:txBody>
      </p:sp>
      <p:sp>
        <p:nvSpPr>
          <p:cNvPr id="4" name="Slide Number Placeholder 3"/>
          <p:cNvSpPr>
            <a:spLocks noGrp="1"/>
          </p:cNvSpPr>
          <p:nvPr>
            <p:ph type="sldNum" sz="quarter" idx="10"/>
          </p:nvPr>
        </p:nvSpPr>
        <p:spPr/>
        <p:txBody>
          <a:bodyPr/>
          <a:lstStyle/>
          <a:p>
            <a:fld id="{6EBC3F17-3ADF-4241-BC2D-4FB92D1AEC73}" type="slidenum">
              <a:rPr lang="en-US" smtClean="0"/>
              <a:t>31</a:t>
            </a:fld>
            <a:endParaRPr lang="en-US"/>
          </a:p>
        </p:txBody>
      </p:sp>
    </p:spTree>
    <p:extLst>
      <p:ext uri="{BB962C8B-B14F-4D97-AF65-F5344CB8AC3E}">
        <p14:creationId xmlns:p14="http://schemas.microsoft.com/office/powerpoint/2010/main" val="37909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Most or</a:t>
            </a:r>
          </a:p>
        </p:txBody>
      </p:sp>
      <p:sp>
        <p:nvSpPr>
          <p:cNvPr id="4" name="Slide Number Placeholder 3"/>
          <p:cNvSpPr>
            <a:spLocks noGrp="1"/>
          </p:cNvSpPr>
          <p:nvPr>
            <p:ph type="sldNum" sz="quarter" idx="10"/>
          </p:nvPr>
        </p:nvSpPr>
        <p:spPr/>
        <p:txBody>
          <a:bodyPr/>
          <a:lstStyle/>
          <a:p>
            <a:fld id="{6EBC3F17-3ADF-4241-BC2D-4FB92D1AEC73}" type="slidenum">
              <a:rPr lang="en-US" smtClean="0"/>
              <a:t>32</a:t>
            </a:fld>
            <a:endParaRPr lang="en-US"/>
          </a:p>
        </p:txBody>
      </p:sp>
    </p:spTree>
    <p:extLst>
      <p:ext uri="{BB962C8B-B14F-4D97-AF65-F5344CB8AC3E}">
        <p14:creationId xmlns:p14="http://schemas.microsoft.com/office/powerpoint/2010/main" val="3880186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 discussed and observed incoming calls, we very quickly noticed the flow of work to the Conflict Clerk.  Watch and voice over.</a:t>
            </a:r>
          </a:p>
        </p:txBody>
      </p:sp>
      <p:sp>
        <p:nvSpPr>
          <p:cNvPr id="4" name="Slide Number Placeholder 3"/>
          <p:cNvSpPr>
            <a:spLocks noGrp="1"/>
          </p:cNvSpPr>
          <p:nvPr>
            <p:ph type="sldNum" sz="quarter" idx="10"/>
          </p:nvPr>
        </p:nvSpPr>
        <p:spPr/>
        <p:txBody>
          <a:bodyPr/>
          <a:lstStyle/>
          <a:p>
            <a:fld id="{6EBC3F17-3ADF-4241-BC2D-4FB92D1AEC73}" type="slidenum">
              <a:rPr lang="en-US" smtClean="0"/>
              <a:t>33</a:t>
            </a:fld>
            <a:endParaRPr lang="en-US"/>
          </a:p>
        </p:txBody>
      </p:sp>
    </p:spTree>
    <p:extLst>
      <p:ext uri="{BB962C8B-B14F-4D97-AF65-F5344CB8AC3E}">
        <p14:creationId xmlns:p14="http://schemas.microsoft.com/office/powerpoint/2010/main" val="2487263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Approx. 85% of all intakes (&gt;150k/month) involve a second party for which a Conflict Check is required.  Over the years, this has become normal practice and hasn’t really been challenged or questions.  Simple, isolated capture of the second party name (just not in the comments field) would enable complete automation of both the member and dependent conflict check, reducing these hours to essentially zero.</a:t>
            </a:r>
          </a:p>
          <a:p>
            <a:endParaRPr lang="en-US"/>
          </a:p>
          <a:p>
            <a:pPr marL="171450" indent="-171450">
              <a:buFont typeface="Arial" panose="020B0604020202020204" pitchFamily="34" charset="0"/>
              <a:buChar char="•"/>
            </a:pPr>
            <a:r>
              <a:rPr lang="en-US"/>
              <a:t>Stress Conflict ck still happens outside of system we deliver as well for non LS conflicts at the firm</a:t>
            </a:r>
          </a:p>
        </p:txBody>
      </p:sp>
      <p:sp>
        <p:nvSpPr>
          <p:cNvPr id="4" name="Slide Number Placeholder 3"/>
          <p:cNvSpPr>
            <a:spLocks noGrp="1"/>
          </p:cNvSpPr>
          <p:nvPr>
            <p:ph type="sldNum" sz="quarter" idx="10"/>
          </p:nvPr>
        </p:nvSpPr>
        <p:spPr/>
        <p:txBody>
          <a:bodyPr/>
          <a:lstStyle/>
          <a:p>
            <a:fld id="{6EBC3F17-3ADF-4241-BC2D-4FB92D1AEC73}" type="slidenum">
              <a:rPr lang="en-US" smtClean="0"/>
              <a:t>34</a:t>
            </a:fld>
            <a:endParaRPr lang="en-US"/>
          </a:p>
        </p:txBody>
      </p:sp>
    </p:spTree>
    <p:extLst>
      <p:ext uri="{BB962C8B-B14F-4D97-AF65-F5344CB8AC3E}">
        <p14:creationId xmlns:p14="http://schemas.microsoft.com/office/powerpoint/2010/main" val="3234869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Most or</a:t>
            </a:r>
          </a:p>
        </p:txBody>
      </p:sp>
      <p:sp>
        <p:nvSpPr>
          <p:cNvPr id="4" name="Slide Number Placeholder 3"/>
          <p:cNvSpPr>
            <a:spLocks noGrp="1"/>
          </p:cNvSpPr>
          <p:nvPr>
            <p:ph type="sldNum" sz="quarter" idx="10"/>
          </p:nvPr>
        </p:nvSpPr>
        <p:spPr/>
        <p:txBody>
          <a:bodyPr/>
          <a:lstStyle/>
          <a:p>
            <a:fld id="{6EBC3F17-3ADF-4241-BC2D-4FB92D1AEC73}" type="slidenum">
              <a:rPr lang="en-US" smtClean="0"/>
              <a:t>35</a:t>
            </a:fld>
            <a:endParaRPr lang="en-US"/>
          </a:p>
        </p:txBody>
      </p:sp>
    </p:spTree>
    <p:extLst>
      <p:ext uri="{BB962C8B-B14F-4D97-AF65-F5344CB8AC3E}">
        <p14:creationId xmlns:p14="http://schemas.microsoft.com/office/powerpoint/2010/main" val="196228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Most or</a:t>
            </a:r>
          </a:p>
        </p:txBody>
      </p:sp>
      <p:sp>
        <p:nvSpPr>
          <p:cNvPr id="4" name="Slide Number Placeholder 3"/>
          <p:cNvSpPr>
            <a:spLocks noGrp="1"/>
          </p:cNvSpPr>
          <p:nvPr>
            <p:ph type="sldNum" sz="quarter" idx="10"/>
          </p:nvPr>
        </p:nvSpPr>
        <p:spPr/>
        <p:txBody>
          <a:bodyPr/>
          <a:lstStyle/>
          <a:p>
            <a:fld id="{6EBC3F17-3ADF-4241-BC2D-4FB92D1AEC73}" type="slidenum">
              <a:rPr lang="en-US" smtClean="0"/>
              <a:t>36</a:t>
            </a:fld>
            <a:endParaRPr lang="en-US"/>
          </a:p>
        </p:txBody>
      </p:sp>
    </p:spTree>
    <p:extLst>
      <p:ext uri="{BB962C8B-B14F-4D97-AF65-F5344CB8AC3E}">
        <p14:creationId xmlns:p14="http://schemas.microsoft.com/office/powerpoint/2010/main" val="3278424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Most or</a:t>
            </a:r>
          </a:p>
        </p:txBody>
      </p:sp>
      <p:sp>
        <p:nvSpPr>
          <p:cNvPr id="4" name="Slide Number Placeholder 3"/>
          <p:cNvSpPr>
            <a:spLocks noGrp="1"/>
          </p:cNvSpPr>
          <p:nvPr>
            <p:ph type="sldNum" sz="quarter" idx="10"/>
          </p:nvPr>
        </p:nvSpPr>
        <p:spPr/>
        <p:txBody>
          <a:bodyPr/>
          <a:lstStyle/>
          <a:p>
            <a:fld id="{6EBC3F17-3ADF-4241-BC2D-4FB92D1AEC73}" type="slidenum">
              <a:rPr lang="en-US" smtClean="0"/>
              <a:t>37</a:t>
            </a:fld>
            <a:endParaRPr lang="en-US"/>
          </a:p>
        </p:txBody>
      </p:sp>
    </p:spTree>
    <p:extLst>
      <p:ext uri="{BB962C8B-B14F-4D97-AF65-F5344CB8AC3E}">
        <p14:creationId xmlns:p14="http://schemas.microsoft.com/office/powerpoint/2010/main" val="1667395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t>38</a:t>
            </a:fld>
            <a:endParaRPr lang="en-US"/>
          </a:p>
        </p:txBody>
      </p:sp>
    </p:spTree>
    <p:extLst>
      <p:ext uri="{BB962C8B-B14F-4D97-AF65-F5344CB8AC3E}">
        <p14:creationId xmlns:p14="http://schemas.microsoft.com/office/powerpoint/2010/main" val="1222897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t>45</a:t>
            </a:fld>
            <a:endParaRPr lang="en-US"/>
          </a:p>
        </p:txBody>
      </p:sp>
    </p:spTree>
    <p:extLst>
      <p:ext uri="{BB962C8B-B14F-4D97-AF65-F5344CB8AC3E}">
        <p14:creationId xmlns:p14="http://schemas.microsoft.com/office/powerpoint/2010/main" val="827741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t>2</a:t>
            </a:fld>
            <a:endParaRPr lang="en-US"/>
          </a:p>
        </p:txBody>
      </p:sp>
    </p:spTree>
    <p:extLst>
      <p:ext uri="{BB962C8B-B14F-4D97-AF65-F5344CB8AC3E}">
        <p14:creationId xmlns:p14="http://schemas.microsoft.com/office/powerpoint/2010/main" val="35570602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As Jerred mentioned, our focus is to ensure user involvement as we develop new things. This also means considering not only the provider experience, but the member experience and interactions as well. </a:t>
            </a:r>
          </a:p>
        </p:txBody>
      </p:sp>
      <p:sp>
        <p:nvSpPr>
          <p:cNvPr id="4" name="Slide Number Placeholder 3"/>
          <p:cNvSpPr>
            <a:spLocks noGrp="1"/>
          </p:cNvSpPr>
          <p:nvPr>
            <p:ph type="sldNum" sz="quarter" idx="10"/>
          </p:nvPr>
        </p:nvSpPr>
        <p:spPr/>
        <p:txBody>
          <a:bodyPr/>
          <a:lstStyle/>
          <a:p>
            <a:fld id="{6EBC3F17-3ADF-4241-BC2D-4FB92D1AEC73}" type="slidenum">
              <a:rPr lang="en-US" smtClean="0"/>
              <a:t>46</a:t>
            </a:fld>
            <a:endParaRPr lang="en-US"/>
          </a:p>
        </p:txBody>
      </p:sp>
    </p:spTree>
    <p:extLst>
      <p:ext uri="{BB962C8B-B14F-4D97-AF65-F5344CB8AC3E}">
        <p14:creationId xmlns:p14="http://schemas.microsoft.com/office/powerpoint/2010/main" val="27789701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Our first dive into better connecting the members with our providers, was the launch of law firm and lawyer profile pages on legalshield.com </a:t>
            </a:r>
          </a:p>
        </p:txBody>
      </p:sp>
      <p:sp>
        <p:nvSpPr>
          <p:cNvPr id="4" name="Slide Number Placeholder 3"/>
          <p:cNvSpPr>
            <a:spLocks noGrp="1"/>
          </p:cNvSpPr>
          <p:nvPr>
            <p:ph type="sldNum" sz="quarter" idx="10"/>
          </p:nvPr>
        </p:nvSpPr>
        <p:spPr/>
        <p:txBody>
          <a:bodyPr/>
          <a:lstStyle/>
          <a:p>
            <a:fld id="{6EBC3F17-3ADF-4241-BC2D-4FB92D1AEC73}" type="slidenum">
              <a:rPr lang="en-US" smtClean="0"/>
              <a:t>48</a:t>
            </a:fld>
            <a:endParaRPr lang="en-US"/>
          </a:p>
        </p:txBody>
      </p:sp>
    </p:spTree>
    <p:extLst>
      <p:ext uri="{BB962C8B-B14F-4D97-AF65-F5344CB8AC3E}">
        <p14:creationId xmlns:p14="http://schemas.microsoft.com/office/powerpoint/2010/main" val="39959418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We learned a lot and we unveiled the new site design in September </a:t>
            </a:r>
          </a:p>
        </p:txBody>
      </p:sp>
      <p:sp>
        <p:nvSpPr>
          <p:cNvPr id="4" name="Slide Number Placeholder 3"/>
          <p:cNvSpPr>
            <a:spLocks noGrp="1"/>
          </p:cNvSpPr>
          <p:nvPr>
            <p:ph type="sldNum" sz="quarter" idx="10"/>
          </p:nvPr>
        </p:nvSpPr>
        <p:spPr/>
        <p:txBody>
          <a:bodyPr/>
          <a:lstStyle/>
          <a:p>
            <a:fld id="{6EBC3F17-3ADF-4241-BC2D-4FB92D1AEC73}" type="slidenum">
              <a:rPr lang="en-US" smtClean="0"/>
              <a:t>49</a:t>
            </a:fld>
            <a:endParaRPr lang="en-US"/>
          </a:p>
        </p:txBody>
      </p:sp>
    </p:spTree>
    <p:extLst>
      <p:ext uri="{BB962C8B-B14F-4D97-AF65-F5344CB8AC3E}">
        <p14:creationId xmlns:p14="http://schemas.microsoft.com/office/powerpoint/2010/main" val="16128178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Here’s the overall experience</a:t>
            </a:r>
          </a:p>
        </p:txBody>
      </p:sp>
      <p:sp>
        <p:nvSpPr>
          <p:cNvPr id="4" name="Slide Number Placeholder 3"/>
          <p:cNvSpPr>
            <a:spLocks noGrp="1"/>
          </p:cNvSpPr>
          <p:nvPr>
            <p:ph type="sldNum" sz="quarter" idx="10"/>
          </p:nvPr>
        </p:nvSpPr>
        <p:spPr/>
        <p:txBody>
          <a:bodyPr/>
          <a:lstStyle/>
          <a:p>
            <a:fld id="{6EBC3F17-3ADF-4241-BC2D-4FB92D1AEC73}" type="slidenum">
              <a:rPr lang="en-US" smtClean="0"/>
              <a:t>51</a:t>
            </a:fld>
            <a:endParaRPr lang="en-US"/>
          </a:p>
        </p:txBody>
      </p:sp>
    </p:spTree>
    <p:extLst>
      <p:ext uri="{BB962C8B-B14F-4D97-AF65-F5344CB8AC3E}">
        <p14:creationId xmlns:p14="http://schemas.microsoft.com/office/powerpoint/2010/main" val="525697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Leveraged RAD, an existing platform = goal was to get user involvement early </a:t>
            </a:r>
          </a:p>
          <a:p>
            <a:pPr marL="171450" indent="-171450">
              <a:buFontTx/>
              <a:buChar char="-"/>
            </a:pPr>
            <a:r>
              <a:rPr lang="en-US"/>
              <a:t>And Reduce another system/ tool for providers to learn/ login to</a:t>
            </a:r>
          </a:p>
          <a:p>
            <a:pPr marL="171450" indent="-171450">
              <a:buFontTx/>
              <a:buChar char="-"/>
            </a:pPr>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t>55</a:t>
            </a:fld>
            <a:endParaRPr lang="en-US"/>
          </a:p>
        </p:txBody>
      </p:sp>
    </p:spTree>
    <p:extLst>
      <p:ext uri="{BB962C8B-B14F-4D97-AF65-F5344CB8AC3E}">
        <p14:creationId xmlns:p14="http://schemas.microsoft.com/office/powerpoint/2010/main" val="37073999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Communications will be streamlined and aligned with business goals and changing market needs</a:t>
            </a:r>
          </a:p>
          <a:p>
            <a:pPr marL="171450" indent="-171450">
              <a:buFontTx/>
              <a:buChar char="-"/>
            </a:pPr>
            <a:r>
              <a:rPr lang="en-US"/>
              <a:t>And to ensure content is maintained and current to provide the best SEO results to turn clicks into acquisitions </a:t>
            </a:r>
          </a:p>
          <a:p>
            <a:pPr marL="171450" indent="-171450">
              <a:buFontTx/>
              <a:buChar char="-"/>
            </a:pPr>
            <a:endParaRPr lang="en-US"/>
          </a:p>
          <a:p>
            <a:pPr marL="171450" indent="-171450">
              <a:buFontTx/>
              <a:buChar char="-"/>
            </a:pPr>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t>56</a:t>
            </a:fld>
            <a:endParaRPr lang="en-US"/>
          </a:p>
        </p:txBody>
      </p:sp>
    </p:spTree>
    <p:extLst>
      <p:ext uri="{BB962C8B-B14F-4D97-AF65-F5344CB8AC3E}">
        <p14:creationId xmlns:p14="http://schemas.microsoft.com/office/powerpoint/2010/main" val="39420413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Add referral lawyers profiles to legalshield.com </a:t>
            </a:r>
          </a:p>
          <a:p>
            <a:pPr marL="628650" lvl="1" indent="-171450">
              <a:buFontTx/>
              <a:buChar char="-"/>
            </a:pPr>
            <a:r>
              <a:rPr lang="en-US"/>
              <a:t>Another way to increase transparency and explain the product benefits </a:t>
            </a:r>
          </a:p>
          <a:p>
            <a:pPr marL="171450" indent="-171450">
              <a:buFontTx/>
              <a:buChar char="-"/>
            </a:pPr>
            <a:r>
              <a:rPr lang="en-US"/>
              <a:t>Develop online application for referral lawyers</a:t>
            </a:r>
          </a:p>
          <a:p>
            <a:pPr marL="628650" lvl="1" indent="-171450">
              <a:buFontTx/>
              <a:buChar char="-"/>
            </a:pPr>
            <a:r>
              <a:rPr lang="en-US"/>
              <a:t>Adds digital app requirement – eliminating paper and manual processes</a:t>
            </a:r>
          </a:p>
          <a:p>
            <a:pPr marL="628650" lvl="1" indent="-171450">
              <a:buFontTx/>
              <a:buChar char="-"/>
            </a:pPr>
            <a:r>
              <a:rPr lang="en-US"/>
              <a:t>Information entered will automatically populate the digital profile in RAD</a:t>
            </a:r>
          </a:p>
          <a:p>
            <a:pPr marL="628650" lvl="1" indent="-171450">
              <a:buFontTx/>
              <a:buChar char="-"/>
            </a:pPr>
            <a:r>
              <a:rPr lang="en-US"/>
              <a:t>Goal is to increase lawyers in the network and improve their onboarding experience</a:t>
            </a:r>
          </a:p>
          <a:p>
            <a:pPr marL="171450" lvl="0" indent="-171450">
              <a:buFontTx/>
              <a:buChar char="-"/>
            </a:pPr>
            <a:r>
              <a:rPr lang="en-US"/>
              <a:t>Ratings</a:t>
            </a:r>
          </a:p>
          <a:p>
            <a:pPr marL="628650" lvl="1" indent="-171450">
              <a:buFontTx/>
              <a:buChar char="-"/>
            </a:pPr>
            <a:r>
              <a:rPr lang="en-US"/>
              <a:t>Will be based on NPS data</a:t>
            </a:r>
          </a:p>
          <a:p>
            <a:pPr marL="628650" lvl="1" indent="-171450">
              <a:buFontTx/>
              <a:buChar char="-"/>
            </a:pPr>
            <a:r>
              <a:rPr lang="en-US"/>
              <a:t>Are another way to provide transparency and educate members on the type of service they can expect </a:t>
            </a:r>
          </a:p>
          <a:p>
            <a:pPr marL="628650" lvl="1" indent="-171450">
              <a:buFontTx/>
              <a:buChar char="-"/>
            </a:pPr>
            <a:endParaRPr lang="en-US"/>
          </a:p>
          <a:p>
            <a:pPr marL="628650" lvl="1" indent="-171450">
              <a:buFontTx/>
              <a:buChar char="-"/>
            </a:pPr>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t>57</a:t>
            </a:fld>
            <a:endParaRPr lang="en-US"/>
          </a:p>
        </p:txBody>
      </p:sp>
    </p:spTree>
    <p:extLst>
      <p:ext uri="{BB962C8B-B14F-4D97-AF65-F5344CB8AC3E}">
        <p14:creationId xmlns:p14="http://schemas.microsoft.com/office/powerpoint/2010/main" val="19178424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Quick reminder on how NPS is calculated. </a:t>
            </a:r>
          </a:p>
        </p:txBody>
      </p:sp>
      <p:sp>
        <p:nvSpPr>
          <p:cNvPr id="4" name="Slide Number Placeholder 3"/>
          <p:cNvSpPr>
            <a:spLocks noGrp="1"/>
          </p:cNvSpPr>
          <p:nvPr>
            <p:ph type="sldNum" sz="quarter" idx="10"/>
          </p:nvPr>
        </p:nvSpPr>
        <p:spPr/>
        <p:txBody>
          <a:bodyPr/>
          <a:lstStyle/>
          <a:p>
            <a:fld id="{6EBC3F17-3ADF-4241-BC2D-4FB92D1AEC73}" type="slidenum">
              <a:rPr lang="en-US" smtClean="0"/>
              <a:t>59</a:t>
            </a:fld>
            <a:endParaRPr lang="en-US"/>
          </a:p>
        </p:txBody>
      </p:sp>
    </p:spTree>
    <p:extLst>
      <p:ext uri="{BB962C8B-B14F-4D97-AF65-F5344CB8AC3E}">
        <p14:creationId xmlns:p14="http://schemas.microsoft.com/office/powerpoint/2010/main" val="26267062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Data responses to each question are tracked individually to calculate the NPS for LegalShield and Provider </a:t>
            </a:r>
          </a:p>
        </p:txBody>
      </p:sp>
      <p:sp>
        <p:nvSpPr>
          <p:cNvPr id="4" name="Slide Number Placeholder 3"/>
          <p:cNvSpPr>
            <a:spLocks noGrp="1"/>
          </p:cNvSpPr>
          <p:nvPr>
            <p:ph type="sldNum" sz="quarter" idx="10"/>
          </p:nvPr>
        </p:nvSpPr>
        <p:spPr/>
        <p:txBody>
          <a:bodyPr/>
          <a:lstStyle/>
          <a:p>
            <a:fld id="{6EBC3F17-3ADF-4241-BC2D-4FB92D1AEC73}" type="slidenum">
              <a:rPr lang="en-US" smtClean="0"/>
              <a:t>60</a:t>
            </a:fld>
            <a:endParaRPr lang="en-US"/>
          </a:p>
        </p:txBody>
      </p:sp>
    </p:spTree>
    <p:extLst>
      <p:ext uri="{BB962C8B-B14F-4D97-AF65-F5344CB8AC3E}">
        <p14:creationId xmlns:p14="http://schemas.microsoft.com/office/powerpoint/2010/main" val="1044318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Data responses to the referral law firm question is tracked individually to calculate the NPS for referral lawyers </a:t>
            </a:r>
          </a:p>
          <a:p>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t>65</a:t>
            </a:fld>
            <a:endParaRPr lang="en-US"/>
          </a:p>
        </p:txBody>
      </p:sp>
    </p:spTree>
    <p:extLst>
      <p:ext uri="{BB962C8B-B14F-4D97-AF65-F5344CB8AC3E}">
        <p14:creationId xmlns:p14="http://schemas.microsoft.com/office/powerpoint/2010/main" val="319013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t>6</a:t>
            </a:fld>
            <a:endParaRPr lang="en-US"/>
          </a:p>
        </p:txBody>
      </p:sp>
    </p:spTree>
    <p:extLst>
      <p:ext uri="{BB962C8B-B14F-4D97-AF65-F5344CB8AC3E}">
        <p14:creationId xmlns:p14="http://schemas.microsoft.com/office/powerpoint/2010/main" val="10804297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t>67</a:t>
            </a:fld>
            <a:endParaRPr lang="en-US"/>
          </a:p>
        </p:txBody>
      </p:sp>
    </p:spTree>
    <p:extLst>
      <p:ext uri="{BB962C8B-B14F-4D97-AF65-F5344CB8AC3E}">
        <p14:creationId xmlns:p14="http://schemas.microsoft.com/office/powerpoint/2010/main" val="2820522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This list is a summary from 2016-2017</a:t>
            </a:r>
          </a:p>
          <a:p>
            <a:pPr marL="171450" indent="-171450">
              <a:buFontTx/>
              <a:buChar char="-"/>
            </a:pPr>
            <a:r>
              <a:rPr lang="en-US"/>
              <a:t>These are the course categories that are most commonly identified as an area of improvement from surveys </a:t>
            </a:r>
          </a:p>
          <a:p>
            <a:pPr marL="171450" indent="-171450">
              <a:buFontTx/>
              <a:buChar char="-"/>
            </a:pPr>
            <a:r>
              <a:rPr lang="en-US"/>
              <a:t>60% are related to timeliness and explanation </a:t>
            </a:r>
          </a:p>
          <a:p>
            <a:pPr marL="171450" indent="-171450">
              <a:buFontTx/>
              <a:buChar char="-"/>
            </a:pPr>
            <a:endParaRPr lang="en-US"/>
          </a:p>
          <a:p>
            <a:pPr marL="0" indent="0">
              <a:buFontTx/>
              <a:buNone/>
            </a:pPr>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t>68</a:t>
            </a:fld>
            <a:endParaRPr lang="en-US"/>
          </a:p>
        </p:txBody>
      </p:sp>
    </p:spTree>
    <p:extLst>
      <p:ext uri="{BB962C8B-B14F-4D97-AF65-F5344CB8AC3E}">
        <p14:creationId xmlns:p14="http://schemas.microsoft.com/office/powerpoint/2010/main" val="17237374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Listening to all of your feedback to improve courses, get them shorter and get more into the LMS </a:t>
            </a:r>
          </a:p>
          <a:p>
            <a:pPr marL="171450" indent="-171450">
              <a:buFontTx/>
              <a:buChar char="-"/>
            </a:pPr>
            <a:r>
              <a:rPr lang="en-US"/>
              <a:t>New design is more interactive to provide more visuals and contextual examples </a:t>
            </a:r>
          </a:p>
          <a:p>
            <a:pPr marL="171450" indent="-171450">
              <a:buFontTx/>
              <a:buChar char="-"/>
            </a:pPr>
            <a:r>
              <a:rPr lang="en-US"/>
              <a:t>Will be integrating different mediums with not only slides, but also videos</a:t>
            </a:r>
          </a:p>
          <a:p>
            <a:pPr marL="171450" indent="-171450">
              <a:buFontTx/>
              <a:buChar char="-"/>
            </a:pPr>
            <a:r>
              <a:rPr lang="en-US"/>
              <a:t>All courses will be anywhere from 5-8 minutes long </a:t>
            </a:r>
          </a:p>
          <a:p>
            <a:pPr marL="171450" indent="-171450">
              <a:buFontTx/>
              <a:buChar char="-"/>
            </a:pPr>
            <a:r>
              <a:rPr lang="en-US"/>
              <a:t>We will be asking for you, our providers, to help create courses, film them and share them.  You know best what works.  And what doesn't.</a:t>
            </a:r>
          </a:p>
          <a:p>
            <a:pPr marL="171450" indent="-171450">
              <a:buFontTx/>
              <a:buChar char="-"/>
            </a:pPr>
            <a:r>
              <a:rPr lang="en-US"/>
              <a:t>Evaluating options for an LMS that will support our vision to grow and scale </a:t>
            </a:r>
          </a:p>
        </p:txBody>
      </p:sp>
      <p:sp>
        <p:nvSpPr>
          <p:cNvPr id="4" name="Slide Number Placeholder 3"/>
          <p:cNvSpPr>
            <a:spLocks noGrp="1"/>
          </p:cNvSpPr>
          <p:nvPr>
            <p:ph type="sldNum" sz="quarter" idx="10"/>
          </p:nvPr>
        </p:nvSpPr>
        <p:spPr/>
        <p:txBody>
          <a:bodyPr/>
          <a:lstStyle/>
          <a:p>
            <a:fld id="{6EBC3F17-3ADF-4241-BC2D-4FB92D1AEC73}" type="slidenum">
              <a:rPr lang="en-US" smtClean="0"/>
              <a:t>69</a:t>
            </a:fld>
            <a:endParaRPr lang="en-US"/>
          </a:p>
        </p:txBody>
      </p:sp>
    </p:spTree>
    <p:extLst>
      <p:ext uri="{BB962C8B-B14F-4D97-AF65-F5344CB8AC3E}">
        <p14:creationId xmlns:p14="http://schemas.microsoft.com/office/powerpoint/2010/main" val="13628233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Currently, working on plans to test different survey designs that will better engage members</a:t>
            </a:r>
          </a:p>
          <a:p>
            <a:pPr marL="171450" indent="-171450">
              <a:buFontTx/>
              <a:buChar char="-"/>
            </a:pPr>
            <a:r>
              <a:rPr lang="en-US"/>
              <a:t>Identify question biases to improve survey design/ copy </a:t>
            </a:r>
          </a:p>
          <a:p>
            <a:pPr marL="171450" indent="-171450">
              <a:buFontTx/>
              <a:buChar char="-"/>
            </a:pPr>
            <a:r>
              <a:rPr lang="en-US"/>
              <a:t>All efforts are to reduce barriers that prevent members from submitting a survey</a:t>
            </a:r>
          </a:p>
          <a:p>
            <a:pPr marL="171450" indent="-171450">
              <a:buFontTx/>
              <a:buChar char="-"/>
            </a:pPr>
            <a:endParaRPr lang="en-US"/>
          </a:p>
          <a:p>
            <a:pPr marL="171450" indent="-171450">
              <a:buFontTx/>
              <a:buChar char="-"/>
            </a:pPr>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t>70</a:t>
            </a:fld>
            <a:endParaRPr lang="en-US"/>
          </a:p>
        </p:txBody>
      </p:sp>
    </p:spTree>
    <p:extLst>
      <p:ext uri="{BB962C8B-B14F-4D97-AF65-F5344CB8AC3E}">
        <p14:creationId xmlns:p14="http://schemas.microsoft.com/office/powerpoint/2010/main" val="35594438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a:solidFill>
                  <a:schemeClr val="tx1"/>
                </a:solidFill>
                <a:effectLst/>
                <a:latin typeface="+mn-lt"/>
                <a:ea typeface="+mn-ea"/>
                <a:cs typeface="+mn-cs"/>
              </a:rPr>
              <a:t>ARIP will go live in Q4 </a:t>
            </a:r>
          </a:p>
          <a:p>
            <a:pPr marL="171450" indent="-171450">
              <a:buFontTx/>
              <a:buChar char="-"/>
            </a:pPr>
            <a:r>
              <a:rPr lang="en-US" sz="1200" kern="1200">
                <a:solidFill>
                  <a:schemeClr val="tx1"/>
                </a:solidFill>
                <a:effectLst/>
                <a:latin typeface="+mn-lt"/>
                <a:ea typeface="+mn-ea"/>
                <a:cs typeface="+mn-cs"/>
              </a:rPr>
              <a:t>We monitored and saw that with new members - high cancellation is correlated with high levels of complaints in the first 6 months. </a:t>
            </a:r>
          </a:p>
          <a:p>
            <a:pPr marL="171450" indent="-171450">
              <a:buFontTx/>
              <a:buChar char="-"/>
            </a:pPr>
            <a:r>
              <a:rPr lang="en-US" sz="1200" kern="1200">
                <a:solidFill>
                  <a:schemeClr val="tx1"/>
                </a:solidFill>
                <a:effectLst/>
                <a:latin typeface="+mn-lt"/>
                <a:ea typeface="+mn-ea"/>
                <a:cs typeface="+mn-cs"/>
              </a:rPr>
              <a:t>Upon investigation this is largely due to poor explanation of the membership or worse yet, misrepresentation of the membership.</a:t>
            </a:r>
          </a:p>
          <a:p>
            <a:pPr marL="171450" indent="-171450">
              <a:buFontTx/>
              <a:buChar char="-"/>
            </a:pPr>
            <a:r>
              <a:rPr lang="en-US" sz="1200" kern="1200">
                <a:solidFill>
                  <a:schemeClr val="tx1"/>
                </a:solidFill>
                <a:effectLst/>
                <a:latin typeface="+mn-lt"/>
                <a:ea typeface="+mn-ea"/>
                <a:cs typeface="+mn-cs"/>
              </a:rPr>
              <a:t>The surveys also track the customer sentiment and comments related to this through the following questions:</a:t>
            </a:r>
          </a:p>
          <a:p>
            <a:pPr marL="628650" lvl="1" indent="-171450">
              <a:buFontTx/>
              <a:buChar char="-"/>
            </a:pPr>
            <a:r>
              <a:rPr lang="en-US" sz="1200" kern="1200">
                <a:solidFill>
                  <a:schemeClr val="tx1"/>
                </a:solidFill>
                <a:effectLst/>
                <a:latin typeface="+mn-lt"/>
                <a:ea typeface="+mn-ea"/>
                <a:cs typeface="+mn-cs"/>
              </a:rPr>
              <a:t>Did your LegalShield benefits meet your expectations?  (Benefits Expectations)</a:t>
            </a:r>
          </a:p>
          <a:p>
            <a:pPr marL="628650" lvl="1" indent="-171450">
              <a:buFontTx/>
              <a:buChar char="-"/>
            </a:pPr>
            <a:r>
              <a:rPr lang="en-US" sz="1200" kern="1200">
                <a:solidFill>
                  <a:schemeClr val="tx1"/>
                </a:solidFill>
                <a:effectLst/>
                <a:latin typeface="+mn-lt"/>
                <a:ea typeface="+mn-ea"/>
                <a:cs typeface="+mn-cs"/>
              </a:rPr>
              <a:t>Are you satisfied that the explanation of your benefits was consistent with your recent experience? (Benefits Consistency) </a:t>
            </a:r>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t>71</a:t>
            </a:fld>
            <a:endParaRPr lang="en-US"/>
          </a:p>
        </p:txBody>
      </p:sp>
    </p:spTree>
    <p:extLst>
      <p:ext uri="{BB962C8B-B14F-4D97-AF65-F5344CB8AC3E}">
        <p14:creationId xmlns:p14="http://schemas.microsoft.com/office/powerpoint/2010/main" val="12910262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Constantly listening to the voice of the customer comments</a:t>
            </a:r>
          </a:p>
          <a:p>
            <a:pPr marL="171450" lvl="0" indent="-171450">
              <a:buFontTx/>
              <a:buChar char="-"/>
            </a:pPr>
            <a:r>
              <a:rPr lang="en-US"/>
              <a:t>Identify ways to improve operational processes and procedures</a:t>
            </a:r>
          </a:p>
          <a:p>
            <a:pPr marL="171450" lvl="0" indent="-171450">
              <a:buFontTx/>
              <a:buChar char="-"/>
            </a:pPr>
            <a:r>
              <a:rPr lang="en-US"/>
              <a:t>Helps us build better products</a:t>
            </a:r>
          </a:p>
        </p:txBody>
      </p:sp>
      <p:sp>
        <p:nvSpPr>
          <p:cNvPr id="4" name="Slide Number Placeholder 3"/>
          <p:cNvSpPr>
            <a:spLocks noGrp="1"/>
          </p:cNvSpPr>
          <p:nvPr>
            <p:ph type="sldNum" sz="quarter" idx="10"/>
          </p:nvPr>
        </p:nvSpPr>
        <p:spPr/>
        <p:txBody>
          <a:bodyPr/>
          <a:lstStyle/>
          <a:p>
            <a:fld id="{6EBC3F17-3ADF-4241-BC2D-4FB92D1AEC73}" type="slidenum">
              <a:rPr lang="en-US" smtClean="0"/>
              <a:t>72</a:t>
            </a:fld>
            <a:endParaRPr lang="en-US"/>
          </a:p>
        </p:txBody>
      </p:sp>
    </p:spTree>
    <p:extLst>
      <p:ext uri="{BB962C8B-B14F-4D97-AF65-F5344CB8AC3E}">
        <p14:creationId xmlns:p14="http://schemas.microsoft.com/office/powerpoint/2010/main" val="39571313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LMS – investigating new platforms to improve the experience </a:t>
            </a:r>
          </a:p>
        </p:txBody>
      </p:sp>
      <p:sp>
        <p:nvSpPr>
          <p:cNvPr id="4" name="Slide Number Placeholder 3"/>
          <p:cNvSpPr>
            <a:spLocks noGrp="1"/>
          </p:cNvSpPr>
          <p:nvPr>
            <p:ph type="sldNum" sz="quarter" idx="10"/>
          </p:nvPr>
        </p:nvSpPr>
        <p:spPr/>
        <p:txBody>
          <a:bodyPr/>
          <a:lstStyle/>
          <a:p>
            <a:fld id="{6EBC3F17-3ADF-4241-BC2D-4FB92D1AEC73}" type="slidenum">
              <a:rPr lang="en-US" smtClean="0"/>
              <a:t>73</a:t>
            </a:fld>
            <a:endParaRPr lang="en-US"/>
          </a:p>
        </p:txBody>
      </p:sp>
    </p:spTree>
    <p:extLst>
      <p:ext uri="{BB962C8B-B14F-4D97-AF65-F5344CB8AC3E}">
        <p14:creationId xmlns:p14="http://schemas.microsoft.com/office/powerpoint/2010/main" val="34052131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Trending topics in the legal industry</a:t>
            </a:r>
          </a:p>
          <a:p>
            <a:pPr marL="171450" indent="-171450">
              <a:buFontTx/>
              <a:buChar char="-"/>
            </a:pPr>
            <a:r>
              <a:rPr lang="en-US"/>
              <a:t>Technology in the legal industry today </a:t>
            </a:r>
          </a:p>
        </p:txBody>
      </p:sp>
      <p:sp>
        <p:nvSpPr>
          <p:cNvPr id="4" name="Slide Number Placeholder 3"/>
          <p:cNvSpPr>
            <a:spLocks noGrp="1"/>
          </p:cNvSpPr>
          <p:nvPr>
            <p:ph type="sldNum" sz="quarter" idx="10"/>
          </p:nvPr>
        </p:nvSpPr>
        <p:spPr/>
        <p:txBody>
          <a:bodyPr/>
          <a:lstStyle/>
          <a:p>
            <a:fld id="{6EBC3F17-3ADF-4241-BC2D-4FB92D1AEC73}" type="slidenum">
              <a:rPr lang="en-US" smtClean="0"/>
              <a:t>78</a:t>
            </a:fld>
            <a:endParaRPr lang="en-US"/>
          </a:p>
        </p:txBody>
      </p:sp>
    </p:spTree>
    <p:extLst>
      <p:ext uri="{BB962C8B-B14F-4D97-AF65-F5344CB8AC3E}">
        <p14:creationId xmlns:p14="http://schemas.microsoft.com/office/powerpoint/2010/main" val="11702133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t>79</a:t>
            </a:fld>
            <a:endParaRPr lang="en-US"/>
          </a:p>
        </p:txBody>
      </p:sp>
    </p:spTree>
    <p:extLst>
      <p:ext uri="{BB962C8B-B14F-4D97-AF65-F5344CB8AC3E}">
        <p14:creationId xmlns:p14="http://schemas.microsoft.com/office/powerpoint/2010/main" val="4142928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So here’s a product feature overview for Enhance and what we envision </a:t>
            </a:r>
          </a:p>
          <a:p>
            <a:pPr marL="0" indent="0">
              <a:buFontTx/>
              <a:buNone/>
            </a:pPr>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t>80</a:t>
            </a:fld>
            <a:endParaRPr lang="en-US"/>
          </a:p>
        </p:txBody>
      </p:sp>
    </p:spTree>
    <p:extLst>
      <p:ext uri="{BB962C8B-B14F-4D97-AF65-F5344CB8AC3E}">
        <p14:creationId xmlns:p14="http://schemas.microsoft.com/office/powerpoint/2010/main" val="2779420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t>13</a:t>
            </a:fld>
            <a:endParaRPr lang="en-US"/>
          </a:p>
        </p:txBody>
      </p:sp>
    </p:spTree>
    <p:extLst>
      <p:ext uri="{BB962C8B-B14F-4D97-AF65-F5344CB8AC3E}">
        <p14:creationId xmlns:p14="http://schemas.microsoft.com/office/powerpoint/2010/main" val="28652806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10"/>
          </p:nvPr>
        </p:nvSpPr>
        <p:spPr/>
        <p:txBody>
          <a:bodyPr/>
          <a:lstStyle/>
          <a:p>
            <a:fld id="{6EBC3F17-3ADF-4241-BC2D-4FB92D1AEC73}" type="slidenum">
              <a:rPr lang="en-US" smtClean="0"/>
              <a:t>81</a:t>
            </a:fld>
            <a:endParaRPr lang="en-US"/>
          </a:p>
        </p:txBody>
      </p:sp>
    </p:spTree>
    <p:extLst>
      <p:ext uri="{BB962C8B-B14F-4D97-AF65-F5344CB8AC3E}">
        <p14:creationId xmlns:p14="http://schemas.microsoft.com/office/powerpoint/2010/main" val="39493714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t>85</a:t>
            </a:fld>
            <a:endParaRPr lang="en-US"/>
          </a:p>
        </p:txBody>
      </p:sp>
    </p:spTree>
    <p:extLst>
      <p:ext uri="{BB962C8B-B14F-4D97-AF65-F5344CB8AC3E}">
        <p14:creationId xmlns:p14="http://schemas.microsoft.com/office/powerpoint/2010/main" val="20748123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going through the example, go through the basic list of how this scenario works. $700 issue, would ultimately be a small claims court issue which does not allow for legal representation. So we need to tell the member a quick rundown of how this works, “This issue qualifies as a small claims issue. Our first step could be to send a letter to the opposing party on your behalf. We will send an authorization letter for the details and you will indicate on that letter if you want to see a draft of the letter before it is sent, if you want to receive a copy of that letter as well as notify the firm if you want to send that letter certified, which will result in a fee for the mailing. We will notify you if and when receive a response to the letter. If you would like an update regarding this situation, you will need to contact the law firm. If we receive a satisfactory response the issue is resolved. If not, your next option would be to file in small claims court. Small claims court does not allow representation at the hearing, but if you choose to receive assistance in preparing for court, you can do so at the 25% discounted rate.”</a:t>
            </a:r>
          </a:p>
        </p:txBody>
      </p:sp>
      <p:sp>
        <p:nvSpPr>
          <p:cNvPr id="4" name="Slide Number Placeholder 3"/>
          <p:cNvSpPr>
            <a:spLocks noGrp="1"/>
          </p:cNvSpPr>
          <p:nvPr>
            <p:ph type="sldNum" sz="quarter" idx="10"/>
          </p:nvPr>
        </p:nvSpPr>
        <p:spPr/>
        <p:txBody>
          <a:bodyPr/>
          <a:lstStyle/>
          <a:p>
            <a:fld id="{6EBC3F17-3ADF-4241-BC2D-4FB92D1AEC73}" type="slidenum">
              <a:rPr lang="en-US" smtClean="0"/>
              <a:t>89</a:t>
            </a:fld>
            <a:endParaRPr lang="en-US"/>
          </a:p>
        </p:txBody>
      </p:sp>
    </p:spTree>
    <p:extLst>
      <p:ext uri="{BB962C8B-B14F-4D97-AF65-F5344CB8AC3E}">
        <p14:creationId xmlns:p14="http://schemas.microsoft.com/office/powerpoint/2010/main" val="4299207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t>109</a:t>
            </a:fld>
            <a:endParaRPr lang="en-US"/>
          </a:p>
        </p:txBody>
      </p:sp>
    </p:spTree>
    <p:extLst>
      <p:ext uri="{BB962C8B-B14F-4D97-AF65-F5344CB8AC3E}">
        <p14:creationId xmlns:p14="http://schemas.microsoft.com/office/powerpoint/2010/main" val="15566866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t>111</a:t>
            </a:fld>
            <a:endParaRPr lang="en-US"/>
          </a:p>
        </p:txBody>
      </p:sp>
    </p:spTree>
    <p:extLst>
      <p:ext uri="{BB962C8B-B14F-4D97-AF65-F5344CB8AC3E}">
        <p14:creationId xmlns:p14="http://schemas.microsoft.com/office/powerpoint/2010/main" val="24887489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t>116</a:t>
            </a:fld>
            <a:endParaRPr lang="en-US"/>
          </a:p>
        </p:txBody>
      </p:sp>
    </p:spTree>
    <p:extLst>
      <p:ext uri="{BB962C8B-B14F-4D97-AF65-F5344CB8AC3E}">
        <p14:creationId xmlns:p14="http://schemas.microsoft.com/office/powerpoint/2010/main" val="21003573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t>124</a:t>
            </a:fld>
            <a:endParaRPr lang="en-US"/>
          </a:p>
        </p:txBody>
      </p:sp>
    </p:spTree>
    <p:extLst>
      <p:ext uri="{BB962C8B-B14F-4D97-AF65-F5344CB8AC3E}">
        <p14:creationId xmlns:p14="http://schemas.microsoft.com/office/powerpoint/2010/main" val="34012207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t>125</a:t>
            </a:fld>
            <a:endParaRPr lang="en-US"/>
          </a:p>
        </p:txBody>
      </p:sp>
    </p:spTree>
    <p:extLst>
      <p:ext uri="{BB962C8B-B14F-4D97-AF65-F5344CB8AC3E}">
        <p14:creationId xmlns:p14="http://schemas.microsoft.com/office/powerpoint/2010/main" val="2936689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t>126</a:t>
            </a:fld>
            <a:endParaRPr lang="en-US"/>
          </a:p>
        </p:txBody>
      </p:sp>
    </p:spTree>
    <p:extLst>
      <p:ext uri="{BB962C8B-B14F-4D97-AF65-F5344CB8AC3E}">
        <p14:creationId xmlns:p14="http://schemas.microsoft.com/office/powerpoint/2010/main" val="27936143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t>127</a:t>
            </a:fld>
            <a:endParaRPr lang="en-US"/>
          </a:p>
        </p:txBody>
      </p:sp>
    </p:spTree>
    <p:extLst>
      <p:ext uri="{BB962C8B-B14F-4D97-AF65-F5344CB8AC3E}">
        <p14:creationId xmlns:p14="http://schemas.microsoft.com/office/powerpoint/2010/main" val="4023203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2010-2014 there were four consecutive years of declining membership sales. From 2014- 2017 we will have 4 consecutive years of increasing sales.</a:t>
            </a:r>
          </a:p>
        </p:txBody>
      </p:sp>
      <p:sp>
        <p:nvSpPr>
          <p:cNvPr id="4" name="Slide Number Placeholder 3"/>
          <p:cNvSpPr>
            <a:spLocks noGrp="1"/>
          </p:cNvSpPr>
          <p:nvPr>
            <p:ph type="sldNum" sz="quarter" idx="10"/>
          </p:nvPr>
        </p:nvSpPr>
        <p:spPr/>
        <p:txBody>
          <a:bodyPr/>
          <a:lstStyle/>
          <a:p>
            <a:fld id="{6EBC3F17-3ADF-4241-BC2D-4FB92D1AEC73}" type="slidenum">
              <a:rPr lang="en-US" smtClean="0"/>
              <a:t>23</a:t>
            </a:fld>
            <a:endParaRPr lang="en-US"/>
          </a:p>
        </p:txBody>
      </p:sp>
    </p:spTree>
    <p:extLst>
      <p:ext uri="{BB962C8B-B14F-4D97-AF65-F5344CB8AC3E}">
        <p14:creationId xmlns:p14="http://schemas.microsoft.com/office/powerpoint/2010/main" val="42131947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t>128</a:t>
            </a:fld>
            <a:endParaRPr lang="en-US"/>
          </a:p>
        </p:txBody>
      </p:sp>
    </p:spTree>
    <p:extLst>
      <p:ext uri="{BB962C8B-B14F-4D97-AF65-F5344CB8AC3E}">
        <p14:creationId xmlns:p14="http://schemas.microsoft.com/office/powerpoint/2010/main" val="37236186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t>140</a:t>
            </a:fld>
            <a:endParaRPr lang="en-US"/>
          </a:p>
        </p:txBody>
      </p:sp>
    </p:spTree>
    <p:extLst>
      <p:ext uri="{BB962C8B-B14F-4D97-AF65-F5344CB8AC3E}">
        <p14:creationId xmlns:p14="http://schemas.microsoft.com/office/powerpoint/2010/main" val="22867037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t>145</a:t>
            </a:fld>
            <a:endParaRPr lang="en-US"/>
          </a:p>
        </p:txBody>
      </p:sp>
    </p:spTree>
    <p:extLst>
      <p:ext uri="{BB962C8B-B14F-4D97-AF65-F5344CB8AC3E}">
        <p14:creationId xmlns:p14="http://schemas.microsoft.com/office/powerpoint/2010/main" val="15420438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t>146</a:t>
            </a:fld>
            <a:endParaRPr lang="en-US"/>
          </a:p>
        </p:txBody>
      </p:sp>
    </p:spTree>
    <p:extLst>
      <p:ext uri="{BB962C8B-B14F-4D97-AF65-F5344CB8AC3E}">
        <p14:creationId xmlns:p14="http://schemas.microsoft.com/office/powerpoint/2010/main" val="5607271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t>147</a:t>
            </a:fld>
            <a:endParaRPr lang="en-US"/>
          </a:p>
        </p:txBody>
      </p:sp>
    </p:spTree>
    <p:extLst>
      <p:ext uri="{BB962C8B-B14F-4D97-AF65-F5344CB8AC3E}">
        <p14:creationId xmlns:p14="http://schemas.microsoft.com/office/powerpoint/2010/main" val="32253329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eaLnBrk="0" fontAlgn="base" hangingPunct="0">
              <a:spcBef>
                <a:spcPct val="0"/>
              </a:spcBef>
              <a:spcAft>
                <a:spcPct val="0"/>
              </a:spcAft>
              <a:defRPr/>
            </a:pPr>
            <a:fld id="{AE6F82C3-26F1-5C4C-9B2A-4BD65B8A3905}" type="slidenum">
              <a:rPr lang="en-US">
                <a:solidFill>
                  <a:srgbClr val="000000"/>
                </a:solidFill>
                <a:latin typeface="Arial" charset="0"/>
                <a:ea typeface="ＭＳ Ｐゴシック" charset="0"/>
              </a:rPr>
              <a:pPr defTabSz="931774" eaLnBrk="0" fontAlgn="base" hangingPunct="0">
                <a:spcBef>
                  <a:spcPct val="0"/>
                </a:spcBef>
                <a:spcAft>
                  <a:spcPct val="0"/>
                </a:spcAft>
                <a:defRPr/>
              </a:pPr>
              <a:t>181</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9876981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t>211</a:t>
            </a:fld>
            <a:endParaRPr lang="en-US"/>
          </a:p>
        </p:txBody>
      </p:sp>
    </p:spTree>
    <p:extLst>
      <p:ext uri="{BB962C8B-B14F-4D97-AF65-F5344CB8AC3E}">
        <p14:creationId xmlns:p14="http://schemas.microsoft.com/office/powerpoint/2010/main" val="247313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t>212</a:t>
            </a:fld>
            <a:endParaRPr lang="en-US"/>
          </a:p>
        </p:txBody>
      </p:sp>
    </p:spTree>
    <p:extLst>
      <p:ext uri="{BB962C8B-B14F-4D97-AF65-F5344CB8AC3E}">
        <p14:creationId xmlns:p14="http://schemas.microsoft.com/office/powerpoint/2010/main" val="12780781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solidFill>
                  <a:prstClr val="black"/>
                </a:solidFill>
              </a:rPr>
              <a:pPr/>
              <a:t>213</a:t>
            </a:fld>
            <a:endParaRPr lang="en-US">
              <a:solidFill>
                <a:prstClr val="black"/>
              </a:solidFill>
            </a:endParaRPr>
          </a:p>
        </p:txBody>
      </p:sp>
    </p:spTree>
    <p:extLst>
      <p:ext uri="{BB962C8B-B14F-4D97-AF65-F5344CB8AC3E}">
        <p14:creationId xmlns:p14="http://schemas.microsoft.com/office/powerpoint/2010/main" val="25869846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t>215</a:t>
            </a:fld>
            <a:endParaRPr lang="en-US"/>
          </a:p>
        </p:txBody>
      </p:sp>
    </p:spTree>
    <p:extLst>
      <p:ext uri="{BB962C8B-B14F-4D97-AF65-F5344CB8AC3E}">
        <p14:creationId xmlns:p14="http://schemas.microsoft.com/office/powerpoint/2010/main" val="2949772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t>26</a:t>
            </a:fld>
            <a:endParaRPr lang="en-US"/>
          </a:p>
        </p:txBody>
      </p:sp>
    </p:spTree>
    <p:extLst>
      <p:ext uri="{BB962C8B-B14F-4D97-AF65-F5344CB8AC3E}">
        <p14:creationId xmlns:p14="http://schemas.microsoft.com/office/powerpoint/2010/main" val="32748431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t>217</a:t>
            </a:fld>
            <a:endParaRPr lang="en-US"/>
          </a:p>
        </p:txBody>
      </p:sp>
    </p:spTree>
    <p:extLst>
      <p:ext uri="{BB962C8B-B14F-4D97-AF65-F5344CB8AC3E}">
        <p14:creationId xmlns:p14="http://schemas.microsoft.com/office/powerpoint/2010/main" val="8562174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t>220</a:t>
            </a:fld>
            <a:endParaRPr lang="en-US"/>
          </a:p>
        </p:txBody>
      </p:sp>
    </p:spTree>
    <p:extLst>
      <p:ext uri="{BB962C8B-B14F-4D97-AF65-F5344CB8AC3E}">
        <p14:creationId xmlns:p14="http://schemas.microsoft.com/office/powerpoint/2010/main" val="22292422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t>223</a:t>
            </a:fld>
            <a:endParaRPr lang="en-US"/>
          </a:p>
        </p:txBody>
      </p:sp>
    </p:spTree>
    <p:extLst>
      <p:ext uri="{BB962C8B-B14F-4D97-AF65-F5344CB8AC3E}">
        <p14:creationId xmlns:p14="http://schemas.microsoft.com/office/powerpoint/2010/main" val="38381928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t>224</a:t>
            </a:fld>
            <a:endParaRPr lang="en-US"/>
          </a:p>
        </p:txBody>
      </p:sp>
    </p:spTree>
    <p:extLst>
      <p:ext uri="{BB962C8B-B14F-4D97-AF65-F5344CB8AC3E}">
        <p14:creationId xmlns:p14="http://schemas.microsoft.com/office/powerpoint/2010/main" val="21930977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t>225</a:t>
            </a:fld>
            <a:endParaRPr lang="en-US"/>
          </a:p>
        </p:txBody>
      </p:sp>
    </p:spTree>
    <p:extLst>
      <p:ext uri="{BB962C8B-B14F-4D97-AF65-F5344CB8AC3E}">
        <p14:creationId xmlns:p14="http://schemas.microsoft.com/office/powerpoint/2010/main" val="16482778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t>226</a:t>
            </a:fld>
            <a:endParaRPr lang="en-US"/>
          </a:p>
        </p:txBody>
      </p:sp>
    </p:spTree>
    <p:extLst>
      <p:ext uri="{BB962C8B-B14F-4D97-AF65-F5344CB8AC3E}">
        <p14:creationId xmlns:p14="http://schemas.microsoft.com/office/powerpoint/2010/main" val="253899072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t>228</a:t>
            </a:fld>
            <a:endParaRPr lang="en-US"/>
          </a:p>
        </p:txBody>
      </p:sp>
    </p:spTree>
    <p:extLst>
      <p:ext uri="{BB962C8B-B14F-4D97-AF65-F5344CB8AC3E}">
        <p14:creationId xmlns:p14="http://schemas.microsoft.com/office/powerpoint/2010/main" val="36160500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t>229</a:t>
            </a:fld>
            <a:endParaRPr lang="en-US"/>
          </a:p>
        </p:txBody>
      </p:sp>
    </p:spTree>
    <p:extLst>
      <p:ext uri="{BB962C8B-B14F-4D97-AF65-F5344CB8AC3E}">
        <p14:creationId xmlns:p14="http://schemas.microsoft.com/office/powerpoint/2010/main" val="18792596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t>230</a:t>
            </a:fld>
            <a:endParaRPr lang="en-US"/>
          </a:p>
        </p:txBody>
      </p:sp>
    </p:spTree>
    <p:extLst>
      <p:ext uri="{BB962C8B-B14F-4D97-AF65-F5344CB8AC3E}">
        <p14:creationId xmlns:p14="http://schemas.microsoft.com/office/powerpoint/2010/main" val="39079909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t>231</a:t>
            </a:fld>
            <a:endParaRPr lang="en-US"/>
          </a:p>
        </p:txBody>
      </p:sp>
    </p:spTree>
    <p:extLst>
      <p:ext uri="{BB962C8B-B14F-4D97-AF65-F5344CB8AC3E}">
        <p14:creationId xmlns:p14="http://schemas.microsoft.com/office/powerpoint/2010/main" val="1371821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Introducer (If not Jeff); Thank you for having me and a special shout out to Jack Goldenberg, our Chief Technology Officer, who trusted me to provide an update on our Technology efforts.  I want to make sure I DON’T thank whoever scheduled me after Jeff!  </a:t>
            </a:r>
          </a:p>
          <a:p>
            <a:endParaRPr lang="en-US"/>
          </a:p>
          <a:p>
            <a:r>
              <a:rPr lang="en-US"/>
              <a:t>I’ll formally introduce myself in a moment, but I’d like to ask a couple of questions.  By a show of hands, how many of your firms perform manual conflict checks against members for intakes? And keeping your hands up, how many do the same for dependents?  Please keep your hands up if you would you say you get great JOY from doing either? </a:t>
            </a:r>
            <a:r>
              <a:rPr lang="en-US">
                <a:sym typeface="Wingdings" panose="05000000000000000000" pitchFamily="2" charset="2"/>
              </a:rPr>
              <a:t> </a:t>
            </a:r>
            <a:r>
              <a:rPr lang="en-US"/>
              <a:t>Promise to show how a user centered approach prevents these types of usability problems AND quantify the impact that not taking a UCD approach has on you!</a:t>
            </a:r>
          </a:p>
          <a:p>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t>27</a:t>
            </a:fld>
            <a:endParaRPr lang="en-US"/>
          </a:p>
        </p:txBody>
      </p:sp>
    </p:spTree>
    <p:extLst>
      <p:ext uri="{BB962C8B-B14F-4D97-AF65-F5344CB8AC3E}">
        <p14:creationId xmlns:p14="http://schemas.microsoft.com/office/powerpoint/2010/main" val="22627484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BC3F17-3ADF-4241-BC2D-4FB92D1AEC73}" type="slidenum">
              <a:rPr lang="en-US" smtClean="0"/>
              <a:t>235</a:t>
            </a:fld>
            <a:endParaRPr lang="en-US"/>
          </a:p>
        </p:txBody>
      </p:sp>
    </p:spTree>
    <p:extLst>
      <p:ext uri="{BB962C8B-B14F-4D97-AF65-F5344CB8AC3E}">
        <p14:creationId xmlns:p14="http://schemas.microsoft.com/office/powerpoint/2010/main" val="2390667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Why LS?;  Belief in the Mission (teaching life transforming skills and delivering exceptional products and svcs that promote peace of mind), Vision (Equal access to Justice for all), and Values (belief in the good in all people, doing the right thing, clarity to purpose, empowering people’s passions)</a:t>
            </a:r>
          </a:p>
          <a:p>
            <a:endParaRPr lang="en-US"/>
          </a:p>
          <a:p>
            <a:r>
              <a:rPr lang="en-US"/>
              <a:t>LS’s dedication to Agile; best practice; run the company this way; not just IT and Product Development; Receptiveness to a user focused approach including using science to increase adoption of solutions.	</a:t>
            </a:r>
          </a:p>
        </p:txBody>
      </p:sp>
      <p:sp>
        <p:nvSpPr>
          <p:cNvPr id="4" name="Slide Number Placeholder 3"/>
          <p:cNvSpPr>
            <a:spLocks noGrp="1"/>
          </p:cNvSpPr>
          <p:nvPr>
            <p:ph type="sldNum" sz="quarter" idx="10"/>
          </p:nvPr>
        </p:nvSpPr>
        <p:spPr/>
        <p:txBody>
          <a:bodyPr/>
          <a:lstStyle/>
          <a:p>
            <a:fld id="{6EBC3F17-3ADF-4241-BC2D-4FB92D1AEC73}" type="slidenum">
              <a:rPr lang="en-US" smtClean="0"/>
              <a:t>28</a:t>
            </a:fld>
            <a:endParaRPr lang="en-US"/>
          </a:p>
        </p:txBody>
      </p:sp>
    </p:spTree>
    <p:extLst>
      <p:ext uri="{BB962C8B-B14F-4D97-AF65-F5344CB8AC3E}">
        <p14:creationId xmlns:p14="http://schemas.microsoft.com/office/powerpoint/2010/main" val="2261562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Most modern software development lifecycles share 7 key best practices; whether you are talking about modern Agile processes (include LS’s adoption of Scaled Agile Framework for Enterprise/SAFe) or RUP, etc.  Speak about each</a:t>
            </a:r>
          </a:p>
        </p:txBody>
      </p:sp>
      <p:sp>
        <p:nvSpPr>
          <p:cNvPr id="4" name="Slide Number Placeholder 3"/>
          <p:cNvSpPr>
            <a:spLocks noGrp="1"/>
          </p:cNvSpPr>
          <p:nvPr>
            <p:ph type="sldNum" sz="quarter" idx="10"/>
          </p:nvPr>
        </p:nvSpPr>
        <p:spPr/>
        <p:txBody>
          <a:bodyPr/>
          <a:lstStyle/>
          <a:p>
            <a:fld id="{6EBC3F17-3ADF-4241-BC2D-4FB92D1AEC73}" type="slidenum">
              <a:rPr lang="en-US" smtClean="0"/>
              <a:t>29</a:t>
            </a:fld>
            <a:endParaRPr lang="en-US"/>
          </a:p>
        </p:txBody>
      </p:sp>
    </p:spTree>
    <p:extLst>
      <p:ext uri="{BB962C8B-B14F-4D97-AF65-F5344CB8AC3E}">
        <p14:creationId xmlns:p14="http://schemas.microsoft.com/office/powerpoint/2010/main" val="2499057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2" name="Picture Placeholder 21"/>
          <p:cNvSpPr>
            <a:spLocks noGrp="1"/>
          </p:cNvSpPr>
          <p:nvPr>
            <p:ph type="pic" sz="quarter" idx="10"/>
          </p:nvPr>
        </p:nvSpPr>
        <p:spPr>
          <a:xfrm>
            <a:off x="0" y="0"/>
            <a:ext cx="12192000" cy="6858000"/>
          </a:xfrm>
        </p:spPr>
        <p:txBody>
          <a:bodyPr/>
          <a:lstStyle/>
          <a:p>
            <a:endParaRPr lang="en-US"/>
          </a:p>
        </p:txBody>
      </p:sp>
      <p:sp>
        <p:nvSpPr>
          <p:cNvPr id="2" name="Title 1"/>
          <p:cNvSpPr>
            <a:spLocks noGrp="1"/>
          </p:cNvSpPr>
          <p:nvPr>
            <p:ph type="ctrTitle"/>
          </p:nvPr>
        </p:nvSpPr>
        <p:spPr>
          <a:xfrm>
            <a:off x="400593" y="1471750"/>
            <a:ext cx="5773783" cy="4030148"/>
          </a:xfrm>
        </p:spPr>
        <p:txBody>
          <a:bodyPr lIns="274320" tIns="274320" rIns="274320" bIns="274320" anchor="ctr" anchorCtr="0">
            <a:noAutofit/>
          </a:bodyPr>
          <a:lstStyle>
            <a:lvl1pPr algn="ctr">
              <a:defRPr sz="4000" b="1" cap="none" baseline="0">
                <a:solidFill>
                  <a:schemeClr val="tx2"/>
                </a:solidFill>
                <a:latin typeface="Lucida Bright" charset="0"/>
                <a:ea typeface="Lucida Bright" charset="0"/>
                <a:cs typeface="Lucida Bright" charset="0"/>
              </a:defRPr>
            </a:lvl1pPr>
          </a:lstStyle>
          <a:p>
            <a:r>
              <a:rPr lang="en-US"/>
              <a:t>Click to edit Master title style</a:t>
            </a:r>
          </a:p>
        </p:txBody>
      </p:sp>
      <p:sp>
        <p:nvSpPr>
          <p:cNvPr id="3" name="Subtitle 2"/>
          <p:cNvSpPr>
            <a:spLocks noGrp="1"/>
          </p:cNvSpPr>
          <p:nvPr>
            <p:ph type="subTitle" idx="1"/>
          </p:nvPr>
        </p:nvSpPr>
        <p:spPr>
          <a:xfrm>
            <a:off x="400594" y="5507037"/>
            <a:ext cx="5782492" cy="815386"/>
          </a:xfrm>
          <a:solidFill>
            <a:schemeClr val="accent2"/>
          </a:solidFill>
        </p:spPr>
        <p:txBody>
          <a:bodyPr anchor="ctr">
            <a:normAutofit/>
          </a:bodyPr>
          <a:lstStyle>
            <a:lvl1pPr marL="0" indent="0" algn="ctr">
              <a:buNone/>
              <a:defRPr sz="18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77230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11570372" y="6334025"/>
            <a:ext cx="336080" cy="408674"/>
          </a:xfrm>
          <a:prstGeom prst="rect">
            <a:avLst/>
          </a:prstGeom>
        </p:spPr>
      </p:pic>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241892"/>
            <a:ext cx="10515600" cy="2326511"/>
          </a:xfrm>
          <a:prstGeom prst="rect">
            <a:avLst/>
          </a:prstGeom>
        </p:spPr>
        <p:txBody>
          <a:bodyPr>
            <a:noAutofit/>
          </a:bodyPr>
          <a:lstStyle>
            <a:lvl1pPr algn="ctr">
              <a:defRPr sz="6000" baseline="0">
                <a:solidFill>
                  <a:schemeClr val="accent2"/>
                </a:solidFill>
              </a:defRPr>
            </a:lvl1pPr>
          </a:lstStyle>
          <a:p>
            <a:r>
              <a:rPr lang="en-US"/>
              <a:t>Click to edit Master title style</a:t>
            </a:r>
          </a:p>
        </p:txBody>
      </p:sp>
      <p:sp>
        <p:nvSpPr>
          <p:cNvPr id="3" name="Slide Number Placeholder 2"/>
          <p:cNvSpPr>
            <a:spLocks noGrp="1"/>
          </p:cNvSpPr>
          <p:nvPr>
            <p:ph type="sldNum" sz="quarter" idx="10"/>
          </p:nvPr>
        </p:nvSpPr>
        <p:spPr/>
        <p:txBody>
          <a:bodyPr/>
          <a:lstStyle/>
          <a:p>
            <a:fld id="{660749E9-8438-6148-B851-F13E716FD972}" type="slidenum">
              <a:rPr lang="en-US" smtClean="0"/>
              <a:pPr/>
              <a:t>‹#›</a:t>
            </a:fld>
            <a:endParaRPr lang="en-US"/>
          </a:p>
        </p:txBody>
      </p:sp>
    </p:spTree>
    <p:extLst>
      <p:ext uri="{BB962C8B-B14F-4D97-AF65-F5344CB8AC3E}">
        <p14:creationId xmlns:p14="http://schemas.microsoft.com/office/powerpoint/2010/main" val="760289356"/>
      </p:ext>
    </p:extLst>
  </p:cSld>
  <p:clrMapOvr>
    <a:masterClrMapping/>
  </p:clrMapOvr>
  <p:transition spd="slow">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End_IDSLog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6677" y="2703443"/>
            <a:ext cx="5695622" cy="1451114"/>
          </a:xfrm>
          <a:prstGeom prst="rect">
            <a:avLst/>
          </a:prstGeom>
        </p:spPr>
      </p:pic>
    </p:spTree>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900">
        <p14:warp/>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End_LogoLockup">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5100" y="2555822"/>
            <a:ext cx="8918736" cy="1596454"/>
          </a:xfrm>
          <a:prstGeom prst="rect">
            <a:avLst/>
          </a:prstGeom>
        </p:spPr>
      </p:pic>
    </p:spTree>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900">
        <p14:warp/>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asic Title Only">
    <p:spTree>
      <p:nvGrpSpPr>
        <p:cNvPr id="1" name=""/>
        <p:cNvGrpSpPr/>
        <p:nvPr/>
      </p:nvGrpSpPr>
      <p:grpSpPr>
        <a:xfrm>
          <a:off x="0" y="0"/>
          <a:ext cx="0" cy="0"/>
          <a:chOff x="0" y="0"/>
          <a:chExt cx="0" cy="0"/>
        </a:xfrm>
      </p:grpSpPr>
      <p:sp>
        <p:nvSpPr>
          <p:cNvPr id="3" name="Title 2"/>
          <p:cNvSpPr>
            <a:spLocks noGrp="1"/>
          </p:cNvSpPr>
          <p:nvPr>
            <p:ph type="title"/>
          </p:nvPr>
        </p:nvSpPr>
        <p:spPr>
          <a:xfrm>
            <a:off x="838200" y="228600"/>
            <a:ext cx="10515600" cy="1101408"/>
          </a:xfrm>
        </p:spPr>
        <p:txBody>
          <a:bodyPr/>
          <a:lstStyle>
            <a:lvl1pPr algn="l">
              <a:defRPr/>
            </a:lvl1pPr>
          </a:lstStyle>
          <a:p>
            <a:r>
              <a:rPr lang="en-US"/>
              <a:t>Click to edit Master title style</a:t>
            </a:r>
          </a:p>
        </p:txBody>
      </p:sp>
      <p:sp>
        <p:nvSpPr>
          <p:cNvPr id="4" name="Slide Number Placeholder 3"/>
          <p:cNvSpPr>
            <a:spLocks noGrp="1"/>
          </p:cNvSpPr>
          <p:nvPr>
            <p:ph type="sldNum" sz="quarter" idx="10"/>
          </p:nvPr>
        </p:nvSpPr>
        <p:spPr/>
        <p:txBody>
          <a:bodyPr/>
          <a:lstStyle/>
          <a:p>
            <a:fld id="{660749E9-8438-6148-B851-F13E716FD972}" type="slidenum">
              <a:rPr lang="en-US" smtClean="0"/>
              <a:pPr/>
              <a:t>‹#›</a:t>
            </a:fld>
            <a:endParaRPr lang="en-US"/>
          </a:p>
        </p:txBody>
      </p:sp>
    </p:spTree>
    <p:extLst>
      <p:ext uri="{BB962C8B-B14F-4D97-AF65-F5344CB8AC3E}">
        <p14:creationId xmlns:p14="http://schemas.microsoft.com/office/powerpoint/2010/main" val="2081303758"/>
      </p:ext>
    </p:extLst>
  </p:cSld>
  <p:clrMapOvr>
    <a:masterClrMapping/>
  </p:clrMapOvr>
  <p:transition spd="slow">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Left Content Right Picture Bottom WITH Bullets">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597569" cy="4141694"/>
          </a:xfrm>
          <a:prstGeom prst="rect">
            <a:avLst/>
          </a:prstGeom>
        </p:spPr>
        <p:txBody>
          <a:bodyPr lIns="457200" tIns="274320" rIns="274320" bIns="274320">
            <a:noAutofit/>
          </a:bodyPr>
          <a:lstStyle>
            <a:lvl1pPr algn="ctr">
              <a:defRPr sz="5400" baseline="0"/>
            </a:lvl1pPr>
          </a:lstStyle>
          <a:p>
            <a:r>
              <a:rPr lang="en-US"/>
              <a:t>Click to edit Master title style</a:t>
            </a:r>
          </a:p>
        </p:txBody>
      </p:sp>
      <p:sp>
        <p:nvSpPr>
          <p:cNvPr id="3" name="Content Placeholder 2"/>
          <p:cNvSpPr>
            <a:spLocks noGrp="1"/>
          </p:cNvSpPr>
          <p:nvPr>
            <p:ph idx="1"/>
          </p:nvPr>
        </p:nvSpPr>
        <p:spPr>
          <a:xfrm>
            <a:off x="6597570" y="1"/>
            <a:ext cx="5594430" cy="4149524"/>
          </a:xfrm>
        </p:spPr>
        <p:txBody>
          <a:bodyPr lIns="91440" tIns="274320" rIns="274320" bIns="274320" anchor="ctr" anchorCtr="0">
            <a:normAutofit/>
          </a:bodyPr>
          <a:lstStyle>
            <a:lvl1pPr algn="l">
              <a:defRPr sz="4000" baseline="0"/>
            </a:lvl1pPr>
            <a:lvl2pPr marL="457200" indent="-301752">
              <a:defRPr sz="4000"/>
            </a:lvl2pPr>
          </a:lstStyle>
          <a:p>
            <a:pPr lvl="0"/>
            <a:r>
              <a:rPr lang="en-US"/>
              <a:t>Click to edit Master text styles</a:t>
            </a:r>
          </a:p>
          <a:p>
            <a:pPr lvl="1"/>
            <a:r>
              <a:rPr lang="en-US"/>
              <a:t>Two lines of topics</a:t>
            </a:r>
          </a:p>
          <a:p>
            <a:pPr lvl="1"/>
            <a:r>
              <a:rPr lang="en-US"/>
              <a:t>3 lines of topics</a:t>
            </a:r>
          </a:p>
        </p:txBody>
      </p:sp>
      <p:sp>
        <p:nvSpPr>
          <p:cNvPr id="6" name="Picture Placeholder 5"/>
          <p:cNvSpPr>
            <a:spLocks noGrp="1"/>
          </p:cNvSpPr>
          <p:nvPr>
            <p:ph type="pic" sz="quarter" idx="10"/>
          </p:nvPr>
        </p:nvSpPr>
        <p:spPr>
          <a:xfrm>
            <a:off x="0" y="4149724"/>
            <a:ext cx="12192000" cy="2708276"/>
          </a:xfrm>
        </p:spPr>
        <p:txBody>
          <a:bodyPr/>
          <a:lstStyle/>
          <a:p>
            <a:endParaRPr lang="en-US"/>
          </a:p>
        </p:txBody>
      </p:sp>
    </p:spTree>
    <p:extLst>
      <p:ext uri="{BB962C8B-B14F-4D97-AF65-F5344CB8AC3E}">
        <p14:creationId xmlns:p14="http://schemas.microsoft.com/office/powerpoint/2010/main" val="768764432"/>
      </p:ext>
    </p:extLst>
  </p:cSld>
  <p:clrMapOvr>
    <a:masterClrMapping/>
  </p:clrMapOvr>
  <p:transition spd="slow">
    <p:cov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asic Title &amp; 2 Contents">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lgn="l">
              <a:defRPr/>
            </a:lvl1pPr>
          </a:lstStyle>
          <a:p>
            <a:r>
              <a:rPr lang="en-US"/>
              <a:t>Click to edit Master title style</a:t>
            </a:r>
          </a:p>
        </p:txBody>
      </p:sp>
      <p:sp>
        <p:nvSpPr>
          <p:cNvPr id="5" name="Content Placeholder 4"/>
          <p:cNvSpPr>
            <a:spLocks noGrp="1"/>
          </p:cNvSpPr>
          <p:nvPr>
            <p:ph sz="quarter" idx="10"/>
          </p:nvPr>
        </p:nvSpPr>
        <p:spPr>
          <a:xfrm>
            <a:off x="838200" y="1801640"/>
            <a:ext cx="5132832" cy="4481685"/>
          </a:xfrm>
        </p:spPr>
        <p:txBody>
          <a:bodyPr/>
          <a:lstStyle>
            <a:lvl1pPr>
              <a:defRPr sz="24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p:cNvSpPr>
            <a:spLocks noGrp="1"/>
          </p:cNvSpPr>
          <p:nvPr>
            <p:ph type="pic" sz="quarter" idx="14"/>
          </p:nvPr>
        </p:nvSpPr>
        <p:spPr>
          <a:xfrm>
            <a:off x="6221506" y="1434353"/>
            <a:ext cx="5144994" cy="4733085"/>
          </a:xfrm>
        </p:spPr>
        <p:txBody>
          <a:bodyPr/>
          <a:lstStyle/>
          <a:p>
            <a:endParaRPr lang="en-US"/>
          </a:p>
        </p:txBody>
      </p:sp>
      <p:sp>
        <p:nvSpPr>
          <p:cNvPr id="4" name="Slide Number Placeholder 3"/>
          <p:cNvSpPr>
            <a:spLocks noGrp="1"/>
          </p:cNvSpPr>
          <p:nvPr>
            <p:ph type="sldNum" sz="quarter" idx="15"/>
          </p:nvPr>
        </p:nvSpPr>
        <p:spPr/>
        <p:txBody>
          <a:bodyPr/>
          <a:lstStyle/>
          <a:p>
            <a:fld id="{660749E9-8438-6148-B851-F13E716FD972}" type="slidenum">
              <a:rPr lang="en-US" smtClean="0"/>
              <a:pPr/>
              <a:t>‹#›</a:t>
            </a:fld>
            <a:endParaRPr lang="en-US"/>
          </a:p>
        </p:txBody>
      </p:sp>
    </p:spTree>
    <p:extLst>
      <p:ext uri="{BB962C8B-B14F-4D97-AF65-F5344CB8AC3E}">
        <p14:creationId xmlns:p14="http://schemas.microsoft.com/office/powerpoint/2010/main" val="720580483"/>
      </p:ext>
    </p:extLst>
  </p:cSld>
  <p:clrMapOvr>
    <a:masterClrMapping/>
  </p:clrMapOvr>
  <p:transition spd="slow">
    <p:cov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Photo with Caption-Full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p:spPr>
        <p:txBody>
          <a:bodyPr/>
          <a:lstStyle/>
          <a:p>
            <a:endParaRPr lang="en-US"/>
          </a:p>
        </p:txBody>
      </p:sp>
      <p:sp>
        <p:nvSpPr>
          <p:cNvPr id="9" name="Text Placeholder 8"/>
          <p:cNvSpPr>
            <a:spLocks noGrp="1"/>
          </p:cNvSpPr>
          <p:nvPr>
            <p:ph type="body" sz="quarter" idx="15" hasCustomPrompt="1"/>
          </p:nvPr>
        </p:nvSpPr>
        <p:spPr>
          <a:xfrm>
            <a:off x="1595438" y="2420938"/>
            <a:ext cx="8821737" cy="3908425"/>
          </a:xfrm>
          <a:solidFill>
            <a:schemeClr val="bg1">
              <a:alpha val="90000"/>
            </a:schemeClr>
          </a:solidFill>
        </p:spPr>
        <p:txBody>
          <a:bodyPr lIns="274320" tIns="274320" rIns="274320" bIns="274320"/>
          <a:lstStyle>
            <a:lvl1pPr algn="ctr">
              <a:defRPr sz="5400" b="1">
                <a:solidFill>
                  <a:schemeClr val="accent2"/>
                </a:solidFill>
                <a:latin typeface="Lucida Bright" charset="0"/>
                <a:ea typeface="Lucida Bright" charset="0"/>
                <a:cs typeface="Lucida Bright" charset="0"/>
              </a:defRPr>
            </a:lvl1pPr>
            <a:lvl2pPr marL="0" indent="0" algn="ctr">
              <a:buNone/>
              <a:defRPr sz="4000"/>
            </a:lvl2pPr>
          </a:lstStyle>
          <a:p>
            <a:pPr lvl="0"/>
            <a:r>
              <a:rPr lang="en-US"/>
              <a:t>Click to edit </a:t>
            </a:r>
            <a:br>
              <a:rPr lang="en-US"/>
            </a:br>
            <a:r>
              <a:rPr lang="en-US"/>
              <a:t>Master text styles</a:t>
            </a:r>
          </a:p>
          <a:p>
            <a:pPr lvl="1"/>
            <a:r>
              <a:rPr lang="en-US"/>
              <a:t>Second level</a:t>
            </a:r>
          </a:p>
        </p:txBody>
      </p:sp>
    </p:spTree>
    <p:extLst>
      <p:ext uri="{BB962C8B-B14F-4D97-AF65-F5344CB8AC3E}">
        <p14:creationId xmlns:p14="http://schemas.microsoft.com/office/powerpoint/2010/main" val="1000869969"/>
      </p:ext>
    </p:extLst>
  </p:cSld>
  <p:clrMapOvr>
    <a:masterClrMapping/>
  </p:clrMapOvr>
  <p:transition spd="slow">
    <p:cove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Left - WITH Bullets">
    <p:spTree>
      <p:nvGrpSpPr>
        <p:cNvPr id="1" name=""/>
        <p:cNvGrpSpPr/>
        <p:nvPr/>
      </p:nvGrpSpPr>
      <p:grpSpPr>
        <a:xfrm>
          <a:off x="0" y="0"/>
          <a:ext cx="0" cy="0"/>
          <a:chOff x="0" y="0"/>
          <a:chExt cx="0" cy="0"/>
        </a:xfrm>
      </p:grpSpPr>
      <p:sp>
        <p:nvSpPr>
          <p:cNvPr id="7" name="Rectangle 6"/>
          <p:cNvSpPr/>
          <p:nvPr userDrawn="1"/>
        </p:nvSpPr>
        <p:spPr>
          <a:xfrm>
            <a:off x="0" y="6137329"/>
            <a:ext cx="12192000" cy="720671"/>
          </a:xfrm>
          <a:prstGeom prst="rect">
            <a:avLst/>
          </a:prstGeom>
          <a:solidFill>
            <a:srgbClr val="F4F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p:cNvSpPr>
            <a:spLocks noGrp="1"/>
          </p:cNvSpPr>
          <p:nvPr>
            <p:ph type="pic" sz="quarter" idx="10"/>
          </p:nvPr>
        </p:nvSpPr>
        <p:spPr>
          <a:xfrm>
            <a:off x="6365875" y="0"/>
            <a:ext cx="5826125" cy="6858000"/>
          </a:xfrm>
        </p:spPr>
        <p:txBody>
          <a:bodyPr/>
          <a:lstStyle/>
          <a:p>
            <a:endParaRPr lang="en-US"/>
          </a:p>
        </p:txBody>
      </p:sp>
      <p:sp>
        <p:nvSpPr>
          <p:cNvPr id="2" name="Title 1"/>
          <p:cNvSpPr>
            <a:spLocks noGrp="1"/>
          </p:cNvSpPr>
          <p:nvPr>
            <p:ph type="title"/>
          </p:nvPr>
        </p:nvSpPr>
        <p:spPr>
          <a:xfrm>
            <a:off x="0" y="298764"/>
            <a:ext cx="6366076" cy="2837975"/>
          </a:xfrm>
          <a:prstGeom prst="rect">
            <a:avLst/>
          </a:prstGeom>
        </p:spPr>
        <p:txBody>
          <a:bodyPr>
            <a:noAutofit/>
          </a:bodyPr>
          <a:lstStyle>
            <a:lvl1pPr algn="ctr">
              <a:defRPr sz="6000" baseline="0"/>
            </a:lvl1pPr>
          </a:lstStyle>
          <a:p>
            <a:r>
              <a:rPr lang="en-US"/>
              <a:t>Click to edit Master title style</a:t>
            </a:r>
          </a:p>
        </p:txBody>
      </p:sp>
      <p:sp>
        <p:nvSpPr>
          <p:cNvPr id="3" name="Content Placeholder 2"/>
          <p:cNvSpPr>
            <a:spLocks noGrp="1"/>
          </p:cNvSpPr>
          <p:nvPr>
            <p:ph idx="1"/>
          </p:nvPr>
        </p:nvSpPr>
        <p:spPr>
          <a:xfrm>
            <a:off x="254642" y="3148314"/>
            <a:ext cx="5856791" cy="3194613"/>
          </a:xfrm>
        </p:spPr>
        <p:txBody>
          <a:bodyPr anchor="t" anchorCtr="0">
            <a:normAutofit/>
          </a:bodyPr>
          <a:lstStyle>
            <a:lvl1pPr algn="l">
              <a:defRPr sz="4000" baseline="0"/>
            </a:lvl1pPr>
            <a:lvl2pPr>
              <a:defRPr sz="3600"/>
            </a:lvl2pPr>
          </a:lstStyle>
          <a:p>
            <a:pPr lvl="0"/>
            <a:r>
              <a:rPr lang="en-US"/>
              <a:t>Click to edit Master text styles</a:t>
            </a:r>
          </a:p>
          <a:p>
            <a:pPr lvl="1"/>
            <a:r>
              <a:rPr lang="en-US"/>
              <a:t>Two lines of topics</a:t>
            </a:r>
          </a:p>
          <a:p>
            <a:pPr lvl="1"/>
            <a:r>
              <a:rPr lang="en-US"/>
              <a:t>3 lines of topics</a:t>
            </a:r>
          </a:p>
        </p:txBody>
      </p:sp>
      <p:sp>
        <p:nvSpPr>
          <p:cNvPr id="5" name="Slide Number Placeholder 4"/>
          <p:cNvSpPr>
            <a:spLocks noGrp="1"/>
          </p:cNvSpPr>
          <p:nvPr>
            <p:ph type="sldNum" sz="quarter" idx="11"/>
          </p:nvPr>
        </p:nvSpPr>
        <p:spPr/>
        <p:txBody>
          <a:bodyPr/>
          <a:lstStyle/>
          <a:p>
            <a:fld id="{660749E9-8438-6148-B851-F13E716FD972}" type="slidenum">
              <a:rPr lang="en-US" smtClean="0"/>
              <a:pPr/>
              <a:t>‹#›</a:t>
            </a:fld>
            <a:endParaRPr lang="en-US"/>
          </a:p>
        </p:txBody>
      </p:sp>
    </p:spTree>
    <p:extLst>
      <p:ext uri="{BB962C8B-B14F-4D97-AF65-F5344CB8AC3E}">
        <p14:creationId xmlns:p14="http://schemas.microsoft.com/office/powerpoint/2010/main" val="4075223440"/>
      </p:ext>
    </p:extLst>
  </p:cSld>
  <p:clrMapOvr>
    <a:masterClrMapping/>
  </p:clrMapOvr>
  <p:transition spd="slow">
    <p:cove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Photo-Full Slide - No Head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12192000" cy="6858000"/>
          </a:xfrm>
        </p:spPr>
        <p:txBody>
          <a:bodyPr/>
          <a:lstStyle/>
          <a:p>
            <a:endParaRPr lang="en-US"/>
          </a:p>
        </p:txBody>
      </p:sp>
    </p:spTree>
    <p:extLst>
      <p:ext uri="{BB962C8B-B14F-4D97-AF65-F5344CB8AC3E}">
        <p14:creationId xmlns:p14="http://schemas.microsoft.com/office/powerpoint/2010/main" val="2391603122"/>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p>
            <a:endParaRPr lang="en-US"/>
          </a:p>
        </p:txBody>
      </p:sp>
      <p:sp>
        <p:nvSpPr>
          <p:cNvPr id="2" name="Title 1"/>
          <p:cNvSpPr>
            <a:spLocks noGrp="1"/>
          </p:cNvSpPr>
          <p:nvPr>
            <p:ph type="title"/>
          </p:nvPr>
        </p:nvSpPr>
        <p:spPr>
          <a:xfrm>
            <a:off x="954711" y="381965"/>
            <a:ext cx="10282578" cy="4575798"/>
          </a:xfrm>
          <a:prstGeom prst="rect">
            <a:avLst/>
          </a:prstGeom>
          <a:solidFill>
            <a:schemeClr val="bg1">
              <a:alpha val="80000"/>
            </a:schemeClr>
          </a:solidFill>
        </p:spPr>
        <p:txBody>
          <a:bodyPr tIns="2103120" bIns="365760" anchor="ctr">
            <a:noAutofit/>
          </a:bodyPr>
          <a:lstStyle>
            <a:lvl1pPr algn="ctr">
              <a:defRPr sz="4800">
                <a:solidFill>
                  <a:schemeClr val="tx2"/>
                </a:solidFill>
              </a:defRPr>
            </a:lvl1pPr>
          </a:lstStyle>
          <a:p>
            <a:r>
              <a:rPr lang="en-US"/>
              <a:t>Click to edit Master title style</a:t>
            </a:r>
          </a:p>
        </p:txBody>
      </p:sp>
      <p:sp>
        <p:nvSpPr>
          <p:cNvPr id="3" name="Text Placeholder 2"/>
          <p:cNvSpPr>
            <a:spLocks noGrp="1"/>
          </p:cNvSpPr>
          <p:nvPr>
            <p:ph type="body" idx="1"/>
          </p:nvPr>
        </p:nvSpPr>
        <p:spPr>
          <a:xfrm>
            <a:off x="954711" y="4929652"/>
            <a:ext cx="10282578" cy="850638"/>
          </a:xfrm>
          <a:solidFill>
            <a:schemeClr val="accent2"/>
          </a:solidFill>
        </p:spPr>
        <p:txBody>
          <a:bodyPr anchor="ct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6174665"/>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End_LSLog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76701" y="2703443"/>
            <a:ext cx="7255574" cy="1451114"/>
          </a:xfrm>
          <a:prstGeom prst="rect">
            <a:avLst/>
          </a:prstGeom>
        </p:spPr>
      </p:pic>
    </p:spTree>
    <p:extLst>
      <p:ext uri="{BB962C8B-B14F-4D97-AF65-F5344CB8AC3E}">
        <p14:creationId xmlns:p14="http://schemas.microsoft.com/office/powerpoint/2010/main" val="2601461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900">
        <p14:warp/>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LS Basic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10515600" cy="1600200"/>
          </a:xfrm>
        </p:spPr>
        <p:txBody>
          <a:bodyPr/>
          <a:lstStyle>
            <a:lvl1pPr algn="ctr">
              <a:defRPr sz="4800"/>
            </a:lvl1pPr>
          </a:lstStyle>
          <a:p>
            <a:r>
              <a:rPr lang="en-US"/>
              <a:t>Click to edit Master title style</a:t>
            </a:r>
          </a:p>
        </p:txBody>
      </p:sp>
      <p:sp>
        <p:nvSpPr>
          <p:cNvPr id="3" name="Content Placeholder 2"/>
          <p:cNvSpPr>
            <a:spLocks noGrp="1"/>
          </p:cNvSpPr>
          <p:nvPr>
            <p:ph idx="1"/>
          </p:nvPr>
        </p:nvSpPr>
        <p:spPr>
          <a:xfrm>
            <a:off x="838200" y="1918447"/>
            <a:ext cx="10515600" cy="4249271"/>
          </a:xfrm>
          <a:noFill/>
        </p:spPr>
        <p:txBody>
          <a:bodyPr lIns="91440" tIns="91440" rIns="91440" bIns="91440"/>
          <a:lstStyle>
            <a:lvl1pPr>
              <a:spcBef>
                <a:spcPts val="2000"/>
              </a:spcBef>
              <a:defRPr sz="3600">
                <a:solidFill>
                  <a:schemeClr val="bg2">
                    <a:lumMod val="25000"/>
                  </a:schemeClr>
                </a:solidFill>
              </a:defRPr>
            </a:lvl1pPr>
            <a:lvl2pPr>
              <a:spcBef>
                <a:spcPts val="2000"/>
              </a:spcBef>
              <a:defRPr sz="2800">
                <a:solidFill>
                  <a:schemeClr val="bg2">
                    <a:lumMod val="25000"/>
                  </a:schemeClr>
                </a:solidFill>
              </a:defRPr>
            </a:lvl2pPr>
            <a:lvl3pPr>
              <a:spcBef>
                <a:spcPts val="2000"/>
              </a:spcBef>
              <a:defRPr sz="2800">
                <a:solidFill>
                  <a:schemeClr val="bg2">
                    <a:lumMod val="25000"/>
                  </a:schemeClr>
                </a:solidFill>
              </a:defRPr>
            </a:lvl3pPr>
            <a:lvl4pPr>
              <a:spcBef>
                <a:spcPts val="2000"/>
              </a:spcBef>
              <a:defRPr sz="2800">
                <a:solidFill>
                  <a:schemeClr val="bg2">
                    <a:lumMod val="25000"/>
                  </a:schemeClr>
                </a:solidFill>
              </a:defRPr>
            </a:lvl4pPr>
            <a:lvl5pPr>
              <a:spcBef>
                <a:spcPts val="2000"/>
              </a:spcBef>
              <a:defRPr sz="28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660749E9-8438-6148-B851-F13E716FD972}" type="slidenum">
              <a:rPr lang="en-US" smtClean="0"/>
              <a:pPr/>
              <a:t>‹#›</a:t>
            </a:fld>
            <a:endParaRPr lang="en-US"/>
          </a:p>
        </p:txBody>
      </p:sp>
    </p:spTree>
    <p:extLst>
      <p:ext uri="{BB962C8B-B14F-4D97-AF65-F5344CB8AC3E}">
        <p14:creationId xmlns:p14="http://schemas.microsoft.com/office/powerpoint/2010/main" val="3003648878"/>
      </p:ext>
    </p:extLst>
  </p:cSld>
  <p:clrMapOvr>
    <a:masterClrMapping/>
  </p:clrMapOvr>
  <p:transition spd="slow">
    <p:cove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LS End_LSLog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76701" y="2703443"/>
            <a:ext cx="7255574" cy="1451114"/>
          </a:xfrm>
          <a:prstGeom prst="rect">
            <a:avLst/>
          </a:prstGeom>
        </p:spPr>
      </p:pic>
    </p:spTree>
    <p:extLst>
      <p:ext uri="{BB962C8B-B14F-4D97-AF65-F5344CB8AC3E}">
        <p14:creationId xmlns:p14="http://schemas.microsoft.com/office/powerpoint/2010/main" val="11393954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900">
        <p14:warp/>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LS Section Header">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p>
            <a:endParaRPr lang="en-US"/>
          </a:p>
        </p:txBody>
      </p:sp>
      <p:sp>
        <p:nvSpPr>
          <p:cNvPr id="2" name="Title 1"/>
          <p:cNvSpPr>
            <a:spLocks noGrp="1"/>
          </p:cNvSpPr>
          <p:nvPr>
            <p:ph type="title"/>
          </p:nvPr>
        </p:nvSpPr>
        <p:spPr>
          <a:xfrm>
            <a:off x="954711" y="381965"/>
            <a:ext cx="10282578" cy="4575798"/>
          </a:xfrm>
          <a:prstGeom prst="rect">
            <a:avLst/>
          </a:prstGeom>
          <a:solidFill>
            <a:schemeClr val="bg1">
              <a:alpha val="80000"/>
            </a:schemeClr>
          </a:solidFill>
        </p:spPr>
        <p:txBody>
          <a:bodyPr tIns="2103120" bIns="365760" anchor="ctr">
            <a:noAutofit/>
          </a:bodyPr>
          <a:lstStyle>
            <a:lvl1pPr algn="ctr">
              <a:defRPr sz="4800">
                <a:solidFill>
                  <a:schemeClr val="tx2"/>
                </a:solidFill>
              </a:defRPr>
            </a:lvl1pPr>
          </a:lstStyle>
          <a:p>
            <a:r>
              <a:rPr lang="en-US"/>
              <a:t>Click to edit Master title style</a:t>
            </a:r>
          </a:p>
        </p:txBody>
      </p:sp>
      <p:sp>
        <p:nvSpPr>
          <p:cNvPr id="3" name="Text Placeholder 2"/>
          <p:cNvSpPr>
            <a:spLocks noGrp="1"/>
          </p:cNvSpPr>
          <p:nvPr>
            <p:ph type="body" idx="1"/>
          </p:nvPr>
        </p:nvSpPr>
        <p:spPr>
          <a:xfrm>
            <a:off x="954711" y="4929652"/>
            <a:ext cx="10282578" cy="850638"/>
          </a:xfrm>
          <a:solidFill>
            <a:schemeClr val="accent2"/>
          </a:solidFill>
        </p:spPr>
        <p:txBody>
          <a:bodyPr anchor="ct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93983772"/>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LS Basic Title Only Slide">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10515600" cy="1600200"/>
          </a:xfrm>
        </p:spPr>
        <p:txBody>
          <a:bodyPr/>
          <a:lstStyle>
            <a:lvl1pPr algn="ctr">
              <a:defRPr sz="4000"/>
            </a:lvl1pPr>
          </a:lstStyle>
          <a:p>
            <a:r>
              <a:rPr lang="en-US"/>
              <a:t>Click to edit Master title style</a:t>
            </a:r>
          </a:p>
        </p:txBody>
      </p:sp>
      <p:sp>
        <p:nvSpPr>
          <p:cNvPr id="3" name="Slide Number Placeholder 2"/>
          <p:cNvSpPr>
            <a:spLocks noGrp="1"/>
          </p:cNvSpPr>
          <p:nvPr>
            <p:ph type="sldNum" sz="quarter" idx="10"/>
          </p:nvPr>
        </p:nvSpPr>
        <p:spPr/>
        <p:txBody>
          <a:bodyPr/>
          <a:lstStyle/>
          <a:p>
            <a:fld id="{660749E9-8438-6148-B851-F13E716FD972}" type="slidenum">
              <a:rPr lang="en-US" smtClean="0"/>
              <a:pPr/>
              <a:t>‹#›</a:t>
            </a:fld>
            <a:endParaRPr lang="en-US"/>
          </a:p>
        </p:txBody>
      </p:sp>
    </p:spTree>
    <p:extLst>
      <p:ext uri="{BB962C8B-B14F-4D97-AF65-F5344CB8AC3E}">
        <p14:creationId xmlns:p14="http://schemas.microsoft.com/office/powerpoint/2010/main" val="2954994268"/>
      </p:ext>
    </p:extLst>
  </p:cSld>
  <p:clrMapOvr>
    <a:masterClrMapping/>
  </p:clrMapOvr>
  <p:transition spd="slow">
    <p:cove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LS Photo with Caption-Full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p:spPr>
        <p:txBody>
          <a:bodyPr/>
          <a:lstStyle/>
          <a:p>
            <a:endParaRPr lang="en-US"/>
          </a:p>
        </p:txBody>
      </p:sp>
      <p:sp>
        <p:nvSpPr>
          <p:cNvPr id="9" name="Text Placeholder 8"/>
          <p:cNvSpPr>
            <a:spLocks noGrp="1"/>
          </p:cNvSpPr>
          <p:nvPr>
            <p:ph type="body" sz="quarter" idx="15" hasCustomPrompt="1"/>
          </p:nvPr>
        </p:nvSpPr>
        <p:spPr>
          <a:xfrm>
            <a:off x="1685132" y="2420938"/>
            <a:ext cx="8821737" cy="3908425"/>
          </a:xfrm>
          <a:solidFill>
            <a:schemeClr val="bg1">
              <a:alpha val="90000"/>
            </a:schemeClr>
          </a:solidFill>
        </p:spPr>
        <p:txBody>
          <a:bodyPr lIns="274320" tIns="274320" rIns="274320" bIns="274320"/>
          <a:lstStyle>
            <a:lvl1pPr algn="ctr">
              <a:defRPr sz="5400" b="1">
                <a:solidFill>
                  <a:schemeClr val="accent2"/>
                </a:solidFill>
                <a:latin typeface="Lucida Bright" charset="0"/>
                <a:ea typeface="Lucida Bright" charset="0"/>
                <a:cs typeface="Lucida Bright" charset="0"/>
              </a:defRPr>
            </a:lvl1pPr>
            <a:lvl2pPr marL="0" indent="0" algn="ctr">
              <a:buNone/>
              <a:defRPr sz="4000"/>
            </a:lvl2pPr>
          </a:lstStyle>
          <a:p>
            <a:pPr lvl="0"/>
            <a:r>
              <a:rPr lang="en-US"/>
              <a:t>Click to edit </a:t>
            </a:r>
            <a:br>
              <a:rPr lang="en-US"/>
            </a:br>
            <a:r>
              <a:rPr lang="en-US"/>
              <a:t>Master text styles</a:t>
            </a:r>
          </a:p>
          <a:p>
            <a:pPr lvl="1"/>
            <a:r>
              <a:rPr lang="en-US"/>
              <a:t>Second level</a:t>
            </a:r>
          </a:p>
        </p:txBody>
      </p:sp>
    </p:spTree>
    <p:extLst>
      <p:ext uri="{BB962C8B-B14F-4D97-AF65-F5344CB8AC3E}">
        <p14:creationId xmlns:p14="http://schemas.microsoft.com/office/powerpoint/2010/main" val="554969128"/>
      </p:ext>
    </p:extLst>
  </p:cSld>
  <p:clrMapOvr>
    <a:masterClrMapping/>
  </p:clrMapOvr>
  <p:transition spd="slow">
    <p:cove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LS Title and Content Left - WITH Bullets">
    <p:spTree>
      <p:nvGrpSpPr>
        <p:cNvPr id="1" name=""/>
        <p:cNvGrpSpPr/>
        <p:nvPr/>
      </p:nvGrpSpPr>
      <p:grpSpPr>
        <a:xfrm>
          <a:off x="0" y="0"/>
          <a:ext cx="0" cy="0"/>
          <a:chOff x="0" y="0"/>
          <a:chExt cx="0" cy="0"/>
        </a:xfrm>
      </p:grpSpPr>
      <p:sp>
        <p:nvSpPr>
          <p:cNvPr id="7" name="Rectangle 6"/>
          <p:cNvSpPr/>
          <p:nvPr userDrawn="1"/>
        </p:nvSpPr>
        <p:spPr>
          <a:xfrm>
            <a:off x="0" y="6137329"/>
            <a:ext cx="12192000" cy="720671"/>
          </a:xfrm>
          <a:prstGeom prst="rect">
            <a:avLst/>
          </a:prstGeom>
          <a:solidFill>
            <a:srgbClr val="F4F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p:cNvSpPr>
            <a:spLocks noGrp="1"/>
          </p:cNvSpPr>
          <p:nvPr>
            <p:ph type="pic" sz="quarter" idx="10"/>
          </p:nvPr>
        </p:nvSpPr>
        <p:spPr>
          <a:xfrm>
            <a:off x="6365875" y="0"/>
            <a:ext cx="5826125" cy="6858000"/>
          </a:xfrm>
        </p:spPr>
        <p:txBody>
          <a:bodyPr/>
          <a:lstStyle/>
          <a:p>
            <a:endParaRPr lang="en-US"/>
          </a:p>
        </p:txBody>
      </p:sp>
      <p:sp>
        <p:nvSpPr>
          <p:cNvPr id="2" name="Title 1"/>
          <p:cNvSpPr>
            <a:spLocks noGrp="1"/>
          </p:cNvSpPr>
          <p:nvPr>
            <p:ph type="title"/>
          </p:nvPr>
        </p:nvSpPr>
        <p:spPr>
          <a:xfrm>
            <a:off x="0" y="298764"/>
            <a:ext cx="6366076" cy="2837975"/>
          </a:xfrm>
          <a:prstGeom prst="rect">
            <a:avLst/>
          </a:prstGeom>
        </p:spPr>
        <p:txBody>
          <a:bodyPr>
            <a:noAutofit/>
          </a:bodyPr>
          <a:lstStyle>
            <a:lvl1pPr algn="ctr">
              <a:defRPr sz="6000" baseline="0"/>
            </a:lvl1pPr>
          </a:lstStyle>
          <a:p>
            <a:r>
              <a:rPr lang="en-US"/>
              <a:t>Click to edit Master title style</a:t>
            </a:r>
          </a:p>
        </p:txBody>
      </p:sp>
      <p:sp>
        <p:nvSpPr>
          <p:cNvPr id="3" name="Content Placeholder 2"/>
          <p:cNvSpPr>
            <a:spLocks noGrp="1"/>
          </p:cNvSpPr>
          <p:nvPr>
            <p:ph idx="1"/>
          </p:nvPr>
        </p:nvSpPr>
        <p:spPr>
          <a:xfrm>
            <a:off x="254642" y="3148314"/>
            <a:ext cx="5856791" cy="3194613"/>
          </a:xfrm>
        </p:spPr>
        <p:txBody>
          <a:bodyPr anchor="t" anchorCtr="0">
            <a:normAutofit/>
          </a:bodyPr>
          <a:lstStyle>
            <a:lvl1pPr algn="l">
              <a:defRPr sz="4000" baseline="0"/>
            </a:lvl1pPr>
            <a:lvl2pPr>
              <a:defRPr sz="3600"/>
            </a:lvl2pPr>
          </a:lstStyle>
          <a:p>
            <a:pPr lvl="0"/>
            <a:r>
              <a:rPr lang="en-US"/>
              <a:t>Click to edit Master text styles</a:t>
            </a:r>
          </a:p>
          <a:p>
            <a:pPr lvl="1"/>
            <a:r>
              <a:rPr lang="en-US"/>
              <a:t>Two lines of topics</a:t>
            </a:r>
          </a:p>
          <a:p>
            <a:pPr lvl="1"/>
            <a:r>
              <a:rPr lang="en-US"/>
              <a:t>3 lines of topics</a:t>
            </a:r>
          </a:p>
        </p:txBody>
      </p:sp>
      <p:sp>
        <p:nvSpPr>
          <p:cNvPr id="5" name="Slide Number Placeholder 4"/>
          <p:cNvSpPr>
            <a:spLocks noGrp="1"/>
          </p:cNvSpPr>
          <p:nvPr>
            <p:ph type="sldNum" sz="quarter" idx="11"/>
          </p:nvPr>
        </p:nvSpPr>
        <p:spPr/>
        <p:txBody>
          <a:bodyPr/>
          <a:lstStyle/>
          <a:p>
            <a:fld id="{660749E9-8438-6148-B851-F13E716FD972}" type="slidenum">
              <a:rPr lang="en-US" smtClean="0"/>
              <a:pPr/>
              <a:t>‹#›</a:t>
            </a:fld>
            <a:endParaRPr lang="en-US"/>
          </a:p>
        </p:txBody>
      </p:sp>
    </p:spTree>
    <p:extLst>
      <p:ext uri="{BB962C8B-B14F-4D97-AF65-F5344CB8AC3E}">
        <p14:creationId xmlns:p14="http://schemas.microsoft.com/office/powerpoint/2010/main" val="1882157666"/>
      </p:ext>
    </p:extLst>
  </p:cSld>
  <p:clrMapOvr>
    <a:masterClrMapping/>
  </p:clrMapOvr>
  <p:transition spd="slow">
    <p:cove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LS Quot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7920" y="1069383"/>
            <a:ext cx="1856294" cy="1642820"/>
          </a:xfrm>
          <a:prstGeom prst="rect">
            <a:avLst/>
          </a:prstGeom>
        </p:spPr>
      </p:pic>
      <p:sp>
        <p:nvSpPr>
          <p:cNvPr id="4" name="Text Placeholder 3"/>
          <p:cNvSpPr>
            <a:spLocks noGrp="1"/>
          </p:cNvSpPr>
          <p:nvPr>
            <p:ph type="body" sz="quarter" idx="10" hasCustomPrompt="1"/>
          </p:nvPr>
        </p:nvSpPr>
        <p:spPr>
          <a:xfrm>
            <a:off x="1208868" y="5698069"/>
            <a:ext cx="10027403" cy="513479"/>
          </a:xfrm>
        </p:spPr>
        <p:txBody>
          <a:bodyPr>
            <a:normAutofit/>
          </a:bodyPr>
          <a:lstStyle>
            <a:lvl1pPr algn="r">
              <a:defRPr sz="2400" b="1" i="1" baseline="0">
                <a:solidFill>
                  <a:schemeClr val="bg2">
                    <a:lumMod val="50000"/>
                  </a:schemeClr>
                </a:solidFil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 Quote Attribution</a:t>
            </a:r>
          </a:p>
        </p:txBody>
      </p:sp>
      <p:sp>
        <p:nvSpPr>
          <p:cNvPr id="6" name="Text Placeholder 5"/>
          <p:cNvSpPr>
            <a:spLocks noGrp="1"/>
          </p:cNvSpPr>
          <p:nvPr>
            <p:ph type="body" sz="quarter" idx="14"/>
          </p:nvPr>
        </p:nvSpPr>
        <p:spPr>
          <a:xfrm>
            <a:off x="1208088" y="758825"/>
            <a:ext cx="10012362" cy="4821238"/>
          </a:xfrm>
        </p:spPr>
        <p:txBody>
          <a:bodyPr anchor="ctr" anchorCtr="0">
            <a:normAutofit/>
          </a:bodyPr>
          <a:lstStyle>
            <a:lvl1pPr algn="l">
              <a:defRPr sz="4000" b="1">
                <a:solidFill>
                  <a:schemeClr val="accent1"/>
                </a:solidFill>
                <a:latin typeface="Lucida Bright" charset="0"/>
                <a:ea typeface="Lucida Bright" charset="0"/>
                <a:cs typeface="Lucida Bright" charset="0"/>
              </a:defRPr>
            </a:lvl1pPr>
          </a:lstStyle>
          <a:p>
            <a:pPr lvl="0"/>
            <a:r>
              <a:rPr lang="en-US"/>
              <a:t>Click to edit Master text styles</a:t>
            </a:r>
          </a:p>
        </p:txBody>
      </p:sp>
      <p:sp>
        <p:nvSpPr>
          <p:cNvPr id="2" name="Slide Number Placeholder 1"/>
          <p:cNvSpPr>
            <a:spLocks noGrp="1"/>
          </p:cNvSpPr>
          <p:nvPr>
            <p:ph type="sldNum" sz="quarter" idx="15"/>
          </p:nvPr>
        </p:nvSpPr>
        <p:spPr/>
        <p:txBody>
          <a:bodyPr/>
          <a:lstStyle/>
          <a:p>
            <a:fld id="{660749E9-8438-6148-B851-F13E716FD972}" type="slidenum">
              <a:rPr lang="en-US" smtClean="0"/>
              <a:pPr/>
              <a:t>‹#›</a:t>
            </a:fld>
            <a:endParaRPr lang="en-US"/>
          </a:p>
        </p:txBody>
      </p:sp>
    </p:spTree>
    <p:extLst>
      <p:ext uri="{BB962C8B-B14F-4D97-AF65-F5344CB8AC3E}">
        <p14:creationId xmlns:p14="http://schemas.microsoft.com/office/powerpoint/2010/main" val="2040910218"/>
      </p:ext>
    </p:extLst>
  </p:cSld>
  <p:clrMapOvr>
    <a:masterClrMapping/>
  </p:clrMapOvr>
  <p:transition spd="slow">
    <p:cove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cSld name="1_Title Slide">
    <p:bg>
      <p:bgPr>
        <a:solidFill>
          <a:schemeClr val="bg1"/>
        </a:solidFill>
        <a:effectLst/>
      </p:bgPr>
    </p:bg>
    <p:spTree>
      <p:nvGrpSpPr>
        <p:cNvPr id="1" name=""/>
        <p:cNvGrpSpPr/>
        <p:nvPr/>
      </p:nvGrpSpPr>
      <p:grpSpPr>
        <a:xfrm>
          <a:off x="0" y="0"/>
          <a:ext cx="0" cy="0"/>
          <a:chOff x="0" y="0"/>
          <a:chExt cx="0" cy="0"/>
        </a:xfrm>
      </p:grpSpPr>
      <p:pic>
        <p:nvPicPr>
          <p:cNvPr id="4" name="Picture 2099" descr="45395858"/>
          <p:cNvPicPr>
            <a:picLocks noChangeAspect="1" noChangeArrowheads="1"/>
          </p:cNvPicPr>
          <p:nvPr userDrawn="1"/>
        </p:nvPicPr>
        <p:blipFill>
          <a:blip r:embed="rId2">
            <a:lum bright="20000"/>
            <a:extLst>
              <a:ext uri="{28A0092B-C50C-407E-A947-70E740481C1C}">
                <a14:useLocalDpi xmlns:a14="http://schemas.microsoft.com/office/drawing/2010/main" val="0"/>
              </a:ext>
            </a:extLst>
          </a:blip>
          <a:srcRect l="23334"/>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096"/>
          <p:cNvSpPr>
            <a:spLocks noChangeArrowheads="1"/>
          </p:cNvSpPr>
          <p:nvPr userDrawn="1"/>
        </p:nvSpPr>
        <p:spPr bwMode="auto">
          <a:xfrm>
            <a:off x="0" y="5867400"/>
            <a:ext cx="12192000" cy="9906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800" b="0" i="0" u="sng" strike="noStrike" kern="1200" cap="none" spc="0" normalizeH="0" baseline="0" noProof="0">
              <a:ln>
                <a:noFill/>
              </a:ln>
              <a:solidFill>
                <a:srgbClr val="000000"/>
              </a:solidFill>
              <a:effectLst/>
              <a:uLnTx/>
              <a:uFillTx/>
              <a:latin typeface="Arial" charset="0"/>
              <a:ea typeface="ＭＳ Ｐゴシック" charset="0"/>
            </a:endParaRPr>
          </a:p>
        </p:txBody>
      </p:sp>
      <p:sp>
        <p:nvSpPr>
          <p:cNvPr id="6" name="Rectangle 2092"/>
          <p:cNvSpPr>
            <a:spLocks noChangeArrowheads="1"/>
          </p:cNvSpPr>
          <p:nvPr userDrawn="1"/>
        </p:nvSpPr>
        <p:spPr bwMode="auto">
          <a:xfrm rot="5400000">
            <a:off x="9245600" y="2882900"/>
            <a:ext cx="5791200" cy="101600"/>
          </a:xfrm>
          <a:prstGeom prst="rect">
            <a:avLst/>
          </a:prstGeom>
          <a:solidFill>
            <a:srgbClr val="8A8B7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800" b="0" i="0" u="sng" strike="noStrike" kern="1200" cap="none" spc="0" normalizeH="0" baseline="0" noProof="0">
              <a:ln>
                <a:noFill/>
              </a:ln>
              <a:solidFill>
                <a:srgbClr val="000000"/>
              </a:solidFill>
              <a:effectLst/>
              <a:uLnTx/>
              <a:uFillTx/>
              <a:latin typeface="Arial" charset="0"/>
              <a:ea typeface="ＭＳ Ｐゴシック" charset="0"/>
            </a:endParaRPr>
          </a:p>
        </p:txBody>
      </p:sp>
      <p:sp>
        <p:nvSpPr>
          <p:cNvPr id="7" name="Rectangle 2091"/>
          <p:cNvSpPr>
            <a:spLocks noChangeArrowheads="1"/>
          </p:cNvSpPr>
          <p:nvPr userDrawn="1"/>
        </p:nvSpPr>
        <p:spPr bwMode="auto">
          <a:xfrm rot="5400000">
            <a:off x="-2844800" y="2921000"/>
            <a:ext cx="5791200" cy="101600"/>
          </a:xfrm>
          <a:prstGeom prst="rect">
            <a:avLst/>
          </a:prstGeom>
          <a:solidFill>
            <a:srgbClr val="8A8B7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800" b="0" i="0" u="sng" strike="noStrike" kern="1200" cap="none" spc="0" normalizeH="0" baseline="0" noProof="0">
              <a:ln>
                <a:noFill/>
              </a:ln>
              <a:solidFill>
                <a:srgbClr val="000000"/>
              </a:solidFill>
              <a:effectLst/>
              <a:uLnTx/>
              <a:uFillTx/>
              <a:latin typeface="Arial" charset="0"/>
              <a:ea typeface="ＭＳ Ｐゴシック" charset="0"/>
            </a:endParaRPr>
          </a:p>
        </p:txBody>
      </p:sp>
      <p:sp>
        <p:nvSpPr>
          <p:cNvPr id="8" name="Rectangle 2055"/>
          <p:cNvSpPr>
            <a:spLocks noChangeArrowheads="1"/>
          </p:cNvSpPr>
          <p:nvPr userDrawn="1"/>
        </p:nvSpPr>
        <p:spPr bwMode="auto">
          <a:xfrm>
            <a:off x="9321800" y="5856288"/>
            <a:ext cx="2870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
                <a:srgbClr val="440044"/>
              </a:buClr>
              <a:buSzPct val="75000"/>
              <a:buFont typeface="Wingdings" charset="0"/>
              <a:buNone/>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rPr>
              <a:t>Roy S. Ginsburg, J.D.</a:t>
            </a:r>
          </a:p>
          <a:p>
            <a:pPr marL="0" marR="0" lvl="0" indent="0" algn="l" defTabSz="914400" rtl="0" eaLnBrk="1" fontAlgn="base" latinLnBrk="0" hangingPunct="1">
              <a:lnSpc>
                <a:spcPct val="100000"/>
              </a:lnSpc>
              <a:spcBef>
                <a:spcPct val="20000"/>
              </a:spcBef>
              <a:spcAft>
                <a:spcPct val="0"/>
              </a:spcAft>
              <a:buClr>
                <a:srgbClr val="440044"/>
              </a:buClr>
              <a:buSzPct val="75000"/>
              <a:buFont typeface="Wingdings" charset="0"/>
              <a:buNone/>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rPr>
              <a:t>612-812-4500</a:t>
            </a:r>
          </a:p>
          <a:p>
            <a:pPr marL="0" marR="0" lvl="0" indent="0" algn="l" defTabSz="914400" rtl="0" eaLnBrk="1" fontAlgn="base" latinLnBrk="0" hangingPunct="1">
              <a:lnSpc>
                <a:spcPct val="100000"/>
              </a:lnSpc>
              <a:spcBef>
                <a:spcPct val="20000"/>
              </a:spcBef>
              <a:spcAft>
                <a:spcPct val="0"/>
              </a:spcAft>
              <a:buClr>
                <a:srgbClr val="440044"/>
              </a:buClr>
              <a:buSzPct val="75000"/>
              <a:buFont typeface="Wingdings" charset="0"/>
              <a:buNone/>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rPr>
              <a:t>roy@royginsburg.com</a:t>
            </a:r>
          </a:p>
          <a:p>
            <a:pPr marL="0" marR="0" lvl="0" indent="0" algn="l" defTabSz="914400" rtl="0" eaLnBrk="1" fontAlgn="base" latinLnBrk="0" hangingPunct="1">
              <a:lnSpc>
                <a:spcPct val="100000"/>
              </a:lnSpc>
              <a:spcBef>
                <a:spcPct val="20000"/>
              </a:spcBef>
              <a:spcAft>
                <a:spcPct val="0"/>
              </a:spcAft>
              <a:buClr>
                <a:srgbClr val="440044"/>
              </a:buClr>
              <a:buSzPct val="75000"/>
              <a:buFont typeface="Wingdings" charset="0"/>
              <a:buNone/>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rPr>
              <a:t>www.royginsburg.com</a:t>
            </a:r>
          </a:p>
        </p:txBody>
      </p:sp>
      <p:sp>
        <p:nvSpPr>
          <p:cNvPr id="9" name="Rectangle 2087"/>
          <p:cNvSpPr>
            <a:spLocks noChangeArrowheads="1"/>
          </p:cNvSpPr>
          <p:nvPr userDrawn="1"/>
        </p:nvSpPr>
        <p:spPr bwMode="auto">
          <a:xfrm>
            <a:off x="0" y="5811838"/>
            <a:ext cx="12192000" cy="76200"/>
          </a:xfrm>
          <a:prstGeom prst="rect">
            <a:avLst/>
          </a:prstGeom>
          <a:solidFill>
            <a:srgbClr val="1B569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800" b="0" i="0" u="sng" strike="noStrike" kern="1200" cap="none" spc="0" normalizeH="0" baseline="0" noProof="0">
              <a:ln>
                <a:noFill/>
              </a:ln>
              <a:solidFill>
                <a:srgbClr val="000000"/>
              </a:solidFill>
              <a:effectLst/>
              <a:uLnTx/>
              <a:uFillTx/>
              <a:latin typeface="Arial" charset="0"/>
              <a:ea typeface="ＭＳ Ｐゴシック" charset="0"/>
            </a:endParaRPr>
          </a:p>
        </p:txBody>
      </p:sp>
      <p:sp>
        <p:nvSpPr>
          <p:cNvPr id="10" name="Text Box 2056"/>
          <p:cNvSpPr txBox="1">
            <a:spLocks noChangeArrowheads="1"/>
          </p:cNvSpPr>
          <p:nvPr userDrawn="1"/>
        </p:nvSpPr>
        <p:spPr bwMode="auto">
          <a:xfrm>
            <a:off x="5069418" y="6583363"/>
            <a:ext cx="1545616" cy="215444"/>
          </a:xfrm>
          <a:prstGeom prst="rect">
            <a:avLst/>
          </a:prstGeom>
          <a:noFill/>
          <a:ln w="9525">
            <a:noFill/>
            <a:miter lim="800000"/>
            <a:headEnd/>
            <a:tailEnd/>
          </a:ln>
          <a:effectLst/>
        </p:spPr>
        <p:txBody>
          <a:bodyPr wrap="none">
            <a:spAutoFit/>
          </a:bodyPr>
          <a:lstStyle>
            <a:lvl1pPr>
              <a:defRPr sz="4800" u="sng">
                <a:solidFill>
                  <a:schemeClr val="tx1"/>
                </a:solidFill>
                <a:latin typeface="Arial" charset="0"/>
                <a:ea typeface="ＭＳ Ｐゴシック" charset="0"/>
              </a:defRPr>
            </a:lvl1pPr>
            <a:lvl2pPr marL="742950" indent="-285750">
              <a:defRPr sz="4800" u="sng">
                <a:solidFill>
                  <a:schemeClr val="tx1"/>
                </a:solidFill>
                <a:latin typeface="Arial" charset="0"/>
                <a:ea typeface="ＭＳ Ｐゴシック" charset="0"/>
              </a:defRPr>
            </a:lvl2pPr>
            <a:lvl3pPr marL="1143000" indent="-228600">
              <a:defRPr sz="4800" u="sng">
                <a:solidFill>
                  <a:schemeClr val="tx1"/>
                </a:solidFill>
                <a:latin typeface="Arial" charset="0"/>
                <a:ea typeface="ＭＳ Ｐゴシック" charset="0"/>
              </a:defRPr>
            </a:lvl3pPr>
            <a:lvl4pPr marL="1600200" indent="-228600">
              <a:defRPr sz="4800" u="sng">
                <a:solidFill>
                  <a:schemeClr val="tx1"/>
                </a:solidFill>
                <a:latin typeface="Arial" charset="0"/>
                <a:ea typeface="ＭＳ Ｐゴシック" charset="0"/>
              </a:defRPr>
            </a:lvl4pPr>
            <a:lvl5pPr marL="2057400" indent="-228600">
              <a:defRPr sz="4800" u="sng">
                <a:solidFill>
                  <a:schemeClr val="tx1"/>
                </a:solidFill>
                <a:latin typeface="Arial" charset="0"/>
                <a:ea typeface="ＭＳ Ｐゴシック" charset="0"/>
              </a:defRPr>
            </a:lvl5pPr>
            <a:lvl6pPr marL="2514600" indent="-228600" eaLnBrk="0" fontAlgn="base" hangingPunct="0">
              <a:spcBef>
                <a:spcPct val="0"/>
              </a:spcBef>
              <a:spcAft>
                <a:spcPct val="0"/>
              </a:spcAft>
              <a:defRPr sz="4800" u="sng">
                <a:solidFill>
                  <a:schemeClr val="tx1"/>
                </a:solidFill>
                <a:latin typeface="Arial" charset="0"/>
                <a:ea typeface="ＭＳ Ｐゴシック" charset="0"/>
              </a:defRPr>
            </a:lvl6pPr>
            <a:lvl7pPr marL="2971800" indent="-228600" eaLnBrk="0" fontAlgn="base" hangingPunct="0">
              <a:spcBef>
                <a:spcPct val="0"/>
              </a:spcBef>
              <a:spcAft>
                <a:spcPct val="0"/>
              </a:spcAft>
              <a:defRPr sz="4800" u="sng">
                <a:solidFill>
                  <a:schemeClr val="tx1"/>
                </a:solidFill>
                <a:latin typeface="Arial" charset="0"/>
                <a:ea typeface="ＭＳ Ｐゴシック" charset="0"/>
              </a:defRPr>
            </a:lvl7pPr>
            <a:lvl8pPr marL="3429000" indent="-228600" eaLnBrk="0" fontAlgn="base" hangingPunct="0">
              <a:spcBef>
                <a:spcPct val="0"/>
              </a:spcBef>
              <a:spcAft>
                <a:spcPct val="0"/>
              </a:spcAft>
              <a:defRPr sz="4800" u="sng">
                <a:solidFill>
                  <a:schemeClr val="tx1"/>
                </a:solidFill>
                <a:latin typeface="Arial" charset="0"/>
                <a:ea typeface="ＭＳ Ｐゴシック" charset="0"/>
              </a:defRPr>
            </a:lvl8pPr>
            <a:lvl9pPr marL="3886200" indent="-228600" eaLnBrk="0" fontAlgn="base" hangingPunct="0">
              <a:spcBef>
                <a:spcPct val="0"/>
              </a:spcBef>
              <a:spcAft>
                <a:spcPct val="0"/>
              </a:spcAft>
              <a:defRPr sz="4800" u="sng">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808080"/>
                </a:solidFill>
                <a:effectLst/>
                <a:uLnTx/>
                <a:uFillTx/>
                <a:latin typeface="Arial" charset="0"/>
                <a:ea typeface="ＭＳ Ｐゴシック" charset="0"/>
                <a:cs typeface="Arial" charset="0"/>
              </a:rPr>
              <a:t>© 2009 Roy S. Ginsburg, J.D.</a:t>
            </a:r>
            <a:endParaRPr kumimoji="0" lang="en-US" sz="800" b="0" i="0" u="none" strike="noStrike" kern="1200" cap="none" spc="0" normalizeH="0" baseline="0" noProof="0">
              <a:ln>
                <a:noFill/>
              </a:ln>
              <a:solidFill>
                <a:srgbClr val="808080"/>
              </a:solidFill>
              <a:effectLst/>
              <a:uLnTx/>
              <a:uFillTx/>
              <a:latin typeface="Arial" charset="0"/>
              <a:ea typeface="ＭＳ Ｐゴシック" charset="0"/>
              <a:cs typeface="+mn-cs"/>
            </a:endParaRPr>
          </a:p>
        </p:txBody>
      </p:sp>
      <p:sp>
        <p:nvSpPr>
          <p:cNvPr id="11" name="Rectangle 2088"/>
          <p:cNvSpPr>
            <a:spLocks noChangeArrowheads="1"/>
          </p:cNvSpPr>
          <p:nvPr userDrawn="1"/>
        </p:nvSpPr>
        <p:spPr bwMode="auto">
          <a:xfrm>
            <a:off x="0" y="0"/>
            <a:ext cx="12192000" cy="76200"/>
          </a:xfrm>
          <a:prstGeom prst="rect">
            <a:avLst/>
          </a:prstGeom>
          <a:solidFill>
            <a:srgbClr val="1B569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800" b="0" i="0" u="sng" strike="noStrike" kern="1200" cap="none" spc="0" normalizeH="0" baseline="0" noProof="0">
              <a:ln>
                <a:noFill/>
              </a:ln>
              <a:solidFill>
                <a:srgbClr val="000000"/>
              </a:solidFill>
              <a:effectLst/>
              <a:uLnTx/>
              <a:uFillTx/>
              <a:latin typeface="Arial" charset="0"/>
              <a:ea typeface="ＭＳ Ｐゴシック" charset="0"/>
            </a:endParaRPr>
          </a:p>
        </p:txBody>
      </p:sp>
      <p:sp>
        <p:nvSpPr>
          <p:cNvPr id="12" name="Rectangle 2093"/>
          <p:cNvSpPr>
            <a:spLocks noChangeArrowheads="1"/>
          </p:cNvSpPr>
          <p:nvPr userDrawn="1"/>
        </p:nvSpPr>
        <p:spPr bwMode="auto">
          <a:xfrm>
            <a:off x="0" y="6781800"/>
            <a:ext cx="12192000" cy="76200"/>
          </a:xfrm>
          <a:prstGeom prst="rect">
            <a:avLst/>
          </a:prstGeom>
          <a:solidFill>
            <a:srgbClr val="2E669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800" b="0" i="0" u="sng" strike="noStrike" kern="1200" cap="none" spc="0" normalizeH="0" baseline="0" noProof="0">
              <a:ln>
                <a:noFill/>
              </a:ln>
              <a:solidFill>
                <a:srgbClr val="000000"/>
              </a:solidFill>
              <a:effectLst/>
              <a:uLnTx/>
              <a:uFillTx/>
              <a:latin typeface="Arial" charset="0"/>
              <a:ea typeface="ＭＳ Ｐゴシック" charset="0"/>
            </a:endParaRPr>
          </a:p>
        </p:txBody>
      </p:sp>
      <p:pic>
        <p:nvPicPr>
          <p:cNvPr id="13" name="Picture 2100" descr="final_logo_0809_2_sm"/>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3200" y="6105526"/>
            <a:ext cx="4368800" cy="52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7" name="Rectangle 2053"/>
          <p:cNvSpPr>
            <a:spLocks noGrp="1" noChangeArrowheads="1"/>
          </p:cNvSpPr>
          <p:nvPr>
            <p:ph type="ctrTitle"/>
          </p:nvPr>
        </p:nvSpPr>
        <p:spPr>
          <a:xfrm>
            <a:off x="1422400" y="1676400"/>
            <a:ext cx="9347200" cy="2209800"/>
          </a:xfrm>
          <a:effectLst>
            <a:outerShdw dist="35921" dir="2700000" algn="ctr" rotWithShape="0">
              <a:srgbClr val="003366"/>
            </a:outerShdw>
          </a:effectLst>
        </p:spPr>
        <p:txBody>
          <a:bodyPr/>
          <a:lstStyle>
            <a:lvl1pPr>
              <a:defRPr sz="5000">
                <a:solidFill>
                  <a:srgbClr val="DDDDDD"/>
                </a:solidFill>
              </a:defRPr>
            </a:lvl1pPr>
          </a:lstStyle>
          <a:p>
            <a:r>
              <a:rPr lang="en-US"/>
              <a:t>Click to edit Master title style</a:t>
            </a:r>
          </a:p>
        </p:txBody>
      </p:sp>
      <p:sp>
        <p:nvSpPr>
          <p:cNvPr id="28678" name="Rectangle 2054"/>
          <p:cNvSpPr>
            <a:spLocks noGrp="1" noChangeArrowheads="1"/>
          </p:cNvSpPr>
          <p:nvPr>
            <p:ph type="subTitle" idx="1"/>
          </p:nvPr>
        </p:nvSpPr>
        <p:spPr>
          <a:xfrm>
            <a:off x="1422400" y="4114800"/>
            <a:ext cx="9347200" cy="1752600"/>
          </a:xfrm>
          <a:effectLst>
            <a:outerShdw dist="35921" dir="2700000" algn="ctr" rotWithShape="0">
              <a:srgbClr val="003366"/>
            </a:outerShdw>
          </a:effectLst>
        </p:spPr>
        <p:txBody>
          <a:bodyPr/>
          <a:lstStyle>
            <a:lvl1pPr marL="0" indent="0" algn="ctr">
              <a:buFontTx/>
              <a:buNone/>
              <a:defRPr sz="3400">
                <a:solidFill>
                  <a:srgbClr val="DDDDDD"/>
                </a:solidFill>
              </a:defRPr>
            </a:lvl1pPr>
          </a:lstStyle>
          <a:p>
            <a:r>
              <a:rPr lang="en-US"/>
              <a:t>Click to edit Master subtitle style</a:t>
            </a:r>
          </a:p>
        </p:txBody>
      </p:sp>
      <p:sp>
        <p:nvSpPr>
          <p:cNvPr id="14" name="Rectangle 2050"/>
          <p:cNvSpPr>
            <a:spLocks noGrp="1" noChangeArrowheads="1"/>
          </p:cNvSpPr>
          <p:nvPr>
            <p:ph type="dt" sz="half" idx="10"/>
          </p:nvPr>
        </p:nvSpPr>
        <p:spPr>
          <a:xfrm>
            <a:off x="609600" y="6248400"/>
            <a:ext cx="2844800" cy="457200"/>
          </a:xfrm>
        </p:spPr>
        <p:txBody>
          <a:bodyPr/>
          <a:lstStyle>
            <a:lvl1pPr>
              <a:defRPr/>
            </a:lvl1pPr>
          </a:lstStyle>
          <a:p>
            <a:pPr fontAlgn="base">
              <a:spcBef>
                <a:spcPct val="0"/>
              </a:spcBef>
              <a:spcAft>
                <a:spcPct val="0"/>
              </a:spcAft>
              <a:defRPr/>
            </a:pPr>
            <a:endParaRPr lang="en-US">
              <a:solidFill>
                <a:srgbClr val="000000"/>
              </a:solidFill>
            </a:endParaRPr>
          </a:p>
        </p:txBody>
      </p:sp>
      <p:sp>
        <p:nvSpPr>
          <p:cNvPr id="15" name="Rectangle 2051"/>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6" name="Rectangle 2052"/>
          <p:cNvSpPr>
            <a:spLocks noGrp="1" noChangeArrowheads="1"/>
          </p:cNvSpPr>
          <p:nvPr>
            <p:ph type="sldNum" sz="quarter" idx="12"/>
          </p:nvPr>
        </p:nvSpPr>
        <p:spPr/>
        <p:txBody>
          <a:bodyPr/>
          <a:lstStyle>
            <a:lvl1pPr>
              <a:defRPr/>
            </a:lvl1pPr>
          </a:lstStyle>
          <a:p>
            <a:pPr fontAlgn="base">
              <a:spcBef>
                <a:spcPct val="0"/>
              </a:spcBef>
              <a:spcAft>
                <a:spcPct val="0"/>
              </a:spcAft>
              <a:defRPr/>
            </a:pPr>
            <a:fld id="{E41267BF-B5F4-8745-9D1E-B913E326C783}" type="slidenum">
              <a:rPr lang="en-US" smtClean="0">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20823541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2"/>
          <p:cNvSpPr>
            <a:spLocks noGrp="1" noChangeArrowheads="1"/>
          </p:cNvSpPr>
          <p:nvPr>
            <p:ph type="ftr" sz="quarter"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3"/>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B34773E0-1D6C-7C4A-82AC-F9867355439D}" type="slidenum">
              <a:rPr lang="en-US" smtClean="0">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
        <p:nvSpPr>
          <p:cNvPr id="6" name="Rectangle 66"/>
          <p:cNvSpPr>
            <a:spLocks noGrp="1" noChangeArrowheads="1"/>
          </p:cNvSpPr>
          <p:nvPr>
            <p:ph type="dt" sz="half" idx="12"/>
          </p:nvPr>
        </p:nvSpPr>
        <p:spPr>
          <a:ln/>
        </p:spPr>
        <p:txBody>
          <a:bodyPr/>
          <a:lstStyle>
            <a:lvl1pPr>
              <a:defRPr/>
            </a:lvl1p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4007681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sic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10515600" cy="1600200"/>
          </a:xfrm>
        </p:spPr>
        <p:txBody>
          <a:bodyPr/>
          <a:lstStyle>
            <a:lvl1pPr algn="ctr">
              <a:defRPr sz="4800"/>
            </a:lvl1pPr>
          </a:lstStyle>
          <a:p>
            <a:r>
              <a:rPr lang="en-US"/>
              <a:t>Click to edit Master title style</a:t>
            </a:r>
          </a:p>
        </p:txBody>
      </p:sp>
      <p:sp>
        <p:nvSpPr>
          <p:cNvPr id="3" name="Content Placeholder 2"/>
          <p:cNvSpPr>
            <a:spLocks noGrp="1"/>
          </p:cNvSpPr>
          <p:nvPr>
            <p:ph idx="1"/>
          </p:nvPr>
        </p:nvSpPr>
        <p:spPr>
          <a:xfrm>
            <a:off x="838200" y="1918447"/>
            <a:ext cx="10515600" cy="4249271"/>
          </a:xfrm>
          <a:noFill/>
        </p:spPr>
        <p:txBody>
          <a:bodyPr lIns="91440" tIns="91440" rIns="91440" bIns="91440"/>
          <a:lstStyle>
            <a:lvl1pPr>
              <a:spcBef>
                <a:spcPts val="2000"/>
              </a:spcBef>
              <a:defRPr sz="3600">
                <a:solidFill>
                  <a:schemeClr val="bg2">
                    <a:lumMod val="25000"/>
                  </a:schemeClr>
                </a:solidFill>
              </a:defRPr>
            </a:lvl1pPr>
            <a:lvl2pPr>
              <a:spcBef>
                <a:spcPts val="2000"/>
              </a:spcBef>
              <a:defRPr sz="2800">
                <a:solidFill>
                  <a:schemeClr val="bg2">
                    <a:lumMod val="25000"/>
                  </a:schemeClr>
                </a:solidFill>
              </a:defRPr>
            </a:lvl2pPr>
            <a:lvl3pPr>
              <a:spcBef>
                <a:spcPts val="2000"/>
              </a:spcBef>
              <a:defRPr sz="2800">
                <a:solidFill>
                  <a:schemeClr val="bg2">
                    <a:lumMod val="25000"/>
                  </a:schemeClr>
                </a:solidFill>
              </a:defRPr>
            </a:lvl3pPr>
            <a:lvl4pPr>
              <a:spcBef>
                <a:spcPts val="2000"/>
              </a:spcBef>
              <a:defRPr sz="2800">
                <a:solidFill>
                  <a:schemeClr val="bg2">
                    <a:lumMod val="25000"/>
                  </a:schemeClr>
                </a:solidFill>
              </a:defRPr>
            </a:lvl4pPr>
            <a:lvl5pPr>
              <a:spcBef>
                <a:spcPts val="2000"/>
              </a:spcBef>
              <a:defRPr sz="28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660749E9-8438-6148-B851-F13E716FD972}" type="slidenum">
              <a:rPr lang="en-US" smtClean="0"/>
              <a:pPr/>
              <a:t>‹#›</a:t>
            </a:fld>
            <a:endParaRPr lang="en-US"/>
          </a:p>
        </p:txBody>
      </p:sp>
    </p:spTree>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c Title Only Slide">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10515600" cy="1600200"/>
          </a:xfrm>
        </p:spPr>
        <p:txBody>
          <a:bodyPr/>
          <a:lstStyle>
            <a:lvl1pPr algn="ctr">
              <a:defRPr sz="4000"/>
            </a:lvl1pPr>
          </a:lstStyle>
          <a:p>
            <a:r>
              <a:rPr lang="en-US"/>
              <a:t>Click to edit Master title style</a:t>
            </a:r>
          </a:p>
        </p:txBody>
      </p:sp>
      <p:sp>
        <p:nvSpPr>
          <p:cNvPr id="3" name="Slide Number Placeholder 2"/>
          <p:cNvSpPr>
            <a:spLocks noGrp="1"/>
          </p:cNvSpPr>
          <p:nvPr>
            <p:ph type="sldNum" sz="quarter" idx="10"/>
          </p:nvPr>
        </p:nvSpPr>
        <p:spPr/>
        <p:txBody>
          <a:bodyPr/>
          <a:lstStyle/>
          <a:p>
            <a:fld id="{660749E9-8438-6148-B851-F13E716FD972}" type="slidenum">
              <a:rPr lang="en-US" smtClean="0"/>
              <a:pPr/>
              <a:t>‹#›</a:t>
            </a:fld>
            <a:endParaRPr lang="en-US"/>
          </a:p>
        </p:txBody>
      </p:sp>
    </p:spTree>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Heavy-BasicSlide">
    <p:spTree>
      <p:nvGrpSpPr>
        <p:cNvPr id="1" name=""/>
        <p:cNvGrpSpPr/>
        <p:nvPr/>
      </p:nvGrpSpPr>
      <p:grpSpPr>
        <a:xfrm>
          <a:off x="0" y="0"/>
          <a:ext cx="0" cy="0"/>
          <a:chOff x="0" y="0"/>
          <a:chExt cx="0" cy="0"/>
        </a:xfrm>
      </p:grpSpPr>
      <p:sp>
        <p:nvSpPr>
          <p:cNvPr id="3" name="Title 2"/>
          <p:cNvSpPr>
            <a:spLocks noGrp="1"/>
          </p:cNvSpPr>
          <p:nvPr>
            <p:ph type="title"/>
          </p:nvPr>
        </p:nvSpPr>
        <p:spPr>
          <a:xfrm>
            <a:off x="838200" y="228600"/>
            <a:ext cx="10515600" cy="1101408"/>
          </a:xfrm>
        </p:spPr>
        <p:txBody>
          <a:bodyPr/>
          <a:lstStyle>
            <a:lvl1pPr algn="l">
              <a:defRPr/>
            </a:lvl1pPr>
          </a:lstStyle>
          <a:p>
            <a:r>
              <a:rPr lang="en-US"/>
              <a:t>Click to edit Master title style</a:t>
            </a:r>
          </a:p>
        </p:txBody>
      </p:sp>
      <p:sp>
        <p:nvSpPr>
          <p:cNvPr id="5" name="Content Placeholder 4"/>
          <p:cNvSpPr>
            <a:spLocks noGrp="1"/>
          </p:cNvSpPr>
          <p:nvPr>
            <p:ph sz="quarter" idx="10"/>
          </p:nvPr>
        </p:nvSpPr>
        <p:spPr>
          <a:xfrm>
            <a:off x="838200" y="1435608"/>
            <a:ext cx="10515600" cy="4733698"/>
          </a:xfrm>
          <a:noFill/>
          <a:ln>
            <a:noFill/>
          </a:ln>
        </p:spPr>
        <p:txBody>
          <a:bodyPr lIns="91440" tIns="91440" rIns="91440" bIns="91440"/>
          <a:lstStyle>
            <a:lvl1pPr>
              <a:defRPr sz="2400">
                <a:solidFill>
                  <a:schemeClr val="tx2"/>
                </a:solidFill>
              </a:defRPr>
            </a:lvl1pPr>
            <a:lvl2pPr>
              <a:defRPr sz="1800" cap="none"/>
            </a:lvl2pPr>
            <a:lvl3pPr>
              <a:defRPr sz="1800" cap="none"/>
            </a:lvl3pPr>
            <a:lvl4pPr>
              <a:defRPr sz="1800" cap="none"/>
            </a:lvl4pPr>
            <a:lvl5pPr>
              <a:defRPr sz="1800" cap="none"/>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1"/>
          </p:nvPr>
        </p:nvSpPr>
        <p:spPr/>
        <p:txBody>
          <a:bodyPr/>
          <a:lstStyle/>
          <a:p>
            <a:fld id="{660749E9-8438-6148-B851-F13E716FD972}" type="slidenum">
              <a:rPr lang="en-US" smtClean="0"/>
              <a:pPr/>
              <a:t>‹#›</a:t>
            </a:fld>
            <a:endParaRPr lang="en-US"/>
          </a:p>
        </p:txBody>
      </p:sp>
    </p:spTree>
    <p:extLst/>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Heavy-BasicWithCallout">
    <p:spTree>
      <p:nvGrpSpPr>
        <p:cNvPr id="1" name=""/>
        <p:cNvGrpSpPr/>
        <p:nvPr/>
      </p:nvGrpSpPr>
      <p:grpSpPr>
        <a:xfrm>
          <a:off x="0" y="0"/>
          <a:ext cx="0" cy="0"/>
          <a:chOff x="0" y="0"/>
          <a:chExt cx="0" cy="0"/>
        </a:xfrm>
      </p:grpSpPr>
      <p:sp>
        <p:nvSpPr>
          <p:cNvPr id="3" name="Title 2"/>
          <p:cNvSpPr>
            <a:spLocks noGrp="1"/>
          </p:cNvSpPr>
          <p:nvPr>
            <p:ph type="title"/>
          </p:nvPr>
        </p:nvSpPr>
        <p:spPr>
          <a:xfrm>
            <a:off x="838200" y="228600"/>
            <a:ext cx="10515600" cy="1101408"/>
          </a:xfrm>
        </p:spPr>
        <p:txBody>
          <a:bodyPr/>
          <a:lstStyle>
            <a:lvl1pPr algn="l">
              <a:defRPr/>
            </a:lvl1pPr>
          </a:lstStyle>
          <a:p>
            <a:r>
              <a:rPr lang="en-US"/>
              <a:t>Click to edit Master title style</a:t>
            </a:r>
          </a:p>
        </p:txBody>
      </p:sp>
      <p:sp>
        <p:nvSpPr>
          <p:cNvPr id="5" name="Content Placeholder 4"/>
          <p:cNvSpPr>
            <a:spLocks noGrp="1"/>
          </p:cNvSpPr>
          <p:nvPr>
            <p:ph sz="quarter" idx="10"/>
          </p:nvPr>
        </p:nvSpPr>
        <p:spPr>
          <a:xfrm>
            <a:off x="838200" y="1435608"/>
            <a:ext cx="6620691" cy="4733698"/>
          </a:xfrm>
          <a:noFill/>
          <a:ln>
            <a:noFill/>
          </a:ln>
        </p:spPr>
        <p:txBody>
          <a:bodyPr lIns="91440" tIns="91440" rIns="91440" bIns="91440"/>
          <a:lstStyle>
            <a:lvl1pPr>
              <a:defRPr sz="2400">
                <a:solidFill>
                  <a:schemeClr val="tx2"/>
                </a:solidFill>
              </a:defRPr>
            </a:lvl1pPr>
            <a:lvl2pPr>
              <a:defRPr sz="1800" cap="none"/>
            </a:lvl2pPr>
            <a:lvl3pPr>
              <a:defRPr sz="1800" cap="none"/>
            </a:lvl3pPr>
            <a:lvl4pPr>
              <a:defRPr sz="1800" cap="none"/>
            </a:lvl4pPr>
            <a:lvl5pPr>
              <a:defRPr sz="1800" cap="none"/>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3"/>
          </p:nvPr>
        </p:nvSpPr>
        <p:spPr>
          <a:xfrm>
            <a:off x="7694023" y="1436688"/>
            <a:ext cx="3657600" cy="4736592"/>
          </a:xfrm>
          <a:solidFill>
            <a:schemeClr val="bg1"/>
          </a:solidFill>
          <a:ln>
            <a:solidFill>
              <a:schemeClr val="bg2">
                <a:lumMod val="90000"/>
              </a:schemeClr>
            </a:solidFill>
          </a:ln>
        </p:spPr>
        <p:txBody>
          <a:bodyPr lIns="182880" tIns="182880" rIns="182880" bIns="182880"/>
          <a:lstStyle>
            <a:lvl1pPr algn="ctr">
              <a:defRPr sz="1800" b="0" cap="all" spc="50" baseline="0">
                <a:solidFill>
                  <a:schemeClr val="accent4"/>
                </a:solidFill>
              </a:defRPr>
            </a:lvl1pPr>
            <a:lvl2pPr marL="0" indent="0">
              <a:buNone/>
              <a:defRPr sz="1800"/>
            </a:lvl2pPr>
          </a:lstStyle>
          <a:p>
            <a:pPr lvl="0"/>
            <a:r>
              <a:rPr lang="en-US"/>
              <a:t>Click to edit Master text styles</a:t>
            </a:r>
          </a:p>
          <a:p>
            <a:pPr lvl="1"/>
            <a:r>
              <a:rPr lang="en-US"/>
              <a:t>Second level</a:t>
            </a:r>
          </a:p>
        </p:txBody>
      </p:sp>
      <p:sp>
        <p:nvSpPr>
          <p:cNvPr id="4" name="Slide Number Placeholder 3"/>
          <p:cNvSpPr>
            <a:spLocks noGrp="1"/>
          </p:cNvSpPr>
          <p:nvPr>
            <p:ph type="sldNum" sz="quarter" idx="14"/>
          </p:nvPr>
        </p:nvSpPr>
        <p:spPr/>
        <p:txBody>
          <a:bodyPr/>
          <a:lstStyle/>
          <a:p>
            <a:fld id="{660749E9-8438-6148-B851-F13E716FD972}" type="slidenum">
              <a:rPr lang="en-US" smtClean="0"/>
              <a:pPr/>
              <a:t>‹#›</a:t>
            </a:fld>
            <a:endParaRPr lang="en-US"/>
          </a:p>
        </p:txBody>
      </p:sp>
    </p:spTree>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Heavy-NoTitle">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838200" y="591671"/>
            <a:ext cx="10515600" cy="5613494"/>
          </a:xfrm>
          <a:noFill/>
          <a:ln>
            <a:noFill/>
          </a:ln>
        </p:spPr>
        <p:txBody>
          <a:bodyPr lIns="91440" tIns="91440" rIns="91440" bIns="91440"/>
          <a:lstStyle>
            <a:lvl1pPr>
              <a:defRPr sz="2400">
                <a:solidFill>
                  <a:schemeClr val="tx2"/>
                </a:solidFill>
              </a:defRPr>
            </a:lvl1pPr>
            <a:lvl2pPr>
              <a:defRPr sz="1800" cap="none"/>
            </a:lvl2pPr>
            <a:lvl3pPr>
              <a:defRPr sz="1800" cap="none"/>
            </a:lvl3pPr>
            <a:lvl4pPr>
              <a:defRPr sz="1800" cap="none"/>
            </a:lvl4pPr>
            <a:lvl5pPr>
              <a:defRPr sz="1800" cap="none"/>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1"/>
          </p:nvPr>
        </p:nvSpPr>
        <p:spPr/>
        <p:txBody>
          <a:bodyPr/>
          <a:lstStyle/>
          <a:p>
            <a:fld id="{660749E9-8438-6148-B851-F13E716FD972}" type="slidenum">
              <a:rPr lang="en-US" smtClean="0"/>
              <a:pPr/>
              <a:t>‹#›</a:t>
            </a:fld>
            <a:endParaRPr lang="en-US"/>
          </a:p>
        </p:txBody>
      </p:sp>
    </p:spTree>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14682" y="0"/>
            <a:ext cx="5934636" cy="1757082"/>
          </a:xfrm>
        </p:spPr>
        <p:txBody>
          <a:bodyPr anchor="ctr"/>
          <a:lstStyle>
            <a:lvl1pPr>
              <a:defRPr sz="4000"/>
            </a:lvl1pPr>
          </a:lstStyle>
          <a:p>
            <a:r>
              <a:rPr lang="en-US"/>
              <a:t>Click to edit Master title style</a:t>
            </a:r>
          </a:p>
        </p:txBody>
      </p:sp>
      <p:sp>
        <p:nvSpPr>
          <p:cNvPr id="3" name="Content Placeholder 2"/>
          <p:cNvSpPr>
            <a:spLocks noGrp="1"/>
          </p:cNvSpPr>
          <p:nvPr>
            <p:ph idx="1"/>
          </p:nvPr>
        </p:nvSpPr>
        <p:spPr>
          <a:xfrm>
            <a:off x="5414682" y="1757082"/>
            <a:ext cx="5940705" cy="4500283"/>
          </a:xfrm>
        </p:spPr>
        <p:txBody>
          <a:bodyPr/>
          <a:lstStyle>
            <a:lvl1pPr>
              <a:defRPr sz="3600"/>
            </a:lvl1pPr>
            <a:lvl2pPr>
              <a:defRPr sz="3200"/>
            </a:lvl2pPr>
            <a:lvl3pPr>
              <a:defRPr sz="3200"/>
            </a:lvl3pPr>
            <a:lvl4pPr>
              <a:defRPr sz="3200"/>
            </a:lvl4pPr>
            <a:lvl5pPr>
              <a:defRPr sz="3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1" hasCustomPrompt="1"/>
          </p:nvPr>
        </p:nvSpPr>
        <p:spPr>
          <a:xfrm>
            <a:off x="1" y="1"/>
            <a:ext cx="5181600" cy="6257364"/>
          </a:xfrm>
        </p:spPr>
        <p:txBody>
          <a:bodyPr/>
          <a:lstStyle/>
          <a:p>
            <a:r>
              <a:rPr lang="en-US"/>
              <a:t>Graphic goes here</a:t>
            </a:r>
          </a:p>
        </p:txBody>
      </p:sp>
      <p:sp>
        <p:nvSpPr>
          <p:cNvPr id="4" name="Slide Number Placeholder 3"/>
          <p:cNvSpPr>
            <a:spLocks noGrp="1"/>
          </p:cNvSpPr>
          <p:nvPr>
            <p:ph type="sldNum" sz="quarter" idx="12"/>
          </p:nvPr>
        </p:nvSpPr>
        <p:spPr/>
        <p:txBody>
          <a:bodyPr/>
          <a:lstStyle/>
          <a:p>
            <a:fld id="{660749E9-8438-6148-B851-F13E716FD972}" type="slidenum">
              <a:rPr lang="en-US" smtClean="0"/>
              <a:pPr/>
              <a:t>‹#›</a:t>
            </a:fld>
            <a:endParaRPr lang="en-US"/>
          </a:p>
        </p:txBody>
      </p:sp>
    </p:spTree>
    <p:extLst/>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774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4378460"/>
            <a:ext cx="12192000" cy="1920240"/>
          </a:xfrm>
          <a:prstGeom prst="rect">
            <a:avLst/>
          </a:prstGeom>
          <a:solidFill>
            <a:srgbClr val="F4F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rotWithShape="1">
          <a:blip r:embed="rId31" cstate="screen">
            <a:extLst>
              <a:ext uri="{28A0092B-C50C-407E-A947-70E740481C1C}">
                <a14:useLocalDpi xmlns:a14="http://schemas.microsoft.com/office/drawing/2010/main"/>
              </a:ext>
            </a:extLst>
          </a:blip>
          <a:srcRect/>
          <a:stretch/>
        </p:blipFill>
        <p:spPr>
          <a:xfrm>
            <a:off x="0" y="0"/>
            <a:ext cx="12192000" cy="4366768"/>
          </a:xfrm>
          <a:prstGeom prst="rect">
            <a:avLst/>
          </a:prstGeom>
        </p:spPr>
      </p:pic>
      <p:sp>
        <p:nvSpPr>
          <p:cNvPr id="2" name="Title Placeholder 1"/>
          <p:cNvSpPr>
            <a:spLocks noGrp="1"/>
          </p:cNvSpPr>
          <p:nvPr>
            <p:ph type="title"/>
          </p:nvPr>
        </p:nvSpPr>
        <p:spPr>
          <a:xfrm>
            <a:off x="838200" y="228600"/>
            <a:ext cx="10515600" cy="110140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435608"/>
            <a:ext cx="10515600" cy="4745273"/>
          </a:xfrm>
          <a:prstGeom prst="rect">
            <a:avLst/>
          </a:prstGeom>
          <a:noFill/>
        </p:spPr>
        <p:txBody>
          <a:bodyPr vert="horz" lIns="91440" tIns="91440" rIns="91440"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32" cstate="screen">
            <a:alphaModFix amt="50000"/>
            <a:extLst>
              <a:ext uri="{28A0092B-C50C-407E-A947-70E740481C1C}">
                <a14:useLocalDpi xmlns:a14="http://schemas.microsoft.com/office/drawing/2010/main"/>
              </a:ext>
            </a:extLst>
          </a:blip>
          <a:stretch>
            <a:fillRect/>
          </a:stretch>
        </p:blipFill>
        <p:spPr>
          <a:xfrm>
            <a:off x="11570372" y="6334025"/>
            <a:ext cx="336080" cy="408674"/>
          </a:xfrm>
          <a:prstGeom prst="rect">
            <a:avLst/>
          </a:prstGeom>
        </p:spPr>
      </p:pic>
      <p:sp>
        <p:nvSpPr>
          <p:cNvPr id="11" name="Slide Number Placeholder 10"/>
          <p:cNvSpPr>
            <a:spLocks noGrp="1"/>
          </p:cNvSpPr>
          <p:nvPr>
            <p:ph type="sldNum" sz="quarter" idx="4"/>
          </p:nvPr>
        </p:nvSpPr>
        <p:spPr>
          <a:xfrm>
            <a:off x="291059"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0749E9-8438-6148-B851-F13E716FD972}" type="slidenum">
              <a:rPr lang="en-US" smtClean="0"/>
              <a:pPr/>
              <a:t>‹#›</a:t>
            </a:fld>
            <a:endParaRPr lang="en-US"/>
          </a:p>
        </p:txBody>
      </p:sp>
    </p:spTree>
    <p:extLst>
      <p:ext uri="{BB962C8B-B14F-4D97-AF65-F5344CB8AC3E}">
        <p14:creationId xmlns:p14="http://schemas.microsoft.com/office/powerpoint/2010/main" val="681264506"/>
      </p:ext>
    </p:extLst>
  </p:cSld>
  <p:clrMap bg1="lt1" tx1="dk1" bg2="lt2" tx2="dk2" accent1="accent1" accent2="accent2" accent3="accent3" accent4="accent4" accent5="accent5" accent6="accent6" hlink="hlink" folHlink="folHlink"/>
  <p:sldLayoutIdLst>
    <p:sldLayoutId id="2147483649" r:id="rId1"/>
    <p:sldLayoutId id="2147483688" r:id="rId2"/>
    <p:sldLayoutId id="2147483709" r:id="rId3"/>
    <p:sldLayoutId id="2147483710" r:id="rId4"/>
    <p:sldLayoutId id="2147483706" r:id="rId5"/>
    <p:sldLayoutId id="2147483707" r:id="rId6"/>
    <p:sldLayoutId id="2147483708" r:id="rId7"/>
    <p:sldLayoutId id="2147483711" r:id="rId8"/>
    <p:sldLayoutId id="2147483705" r:id="rId9"/>
    <p:sldLayoutId id="2147483712" r:id="rId10"/>
    <p:sldLayoutId id="2147483701"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3" r:id="rId21"/>
    <p:sldLayoutId id="2147483728" r:id="rId22"/>
    <p:sldLayoutId id="2147483729" r:id="rId23"/>
    <p:sldLayoutId id="2147483730" r:id="rId24"/>
    <p:sldLayoutId id="2147483731" r:id="rId25"/>
    <p:sldLayoutId id="2147483732" r:id="rId26"/>
    <p:sldLayoutId id="2147483733" r:id="rId27"/>
    <p:sldLayoutId id="2147483734" r:id="rId28"/>
    <p:sldLayoutId id="2147483735" r:id="rId29"/>
  </p:sldLayoutIdLst>
  <p:hf sldNum="0" hdr="0" ftr="0" dt="0"/>
  <p:txStyles>
    <p:titleStyle>
      <a:lvl1pPr algn="l" defTabSz="914400" rtl="0" eaLnBrk="1" latinLnBrk="0" hangingPunct="1">
        <a:lnSpc>
          <a:spcPct val="87000"/>
        </a:lnSpc>
        <a:spcBef>
          <a:spcPct val="0"/>
        </a:spcBef>
        <a:buNone/>
        <a:defRPr sz="3200" b="1" kern="1200">
          <a:solidFill>
            <a:schemeClr val="accent2"/>
          </a:solidFill>
          <a:latin typeface="Lucida Bright" charset="0"/>
          <a:ea typeface="Lucida Bright" charset="0"/>
          <a:cs typeface="Lucida Bright" charset="0"/>
        </a:defRPr>
      </a:lvl1pPr>
    </p:titleStyle>
    <p:bodyStyle>
      <a:lvl1pPr marL="0" indent="0" algn="l" defTabSz="914400" rtl="0" eaLnBrk="1" latinLnBrk="0" hangingPunct="1">
        <a:lnSpc>
          <a:spcPct val="87000"/>
        </a:lnSpc>
        <a:spcBef>
          <a:spcPts val="1800"/>
        </a:spcBef>
        <a:buClr>
          <a:schemeClr val="accent1"/>
        </a:buClr>
        <a:buFont typeface="Arial"/>
        <a:buNone/>
        <a:defRPr sz="3600" kern="1200">
          <a:solidFill>
            <a:schemeClr val="bg2">
              <a:lumMod val="25000"/>
            </a:schemeClr>
          </a:solidFill>
          <a:latin typeface="+mn-lt"/>
          <a:ea typeface="+mn-ea"/>
          <a:cs typeface="+mn-cs"/>
        </a:defRPr>
      </a:lvl1pPr>
      <a:lvl2pPr marL="301752" indent="-301752"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4.xml"/></Relationships>
</file>

<file path=ppt/slides/_rels/slide14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4.xml"/></Relationships>
</file>

<file path=ppt/slides/_rels/slide15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8.xml"/></Relationships>
</file>

<file path=ppt/slides/_rels/slide15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9.xml"/></Relationships>
</file>

<file path=ppt/slides/_rels/slide15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9.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9.xml"/></Relationships>
</file>

<file path=ppt/slides/_rels/slide15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9.xml"/></Relationships>
</file>

<file path=ppt/slides/_rels/slide15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1.xml"/></Relationships>
</file>

<file path=ppt/slides/_rels/slide1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16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9.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9.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9.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16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9.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1.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9.xml"/></Relationships>
</file>

<file path=ppt/slides/_rels/slide17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9.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9.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9.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6.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9.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1.xml"/></Relationships>
</file>

<file path=ppt/slides/_rels/slide19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9.xml"/></Relationships>
</file>

<file path=ppt/slides/_rels/slide197.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9.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4.xml"/></Relationships>
</file>

<file path=ppt/slides/_rels/slide20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1.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9.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21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7.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14.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21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2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9.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1.xml"/></Relationships>
</file>

<file path=ppt/slides/_rels/slide2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22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2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2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8.png"/></Relationships>
</file>

<file path=ppt/slides/_rels/slide22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2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67.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23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3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video" Target="https://www.youtube.com/embed/tP-UuL9kAWw" TargetMode="Externa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1.e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34.PNG"/><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1.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hyperlink" Target="https://www.fairdocument.com/login"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s://elevate2018.eventbrite.com/" TargetMode="Externa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elevate2018.eventbrite.com/" TargetMode="Externa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2" name="Title 1"/>
          <p:cNvSpPr>
            <a:spLocks noGrp="1"/>
          </p:cNvSpPr>
          <p:nvPr>
            <p:ph type="title"/>
          </p:nvPr>
        </p:nvSpPr>
        <p:spPr/>
        <p:txBody>
          <a:bodyPr/>
          <a:lstStyle/>
          <a:p>
            <a:r>
              <a:rPr lang="en-US"/>
              <a:t>ELEVATE</a:t>
            </a:r>
            <a:br>
              <a:rPr lang="en-US"/>
            </a:br>
            <a:r>
              <a:rPr lang="en-US" sz="2000"/>
              <a:t>Providers Only</a:t>
            </a:r>
          </a:p>
        </p:txBody>
      </p:sp>
      <p:sp>
        <p:nvSpPr>
          <p:cNvPr id="3" name="Text Placeholder 2"/>
          <p:cNvSpPr>
            <a:spLocks noGrp="1"/>
          </p:cNvSpPr>
          <p:nvPr>
            <p:ph type="body" idx="1"/>
          </p:nvPr>
        </p:nvSpPr>
        <p:spPr/>
        <p:txBody>
          <a:bodyPr/>
          <a:lstStyle/>
          <a:p>
            <a:r>
              <a:rPr lang="en-US"/>
              <a:t>Welcome to Scottsdale, AZ </a:t>
            </a: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30228" y="1035994"/>
            <a:ext cx="3731544" cy="746312"/>
          </a:xfrm>
          <a:prstGeom prst="rect">
            <a:avLst/>
          </a:prstGeom>
        </p:spPr>
      </p:pic>
      <p:cxnSp>
        <p:nvCxnSpPr>
          <p:cNvPr id="18" name="Straight Connector 17"/>
          <p:cNvCxnSpPr/>
          <p:nvPr/>
        </p:nvCxnSpPr>
        <p:spPr>
          <a:xfrm>
            <a:off x="2588217" y="2216258"/>
            <a:ext cx="702073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17911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accent1"/>
                </a:solidFill>
              </a:rPr>
              <a:t>Elevate Conference</a:t>
            </a:r>
          </a:p>
        </p:txBody>
      </p:sp>
      <p:sp>
        <p:nvSpPr>
          <p:cNvPr id="3" name="Content Placeholder 2"/>
          <p:cNvSpPr>
            <a:spLocks noGrp="1"/>
          </p:cNvSpPr>
          <p:nvPr>
            <p:ph idx="1"/>
          </p:nvPr>
        </p:nvSpPr>
        <p:spPr/>
        <p:txBody>
          <a:bodyPr anchor="ctr" anchorCtr="0">
            <a:normAutofit/>
          </a:bodyPr>
          <a:lstStyle/>
          <a:p>
            <a:pPr algn="ctr"/>
            <a:r>
              <a:rPr lang="en-US"/>
              <a:t>Focus upon edifying the lawyers within the provider and referral network</a:t>
            </a:r>
          </a:p>
          <a:p>
            <a:pPr algn="ctr"/>
            <a:r>
              <a:rPr lang="en-US"/>
              <a:t>Providing CLE credits to lawyers within the provider and referral network</a:t>
            </a:r>
          </a:p>
          <a:p>
            <a:pPr algn="ctr"/>
            <a:r>
              <a:rPr lang="en-US"/>
              <a:t>Increase the approachability and appeal of joining the LegalShield referral network</a:t>
            </a:r>
          </a:p>
        </p:txBody>
      </p:sp>
    </p:spTree>
    <p:extLst>
      <p:ext uri="{BB962C8B-B14F-4D97-AF65-F5344CB8AC3E}">
        <p14:creationId xmlns:p14="http://schemas.microsoft.com/office/powerpoint/2010/main" val="1120976071"/>
      </p:ext>
    </p:extLst>
  </p:cSld>
  <p:clrMapOvr>
    <a:masterClrMapping/>
  </p:clrMapOvr>
  <p:transition spd="med">
    <p:pull/>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6778" r="6778"/>
          <a:stretch/>
        </p:blipFill>
        <p:spPr/>
      </p:pic>
      <p:sp>
        <p:nvSpPr>
          <p:cNvPr id="9" name="Rectangle 8"/>
          <p:cNvSpPr/>
          <p:nvPr/>
        </p:nvSpPr>
        <p:spPr>
          <a:xfrm>
            <a:off x="0" y="3239590"/>
            <a:ext cx="12192000" cy="3618410"/>
          </a:xfrm>
          <a:prstGeom prst="rect">
            <a:avLst/>
          </a:prstGeom>
          <a:gradFill>
            <a:gsLst>
              <a:gs pos="0">
                <a:schemeClr val="bg1">
                  <a:alpha val="0"/>
                </a:schemeClr>
              </a:gs>
              <a:gs pos="100000">
                <a:schemeClr val="bg1">
                  <a:alpha val="6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ctrTitle"/>
          </p:nvPr>
        </p:nvSpPr>
        <p:spPr>
          <a:xfrm>
            <a:off x="400593" y="1255363"/>
            <a:ext cx="5773783" cy="4246535"/>
          </a:xfrm>
          <a:solidFill>
            <a:schemeClr val="bg1">
              <a:alpha val="60000"/>
            </a:schemeClr>
          </a:solidFill>
        </p:spPr>
        <p:txBody>
          <a:bodyPr/>
          <a:lstStyle/>
          <a:p>
            <a:r>
              <a:rPr lang="en-US"/>
              <a:t>Area of Law </a:t>
            </a:r>
            <a:br>
              <a:rPr lang="en-US"/>
            </a:br>
            <a:r>
              <a:rPr lang="en-US"/>
              <a:t>Reporting	</a:t>
            </a:r>
          </a:p>
        </p:txBody>
      </p:sp>
      <p:sp>
        <p:nvSpPr>
          <p:cNvPr id="15" name="Subtitle 14"/>
          <p:cNvSpPr>
            <a:spLocks noGrp="1"/>
          </p:cNvSpPr>
          <p:nvPr>
            <p:ph type="subTitle" idx="1"/>
          </p:nvPr>
        </p:nvSpPr>
        <p:spPr/>
        <p:txBody>
          <a:bodyPr/>
          <a:lstStyle/>
          <a:p>
            <a:r>
              <a:rPr lang="en-US"/>
              <a:t>Lori Owens</a:t>
            </a: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59433" y="421588"/>
            <a:ext cx="2699654" cy="539930"/>
          </a:xfrm>
          <a:prstGeom prst="rect">
            <a:avLst/>
          </a:prstGeom>
        </p:spPr>
      </p:pic>
    </p:spTree>
    <p:extLst>
      <p:ext uri="{BB962C8B-B14F-4D97-AF65-F5344CB8AC3E}">
        <p14:creationId xmlns:p14="http://schemas.microsoft.com/office/powerpoint/2010/main" val="18906205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a:t> New Areas of Law coming soon </a:t>
            </a:r>
          </a:p>
        </p:txBody>
      </p:sp>
      <p:sp>
        <p:nvSpPr>
          <p:cNvPr id="3" name="Content Placeholder 2"/>
          <p:cNvSpPr>
            <a:spLocks noGrp="1"/>
          </p:cNvSpPr>
          <p:nvPr>
            <p:ph idx="1"/>
          </p:nvPr>
        </p:nvSpPr>
        <p:spPr>
          <a:xfrm>
            <a:off x="838200" y="1712068"/>
            <a:ext cx="3879715" cy="4912467"/>
          </a:xfrm>
        </p:spPr>
        <p:txBody>
          <a:bodyPr lIns="91440" rIns="457200">
            <a:normAutofit fontScale="55000" lnSpcReduction="20000"/>
          </a:bodyPr>
          <a:lstStyle/>
          <a:p>
            <a:pPr marL="571500" indent="-571500">
              <a:buFont typeface="Arial" panose="020B0604020202020204" pitchFamily="34" charset="0"/>
              <a:buChar char="•"/>
            </a:pPr>
            <a:r>
              <a:rPr lang="en-US"/>
              <a:t>AF: Affidavit</a:t>
            </a:r>
          </a:p>
          <a:p>
            <a:pPr marL="571500" indent="-571500">
              <a:buFont typeface="Arial" panose="020B0604020202020204" pitchFamily="34" charset="0"/>
              <a:buChar char="•"/>
            </a:pPr>
            <a:r>
              <a:rPr lang="en-US"/>
              <a:t>BT: Boundary/Title Disputes</a:t>
            </a:r>
          </a:p>
          <a:p>
            <a:pPr marL="571500" indent="-571500">
              <a:buFont typeface="Arial" panose="020B0604020202020204" pitchFamily="34" charset="0"/>
              <a:buChar char="•"/>
            </a:pPr>
            <a:r>
              <a:rPr lang="en-US"/>
              <a:t>CC: Codicils</a:t>
            </a:r>
          </a:p>
          <a:p>
            <a:pPr marL="571500" indent="-571500">
              <a:buFont typeface="Arial" panose="020B0604020202020204" pitchFamily="34" charset="0"/>
              <a:buChar char="•"/>
            </a:pPr>
            <a:r>
              <a:rPr lang="en-US"/>
              <a:t>DE: Deeds</a:t>
            </a:r>
          </a:p>
          <a:p>
            <a:pPr marL="571500" indent="-571500">
              <a:buFont typeface="Arial" panose="020B0604020202020204" pitchFamily="34" charset="0"/>
              <a:buChar char="•"/>
            </a:pPr>
            <a:r>
              <a:rPr lang="en-US"/>
              <a:t>DV: Domestic Violence</a:t>
            </a:r>
          </a:p>
          <a:p>
            <a:pPr marL="571500" indent="-571500">
              <a:buFont typeface="Arial" panose="020B0604020202020204" pitchFamily="34" charset="0"/>
              <a:buChar char="•"/>
            </a:pPr>
            <a:r>
              <a:rPr lang="en-US"/>
              <a:t>GA: Garnishment </a:t>
            </a:r>
          </a:p>
          <a:p>
            <a:pPr marL="571500" indent="-571500">
              <a:buFont typeface="Arial" panose="020B0604020202020204" pitchFamily="34" charset="0"/>
              <a:buChar char="•"/>
            </a:pPr>
            <a:r>
              <a:rPr lang="en-US"/>
              <a:t>HL: Home Equity Loan </a:t>
            </a:r>
          </a:p>
          <a:p>
            <a:pPr marL="571500" indent="-571500">
              <a:buFont typeface="Arial" panose="020B0604020202020204" pitchFamily="34" charset="0"/>
              <a:buChar char="•"/>
            </a:pPr>
            <a:r>
              <a:rPr lang="en-US"/>
              <a:t>ID: Incompetency Defense</a:t>
            </a:r>
          </a:p>
          <a:p>
            <a:pPr marL="571500" indent="-571500">
              <a:buFont typeface="Arial" panose="020B0604020202020204" pitchFamily="34" charset="0"/>
              <a:buChar char="•"/>
            </a:pPr>
            <a:r>
              <a:rPr lang="en-US"/>
              <a:t>MD: Mortgage Document Services</a:t>
            </a:r>
          </a:p>
          <a:p>
            <a:endParaRPr lang="en-US"/>
          </a:p>
          <a:p>
            <a:endParaRPr lang="en-US"/>
          </a:p>
        </p:txBody>
      </p:sp>
      <p:sp>
        <p:nvSpPr>
          <p:cNvPr id="5" name="TextBox 4">
            <a:extLst>
              <a:ext uri="{FF2B5EF4-FFF2-40B4-BE49-F238E27FC236}">
                <a16:creationId xmlns:a16="http://schemas.microsoft.com/office/drawing/2014/main" id="{144754E0-6E9A-4B65-9152-BFE4C423D1AD}"/>
              </a:ext>
            </a:extLst>
          </p:cNvPr>
          <p:cNvSpPr txBox="1"/>
          <p:nvPr/>
        </p:nvSpPr>
        <p:spPr>
          <a:xfrm>
            <a:off x="5622432" y="1712068"/>
            <a:ext cx="4336330" cy="4708981"/>
          </a:xfrm>
          <a:prstGeom prst="rect">
            <a:avLst/>
          </a:prstGeom>
          <a:noFill/>
        </p:spPr>
        <p:txBody>
          <a:bodyPr wrap="square" lIns="0" rtlCol="0">
            <a:spAutoFit/>
          </a:bodyPr>
          <a:lstStyle/>
          <a:p>
            <a:pPr marL="742950" lvl="1" indent="-285750">
              <a:buClr>
                <a:srgbClr val="7030A0"/>
              </a:buClr>
              <a:buFont typeface="Arial" panose="020B0604020202020204" pitchFamily="34" charset="0"/>
              <a:buChar char="•"/>
            </a:pPr>
            <a:r>
              <a:rPr lang="en-US" sz="2000"/>
              <a:t>PY: Promissory Notes</a:t>
            </a:r>
          </a:p>
          <a:p>
            <a:pPr lvl="1">
              <a:buClr>
                <a:srgbClr val="7030A0"/>
              </a:buClr>
            </a:pPr>
            <a:endParaRPr lang="en-US" sz="2000"/>
          </a:p>
          <a:p>
            <a:pPr marL="742950" lvl="1" indent="-285750">
              <a:buClr>
                <a:srgbClr val="7030A0"/>
              </a:buClr>
              <a:buFont typeface="Arial" panose="020B0604020202020204" pitchFamily="34" charset="0"/>
              <a:buChar char="•"/>
            </a:pPr>
            <a:r>
              <a:rPr lang="en-US" sz="2000"/>
              <a:t>RF: Refinancing of Home</a:t>
            </a:r>
          </a:p>
          <a:p>
            <a:pPr lvl="1">
              <a:buClr>
                <a:srgbClr val="7030A0"/>
              </a:buClr>
            </a:pPr>
            <a:endParaRPr lang="en-US" sz="2000"/>
          </a:p>
          <a:p>
            <a:pPr marL="742950" lvl="1" indent="-285750">
              <a:buClr>
                <a:srgbClr val="7030A0"/>
              </a:buClr>
              <a:buFont typeface="Arial" panose="020B0604020202020204" pitchFamily="34" charset="0"/>
              <a:buChar char="•"/>
            </a:pPr>
            <a:r>
              <a:rPr lang="en-US" sz="2000"/>
              <a:t>RP: Repossession</a:t>
            </a:r>
          </a:p>
          <a:p>
            <a:pPr lvl="1">
              <a:buClr>
                <a:srgbClr val="7030A0"/>
              </a:buClr>
            </a:pPr>
            <a:endParaRPr lang="en-US" sz="2000"/>
          </a:p>
          <a:p>
            <a:pPr marL="742950" lvl="1" indent="-285750">
              <a:buClr>
                <a:srgbClr val="7030A0"/>
              </a:buClr>
              <a:buFont typeface="Arial" panose="020B0604020202020204" pitchFamily="34" charset="0"/>
              <a:buChar char="•"/>
            </a:pPr>
            <a:r>
              <a:rPr lang="en-US" sz="2000"/>
              <a:t>SL: Suspended Driver’s License</a:t>
            </a:r>
          </a:p>
          <a:p>
            <a:pPr lvl="1">
              <a:buClr>
                <a:srgbClr val="7030A0"/>
              </a:buClr>
            </a:pPr>
            <a:endParaRPr lang="en-US" sz="2000"/>
          </a:p>
          <a:p>
            <a:pPr marL="742950" lvl="1" indent="-285750">
              <a:buClr>
                <a:srgbClr val="7030A0"/>
              </a:buClr>
              <a:buFont typeface="Arial" panose="020B0604020202020204" pitchFamily="34" charset="0"/>
              <a:buChar char="•"/>
            </a:pPr>
            <a:r>
              <a:rPr lang="en-US" sz="2000"/>
              <a:t>TA: Property Tax Assessments</a:t>
            </a:r>
          </a:p>
          <a:p>
            <a:pPr lvl="1">
              <a:buClr>
                <a:srgbClr val="7030A0"/>
              </a:buClr>
            </a:pPr>
            <a:endParaRPr lang="en-US" sz="2000"/>
          </a:p>
          <a:p>
            <a:pPr marL="742950" lvl="1" indent="-285750">
              <a:buClr>
                <a:srgbClr val="7030A0"/>
              </a:buClr>
              <a:buFont typeface="Arial" panose="020B0604020202020204" pitchFamily="34" charset="0"/>
              <a:buChar char="•"/>
            </a:pPr>
            <a:r>
              <a:rPr lang="en-US" sz="2000"/>
              <a:t>TS: Timeshares</a:t>
            </a:r>
          </a:p>
          <a:p>
            <a:pPr lvl="1">
              <a:buClr>
                <a:srgbClr val="7030A0"/>
              </a:buClr>
            </a:pPr>
            <a:endParaRPr lang="en-US" sz="2000"/>
          </a:p>
          <a:p>
            <a:pPr marL="742950" lvl="1" indent="-285750">
              <a:buClr>
                <a:srgbClr val="7030A0"/>
              </a:buClr>
              <a:buFont typeface="Arial" panose="020B0604020202020204" pitchFamily="34" charset="0"/>
              <a:buChar char="•"/>
            </a:pPr>
            <a:r>
              <a:rPr lang="en-US" sz="2000"/>
              <a:t>VD: Motor Vehicle Property Damage </a:t>
            </a:r>
          </a:p>
        </p:txBody>
      </p:sp>
    </p:spTree>
    <p:extLst>
      <p:ext uri="{BB962C8B-B14F-4D97-AF65-F5344CB8AC3E}">
        <p14:creationId xmlns:p14="http://schemas.microsoft.com/office/powerpoint/2010/main" val="3408815581"/>
      </p:ext>
    </p:extLst>
  </p:cSld>
  <p:clrMapOvr>
    <a:masterClrMapping/>
  </p:clrMapOvr>
  <p:transition spd="med">
    <p:pull/>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a:t>15 Top Key Areas of Law</a:t>
            </a:r>
          </a:p>
        </p:txBody>
      </p:sp>
      <p:sp>
        <p:nvSpPr>
          <p:cNvPr id="3" name="Content Placeholder 2"/>
          <p:cNvSpPr>
            <a:spLocks noGrp="1"/>
          </p:cNvSpPr>
          <p:nvPr>
            <p:ph idx="1"/>
          </p:nvPr>
        </p:nvSpPr>
        <p:spPr>
          <a:xfrm>
            <a:off x="838200" y="1488332"/>
            <a:ext cx="3879715" cy="4912467"/>
          </a:xfrm>
        </p:spPr>
        <p:txBody>
          <a:bodyPr>
            <a:normAutofit fontScale="92500" lnSpcReduction="20000"/>
          </a:bodyPr>
          <a:lstStyle/>
          <a:p>
            <a:pPr lvl="1">
              <a:lnSpc>
                <a:spcPct val="120000"/>
              </a:lnSpc>
            </a:pPr>
            <a:r>
              <a:rPr lang="en-US" sz="2200">
                <a:latin typeface="+mn-lt"/>
                <a:cs typeface="Arial" panose="020B0604020202020204" pitchFamily="34" charset="0"/>
              </a:rPr>
              <a:t>Consumer</a:t>
            </a:r>
            <a:r>
              <a:rPr lang="en-US" sz="2200">
                <a:latin typeface="+mn-lt"/>
              </a:rPr>
              <a:t> Finance		</a:t>
            </a:r>
          </a:p>
          <a:p>
            <a:pPr lvl="1">
              <a:lnSpc>
                <a:spcPct val="120000"/>
              </a:lnSpc>
            </a:pPr>
            <a:r>
              <a:rPr lang="en-US" sz="2200">
                <a:latin typeface="+mn-lt"/>
              </a:rPr>
              <a:t>Estate Planning</a:t>
            </a:r>
          </a:p>
          <a:p>
            <a:pPr lvl="1">
              <a:lnSpc>
                <a:spcPct val="120000"/>
              </a:lnSpc>
            </a:pPr>
            <a:r>
              <a:rPr lang="en-US" sz="2200">
                <a:latin typeface="+mn-lt"/>
              </a:rPr>
              <a:t>Traffic</a:t>
            </a:r>
          </a:p>
          <a:p>
            <a:pPr lvl="1">
              <a:lnSpc>
                <a:spcPct val="120000"/>
              </a:lnSpc>
            </a:pPr>
            <a:r>
              <a:rPr lang="en-US" sz="2200">
                <a:latin typeface="+mn-lt"/>
              </a:rPr>
              <a:t>Family Law</a:t>
            </a:r>
          </a:p>
          <a:p>
            <a:pPr lvl="1">
              <a:lnSpc>
                <a:spcPct val="120000"/>
              </a:lnSpc>
            </a:pPr>
            <a:r>
              <a:rPr lang="en-US" sz="2200">
                <a:latin typeface="+mn-lt"/>
              </a:rPr>
              <a:t>Landlord/Tenant</a:t>
            </a:r>
          </a:p>
          <a:p>
            <a:pPr lvl="1">
              <a:lnSpc>
                <a:spcPct val="120000"/>
              </a:lnSpc>
            </a:pPr>
            <a:r>
              <a:rPr lang="en-US" sz="2200">
                <a:latin typeface="+mn-lt"/>
              </a:rPr>
              <a:t>Real Estate</a:t>
            </a:r>
          </a:p>
          <a:p>
            <a:pPr lvl="1">
              <a:lnSpc>
                <a:spcPct val="120000"/>
              </a:lnSpc>
            </a:pPr>
            <a:r>
              <a:rPr lang="en-US" sz="2200">
                <a:latin typeface="+mn-lt"/>
              </a:rPr>
              <a:t>Employmen</a:t>
            </a:r>
            <a:r>
              <a:rPr lang="en-US" sz="2000">
                <a:latin typeface="+mn-lt"/>
              </a:rPr>
              <a:t>t</a:t>
            </a:r>
          </a:p>
        </p:txBody>
      </p:sp>
      <p:sp>
        <p:nvSpPr>
          <p:cNvPr id="5" name="TextBox 4">
            <a:extLst>
              <a:ext uri="{FF2B5EF4-FFF2-40B4-BE49-F238E27FC236}">
                <a16:creationId xmlns:a16="http://schemas.microsoft.com/office/drawing/2014/main" id="{144754E0-6E9A-4B65-9152-BFE4C423D1AD}"/>
              </a:ext>
            </a:extLst>
          </p:cNvPr>
          <p:cNvSpPr txBox="1"/>
          <p:nvPr/>
        </p:nvSpPr>
        <p:spPr>
          <a:xfrm>
            <a:off x="5476673" y="1590074"/>
            <a:ext cx="4377448" cy="4708981"/>
          </a:xfrm>
          <a:prstGeom prst="rect">
            <a:avLst/>
          </a:prstGeom>
          <a:noFill/>
        </p:spPr>
        <p:txBody>
          <a:bodyPr wrap="square" rtlCol="0">
            <a:spAutoFit/>
          </a:bodyPr>
          <a:lstStyle/>
          <a:p>
            <a:pPr marL="285750" indent="-285750">
              <a:buClr>
                <a:srgbClr val="7030A0"/>
              </a:buClr>
              <a:buFont typeface="Arial" panose="020B0604020202020204" pitchFamily="34" charset="0"/>
              <a:buChar char="•"/>
            </a:pPr>
            <a:r>
              <a:rPr lang="en-US" sz="2000">
                <a:solidFill>
                  <a:srgbClr val="FF0000"/>
                </a:solidFill>
              </a:rPr>
              <a:t>General Law</a:t>
            </a:r>
          </a:p>
          <a:p>
            <a:pPr marL="285750" indent="-285750">
              <a:buClr>
                <a:srgbClr val="7030A0"/>
              </a:buClr>
              <a:buFont typeface="Arial" panose="020B0604020202020204" pitchFamily="34" charset="0"/>
              <a:buChar char="•"/>
            </a:pPr>
            <a:endParaRPr lang="en-US" sz="2000"/>
          </a:p>
          <a:p>
            <a:pPr marL="285750" indent="-285750">
              <a:buClr>
                <a:srgbClr val="7030A0"/>
              </a:buClr>
              <a:buFont typeface="Arial" panose="020B0604020202020204" pitchFamily="34" charset="0"/>
              <a:buChar char="•"/>
            </a:pPr>
            <a:r>
              <a:rPr lang="en-US" sz="2000"/>
              <a:t>Collection</a:t>
            </a:r>
          </a:p>
          <a:p>
            <a:pPr marL="285750" indent="-285750">
              <a:buClr>
                <a:srgbClr val="7030A0"/>
              </a:buClr>
              <a:buFont typeface="Arial" panose="020B0604020202020204" pitchFamily="34" charset="0"/>
              <a:buChar char="•"/>
            </a:pPr>
            <a:endParaRPr lang="en-US" sz="2000"/>
          </a:p>
          <a:p>
            <a:pPr marL="285750" indent="-285750">
              <a:buClr>
                <a:srgbClr val="7030A0"/>
              </a:buClr>
              <a:buFont typeface="Arial" panose="020B0604020202020204" pitchFamily="34" charset="0"/>
              <a:buChar char="•"/>
            </a:pPr>
            <a:r>
              <a:rPr lang="en-US" sz="2000"/>
              <a:t>Civil Litigation</a:t>
            </a:r>
          </a:p>
          <a:p>
            <a:pPr marL="285750" indent="-285750">
              <a:buClr>
                <a:srgbClr val="7030A0"/>
              </a:buClr>
              <a:buFont typeface="Arial" panose="020B0604020202020204" pitchFamily="34" charset="0"/>
              <a:buChar char="•"/>
            </a:pPr>
            <a:endParaRPr lang="en-US" sz="2000"/>
          </a:p>
          <a:p>
            <a:pPr marL="285750" indent="-285750">
              <a:buClr>
                <a:srgbClr val="7030A0"/>
              </a:buClr>
              <a:buFont typeface="Arial" panose="020B0604020202020204" pitchFamily="34" charset="0"/>
              <a:buChar char="•"/>
            </a:pPr>
            <a:r>
              <a:rPr lang="en-US" sz="2000"/>
              <a:t>Criminal</a:t>
            </a:r>
          </a:p>
          <a:p>
            <a:pPr marL="285750" indent="-285750">
              <a:buClr>
                <a:srgbClr val="7030A0"/>
              </a:buClr>
              <a:buFont typeface="Arial" panose="020B0604020202020204" pitchFamily="34" charset="0"/>
              <a:buChar char="•"/>
            </a:pPr>
            <a:endParaRPr lang="en-US" sz="2000"/>
          </a:p>
          <a:p>
            <a:pPr marL="285750" indent="-285750">
              <a:buClr>
                <a:srgbClr val="7030A0"/>
              </a:buClr>
              <a:buFont typeface="Arial" panose="020B0604020202020204" pitchFamily="34" charset="0"/>
              <a:buChar char="•"/>
            </a:pPr>
            <a:r>
              <a:rPr lang="en-US" sz="2000"/>
              <a:t>Business</a:t>
            </a:r>
          </a:p>
          <a:p>
            <a:pPr marL="285750" indent="-285750">
              <a:buClr>
                <a:srgbClr val="7030A0"/>
              </a:buClr>
              <a:buFont typeface="Arial" panose="020B0604020202020204" pitchFamily="34" charset="0"/>
              <a:buChar char="•"/>
            </a:pPr>
            <a:endParaRPr lang="en-US" sz="2000"/>
          </a:p>
          <a:p>
            <a:pPr marL="285750" indent="-285750">
              <a:buClr>
                <a:srgbClr val="7030A0"/>
              </a:buClr>
              <a:buFont typeface="Arial" panose="020B0604020202020204" pitchFamily="34" charset="0"/>
              <a:buChar char="•"/>
            </a:pPr>
            <a:r>
              <a:rPr lang="en-US" sz="2000"/>
              <a:t>Contracts</a:t>
            </a:r>
          </a:p>
          <a:p>
            <a:pPr marL="285750" indent="-285750">
              <a:buClr>
                <a:srgbClr val="7030A0"/>
              </a:buClr>
              <a:buFont typeface="Arial" panose="020B0604020202020204" pitchFamily="34" charset="0"/>
              <a:buChar char="•"/>
            </a:pPr>
            <a:endParaRPr lang="en-US" sz="2000"/>
          </a:p>
          <a:p>
            <a:pPr marL="285750" indent="-285750">
              <a:buClr>
                <a:srgbClr val="7030A0"/>
              </a:buClr>
              <a:buFont typeface="Arial" panose="020B0604020202020204" pitchFamily="34" charset="0"/>
              <a:buChar char="•"/>
            </a:pPr>
            <a:r>
              <a:rPr lang="en-US" sz="2000"/>
              <a:t>Personal Injury</a:t>
            </a:r>
          </a:p>
          <a:p>
            <a:pPr marL="285750" indent="-285750">
              <a:buClr>
                <a:srgbClr val="7030A0"/>
              </a:buClr>
              <a:buFont typeface="Arial" panose="020B0604020202020204" pitchFamily="34" charset="0"/>
              <a:buChar char="•"/>
            </a:pPr>
            <a:endParaRPr lang="en-US" sz="2000"/>
          </a:p>
          <a:p>
            <a:pPr marL="285750" indent="-285750">
              <a:buClr>
                <a:srgbClr val="7030A0"/>
              </a:buClr>
              <a:buFont typeface="Arial" panose="020B0604020202020204" pitchFamily="34" charset="0"/>
              <a:buChar char="•"/>
            </a:pPr>
            <a:r>
              <a:rPr lang="en-US" sz="2000"/>
              <a:t>Immigration</a:t>
            </a:r>
          </a:p>
        </p:txBody>
      </p:sp>
    </p:spTree>
    <p:extLst>
      <p:ext uri="{BB962C8B-B14F-4D97-AF65-F5344CB8AC3E}">
        <p14:creationId xmlns:p14="http://schemas.microsoft.com/office/powerpoint/2010/main" val="2034394095"/>
      </p:ext>
    </p:extLst>
  </p:cSld>
  <p:clrMapOvr>
    <a:masterClrMapping/>
  </p:clrMapOvr>
  <p:transition spd="med">
    <p:pull/>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2405" y="2477530"/>
            <a:ext cx="10515600" cy="1600200"/>
          </a:xfrm>
        </p:spPr>
        <p:txBody>
          <a:bodyPr/>
          <a:lstStyle/>
          <a:p>
            <a:r>
              <a:rPr lang="en-US" sz="9600"/>
              <a:t>Door Prize</a:t>
            </a:r>
          </a:p>
        </p:txBody>
      </p:sp>
    </p:spTree>
    <p:extLst>
      <p:ext uri="{BB962C8B-B14F-4D97-AF65-F5344CB8AC3E}">
        <p14:creationId xmlns:p14="http://schemas.microsoft.com/office/powerpoint/2010/main" val="938979354"/>
      </p:ext>
    </p:extLst>
  </p:cSld>
  <p:clrMapOvr>
    <a:masterClrMapping/>
  </p:clrMapOvr>
  <p:transition spd="med">
    <p:pull/>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2405" y="2477530"/>
            <a:ext cx="10515600" cy="1600200"/>
          </a:xfrm>
        </p:spPr>
        <p:txBody>
          <a:bodyPr/>
          <a:lstStyle/>
          <a:p>
            <a:r>
              <a:rPr lang="en-US" sz="9600"/>
              <a:t>Pitbull Award</a:t>
            </a:r>
          </a:p>
        </p:txBody>
      </p:sp>
    </p:spTree>
    <p:extLst>
      <p:ext uri="{BB962C8B-B14F-4D97-AF65-F5344CB8AC3E}">
        <p14:creationId xmlns:p14="http://schemas.microsoft.com/office/powerpoint/2010/main" val="1780166776"/>
      </p:ext>
    </p:extLst>
  </p:cSld>
  <p:clrMapOvr>
    <a:masterClrMapping/>
  </p:clrMapOvr>
  <p:transition spd="med">
    <p:pull/>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2405" y="2477530"/>
            <a:ext cx="10515600" cy="1600200"/>
          </a:xfrm>
        </p:spPr>
        <p:txBody>
          <a:bodyPr/>
          <a:lstStyle/>
          <a:p>
            <a:r>
              <a:rPr lang="en-US" sz="9600"/>
              <a:t>Back in the Day Award</a:t>
            </a:r>
          </a:p>
        </p:txBody>
      </p:sp>
    </p:spTree>
    <p:extLst>
      <p:ext uri="{BB962C8B-B14F-4D97-AF65-F5344CB8AC3E}">
        <p14:creationId xmlns:p14="http://schemas.microsoft.com/office/powerpoint/2010/main" val="3930271915"/>
      </p:ext>
    </p:extLst>
  </p:cSld>
  <p:clrMapOvr>
    <a:masterClrMapping/>
  </p:clrMapOvr>
  <p:transition spd="med">
    <p:pull/>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0" y="0"/>
            <a:ext cx="12192000" cy="6858000"/>
          </a:xfrm>
          <a:solidFill>
            <a:schemeClr val="accent2"/>
          </a:solidFill>
        </p:spPr>
        <p:txBody>
          <a:bodyPr lIns="2286000" rIns="2286000" anchor="ctr">
            <a:noAutofit/>
          </a:bodyPr>
          <a:lstStyle/>
          <a:p>
            <a:pPr algn="ctr"/>
            <a:r>
              <a:rPr lang="en-US" sz="9600" b="1">
                <a:solidFill>
                  <a:schemeClr val="bg1"/>
                </a:solidFill>
              </a:rPr>
              <a:t>Lunch </a:t>
            </a:r>
          </a:p>
          <a:p>
            <a:pPr algn="ctr"/>
            <a:r>
              <a:rPr lang="en-US" sz="8000" b="1">
                <a:solidFill>
                  <a:schemeClr val="bg1"/>
                </a:solidFill>
              </a:rPr>
              <a:t>(</a:t>
            </a:r>
            <a:r>
              <a:rPr lang="en-US" sz="8000" b="1" err="1">
                <a:solidFill>
                  <a:schemeClr val="bg1"/>
                </a:solidFill>
              </a:rPr>
              <a:t>Terraza</a:t>
            </a:r>
            <a:r>
              <a:rPr lang="en-US" sz="8000" b="1">
                <a:solidFill>
                  <a:schemeClr val="bg1"/>
                </a:solidFill>
              </a:rPr>
              <a:t> Room)</a:t>
            </a:r>
          </a:p>
        </p:txBody>
      </p:sp>
    </p:spTree>
    <p:extLst>
      <p:ext uri="{BB962C8B-B14F-4D97-AF65-F5344CB8AC3E}">
        <p14:creationId xmlns:p14="http://schemas.microsoft.com/office/powerpoint/2010/main" val="1779192966"/>
      </p:ext>
    </p:extLst>
  </p:cSld>
  <p:clrMapOvr>
    <a:masterClrMapping/>
  </p:clrMapOvr>
  <p:transition spd="slow">
    <p:cove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2405" y="2477530"/>
            <a:ext cx="10515600" cy="1600200"/>
          </a:xfrm>
        </p:spPr>
        <p:txBody>
          <a:bodyPr/>
          <a:lstStyle/>
          <a:p>
            <a:r>
              <a:rPr lang="en-US" sz="9600"/>
              <a:t>Facebook Fanatic Award</a:t>
            </a:r>
          </a:p>
        </p:txBody>
      </p:sp>
    </p:spTree>
    <p:extLst>
      <p:ext uri="{BB962C8B-B14F-4D97-AF65-F5344CB8AC3E}">
        <p14:creationId xmlns:p14="http://schemas.microsoft.com/office/powerpoint/2010/main" val="3108434547"/>
      </p:ext>
    </p:extLst>
  </p:cSld>
  <p:clrMapOvr>
    <a:masterClrMapping/>
  </p:clrMapOvr>
  <p:transition spd="med">
    <p:pull/>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2405" y="2477530"/>
            <a:ext cx="10515600" cy="1600200"/>
          </a:xfrm>
        </p:spPr>
        <p:txBody>
          <a:bodyPr/>
          <a:lstStyle/>
          <a:p>
            <a:r>
              <a:rPr lang="en-US" sz="9600"/>
              <a:t>Fourth and Long Award</a:t>
            </a:r>
          </a:p>
        </p:txBody>
      </p:sp>
    </p:spTree>
    <p:extLst>
      <p:ext uri="{BB962C8B-B14F-4D97-AF65-F5344CB8AC3E}">
        <p14:creationId xmlns:p14="http://schemas.microsoft.com/office/powerpoint/2010/main" val="3104826039"/>
      </p:ext>
    </p:extLst>
  </p:cSld>
  <p:clrMapOvr>
    <a:masterClrMapping/>
  </p:clrMapOvr>
  <p:transition spd="med">
    <p:pull/>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2" name="Title 1"/>
          <p:cNvSpPr>
            <a:spLocks noGrp="1"/>
          </p:cNvSpPr>
          <p:nvPr>
            <p:ph type="title"/>
          </p:nvPr>
        </p:nvSpPr>
        <p:spPr/>
        <p:txBody>
          <a:bodyPr/>
          <a:lstStyle/>
          <a:p>
            <a:r>
              <a:rPr lang="en-US"/>
              <a:t> Provider Committees</a:t>
            </a:r>
          </a:p>
        </p:txBody>
      </p:sp>
      <p:sp>
        <p:nvSpPr>
          <p:cNvPr id="3" name="Text Placeholder 2"/>
          <p:cNvSpPr>
            <a:spLocks noGrp="1"/>
          </p:cNvSpPr>
          <p:nvPr>
            <p:ph type="body" idx="1"/>
          </p:nvPr>
        </p:nvSpPr>
        <p:spPr/>
        <p:txBody>
          <a:bodyPr/>
          <a:lstStyle/>
          <a:p>
            <a:r>
              <a:rPr lang="en-US"/>
              <a:t>Lori Owens, Sr. Director, Provider Services</a:t>
            </a: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30228" y="1035994"/>
            <a:ext cx="3731544" cy="746312"/>
          </a:xfrm>
          <a:prstGeom prst="rect">
            <a:avLst/>
          </a:prstGeom>
        </p:spPr>
      </p:pic>
      <p:cxnSp>
        <p:nvCxnSpPr>
          <p:cNvPr id="18" name="Straight Connector 17"/>
          <p:cNvCxnSpPr/>
          <p:nvPr/>
        </p:nvCxnSpPr>
        <p:spPr>
          <a:xfrm>
            <a:off x="2588217" y="2216258"/>
            <a:ext cx="702073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6816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a:solidFill>
                  <a:schemeClr val="accent3"/>
                </a:solidFill>
              </a:rPr>
              <a:t>Enhance: Insight</a:t>
            </a:r>
          </a:p>
        </p:txBody>
      </p:sp>
      <p:sp>
        <p:nvSpPr>
          <p:cNvPr id="2" name="Content Placeholder 1"/>
          <p:cNvSpPr>
            <a:spLocks noGrp="1"/>
          </p:cNvSpPr>
          <p:nvPr>
            <p:ph idx="1"/>
          </p:nvPr>
        </p:nvSpPr>
        <p:spPr/>
        <p:txBody>
          <a:bodyPr>
            <a:normAutofit/>
          </a:bodyPr>
          <a:lstStyle/>
          <a:p>
            <a:pPr algn="ctr"/>
            <a:r>
              <a:rPr lang="en-US" sz="4400" b="1">
                <a:solidFill>
                  <a:schemeClr val="bg1"/>
                </a:solidFill>
              </a:rPr>
              <a:t>10 consecutive months of </a:t>
            </a:r>
            <a:br>
              <a:rPr lang="en-US" sz="4400" b="1">
                <a:solidFill>
                  <a:schemeClr val="bg1"/>
                </a:solidFill>
              </a:rPr>
            </a:br>
            <a:r>
              <a:rPr lang="en-US" sz="4400" b="1">
                <a:solidFill>
                  <a:schemeClr val="bg1"/>
                </a:solidFill>
              </a:rPr>
              <a:t>improved scores</a:t>
            </a:r>
          </a:p>
          <a:p>
            <a:pPr algn="ctr">
              <a:spcBef>
                <a:spcPts val="3800"/>
              </a:spcBef>
            </a:pPr>
            <a:r>
              <a:rPr lang="en-US">
                <a:solidFill>
                  <a:schemeClr val="bg1"/>
                </a:solidFill>
              </a:rPr>
              <a:t>Expanded NPS Reporting to </a:t>
            </a:r>
            <a:br>
              <a:rPr lang="en-US">
                <a:solidFill>
                  <a:schemeClr val="bg1"/>
                </a:solidFill>
              </a:rPr>
            </a:br>
            <a:r>
              <a:rPr lang="en-US">
                <a:solidFill>
                  <a:schemeClr val="bg1"/>
                </a:solidFill>
              </a:rPr>
              <a:t>individual lawyers and referral lawyers</a:t>
            </a:r>
          </a:p>
          <a:p>
            <a:pPr algn="ctr"/>
            <a:r>
              <a:rPr lang="en-US">
                <a:solidFill>
                  <a:schemeClr val="bg1"/>
                </a:solidFill>
              </a:rPr>
              <a:t>Customized training based upon  </a:t>
            </a:r>
            <a:br>
              <a:rPr lang="en-US">
                <a:solidFill>
                  <a:schemeClr val="bg1"/>
                </a:solidFill>
              </a:rPr>
            </a:br>
            <a:r>
              <a:rPr lang="en-US">
                <a:solidFill>
                  <a:schemeClr val="bg1"/>
                </a:solidFill>
              </a:rPr>
              <a:t>individual lawyer feedback</a:t>
            </a:r>
          </a:p>
        </p:txBody>
      </p:sp>
    </p:spTree>
    <p:extLst>
      <p:ext uri="{BB962C8B-B14F-4D97-AF65-F5344CB8AC3E}">
        <p14:creationId xmlns:p14="http://schemas.microsoft.com/office/powerpoint/2010/main" val="665430095"/>
      </p:ext>
    </p:extLst>
  </p:cSld>
  <p:clrMapOvr>
    <a:masterClrMapping/>
  </p:clrMapOvr>
  <p:transition spd="slow">
    <p:cove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a:t>2016-2017 Current Sounding Board Committee</a:t>
            </a:r>
          </a:p>
        </p:txBody>
      </p:sp>
      <p:sp>
        <p:nvSpPr>
          <p:cNvPr id="3" name="Content Placeholder 2"/>
          <p:cNvSpPr>
            <a:spLocks noGrp="1"/>
          </p:cNvSpPr>
          <p:nvPr>
            <p:ph idx="1"/>
          </p:nvPr>
        </p:nvSpPr>
        <p:spPr>
          <a:xfrm>
            <a:off x="838200" y="1885428"/>
            <a:ext cx="10515600" cy="4249271"/>
          </a:xfrm>
        </p:spPr>
        <p:txBody>
          <a:bodyPr>
            <a:normAutofit lnSpcReduction="10000"/>
          </a:bodyPr>
          <a:lstStyle/>
          <a:p>
            <a:pPr marL="0" lvl="1" indent="0">
              <a:buNone/>
            </a:pPr>
            <a:r>
              <a:rPr lang="en-US"/>
              <a:t>Ben Farrow </a:t>
            </a:r>
          </a:p>
          <a:p>
            <a:pPr marL="0" lvl="1" indent="0">
              <a:buNone/>
            </a:pPr>
            <a:r>
              <a:rPr lang="en-US"/>
              <a:t>Charlie Davis</a:t>
            </a:r>
          </a:p>
          <a:p>
            <a:pPr marL="0" lvl="1" indent="0">
              <a:buNone/>
            </a:pPr>
            <a:r>
              <a:rPr lang="en-US"/>
              <a:t>Mike Fiffik</a:t>
            </a:r>
          </a:p>
          <a:p>
            <a:pPr marL="0" lvl="1" indent="0">
              <a:buNone/>
            </a:pPr>
            <a:r>
              <a:rPr lang="en-US"/>
              <a:t>Mike DuPont </a:t>
            </a:r>
          </a:p>
          <a:p>
            <a:pPr marL="0" lvl="1" indent="0">
              <a:buNone/>
            </a:pPr>
            <a:r>
              <a:rPr lang="en-US"/>
              <a:t>Kevin Almeroth</a:t>
            </a:r>
          </a:p>
          <a:p>
            <a:pPr marL="0" lvl="1" indent="0">
              <a:buNone/>
            </a:pPr>
            <a:r>
              <a:rPr lang="en-US"/>
              <a:t>Dave Watermeier</a:t>
            </a:r>
          </a:p>
        </p:txBody>
      </p:sp>
      <p:pic>
        <p:nvPicPr>
          <p:cNvPr id="4" name="Content Placeholder 4">
            <a:extLst>
              <a:ext uri="{FF2B5EF4-FFF2-40B4-BE49-F238E27FC236}">
                <a16:creationId xmlns:a16="http://schemas.microsoft.com/office/drawing/2014/main" id="{404BB9C2-F2F9-409D-8FF1-8CF7EE3646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43973" y="2287497"/>
            <a:ext cx="2887476" cy="3511170"/>
          </a:xfrm>
          <a:prstGeom prst="rect">
            <a:avLst/>
          </a:prstGeom>
        </p:spPr>
      </p:pic>
    </p:spTree>
    <p:extLst>
      <p:ext uri="{BB962C8B-B14F-4D97-AF65-F5344CB8AC3E}">
        <p14:creationId xmlns:p14="http://schemas.microsoft.com/office/powerpoint/2010/main" val="99259259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2" name="Title 1"/>
          <p:cNvSpPr>
            <a:spLocks noGrp="1"/>
          </p:cNvSpPr>
          <p:nvPr>
            <p:ph type="title"/>
          </p:nvPr>
        </p:nvSpPr>
        <p:spPr/>
        <p:txBody>
          <a:bodyPr/>
          <a:lstStyle/>
          <a:p>
            <a:r>
              <a:rPr lang="en-US"/>
              <a:t> Special Honor </a:t>
            </a:r>
          </a:p>
        </p:txBody>
      </p:sp>
      <p:sp>
        <p:nvSpPr>
          <p:cNvPr id="3" name="Text Placeholder 2"/>
          <p:cNvSpPr>
            <a:spLocks noGrp="1"/>
          </p:cNvSpPr>
          <p:nvPr>
            <p:ph type="body" idx="1"/>
          </p:nvPr>
        </p:nvSpPr>
        <p:spPr/>
        <p:txBody>
          <a:bodyPr/>
          <a:lstStyle/>
          <a:p>
            <a:r>
              <a:rPr lang="en-US"/>
              <a:t>2016-2017 Provider Sounding Board </a:t>
            </a: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30228" y="1035994"/>
            <a:ext cx="3731544" cy="746312"/>
          </a:xfrm>
          <a:prstGeom prst="rect">
            <a:avLst/>
          </a:prstGeom>
        </p:spPr>
      </p:pic>
      <p:cxnSp>
        <p:nvCxnSpPr>
          <p:cNvPr id="18" name="Straight Connector 17"/>
          <p:cNvCxnSpPr/>
          <p:nvPr/>
        </p:nvCxnSpPr>
        <p:spPr>
          <a:xfrm>
            <a:off x="2588217" y="2216258"/>
            <a:ext cx="702073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66603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a:t>2018-2019 Sounding Board Committee</a:t>
            </a:r>
          </a:p>
        </p:txBody>
      </p:sp>
      <p:sp>
        <p:nvSpPr>
          <p:cNvPr id="3" name="Content Placeholder 2"/>
          <p:cNvSpPr>
            <a:spLocks noGrp="1"/>
          </p:cNvSpPr>
          <p:nvPr>
            <p:ph idx="1"/>
          </p:nvPr>
        </p:nvSpPr>
        <p:spPr>
          <a:xfrm>
            <a:off x="700548" y="2248399"/>
            <a:ext cx="4981832" cy="4017642"/>
          </a:xfrm>
        </p:spPr>
        <p:txBody>
          <a:bodyPr>
            <a:normAutofit/>
          </a:bodyPr>
          <a:lstStyle/>
          <a:p>
            <a:pPr marL="0" lvl="1" indent="0">
              <a:buNone/>
            </a:pPr>
            <a:r>
              <a:rPr lang="en-US"/>
              <a:t>Ben Farrow</a:t>
            </a:r>
          </a:p>
          <a:p>
            <a:pPr marL="0" lvl="1" indent="0">
              <a:buNone/>
            </a:pPr>
            <a:r>
              <a:rPr lang="en-US"/>
              <a:t>Joy Webb</a:t>
            </a:r>
          </a:p>
          <a:p>
            <a:pPr marL="0" lvl="1" indent="0">
              <a:buNone/>
            </a:pPr>
            <a:r>
              <a:rPr lang="en-US"/>
              <a:t>Sarah Kieny</a:t>
            </a:r>
          </a:p>
          <a:p>
            <a:pPr marL="0" lvl="1" indent="0">
              <a:buNone/>
            </a:pPr>
            <a:r>
              <a:rPr lang="en-US"/>
              <a:t>Steve Lisle</a:t>
            </a:r>
          </a:p>
        </p:txBody>
      </p:sp>
      <p:sp>
        <p:nvSpPr>
          <p:cNvPr id="5" name="TextBox 4">
            <a:extLst>
              <a:ext uri="{FF2B5EF4-FFF2-40B4-BE49-F238E27FC236}">
                <a16:creationId xmlns:a16="http://schemas.microsoft.com/office/drawing/2014/main" id="{A8F4E5C3-0C73-4EE5-AF08-6A50EBF38D81}"/>
              </a:ext>
            </a:extLst>
          </p:cNvPr>
          <p:cNvSpPr txBox="1"/>
          <p:nvPr/>
        </p:nvSpPr>
        <p:spPr>
          <a:xfrm>
            <a:off x="6096000" y="2150076"/>
            <a:ext cx="4040659" cy="3970318"/>
          </a:xfrm>
          <a:prstGeom prst="rect">
            <a:avLst/>
          </a:prstGeom>
          <a:noFill/>
        </p:spPr>
        <p:txBody>
          <a:bodyPr wrap="square" rtlCol="0">
            <a:spAutoFit/>
          </a:bodyPr>
          <a:lstStyle/>
          <a:p>
            <a:r>
              <a:rPr lang="en-US" sz="2800"/>
              <a:t>Ron Jones</a:t>
            </a:r>
          </a:p>
          <a:p>
            <a:endParaRPr lang="en-US" sz="2800"/>
          </a:p>
          <a:p>
            <a:r>
              <a:rPr lang="en-US" sz="2800"/>
              <a:t>Kevin Almeroth</a:t>
            </a:r>
          </a:p>
          <a:p>
            <a:endParaRPr lang="en-US" sz="2800"/>
          </a:p>
          <a:p>
            <a:r>
              <a:rPr lang="en-US" sz="2800"/>
              <a:t>Mike Fiffik</a:t>
            </a:r>
          </a:p>
          <a:p>
            <a:endParaRPr lang="en-US" sz="2800"/>
          </a:p>
          <a:p>
            <a:r>
              <a:rPr lang="en-US" sz="2800"/>
              <a:t>James Mathews </a:t>
            </a:r>
          </a:p>
          <a:p>
            <a:endParaRPr lang="en-US" sz="2800"/>
          </a:p>
          <a:p>
            <a:endParaRPr lang="en-US" sz="2800"/>
          </a:p>
        </p:txBody>
      </p:sp>
    </p:spTree>
    <p:extLst>
      <p:ext uri="{BB962C8B-B14F-4D97-AF65-F5344CB8AC3E}">
        <p14:creationId xmlns:p14="http://schemas.microsoft.com/office/powerpoint/2010/main" val="3084360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a:t>Insight by LegalShield Committee  </a:t>
            </a:r>
          </a:p>
        </p:txBody>
      </p:sp>
      <p:sp>
        <p:nvSpPr>
          <p:cNvPr id="3" name="Content Placeholder 2"/>
          <p:cNvSpPr>
            <a:spLocks noGrp="1"/>
          </p:cNvSpPr>
          <p:nvPr>
            <p:ph idx="1"/>
          </p:nvPr>
        </p:nvSpPr>
        <p:spPr>
          <a:xfrm>
            <a:off x="838200" y="1916349"/>
            <a:ext cx="3490609" cy="4251370"/>
          </a:xfrm>
        </p:spPr>
        <p:txBody>
          <a:bodyPr>
            <a:normAutofit/>
          </a:bodyPr>
          <a:lstStyle/>
          <a:p>
            <a:pPr lvl="1"/>
            <a:r>
              <a:rPr lang="en-US"/>
              <a:t>Robert Popp</a:t>
            </a:r>
          </a:p>
          <a:p>
            <a:pPr lvl="1"/>
            <a:r>
              <a:rPr lang="en-US"/>
              <a:t>Sarah Kieny</a:t>
            </a:r>
          </a:p>
          <a:p>
            <a:pPr lvl="1"/>
            <a:r>
              <a:rPr lang="en-US"/>
              <a:t>Alisha Waring </a:t>
            </a:r>
          </a:p>
          <a:p>
            <a:pPr lvl="1"/>
            <a:r>
              <a:rPr lang="en-US"/>
              <a:t>Laura Redinger</a:t>
            </a:r>
          </a:p>
          <a:p>
            <a:pPr lvl="1"/>
            <a:r>
              <a:rPr lang="en-US"/>
              <a:t>Matt Martin </a:t>
            </a:r>
          </a:p>
        </p:txBody>
      </p:sp>
      <p:sp>
        <p:nvSpPr>
          <p:cNvPr id="4" name="TextBox 3">
            <a:extLst>
              <a:ext uri="{FF2B5EF4-FFF2-40B4-BE49-F238E27FC236}">
                <a16:creationId xmlns:a16="http://schemas.microsoft.com/office/drawing/2014/main" id="{E258CE7A-B289-4507-A177-A8AE1CF2CD45}"/>
              </a:ext>
            </a:extLst>
          </p:cNvPr>
          <p:cNvSpPr txBox="1"/>
          <p:nvPr/>
        </p:nvSpPr>
        <p:spPr>
          <a:xfrm>
            <a:off x="4795737" y="1867711"/>
            <a:ext cx="5379396" cy="3077766"/>
          </a:xfrm>
          <a:prstGeom prst="rect">
            <a:avLst/>
          </a:prstGeom>
          <a:noFill/>
        </p:spPr>
        <p:txBody>
          <a:bodyPr wrap="square" rtlCol="0">
            <a:spAutoFit/>
          </a:bodyPr>
          <a:lstStyle/>
          <a:p>
            <a:pPr marL="457200" indent="-457200">
              <a:buClr>
                <a:srgbClr val="7030A0"/>
              </a:buClr>
              <a:buFont typeface="Arial" panose="020B0604020202020204" pitchFamily="34" charset="0"/>
              <a:buChar char="•"/>
            </a:pPr>
            <a:r>
              <a:rPr lang="en-US" sz="2800"/>
              <a:t>Lori Owens</a:t>
            </a:r>
          </a:p>
          <a:p>
            <a:pPr marL="457200" indent="-457200">
              <a:buClr>
                <a:srgbClr val="7030A0"/>
              </a:buClr>
              <a:buFont typeface="Arial" panose="020B0604020202020204" pitchFamily="34" charset="0"/>
              <a:buChar char="•"/>
            </a:pPr>
            <a:endParaRPr lang="en-US" sz="2800"/>
          </a:p>
          <a:p>
            <a:pPr marL="457200" indent="-457200">
              <a:buClr>
                <a:srgbClr val="7030A0"/>
              </a:buClr>
              <a:buFont typeface="Arial" panose="020B0604020202020204" pitchFamily="34" charset="0"/>
              <a:buChar char="•"/>
            </a:pPr>
            <a:r>
              <a:rPr lang="en-US" sz="2800"/>
              <a:t>Mariam Ballard</a:t>
            </a:r>
          </a:p>
          <a:p>
            <a:pPr marL="285750" indent="-285750">
              <a:buClr>
                <a:srgbClr val="7030A0"/>
              </a:buClr>
              <a:buFont typeface="Arial" panose="020B0604020202020204" pitchFamily="34" charset="0"/>
              <a:buChar char="•"/>
            </a:pPr>
            <a:endParaRPr lang="en-US"/>
          </a:p>
          <a:p>
            <a:pPr marL="457200" indent="-457200">
              <a:buClr>
                <a:srgbClr val="7030A0"/>
              </a:buClr>
              <a:buFont typeface="Arial" panose="020B0604020202020204" pitchFamily="34" charset="0"/>
              <a:buChar char="•"/>
            </a:pPr>
            <a:r>
              <a:rPr lang="en-US" sz="2800"/>
              <a:t>Trisha Wainscott</a:t>
            </a:r>
          </a:p>
          <a:p>
            <a:pPr marL="285750" indent="-285750">
              <a:buClr>
                <a:srgbClr val="7030A0"/>
              </a:buClr>
              <a:buFont typeface="Arial" panose="020B0604020202020204" pitchFamily="34" charset="0"/>
              <a:buChar char="•"/>
            </a:pPr>
            <a:endParaRPr lang="en-US"/>
          </a:p>
          <a:p>
            <a:pPr marL="457200" indent="-457200">
              <a:buClr>
                <a:srgbClr val="7030A0"/>
              </a:buClr>
              <a:buFont typeface="Arial" panose="020B0604020202020204" pitchFamily="34" charset="0"/>
              <a:buChar char="•"/>
            </a:pPr>
            <a:r>
              <a:rPr lang="en-US" sz="2800"/>
              <a:t>Jeff Morris </a:t>
            </a:r>
          </a:p>
          <a:p>
            <a:endParaRPr lang="en-US"/>
          </a:p>
        </p:txBody>
      </p:sp>
    </p:spTree>
    <p:extLst>
      <p:ext uri="{BB962C8B-B14F-4D97-AF65-F5344CB8AC3E}">
        <p14:creationId xmlns:p14="http://schemas.microsoft.com/office/powerpoint/2010/main" val="2654177652"/>
      </p:ext>
    </p:extLst>
  </p:cSld>
  <p:clrMapOvr>
    <a:masterClrMapping/>
  </p:clrMapOvr>
  <p:transition spd="med">
    <p:pull/>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a:t>Insight by LegalShield Committee  </a:t>
            </a:r>
          </a:p>
        </p:txBody>
      </p:sp>
      <p:sp>
        <p:nvSpPr>
          <p:cNvPr id="3" name="Content Placeholder 2"/>
          <p:cNvSpPr>
            <a:spLocks noGrp="1"/>
          </p:cNvSpPr>
          <p:nvPr>
            <p:ph idx="1"/>
          </p:nvPr>
        </p:nvSpPr>
        <p:spPr/>
        <p:txBody>
          <a:bodyPr>
            <a:normAutofit lnSpcReduction="10000"/>
          </a:bodyPr>
          <a:lstStyle/>
          <a:p>
            <a:pPr lvl="1"/>
            <a:r>
              <a:rPr lang="en-US"/>
              <a:t>Recognition Program </a:t>
            </a:r>
          </a:p>
          <a:p>
            <a:pPr lvl="1"/>
            <a:r>
              <a:rPr lang="en-US"/>
              <a:t>Course Content Improvements</a:t>
            </a:r>
          </a:p>
          <a:p>
            <a:pPr lvl="1"/>
            <a:r>
              <a:rPr lang="en-US"/>
              <a:t>Improve NPS Reporting to Firms</a:t>
            </a:r>
          </a:p>
          <a:p>
            <a:pPr lvl="1"/>
            <a:r>
              <a:rPr lang="en-US"/>
              <a:t>Provider Employee Improvement Programs </a:t>
            </a:r>
          </a:p>
          <a:p>
            <a:pPr lvl="1"/>
            <a:endParaRPr lang="en-US"/>
          </a:p>
          <a:p>
            <a:pPr marL="0" lvl="1" indent="0">
              <a:buNone/>
            </a:pPr>
            <a:r>
              <a:rPr lang="en-US" b="1"/>
              <a:t>Meet once a Month </a:t>
            </a:r>
          </a:p>
        </p:txBody>
      </p:sp>
    </p:spTree>
    <p:extLst>
      <p:ext uri="{BB962C8B-B14F-4D97-AF65-F5344CB8AC3E}">
        <p14:creationId xmlns:p14="http://schemas.microsoft.com/office/powerpoint/2010/main" val="1293337456"/>
      </p:ext>
    </p:extLst>
  </p:cSld>
  <p:clrMapOvr>
    <a:masterClrMapping/>
  </p:clrMapOvr>
  <p:transition spd="med">
    <p:pull/>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a:t>Provider Sub Committees</a:t>
            </a:r>
          </a:p>
        </p:txBody>
      </p:sp>
      <p:sp>
        <p:nvSpPr>
          <p:cNvPr id="4" name="Content Placeholder 3">
            <a:extLst>
              <a:ext uri="{FF2B5EF4-FFF2-40B4-BE49-F238E27FC236}">
                <a16:creationId xmlns:a16="http://schemas.microsoft.com/office/drawing/2014/main" id="{E1898889-EC7C-4478-B2E4-DF943F0CF9C1}"/>
              </a:ext>
            </a:extLst>
          </p:cNvPr>
          <p:cNvSpPr>
            <a:spLocks noGrp="1"/>
          </p:cNvSpPr>
          <p:nvPr>
            <p:ph idx="1"/>
          </p:nvPr>
        </p:nvSpPr>
        <p:spPr/>
        <p:txBody>
          <a:bodyPr>
            <a:normAutofit fontScale="92500" lnSpcReduction="10000"/>
          </a:bodyPr>
          <a:lstStyle/>
          <a:p>
            <a:pPr lvl="1"/>
            <a:r>
              <a:rPr lang="en-US"/>
              <a:t>Tech</a:t>
            </a:r>
          </a:p>
          <a:p>
            <a:pPr lvl="1"/>
            <a:r>
              <a:rPr lang="en-US"/>
              <a:t>Referral Quality </a:t>
            </a:r>
          </a:p>
          <a:p>
            <a:pPr lvl="1"/>
            <a:r>
              <a:rPr lang="en-US"/>
              <a:t>Legal Topics, Workshop &amp; Webinars</a:t>
            </a:r>
          </a:p>
          <a:p>
            <a:pPr lvl="1"/>
            <a:r>
              <a:rPr lang="en-US"/>
              <a:t>Sales Associate</a:t>
            </a:r>
          </a:p>
          <a:p>
            <a:pPr lvl="1"/>
            <a:r>
              <a:rPr lang="en-US"/>
              <a:t>Marketing</a:t>
            </a:r>
          </a:p>
          <a:p>
            <a:r>
              <a:rPr lang="en-US" b="1"/>
              <a:t>Sign up sheets are in the back of the room. </a:t>
            </a:r>
          </a:p>
        </p:txBody>
      </p:sp>
    </p:spTree>
    <p:extLst>
      <p:ext uri="{BB962C8B-B14F-4D97-AF65-F5344CB8AC3E}">
        <p14:creationId xmlns:p14="http://schemas.microsoft.com/office/powerpoint/2010/main" val="2150310029"/>
      </p:ext>
    </p:extLst>
  </p:cSld>
  <p:clrMapOvr>
    <a:masterClrMapping/>
  </p:clrMapOvr>
  <p:transition spd="med">
    <p:pull/>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2" name="Title 1"/>
          <p:cNvSpPr>
            <a:spLocks noGrp="1"/>
          </p:cNvSpPr>
          <p:nvPr>
            <p:ph type="title"/>
          </p:nvPr>
        </p:nvSpPr>
        <p:spPr/>
        <p:txBody>
          <a:bodyPr/>
          <a:lstStyle/>
          <a:p>
            <a:r>
              <a:rPr lang="en-US"/>
              <a:t> How We Improve</a:t>
            </a:r>
          </a:p>
        </p:txBody>
      </p:sp>
      <p:sp>
        <p:nvSpPr>
          <p:cNvPr id="3" name="Text Placeholder 2"/>
          <p:cNvSpPr>
            <a:spLocks noGrp="1"/>
          </p:cNvSpPr>
          <p:nvPr>
            <p:ph type="body" idx="1"/>
          </p:nvPr>
        </p:nvSpPr>
        <p:spPr/>
        <p:txBody>
          <a:bodyPr/>
          <a:lstStyle/>
          <a:p>
            <a:r>
              <a:rPr lang="en-US"/>
              <a:t>Lori Owens, Sr. Director, Provider Services</a:t>
            </a: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30228" y="1035994"/>
            <a:ext cx="3731544" cy="746312"/>
          </a:xfrm>
          <a:prstGeom prst="rect">
            <a:avLst/>
          </a:prstGeom>
        </p:spPr>
      </p:pic>
      <p:cxnSp>
        <p:nvCxnSpPr>
          <p:cNvPr id="18" name="Straight Connector 17"/>
          <p:cNvCxnSpPr/>
          <p:nvPr/>
        </p:nvCxnSpPr>
        <p:spPr>
          <a:xfrm>
            <a:off x="2588217" y="2216258"/>
            <a:ext cx="702073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64121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a:t>Getting Better, Faster, Smarter</a:t>
            </a:r>
          </a:p>
        </p:txBody>
      </p:sp>
      <p:sp>
        <p:nvSpPr>
          <p:cNvPr id="3" name="Content Placeholder 2"/>
          <p:cNvSpPr>
            <a:spLocks noGrp="1"/>
          </p:cNvSpPr>
          <p:nvPr>
            <p:ph idx="1"/>
          </p:nvPr>
        </p:nvSpPr>
        <p:spPr/>
        <p:txBody>
          <a:bodyPr>
            <a:normAutofit/>
          </a:bodyPr>
          <a:lstStyle/>
          <a:p>
            <a:pPr lvl="1"/>
            <a:r>
              <a:rPr lang="en-US"/>
              <a:t>Improve Efficiency</a:t>
            </a:r>
          </a:p>
          <a:p>
            <a:pPr lvl="1"/>
            <a:r>
              <a:rPr lang="en-US"/>
              <a:t>Reduce Costs</a:t>
            </a:r>
          </a:p>
          <a:p>
            <a:pPr lvl="1"/>
            <a:r>
              <a:rPr lang="en-US"/>
              <a:t>Increase Training</a:t>
            </a:r>
          </a:p>
          <a:p>
            <a:pPr lvl="1"/>
            <a:r>
              <a:rPr lang="en-US"/>
              <a:t>Measure what matters</a:t>
            </a:r>
          </a:p>
          <a:p>
            <a:pPr lvl="1"/>
            <a:r>
              <a:rPr lang="en-US">
                <a:solidFill>
                  <a:schemeClr val="accent2">
                    <a:lumMod val="60000"/>
                    <a:lumOff val="40000"/>
                  </a:schemeClr>
                </a:solidFill>
              </a:rPr>
              <a:t>WE WANT TO GIVE BACK TO YOU</a:t>
            </a:r>
          </a:p>
          <a:p>
            <a:pPr lvl="1"/>
            <a:endParaRPr lang="en-US"/>
          </a:p>
          <a:p>
            <a:pPr lvl="1"/>
            <a:endParaRPr lang="en-US"/>
          </a:p>
          <a:p>
            <a:pPr lvl="1"/>
            <a:endParaRPr lang="en-US"/>
          </a:p>
        </p:txBody>
      </p:sp>
    </p:spTree>
    <p:extLst>
      <p:ext uri="{BB962C8B-B14F-4D97-AF65-F5344CB8AC3E}">
        <p14:creationId xmlns:p14="http://schemas.microsoft.com/office/powerpoint/2010/main" val="1975135093"/>
      </p:ext>
    </p:extLst>
  </p:cSld>
  <p:clrMapOvr>
    <a:masterClrMapping/>
  </p:clrMapOvr>
  <p:transition spd="med">
    <p:pull/>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a:t>Communication, Tools &amp; Resources</a:t>
            </a:r>
          </a:p>
        </p:txBody>
      </p:sp>
      <p:sp>
        <p:nvSpPr>
          <p:cNvPr id="4" name="Content Placeholder 3">
            <a:extLst>
              <a:ext uri="{FF2B5EF4-FFF2-40B4-BE49-F238E27FC236}">
                <a16:creationId xmlns:a16="http://schemas.microsoft.com/office/drawing/2014/main" id="{E1898889-EC7C-4478-B2E4-DF943F0CF9C1}"/>
              </a:ext>
            </a:extLst>
          </p:cNvPr>
          <p:cNvSpPr>
            <a:spLocks noGrp="1"/>
          </p:cNvSpPr>
          <p:nvPr>
            <p:ph idx="1"/>
          </p:nvPr>
        </p:nvSpPr>
        <p:spPr/>
        <p:txBody>
          <a:bodyPr>
            <a:normAutofit fontScale="77500" lnSpcReduction="20000"/>
          </a:bodyPr>
          <a:lstStyle/>
          <a:p>
            <a:pPr lvl="1"/>
            <a:r>
              <a:rPr lang="en-US" b="1"/>
              <a:t>Provider Communications</a:t>
            </a:r>
          </a:p>
          <a:p>
            <a:pPr lvl="2"/>
            <a:r>
              <a:rPr lang="en-US"/>
              <a:t>Bi-monthly Newsletters</a:t>
            </a:r>
          </a:p>
          <a:p>
            <a:pPr lvl="2"/>
            <a:r>
              <a:rPr lang="en-US"/>
              <a:t>2 week sprints</a:t>
            </a:r>
          </a:p>
          <a:p>
            <a:pPr lvl="2"/>
            <a:r>
              <a:rPr lang="en-US"/>
              <a:t>Fewer Email Requests</a:t>
            </a:r>
          </a:p>
          <a:p>
            <a:pPr lvl="2"/>
            <a:r>
              <a:rPr lang="en-US"/>
              <a:t> Become more effecient</a:t>
            </a:r>
          </a:p>
          <a:p>
            <a:pPr lvl="2"/>
            <a:r>
              <a:rPr lang="en-US"/>
              <a:t>Sufficient Notice and acceptable response time</a:t>
            </a:r>
          </a:p>
          <a:p>
            <a:pPr lvl="1"/>
            <a:r>
              <a:rPr lang="en-US" b="1"/>
              <a:t>New Express Download</a:t>
            </a:r>
            <a:endParaRPr lang="en-US"/>
          </a:p>
        </p:txBody>
      </p:sp>
    </p:spTree>
    <p:extLst>
      <p:ext uri="{BB962C8B-B14F-4D97-AF65-F5344CB8AC3E}">
        <p14:creationId xmlns:p14="http://schemas.microsoft.com/office/powerpoint/2010/main" val="2505744144"/>
      </p:ext>
    </p:extLst>
  </p:cSld>
  <p:clrMapOvr>
    <a:masterClrMapping/>
  </p:clrMapOvr>
  <p:transition spd="med">
    <p:pull/>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208" y="370090"/>
            <a:ext cx="10515600" cy="1600200"/>
          </a:xfrm>
        </p:spPr>
        <p:txBody>
          <a:bodyPr/>
          <a:lstStyle/>
          <a:p>
            <a:pPr lvl="0"/>
            <a:r>
              <a:rPr lang="en-US"/>
              <a:t>Provider Express Download Site</a:t>
            </a:r>
          </a:p>
        </p:txBody>
      </p:sp>
      <p:pic>
        <p:nvPicPr>
          <p:cNvPr id="7" name="Picture 6">
            <a:extLst>
              <a:ext uri="{FF2B5EF4-FFF2-40B4-BE49-F238E27FC236}">
                <a16:creationId xmlns:a16="http://schemas.microsoft.com/office/drawing/2014/main" id="{BA684FAA-8210-4B4A-A38C-FB64BEED8FFD}"/>
              </a:ext>
            </a:extLst>
          </p:cNvPr>
          <p:cNvPicPr>
            <a:picLocks noChangeAspect="1"/>
          </p:cNvPicPr>
          <p:nvPr/>
        </p:nvPicPr>
        <p:blipFill>
          <a:blip r:embed="rId2"/>
          <a:stretch>
            <a:fillRect/>
          </a:stretch>
        </p:blipFill>
        <p:spPr>
          <a:xfrm>
            <a:off x="6128426" y="1896894"/>
            <a:ext cx="4813201" cy="4763679"/>
          </a:xfrm>
          <a:prstGeom prst="rect">
            <a:avLst/>
          </a:prstGeom>
        </p:spPr>
      </p:pic>
      <p:sp>
        <p:nvSpPr>
          <p:cNvPr id="8" name="TextBox 7">
            <a:extLst>
              <a:ext uri="{FF2B5EF4-FFF2-40B4-BE49-F238E27FC236}">
                <a16:creationId xmlns:a16="http://schemas.microsoft.com/office/drawing/2014/main" id="{F74E7ACA-D3B1-42ED-A98E-2C33B0FA674D}"/>
              </a:ext>
            </a:extLst>
          </p:cNvPr>
          <p:cNvSpPr txBox="1"/>
          <p:nvPr/>
        </p:nvSpPr>
        <p:spPr>
          <a:xfrm>
            <a:off x="1028701" y="1970290"/>
            <a:ext cx="4582390" cy="5355312"/>
          </a:xfrm>
          <a:prstGeom prst="rect">
            <a:avLst/>
          </a:prstGeom>
          <a:noFill/>
        </p:spPr>
        <p:txBody>
          <a:bodyPr wrap="square" rtlCol="0">
            <a:spAutoFit/>
          </a:bodyPr>
          <a:lstStyle/>
          <a:p>
            <a:r>
              <a:rPr lang="en-US"/>
              <a:t>Examples of what you will find on the landing page.</a:t>
            </a:r>
          </a:p>
          <a:p>
            <a:endParaRPr lang="en-US"/>
          </a:p>
          <a:p>
            <a:pPr marL="285750" indent="-285750">
              <a:buClr>
                <a:srgbClr val="7030A0"/>
              </a:buClr>
              <a:buFont typeface="Arial" panose="020B0604020202020204" pitchFamily="34" charset="0"/>
              <a:buChar char="•"/>
            </a:pPr>
            <a:r>
              <a:rPr lang="en-US"/>
              <a:t>Frequent Used Documents</a:t>
            </a:r>
          </a:p>
          <a:p>
            <a:pPr>
              <a:buClr>
                <a:srgbClr val="7030A0"/>
              </a:buClr>
            </a:pPr>
            <a:r>
              <a:rPr lang="en-US"/>
              <a:t>	LegalShield Contact List</a:t>
            </a:r>
          </a:p>
          <a:p>
            <a:pPr>
              <a:buClr>
                <a:srgbClr val="7030A0"/>
              </a:buClr>
            </a:pPr>
            <a:r>
              <a:rPr lang="en-US"/>
              <a:t>	Will Questionnaire</a:t>
            </a:r>
          </a:p>
          <a:p>
            <a:pPr marL="285750" indent="-285750">
              <a:buClr>
                <a:srgbClr val="7030A0"/>
              </a:buClr>
              <a:buFont typeface="Arial" panose="020B0604020202020204" pitchFamily="34" charset="0"/>
              <a:buChar char="•"/>
            </a:pPr>
            <a:r>
              <a:rPr lang="en-US"/>
              <a:t>Useful Tools</a:t>
            </a:r>
          </a:p>
          <a:p>
            <a:pPr>
              <a:buClr>
                <a:srgbClr val="7030A0"/>
              </a:buClr>
            </a:pPr>
            <a:r>
              <a:rPr lang="en-US"/>
              <a:t>	Forms by LegalShield</a:t>
            </a:r>
          </a:p>
          <a:p>
            <a:pPr>
              <a:buClr>
                <a:srgbClr val="7030A0"/>
              </a:buClr>
            </a:pPr>
            <a:r>
              <a:rPr lang="en-US"/>
              <a:t>	Eventbrite</a:t>
            </a:r>
          </a:p>
          <a:p>
            <a:pPr marL="285750" indent="-285750">
              <a:buClr>
                <a:srgbClr val="7030A0"/>
              </a:buClr>
              <a:buFont typeface="Arial" panose="020B0604020202020204" pitchFamily="34" charset="0"/>
              <a:buChar char="•"/>
            </a:pPr>
            <a:r>
              <a:rPr lang="en-US"/>
              <a:t>Enhance by LegalShield</a:t>
            </a:r>
          </a:p>
          <a:p>
            <a:pPr>
              <a:buClr>
                <a:srgbClr val="7030A0"/>
              </a:buClr>
            </a:pPr>
            <a:r>
              <a:rPr lang="en-US"/>
              <a:t>	Insight by LegalShield</a:t>
            </a:r>
          </a:p>
          <a:p>
            <a:pPr>
              <a:buClr>
                <a:srgbClr val="7030A0"/>
              </a:buClr>
            </a:pPr>
            <a:r>
              <a:rPr lang="en-US"/>
              <a:t>	Elevate by LegalShield </a:t>
            </a:r>
          </a:p>
          <a:p>
            <a:pPr marL="285750" indent="-285750">
              <a:buClr>
                <a:srgbClr val="7030A0"/>
              </a:buClr>
              <a:buFont typeface="Arial" panose="020B0604020202020204" pitchFamily="34" charset="0"/>
              <a:buChar char="•"/>
            </a:pPr>
            <a:r>
              <a:rPr lang="en-US"/>
              <a:t>Contracts</a:t>
            </a:r>
          </a:p>
          <a:p>
            <a:pPr marL="285750" indent="-285750">
              <a:buClr>
                <a:srgbClr val="7030A0"/>
              </a:buClr>
              <a:buFont typeface="Arial" panose="020B0604020202020204" pitchFamily="34" charset="0"/>
              <a:buChar char="•"/>
            </a:pPr>
            <a:r>
              <a:rPr lang="en-US"/>
              <a:t>Provider Newsletters </a:t>
            </a:r>
          </a:p>
          <a:p>
            <a:pPr marL="285750" indent="-285750">
              <a:buClr>
                <a:srgbClr val="7030A0"/>
              </a:buClr>
              <a:buFont typeface="Arial" panose="020B0604020202020204" pitchFamily="34" charset="0"/>
              <a:buChar char="•"/>
            </a:pPr>
            <a:r>
              <a:rPr lang="en-US"/>
              <a:t>Training Decks </a:t>
            </a:r>
          </a:p>
          <a:p>
            <a:endParaRPr lang="en-US"/>
          </a:p>
          <a:p>
            <a:r>
              <a:rPr lang="en-US" b="1"/>
              <a:t>and much </a:t>
            </a:r>
            <a:r>
              <a:rPr lang="en-US" b="1" err="1"/>
              <a:t>much</a:t>
            </a:r>
            <a:r>
              <a:rPr lang="en-US" b="1"/>
              <a:t> more </a:t>
            </a:r>
          </a:p>
          <a:p>
            <a:endParaRPr lang="en-US"/>
          </a:p>
          <a:p>
            <a:endParaRPr lang="en-US"/>
          </a:p>
        </p:txBody>
      </p:sp>
      <p:sp>
        <p:nvSpPr>
          <p:cNvPr id="9" name="AutoShape 6" descr="filesystem:chrome-extension://fdpohaocaechififmbbbbbknoalclacl/temporary/screencapture-connect-legalshield-eds-provider-site-1508872979507.png">
            <a:extLst>
              <a:ext uri="{FF2B5EF4-FFF2-40B4-BE49-F238E27FC236}">
                <a16:creationId xmlns:a16="http://schemas.microsoft.com/office/drawing/2014/main" id="{1EF58138-6944-407B-97D0-BD8F1C29017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68540144"/>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accent1"/>
                </a:solidFill>
              </a:rPr>
              <a:t>Investments for Savings</a:t>
            </a:r>
          </a:p>
        </p:txBody>
      </p:sp>
      <p:sp>
        <p:nvSpPr>
          <p:cNvPr id="3" name="Content Placeholder 2"/>
          <p:cNvSpPr>
            <a:spLocks noGrp="1"/>
          </p:cNvSpPr>
          <p:nvPr>
            <p:ph idx="1"/>
          </p:nvPr>
        </p:nvSpPr>
        <p:spPr>
          <a:xfrm>
            <a:off x="838200" y="1210235"/>
            <a:ext cx="10515600" cy="5115151"/>
          </a:xfrm>
        </p:spPr>
        <p:txBody>
          <a:bodyPr anchor="ctr" anchorCtr="0">
            <a:normAutofit/>
          </a:bodyPr>
          <a:lstStyle/>
          <a:p>
            <a:pPr algn="ctr"/>
            <a:r>
              <a:rPr lang="en-US"/>
              <a:t>WAN Retirement</a:t>
            </a:r>
          </a:p>
          <a:p>
            <a:pPr algn="ctr"/>
            <a:r>
              <a:rPr lang="en-US"/>
              <a:t>Transition to Portal</a:t>
            </a:r>
          </a:p>
          <a:p>
            <a:pPr algn="ctr"/>
            <a:r>
              <a:rPr lang="en-US"/>
              <a:t>Reduction in reporting requirements</a:t>
            </a:r>
          </a:p>
          <a:p>
            <a:pPr algn="ctr"/>
            <a:r>
              <a:rPr lang="en-US"/>
              <a:t>Creation of Quality Services Department</a:t>
            </a:r>
          </a:p>
        </p:txBody>
      </p:sp>
    </p:spTree>
    <p:extLst>
      <p:ext uri="{BB962C8B-B14F-4D97-AF65-F5344CB8AC3E}">
        <p14:creationId xmlns:p14="http://schemas.microsoft.com/office/powerpoint/2010/main" val="3307114839"/>
      </p:ext>
    </p:extLst>
  </p:cSld>
  <p:clrMapOvr>
    <a:masterClrMapping/>
  </p:clrMapOvr>
  <p:transition spd="med">
    <p:pull/>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Member Communications</a:t>
            </a:r>
            <a:endParaRPr lang="en-US">
              <a:solidFill>
                <a:schemeClr val="accent1"/>
              </a:solidFill>
            </a:endParaRPr>
          </a:p>
        </p:txBody>
      </p:sp>
      <p:sp>
        <p:nvSpPr>
          <p:cNvPr id="3" name="Content Placeholder 2"/>
          <p:cNvSpPr>
            <a:spLocks noGrp="1"/>
          </p:cNvSpPr>
          <p:nvPr>
            <p:ph idx="1"/>
          </p:nvPr>
        </p:nvSpPr>
        <p:spPr/>
        <p:txBody>
          <a:bodyPr>
            <a:normAutofit/>
          </a:bodyPr>
          <a:lstStyle/>
          <a:p>
            <a:pPr marL="571500" indent="-571500">
              <a:buFont typeface="Arial" charset="0"/>
              <a:buChar char="•"/>
            </a:pPr>
            <a:r>
              <a:rPr lang="en-US"/>
              <a:t>End of Day Calls after 3:30 pm can be handled next business day</a:t>
            </a:r>
          </a:p>
          <a:p>
            <a:pPr marL="571500" indent="-571500">
              <a:buFont typeface="Arial" charset="0"/>
              <a:buChar char="•"/>
            </a:pPr>
            <a:r>
              <a:rPr lang="en-US"/>
              <a:t>New script for calls to member after hours</a:t>
            </a:r>
          </a:p>
          <a:p>
            <a:endParaRPr lang="en-US"/>
          </a:p>
        </p:txBody>
      </p:sp>
    </p:spTree>
    <p:extLst>
      <p:ext uri="{BB962C8B-B14F-4D97-AF65-F5344CB8AC3E}">
        <p14:creationId xmlns:p14="http://schemas.microsoft.com/office/powerpoint/2010/main" val="3277252798"/>
      </p:ext>
    </p:extLst>
  </p:cSld>
  <p:clrMapOvr>
    <a:masterClrMapping/>
  </p:clrMapOvr>
  <p:transition spd="med">
    <p:pull/>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Monthly Quality Control Changes</a:t>
            </a:r>
            <a:endParaRPr lang="en-US">
              <a:solidFill>
                <a:schemeClr val="accent1"/>
              </a:solidFill>
            </a:endParaRPr>
          </a:p>
        </p:txBody>
      </p:sp>
      <p:sp>
        <p:nvSpPr>
          <p:cNvPr id="3" name="Content Placeholder 2"/>
          <p:cNvSpPr>
            <a:spLocks noGrp="1"/>
          </p:cNvSpPr>
          <p:nvPr>
            <p:ph idx="1"/>
          </p:nvPr>
        </p:nvSpPr>
        <p:spPr/>
        <p:txBody>
          <a:bodyPr>
            <a:normAutofit lnSpcReduction="10000"/>
          </a:bodyPr>
          <a:lstStyle/>
          <a:p>
            <a:pPr marL="873252" lvl="1" indent="-571500">
              <a:buFont typeface="Arial" charset="0"/>
              <a:buChar char="•"/>
            </a:pPr>
            <a:r>
              <a:rPr lang="en-US" b="1"/>
              <a:t>No</a:t>
            </a:r>
            <a:r>
              <a:rPr lang="en-US"/>
              <a:t> Monthly Report Card on SLA’s </a:t>
            </a:r>
          </a:p>
          <a:p>
            <a:pPr marL="873252" lvl="1" indent="-571500">
              <a:buFont typeface="Arial" charset="0"/>
              <a:buChar char="•"/>
            </a:pPr>
            <a:r>
              <a:rPr lang="en-US" b="1"/>
              <a:t>No</a:t>
            </a:r>
            <a:r>
              <a:rPr lang="en-US"/>
              <a:t> more Mystery Shopping Calls</a:t>
            </a:r>
          </a:p>
          <a:p>
            <a:pPr marL="873252" lvl="1" indent="-571500">
              <a:buFont typeface="Arial" charset="0"/>
              <a:buChar char="•"/>
            </a:pPr>
            <a:r>
              <a:rPr lang="en-US"/>
              <a:t>Monthly PA Daily &amp; Compliance will continue</a:t>
            </a:r>
          </a:p>
          <a:p>
            <a:pPr marL="873252" lvl="1" indent="-571500">
              <a:buFont typeface="Arial" charset="0"/>
              <a:buChar char="•"/>
            </a:pPr>
            <a:r>
              <a:rPr lang="en-US"/>
              <a:t>PAQC to monitor SLA’s daily will continue</a:t>
            </a:r>
          </a:p>
          <a:p>
            <a:pPr marL="873252" lvl="1" indent="-571500">
              <a:buFont typeface="Arial" charset="0"/>
              <a:buChar char="•"/>
            </a:pPr>
            <a:r>
              <a:rPr lang="en-US"/>
              <a:t>Complaints to Request for Service will be measured</a:t>
            </a:r>
          </a:p>
          <a:p>
            <a:pPr marL="873252" lvl="1" indent="-571500">
              <a:buFont typeface="Arial" charset="0"/>
              <a:buChar char="•"/>
            </a:pPr>
            <a:r>
              <a:rPr lang="en-US"/>
              <a:t>Focus will be on NPS and building relationships</a:t>
            </a:r>
          </a:p>
        </p:txBody>
      </p:sp>
    </p:spTree>
    <p:extLst>
      <p:ext uri="{BB962C8B-B14F-4D97-AF65-F5344CB8AC3E}">
        <p14:creationId xmlns:p14="http://schemas.microsoft.com/office/powerpoint/2010/main" val="1370550141"/>
      </p:ext>
    </p:extLst>
  </p:cSld>
  <p:clrMapOvr>
    <a:masterClrMapping/>
  </p:clrMapOvr>
  <p:transition spd="med">
    <p:pull/>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accent1"/>
                </a:solidFill>
              </a:rPr>
              <a:t>End of Month Reports </a:t>
            </a:r>
          </a:p>
        </p:txBody>
      </p:sp>
      <p:sp>
        <p:nvSpPr>
          <p:cNvPr id="3" name="Content Placeholder 2"/>
          <p:cNvSpPr>
            <a:spLocks noGrp="1"/>
          </p:cNvSpPr>
          <p:nvPr>
            <p:ph idx="1"/>
          </p:nvPr>
        </p:nvSpPr>
        <p:spPr/>
        <p:txBody>
          <a:bodyPr>
            <a:normAutofit/>
          </a:bodyPr>
          <a:lstStyle/>
          <a:p>
            <a:pPr marL="571500" indent="-571500">
              <a:buFont typeface="Arial" charset="0"/>
              <a:buChar char="•"/>
            </a:pPr>
            <a:r>
              <a:rPr lang="en-US" b="1"/>
              <a:t>No Longer Required</a:t>
            </a:r>
          </a:p>
          <a:p>
            <a:pPr marL="873252" lvl="1" indent="-571500">
              <a:buFont typeface="Arial" charset="0"/>
              <a:buChar char="•"/>
            </a:pPr>
            <a:r>
              <a:rPr lang="en-US"/>
              <a:t>Delete User Report</a:t>
            </a:r>
          </a:p>
          <a:p>
            <a:pPr marL="873252" lvl="1" indent="-571500">
              <a:buFont typeface="Arial" charset="0"/>
              <a:buChar char="•"/>
            </a:pPr>
            <a:r>
              <a:rPr lang="en-US"/>
              <a:t>Reporting of New Group Welcome Calls</a:t>
            </a:r>
          </a:p>
          <a:p>
            <a:pPr marL="873252" lvl="1" indent="-571500">
              <a:buFont typeface="Arial" charset="0"/>
              <a:buChar char="•"/>
            </a:pPr>
            <a:r>
              <a:rPr lang="en-US"/>
              <a:t>Report Log</a:t>
            </a:r>
          </a:p>
          <a:p>
            <a:pPr marL="873252" lvl="1" indent="-571500">
              <a:buFont typeface="Arial" charset="0"/>
              <a:buChar char="•"/>
            </a:pPr>
            <a:r>
              <a:rPr lang="en-US"/>
              <a:t>Webinar &amp; Traditional Events</a:t>
            </a:r>
          </a:p>
        </p:txBody>
      </p:sp>
    </p:spTree>
    <p:extLst>
      <p:ext uri="{BB962C8B-B14F-4D97-AF65-F5344CB8AC3E}">
        <p14:creationId xmlns:p14="http://schemas.microsoft.com/office/powerpoint/2010/main" val="4248916556"/>
      </p:ext>
    </p:extLst>
  </p:cSld>
  <p:clrMapOvr>
    <a:masterClrMapping/>
  </p:clrMapOvr>
  <p:transition spd="med">
    <p:pull/>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accent1"/>
                </a:solidFill>
              </a:rPr>
              <a:t>End of Month Reports </a:t>
            </a:r>
          </a:p>
        </p:txBody>
      </p:sp>
      <p:sp>
        <p:nvSpPr>
          <p:cNvPr id="3" name="Content Placeholder 2"/>
          <p:cNvSpPr>
            <a:spLocks noGrp="1"/>
          </p:cNvSpPr>
          <p:nvPr>
            <p:ph idx="1"/>
          </p:nvPr>
        </p:nvSpPr>
        <p:spPr/>
        <p:txBody>
          <a:bodyPr>
            <a:normAutofit/>
          </a:bodyPr>
          <a:lstStyle/>
          <a:p>
            <a:pPr marL="571500" indent="-571500">
              <a:buFont typeface="Arial" charset="0"/>
              <a:buChar char="•"/>
            </a:pPr>
            <a:r>
              <a:rPr lang="en-US" b="1"/>
              <a:t>Required</a:t>
            </a:r>
          </a:p>
          <a:p>
            <a:pPr marL="873252" lvl="1" indent="-571500">
              <a:buFont typeface="Arial" charset="0"/>
              <a:buChar char="•"/>
            </a:pPr>
            <a:r>
              <a:rPr lang="en-US"/>
              <a:t>ACD Reports</a:t>
            </a:r>
          </a:p>
          <a:p>
            <a:pPr marL="873252" lvl="1" indent="-571500">
              <a:buFont typeface="Arial" charset="0"/>
              <a:buChar char="•"/>
            </a:pPr>
            <a:r>
              <a:rPr lang="en-US"/>
              <a:t>COI Referrals to Outside Counsel</a:t>
            </a:r>
          </a:p>
          <a:p>
            <a:pPr marL="873252" lvl="1" indent="-571500">
              <a:buFont typeface="Arial" charset="0"/>
              <a:buChar char="•"/>
            </a:pPr>
            <a:r>
              <a:rPr lang="en-US"/>
              <a:t>Praise Letters</a:t>
            </a:r>
          </a:p>
          <a:p>
            <a:pPr marL="873252" lvl="1" indent="-571500">
              <a:buFont typeface="Arial" charset="0"/>
              <a:buChar char="•"/>
            </a:pPr>
            <a:r>
              <a:rPr lang="en-US"/>
              <a:t>Referral Attorney Events Register should be sent to RAD as needed</a:t>
            </a:r>
          </a:p>
        </p:txBody>
      </p:sp>
    </p:spTree>
    <p:extLst>
      <p:ext uri="{BB962C8B-B14F-4D97-AF65-F5344CB8AC3E}">
        <p14:creationId xmlns:p14="http://schemas.microsoft.com/office/powerpoint/2010/main" val="216631118"/>
      </p:ext>
    </p:extLst>
  </p:cSld>
  <p:clrMapOvr>
    <a:masterClrMapping/>
  </p:clrMapOvr>
  <p:transition spd="med">
    <p:pull/>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a:t>			</a:t>
            </a:r>
            <a:r>
              <a:rPr lang="en-US" sz="4400">
                <a:solidFill>
                  <a:srgbClr val="7030A0"/>
                </a:solidFill>
              </a:rPr>
              <a:t>Connectivity Efficiencies</a:t>
            </a:r>
          </a:p>
        </p:txBody>
      </p:sp>
      <p:sp>
        <p:nvSpPr>
          <p:cNvPr id="3" name="Content Placeholder 2"/>
          <p:cNvSpPr>
            <a:spLocks noGrp="1"/>
          </p:cNvSpPr>
          <p:nvPr>
            <p:ph sz="quarter" idx="10"/>
          </p:nvPr>
        </p:nvSpPr>
        <p:spPr/>
        <p:txBody>
          <a:bodyPr/>
          <a:lstStyle/>
          <a:p>
            <a:pPr marL="342900" indent="-342900">
              <a:buFont typeface="Arial" panose="020B0604020202020204" pitchFamily="34" charset="0"/>
              <a:buChar char="•"/>
            </a:pPr>
            <a:r>
              <a:rPr lang="en-US"/>
              <a:t>iPortal savings	</a:t>
            </a:r>
          </a:p>
          <a:p>
            <a:r>
              <a:rPr lang="en-US"/>
              <a:t>	Monthly average approximately: $20,000</a:t>
            </a:r>
          </a:p>
          <a:p>
            <a:r>
              <a:rPr lang="en-US"/>
              <a:t>	Yearly average approximately: 228,000</a:t>
            </a:r>
          </a:p>
          <a:p>
            <a:endParaRPr lang="en-US"/>
          </a:p>
          <a:p>
            <a:pPr marL="342900" indent="-342900">
              <a:buFont typeface="Arial" panose="020B0604020202020204" pitchFamily="34" charset="0"/>
              <a:buChar char="•"/>
            </a:pPr>
            <a:r>
              <a:rPr lang="en-US"/>
              <a:t>800 Phone line savings		</a:t>
            </a:r>
          </a:p>
          <a:p>
            <a:r>
              <a:rPr lang="en-US"/>
              <a:t>	Porting the 800 line reduces cost	</a:t>
            </a:r>
          </a:p>
          <a:p>
            <a:r>
              <a:rPr lang="en-US"/>
              <a:t>	Savings vary by phone carrier</a:t>
            </a:r>
          </a:p>
        </p:txBody>
      </p:sp>
    </p:spTree>
    <p:extLst>
      <p:ext uri="{BB962C8B-B14F-4D97-AF65-F5344CB8AC3E}">
        <p14:creationId xmlns:p14="http://schemas.microsoft.com/office/powerpoint/2010/main" val="3904374455"/>
      </p:ext>
    </p:extLst>
  </p:cSld>
  <p:clrMapOvr>
    <a:masterClrMapping/>
  </p:clrMapOvr>
  <p:transition spd="med">
    <p:pull/>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a:t>			Retention Improvements</a:t>
            </a:r>
          </a:p>
        </p:txBody>
      </p:sp>
      <p:sp>
        <p:nvSpPr>
          <p:cNvPr id="4" name="Content Placeholder 2">
            <a:extLst>
              <a:ext uri="{FF2B5EF4-FFF2-40B4-BE49-F238E27FC236}">
                <a16:creationId xmlns:a16="http://schemas.microsoft.com/office/drawing/2014/main" id="{EFC6400A-8BFF-42E0-82C6-E996F2D7A15B}"/>
              </a:ext>
            </a:extLst>
          </p:cNvPr>
          <p:cNvSpPr>
            <a:spLocks noGrp="1"/>
          </p:cNvSpPr>
          <p:nvPr>
            <p:ph sz="quarter" idx="10"/>
          </p:nvPr>
        </p:nvSpPr>
        <p:spPr/>
        <p:txBody>
          <a:bodyPr>
            <a:normAutofit fontScale="25000" lnSpcReduction="20000"/>
          </a:bodyPr>
          <a:lstStyle/>
          <a:p>
            <a:pPr marL="342900" indent="-342900">
              <a:buFont typeface="Arial" panose="020B0604020202020204" pitchFamily="34" charset="0"/>
              <a:buChar char="•"/>
            </a:pPr>
            <a:r>
              <a:rPr lang="en-US" sz="9600" b="1"/>
              <a:t>Pre-Cancel Process</a:t>
            </a:r>
          </a:p>
          <a:p>
            <a:endParaRPr lang="en-US" sz="8000"/>
          </a:p>
          <a:p>
            <a:pPr marL="644652" lvl="1" indent="-342900">
              <a:buFont typeface="Arial" panose="020B0604020202020204" pitchFamily="34" charset="0"/>
              <a:buChar char="•"/>
            </a:pPr>
            <a:r>
              <a:rPr lang="en-US" sz="8000"/>
              <a:t>Hold on membership for 45 days</a:t>
            </a:r>
          </a:p>
          <a:p>
            <a:pPr marL="644652" lvl="1" indent="-342900">
              <a:buFont typeface="Arial" panose="020B0604020202020204" pitchFamily="34" charset="0"/>
              <a:buChar char="•"/>
            </a:pPr>
            <a:r>
              <a:rPr lang="en-US" sz="8000"/>
              <a:t>Email is first method, if no email then a letter is mailed</a:t>
            </a:r>
          </a:p>
          <a:p>
            <a:pPr marL="644652" lvl="1" indent="-342900">
              <a:buFont typeface="Arial" panose="020B0604020202020204" pitchFamily="34" charset="0"/>
              <a:buChar char="•"/>
            </a:pPr>
            <a:r>
              <a:rPr lang="en-US" sz="8000"/>
              <a:t>How the member pays determines how many times we attempt to reach the member</a:t>
            </a:r>
          </a:p>
          <a:p>
            <a:r>
              <a:rPr lang="en-US" sz="8000"/>
              <a:t>		Debit/Credit Cards			Call up to 9 times</a:t>
            </a:r>
          </a:p>
          <a:p>
            <a:r>
              <a:rPr lang="en-US" sz="8000"/>
              <a:t>		Bank Account/Direct Billing		Call up to 7 times</a:t>
            </a:r>
          </a:p>
          <a:p>
            <a:r>
              <a:rPr lang="en-US" sz="8000"/>
              <a:t>		Payroll Deduction			Call up to 4 times</a:t>
            </a:r>
          </a:p>
          <a:p>
            <a:endParaRPr lang="en-US" sz="8000"/>
          </a:p>
          <a:p>
            <a:pPr marL="587502" lvl="1" indent="-285750">
              <a:buClr>
                <a:srgbClr val="70468C"/>
              </a:buClr>
            </a:pPr>
            <a:r>
              <a:rPr lang="en-US" sz="8000">
                <a:solidFill>
                  <a:srgbClr val="D7D7D7">
                    <a:lumMod val="25000"/>
                  </a:srgbClr>
                </a:solidFill>
              </a:rPr>
              <a:t>All credit card members are sent to a Specialty Billing Service that successfully bill about 17% of the transactions we send.	</a:t>
            </a:r>
          </a:p>
          <a:p>
            <a:endParaRPr lang="en-US" sz="8000"/>
          </a:p>
          <a:p>
            <a:pPr lvl="1" indent="0">
              <a:buNone/>
            </a:pPr>
            <a:r>
              <a:rPr lang="en-US" sz="3100"/>
              <a:t>	</a:t>
            </a:r>
          </a:p>
          <a:p>
            <a:endParaRPr lang="en-US" sz="1800"/>
          </a:p>
          <a:p>
            <a:pPr marL="587502" lvl="1" indent="-285750">
              <a:buFont typeface="Arial" panose="020B0604020202020204" pitchFamily="34" charset="0"/>
              <a:buChar char="•"/>
            </a:pPr>
            <a:endParaRPr lang="en-US" sz="2100"/>
          </a:p>
          <a:p>
            <a:r>
              <a:rPr lang="en-US"/>
              <a:t>	</a:t>
            </a:r>
          </a:p>
        </p:txBody>
      </p:sp>
    </p:spTree>
    <p:extLst>
      <p:ext uri="{BB962C8B-B14F-4D97-AF65-F5344CB8AC3E}">
        <p14:creationId xmlns:p14="http://schemas.microsoft.com/office/powerpoint/2010/main" val="1091751034"/>
      </p:ext>
    </p:extLst>
  </p:cSld>
  <p:clrMapOvr>
    <a:masterClrMapping/>
  </p:clrMapOvr>
  <p:transition spd="med">
    <p:pull/>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a:t>			Retention Improvements</a:t>
            </a:r>
          </a:p>
        </p:txBody>
      </p:sp>
      <p:sp>
        <p:nvSpPr>
          <p:cNvPr id="6" name="Content Placeholder 2">
            <a:extLst>
              <a:ext uri="{FF2B5EF4-FFF2-40B4-BE49-F238E27FC236}">
                <a16:creationId xmlns:a16="http://schemas.microsoft.com/office/drawing/2014/main" id="{129A4DEB-7866-4257-A821-F9FE92113624}"/>
              </a:ext>
            </a:extLst>
          </p:cNvPr>
          <p:cNvSpPr>
            <a:spLocks noGrp="1"/>
          </p:cNvSpPr>
          <p:nvPr>
            <p:ph sz="quarter" idx="10"/>
          </p:nvPr>
        </p:nvSpPr>
        <p:spPr/>
        <p:txBody>
          <a:bodyPr>
            <a:normAutofit fontScale="25000" lnSpcReduction="20000"/>
          </a:bodyPr>
          <a:lstStyle/>
          <a:p>
            <a:pPr marL="342900" indent="-342900">
              <a:buFont typeface="Arial" panose="020B0604020202020204" pitchFamily="34" charset="0"/>
              <a:buChar char="•"/>
            </a:pPr>
            <a:r>
              <a:rPr lang="en-US" sz="8000" b="1"/>
              <a:t>Pre-Cancel Process Cont.</a:t>
            </a:r>
          </a:p>
          <a:p>
            <a:endParaRPr lang="en-US" sz="8000" b="1"/>
          </a:p>
          <a:p>
            <a:pPr marL="644652" lvl="1" indent="-342900">
              <a:buFont typeface="Arial" panose="020B0604020202020204" pitchFamily="34" charset="0"/>
              <a:buChar char="•"/>
            </a:pPr>
            <a:r>
              <a:rPr lang="en-US" sz="8000"/>
              <a:t>	Best retention strategy is contacting the member by phone</a:t>
            </a:r>
          </a:p>
          <a:p>
            <a:pPr marL="644652" lvl="1" indent="-342900">
              <a:buFont typeface="Arial" panose="020B0604020202020204" pitchFamily="34" charset="0"/>
              <a:buChar char="•"/>
            </a:pPr>
            <a:r>
              <a:rPr lang="en-US" sz="8000"/>
              <a:t>	We have a 35% connect rate in which 30% of those reached are SAVED</a:t>
            </a:r>
          </a:p>
          <a:p>
            <a:pPr marL="758952" lvl="1" indent="-457200"/>
            <a:r>
              <a:rPr lang="en-US" sz="8000"/>
              <a:t>	Member Services makes:</a:t>
            </a:r>
          </a:p>
          <a:p>
            <a:pPr lvl="2"/>
            <a:r>
              <a:rPr lang="en-US" sz="8000"/>
              <a:t>7500 dials per week</a:t>
            </a:r>
          </a:p>
          <a:p>
            <a:pPr lvl="2"/>
            <a:r>
              <a:rPr lang="en-US" sz="8000"/>
              <a:t>2600 connects</a:t>
            </a:r>
          </a:p>
          <a:p>
            <a:pPr lvl="2"/>
            <a:r>
              <a:rPr lang="en-US" sz="8000"/>
              <a:t>830 Saves</a:t>
            </a:r>
          </a:p>
          <a:p>
            <a:pPr marL="644652" lvl="1" indent="-342900">
              <a:buFont typeface="Arial" panose="020B0604020202020204" pitchFamily="34" charset="0"/>
              <a:buChar char="•"/>
            </a:pPr>
            <a:r>
              <a:rPr lang="en-US" sz="8000"/>
              <a:t>	Recently implemented an email strategy which has a 40% open rate</a:t>
            </a:r>
          </a:p>
          <a:p>
            <a:pPr lvl="2"/>
            <a:endParaRPr lang="en-US" sz="2000"/>
          </a:p>
          <a:p>
            <a:r>
              <a:rPr lang="en-US"/>
              <a:t>	</a:t>
            </a:r>
          </a:p>
        </p:txBody>
      </p:sp>
    </p:spTree>
    <p:extLst>
      <p:ext uri="{BB962C8B-B14F-4D97-AF65-F5344CB8AC3E}">
        <p14:creationId xmlns:p14="http://schemas.microsoft.com/office/powerpoint/2010/main" val="1864810152"/>
      </p:ext>
    </p:extLst>
  </p:cSld>
  <p:clrMapOvr>
    <a:masterClrMapping/>
  </p:clrMapOvr>
  <p:transition spd="med">
    <p:pull/>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a:t>			Retention Improvements</a:t>
            </a:r>
          </a:p>
        </p:txBody>
      </p:sp>
      <p:pic>
        <p:nvPicPr>
          <p:cNvPr id="5" name="Content Placeholder 4">
            <a:extLst>
              <a:ext uri="{FF2B5EF4-FFF2-40B4-BE49-F238E27FC236}">
                <a16:creationId xmlns:a16="http://schemas.microsoft.com/office/drawing/2014/main" id="{64066132-BA8D-430E-A384-35805DFE4CE1}"/>
              </a:ext>
            </a:extLst>
          </p:cNvPr>
          <p:cNvPicPr>
            <a:picLocks noGrp="1" noChangeAspect="1"/>
          </p:cNvPicPr>
          <p:nvPr>
            <p:ph sz="quarter" idx="10"/>
          </p:nvPr>
        </p:nvPicPr>
        <p:blipFill>
          <a:blip r:embed="rId3"/>
          <a:stretch>
            <a:fillRect/>
          </a:stretch>
        </p:blipFill>
        <p:spPr>
          <a:xfrm>
            <a:off x="1557134" y="1549395"/>
            <a:ext cx="9077731" cy="4505334"/>
          </a:xfrm>
          <a:prstGeom prst="rect">
            <a:avLst/>
          </a:prstGeom>
        </p:spPr>
      </p:pic>
    </p:spTree>
    <p:extLst>
      <p:ext uri="{BB962C8B-B14F-4D97-AF65-F5344CB8AC3E}">
        <p14:creationId xmlns:p14="http://schemas.microsoft.com/office/powerpoint/2010/main" val="2374742719"/>
      </p:ext>
    </p:extLst>
  </p:cSld>
  <p:clrMapOvr>
    <a:masterClrMapping/>
  </p:clrMapOvr>
  <p:transition spd="med">
    <p:pull/>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a:t>		New Associate Retention Program</a:t>
            </a:r>
          </a:p>
        </p:txBody>
      </p:sp>
      <p:sp>
        <p:nvSpPr>
          <p:cNvPr id="3" name="Content Placeholder 2"/>
          <p:cNvSpPr>
            <a:spLocks noGrp="1"/>
          </p:cNvSpPr>
          <p:nvPr>
            <p:ph sz="quarter" idx="10"/>
          </p:nvPr>
        </p:nvSpPr>
        <p:spPr>
          <a:xfrm>
            <a:off x="838200" y="1150373"/>
            <a:ext cx="10515600" cy="5220929"/>
          </a:xfrm>
        </p:spPr>
        <p:txBody>
          <a:bodyPr>
            <a:normAutofit fontScale="25000" lnSpcReduction="20000"/>
          </a:bodyPr>
          <a:lstStyle/>
          <a:p>
            <a:pPr marL="685800" indent="-685800">
              <a:buFont typeface="Arial" panose="020B0604020202020204" pitchFamily="34" charset="0"/>
              <a:buChar char="•"/>
            </a:pPr>
            <a:r>
              <a:rPr lang="en-US" sz="5600" b="1"/>
              <a:t>Goal:   </a:t>
            </a:r>
            <a:r>
              <a:rPr lang="en-US" sz="5600"/>
              <a:t>Analyze organizational retention rates &amp; encourage associates to adopt better business practices.</a:t>
            </a:r>
          </a:p>
          <a:p>
            <a:pPr marL="685800" indent="-685800">
              <a:buFont typeface="Arial" panose="020B0604020202020204" pitchFamily="34" charset="0"/>
              <a:buChar char="•"/>
            </a:pPr>
            <a:r>
              <a:rPr lang="en-US" sz="5600" b="1"/>
              <a:t>How is ARP measured:  </a:t>
            </a:r>
            <a:r>
              <a:rPr lang="en-US" sz="5600"/>
              <a:t>Any associate’s organization retention that deviates 10 points from the Company retention rate</a:t>
            </a:r>
          </a:p>
          <a:p>
            <a:pPr marL="685800" indent="-685800">
              <a:buFont typeface="Arial" panose="020B0604020202020204" pitchFamily="34" charset="0"/>
              <a:buChar char="•"/>
            </a:pPr>
            <a:r>
              <a:rPr lang="en-US" sz="5600" b="1"/>
              <a:t>ARP Commission Advance Plan</a:t>
            </a:r>
            <a:endParaRPr lang="en-US" sz="5600"/>
          </a:p>
          <a:p>
            <a:r>
              <a:rPr lang="en-US" sz="5600"/>
              <a:t>		</a:t>
            </a:r>
            <a:r>
              <a:rPr lang="en-US" sz="5600" u="sng"/>
              <a:t>Retention rate	</a:t>
            </a:r>
            <a:r>
              <a:rPr lang="en-US" sz="5600"/>
              <a:t>	</a:t>
            </a:r>
            <a:r>
              <a:rPr lang="en-US" sz="5600" u="sng"/>
              <a:t>Action</a:t>
            </a:r>
          </a:p>
          <a:p>
            <a:r>
              <a:rPr lang="en-US" sz="5600"/>
              <a:t>	     	66-70		Warning Coaching</a:t>
            </a:r>
          </a:p>
          <a:p>
            <a:r>
              <a:rPr lang="en-US" sz="5600"/>
              <a:t>	    	61-65		 9-Month Advance</a:t>
            </a:r>
          </a:p>
          <a:p>
            <a:r>
              <a:rPr lang="en-US" sz="5600"/>
              <a:t>	     	56-60	   	 6-Month Advance</a:t>
            </a:r>
          </a:p>
          <a:p>
            <a:r>
              <a:rPr lang="en-US" sz="5600"/>
              <a:t>	     	51-55		 3-Month Advance</a:t>
            </a:r>
          </a:p>
          <a:p>
            <a:r>
              <a:rPr lang="en-US" sz="5600"/>
              <a:t>	    	50 and below	   	  As Earned</a:t>
            </a:r>
          </a:p>
          <a:p>
            <a:pPr marL="685800" indent="-685800">
              <a:buFont typeface="Arial" panose="020B0604020202020204" pitchFamily="34" charset="0"/>
              <a:buChar char="•"/>
            </a:pPr>
            <a:r>
              <a:rPr lang="en-US" sz="5600" b="1"/>
              <a:t>Steps of the ARP Process</a:t>
            </a:r>
          </a:p>
          <a:p>
            <a:r>
              <a:rPr lang="en-US" sz="5600"/>
              <a:t>	Initial Warning Notice</a:t>
            </a:r>
          </a:p>
          <a:p>
            <a:r>
              <a:rPr lang="en-US" sz="5600"/>
              <a:t>	30 Day Organization Review</a:t>
            </a:r>
          </a:p>
          <a:p>
            <a:r>
              <a:rPr lang="en-US" sz="5600"/>
              <a:t>	After 30 days, if the retention rate is not at an acceptable level, a commission advance decrease can be implemented</a:t>
            </a:r>
          </a:p>
          <a:p>
            <a:r>
              <a:rPr lang="en-US" sz="5600"/>
              <a:t>	Additional Coaching and Mentoring is Provided by LegalShield Corporate Office</a:t>
            </a:r>
          </a:p>
          <a:p>
            <a:endParaRPr lang="en-US" sz="5600"/>
          </a:p>
          <a:p>
            <a:endParaRPr lang="en-US" b="1"/>
          </a:p>
          <a:p>
            <a:endParaRPr lang="en-US"/>
          </a:p>
          <a:p>
            <a:r>
              <a:rPr lang="en-US"/>
              <a:t>	</a:t>
            </a:r>
          </a:p>
          <a:p>
            <a:r>
              <a:rPr lang="en-US"/>
              <a:t>	</a:t>
            </a:r>
          </a:p>
          <a:p>
            <a:r>
              <a:rPr lang="en-US"/>
              <a:t>	</a:t>
            </a:r>
          </a:p>
        </p:txBody>
      </p:sp>
      <p:pic>
        <p:nvPicPr>
          <p:cNvPr id="4" name="Content Placeholder 4">
            <a:extLst>
              <a:ext uri="{FF2B5EF4-FFF2-40B4-BE49-F238E27FC236}">
                <a16:creationId xmlns:a16="http://schemas.microsoft.com/office/drawing/2014/main" id="{33267BEE-635C-4EAB-A5AF-52BC24FB05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50219" y="1965434"/>
            <a:ext cx="2887476" cy="3352800"/>
          </a:xfrm>
          <a:prstGeom prst="rect">
            <a:avLst/>
          </a:prstGeom>
        </p:spPr>
      </p:pic>
    </p:spTree>
    <p:extLst>
      <p:ext uri="{BB962C8B-B14F-4D97-AF65-F5344CB8AC3E}">
        <p14:creationId xmlns:p14="http://schemas.microsoft.com/office/powerpoint/2010/main" val="3876734556"/>
      </p:ext>
    </p:extLst>
  </p:cSld>
  <p:clrMapOvr>
    <a:masterClrMapping/>
  </p:clrMapOvr>
  <p:transition spd="med">
    <p:pull/>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a:t>Fixed Fees on Document Review</a:t>
            </a:r>
          </a:p>
        </p:txBody>
      </p:sp>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sz="2800"/>
              <a:t>$35 for 16 – 20 pages</a:t>
            </a:r>
          </a:p>
          <a:p>
            <a:pPr lvl="1" indent="0">
              <a:buNone/>
            </a:pPr>
            <a:r>
              <a:rPr lang="en-US" sz="2000"/>
              <a:t>	 </a:t>
            </a:r>
            <a:r>
              <a:rPr lang="en-US" sz="1600"/>
              <a:t>Legal Zoom charges $39 for 11 – 15 (up to 5 additional pages)</a:t>
            </a:r>
          </a:p>
          <a:p>
            <a:pPr marL="457200" indent="-457200">
              <a:buFont typeface="Arial" panose="020B0604020202020204" pitchFamily="34" charset="0"/>
              <a:buChar char="•"/>
            </a:pPr>
            <a:r>
              <a:rPr lang="en-US" sz="2800"/>
              <a:t>$95 for 21 – 30 pages </a:t>
            </a:r>
          </a:p>
          <a:p>
            <a:pPr lvl="2" indent="0">
              <a:buNone/>
            </a:pPr>
            <a:r>
              <a:rPr lang="en-US" sz="1600"/>
              <a:t>Legal Zoom charges $99 for 16 – 25 pages (up to 10 additional pages)</a:t>
            </a:r>
            <a:endParaRPr lang="en-US" sz="2000"/>
          </a:p>
          <a:p>
            <a:pPr marL="457200" indent="-457200">
              <a:buFont typeface="Arial" panose="020B0604020202020204" pitchFamily="34" charset="0"/>
              <a:buChar char="•"/>
            </a:pPr>
            <a:r>
              <a:rPr lang="en-US" sz="2800"/>
              <a:t>25% Discount for 31 + pages guaranteed</a:t>
            </a:r>
          </a:p>
          <a:p>
            <a:pPr marL="914400" lvl="2" indent="0">
              <a:buNone/>
            </a:pPr>
            <a:r>
              <a:rPr lang="en-US"/>
              <a:t> </a:t>
            </a:r>
            <a:r>
              <a:rPr lang="en-US" sz="1600"/>
              <a:t>   Legal Zoom charges 25% Discount for 26+ pages </a:t>
            </a:r>
          </a:p>
        </p:txBody>
      </p:sp>
    </p:spTree>
    <p:extLst>
      <p:ext uri="{BB962C8B-B14F-4D97-AF65-F5344CB8AC3E}">
        <p14:creationId xmlns:p14="http://schemas.microsoft.com/office/powerpoint/2010/main" val="550765798"/>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Investments for Growth: 2014 to 2017</a:t>
            </a:r>
          </a:p>
        </p:txBody>
      </p:sp>
      <p:graphicFrame>
        <p:nvGraphicFramePr>
          <p:cNvPr id="4" name="Table 3"/>
          <p:cNvGraphicFramePr>
            <a:graphicFrameLocks noGrp="1"/>
          </p:cNvGraphicFramePr>
          <p:nvPr>
            <p:extLst/>
          </p:nvPr>
        </p:nvGraphicFramePr>
        <p:xfrm>
          <a:off x="1378857" y="1770745"/>
          <a:ext cx="9434287" cy="4275420"/>
        </p:xfrm>
        <a:graphic>
          <a:graphicData uri="http://schemas.openxmlformats.org/drawingml/2006/table">
            <a:tbl>
              <a:tblPr lastRow="1" bandRow="1">
                <a:tableStyleId>{21E4AEA4-8DFA-4A89-87EB-49C32662AFE0}</a:tableStyleId>
              </a:tblPr>
              <a:tblGrid>
                <a:gridCol w="6096001">
                  <a:extLst>
                    <a:ext uri="{9D8B030D-6E8A-4147-A177-3AD203B41FA5}">
                      <a16:colId xmlns:a16="http://schemas.microsoft.com/office/drawing/2014/main" val="20000"/>
                    </a:ext>
                  </a:extLst>
                </a:gridCol>
                <a:gridCol w="3338286">
                  <a:extLst>
                    <a:ext uri="{9D8B030D-6E8A-4147-A177-3AD203B41FA5}">
                      <a16:colId xmlns:a16="http://schemas.microsoft.com/office/drawing/2014/main" val="20001"/>
                    </a:ext>
                  </a:extLst>
                </a:gridCol>
              </a:tblGrid>
              <a:tr h="712570">
                <a:tc>
                  <a:txBody>
                    <a:bodyPr/>
                    <a:lstStyle/>
                    <a:p>
                      <a:pPr algn="r"/>
                      <a:r>
                        <a:rPr lang="en-US" sz="3200"/>
                        <a:t>Retention</a:t>
                      </a:r>
                    </a:p>
                  </a:txBody>
                  <a:tcPr marR="274320" anchor="ctr"/>
                </a:tc>
                <a:tc>
                  <a:txBody>
                    <a:bodyPr/>
                    <a:lstStyle/>
                    <a:p>
                      <a:r>
                        <a:rPr lang="en-US" sz="3200"/>
                        <a:t>$7.2 million</a:t>
                      </a:r>
                    </a:p>
                  </a:txBody>
                  <a:tcPr marL="274320" anchor="ctr"/>
                </a:tc>
                <a:extLst>
                  <a:ext uri="{0D108BD9-81ED-4DB2-BD59-A6C34878D82A}">
                    <a16:rowId xmlns:a16="http://schemas.microsoft.com/office/drawing/2014/main" val="10000"/>
                  </a:ext>
                </a:extLst>
              </a:tr>
              <a:tr h="712570">
                <a:tc>
                  <a:txBody>
                    <a:bodyPr/>
                    <a:lstStyle/>
                    <a:p>
                      <a:pPr algn="r"/>
                      <a:r>
                        <a:rPr lang="en-US" sz="3200"/>
                        <a:t>Software Development</a:t>
                      </a:r>
                    </a:p>
                  </a:txBody>
                  <a:tcPr marR="274320" anchor="ctr"/>
                </a:tc>
                <a:tc>
                  <a:txBody>
                    <a:bodyPr/>
                    <a:lstStyle/>
                    <a:p>
                      <a:r>
                        <a:rPr lang="en-US" sz="3200"/>
                        <a:t>$1.5 million</a:t>
                      </a:r>
                    </a:p>
                  </a:txBody>
                  <a:tcPr marL="274320" anchor="ctr"/>
                </a:tc>
                <a:extLst>
                  <a:ext uri="{0D108BD9-81ED-4DB2-BD59-A6C34878D82A}">
                    <a16:rowId xmlns:a16="http://schemas.microsoft.com/office/drawing/2014/main" val="10001"/>
                  </a:ext>
                </a:extLst>
              </a:tr>
              <a:tr h="712570">
                <a:tc>
                  <a:txBody>
                    <a:bodyPr/>
                    <a:lstStyle/>
                    <a:p>
                      <a:pPr algn="r"/>
                      <a:r>
                        <a:rPr lang="en-US" sz="3200"/>
                        <a:t>NPS and Training</a:t>
                      </a:r>
                    </a:p>
                  </a:txBody>
                  <a:tcPr marR="274320" anchor="ctr"/>
                </a:tc>
                <a:tc>
                  <a:txBody>
                    <a:bodyPr/>
                    <a:lstStyle/>
                    <a:p>
                      <a:r>
                        <a:rPr lang="en-US" sz="3200"/>
                        <a:t>$125,000</a:t>
                      </a:r>
                    </a:p>
                  </a:txBody>
                  <a:tcPr marL="274320" anchor="ctr"/>
                </a:tc>
                <a:extLst>
                  <a:ext uri="{0D108BD9-81ED-4DB2-BD59-A6C34878D82A}">
                    <a16:rowId xmlns:a16="http://schemas.microsoft.com/office/drawing/2014/main" val="10002"/>
                  </a:ext>
                </a:extLst>
              </a:tr>
              <a:tr h="712570">
                <a:tc>
                  <a:txBody>
                    <a:bodyPr/>
                    <a:lstStyle/>
                    <a:p>
                      <a:pPr algn="r"/>
                      <a:r>
                        <a:rPr lang="en-US" sz="3200"/>
                        <a:t>Elevate Conference</a:t>
                      </a:r>
                    </a:p>
                  </a:txBody>
                  <a:tcPr marR="274320"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3200"/>
                        <a:t>$250,000</a:t>
                      </a:r>
                    </a:p>
                  </a:txBody>
                  <a:tcPr marL="274320" anchor="ctr"/>
                </a:tc>
                <a:extLst>
                  <a:ext uri="{0D108BD9-81ED-4DB2-BD59-A6C34878D82A}">
                    <a16:rowId xmlns:a16="http://schemas.microsoft.com/office/drawing/2014/main" val="10003"/>
                  </a:ext>
                </a:extLst>
              </a:tr>
              <a:tr h="712570">
                <a:tc>
                  <a:txBody>
                    <a:bodyPr/>
                    <a:lstStyle/>
                    <a:p>
                      <a:pPr algn="r"/>
                      <a:r>
                        <a:rPr lang="en-US" sz="3200"/>
                        <a:t>WAN Retirement</a:t>
                      </a:r>
                    </a:p>
                  </a:txBody>
                  <a:tcPr marR="274320"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3200" u="none"/>
                        <a:t>$228,000</a:t>
                      </a:r>
                    </a:p>
                  </a:txBody>
                  <a:tcPr marL="274320" anchor="ctr"/>
                </a:tc>
                <a:extLst>
                  <a:ext uri="{0D108BD9-81ED-4DB2-BD59-A6C34878D82A}">
                    <a16:rowId xmlns:a16="http://schemas.microsoft.com/office/drawing/2014/main" val="10004"/>
                  </a:ext>
                </a:extLst>
              </a:tr>
              <a:tr h="712570">
                <a:tc>
                  <a:txBody>
                    <a:bodyPr/>
                    <a:lstStyle/>
                    <a:p>
                      <a:pPr algn="r"/>
                      <a:r>
                        <a:rPr lang="en-US" sz="3200"/>
                        <a:t>Total Investmen</a:t>
                      </a:r>
                      <a:r>
                        <a:rPr lang="en-US" sz="3200" spc="300"/>
                        <a:t>t/</a:t>
                      </a:r>
                      <a:r>
                        <a:rPr lang="en-US" sz="3200"/>
                        <a:t>Savings</a:t>
                      </a:r>
                    </a:p>
                  </a:txBody>
                  <a:tcPr marR="274320"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3200"/>
                        <a:t>$9,303,000</a:t>
                      </a:r>
                    </a:p>
                  </a:txBody>
                  <a:tcPr marL="27432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28825408"/>
      </p:ext>
    </p:extLst>
  </p:cSld>
  <p:clrMapOvr>
    <a:masterClrMapping/>
  </p:clrMapOvr>
  <p:transition spd="med">
    <p:pull/>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a:t>Discounted Rates</a:t>
            </a:r>
          </a:p>
        </p:txBody>
      </p:sp>
      <p:sp>
        <p:nvSpPr>
          <p:cNvPr id="3" name="Content Placeholder 2"/>
          <p:cNvSpPr>
            <a:spLocks noGrp="1"/>
          </p:cNvSpPr>
          <p:nvPr>
            <p:ph idx="1"/>
          </p:nvPr>
        </p:nvSpPr>
        <p:spPr/>
        <p:txBody>
          <a:bodyPr/>
          <a:lstStyle/>
          <a:p>
            <a:pPr lvl="1"/>
            <a:r>
              <a:rPr lang="en-US"/>
              <a:t>No Discount on Flat Rates</a:t>
            </a:r>
          </a:p>
          <a:p>
            <a:pPr lvl="1"/>
            <a:r>
              <a:rPr lang="en-US"/>
              <a:t>No Discount on Contingency Rates</a:t>
            </a:r>
          </a:p>
          <a:p>
            <a:pPr lvl="1"/>
            <a:r>
              <a:rPr lang="en-US"/>
              <a:t>25% Discount on Hourly Rates</a:t>
            </a:r>
          </a:p>
        </p:txBody>
      </p:sp>
      <p:pic>
        <p:nvPicPr>
          <p:cNvPr id="4" name="Content Placeholder 4">
            <a:extLst>
              <a:ext uri="{FF2B5EF4-FFF2-40B4-BE49-F238E27FC236}">
                <a16:creationId xmlns:a16="http://schemas.microsoft.com/office/drawing/2014/main" id="{97FEA09B-650E-4BA6-9687-457A20BA4C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82845" y="1640264"/>
            <a:ext cx="3129699" cy="3916590"/>
          </a:xfrm>
          <a:prstGeom prst="rect">
            <a:avLst/>
          </a:prstGeom>
        </p:spPr>
      </p:pic>
    </p:spTree>
    <p:extLst>
      <p:ext uri="{BB962C8B-B14F-4D97-AF65-F5344CB8AC3E}">
        <p14:creationId xmlns:p14="http://schemas.microsoft.com/office/powerpoint/2010/main" val="1079355678"/>
      </p:ext>
    </p:extLst>
  </p:cSld>
  <p:clrMapOvr>
    <a:masterClrMapping/>
  </p:clrMapOvr>
  <p:transition spd="med">
    <p:pull/>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a:t>Forms by LegalShield</a:t>
            </a:r>
          </a:p>
        </p:txBody>
      </p:sp>
      <p:sp>
        <p:nvSpPr>
          <p:cNvPr id="3" name="Content Placeholder 2"/>
          <p:cNvSpPr>
            <a:spLocks noGrp="1"/>
          </p:cNvSpPr>
          <p:nvPr>
            <p:ph idx="1"/>
          </p:nvPr>
        </p:nvSpPr>
        <p:spPr/>
        <p:txBody>
          <a:bodyPr/>
          <a:lstStyle/>
          <a:p>
            <a:pPr lvl="1"/>
            <a:r>
              <a:rPr lang="en-US"/>
              <a:t>First 5 State Specific Forms are Live</a:t>
            </a:r>
          </a:p>
          <a:p>
            <a:pPr lvl="1"/>
            <a:r>
              <a:rPr lang="en-US"/>
              <a:t>Request for 5 Additional Forms Coming Soon</a:t>
            </a:r>
          </a:p>
          <a:p>
            <a:pPr lvl="1"/>
            <a:r>
              <a:rPr lang="en-US"/>
              <a:t>15 Page limit will not apply, forms will be covered under consultation benefit</a:t>
            </a:r>
          </a:p>
        </p:txBody>
      </p:sp>
    </p:spTree>
    <p:extLst>
      <p:ext uri="{BB962C8B-B14F-4D97-AF65-F5344CB8AC3E}">
        <p14:creationId xmlns:p14="http://schemas.microsoft.com/office/powerpoint/2010/main" val="1086854686"/>
      </p:ext>
    </p:extLst>
  </p:cSld>
  <p:clrMapOvr>
    <a:masterClrMapping/>
  </p:clrMapOvr>
  <p:transition spd="med">
    <p:pull/>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New Law Firm Pages </a:t>
            </a:r>
            <a:endParaRPr lang="en-US">
              <a:solidFill>
                <a:schemeClr val="accent1"/>
              </a:solidFill>
            </a:endParaRPr>
          </a:p>
        </p:txBody>
      </p:sp>
      <p:sp>
        <p:nvSpPr>
          <p:cNvPr id="3" name="Content Placeholder 2"/>
          <p:cNvSpPr>
            <a:spLocks noGrp="1"/>
          </p:cNvSpPr>
          <p:nvPr>
            <p:ph idx="1"/>
          </p:nvPr>
        </p:nvSpPr>
        <p:spPr/>
        <p:txBody>
          <a:bodyPr>
            <a:normAutofit/>
          </a:bodyPr>
          <a:lstStyle/>
          <a:p>
            <a:pPr marL="571500" indent="-571500">
              <a:buFont typeface="Arial" charset="0"/>
              <a:buChar char="•"/>
            </a:pPr>
            <a:endParaRPr lang="en-US"/>
          </a:p>
          <a:p>
            <a:pPr marL="571500" indent="-571500">
              <a:buFont typeface="Arial" charset="0"/>
              <a:buChar char="•"/>
            </a:pPr>
            <a:r>
              <a:rPr lang="en-US"/>
              <a:t>Area of Law Cards</a:t>
            </a:r>
          </a:p>
          <a:p>
            <a:pPr marL="571500" indent="-571500">
              <a:buFont typeface="Arial" charset="0"/>
              <a:buChar char="•"/>
            </a:pPr>
            <a:r>
              <a:rPr lang="en-US"/>
              <a:t>Rates</a:t>
            </a:r>
          </a:p>
          <a:p>
            <a:pPr marL="571500" indent="-571500">
              <a:buFont typeface="Arial" charset="0"/>
              <a:buChar char="•"/>
            </a:pPr>
            <a:r>
              <a:rPr lang="en-US"/>
              <a:t>Testimonials</a:t>
            </a:r>
          </a:p>
        </p:txBody>
      </p:sp>
      <p:pic>
        <p:nvPicPr>
          <p:cNvPr id="4" name="Content Placeholder 4">
            <a:extLst>
              <a:ext uri="{FF2B5EF4-FFF2-40B4-BE49-F238E27FC236}">
                <a16:creationId xmlns:a16="http://schemas.microsoft.com/office/drawing/2014/main" id="{4D5B2A2C-C9DE-45A3-9840-A7BA6AF72F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50219" y="2045684"/>
            <a:ext cx="2887476" cy="3511170"/>
          </a:xfrm>
          <a:prstGeom prst="rect">
            <a:avLst/>
          </a:prstGeom>
        </p:spPr>
      </p:pic>
    </p:spTree>
    <p:extLst>
      <p:ext uri="{BB962C8B-B14F-4D97-AF65-F5344CB8AC3E}">
        <p14:creationId xmlns:p14="http://schemas.microsoft.com/office/powerpoint/2010/main" val="224716486"/>
      </p:ext>
    </p:extLst>
  </p:cSld>
  <p:clrMapOvr>
    <a:masterClrMapping/>
  </p:clrMapOvr>
  <p:transition spd="med">
    <p:pull/>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New Law Firm Pages </a:t>
            </a:r>
            <a:endParaRPr lang="en-US">
              <a:solidFill>
                <a:schemeClr val="accent1"/>
              </a:solidFill>
            </a:endParaRPr>
          </a:p>
        </p:txBody>
      </p:sp>
      <p:pic>
        <p:nvPicPr>
          <p:cNvPr id="3" name="Picture 2">
            <a:extLst>
              <a:ext uri="{FF2B5EF4-FFF2-40B4-BE49-F238E27FC236}">
                <a16:creationId xmlns:a16="http://schemas.microsoft.com/office/drawing/2014/main" id="{E189D6E3-0C3C-4957-9E5C-A4A98CCF5464}"/>
              </a:ext>
            </a:extLst>
          </p:cNvPr>
          <p:cNvPicPr>
            <a:picLocks noChangeAspect="1"/>
          </p:cNvPicPr>
          <p:nvPr/>
        </p:nvPicPr>
        <p:blipFill>
          <a:blip r:embed="rId2"/>
          <a:stretch>
            <a:fillRect/>
          </a:stretch>
        </p:blipFill>
        <p:spPr>
          <a:xfrm>
            <a:off x="838200" y="1470453"/>
            <a:ext cx="5953700" cy="5025851"/>
          </a:xfrm>
          <a:prstGeom prst="rect">
            <a:avLst/>
          </a:prstGeom>
        </p:spPr>
      </p:pic>
      <p:pic>
        <p:nvPicPr>
          <p:cNvPr id="6" name="Picture 5">
            <a:extLst>
              <a:ext uri="{FF2B5EF4-FFF2-40B4-BE49-F238E27FC236}">
                <a16:creationId xmlns:a16="http://schemas.microsoft.com/office/drawing/2014/main" id="{DD16243C-6EA6-4372-9F7A-A77D09D52DA5}"/>
              </a:ext>
            </a:extLst>
          </p:cNvPr>
          <p:cNvPicPr>
            <a:picLocks noChangeAspect="1"/>
          </p:cNvPicPr>
          <p:nvPr/>
        </p:nvPicPr>
        <p:blipFill>
          <a:blip r:embed="rId3"/>
          <a:stretch>
            <a:fillRect/>
          </a:stretch>
        </p:blipFill>
        <p:spPr>
          <a:xfrm>
            <a:off x="6791900" y="2056498"/>
            <a:ext cx="5228824" cy="4212108"/>
          </a:xfrm>
          <a:prstGeom prst="rect">
            <a:avLst/>
          </a:prstGeom>
        </p:spPr>
      </p:pic>
    </p:spTree>
    <p:extLst>
      <p:ext uri="{BB962C8B-B14F-4D97-AF65-F5344CB8AC3E}">
        <p14:creationId xmlns:p14="http://schemas.microsoft.com/office/powerpoint/2010/main" val="4039043446"/>
      </p:ext>
    </p:extLst>
  </p:cSld>
  <p:clrMapOvr>
    <a:masterClrMapping/>
  </p:clrMapOvr>
  <p:transition spd="med">
    <p:pull/>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We’ve Done to Improve</a:t>
            </a:r>
            <a:endParaRPr lang="en-US">
              <a:solidFill>
                <a:schemeClr val="accent1"/>
              </a:solidFill>
            </a:endParaRPr>
          </a:p>
        </p:txBody>
      </p:sp>
      <p:sp>
        <p:nvSpPr>
          <p:cNvPr id="3" name="Content Placeholder 2"/>
          <p:cNvSpPr>
            <a:spLocks noGrp="1"/>
          </p:cNvSpPr>
          <p:nvPr>
            <p:ph idx="1"/>
          </p:nvPr>
        </p:nvSpPr>
        <p:spPr>
          <a:xfrm>
            <a:off x="838200" y="1828800"/>
            <a:ext cx="10036276" cy="4249271"/>
          </a:xfrm>
        </p:spPr>
        <p:txBody>
          <a:bodyPr numCol="2">
            <a:normAutofit fontScale="25000" lnSpcReduction="20000"/>
          </a:bodyPr>
          <a:lstStyle/>
          <a:p>
            <a:pPr lvl="2"/>
            <a:r>
              <a:rPr lang="en-US" sz="8000"/>
              <a:t>Retention improvements</a:t>
            </a:r>
          </a:p>
          <a:p>
            <a:pPr lvl="2"/>
            <a:r>
              <a:rPr lang="en-US" sz="8000"/>
              <a:t>Membership growth, more per capita </a:t>
            </a:r>
          </a:p>
          <a:p>
            <a:pPr lvl="2"/>
            <a:r>
              <a:rPr lang="en-US" sz="8000"/>
              <a:t>New Quality Services Department</a:t>
            </a:r>
          </a:p>
          <a:p>
            <a:pPr lvl="2"/>
            <a:r>
              <a:rPr lang="en-US" sz="8000"/>
              <a:t>EOM Reports/Report Card Changes</a:t>
            </a:r>
          </a:p>
          <a:p>
            <a:pPr lvl="2"/>
            <a:r>
              <a:rPr lang="en-US" sz="8000"/>
              <a:t>Profiles = Free Marketing</a:t>
            </a:r>
          </a:p>
          <a:p>
            <a:pPr lvl="2"/>
            <a:endParaRPr lang="en-US" sz="8000"/>
          </a:p>
          <a:p>
            <a:pPr lvl="2"/>
            <a:endParaRPr lang="en-US" sz="8000"/>
          </a:p>
          <a:p>
            <a:pPr lvl="2"/>
            <a:endParaRPr lang="en-US" sz="8000"/>
          </a:p>
          <a:p>
            <a:pPr lvl="2"/>
            <a:r>
              <a:rPr lang="en-US" sz="8000"/>
              <a:t>WAN Savings vs. Portal </a:t>
            </a:r>
          </a:p>
          <a:p>
            <a:pPr lvl="2"/>
            <a:r>
              <a:rPr lang="en-US" sz="8000"/>
              <a:t>Fixed Fees on Document Reviews</a:t>
            </a:r>
          </a:p>
          <a:p>
            <a:pPr lvl="2"/>
            <a:r>
              <a:rPr lang="en-US" sz="8000"/>
              <a:t>No Discounts on Flat Fees/Contingency Fees</a:t>
            </a:r>
          </a:p>
          <a:p>
            <a:pPr lvl="2"/>
            <a:r>
              <a:rPr lang="en-US" sz="8000"/>
              <a:t>Elevate by LegalShield Conference (CLE)</a:t>
            </a:r>
          </a:p>
          <a:p>
            <a:pPr lvl="2"/>
            <a:r>
              <a:rPr lang="en-US" sz="8000"/>
              <a:t>New Associate Training</a:t>
            </a:r>
          </a:p>
          <a:p>
            <a:pPr lvl="2"/>
            <a:endParaRPr lang="en-US" sz="1600"/>
          </a:p>
          <a:p>
            <a:pPr marL="914400" lvl="2" indent="0">
              <a:buNone/>
            </a:pPr>
            <a:endParaRPr lang="en-US"/>
          </a:p>
          <a:p>
            <a:pPr lvl="2"/>
            <a:endParaRPr lang="en-US"/>
          </a:p>
        </p:txBody>
      </p:sp>
    </p:spTree>
    <p:extLst>
      <p:ext uri="{BB962C8B-B14F-4D97-AF65-F5344CB8AC3E}">
        <p14:creationId xmlns:p14="http://schemas.microsoft.com/office/powerpoint/2010/main" val="1054511963"/>
      </p:ext>
    </p:extLst>
  </p:cSld>
  <p:clrMapOvr>
    <a:masterClrMapping/>
  </p:clrMapOvr>
  <p:transition spd="med">
    <p:pull/>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2405" y="2477530"/>
            <a:ext cx="10515600" cy="1600200"/>
          </a:xfrm>
        </p:spPr>
        <p:txBody>
          <a:bodyPr/>
          <a:lstStyle/>
          <a:p>
            <a:r>
              <a:rPr lang="en-US" sz="9600"/>
              <a:t>Best Actor Award</a:t>
            </a:r>
          </a:p>
        </p:txBody>
      </p:sp>
    </p:spTree>
    <p:extLst>
      <p:ext uri="{BB962C8B-B14F-4D97-AF65-F5344CB8AC3E}">
        <p14:creationId xmlns:p14="http://schemas.microsoft.com/office/powerpoint/2010/main" val="3269493225"/>
      </p:ext>
    </p:extLst>
  </p:cSld>
  <p:clrMapOvr>
    <a:masterClrMapping/>
  </p:clrMapOvr>
  <p:transition spd="med">
    <p:pull/>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2405" y="2477530"/>
            <a:ext cx="10515600" cy="1600200"/>
          </a:xfrm>
        </p:spPr>
        <p:txBody>
          <a:bodyPr/>
          <a:lstStyle/>
          <a:p>
            <a:r>
              <a:rPr lang="en-US" sz="9600"/>
              <a:t>Smooth Operator Award </a:t>
            </a:r>
          </a:p>
        </p:txBody>
      </p:sp>
    </p:spTree>
    <p:extLst>
      <p:ext uri="{BB962C8B-B14F-4D97-AF65-F5344CB8AC3E}">
        <p14:creationId xmlns:p14="http://schemas.microsoft.com/office/powerpoint/2010/main" val="2970589572"/>
      </p:ext>
    </p:extLst>
  </p:cSld>
  <p:clrMapOvr>
    <a:masterClrMapping/>
  </p:clrMapOvr>
  <p:transition spd="med">
    <p:pull/>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	Provider Law Firm Best Practices Panel </a:t>
            </a:r>
            <a:br>
              <a:rPr lang="en-US"/>
            </a:br>
            <a:r>
              <a:rPr lang="en-US"/>
              <a:t>				“Mixed Bag”</a:t>
            </a:r>
          </a:p>
        </p:txBody>
      </p:sp>
      <p:sp>
        <p:nvSpPr>
          <p:cNvPr id="3" name="Content Placeholder 2"/>
          <p:cNvSpPr>
            <a:spLocks noGrp="1"/>
          </p:cNvSpPr>
          <p:nvPr>
            <p:ph sz="quarter" idx="10"/>
          </p:nvPr>
        </p:nvSpPr>
        <p:spPr/>
        <p:txBody>
          <a:bodyPr/>
          <a:lstStyle/>
          <a:p>
            <a:endParaRPr lang="en-US"/>
          </a:p>
          <a:p>
            <a:pPr marL="342900" indent="-342900">
              <a:buFont typeface="Arial" panose="020B0604020202020204" pitchFamily="34" charset="0"/>
              <a:buChar char="•"/>
            </a:pPr>
            <a:r>
              <a:rPr lang="en-US"/>
              <a:t>Tami Haley</a:t>
            </a:r>
          </a:p>
          <a:p>
            <a:pPr marL="342900" indent="-342900">
              <a:buFont typeface="Arial" panose="020B0604020202020204" pitchFamily="34" charset="0"/>
              <a:buChar char="•"/>
            </a:pPr>
            <a:r>
              <a:rPr lang="en-US"/>
              <a:t>David Shimanovsky</a:t>
            </a:r>
          </a:p>
          <a:p>
            <a:pPr marL="342900" indent="-342900">
              <a:buFont typeface="Arial" panose="020B0604020202020204" pitchFamily="34" charset="0"/>
              <a:buChar char="•"/>
            </a:pPr>
            <a:r>
              <a:rPr lang="en-US"/>
              <a:t>Kevin Almeroth</a:t>
            </a:r>
          </a:p>
          <a:p>
            <a:pPr marL="342900" indent="-342900">
              <a:buFont typeface="Arial" panose="020B0604020202020204" pitchFamily="34" charset="0"/>
              <a:buChar char="•"/>
            </a:pPr>
            <a:r>
              <a:rPr lang="en-US"/>
              <a:t>Scott Howard </a:t>
            </a:r>
          </a:p>
        </p:txBody>
      </p:sp>
      <p:pic>
        <p:nvPicPr>
          <p:cNvPr id="5" name="Content Placeholder 4"/>
          <p:cNvPicPr>
            <a:picLocks noGrp="1" noChangeAspect="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7350219" y="2045684"/>
            <a:ext cx="2887476" cy="3511170"/>
          </a:xfrm>
        </p:spPr>
      </p:pic>
    </p:spTree>
    <p:extLst>
      <p:ext uri="{BB962C8B-B14F-4D97-AF65-F5344CB8AC3E}">
        <p14:creationId xmlns:p14="http://schemas.microsoft.com/office/powerpoint/2010/main" val="2931454261"/>
      </p:ext>
    </p:extLst>
  </p:cSld>
  <p:clrMapOvr>
    <a:masterClrMapping/>
  </p:clrMapOvr>
  <p:transition spd="med">
    <p:pull/>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2405" y="2477530"/>
            <a:ext cx="10515600" cy="1600200"/>
          </a:xfrm>
        </p:spPr>
        <p:txBody>
          <a:bodyPr/>
          <a:lstStyle/>
          <a:p>
            <a:r>
              <a:rPr lang="en-US" sz="9600"/>
              <a:t>Door Prize </a:t>
            </a:r>
          </a:p>
        </p:txBody>
      </p:sp>
    </p:spTree>
    <p:extLst>
      <p:ext uri="{BB962C8B-B14F-4D97-AF65-F5344CB8AC3E}">
        <p14:creationId xmlns:p14="http://schemas.microsoft.com/office/powerpoint/2010/main" val="110187253"/>
      </p:ext>
    </p:extLst>
  </p:cSld>
  <p:clrMapOvr>
    <a:masterClrMapping/>
  </p:clrMapOvr>
  <p:transition spd="med">
    <p:pull/>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2405" y="2477530"/>
            <a:ext cx="10515600" cy="1600200"/>
          </a:xfrm>
        </p:spPr>
        <p:txBody>
          <a:bodyPr/>
          <a:lstStyle/>
          <a:p>
            <a:r>
              <a:rPr lang="en-US" sz="9600"/>
              <a:t>Champagne Award</a:t>
            </a:r>
          </a:p>
        </p:txBody>
      </p:sp>
    </p:spTree>
    <p:extLst>
      <p:ext uri="{BB962C8B-B14F-4D97-AF65-F5344CB8AC3E}">
        <p14:creationId xmlns:p14="http://schemas.microsoft.com/office/powerpoint/2010/main" val="3186028853"/>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PerCapita</a:t>
            </a:r>
            <a:r>
              <a:rPr lang="en-US"/>
              <a:t> vs. Request for Service </a:t>
            </a:r>
            <a:r>
              <a:rPr lang="en-US" sz="1600"/>
              <a:t>(45 </a:t>
            </a:r>
            <a:r>
              <a:rPr lang="en-US" sz="1600" err="1"/>
              <a:t>Mth</a:t>
            </a:r>
            <a:r>
              <a:rPr lang="en-US" sz="1600"/>
              <a:t> trend)</a:t>
            </a:r>
            <a:endParaRPr lang="en-US"/>
          </a:p>
        </p:txBody>
      </p:sp>
      <p:graphicFrame>
        <p:nvGraphicFramePr>
          <p:cNvPr id="5" name="Chart 4">
            <a:extLst>
              <a:ext uri="{FF2B5EF4-FFF2-40B4-BE49-F238E27FC236}">
                <a16:creationId xmlns:a16="http://schemas.microsoft.com/office/drawing/2014/main" id="{59917D56-50F9-40A9-BAA2-75B3D2C85B55}"/>
              </a:ext>
            </a:extLst>
          </p:cNvPr>
          <p:cNvGraphicFramePr>
            <a:graphicFrameLocks/>
          </p:cNvGraphicFramePr>
          <p:nvPr>
            <p:extLst/>
          </p:nvPr>
        </p:nvGraphicFramePr>
        <p:xfrm>
          <a:off x="1364974" y="1625600"/>
          <a:ext cx="9462052" cy="4549912"/>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Straight Connector 3"/>
          <p:cNvCxnSpPr/>
          <p:nvPr/>
        </p:nvCxnSpPr>
        <p:spPr>
          <a:xfrm>
            <a:off x="5797485" y="5897415"/>
            <a:ext cx="244540" cy="0"/>
          </a:xfrm>
          <a:prstGeom prst="line">
            <a:avLst/>
          </a:prstGeom>
          <a:ln w="38100" cap="rn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422222"/>
      </p:ext>
    </p:extLst>
  </p:cSld>
  <p:clrMapOvr>
    <a:masterClrMapping/>
  </p:clrMapOvr>
  <p:transition spd="med">
    <p:pull/>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2" name="Title 1"/>
          <p:cNvSpPr>
            <a:spLocks noGrp="1"/>
          </p:cNvSpPr>
          <p:nvPr>
            <p:ph type="title"/>
          </p:nvPr>
        </p:nvSpPr>
        <p:spPr/>
        <p:txBody>
          <a:bodyPr/>
          <a:lstStyle/>
          <a:p>
            <a:r>
              <a:rPr lang="en-US"/>
              <a:t>Best Practice Panels </a:t>
            </a:r>
          </a:p>
        </p:txBody>
      </p:sp>
      <p:sp>
        <p:nvSpPr>
          <p:cNvPr id="3" name="Text Placeholder 2"/>
          <p:cNvSpPr>
            <a:spLocks noGrp="1"/>
          </p:cNvSpPr>
          <p:nvPr>
            <p:ph type="body" idx="1"/>
          </p:nvPr>
        </p:nvSpPr>
        <p:spPr/>
        <p:txBody>
          <a:bodyPr/>
          <a:lstStyle/>
          <a:p>
            <a:r>
              <a:rPr lang="en-US"/>
              <a:t>Trisha Wainscott,  PS Project Administrator </a:t>
            </a: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30228" y="1035994"/>
            <a:ext cx="3731544" cy="746312"/>
          </a:xfrm>
          <a:prstGeom prst="rect">
            <a:avLst/>
          </a:prstGeom>
        </p:spPr>
      </p:pic>
      <p:cxnSp>
        <p:nvCxnSpPr>
          <p:cNvPr id="18" name="Straight Connector 17"/>
          <p:cNvCxnSpPr/>
          <p:nvPr/>
        </p:nvCxnSpPr>
        <p:spPr>
          <a:xfrm>
            <a:off x="2588217" y="2216258"/>
            <a:ext cx="702073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6511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	Provider Law Firm Best Practices Panel </a:t>
            </a:r>
            <a:br>
              <a:rPr lang="en-US"/>
            </a:br>
            <a:r>
              <a:rPr lang="en-US"/>
              <a:t>		“Coming out of the Trenches” </a:t>
            </a:r>
          </a:p>
        </p:txBody>
      </p:sp>
      <p:sp>
        <p:nvSpPr>
          <p:cNvPr id="3" name="Content Placeholder 2"/>
          <p:cNvSpPr>
            <a:spLocks noGrp="1"/>
          </p:cNvSpPr>
          <p:nvPr>
            <p:ph sz="quarter" idx="10"/>
          </p:nvPr>
        </p:nvSpPr>
        <p:spPr/>
        <p:txBody>
          <a:bodyPr/>
          <a:lstStyle/>
          <a:p>
            <a:pPr marL="342900" indent="-342900">
              <a:buFont typeface="Arial" panose="020B0604020202020204" pitchFamily="34" charset="0"/>
              <a:buChar char="•"/>
            </a:pPr>
            <a:r>
              <a:rPr lang="en-US"/>
              <a:t>Joe Dempsey</a:t>
            </a:r>
          </a:p>
          <a:p>
            <a:pPr marL="342900" indent="-342900">
              <a:buFont typeface="Arial" panose="020B0604020202020204" pitchFamily="34" charset="0"/>
              <a:buChar char="•"/>
            </a:pPr>
            <a:r>
              <a:rPr lang="en-US"/>
              <a:t>Nina Martorana</a:t>
            </a:r>
          </a:p>
          <a:p>
            <a:pPr marL="342900" indent="-342900">
              <a:buFont typeface="Arial" panose="020B0604020202020204" pitchFamily="34" charset="0"/>
              <a:buChar char="•"/>
            </a:pPr>
            <a:r>
              <a:rPr lang="en-US"/>
              <a:t>Steve Meyers</a:t>
            </a:r>
          </a:p>
          <a:p>
            <a:pPr marL="342900" indent="-342900">
              <a:buFont typeface="Arial" panose="020B0604020202020204" pitchFamily="34" charset="0"/>
              <a:buChar char="•"/>
            </a:pPr>
            <a:r>
              <a:rPr lang="en-US"/>
              <a:t>Wayne Hassay</a:t>
            </a:r>
          </a:p>
          <a:p>
            <a:pPr marL="342900" indent="-342900">
              <a:buFont typeface="Arial" panose="020B0604020202020204" pitchFamily="34" charset="0"/>
              <a:buChar char="•"/>
            </a:pPr>
            <a:r>
              <a:rPr lang="en-US"/>
              <a:t>Paulette Geletko </a:t>
            </a:r>
          </a:p>
          <a:p>
            <a:endParaRPr lang="en-US"/>
          </a:p>
          <a:p>
            <a:endParaRPr lang="en-US"/>
          </a:p>
        </p:txBody>
      </p:sp>
      <p:pic>
        <p:nvPicPr>
          <p:cNvPr id="5" name="Content Placeholder 4"/>
          <p:cNvPicPr>
            <a:picLocks noGrp="1" noChangeAspect="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7350219" y="2045684"/>
            <a:ext cx="2887476" cy="3511170"/>
          </a:xfrm>
        </p:spPr>
      </p:pic>
    </p:spTree>
    <p:extLst>
      <p:ext uri="{BB962C8B-B14F-4D97-AF65-F5344CB8AC3E}">
        <p14:creationId xmlns:p14="http://schemas.microsoft.com/office/powerpoint/2010/main" val="1250745103"/>
      </p:ext>
    </p:extLst>
  </p:cSld>
  <p:clrMapOvr>
    <a:masterClrMapping/>
  </p:clrMapOvr>
  <p:transition spd="med">
    <p:pull/>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2405" y="2477530"/>
            <a:ext cx="10515600" cy="1600200"/>
          </a:xfrm>
        </p:spPr>
        <p:txBody>
          <a:bodyPr/>
          <a:lstStyle/>
          <a:p>
            <a:r>
              <a:rPr lang="en-US" sz="9600"/>
              <a:t>Running with the Bulls Award</a:t>
            </a:r>
          </a:p>
        </p:txBody>
      </p:sp>
    </p:spTree>
    <p:extLst>
      <p:ext uri="{BB962C8B-B14F-4D97-AF65-F5344CB8AC3E}">
        <p14:creationId xmlns:p14="http://schemas.microsoft.com/office/powerpoint/2010/main" val="112671592"/>
      </p:ext>
    </p:extLst>
  </p:cSld>
  <p:clrMapOvr>
    <a:masterClrMapping/>
  </p:clrMapOvr>
  <p:transition spd="med">
    <p:pull/>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2405" y="2477530"/>
            <a:ext cx="10515600" cy="1600200"/>
          </a:xfrm>
        </p:spPr>
        <p:txBody>
          <a:bodyPr/>
          <a:lstStyle/>
          <a:p>
            <a:r>
              <a:rPr lang="en-US" sz="9600"/>
              <a:t>Morning Sunshine Award</a:t>
            </a:r>
          </a:p>
        </p:txBody>
      </p:sp>
    </p:spTree>
    <p:extLst>
      <p:ext uri="{BB962C8B-B14F-4D97-AF65-F5344CB8AC3E}">
        <p14:creationId xmlns:p14="http://schemas.microsoft.com/office/powerpoint/2010/main" val="3747041984"/>
      </p:ext>
    </p:extLst>
  </p:cSld>
  <p:clrMapOvr>
    <a:masterClrMapping/>
  </p:clrMapOvr>
  <p:transition spd="med">
    <p:pull/>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0" y="0"/>
            <a:ext cx="12192000" cy="6858000"/>
          </a:xfrm>
          <a:solidFill>
            <a:schemeClr val="accent2"/>
          </a:solidFill>
        </p:spPr>
        <p:txBody>
          <a:bodyPr lIns="2286000" rIns="2286000" anchor="ctr">
            <a:noAutofit/>
          </a:bodyPr>
          <a:lstStyle/>
          <a:p>
            <a:pPr algn="ctr"/>
            <a:r>
              <a:rPr lang="en-US" sz="7200" b="1">
                <a:solidFill>
                  <a:schemeClr val="bg1"/>
                </a:solidFill>
              </a:rPr>
              <a:t>15 Minute Break</a:t>
            </a:r>
          </a:p>
        </p:txBody>
      </p:sp>
    </p:spTree>
    <p:extLst>
      <p:ext uri="{BB962C8B-B14F-4D97-AF65-F5344CB8AC3E}">
        <p14:creationId xmlns:p14="http://schemas.microsoft.com/office/powerpoint/2010/main" val="1394105772"/>
      </p:ext>
    </p:extLst>
  </p:cSld>
  <p:clrMapOvr>
    <a:masterClrMapping/>
  </p:clrMapOvr>
  <p:transition spd="slow">
    <p:cove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2" name="Title 1"/>
          <p:cNvSpPr>
            <a:spLocks noGrp="1"/>
          </p:cNvSpPr>
          <p:nvPr>
            <p:ph type="title"/>
          </p:nvPr>
        </p:nvSpPr>
        <p:spPr/>
        <p:txBody>
          <a:bodyPr/>
          <a:lstStyle/>
          <a:p>
            <a:r>
              <a:rPr lang="en-US"/>
              <a:t>National Plan/New Legal Plan Plus</a:t>
            </a:r>
          </a:p>
        </p:txBody>
      </p:sp>
      <p:sp>
        <p:nvSpPr>
          <p:cNvPr id="3" name="Text Placeholder 2"/>
          <p:cNvSpPr>
            <a:spLocks noGrp="1"/>
          </p:cNvSpPr>
          <p:nvPr>
            <p:ph type="body" idx="1"/>
          </p:nvPr>
        </p:nvSpPr>
        <p:spPr/>
        <p:txBody>
          <a:bodyPr/>
          <a:lstStyle/>
          <a:p>
            <a:r>
              <a:rPr lang="en-US"/>
              <a:t>Kathy Pinson &amp; Lori Owens </a:t>
            </a: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30228" y="1035994"/>
            <a:ext cx="3731544" cy="746312"/>
          </a:xfrm>
          <a:prstGeom prst="rect">
            <a:avLst/>
          </a:prstGeom>
        </p:spPr>
      </p:pic>
      <p:cxnSp>
        <p:nvCxnSpPr>
          <p:cNvPr id="18" name="Straight Connector 17"/>
          <p:cNvCxnSpPr/>
          <p:nvPr/>
        </p:nvCxnSpPr>
        <p:spPr>
          <a:xfrm>
            <a:off x="2588217" y="2216258"/>
            <a:ext cx="702073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08743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2" name="Title 1"/>
          <p:cNvSpPr>
            <a:spLocks noGrp="1"/>
          </p:cNvSpPr>
          <p:nvPr>
            <p:ph type="title"/>
          </p:nvPr>
        </p:nvSpPr>
        <p:spPr/>
        <p:txBody>
          <a:bodyPr/>
          <a:lstStyle/>
          <a:p>
            <a:r>
              <a:rPr lang="en-US"/>
              <a:t>Break Out Sessions </a:t>
            </a:r>
          </a:p>
        </p:txBody>
      </p:sp>
      <p:sp>
        <p:nvSpPr>
          <p:cNvPr id="3" name="Text Placeholder 2"/>
          <p:cNvSpPr>
            <a:spLocks noGrp="1"/>
          </p:cNvSpPr>
          <p:nvPr>
            <p:ph type="body" idx="1"/>
          </p:nvPr>
        </p:nvSpPr>
        <p:spPr/>
        <p:txBody>
          <a:bodyPr/>
          <a:lstStyle/>
          <a:p>
            <a:r>
              <a:rPr lang="en-US"/>
              <a:t>Jeannie Forneris, Mariam Ballard </a:t>
            </a: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30228" y="1035994"/>
            <a:ext cx="3731544" cy="746312"/>
          </a:xfrm>
          <a:prstGeom prst="rect">
            <a:avLst/>
          </a:prstGeom>
        </p:spPr>
      </p:pic>
      <p:cxnSp>
        <p:nvCxnSpPr>
          <p:cNvPr id="18" name="Straight Connector 17"/>
          <p:cNvCxnSpPr/>
          <p:nvPr/>
        </p:nvCxnSpPr>
        <p:spPr>
          <a:xfrm>
            <a:off x="2588217" y="2216258"/>
            <a:ext cx="702073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05965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2" name="Title 1"/>
          <p:cNvSpPr>
            <a:spLocks noGrp="1"/>
          </p:cNvSpPr>
          <p:nvPr>
            <p:ph type="title"/>
          </p:nvPr>
        </p:nvSpPr>
        <p:spPr/>
        <p:txBody>
          <a:bodyPr/>
          <a:lstStyle/>
          <a:p>
            <a:r>
              <a:rPr lang="en-US"/>
              <a:t>ELEVATE </a:t>
            </a:r>
            <a:br>
              <a:rPr lang="en-US"/>
            </a:br>
            <a:r>
              <a:rPr lang="en-US" sz="2000"/>
              <a:t>Providers Only </a:t>
            </a:r>
          </a:p>
        </p:txBody>
      </p:sp>
      <p:sp>
        <p:nvSpPr>
          <p:cNvPr id="3" name="Text Placeholder 2"/>
          <p:cNvSpPr>
            <a:spLocks noGrp="1"/>
          </p:cNvSpPr>
          <p:nvPr>
            <p:ph type="body" idx="1"/>
          </p:nvPr>
        </p:nvSpPr>
        <p:spPr/>
        <p:txBody>
          <a:bodyPr/>
          <a:lstStyle/>
          <a:p>
            <a:r>
              <a:rPr lang="en-US"/>
              <a:t>Welcome to Scottsdale, AZ </a:t>
            </a: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30228" y="1035994"/>
            <a:ext cx="3731544" cy="746312"/>
          </a:xfrm>
          <a:prstGeom prst="rect">
            <a:avLst/>
          </a:prstGeom>
        </p:spPr>
      </p:pic>
      <p:cxnSp>
        <p:nvCxnSpPr>
          <p:cNvPr id="18" name="Straight Connector 17"/>
          <p:cNvCxnSpPr/>
          <p:nvPr/>
        </p:nvCxnSpPr>
        <p:spPr>
          <a:xfrm>
            <a:off x="2588217" y="2216258"/>
            <a:ext cx="702073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4561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2405" y="2477530"/>
            <a:ext cx="10515600" cy="1600200"/>
          </a:xfrm>
        </p:spPr>
        <p:txBody>
          <a:bodyPr/>
          <a:lstStyle/>
          <a:p>
            <a:r>
              <a:rPr lang="en-US" sz="9600"/>
              <a:t>First Responder Award</a:t>
            </a:r>
          </a:p>
        </p:txBody>
      </p:sp>
    </p:spTree>
    <p:extLst>
      <p:ext uri="{BB962C8B-B14F-4D97-AF65-F5344CB8AC3E}">
        <p14:creationId xmlns:p14="http://schemas.microsoft.com/office/powerpoint/2010/main" val="2370476222"/>
      </p:ext>
    </p:extLst>
  </p:cSld>
  <p:clrMapOvr>
    <a:masterClrMapping/>
  </p:clrMapOvr>
  <p:transition spd="med">
    <p:pull/>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2405" y="2477530"/>
            <a:ext cx="10515600" cy="1600200"/>
          </a:xfrm>
        </p:spPr>
        <p:txBody>
          <a:bodyPr/>
          <a:lstStyle/>
          <a:p>
            <a:r>
              <a:rPr lang="en-US" sz="9600"/>
              <a:t>Bubbles Award</a:t>
            </a:r>
          </a:p>
        </p:txBody>
      </p:sp>
    </p:spTree>
    <p:extLst>
      <p:ext uri="{BB962C8B-B14F-4D97-AF65-F5344CB8AC3E}">
        <p14:creationId xmlns:p14="http://schemas.microsoft.com/office/powerpoint/2010/main" val="1684716171"/>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PerCapita</a:t>
            </a:r>
            <a:r>
              <a:rPr lang="en-US"/>
              <a:t> vs. Request for Service </a:t>
            </a:r>
            <a:r>
              <a:rPr lang="en-US" sz="1600"/>
              <a:t>(45 </a:t>
            </a:r>
            <a:r>
              <a:rPr lang="en-US" sz="1600" err="1"/>
              <a:t>Mth</a:t>
            </a:r>
            <a:r>
              <a:rPr lang="en-US" sz="1600"/>
              <a:t> trend)</a:t>
            </a:r>
            <a:endParaRPr lang="en-US"/>
          </a:p>
        </p:txBody>
      </p:sp>
      <p:graphicFrame>
        <p:nvGraphicFramePr>
          <p:cNvPr id="5" name="Chart 4">
            <a:extLst>
              <a:ext uri="{FF2B5EF4-FFF2-40B4-BE49-F238E27FC236}">
                <a16:creationId xmlns:a16="http://schemas.microsoft.com/office/drawing/2014/main" id="{59917D56-50F9-40A9-BAA2-75B3D2C85B55}"/>
              </a:ext>
            </a:extLst>
          </p:cNvPr>
          <p:cNvGraphicFramePr>
            <a:graphicFrameLocks/>
          </p:cNvGraphicFramePr>
          <p:nvPr>
            <p:extLst/>
          </p:nvPr>
        </p:nvGraphicFramePr>
        <p:xfrm>
          <a:off x="1364974" y="1625600"/>
          <a:ext cx="9462052" cy="45499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49352457"/>
      </p:ext>
    </p:extLst>
  </p:cSld>
  <p:clrMapOvr>
    <a:masterClrMapping/>
  </p:clrMapOvr>
  <p:transition spd="slow">
    <p:wipe dir="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35"/>
          <p:cNvSpPr>
            <a:spLocks noChangeArrowheads="1"/>
          </p:cNvSpPr>
          <p:nvPr/>
        </p:nvSpPr>
        <p:spPr bwMode="auto">
          <a:xfrm>
            <a:off x="7391401" y="80964"/>
            <a:ext cx="3197225" cy="5722937"/>
          </a:xfrm>
          <a:prstGeom prst="rect">
            <a:avLst/>
          </a:prstGeom>
          <a:gradFill rotWithShape="1">
            <a:gsLst>
              <a:gs pos="0">
                <a:schemeClr val="bg1">
                  <a:alpha val="35001"/>
                </a:schemeClr>
              </a:gs>
              <a:gs pos="100000">
                <a:schemeClr val="bg1">
                  <a:alpha val="25000"/>
                </a:schemeClr>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400" u="sng">
              <a:solidFill>
                <a:srgbClr val="000000"/>
              </a:solidFill>
              <a:latin typeface="Arial" charset="0"/>
              <a:ea typeface="ＭＳ Ｐゴシック" charset="0"/>
            </a:endParaRPr>
          </a:p>
        </p:txBody>
      </p:sp>
      <p:sp>
        <p:nvSpPr>
          <p:cNvPr id="15362" name="Rectangle 41"/>
          <p:cNvSpPr>
            <a:spLocks noChangeArrowheads="1"/>
          </p:cNvSpPr>
          <p:nvPr/>
        </p:nvSpPr>
        <p:spPr bwMode="auto">
          <a:xfrm>
            <a:off x="7239000" y="76200"/>
            <a:ext cx="152400" cy="5722938"/>
          </a:xfrm>
          <a:prstGeom prst="rect">
            <a:avLst/>
          </a:prstGeom>
          <a:gradFill rotWithShape="1">
            <a:gsLst>
              <a:gs pos="0">
                <a:schemeClr val="bg1">
                  <a:alpha val="20000"/>
                </a:schemeClr>
              </a:gs>
              <a:gs pos="100000">
                <a:schemeClr val="bg1">
                  <a:alpha val="25000"/>
                </a:schemeClr>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400" u="sng">
              <a:solidFill>
                <a:srgbClr val="000000"/>
              </a:solidFill>
              <a:latin typeface="Arial" charset="0"/>
              <a:ea typeface="ＭＳ Ｐゴシック" charset="0"/>
            </a:endParaRPr>
          </a:p>
        </p:txBody>
      </p:sp>
      <p:sp>
        <p:nvSpPr>
          <p:cNvPr id="15363" name="Rectangle 42"/>
          <p:cNvSpPr>
            <a:spLocks noChangeArrowheads="1"/>
          </p:cNvSpPr>
          <p:nvPr/>
        </p:nvSpPr>
        <p:spPr bwMode="auto">
          <a:xfrm>
            <a:off x="7086600" y="76200"/>
            <a:ext cx="152400" cy="5722938"/>
          </a:xfrm>
          <a:prstGeom prst="rect">
            <a:avLst/>
          </a:prstGeom>
          <a:gradFill rotWithShape="1">
            <a:gsLst>
              <a:gs pos="0">
                <a:schemeClr val="bg1">
                  <a:alpha val="14998"/>
                </a:schemeClr>
              </a:gs>
              <a:gs pos="100000">
                <a:schemeClr val="bg1">
                  <a:alpha val="25000"/>
                </a:schemeClr>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400" u="sng">
              <a:solidFill>
                <a:srgbClr val="000000"/>
              </a:solidFill>
              <a:latin typeface="Arial" charset="0"/>
              <a:ea typeface="ＭＳ Ｐゴシック" charset="0"/>
            </a:endParaRPr>
          </a:p>
        </p:txBody>
      </p:sp>
      <p:sp>
        <p:nvSpPr>
          <p:cNvPr id="15364" name="Rectangle 43"/>
          <p:cNvSpPr>
            <a:spLocks noChangeArrowheads="1"/>
          </p:cNvSpPr>
          <p:nvPr/>
        </p:nvSpPr>
        <p:spPr bwMode="auto">
          <a:xfrm>
            <a:off x="6934200" y="76200"/>
            <a:ext cx="152400" cy="5722938"/>
          </a:xfrm>
          <a:prstGeom prst="rect">
            <a:avLst/>
          </a:prstGeom>
          <a:gradFill rotWithShape="1">
            <a:gsLst>
              <a:gs pos="0">
                <a:schemeClr val="bg1">
                  <a:alpha val="10001"/>
                </a:schemeClr>
              </a:gs>
              <a:gs pos="100000">
                <a:schemeClr val="bg1">
                  <a:alpha val="25000"/>
                </a:schemeClr>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400" u="sng">
              <a:solidFill>
                <a:srgbClr val="000000"/>
              </a:solidFill>
              <a:latin typeface="Arial" charset="0"/>
              <a:ea typeface="ＭＳ Ｐゴシック" charset="0"/>
            </a:endParaRPr>
          </a:p>
        </p:txBody>
      </p:sp>
      <p:pic>
        <p:nvPicPr>
          <p:cNvPr id="15365" name="Picture 44" descr="mwhandshake03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2613" y="2195514"/>
            <a:ext cx="3657600" cy="2465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240" name="Rectangle 2"/>
          <p:cNvSpPr>
            <a:spLocks noChangeArrowheads="1"/>
          </p:cNvSpPr>
          <p:nvPr/>
        </p:nvSpPr>
        <p:spPr bwMode="auto">
          <a:xfrm>
            <a:off x="1905000" y="1752600"/>
            <a:ext cx="5410200" cy="2286000"/>
          </a:xfrm>
          <a:prstGeom prst="rect">
            <a:avLst/>
          </a:prstGeom>
          <a:noFill/>
          <a:ln w="9525">
            <a:noFill/>
            <a:miter lim="800000"/>
            <a:headEnd/>
            <a:tailEnd/>
          </a:ln>
          <a:effectLst>
            <a:outerShdw dist="35921" dir="2700000" algn="ctr" rotWithShape="0">
              <a:srgbClr val="003366"/>
            </a:outerShdw>
          </a:effectLst>
        </p:spPr>
        <p:txBody>
          <a:bodyPr anchor="ctr"/>
          <a:lstStyle/>
          <a:p>
            <a:pPr algn="ctr" fontAlgn="base">
              <a:spcBef>
                <a:spcPct val="0"/>
              </a:spcBef>
              <a:spcAft>
                <a:spcPct val="0"/>
              </a:spcAft>
              <a:defRPr/>
            </a:pPr>
            <a:endParaRPr lang="en-US" sz="4200" b="1">
              <a:solidFill>
                <a:srgbClr val="DDDDDD"/>
              </a:solidFill>
              <a:latin typeface="Arial" charset="0"/>
              <a:ea typeface="ＭＳ Ｐゴシック" charset="0"/>
            </a:endParaRPr>
          </a:p>
        </p:txBody>
      </p:sp>
      <p:sp>
        <p:nvSpPr>
          <p:cNvPr id="95241" name="Rectangle 3"/>
          <p:cNvSpPr>
            <a:spLocks noChangeArrowheads="1"/>
          </p:cNvSpPr>
          <p:nvPr/>
        </p:nvSpPr>
        <p:spPr bwMode="auto">
          <a:xfrm>
            <a:off x="1903412" y="914400"/>
            <a:ext cx="4607170" cy="4476628"/>
          </a:xfrm>
          <a:prstGeom prst="rect">
            <a:avLst/>
          </a:prstGeom>
          <a:noFill/>
          <a:ln w="9525">
            <a:noFill/>
            <a:miter lim="800000"/>
            <a:headEnd/>
            <a:tailEnd/>
          </a:ln>
          <a:effectLst>
            <a:outerShdw dist="35921" dir="2700000" algn="ctr" rotWithShape="0">
              <a:srgbClr val="003366"/>
            </a:outerShdw>
          </a:effectLst>
        </p:spPr>
        <p:txBody>
          <a:bodyPr/>
          <a:lstStyle/>
          <a:p>
            <a:pPr algn="ctr" fontAlgn="base">
              <a:spcBef>
                <a:spcPct val="20000"/>
              </a:spcBef>
              <a:spcAft>
                <a:spcPct val="0"/>
              </a:spcAft>
              <a:buClr>
                <a:srgbClr val="143088"/>
              </a:buClr>
              <a:defRPr/>
            </a:pPr>
            <a:r>
              <a:rPr lang="en-US" sz="4800">
                <a:solidFill>
                  <a:srgbClr val="000000"/>
                </a:solidFill>
                <a:latin typeface="Arial" charset="0"/>
                <a:ea typeface="ＭＳ Ｐゴシック" charset="0"/>
              </a:rPr>
              <a:t>Succession</a:t>
            </a:r>
          </a:p>
          <a:p>
            <a:pPr algn="ctr" fontAlgn="base">
              <a:spcBef>
                <a:spcPct val="20000"/>
              </a:spcBef>
              <a:spcAft>
                <a:spcPct val="0"/>
              </a:spcAft>
              <a:buClr>
                <a:srgbClr val="143088"/>
              </a:buClr>
              <a:defRPr/>
            </a:pPr>
            <a:r>
              <a:rPr lang="en-US" sz="4800">
                <a:solidFill>
                  <a:srgbClr val="000000"/>
                </a:solidFill>
                <a:latin typeface="Arial" charset="0"/>
                <a:ea typeface="ＭＳ Ｐゴシック" charset="0"/>
              </a:rPr>
              <a:t>Planning as a</a:t>
            </a:r>
          </a:p>
          <a:p>
            <a:pPr algn="ctr" fontAlgn="base">
              <a:spcBef>
                <a:spcPct val="20000"/>
              </a:spcBef>
              <a:spcAft>
                <a:spcPct val="0"/>
              </a:spcAft>
              <a:buClr>
                <a:srgbClr val="143088"/>
              </a:buClr>
              <a:defRPr/>
            </a:pPr>
            <a:r>
              <a:rPr lang="en-US" sz="4800">
                <a:solidFill>
                  <a:srgbClr val="000000"/>
                </a:solidFill>
                <a:latin typeface="Arial" charset="0"/>
                <a:ea typeface="ＭＳ Ｐゴシック" charset="0"/>
              </a:rPr>
              <a:t>LegalShield</a:t>
            </a:r>
          </a:p>
          <a:p>
            <a:pPr algn="ctr" fontAlgn="base">
              <a:spcBef>
                <a:spcPct val="20000"/>
              </a:spcBef>
              <a:spcAft>
                <a:spcPct val="0"/>
              </a:spcAft>
              <a:buClr>
                <a:srgbClr val="143088"/>
              </a:buClr>
              <a:defRPr/>
            </a:pPr>
            <a:r>
              <a:rPr lang="en-US" sz="4800">
                <a:solidFill>
                  <a:srgbClr val="000000"/>
                </a:solidFill>
                <a:latin typeface="Arial" charset="0"/>
                <a:ea typeface="ＭＳ Ｐゴシック" charset="0"/>
              </a:rPr>
              <a:t>Law Firm</a:t>
            </a:r>
          </a:p>
        </p:txBody>
      </p:sp>
    </p:spTree>
    <p:extLst>
      <p:ext uri="{BB962C8B-B14F-4D97-AF65-F5344CB8AC3E}">
        <p14:creationId xmlns:p14="http://schemas.microsoft.com/office/powerpoint/2010/main" val="247224300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6"/>
          <p:cNvSpPr>
            <a:spLocks noChangeArrowheads="1"/>
          </p:cNvSpPr>
          <p:nvPr/>
        </p:nvSpPr>
        <p:spPr bwMode="auto">
          <a:xfrm flipH="1">
            <a:off x="1524001" y="65088"/>
            <a:ext cx="1857375" cy="6716712"/>
          </a:xfrm>
          <a:prstGeom prst="rect">
            <a:avLst/>
          </a:prstGeom>
          <a:solidFill>
            <a:srgbClr val="1E569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sp>
        <p:nvSpPr>
          <p:cNvPr id="17410" name="Rectangle 2"/>
          <p:cNvSpPr>
            <a:spLocks noGrp="1" noChangeArrowheads="1"/>
          </p:cNvSpPr>
          <p:nvPr>
            <p:ph type="title"/>
          </p:nvPr>
        </p:nvSpPr>
        <p:spPr>
          <a:xfrm>
            <a:off x="3810000" y="457200"/>
            <a:ext cx="6400800" cy="1371600"/>
          </a:xfrm>
        </p:spPr>
        <p:txBody>
          <a:bodyPr/>
          <a:lstStyle/>
          <a:p>
            <a:pPr eaLnBrk="1" hangingPunct="1"/>
            <a:r>
              <a:rPr lang="ja-JP" altLang="en-US" sz="4000">
                <a:latin typeface="Arial" charset="0"/>
              </a:rPr>
              <a:t>“</a:t>
            </a:r>
            <a:r>
              <a:rPr lang="en-US" altLang="ja-JP" sz="4000">
                <a:latin typeface="Arial" charset="0"/>
              </a:rPr>
              <a:t>You Still Have Choices</a:t>
            </a:r>
            <a:r>
              <a:rPr lang="ja-JP" altLang="en-US" sz="4000">
                <a:latin typeface="Arial" charset="0"/>
              </a:rPr>
              <a:t>”</a:t>
            </a:r>
            <a:endParaRPr lang="en-US" sz="4000">
              <a:latin typeface="Arial" charset="0"/>
            </a:endParaRPr>
          </a:p>
        </p:txBody>
      </p:sp>
      <p:sp>
        <p:nvSpPr>
          <p:cNvPr id="17411" name="Rectangle 3"/>
          <p:cNvSpPr>
            <a:spLocks noGrp="1" noChangeArrowheads="1"/>
          </p:cNvSpPr>
          <p:nvPr>
            <p:ph type="body" idx="1"/>
          </p:nvPr>
        </p:nvSpPr>
        <p:spPr>
          <a:xfrm>
            <a:off x="3733800" y="1524000"/>
            <a:ext cx="6324600" cy="4419600"/>
          </a:xfrm>
        </p:spPr>
        <p:txBody>
          <a:bodyPr>
            <a:normAutofit fontScale="92500" lnSpcReduction="20000"/>
          </a:bodyPr>
          <a:lstStyle/>
          <a:p>
            <a:pPr eaLnBrk="1" hangingPunct="1"/>
            <a:endParaRPr lang="en-US">
              <a:latin typeface="Arial" charset="0"/>
            </a:endParaRPr>
          </a:p>
          <a:p>
            <a:pPr eaLnBrk="1" hangingPunct="1"/>
            <a:r>
              <a:rPr lang="en-US" sz="3600">
                <a:latin typeface="Arial" charset="0"/>
              </a:rPr>
              <a:t>In your best interest</a:t>
            </a:r>
          </a:p>
          <a:p>
            <a:pPr eaLnBrk="1" hangingPunct="1"/>
            <a:r>
              <a:rPr lang="en-US" sz="3600">
                <a:latin typeface="Arial" charset="0"/>
              </a:rPr>
              <a:t>In the law firm’</a:t>
            </a:r>
            <a:r>
              <a:rPr lang="en-US" altLang="ja-JP" sz="3600">
                <a:latin typeface="Arial" charset="0"/>
              </a:rPr>
              <a:t>s best interest</a:t>
            </a:r>
          </a:p>
          <a:p>
            <a:pPr eaLnBrk="1" hangingPunct="1"/>
            <a:r>
              <a:rPr lang="en-US" sz="3600">
                <a:latin typeface="Arial" charset="0"/>
              </a:rPr>
              <a:t>In the clients</a:t>
            </a:r>
            <a:r>
              <a:rPr lang="ja-JP" altLang="en-US" sz="3600">
                <a:latin typeface="Arial" charset="0"/>
              </a:rPr>
              <a:t>’</a:t>
            </a:r>
            <a:r>
              <a:rPr lang="en-US" altLang="ja-JP" sz="3600">
                <a:latin typeface="Arial" charset="0"/>
              </a:rPr>
              <a:t>best interest</a:t>
            </a:r>
          </a:p>
          <a:p>
            <a:pPr eaLnBrk="1" hangingPunct="1"/>
            <a:endParaRPr lang="en-US" sz="2800">
              <a:latin typeface="Arial" charset="0"/>
            </a:endParaRPr>
          </a:p>
          <a:p>
            <a:pPr algn="ctr" eaLnBrk="1" hangingPunct="1">
              <a:buFontTx/>
              <a:buNone/>
            </a:pPr>
            <a:r>
              <a:rPr lang="ja-JP" altLang="en-US" sz="2800" b="1">
                <a:latin typeface="Arial" charset="0"/>
              </a:rPr>
              <a:t>“</a:t>
            </a:r>
            <a:endParaRPr lang="en-US" altLang="ja-JP" sz="2800" b="1">
              <a:latin typeface="Arial" charset="0"/>
            </a:endParaRPr>
          </a:p>
          <a:p>
            <a:pPr algn="ctr" eaLnBrk="1" hangingPunct="1">
              <a:buFontTx/>
              <a:buNone/>
            </a:pPr>
            <a:r>
              <a:rPr lang="en-US" altLang="ja-JP" sz="2800" b="1">
                <a:latin typeface="Arial" charset="0"/>
              </a:rPr>
              <a:t>Failure to plan is planning to fail.</a:t>
            </a:r>
            <a:r>
              <a:rPr lang="ja-JP" altLang="en-US" sz="2800" b="1">
                <a:latin typeface="Arial" charset="0"/>
              </a:rPr>
              <a:t>”</a:t>
            </a:r>
            <a:r>
              <a:rPr lang="en-US" altLang="ja-JP" sz="2800" b="1">
                <a:latin typeface="Arial" charset="0"/>
              </a:rPr>
              <a:t>  </a:t>
            </a:r>
          </a:p>
          <a:p>
            <a:pPr algn="ctr" eaLnBrk="1" hangingPunct="1">
              <a:buFontTx/>
              <a:buNone/>
            </a:pPr>
            <a:r>
              <a:rPr lang="en-US" altLang="ja-JP" sz="2800">
                <a:latin typeface="Arial" charset="0"/>
              </a:rPr>
              <a:t>J. Wooden</a:t>
            </a:r>
            <a:endParaRPr lang="en-US" sz="2800">
              <a:latin typeface="Arial" charset="0"/>
            </a:endParaRPr>
          </a:p>
        </p:txBody>
      </p:sp>
      <p:pic>
        <p:nvPicPr>
          <p:cNvPr id="17412" name="Picture 5" descr="87516607calend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52600"/>
            <a:ext cx="215265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7413" name="Group 8"/>
          <p:cNvGrpSpPr>
            <a:grpSpLocks/>
          </p:cNvGrpSpPr>
          <p:nvPr/>
        </p:nvGrpSpPr>
        <p:grpSpPr bwMode="auto">
          <a:xfrm flipH="1">
            <a:off x="3375025" y="76201"/>
            <a:ext cx="304800" cy="6716713"/>
            <a:chOff x="5040" y="0"/>
            <a:chExt cx="288" cy="4320"/>
          </a:xfrm>
        </p:grpSpPr>
        <p:sp>
          <p:nvSpPr>
            <p:cNvPr id="17415" name="Rectangle 9"/>
            <p:cNvSpPr>
              <a:spLocks noChangeArrowheads="1"/>
            </p:cNvSpPr>
            <p:nvPr/>
          </p:nvSpPr>
          <p:spPr bwMode="auto">
            <a:xfrm>
              <a:off x="5232" y="0"/>
              <a:ext cx="96" cy="4320"/>
            </a:xfrm>
            <a:prstGeom prst="rect">
              <a:avLst/>
            </a:prstGeom>
            <a:solidFill>
              <a:srgbClr val="1E5694">
                <a:alpha val="89803"/>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sp>
          <p:nvSpPr>
            <p:cNvPr id="17416" name="Rectangle 10"/>
            <p:cNvSpPr>
              <a:spLocks noChangeArrowheads="1"/>
            </p:cNvSpPr>
            <p:nvPr/>
          </p:nvSpPr>
          <p:spPr bwMode="auto">
            <a:xfrm>
              <a:off x="5136" y="0"/>
              <a:ext cx="96" cy="4320"/>
            </a:xfrm>
            <a:prstGeom prst="rect">
              <a:avLst/>
            </a:prstGeom>
            <a:solidFill>
              <a:srgbClr val="1E5694">
                <a:alpha val="7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sp>
          <p:nvSpPr>
            <p:cNvPr id="17417" name="Rectangle 11"/>
            <p:cNvSpPr>
              <a:spLocks noChangeArrowheads="1"/>
            </p:cNvSpPr>
            <p:nvPr/>
          </p:nvSpPr>
          <p:spPr bwMode="auto">
            <a:xfrm>
              <a:off x="5040" y="0"/>
              <a:ext cx="96" cy="4320"/>
            </a:xfrm>
            <a:prstGeom prst="rect">
              <a:avLst/>
            </a:prstGeom>
            <a:solidFill>
              <a:srgbClr val="1E5694">
                <a:alpha val="7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grpSp>
      <p:sp>
        <p:nvSpPr>
          <p:cNvPr id="17414" name="Rectangle 12"/>
          <p:cNvSpPr>
            <a:spLocks noChangeArrowheads="1"/>
          </p:cNvSpPr>
          <p:nvPr/>
        </p:nvSpPr>
        <p:spPr bwMode="auto">
          <a:xfrm flipH="1">
            <a:off x="1524001" y="76201"/>
            <a:ext cx="1846263" cy="6716713"/>
          </a:xfrm>
          <a:prstGeom prst="rect">
            <a:avLst/>
          </a:prstGeom>
          <a:solidFill>
            <a:srgbClr val="1E5694">
              <a:alpha val="43137"/>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spTree>
    <p:extLst>
      <p:ext uri="{BB962C8B-B14F-4D97-AF65-F5344CB8AC3E}">
        <p14:creationId xmlns:p14="http://schemas.microsoft.com/office/powerpoint/2010/main" val="33160350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6"/>
          <p:cNvSpPr>
            <a:spLocks noChangeArrowheads="1"/>
          </p:cNvSpPr>
          <p:nvPr/>
        </p:nvSpPr>
        <p:spPr bwMode="auto">
          <a:xfrm flipH="1">
            <a:off x="1524000" y="76201"/>
            <a:ext cx="2139950" cy="6716713"/>
          </a:xfrm>
          <a:prstGeom prst="rect">
            <a:avLst/>
          </a:prstGeom>
          <a:solidFill>
            <a:srgbClr val="1E569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sp>
        <p:nvSpPr>
          <p:cNvPr id="18434" name="Rectangle 2"/>
          <p:cNvSpPr>
            <a:spLocks noGrp="1" noChangeArrowheads="1"/>
          </p:cNvSpPr>
          <p:nvPr>
            <p:ph type="title"/>
          </p:nvPr>
        </p:nvSpPr>
        <p:spPr>
          <a:xfrm>
            <a:off x="4267200" y="-152400"/>
            <a:ext cx="6096000" cy="1676400"/>
          </a:xfrm>
        </p:spPr>
        <p:txBody>
          <a:bodyPr/>
          <a:lstStyle/>
          <a:p>
            <a:pPr eaLnBrk="1" hangingPunct="1"/>
            <a:r>
              <a:rPr lang="en-US">
                <a:latin typeface="Arial" charset="0"/>
              </a:rPr>
              <a:t>Roadmap</a:t>
            </a:r>
          </a:p>
        </p:txBody>
      </p:sp>
      <p:sp>
        <p:nvSpPr>
          <p:cNvPr id="18435" name="Rectangle 3"/>
          <p:cNvSpPr>
            <a:spLocks noGrp="1" noChangeArrowheads="1"/>
          </p:cNvSpPr>
          <p:nvPr>
            <p:ph type="body" idx="1"/>
          </p:nvPr>
        </p:nvSpPr>
        <p:spPr>
          <a:xfrm>
            <a:off x="4267200" y="1219200"/>
            <a:ext cx="6096000" cy="4648200"/>
          </a:xfrm>
        </p:spPr>
        <p:txBody>
          <a:bodyPr>
            <a:normAutofit fontScale="62500" lnSpcReduction="20000"/>
          </a:bodyPr>
          <a:lstStyle/>
          <a:p>
            <a:pPr eaLnBrk="1" hangingPunct="1"/>
            <a:r>
              <a:rPr lang="en-US">
                <a:latin typeface="Arial" charset="0"/>
              </a:rPr>
              <a:t>What are you going to do?</a:t>
            </a:r>
          </a:p>
          <a:p>
            <a:pPr eaLnBrk="1" hangingPunct="1"/>
            <a:endParaRPr lang="en-US">
              <a:latin typeface="Arial" charset="0"/>
            </a:endParaRPr>
          </a:p>
          <a:p>
            <a:pPr eaLnBrk="1" hangingPunct="1"/>
            <a:r>
              <a:rPr lang="en-US">
                <a:latin typeface="Arial" charset="0"/>
              </a:rPr>
              <a:t>Succession planning options</a:t>
            </a:r>
          </a:p>
          <a:p>
            <a:pPr lvl="1" eaLnBrk="1" hangingPunct="1"/>
            <a:r>
              <a:rPr lang="en-US">
                <a:latin typeface="Arial" charset="0"/>
              </a:rPr>
              <a:t>Solos/small firm owners</a:t>
            </a:r>
          </a:p>
          <a:p>
            <a:pPr lvl="1" eaLnBrk="1" hangingPunct="1"/>
            <a:r>
              <a:rPr lang="en-US">
                <a:latin typeface="Arial" charset="0"/>
              </a:rPr>
              <a:t>What is a practice worth?</a:t>
            </a:r>
          </a:p>
          <a:p>
            <a:pPr lvl="1" eaLnBrk="1" hangingPunct="1"/>
            <a:r>
              <a:rPr lang="en-US">
                <a:latin typeface="Arial" charset="0"/>
              </a:rPr>
              <a:t>Larger firms</a:t>
            </a:r>
          </a:p>
          <a:p>
            <a:pPr algn="ctr" eaLnBrk="1" hangingPunct="1">
              <a:buFontTx/>
              <a:buNone/>
            </a:pPr>
            <a:endParaRPr lang="en-US" sz="2800" b="1">
              <a:latin typeface="Arial" charset="0"/>
            </a:endParaRPr>
          </a:p>
          <a:p>
            <a:pPr algn="ctr" eaLnBrk="1" hangingPunct="1">
              <a:buFontTx/>
              <a:buNone/>
            </a:pPr>
            <a:r>
              <a:rPr lang="ja-JP" altLang="en-US" b="1">
                <a:latin typeface="Arial" charset="0"/>
              </a:rPr>
              <a:t>“</a:t>
            </a:r>
            <a:r>
              <a:rPr lang="en-US" altLang="ja-JP" b="1">
                <a:latin typeface="Arial" charset="0"/>
              </a:rPr>
              <a:t>The best way to predict </a:t>
            </a:r>
          </a:p>
          <a:p>
            <a:pPr algn="ctr" eaLnBrk="1" hangingPunct="1">
              <a:buFontTx/>
              <a:buNone/>
            </a:pPr>
            <a:r>
              <a:rPr lang="en-US" b="1">
                <a:latin typeface="Arial" charset="0"/>
              </a:rPr>
              <a:t>   your future is to create it.</a:t>
            </a:r>
            <a:r>
              <a:rPr lang="ja-JP" altLang="en-US" b="1">
                <a:latin typeface="Arial" charset="0"/>
              </a:rPr>
              <a:t>”</a:t>
            </a:r>
            <a:r>
              <a:rPr lang="en-US" altLang="ja-JP" b="1">
                <a:latin typeface="Arial" charset="0"/>
              </a:rPr>
              <a:t>  </a:t>
            </a:r>
          </a:p>
          <a:p>
            <a:pPr algn="ctr" eaLnBrk="1" hangingPunct="1">
              <a:buFontTx/>
              <a:buNone/>
            </a:pPr>
            <a:r>
              <a:rPr lang="en-US" sz="2800" b="1">
                <a:latin typeface="Arial" charset="0"/>
              </a:rPr>
              <a:t>	Abraham Lincoln</a:t>
            </a:r>
          </a:p>
          <a:p>
            <a:pPr eaLnBrk="1" hangingPunct="1">
              <a:buFontTx/>
              <a:buNone/>
            </a:pPr>
            <a:endParaRPr lang="en-US">
              <a:latin typeface="Arial" charset="0"/>
            </a:endParaRPr>
          </a:p>
          <a:p>
            <a:pPr eaLnBrk="1" hangingPunct="1"/>
            <a:endParaRPr lang="en-US" sz="4000">
              <a:latin typeface="Arial" charset="0"/>
            </a:endParaRPr>
          </a:p>
          <a:p>
            <a:pPr eaLnBrk="1" hangingPunct="1"/>
            <a:endParaRPr lang="en-US" sz="4000">
              <a:latin typeface="Arial" charset="0"/>
            </a:endParaRPr>
          </a:p>
          <a:p>
            <a:pPr eaLnBrk="1" hangingPunct="1">
              <a:buFontTx/>
              <a:buNone/>
            </a:pPr>
            <a:endParaRPr lang="en-US">
              <a:latin typeface="Arial" charset="0"/>
            </a:endParaRPr>
          </a:p>
        </p:txBody>
      </p:sp>
      <p:pic>
        <p:nvPicPr>
          <p:cNvPr id="18436" name="Picture 5" descr="arrow01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86000"/>
            <a:ext cx="24384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8437" name="Group 8"/>
          <p:cNvGrpSpPr>
            <a:grpSpLocks/>
          </p:cNvGrpSpPr>
          <p:nvPr/>
        </p:nvGrpSpPr>
        <p:grpSpPr bwMode="auto">
          <a:xfrm flipH="1">
            <a:off x="3657600" y="66676"/>
            <a:ext cx="304800" cy="6716713"/>
            <a:chOff x="5040" y="0"/>
            <a:chExt cx="288" cy="4320"/>
          </a:xfrm>
        </p:grpSpPr>
        <p:sp>
          <p:nvSpPr>
            <p:cNvPr id="18439" name="Rectangle 9"/>
            <p:cNvSpPr>
              <a:spLocks noChangeArrowheads="1"/>
            </p:cNvSpPr>
            <p:nvPr/>
          </p:nvSpPr>
          <p:spPr bwMode="auto">
            <a:xfrm>
              <a:off x="5232" y="0"/>
              <a:ext cx="96" cy="4320"/>
            </a:xfrm>
            <a:prstGeom prst="rect">
              <a:avLst/>
            </a:prstGeom>
            <a:solidFill>
              <a:srgbClr val="1E5694">
                <a:alpha val="89803"/>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sp>
          <p:nvSpPr>
            <p:cNvPr id="18440" name="Rectangle 10"/>
            <p:cNvSpPr>
              <a:spLocks noChangeArrowheads="1"/>
            </p:cNvSpPr>
            <p:nvPr/>
          </p:nvSpPr>
          <p:spPr bwMode="auto">
            <a:xfrm>
              <a:off x="5136" y="0"/>
              <a:ext cx="96" cy="4320"/>
            </a:xfrm>
            <a:prstGeom prst="rect">
              <a:avLst/>
            </a:prstGeom>
            <a:solidFill>
              <a:srgbClr val="1E5694">
                <a:alpha val="7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sp>
          <p:nvSpPr>
            <p:cNvPr id="18441" name="Rectangle 11"/>
            <p:cNvSpPr>
              <a:spLocks noChangeArrowheads="1"/>
            </p:cNvSpPr>
            <p:nvPr/>
          </p:nvSpPr>
          <p:spPr bwMode="auto">
            <a:xfrm>
              <a:off x="5040" y="0"/>
              <a:ext cx="96" cy="4320"/>
            </a:xfrm>
            <a:prstGeom prst="rect">
              <a:avLst/>
            </a:prstGeom>
            <a:solidFill>
              <a:srgbClr val="1E5694">
                <a:alpha val="7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grpSp>
      <p:sp>
        <p:nvSpPr>
          <p:cNvPr id="18438" name="Rectangle 12"/>
          <p:cNvSpPr>
            <a:spLocks noChangeArrowheads="1"/>
          </p:cNvSpPr>
          <p:nvPr/>
        </p:nvSpPr>
        <p:spPr bwMode="auto">
          <a:xfrm flipH="1">
            <a:off x="1524000" y="65088"/>
            <a:ext cx="2133600" cy="6716712"/>
          </a:xfrm>
          <a:prstGeom prst="rect">
            <a:avLst/>
          </a:prstGeom>
          <a:solidFill>
            <a:srgbClr val="1E5694">
              <a:alpha val="43137"/>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spTree>
    <p:extLst>
      <p:ext uri="{BB962C8B-B14F-4D97-AF65-F5344CB8AC3E}">
        <p14:creationId xmlns:p14="http://schemas.microsoft.com/office/powerpoint/2010/main" val="3662683616"/>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2743200" y="-228600"/>
            <a:ext cx="7467600" cy="1600200"/>
          </a:xfrm>
        </p:spPr>
        <p:txBody>
          <a:bodyPr/>
          <a:lstStyle/>
          <a:p>
            <a:r>
              <a:rPr lang="en-US">
                <a:latin typeface="Arial" charset="0"/>
              </a:rPr>
              <a:t>Future</a:t>
            </a:r>
          </a:p>
        </p:txBody>
      </p:sp>
      <p:sp>
        <p:nvSpPr>
          <p:cNvPr id="20482" name="Content Placeholder 2"/>
          <p:cNvSpPr>
            <a:spLocks noGrp="1"/>
          </p:cNvSpPr>
          <p:nvPr>
            <p:ph idx="1"/>
          </p:nvPr>
        </p:nvSpPr>
        <p:spPr>
          <a:xfrm>
            <a:off x="2895600" y="1447800"/>
            <a:ext cx="7391400" cy="4648200"/>
          </a:xfrm>
        </p:spPr>
        <p:txBody>
          <a:bodyPr>
            <a:normAutofit fontScale="92500"/>
          </a:bodyPr>
          <a:lstStyle/>
          <a:p>
            <a:r>
              <a:rPr lang="en-US">
                <a:latin typeface="Arial" charset="0"/>
              </a:rPr>
              <a:t>For next 18 years, 10,000 people will turn 65 everyday</a:t>
            </a:r>
          </a:p>
          <a:p>
            <a:r>
              <a:rPr lang="en-US">
                <a:latin typeface="Arial" charset="0"/>
              </a:rPr>
              <a:t>ABA predicts 400,000 boomer lawyers will retire in the next 10-15 years</a:t>
            </a:r>
          </a:p>
          <a:p>
            <a:r>
              <a:rPr lang="en-US">
                <a:latin typeface="Arial" charset="0"/>
              </a:rPr>
              <a:t>65 – 20 year life expectancy</a:t>
            </a:r>
          </a:p>
          <a:p>
            <a:pPr algn="ctr" eaLnBrk="1" hangingPunct="1">
              <a:buFontTx/>
              <a:buNone/>
            </a:pPr>
            <a:endParaRPr lang="en-US" sz="2800" b="1">
              <a:latin typeface="Arial" charset="0"/>
            </a:endParaRPr>
          </a:p>
          <a:p>
            <a:pPr algn="ctr" eaLnBrk="1" hangingPunct="1">
              <a:buFontTx/>
              <a:buNone/>
            </a:pPr>
            <a:r>
              <a:rPr lang="ja-JP" altLang="en-US" sz="2800" b="1">
                <a:latin typeface="Arial" charset="0"/>
              </a:rPr>
              <a:t>“</a:t>
            </a:r>
            <a:r>
              <a:rPr lang="en-US" altLang="ja-JP" sz="2800" b="1">
                <a:latin typeface="Arial" charset="0"/>
              </a:rPr>
              <a:t>The future ain’t what it used to be.</a:t>
            </a:r>
            <a:r>
              <a:rPr lang="ja-JP" altLang="en-US" sz="2800" b="1">
                <a:latin typeface="Arial" charset="0"/>
              </a:rPr>
              <a:t>”</a:t>
            </a:r>
            <a:endParaRPr lang="en-US" altLang="ja-JP" sz="2800" b="1">
              <a:latin typeface="Arial" charset="0"/>
            </a:endParaRPr>
          </a:p>
          <a:p>
            <a:pPr eaLnBrk="1" hangingPunct="1">
              <a:buFontTx/>
              <a:buNone/>
            </a:pPr>
            <a:r>
              <a:rPr lang="en-US" sz="2800" b="1">
                <a:latin typeface="Arial" charset="0"/>
              </a:rPr>
              <a:t>		Yogi Berra	</a:t>
            </a:r>
          </a:p>
          <a:p>
            <a:pPr eaLnBrk="1" hangingPunct="1">
              <a:buFontTx/>
              <a:buNone/>
            </a:pPr>
            <a:endParaRPr lang="en-US">
              <a:latin typeface="Arial" charset="0"/>
            </a:endParaRPr>
          </a:p>
          <a:p>
            <a:endParaRPr lang="en-US">
              <a:latin typeface="Arial" charset="0"/>
            </a:endParaRPr>
          </a:p>
        </p:txBody>
      </p:sp>
    </p:spTree>
    <p:extLst>
      <p:ext uri="{BB962C8B-B14F-4D97-AF65-F5344CB8AC3E}">
        <p14:creationId xmlns:p14="http://schemas.microsoft.com/office/powerpoint/2010/main" val="395298043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68835"/>
          <p:cNvPicPr>
            <a:picLocks noChangeAspect="1" noChangeArrowheads="1"/>
          </p:cNvPicPr>
          <p:nvPr/>
        </p:nvPicPr>
        <p:blipFill>
          <a:blip r:embed="rId2">
            <a:extLst>
              <a:ext uri="{28A0092B-C50C-407E-A947-70E740481C1C}">
                <a14:useLocalDpi xmlns:a14="http://schemas.microsoft.com/office/drawing/2010/main" val="0"/>
              </a:ext>
            </a:extLst>
          </a:blip>
          <a:srcRect b="6425"/>
          <a:stretch>
            <a:fillRect/>
          </a:stretch>
        </p:blipFill>
        <p:spPr bwMode="auto">
          <a:xfrm>
            <a:off x="3746500" y="304800"/>
            <a:ext cx="4711700" cy="5062538"/>
          </a:xfrm>
          <a:prstGeom prst="rect">
            <a:avLst/>
          </a:prstGeom>
          <a:noFill/>
          <a:ln>
            <a:noFill/>
          </a:ln>
          <a:effectLst>
            <a:outerShdw dist="71842" dir="2700000" algn="ctr" rotWithShape="0">
              <a:srgbClr val="1B5694">
                <a:alpha val="10001"/>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ext Box 3"/>
          <p:cNvSpPr txBox="1">
            <a:spLocks noChangeArrowheads="1"/>
          </p:cNvSpPr>
          <p:nvPr/>
        </p:nvSpPr>
        <p:spPr bwMode="auto">
          <a:xfrm>
            <a:off x="3184525" y="5562600"/>
            <a:ext cx="61658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4800" u="sng">
                <a:solidFill>
                  <a:schemeClr val="tx1"/>
                </a:solidFill>
                <a:latin typeface="Arial" charset="0"/>
                <a:ea typeface="ＭＳ Ｐゴシック" charset="0"/>
                <a:cs typeface="ＭＳ Ｐゴシック" charset="0"/>
              </a:defRPr>
            </a:lvl1pPr>
            <a:lvl2pPr marL="742950" indent="-285750">
              <a:defRPr sz="4800" u="sng">
                <a:solidFill>
                  <a:schemeClr val="tx1"/>
                </a:solidFill>
                <a:latin typeface="Arial" charset="0"/>
                <a:ea typeface="ＭＳ Ｐゴシック" charset="0"/>
              </a:defRPr>
            </a:lvl2pPr>
            <a:lvl3pPr marL="1143000" indent="-228600">
              <a:defRPr sz="4800" u="sng">
                <a:solidFill>
                  <a:schemeClr val="tx1"/>
                </a:solidFill>
                <a:latin typeface="Arial" charset="0"/>
                <a:ea typeface="ＭＳ Ｐゴシック" charset="0"/>
              </a:defRPr>
            </a:lvl3pPr>
            <a:lvl4pPr marL="1600200" indent="-228600">
              <a:defRPr sz="4800" u="sng">
                <a:solidFill>
                  <a:schemeClr val="tx1"/>
                </a:solidFill>
                <a:latin typeface="Arial" charset="0"/>
                <a:ea typeface="ＭＳ Ｐゴシック" charset="0"/>
              </a:defRPr>
            </a:lvl4pPr>
            <a:lvl5pPr marL="2057400" indent="-228600">
              <a:defRPr sz="4800" u="sng">
                <a:solidFill>
                  <a:schemeClr val="tx1"/>
                </a:solidFill>
                <a:latin typeface="Arial" charset="0"/>
                <a:ea typeface="ＭＳ Ｐゴシック" charset="0"/>
              </a:defRPr>
            </a:lvl5pPr>
            <a:lvl6pPr marL="2514600" indent="-228600" eaLnBrk="0" fontAlgn="base" hangingPunct="0">
              <a:spcBef>
                <a:spcPct val="0"/>
              </a:spcBef>
              <a:spcAft>
                <a:spcPct val="0"/>
              </a:spcAft>
              <a:defRPr sz="4800" u="sng">
                <a:solidFill>
                  <a:schemeClr val="tx1"/>
                </a:solidFill>
                <a:latin typeface="Arial" charset="0"/>
                <a:ea typeface="ＭＳ Ｐゴシック" charset="0"/>
              </a:defRPr>
            </a:lvl6pPr>
            <a:lvl7pPr marL="2971800" indent="-228600" eaLnBrk="0" fontAlgn="base" hangingPunct="0">
              <a:spcBef>
                <a:spcPct val="0"/>
              </a:spcBef>
              <a:spcAft>
                <a:spcPct val="0"/>
              </a:spcAft>
              <a:defRPr sz="4800" u="sng">
                <a:solidFill>
                  <a:schemeClr val="tx1"/>
                </a:solidFill>
                <a:latin typeface="Arial" charset="0"/>
                <a:ea typeface="ＭＳ Ｐゴシック" charset="0"/>
              </a:defRPr>
            </a:lvl7pPr>
            <a:lvl8pPr marL="3429000" indent="-228600" eaLnBrk="0" fontAlgn="base" hangingPunct="0">
              <a:spcBef>
                <a:spcPct val="0"/>
              </a:spcBef>
              <a:spcAft>
                <a:spcPct val="0"/>
              </a:spcAft>
              <a:defRPr sz="4800" u="sng">
                <a:solidFill>
                  <a:schemeClr val="tx1"/>
                </a:solidFill>
                <a:latin typeface="Arial" charset="0"/>
                <a:ea typeface="ＭＳ Ｐゴシック" charset="0"/>
              </a:defRPr>
            </a:lvl8pPr>
            <a:lvl9pPr marL="3886200" indent="-228600" eaLnBrk="0" fontAlgn="base" hangingPunct="0">
              <a:spcBef>
                <a:spcPct val="0"/>
              </a:spcBef>
              <a:spcAft>
                <a:spcPct val="0"/>
              </a:spcAft>
              <a:defRPr sz="4800" u="sng">
                <a:solidFill>
                  <a:schemeClr val="tx1"/>
                </a:solidFill>
                <a:latin typeface="Arial" charset="0"/>
                <a:ea typeface="ＭＳ Ｐゴシック" charset="0"/>
              </a:defRPr>
            </a:lvl9pPr>
          </a:lstStyle>
          <a:p>
            <a:pPr algn="ctr" eaLnBrk="0" fontAlgn="base" hangingPunct="0">
              <a:spcBef>
                <a:spcPct val="0"/>
              </a:spcBef>
              <a:spcAft>
                <a:spcPct val="0"/>
              </a:spcAft>
            </a:pPr>
            <a:r>
              <a:rPr lang="ja-JP" altLang="en-US" sz="1800" b="1" i="1" u="none">
                <a:solidFill>
                  <a:srgbClr val="000000"/>
                </a:solidFill>
                <a:latin typeface="Times New Roman" charset="0"/>
              </a:rPr>
              <a:t>“</a:t>
            </a:r>
            <a:r>
              <a:rPr lang="en-US" altLang="ja-JP" sz="1800" b="1" i="1" u="none">
                <a:solidFill>
                  <a:srgbClr val="000000"/>
                </a:solidFill>
                <a:latin typeface="Times New Roman" charset="0"/>
              </a:rPr>
              <a:t>How I envy you, Tomkins, with that great big wonderful world</a:t>
            </a:r>
            <a:br>
              <a:rPr lang="en-US" altLang="ja-JP" sz="1800" b="1" i="1" u="none">
                <a:solidFill>
                  <a:srgbClr val="000000"/>
                </a:solidFill>
                <a:latin typeface="Times New Roman" charset="0"/>
              </a:rPr>
            </a:br>
            <a:r>
              <a:rPr lang="en-US" altLang="ja-JP" sz="1800" b="1" i="1" u="none">
                <a:solidFill>
                  <a:srgbClr val="000000"/>
                </a:solidFill>
                <a:latin typeface="Times New Roman" charset="0"/>
              </a:rPr>
              <a:t>out there waiting for you to retire into!</a:t>
            </a:r>
            <a:r>
              <a:rPr lang="ja-JP" altLang="en-US" sz="1800" b="1" i="1" u="none">
                <a:solidFill>
                  <a:srgbClr val="000000"/>
                </a:solidFill>
                <a:latin typeface="Times New Roman" charset="0"/>
              </a:rPr>
              <a:t>”</a:t>
            </a:r>
            <a:endParaRPr lang="en-US" sz="1800" b="1" i="1" u="none">
              <a:solidFill>
                <a:srgbClr val="000000"/>
              </a:solidFill>
              <a:latin typeface="Times New Roman" charset="0"/>
            </a:endParaRPr>
          </a:p>
        </p:txBody>
      </p:sp>
      <p:sp>
        <p:nvSpPr>
          <p:cNvPr id="19459" name="Rectangle 4"/>
          <p:cNvSpPr>
            <a:spLocks noChangeArrowheads="1"/>
          </p:cNvSpPr>
          <p:nvPr/>
        </p:nvSpPr>
        <p:spPr bwMode="auto">
          <a:xfrm>
            <a:off x="1524000" y="74612"/>
            <a:ext cx="1066800" cy="6707188"/>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sp>
        <p:nvSpPr>
          <p:cNvPr id="5" name="Rectangle 4"/>
          <p:cNvSpPr>
            <a:spLocks noChangeArrowheads="1"/>
          </p:cNvSpPr>
          <p:nvPr/>
        </p:nvSpPr>
        <p:spPr bwMode="auto">
          <a:xfrm>
            <a:off x="10363200" y="76200"/>
            <a:ext cx="304800" cy="6707188"/>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spTree>
    <p:extLst>
      <p:ext uri="{BB962C8B-B14F-4D97-AF65-F5344CB8AC3E}">
        <p14:creationId xmlns:p14="http://schemas.microsoft.com/office/powerpoint/2010/main" val="2906022607"/>
      </p:ext>
    </p:extLst>
  </p:cSld>
  <p:clrMapOvr>
    <a:masterClrMapping/>
  </p:clrMapOvr>
  <p:transition>
    <p:randomBa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4" descr="136671_presentationlicense_C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685801"/>
            <a:ext cx="6248400" cy="5407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4"/>
          <p:cNvSpPr>
            <a:spLocks noChangeArrowheads="1"/>
          </p:cNvSpPr>
          <p:nvPr/>
        </p:nvSpPr>
        <p:spPr bwMode="auto">
          <a:xfrm>
            <a:off x="1524000" y="76200"/>
            <a:ext cx="1066800" cy="6707188"/>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sp>
        <p:nvSpPr>
          <p:cNvPr id="4" name="Rectangle 3"/>
          <p:cNvSpPr>
            <a:spLocks noChangeArrowheads="1"/>
          </p:cNvSpPr>
          <p:nvPr/>
        </p:nvSpPr>
        <p:spPr bwMode="auto">
          <a:xfrm>
            <a:off x="10363200" y="76200"/>
            <a:ext cx="304800" cy="6707188"/>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spTree>
    <p:extLst>
      <p:ext uri="{BB962C8B-B14F-4D97-AF65-F5344CB8AC3E}">
        <p14:creationId xmlns:p14="http://schemas.microsoft.com/office/powerpoint/2010/main" val="3128519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4"/>
          <p:cNvSpPr>
            <a:spLocks noChangeArrowheads="1"/>
          </p:cNvSpPr>
          <p:nvPr/>
        </p:nvSpPr>
        <p:spPr bwMode="auto">
          <a:xfrm>
            <a:off x="1524000" y="76200"/>
            <a:ext cx="1066800" cy="6707188"/>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pic>
        <p:nvPicPr>
          <p:cNvPr id="21506" name="Picture 8" descr="cartoon_bill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1" y="1371600"/>
            <a:ext cx="5072063" cy="5253038"/>
          </a:xfrm>
          <a:prstGeom prst="rect">
            <a:avLst/>
          </a:prstGeom>
          <a:noFill/>
          <a:ln>
            <a:noFill/>
          </a:ln>
          <a:effectLst>
            <a:outerShdw dist="71842" dir="2700000" algn="ctr" rotWithShape="0">
              <a:srgbClr val="1B5694">
                <a:alpha val="10001"/>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7" name="Title 3"/>
          <p:cNvSpPr>
            <a:spLocks noGrp="1"/>
          </p:cNvSpPr>
          <p:nvPr>
            <p:ph type="title"/>
          </p:nvPr>
        </p:nvSpPr>
        <p:spPr>
          <a:xfrm>
            <a:off x="2667000" y="0"/>
            <a:ext cx="7467600" cy="1371600"/>
          </a:xfrm>
        </p:spPr>
        <p:txBody>
          <a:bodyPr/>
          <a:lstStyle/>
          <a:p>
            <a:r>
              <a:rPr lang="en-US">
                <a:latin typeface="Arial" charset="0"/>
              </a:rPr>
              <a:t>When to Hold </a:t>
            </a:r>
            <a:r>
              <a:rPr lang="ja-JP" altLang="en-US">
                <a:latin typeface="Arial" charset="0"/>
              </a:rPr>
              <a:t>‘</a:t>
            </a:r>
            <a:r>
              <a:rPr lang="en-US" altLang="ja-JP">
                <a:latin typeface="Arial" charset="0"/>
              </a:rPr>
              <a:t>Em and</a:t>
            </a:r>
            <a:br>
              <a:rPr lang="en-US" altLang="ja-JP">
                <a:latin typeface="Arial" charset="0"/>
              </a:rPr>
            </a:br>
            <a:r>
              <a:rPr lang="en-US" altLang="ja-JP">
                <a:latin typeface="Arial" charset="0"/>
              </a:rPr>
              <a:t>When to Fold </a:t>
            </a:r>
            <a:r>
              <a:rPr lang="ja-JP" altLang="en-US">
                <a:latin typeface="Arial" charset="0"/>
              </a:rPr>
              <a:t>‘</a:t>
            </a:r>
            <a:r>
              <a:rPr lang="en-US" altLang="ja-JP">
                <a:latin typeface="Arial" charset="0"/>
              </a:rPr>
              <a:t>Em</a:t>
            </a:r>
            <a:endParaRPr lang="en-US">
              <a:latin typeface="Arial" charset="0"/>
            </a:endParaRPr>
          </a:p>
        </p:txBody>
      </p:sp>
      <p:sp>
        <p:nvSpPr>
          <p:cNvPr id="5" name="Rectangle 4"/>
          <p:cNvSpPr>
            <a:spLocks noChangeArrowheads="1"/>
          </p:cNvSpPr>
          <p:nvPr/>
        </p:nvSpPr>
        <p:spPr bwMode="auto">
          <a:xfrm>
            <a:off x="10363200" y="76200"/>
            <a:ext cx="304800" cy="6707188"/>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spTree>
    <p:extLst>
      <p:ext uri="{BB962C8B-B14F-4D97-AF65-F5344CB8AC3E}">
        <p14:creationId xmlns:p14="http://schemas.microsoft.com/office/powerpoint/2010/main" val="2456206194"/>
      </p:ext>
    </p:extLst>
  </p:cSld>
  <p:clrMapOvr>
    <a:masterClrMapping/>
  </p:clrMapOvr>
  <p:transition>
    <p:randomBa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1524000" y="76200"/>
            <a:ext cx="1066800" cy="6707188"/>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pic>
        <p:nvPicPr>
          <p:cNvPr id="2" name="Picture 1" descr="Screen Shot 2015-08-08 at 9.23.4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304801"/>
            <a:ext cx="8458200" cy="6039283"/>
          </a:xfrm>
          <a:prstGeom prst="rect">
            <a:avLst/>
          </a:prstGeom>
        </p:spPr>
      </p:pic>
      <p:sp>
        <p:nvSpPr>
          <p:cNvPr id="4" name="Rectangle 3"/>
          <p:cNvSpPr>
            <a:spLocks noChangeArrowheads="1"/>
          </p:cNvSpPr>
          <p:nvPr/>
        </p:nvSpPr>
        <p:spPr bwMode="auto">
          <a:xfrm>
            <a:off x="10363200" y="76200"/>
            <a:ext cx="304800" cy="6707188"/>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spTree>
    <p:extLst>
      <p:ext uri="{BB962C8B-B14F-4D97-AF65-F5344CB8AC3E}">
        <p14:creationId xmlns:p14="http://schemas.microsoft.com/office/powerpoint/2010/main" val="700479782"/>
      </p:ext>
    </p:extLst>
  </p:cSld>
  <p:clrMapOvr>
    <a:masterClrMapping/>
  </p:clrMapOvr>
  <p:transition>
    <p:randomBa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r>
              <a:rPr lang="en-US">
                <a:latin typeface="Arial" charset="0"/>
              </a:rPr>
              <a:t>Is It Time?</a:t>
            </a:r>
          </a:p>
        </p:txBody>
      </p:sp>
      <p:sp>
        <p:nvSpPr>
          <p:cNvPr id="10243" name="Content Placeholder 2"/>
          <p:cNvSpPr>
            <a:spLocks noGrp="1"/>
          </p:cNvSpPr>
          <p:nvPr>
            <p:ph idx="1"/>
          </p:nvPr>
        </p:nvSpPr>
        <p:spPr/>
        <p:txBody>
          <a:bodyPr/>
          <a:lstStyle/>
          <a:p>
            <a:pPr eaLnBrk="1" hangingPunct="1">
              <a:lnSpc>
                <a:spcPct val="80000"/>
              </a:lnSpc>
            </a:pPr>
            <a:r>
              <a:rPr lang="en-US" sz="3600">
                <a:latin typeface="Arial" charset="0"/>
              </a:rPr>
              <a:t>Physical health</a:t>
            </a:r>
          </a:p>
          <a:p>
            <a:pPr eaLnBrk="1" hangingPunct="1">
              <a:lnSpc>
                <a:spcPct val="80000"/>
              </a:lnSpc>
            </a:pPr>
            <a:r>
              <a:rPr lang="en-US" sz="3600">
                <a:latin typeface="Arial" charset="0"/>
              </a:rPr>
              <a:t>Mental health – edge and passion</a:t>
            </a:r>
          </a:p>
          <a:p>
            <a:pPr eaLnBrk="1" hangingPunct="1">
              <a:lnSpc>
                <a:spcPct val="80000"/>
              </a:lnSpc>
            </a:pPr>
            <a:r>
              <a:rPr lang="en-US" sz="3600">
                <a:latin typeface="Arial" charset="0"/>
              </a:rPr>
              <a:t>Others’ </a:t>
            </a:r>
            <a:r>
              <a:rPr lang="en-US" altLang="ja-JP" sz="3600">
                <a:latin typeface="Arial" charset="0"/>
              </a:rPr>
              <a:t>health</a:t>
            </a:r>
          </a:p>
          <a:p>
            <a:pPr eaLnBrk="1" hangingPunct="1">
              <a:lnSpc>
                <a:spcPct val="80000"/>
              </a:lnSpc>
            </a:pPr>
            <a:r>
              <a:rPr lang="en-US" sz="3600">
                <a:latin typeface="Arial" charset="0"/>
              </a:rPr>
              <a:t>Want to give back</a:t>
            </a:r>
          </a:p>
          <a:p>
            <a:pPr eaLnBrk="1" hangingPunct="1">
              <a:lnSpc>
                <a:spcPct val="80000"/>
              </a:lnSpc>
            </a:pPr>
            <a:r>
              <a:rPr lang="en-US" sz="3600">
                <a:latin typeface="Arial" charset="0"/>
              </a:rPr>
              <a:t>Want more family time</a:t>
            </a:r>
          </a:p>
          <a:p>
            <a:pPr eaLnBrk="1" hangingPunct="1">
              <a:lnSpc>
                <a:spcPct val="80000"/>
              </a:lnSpc>
            </a:pPr>
            <a:r>
              <a:rPr lang="en-US" sz="3600">
                <a:latin typeface="Arial" charset="0"/>
              </a:rPr>
              <a:t>Want more R &amp; R</a:t>
            </a:r>
          </a:p>
          <a:p>
            <a:endParaRPr lang="en-US" sz="3600">
              <a:latin typeface="Arial" charset="0"/>
            </a:endParaRPr>
          </a:p>
        </p:txBody>
      </p:sp>
    </p:spTree>
    <p:extLst>
      <p:ext uri="{BB962C8B-B14F-4D97-AF65-F5344CB8AC3E}">
        <p14:creationId xmlns:p14="http://schemas.microsoft.com/office/powerpoint/2010/main" val="22755058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fade">
                                      <p:cBhvr>
                                        <p:cTn id="7" dur="2000"/>
                                        <p:tgtEl>
                                          <p:spTgt spid="102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43">
                                            <p:txEl>
                                              <p:pRg st="1" end="1"/>
                                            </p:txEl>
                                          </p:spTgt>
                                        </p:tgtEl>
                                        <p:attrNameLst>
                                          <p:attrName>style.visibility</p:attrName>
                                        </p:attrNameLst>
                                      </p:cBhvr>
                                      <p:to>
                                        <p:strVal val="visible"/>
                                      </p:to>
                                    </p:set>
                                    <p:animEffect transition="in" filter="fade">
                                      <p:cBhvr>
                                        <p:cTn id="12" dur="2000"/>
                                        <p:tgtEl>
                                          <p:spTgt spid="102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Effect transition="in" filter="fade">
                                      <p:cBhvr>
                                        <p:cTn id="17" dur="2000"/>
                                        <p:tgtEl>
                                          <p:spTgt spid="1024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243">
                                            <p:txEl>
                                              <p:pRg st="3" end="3"/>
                                            </p:txEl>
                                          </p:spTgt>
                                        </p:tgtEl>
                                        <p:attrNameLst>
                                          <p:attrName>style.visibility</p:attrName>
                                        </p:attrNameLst>
                                      </p:cBhvr>
                                      <p:to>
                                        <p:strVal val="visible"/>
                                      </p:to>
                                    </p:set>
                                    <p:animEffect transition="in" filter="fade">
                                      <p:cBhvr>
                                        <p:cTn id="22" dur="2000"/>
                                        <p:tgtEl>
                                          <p:spTgt spid="1024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243">
                                            <p:txEl>
                                              <p:pRg st="4" end="4"/>
                                            </p:txEl>
                                          </p:spTgt>
                                        </p:tgtEl>
                                        <p:attrNameLst>
                                          <p:attrName>style.visibility</p:attrName>
                                        </p:attrNameLst>
                                      </p:cBhvr>
                                      <p:to>
                                        <p:strVal val="visible"/>
                                      </p:to>
                                    </p:set>
                                    <p:animEffect transition="in" filter="fade">
                                      <p:cBhvr>
                                        <p:cTn id="27" dur="2000"/>
                                        <p:tgtEl>
                                          <p:spTgt spid="1024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243">
                                            <p:txEl>
                                              <p:pRg st="5" end="5"/>
                                            </p:txEl>
                                          </p:spTgt>
                                        </p:tgtEl>
                                        <p:attrNameLst>
                                          <p:attrName>style.visibility</p:attrName>
                                        </p:attrNameLst>
                                      </p:cBhvr>
                                      <p:to>
                                        <p:strVal val="visible"/>
                                      </p:to>
                                    </p:set>
                                    <p:animEffect transition="in" filter="fade">
                                      <p:cBhvr>
                                        <p:cTn id="32" dur="2000"/>
                                        <p:tgtEl>
                                          <p:spTgt spid="102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2"/>
          <p:cNvSpPr>
            <a:spLocks noGrp="1"/>
          </p:cNvSpPr>
          <p:nvPr>
            <p:ph type="title"/>
          </p:nvPr>
        </p:nvSpPr>
        <p:spPr/>
        <p:txBody>
          <a:bodyPr/>
          <a:lstStyle/>
          <a:p>
            <a:r>
              <a:rPr lang="en-US">
                <a:latin typeface="Arial" charset="0"/>
              </a:rPr>
              <a:t>Is It Time?</a:t>
            </a:r>
          </a:p>
        </p:txBody>
      </p:sp>
      <p:sp>
        <p:nvSpPr>
          <p:cNvPr id="11267" name="Rectangle 3"/>
          <p:cNvSpPr>
            <a:spLocks noGrp="1" noChangeArrowheads="1"/>
          </p:cNvSpPr>
          <p:nvPr>
            <p:ph idx="1"/>
          </p:nvPr>
        </p:nvSpPr>
        <p:spPr/>
        <p:txBody>
          <a:bodyPr/>
          <a:lstStyle/>
          <a:p>
            <a:pPr algn="ctr" eaLnBrk="1" hangingPunct="1">
              <a:lnSpc>
                <a:spcPct val="80000"/>
              </a:lnSpc>
              <a:buFontTx/>
              <a:buNone/>
            </a:pPr>
            <a:r>
              <a:rPr lang="en-US" sz="4000">
                <a:latin typeface="Arial" charset="0"/>
              </a:rPr>
              <a:t>Finances</a:t>
            </a:r>
          </a:p>
          <a:p>
            <a:pPr eaLnBrk="1" hangingPunct="1">
              <a:lnSpc>
                <a:spcPct val="80000"/>
              </a:lnSpc>
            </a:pPr>
            <a:endParaRPr lang="en-US">
              <a:latin typeface="Arial" charset="0"/>
            </a:endParaRPr>
          </a:p>
          <a:p>
            <a:pPr eaLnBrk="1" hangingPunct="1">
              <a:lnSpc>
                <a:spcPct val="80000"/>
              </a:lnSpc>
            </a:pPr>
            <a:r>
              <a:rPr lang="en-US">
                <a:latin typeface="Arial" charset="0"/>
              </a:rPr>
              <a:t>What do you have?</a:t>
            </a:r>
          </a:p>
          <a:p>
            <a:pPr eaLnBrk="1" hangingPunct="1">
              <a:lnSpc>
                <a:spcPct val="80000"/>
              </a:lnSpc>
            </a:pPr>
            <a:r>
              <a:rPr lang="en-US">
                <a:latin typeface="Arial" charset="0"/>
              </a:rPr>
              <a:t>What do you need?</a:t>
            </a:r>
          </a:p>
          <a:p>
            <a:pPr eaLnBrk="1" hangingPunct="1">
              <a:lnSpc>
                <a:spcPct val="80000"/>
              </a:lnSpc>
            </a:pPr>
            <a:r>
              <a:rPr lang="en-US">
                <a:latin typeface="Arial" charset="0"/>
              </a:rPr>
              <a:t>Health insurance</a:t>
            </a:r>
          </a:p>
          <a:p>
            <a:pPr eaLnBrk="1" hangingPunct="1">
              <a:lnSpc>
                <a:spcPct val="80000"/>
              </a:lnSpc>
            </a:pPr>
            <a:r>
              <a:rPr lang="en-US">
                <a:latin typeface="Arial" charset="0"/>
              </a:rPr>
              <a:t>Social Security</a:t>
            </a:r>
          </a:p>
          <a:p>
            <a:pPr eaLnBrk="1" hangingPunct="1">
              <a:lnSpc>
                <a:spcPct val="80000"/>
              </a:lnSpc>
            </a:pPr>
            <a:r>
              <a:rPr lang="en-US">
                <a:latin typeface="Arial" charset="0"/>
              </a:rPr>
              <a:t>Estate planning</a:t>
            </a:r>
          </a:p>
          <a:p>
            <a:pPr eaLnBrk="1" hangingPunct="1">
              <a:lnSpc>
                <a:spcPct val="80000"/>
              </a:lnSpc>
            </a:pPr>
            <a:endParaRPr lang="en-US">
              <a:latin typeface="Arial" charset="0"/>
            </a:endParaRPr>
          </a:p>
        </p:txBody>
      </p:sp>
    </p:spTree>
    <p:extLst>
      <p:ext uri="{BB962C8B-B14F-4D97-AF65-F5344CB8AC3E}">
        <p14:creationId xmlns:p14="http://schemas.microsoft.com/office/powerpoint/2010/main" val="30553981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fade">
                                      <p:cBhvr>
                                        <p:cTn id="7" dur="2000"/>
                                        <p:tgtEl>
                                          <p:spTgt spid="112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267">
                                            <p:txEl>
                                              <p:pRg st="2" end="2"/>
                                            </p:txEl>
                                          </p:spTgt>
                                        </p:tgtEl>
                                        <p:attrNameLst>
                                          <p:attrName>style.visibility</p:attrName>
                                        </p:attrNameLst>
                                      </p:cBhvr>
                                      <p:to>
                                        <p:strVal val="visible"/>
                                      </p:to>
                                    </p:set>
                                    <p:animEffect transition="in" filter="fade">
                                      <p:cBhvr>
                                        <p:cTn id="12" dur="2000"/>
                                        <p:tgtEl>
                                          <p:spTgt spid="1126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267">
                                            <p:txEl>
                                              <p:pRg st="3" end="3"/>
                                            </p:txEl>
                                          </p:spTgt>
                                        </p:tgtEl>
                                        <p:attrNameLst>
                                          <p:attrName>style.visibility</p:attrName>
                                        </p:attrNameLst>
                                      </p:cBhvr>
                                      <p:to>
                                        <p:strVal val="visible"/>
                                      </p:to>
                                    </p:set>
                                    <p:animEffect transition="in" filter="fade">
                                      <p:cBhvr>
                                        <p:cTn id="17" dur="2000"/>
                                        <p:tgtEl>
                                          <p:spTgt spid="11267">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267">
                                            <p:txEl>
                                              <p:pRg st="4" end="4"/>
                                            </p:txEl>
                                          </p:spTgt>
                                        </p:tgtEl>
                                        <p:attrNameLst>
                                          <p:attrName>style.visibility</p:attrName>
                                        </p:attrNameLst>
                                      </p:cBhvr>
                                      <p:to>
                                        <p:strVal val="visible"/>
                                      </p:to>
                                    </p:set>
                                    <p:animEffect transition="in" filter="fade">
                                      <p:cBhvr>
                                        <p:cTn id="22" dur="2000"/>
                                        <p:tgtEl>
                                          <p:spTgt spid="11267">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animEffect transition="in" filter="fade">
                                      <p:cBhvr>
                                        <p:cTn id="27" dur="2000"/>
                                        <p:tgtEl>
                                          <p:spTgt spid="11267">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267">
                                            <p:txEl>
                                              <p:pRg st="6" end="6"/>
                                            </p:txEl>
                                          </p:spTgt>
                                        </p:tgtEl>
                                        <p:attrNameLst>
                                          <p:attrName>style.visibility</p:attrName>
                                        </p:attrNameLst>
                                      </p:cBhvr>
                                      <p:to>
                                        <p:strVal val="visible"/>
                                      </p:to>
                                    </p:set>
                                    <p:animEffect transition="in" filter="fade">
                                      <p:cBhvr>
                                        <p:cTn id="32" dur="2000"/>
                                        <p:tgtEl>
                                          <p:spTgt spid="1126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p:pic>
      <p:sp>
        <p:nvSpPr>
          <p:cNvPr id="4" name="Text Placeholder 3"/>
          <p:cNvSpPr>
            <a:spLocks noGrp="1"/>
          </p:cNvSpPr>
          <p:nvPr>
            <p:ph type="body" sz="quarter" idx="15"/>
          </p:nvPr>
        </p:nvSpPr>
        <p:spPr>
          <a:xfrm>
            <a:off x="1685132" y="2878138"/>
            <a:ext cx="8821737" cy="3379787"/>
          </a:xfrm>
        </p:spPr>
        <p:txBody>
          <a:bodyPr anchor="ctr" anchorCtr="0">
            <a:normAutofit/>
          </a:bodyPr>
          <a:lstStyle/>
          <a:p>
            <a:r>
              <a:rPr lang="en-US">
                <a:solidFill>
                  <a:schemeClr val="accent6"/>
                </a:solidFill>
              </a:rPr>
              <a:t>So Where Does This Leave Us?</a:t>
            </a:r>
          </a:p>
          <a:p>
            <a:pPr lvl="1"/>
            <a:r>
              <a:rPr lang="en-US" sz="3600"/>
              <a:t>How do we continue to invest &amp; grow to maintain higher payments to you?</a:t>
            </a:r>
          </a:p>
        </p:txBody>
      </p:sp>
    </p:spTree>
    <p:extLst>
      <p:ext uri="{BB962C8B-B14F-4D97-AF65-F5344CB8AC3E}">
        <p14:creationId xmlns:p14="http://schemas.microsoft.com/office/powerpoint/2010/main" val="685067100"/>
      </p:ext>
    </p:extLst>
  </p:cSld>
  <p:clrMapOvr>
    <a:masterClrMapping/>
  </p:clrMapOvr>
  <p:transition spd="med">
    <p:pull/>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30526" y="685800"/>
            <a:ext cx="6310313"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4"/>
          <p:cNvSpPr>
            <a:spLocks noChangeArrowheads="1"/>
          </p:cNvSpPr>
          <p:nvPr/>
        </p:nvSpPr>
        <p:spPr bwMode="auto">
          <a:xfrm>
            <a:off x="1524000" y="76200"/>
            <a:ext cx="1066800" cy="6707188"/>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sp>
        <p:nvSpPr>
          <p:cNvPr id="4" name="Rectangle 3"/>
          <p:cNvSpPr>
            <a:spLocks noChangeArrowheads="1"/>
          </p:cNvSpPr>
          <p:nvPr/>
        </p:nvSpPr>
        <p:spPr bwMode="auto">
          <a:xfrm>
            <a:off x="10363200" y="76200"/>
            <a:ext cx="304800" cy="6707188"/>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spTree>
    <p:extLst>
      <p:ext uri="{BB962C8B-B14F-4D97-AF65-F5344CB8AC3E}">
        <p14:creationId xmlns:p14="http://schemas.microsoft.com/office/powerpoint/2010/main" val="112509726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a:xfrm>
            <a:off x="2819400" y="228600"/>
            <a:ext cx="7391400" cy="1600200"/>
          </a:xfrm>
        </p:spPr>
        <p:txBody>
          <a:bodyPr/>
          <a:lstStyle/>
          <a:p>
            <a:r>
              <a:rPr lang="en-US">
                <a:latin typeface="Arial" charset="0"/>
              </a:rPr>
              <a:t>Why Lawyers </a:t>
            </a:r>
            <a:br>
              <a:rPr lang="en-US">
                <a:latin typeface="Arial" charset="0"/>
              </a:rPr>
            </a:br>
            <a:r>
              <a:rPr lang="en-US">
                <a:latin typeface="Arial" charset="0"/>
              </a:rPr>
              <a:t>Flunk Retirement</a:t>
            </a:r>
          </a:p>
        </p:txBody>
      </p:sp>
      <p:sp>
        <p:nvSpPr>
          <p:cNvPr id="69634" name="Content Placeholder 2"/>
          <p:cNvSpPr>
            <a:spLocks noGrp="1"/>
          </p:cNvSpPr>
          <p:nvPr>
            <p:ph idx="1"/>
          </p:nvPr>
        </p:nvSpPr>
        <p:spPr>
          <a:xfrm>
            <a:off x="2895600" y="2286000"/>
            <a:ext cx="7467600" cy="3886200"/>
          </a:xfrm>
        </p:spPr>
        <p:txBody>
          <a:bodyPr>
            <a:normAutofit lnSpcReduction="10000"/>
          </a:bodyPr>
          <a:lstStyle/>
          <a:p>
            <a:r>
              <a:rPr lang="en-US" sz="2800">
                <a:latin typeface="Arial" charset="0"/>
              </a:rPr>
              <a:t>Only thing planned - </a:t>
            </a:r>
            <a:r>
              <a:rPr lang="ja-JP" altLang="en-US" sz="2800">
                <a:latin typeface="Arial" charset="0"/>
              </a:rPr>
              <a:t>“</a:t>
            </a:r>
            <a:r>
              <a:rPr lang="en-US" altLang="ja-JP" sz="2800">
                <a:latin typeface="Arial" charset="0"/>
              </a:rPr>
              <a:t>how much do I need”</a:t>
            </a:r>
          </a:p>
          <a:p>
            <a:r>
              <a:rPr lang="en-US" sz="2800">
                <a:latin typeface="Arial" charset="0"/>
              </a:rPr>
              <a:t>Think with enough money, all will be fine</a:t>
            </a:r>
          </a:p>
          <a:p>
            <a:r>
              <a:rPr lang="en-US" sz="2800">
                <a:latin typeface="Arial" charset="0"/>
              </a:rPr>
              <a:t>Believe life of leisure will be fun</a:t>
            </a:r>
          </a:p>
          <a:p>
            <a:r>
              <a:rPr lang="ja-JP" altLang="en-US" sz="2800">
                <a:latin typeface="Arial" charset="0"/>
              </a:rPr>
              <a:t>“</a:t>
            </a:r>
            <a:r>
              <a:rPr lang="en-US" altLang="ja-JP" sz="2800">
                <a:latin typeface="Arial" charset="0"/>
              </a:rPr>
              <a:t>For better or for worse, but not for lunch.</a:t>
            </a:r>
            <a:r>
              <a:rPr lang="ja-JP" altLang="en-US" sz="2800">
                <a:latin typeface="Arial" charset="0"/>
              </a:rPr>
              <a:t>”</a:t>
            </a:r>
            <a:endParaRPr lang="en-US" altLang="ja-JP" sz="2800">
              <a:latin typeface="Arial" charset="0"/>
            </a:endParaRPr>
          </a:p>
          <a:p>
            <a:r>
              <a:rPr lang="en-US" sz="2800">
                <a:latin typeface="Arial" charset="0"/>
              </a:rPr>
              <a:t>62% disagree on timing; 33% disagree on lifestyle</a:t>
            </a:r>
          </a:p>
          <a:p>
            <a:r>
              <a:rPr lang="en-US" sz="2800">
                <a:latin typeface="Arial" charset="0"/>
              </a:rPr>
              <a:t>Overwhelmed by family issues</a:t>
            </a:r>
          </a:p>
        </p:txBody>
      </p:sp>
    </p:spTree>
    <p:extLst>
      <p:ext uri="{BB962C8B-B14F-4D97-AF65-F5344CB8AC3E}">
        <p14:creationId xmlns:p14="http://schemas.microsoft.com/office/powerpoint/2010/main" val="331331705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ChangeArrowheads="1"/>
          </p:cNvSpPr>
          <p:nvPr/>
        </p:nvSpPr>
        <p:spPr bwMode="auto">
          <a:xfrm>
            <a:off x="1524000" y="76200"/>
            <a:ext cx="1066800" cy="6707188"/>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pic>
        <p:nvPicPr>
          <p:cNvPr id="70658" name="Picture 3" descr="1204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9150" y="381000"/>
            <a:ext cx="5251450" cy="5791200"/>
          </a:xfrm>
          <a:prstGeom prst="rect">
            <a:avLst/>
          </a:prstGeom>
          <a:noFill/>
          <a:ln>
            <a:noFill/>
          </a:ln>
          <a:effectLst>
            <a:outerShdw dist="89803" dir="2700000" algn="ctr" rotWithShape="0">
              <a:srgbClr val="808080">
                <a:alpha val="5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10363200" y="76200"/>
            <a:ext cx="304800" cy="6707188"/>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spTree>
    <p:extLst>
      <p:ext uri="{BB962C8B-B14F-4D97-AF65-F5344CB8AC3E}">
        <p14:creationId xmlns:p14="http://schemas.microsoft.com/office/powerpoint/2010/main" val="2935979431"/>
      </p:ext>
    </p:extLst>
  </p:cSld>
  <p:clrMapOvr>
    <a:masterClrMapping/>
  </p:clrMapOvr>
  <p:transition>
    <p:randomBa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a:xfrm>
            <a:off x="2743200" y="228600"/>
            <a:ext cx="7467600" cy="1600200"/>
          </a:xfrm>
        </p:spPr>
        <p:txBody>
          <a:bodyPr/>
          <a:lstStyle/>
          <a:p>
            <a:r>
              <a:rPr lang="en-US">
                <a:latin typeface="Arial" charset="0"/>
              </a:rPr>
              <a:t>Lawyers Who Pass</a:t>
            </a:r>
          </a:p>
        </p:txBody>
      </p:sp>
      <p:sp>
        <p:nvSpPr>
          <p:cNvPr id="71682" name="Content Placeholder 2"/>
          <p:cNvSpPr>
            <a:spLocks noGrp="1"/>
          </p:cNvSpPr>
          <p:nvPr>
            <p:ph idx="1"/>
          </p:nvPr>
        </p:nvSpPr>
        <p:spPr>
          <a:xfrm>
            <a:off x="2743200" y="1828800"/>
            <a:ext cx="7467600" cy="4114800"/>
          </a:xfrm>
        </p:spPr>
        <p:txBody>
          <a:bodyPr>
            <a:normAutofit fontScale="77500" lnSpcReduction="20000"/>
          </a:bodyPr>
          <a:lstStyle/>
          <a:p>
            <a:r>
              <a:rPr lang="en-US">
                <a:latin typeface="Arial" charset="0"/>
              </a:rPr>
              <a:t>Reflective</a:t>
            </a:r>
          </a:p>
          <a:p>
            <a:r>
              <a:rPr lang="en-US">
                <a:latin typeface="Arial" charset="0"/>
              </a:rPr>
              <a:t>An identity above and beyond work</a:t>
            </a:r>
          </a:p>
          <a:p>
            <a:r>
              <a:rPr lang="en-US">
                <a:latin typeface="Arial" charset="0"/>
              </a:rPr>
              <a:t>Enjoy helping others</a:t>
            </a:r>
          </a:p>
          <a:p>
            <a:r>
              <a:rPr lang="en-US">
                <a:latin typeface="Arial" charset="0"/>
              </a:rPr>
              <a:t>Sociable</a:t>
            </a:r>
          </a:p>
          <a:p>
            <a:r>
              <a:rPr lang="en-US">
                <a:latin typeface="Arial" charset="0"/>
              </a:rPr>
              <a:t>Financially stable</a:t>
            </a:r>
          </a:p>
          <a:p>
            <a:r>
              <a:rPr lang="en-US">
                <a:latin typeface="Arial" charset="0"/>
              </a:rPr>
              <a:t>Flexible</a:t>
            </a:r>
          </a:p>
          <a:p>
            <a:pPr algn="ctr">
              <a:buFontTx/>
              <a:buNone/>
            </a:pPr>
            <a:r>
              <a:rPr lang="en-US" sz="3600">
                <a:latin typeface="Arial" charset="0"/>
              </a:rPr>
              <a:t>Retire </a:t>
            </a:r>
            <a:r>
              <a:rPr lang="en-US" sz="3600" b="1" i="1">
                <a:latin typeface="Arial" charset="0"/>
              </a:rPr>
              <a:t>to</a:t>
            </a:r>
            <a:r>
              <a:rPr lang="en-US" sz="3600">
                <a:latin typeface="Arial" charset="0"/>
              </a:rPr>
              <a:t> something, </a:t>
            </a:r>
          </a:p>
          <a:p>
            <a:pPr algn="ctr">
              <a:buFontTx/>
              <a:buNone/>
            </a:pPr>
            <a:r>
              <a:rPr lang="en-US" sz="3600">
                <a:latin typeface="Arial" charset="0"/>
              </a:rPr>
              <a:t>not </a:t>
            </a:r>
            <a:r>
              <a:rPr lang="en-US" sz="3600" b="1" i="1">
                <a:latin typeface="Arial" charset="0"/>
              </a:rPr>
              <a:t>from</a:t>
            </a:r>
            <a:r>
              <a:rPr lang="en-US" sz="3600">
                <a:latin typeface="Arial" charset="0"/>
              </a:rPr>
              <a:t> something</a:t>
            </a:r>
          </a:p>
        </p:txBody>
      </p:sp>
    </p:spTree>
    <p:extLst>
      <p:ext uri="{BB962C8B-B14F-4D97-AF65-F5344CB8AC3E}">
        <p14:creationId xmlns:p14="http://schemas.microsoft.com/office/powerpoint/2010/main" val="310827871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4"/>
          <p:cNvSpPr>
            <a:spLocks noChangeArrowheads="1"/>
          </p:cNvSpPr>
          <p:nvPr/>
        </p:nvSpPr>
        <p:spPr bwMode="auto">
          <a:xfrm>
            <a:off x="1524000" y="76200"/>
            <a:ext cx="1066800" cy="6707188"/>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pic>
        <p:nvPicPr>
          <p:cNvPr id="67586" name="Picture 8" descr="Image (5)_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457200"/>
            <a:ext cx="5518150" cy="6000750"/>
          </a:xfrm>
          <a:prstGeom prst="rect">
            <a:avLst/>
          </a:prstGeom>
          <a:noFill/>
          <a:ln>
            <a:noFill/>
          </a:ln>
          <a:effectLst>
            <a:outerShdw algn="ctr" rotWithShape="0">
              <a:srgbClr val="1B5694"/>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10363200" y="76200"/>
            <a:ext cx="304800" cy="6707188"/>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spTree>
    <p:extLst>
      <p:ext uri="{BB962C8B-B14F-4D97-AF65-F5344CB8AC3E}">
        <p14:creationId xmlns:p14="http://schemas.microsoft.com/office/powerpoint/2010/main" val="3385414949"/>
      </p:ext>
    </p:extLst>
  </p:cSld>
  <p:clrMapOvr>
    <a:masterClrMapping/>
  </p:clrMapOvr>
  <p:transition>
    <p:randomBa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p:txBody>
          <a:bodyPr/>
          <a:lstStyle/>
          <a:p>
            <a:pPr eaLnBrk="1" hangingPunct="1"/>
            <a:r>
              <a:rPr lang="en-US">
                <a:latin typeface="Arial" charset="0"/>
              </a:rPr>
              <a:t>Replacing Work</a:t>
            </a:r>
          </a:p>
        </p:txBody>
      </p:sp>
      <p:sp>
        <p:nvSpPr>
          <p:cNvPr id="74754" name="Rectangle 3"/>
          <p:cNvSpPr>
            <a:spLocks noGrp="1" noChangeArrowheads="1"/>
          </p:cNvSpPr>
          <p:nvPr>
            <p:ph type="body" idx="1"/>
          </p:nvPr>
        </p:nvSpPr>
        <p:spPr>
          <a:xfrm>
            <a:off x="3352800" y="1828800"/>
            <a:ext cx="6781800" cy="4191000"/>
          </a:xfrm>
        </p:spPr>
        <p:txBody>
          <a:bodyPr>
            <a:normAutofit fontScale="92500" lnSpcReduction="10000"/>
          </a:bodyPr>
          <a:lstStyle/>
          <a:p>
            <a:pPr eaLnBrk="1" hangingPunct="1">
              <a:lnSpc>
                <a:spcPct val="80000"/>
              </a:lnSpc>
              <a:buFontTx/>
              <a:buNone/>
            </a:pPr>
            <a:endParaRPr lang="en-US">
              <a:latin typeface="Arial" charset="0"/>
            </a:endParaRPr>
          </a:p>
          <a:p>
            <a:pPr eaLnBrk="1" hangingPunct="1">
              <a:lnSpc>
                <a:spcPct val="80000"/>
              </a:lnSpc>
            </a:pPr>
            <a:r>
              <a:rPr lang="en-US" sz="3600">
                <a:latin typeface="Arial" charset="0"/>
              </a:rPr>
              <a:t>Sense of identity</a:t>
            </a:r>
          </a:p>
          <a:p>
            <a:pPr eaLnBrk="1" hangingPunct="1">
              <a:lnSpc>
                <a:spcPct val="80000"/>
              </a:lnSpc>
            </a:pPr>
            <a:r>
              <a:rPr lang="en-US" sz="3600">
                <a:latin typeface="Arial" charset="0"/>
              </a:rPr>
              <a:t>Sense of community </a:t>
            </a:r>
          </a:p>
          <a:p>
            <a:pPr eaLnBrk="1" hangingPunct="1">
              <a:lnSpc>
                <a:spcPct val="80000"/>
              </a:lnSpc>
            </a:pPr>
            <a:r>
              <a:rPr lang="en-US" sz="3600">
                <a:latin typeface="Arial" charset="0"/>
              </a:rPr>
              <a:t>Sense of purpose</a:t>
            </a:r>
          </a:p>
          <a:p>
            <a:pPr eaLnBrk="1" hangingPunct="1">
              <a:lnSpc>
                <a:spcPct val="80000"/>
              </a:lnSpc>
            </a:pPr>
            <a:r>
              <a:rPr lang="en-US" sz="3600">
                <a:latin typeface="Arial" charset="0"/>
              </a:rPr>
              <a:t>Mental stimulation</a:t>
            </a:r>
          </a:p>
          <a:p>
            <a:pPr eaLnBrk="1" hangingPunct="1">
              <a:lnSpc>
                <a:spcPct val="80000"/>
              </a:lnSpc>
            </a:pPr>
            <a:r>
              <a:rPr lang="en-US" sz="3600">
                <a:latin typeface="Arial" charset="0"/>
              </a:rPr>
              <a:t>Status/perks</a:t>
            </a:r>
          </a:p>
          <a:p>
            <a:pPr eaLnBrk="1" hangingPunct="1">
              <a:lnSpc>
                <a:spcPct val="80000"/>
              </a:lnSpc>
            </a:pPr>
            <a:r>
              <a:rPr lang="en-US" sz="3600">
                <a:latin typeface="Arial" charset="0"/>
              </a:rPr>
              <a:t>Routine/structure</a:t>
            </a:r>
          </a:p>
          <a:p>
            <a:pPr eaLnBrk="1" hangingPunct="1">
              <a:lnSpc>
                <a:spcPct val="80000"/>
              </a:lnSpc>
              <a:buFontTx/>
              <a:buNone/>
            </a:pPr>
            <a:endParaRPr lang="en-US" sz="3600">
              <a:latin typeface="Arial" charset="0"/>
            </a:endParaRPr>
          </a:p>
        </p:txBody>
      </p:sp>
    </p:spTree>
    <p:extLst>
      <p:ext uri="{BB962C8B-B14F-4D97-AF65-F5344CB8AC3E}">
        <p14:creationId xmlns:p14="http://schemas.microsoft.com/office/powerpoint/2010/main" val="295565668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p:txBody>
          <a:bodyPr/>
          <a:lstStyle/>
          <a:p>
            <a:pPr eaLnBrk="1" hangingPunct="1"/>
            <a:r>
              <a:rPr lang="en-US">
                <a:latin typeface="Arial" charset="0"/>
              </a:rPr>
              <a:t>Earn An Honest Living</a:t>
            </a:r>
          </a:p>
        </p:txBody>
      </p:sp>
      <p:sp>
        <p:nvSpPr>
          <p:cNvPr id="75778" name="Rectangle 3"/>
          <p:cNvSpPr>
            <a:spLocks noGrp="1" noChangeArrowheads="1"/>
          </p:cNvSpPr>
          <p:nvPr>
            <p:ph type="body" idx="1"/>
          </p:nvPr>
        </p:nvSpPr>
        <p:spPr>
          <a:xfrm>
            <a:off x="2743200" y="1676400"/>
            <a:ext cx="7467600" cy="4191000"/>
          </a:xfrm>
        </p:spPr>
        <p:txBody>
          <a:bodyPr/>
          <a:lstStyle/>
          <a:p>
            <a:pPr eaLnBrk="1" hangingPunct="1">
              <a:lnSpc>
                <a:spcPct val="80000"/>
              </a:lnSpc>
            </a:pPr>
            <a:endParaRPr lang="en-US" sz="3600">
              <a:latin typeface="Arial" charset="0"/>
            </a:endParaRPr>
          </a:p>
          <a:p>
            <a:pPr eaLnBrk="1" hangingPunct="1">
              <a:lnSpc>
                <a:spcPct val="80000"/>
              </a:lnSpc>
            </a:pPr>
            <a:r>
              <a:rPr lang="en-US" sz="3600">
                <a:latin typeface="Arial" charset="0"/>
              </a:rPr>
              <a:t>ADR</a:t>
            </a:r>
          </a:p>
          <a:p>
            <a:pPr eaLnBrk="1" hangingPunct="1">
              <a:lnSpc>
                <a:spcPct val="80000"/>
              </a:lnSpc>
            </a:pPr>
            <a:r>
              <a:rPr lang="en-US" sz="3600">
                <a:latin typeface="Arial" charset="0"/>
              </a:rPr>
              <a:t>Academia – adj. prof.</a:t>
            </a:r>
          </a:p>
          <a:p>
            <a:pPr eaLnBrk="1" hangingPunct="1">
              <a:lnSpc>
                <a:spcPct val="80000"/>
              </a:lnSpc>
            </a:pPr>
            <a:r>
              <a:rPr lang="en-US" sz="3600">
                <a:latin typeface="Arial" charset="0"/>
              </a:rPr>
              <a:t>Politics</a:t>
            </a:r>
          </a:p>
          <a:p>
            <a:pPr eaLnBrk="1" hangingPunct="1">
              <a:lnSpc>
                <a:spcPct val="80000"/>
              </a:lnSpc>
            </a:pPr>
            <a:r>
              <a:rPr lang="en-US" sz="3600">
                <a:latin typeface="Arial" charset="0"/>
              </a:rPr>
              <a:t>Become an entrepreneur</a:t>
            </a:r>
          </a:p>
          <a:p>
            <a:pPr eaLnBrk="1" hangingPunct="1">
              <a:lnSpc>
                <a:spcPct val="80000"/>
              </a:lnSpc>
            </a:pPr>
            <a:r>
              <a:rPr lang="en-US" sz="3600">
                <a:latin typeface="Arial" charset="0"/>
              </a:rPr>
              <a:t>Write/blog</a:t>
            </a:r>
          </a:p>
          <a:p>
            <a:pPr eaLnBrk="1" hangingPunct="1">
              <a:lnSpc>
                <a:spcPct val="80000"/>
              </a:lnSpc>
              <a:buFontTx/>
              <a:buNone/>
            </a:pPr>
            <a:endParaRPr lang="en-US" sz="2800">
              <a:latin typeface="Arial" charset="0"/>
            </a:endParaRPr>
          </a:p>
        </p:txBody>
      </p:sp>
    </p:spTree>
    <p:extLst>
      <p:ext uri="{BB962C8B-B14F-4D97-AF65-F5344CB8AC3E}">
        <p14:creationId xmlns:p14="http://schemas.microsoft.com/office/powerpoint/2010/main" val="156626495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p:txBody>
          <a:bodyPr/>
          <a:lstStyle/>
          <a:p>
            <a:pPr eaLnBrk="1" hangingPunct="1"/>
            <a:r>
              <a:rPr lang="en-US">
                <a:latin typeface="Arial" charset="0"/>
              </a:rPr>
              <a:t>Volunteering</a:t>
            </a:r>
            <a:br>
              <a:rPr lang="en-US" sz="4000">
                <a:latin typeface="Arial" charset="0"/>
              </a:rPr>
            </a:br>
            <a:endParaRPr lang="en-US" sz="4000">
              <a:latin typeface="Arial" charset="0"/>
            </a:endParaRPr>
          </a:p>
        </p:txBody>
      </p:sp>
      <p:sp>
        <p:nvSpPr>
          <p:cNvPr id="76802" name="Rectangle 3"/>
          <p:cNvSpPr>
            <a:spLocks noGrp="1" noChangeArrowheads="1"/>
          </p:cNvSpPr>
          <p:nvPr>
            <p:ph type="body" idx="1"/>
          </p:nvPr>
        </p:nvSpPr>
        <p:spPr>
          <a:xfrm>
            <a:off x="2819400" y="1600200"/>
            <a:ext cx="7467600" cy="3886200"/>
          </a:xfrm>
        </p:spPr>
        <p:txBody>
          <a:bodyPr>
            <a:normAutofit fontScale="47500" lnSpcReduction="20000"/>
          </a:bodyPr>
          <a:lstStyle/>
          <a:p>
            <a:pPr eaLnBrk="1" hangingPunct="1">
              <a:lnSpc>
                <a:spcPct val="90000"/>
              </a:lnSpc>
            </a:pPr>
            <a:r>
              <a:rPr lang="en-US">
                <a:latin typeface="Arial" charset="0"/>
              </a:rPr>
              <a:t>Bar associations</a:t>
            </a:r>
          </a:p>
          <a:p>
            <a:pPr eaLnBrk="1" hangingPunct="1">
              <a:lnSpc>
                <a:spcPct val="90000"/>
              </a:lnSpc>
            </a:pPr>
            <a:r>
              <a:rPr lang="en-US">
                <a:latin typeface="Arial" charset="0"/>
              </a:rPr>
              <a:t>CLE’</a:t>
            </a:r>
            <a:r>
              <a:rPr lang="en-US" altLang="ja-JP">
                <a:latin typeface="Arial" charset="0"/>
              </a:rPr>
              <a:t>s</a:t>
            </a:r>
            <a:endParaRPr lang="en-US">
              <a:latin typeface="Arial" charset="0"/>
            </a:endParaRPr>
          </a:p>
          <a:p>
            <a:pPr eaLnBrk="1" hangingPunct="1">
              <a:lnSpc>
                <a:spcPct val="90000"/>
              </a:lnSpc>
            </a:pPr>
            <a:r>
              <a:rPr lang="en-US">
                <a:latin typeface="Arial" charset="0"/>
              </a:rPr>
              <a:t>Religious orgs.</a:t>
            </a:r>
          </a:p>
          <a:p>
            <a:pPr eaLnBrk="1" hangingPunct="1">
              <a:lnSpc>
                <a:spcPct val="90000"/>
              </a:lnSpc>
            </a:pPr>
            <a:r>
              <a:rPr lang="en-US">
                <a:latin typeface="Arial" charset="0"/>
              </a:rPr>
              <a:t>Social services</a:t>
            </a:r>
          </a:p>
          <a:p>
            <a:pPr eaLnBrk="1" hangingPunct="1">
              <a:lnSpc>
                <a:spcPct val="90000"/>
              </a:lnSpc>
            </a:pPr>
            <a:r>
              <a:rPr lang="en-US">
                <a:latin typeface="Arial" charset="0"/>
              </a:rPr>
              <a:t>Hospitals</a:t>
            </a:r>
          </a:p>
          <a:p>
            <a:pPr eaLnBrk="1" hangingPunct="1">
              <a:lnSpc>
                <a:spcPct val="90000"/>
              </a:lnSpc>
            </a:pPr>
            <a:r>
              <a:rPr lang="en-US">
                <a:latin typeface="Arial" charset="0"/>
              </a:rPr>
              <a:t>Civic orgs.</a:t>
            </a:r>
          </a:p>
          <a:p>
            <a:pPr eaLnBrk="1" hangingPunct="1">
              <a:lnSpc>
                <a:spcPct val="90000"/>
              </a:lnSpc>
            </a:pPr>
            <a:r>
              <a:rPr lang="en-US">
                <a:latin typeface="Arial" charset="0"/>
              </a:rPr>
              <a:t>Education/youth services</a:t>
            </a:r>
          </a:p>
          <a:p>
            <a:pPr eaLnBrk="1" hangingPunct="1">
              <a:lnSpc>
                <a:spcPct val="90000"/>
              </a:lnSpc>
            </a:pPr>
            <a:r>
              <a:rPr lang="en-US">
                <a:latin typeface="Arial" charset="0"/>
              </a:rPr>
              <a:t>Environmental</a:t>
            </a:r>
          </a:p>
          <a:p>
            <a:pPr eaLnBrk="1" hangingPunct="1">
              <a:lnSpc>
                <a:spcPct val="90000"/>
              </a:lnSpc>
            </a:pPr>
            <a:r>
              <a:rPr lang="en-US">
                <a:latin typeface="Arial" charset="0"/>
              </a:rPr>
              <a:t>Cultural, sports, arts</a:t>
            </a:r>
          </a:p>
        </p:txBody>
      </p:sp>
    </p:spTree>
    <p:extLst>
      <p:ext uri="{BB962C8B-B14F-4D97-AF65-F5344CB8AC3E}">
        <p14:creationId xmlns:p14="http://schemas.microsoft.com/office/powerpoint/2010/main" val="125591314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5" name="Group 4"/>
          <p:cNvGrpSpPr>
            <a:grpSpLocks/>
          </p:cNvGrpSpPr>
          <p:nvPr/>
        </p:nvGrpSpPr>
        <p:grpSpPr bwMode="auto">
          <a:xfrm>
            <a:off x="4037013" y="1428751"/>
            <a:ext cx="4162424" cy="4276725"/>
            <a:chOff x="1583" y="900"/>
            <a:chExt cx="2622" cy="2694"/>
          </a:xfrm>
        </p:grpSpPr>
        <p:pic>
          <p:nvPicPr>
            <p:cNvPr id="77826" name="Picture 2" descr="PBcartoon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 y="900"/>
              <a:ext cx="2160" cy="2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827" name="Text Box 3"/>
            <p:cNvSpPr txBox="1">
              <a:spLocks noChangeArrowheads="1"/>
            </p:cNvSpPr>
            <p:nvPr/>
          </p:nvSpPr>
          <p:spPr bwMode="auto">
            <a:xfrm>
              <a:off x="1583" y="3148"/>
              <a:ext cx="2622" cy="44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4800" u="sng">
                  <a:solidFill>
                    <a:schemeClr val="tx1"/>
                  </a:solidFill>
                  <a:latin typeface="Arial" charset="0"/>
                  <a:ea typeface="ＭＳ Ｐゴシック" charset="0"/>
                  <a:cs typeface="ＭＳ Ｐゴシック" charset="0"/>
                </a:defRPr>
              </a:lvl1pPr>
              <a:lvl2pPr marL="742950" indent="-285750">
                <a:defRPr sz="4800" u="sng">
                  <a:solidFill>
                    <a:schemeClr val="tx1"/>
                  </a:solidFill>
                  <a:latin typeface="Arial" charset="0"/>
                  <a:ea typeface="ＭＳ Ｐゴシック" charset="0"/>
                </a:defRPr>
              </a:lvl2pPr>
              <a:lvl3pPr marL="1143000" indent="-228600">
                <a:defRPr sz="4800" u="sng">
                  <a:solidFill>
                    <a:schemeClr val="tx1"/>
                  </a:solidFill>
                  <a:latin typeface="Arial" charset="0"/>
                  <a:ea typeface="ＭＳ Ｐゴシック" charset="0"/>
                </a:defRPr>
              </a:lvl3pPr>
              <a:lvl4pPr marL="1600200" indent="-228600">
                <a:defRPr sz="4800" u="sng">
                  <a:solidFill>
                    <a:schemeClr val="tx1"/>
                  </a:solidFill>
                  <a:latin typeface="Arial" charset="0"/>
                  <a:ea typeface="ＭＳ Ｐゴシック" charset="0"/>
                </a:defRPr>
              </a:lvl4pPr>
              <a:lvl5pPr marL="2057400" indent="-228600">
                <a:defRPr sz="4800" u="sng">
                  <a:solidFill>
                    <a:schemeClr val="tx1"/>
                  </a:solidFill>
                  <a:latin typeface="Arial" charset="0"/>
                  <a:ea typeface="ＭＳ Ｐゴシック" charset="0"/>
                </a:defRPr>
              </a:lvl5pPr>
              <a:lvl6pPr marL="2514600" indent="-228600" eaLnBrk="0" fontAlgn="base" hangingPunct="0">
                <a:spcBef>
                  <a:spcPct val="0"/>
                </a:spcBef>
                <a:spcAft>
                  <a:spcPct val="0"/>
                </a:spcAft>
                <a:defRPr sz="4800" u="sng">
                  <a:solidFill>
                    <a:schemeClr val="tx1"/>
                  </a:solidFill>
                  <a:latin typeface="Arial" charset="0"/>
                  <a:ea typeface="ＭＳ Ｐゴシック" charset="0"/>
                </a:defRPr>
              </a:lvl6pPr>
              <a:lvl7pPr marL="2971800" indent="-228600" eaLnBrk="0" fontAlgn="base" hangingPunct="0">
                <a:spcBef>
                  <a:spcPct val="0"/>
                </a:spcBef>
                <a:spcAft>
                  <a:spcPct val="0"/>
                </a:spcAft>
                <a:defRPr sz="4800" u="sng">
                  <a:solidFill>
                    <a:schemeClr val="tx1"/>
                  </a:solidFill>
                  <a:latin typeface="Arial" charset="0"/>
                  <a:ea typeface="ＭＳ Ｐゴシック" charset="0"/>
                </a:defRPr>
              </a:lvl7pPr>
              <a:lvl8pPr marL="3429000" indent="-228600" eaLnBrk="0" fontAlgn="base" hangingPunct="0">
                <a:spcBef>
                  <a:spcPct val="0"/>
                </a:spcBef>
                <a:spcAft>
                  <a:spcPct val="0"/>
                </a:spcAft>
                <a:defRPr sz="4800" u="sng">
                  <a:solidFill>
                    <a:schemeClr val="tx1"/>
                  </a:solidFill>
                  <a:latin typeface="Arial" charset="0"/>
                  <a:ea typeface="ＭＳ Ｐゴシック" charset="0"/>
                </a:defRPr>
              </a:lvl8pPr>
              <a:lvl9pPr marL="3886200" indent="-228600" eaLnBrk="0" fontAlgn="base" hangingPunct="0">
                <a:spcBef>
                  <a:spcPct val="0"/>
                </a:spcBef>
                <a:spcAft>
                  <a:spcPct val="0"/>
                </a:spcAft>
                <a:defRPr sz="4800" u="sng">
                  <a:solidFill>
                    <a:schemeClr val="tx1"/>
                  </a:solidFill>
                  <a:latin typeface="Arial" charset="0"/>
                  <a:ea typeface="ＭＳ Ｐゴシック" charset="0"/>
                </a:defRPr>
              </a:lvl9pPr>
            </a:lstStyle>
            <a:p>
              <a:pPr algn="ctr" eaLnBrk="0" fontAlgn="base" hangingPunct="0">
                <a:spcBef>
                  <a:spcPct val="0"/>
                </a:spcBef>
                <a:spcAft>
                  <a:spcPct val="0"/>
                </a:spcAft>
              </a:pPr>
              <a:r>
                <a:rPr lang="ja-JP" altLang="en-US" sz="2000" b="1" i="1" u="none">
                  <a:solidFill>
                    <a:srgbClr val="000000"/>
                  </a:solidFill>
                </a:rPr>
                <a:t>“</a:t>
              </a:r>
              <a:r>
                <a:rPr lang="en-US" altLang="ja-JP" sz="2000" b="1" i="1" u="none">
                  <a:solidFill>
                    <a:srgbClr val="000000"/>
                  </a:solidFill>
                </a:rPr>
                <a:t>Well, well.  If it </a:t>
              </a:r>
              <a:r>
                <a:rPr lang="en-US" altLang="ja-JP" sz="2000" b="1" i="1" u="none" err="1">
                  <a:solidFill>
                    <a:srgbClr val="000000"/>
                  </a:solidFill>
                </a:rPr>
                <a:t>isn</a:t>
              </a:r>
              <a:r>
                <a:rPr lang="ja-JP" altLang="en-US" sz="2000" b="1" i="1" u="none">
                  <a:solidFill>
                    <a:srgbClr val="000000"/>
                  </a:solidFill>
                </a:rPr>
                <a:t>’</a:t>
              </a:r>
              <a:r>
                <a:rPr lang="en-US" altLang="ja-JP" sz="2000" b="1" i="1" u="none">
                  <a:solidFill>
                    <a:srgbClr val="000000"/>
                  </a:solidFill>
                </a:rPr>
                <a:t>t Mr. To-Hell-</a:t>
              </a:r>
              <a:br>
                <a:rPr lang="en-US" altLang="ja-JP" sz="2000" b="1" i="1" u="none">
                  <a:solidFill>
                    <a:srgbClr val="000000"/>
                  </a:solidFill>
                </a:rPr>
              </a:br>
              <a:r>
                <a:rPr lang="en-US" altLang="ja-JP" sz="2000" b="1" i="1" u="none">
                  <a:solidFill>
                    <a:srgbClr val="000000"/>
                  </a:solidFill>
                </a:rPr>
                <a:t>With-Pro-Bono.</a:t>
              </a:r>
              <a:r>
                <a:rPr lang="ja-JP" altLang="en-US" sz="2000" b="1" i="1" u="none">
                  <a:solidFill>
                    <a:srgbClr val="000000"/>
                  </a:solidFill>
                </a:rPr>
                <a:t>”</a:t>
              </a:r>
              <a:endParaRPr lang="en-US" sz="2000" b="1" i="1" u="none">
                <a:solidFill>
                  <a:srgbClr val="000000"/>
                </a:solidFill>
              </a:endParaRPr>
            </a:p>
          </p:txBody>
        </p:sp>
      </p:grpSp>
      <p:sp>
        <p:nvSpPr>
          <p:cNvPr id="5" name="Rectangle 4"/>
          <p:cNvSpPr>
            <a:spLocks noChangeArrowheads="1"/>
          </p:cNvSpPr>
          <p:nvPr/>
        </p:nvSpPr>
        <p:spPr bwMode="auto">
          <a:xfrm>
            <a:off x="1524000" y="76200"/>
            <a:ext cx="1066800" cy="6707188"/>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sp>
        <p:nvSpPr>
          <p:cNvPr id="6" name="Rectangle 5"/>
          <p:cNvSpPr>
            <a:spLocks noChangeArrowheads="1"/>
          </p:cNvSpPr>
          <p:nvPr/>
        </p:nvSpPr>
        <p:spPr bwMode="auto">
          <a:xfrm>
            <a:off x="10363200" y="76200"/>
            <a:ext cx="304800" cy="6707188"/>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spTree>
    <p:extLst>
      <p:ext uri="{BB962C8B-B14F-4D97-AF65-F5344CB8AC3E}">
        <p14:creationId xmlns:p14="http://schemas.microsoft.com/office/powerpoint/2010/main" val="216842934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49" name="Group 4"/>
          <p:cNvGrpSpPr>
            <a:grpSpLocks/>
          </p:cNvGrpSpPr>
          <p:nvPr/>
        </p:nvGrpSpPr>
        <p:grpSpPr bwMode="auto">
          <a:xfrm>
            <a:off x="4267202" y="1428751"/>
            <a:ext cx="3652837" cy="4311651"/>
            <a:chOff x="1728" y="900"/>
            <a:chExt cx="2301" cy="2716"/>
          </a:xfrm>
        </p:grpSpPr>
        <p:pic>
          <p:nvPicPr>
            <p:cNvPr id="78850" name="Picture 2" descr="PBcartoon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 y="900"/>
              <a:ext cx="2160" cy="2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1" name="Text Box 3"/>
            <p:cNvSpPr txBox="1">
              <a:spLocks noChangeArrowheads="1"/>
            </p:cNvSpPr>
            <p:nvPr/>
          </p:nvSpPr>
          <p:spPr bwMode="auto">
            <a:xfrm>
              <a:off x="1728" y="2976"/>
              <a:ext cx="2301" cy="64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4800" u="sng">
                  <a:solidFill>
                    <a:schemeClr val="tx1"/>
                  </a:solidFill>
                  <a:latin typeface="Arial" charset="0"/>
                  <a:ea typeface="ＭＳ Ｐゴシック" charset="0"/>
                  <a:cs typeface="ＭＳ Ｐゴシック" charset="0"/>
                </a:defRPr>
              </a:lvl1pPr>
              <a:lvl2pPr marL="742950" indent="-285750">
                <a:defRPr sz="4800" u="sng">
                  <a:solidFill>
                    <a:schemeClr val="tx1"/>
                  </a:solidFill>
                  <a:latin typeface="Arial" charset="0"/>
                  <a:ea typeface="ＭＳ Ｐゴシック" charset="0"/>
                </a:defRPr>
              </a:lvl2pPr>
              <a:lvl3pPr marL="1143000" indent="-228600">
                <a:defRPr sz="4800" u="sng">
                  <a:solidFill>
                    <a:schemeClr val="tx1"/>
                  </a:solidFill>
                  <a:latin typeface="Arial" charset="0"/>
                  <a:ea typeface="ＭＳ Ｐゴシック" charset="0"/>
                </a:defRPr>
              </a:lvl3pPr>
              <a:lvl4pPr marL="1600200" indent="-228600">
                <a:defRPr sz="4800" u="sng">
                  <a:solidFill>
                    <a:schemeClr val="tx1"/>
                  </a:solidFill>
                  <a:latin typeface="Arial" charset="0"/>
                  <a:ea typeface="ＭＳ Ｐゴシック" charset="0"/>
                </a:defRPr>
              </a:lvl4pPr>
              <a:lvl5pPr marL="2057400" indent="-228600">
                <a:defRPr sz="4800" u="sng">
                  <a:solidFill>
                    <a:schemeClr val="tx1"/>
                  </a:solidFill>
                  <a:latin typeface="Arial" charset="0"/>
                  <a:ea typeface="ＭＳ Ｐゴシック" charset="0"/>
                </a:defRPr>
              </a:lvl5pPr>
              <a:lvl6pPr marL="2514600" indent="-228600" eaLnBrk="0" fontAlgn="base" hangingPunct="0">
                <a:spcBef>
                  <a:spcPct val="0"/>
                </a:spcBef>
                <a:spcAft>
                  <a:spcPct val="0"/>
                </a:spcAft>
                <a:defRPr sz="4800" u="sng">
                  <a:solidFill>
                    <a:schemeClr val="tx1"/>
                  </a:solidFill>
                  <a:latin typeface="Arial" charset="0"/>
                  <a:ea typeface="ＭＳ Ｐゴシック" charset="0"/>
                </a:defRPr>
              </a:lvl6pPr>
              <a:lvl7pPr marL="2971800" indent="-228600" eaLnBrk="0" fontAlgn="base" hangingPunct="0">
                <a:spcBef>
                  <a:spcPct val="0"/>
                </a:spcBef>
                <a:spcAft>
                  <a:spcPct val="0"/>
                </a:spcAft>
                <a:defRPr sz="4800" u="sng">
                  <a:solidFill>
                    <a:schemeClr val="tx1"/>
                  </a:solidFill>
                  <a:latin typeface="Arial" charset="0"/>
                  <a:ea typeface="ＭＳ Ｐゴシック" charset="0"/>
                </a:defRPr>
              </a:lvl7pPr>
              <a:lvl8pPr marL="3429000" indent="-228600" eaLnBrk="0" fontAlgn="base" hangingPunct="0">
                <a:spcBef>
                  <a:spcPct val="0"/>
                </a:spcBef>
                <a:spcAft>
                  <a:spcPct val="0"/>
                </a:spcAft>
                <a:defRPr sz="4800" u="sng">
                  <a:solidFill>
                    <a:schemeClr val="tx1"/>
                  </a:solidFill>
                  <a:latin typeface="Arial" charset="0"/>
                  <a:ea typeface="ＭＳ Ｐゴシック" charset="0"/>
                </a:defRPr>
              </a:lvl8pPr>
              <a:lvl9pPr marL="3886200" indent="-228600" eaLnBrk="0" fontAlgn="base" hangingPunct="0">
                <a:spcBef>
                  <a:spcPct val="0"/>
                </a:spcBef>
                <a:spcAft>
                  <a:spcPct val="0"/>
                </a:spcAft>
                <a:defRPr sz="4800" u="sng">
                  <a:solidFill>
                    <a:schemeClr val="tx1"/>
                  </a:solidFill>
                  <a:latin typeface="Arial" charset="0"/>
                  <a:ea typeface="ＭＳ Ｐゴシック" charset="0"/>
                </a:defRPr>
              </a:lvl9pPr>
            </a:lstStyle>
            <a:p>
              <a:pPr algn="ctr" eaLnBrk="0" fontAlgn="base" hangingPunct="0">
                <a:spcBef>
                  <a:spcPct val="0"/>
                </a:spcBef>
                <a:spcAft>
                  <a:spcPct val="0"/>
                </a:spcAft>
              </a:pPr>
              <a:r>
                <a:rPr lang="ja-JP" altLang="en-US" sz="2000" b="1" i="1" u="none">
                  <a:solidFill>
                    <a:srgbClr val="000000"/>
                  </a:solidFill>
                </a:rPr>
                <a:t>“</a:t>
              </a:r>
              <a:r>
                <a:rPr lang="en-US" altLang="ja-JP" sz="2000" b="1" i="1" u="none">
                  <a:solidFill>
                    <a:srgbClr val="000000"/>
                  </a:solidFill>
                </a:rPr>
                <a:t>I</a:t>
              </a:r>
              <a:r>
                <a:rPr lang="ja-JP" altLang="en-US" sz="2000" b="1" i="1" u="none">
                  <a:solidFill>
                    <a:srgbClr val="000000"/>
                  </a:solidFill>
                </a:rPr>
                <a:t>’</a:t>
              </a:r>
              <a:r>
                <a:rPr lang="en-US" altLang="ja-JP" sz="2000" b="1" i="1" u="none">
                  <a:solidFill>
                    <a:srgbClr val="000000"/>
                  </a:solidFill>
                </a:rPr>
                <a:t>m surprised I got in here.</a:t>
              </a:r>
              <a:br>
                <a:rPr lang="en-US" altLang="ja-JP" sz="2000" b="1" i="1" u="none">
                  <a:solidFill>
                    <a:srgbClr val="000000"/>
                  </a:solidFill>
                </a:rPr>
              </a:br>
              <a:r>
                <a:rPr lang="en-US" altLang="ja-JP" sz="2000" b="1" i="1" u="none">
                  <a:solidFill>
                    <a:srgbClr val="000000"/>
                  </a:solidFill>
                </a:rPr>
                <a:t>I guess taking that pro bono</a:t>
              </a:r>
              <a:br>
                <a:rPr lang="en-US" altLang="ja-JP" sz="2000" b="1" i="1" u="none">
                  <a:solidFill>
                    <a:srgbClr val="000000"/>
                  </a:solidFill>
                </a:rPr>
              </a:br>
              <a:r>
                <a:rPr lang="en-US" altLang="ja-JP" sz="2000" b="1" i="1" u="none">
                  <a:solidFill>
                    <a:srgbClr val="000000"/>
                  </a:solidFill>
                </a:rPr>
                <a:t>case really paid off.</a:t>
              </a:r>
              <a:r>
                <a:rPr lang="ja-JP" altLang="en-US" sz="2000" b="1" i="1" u="none">
                  <a:solidFill>
                    <a:srgbClr val="000000"/>
                  </a:solidFill>
                </a:rPr>
                <a:t>”</a:t>
              </a:r>
              <a:endParaRPr lang="en-US" sz="2000" b="1" i="1" u="none">
                <a:solidFill>
                  <a:srgbClr val="000000"/>
                </a:solidFill>
              </a:endParaRPr>
            </a:p>
          </p:txBody>
        </p:sp>
      </p:grpSp>
      <p:sp>
        <p:nvSpPr>
          <p:cNvPr id="5" name="Rectangle 4"/>
          <p:cNvSpPr>
            <a:spLocks noChangeArrowheads="1"/>
          </p:cNvSpPr>
          <p:nvPr/>
        </p:nvSpPr>
        <p:spPr bwMode="auto">
          <a:xfrm>
            <a:off x="1524000" y="76200"/>
            <a:ext cx="1066800" cy="6707188"/>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sp>
        <p:nvSpPr>
          <p:cNvPr id="6" name="Rectangle 5"/>
          <p:cNvSpPr>
            <a:spLocks noChangeArrowheads="1"/>
          </p:cNvSpPr>
          <p:nvPr/>
        </p:nvSpPr>
        <p:spPr bwMode="auto">
          <a:xfrm>
            <a:off x="10363200" y="76200"/>
            <a:ext cx="304800" cy="6707188"/>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spTree>
    <p:extLst>
      <p:ext uri="{BB962C8B-B14F-4D97-AF65-F5344CB8AC3E}">
        <p14:creationId xmlns:p14="http://schemas.microsoft.com/office/powerpoint/2010/main" val="3560705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28225" t="1" r="2800" b="20183"/>
          <a:stretch/>
        </p:blipFill>
        <p:spPr>
          <a:xfrm>
            <a:off x="1" y="0"/>
            <a:ext cx="12192000" cy="6858000"/>
          </a:xfrm>
        </p:spPr>
      </p:pic>
      <p:sp>
        <p:nvSpPr>
          <p:cNvPr id="3" name="Title 2"/>
          <p:cNvSpPr>
            <a:spLocks noGrp="1"/>
          </p:cNvSpPr>
          <p:nvPr>
            <p:ph type="title"/>
          </p:nvPr>
        </p:nvSpPr>
        <p:spPr>
          <a:xfrm>
            <a:off x="0" y="0"/>
            <a:ext cx="6366076" cy="3136739"/>
          </a:xfrm>
        </p:spPr>
        <p:txBody>
          <a:bodyPr/>
          <a:lstStyle/>
          <a:p>
            <a:r>
              <a:rPr lang="en-US" sz="5400" spc="-150">
                <a:solidFill>
                  <a:schemeClr val="accent3">
                    <a:lumMod val="75000"/>
                  </a:schemeClr>
                </a:solidFill>
              </a:rPr>
              <a:t>20</a:t>
            </a:r>
            <a:r>
              <a:rPr lang="en-US" sz="5400" spc="-300">
                <a:solidFill>
                  <a:schemeClr val="accent3">
                    <a:lumMod val="75000"/>
                  </a:schemeClr>
                </a:solidFill>
              </a:rPr>
              <a:t>1</a:t>
            </a:r>
            <a:r>
              <a:rPr lang="en-US" sz="5400" spc="-150">
                <a:solidFill>
                  <a:schemeClr val="accent3">
                    <a:lumMod val="75000"/>
                  </a:schemeClr>
                </a:solidFill>
              </a:rPr>
              <a:t>8</a:t>
            </a:r>
            <a:r>
              <a:rPr lang="en-US" sz="5400">
                <a:solidFill>
                  <a:schemeClr val="accent3">
                    <a:lumMod val="75000"/>
                  </a:schemeClr>
                </a:solidFill>
              </a:rPr>
              <a:t> Legal Plan Price Increase</a:t>
            </a:r>
          </a:p>
        </p:txBody>
      </p:sp>
      <p:sp>
        <p:nvSpPr>
          <p:cNvPr id="4" name="Content Placeholder 3"/>
          <p:cNvSpPr>
            <a:spLocks noGrp="1"/>
          </p:cNvSpPr>
          <p:nvPr>
            <p:ph idx="1"/>
          </p:nvPr>
        </p:nvSpPr>
        <p:spPr>
          <a:xfrm>
            <a:off x="428062" y="2925892"/>
            <a:ext cx="5856791" cy="3194613"/>
          </a:xfrm>
        </p:spPr>
        <p:txBody>
          <a:bodyPr>
            <a:normAutofit fontScale="92500" lnSpcReduction="10000"/>
          </a:bodyPr>
          <a:lstStyle/>
          <a:p>
            <a:pPr marL="0" lvl="1" indent="0">
              <a:buClr>
                <a:schemeClr val="accent3"/>
              </a:buClr>
              <a:buNone/>
            </a:pPr>
            <a:r>
              <a:rPr lang="en-US" sz="3700" b="1">
                <a:solidFill>
                  <a:schemeClr val="accent3">
                    <a:lumMod val="75000"/>
                  </a:schemeClr>
                </a:solidFill>
              </a:rPr>
              <a:t>Eliminate </a:t>
            </a:r>
            <a:r>
              <a:rPr lang="en-US" sz="3700">
                <a:solidFill>
                  <a:schemeClr val="tx1"/>
                </a:solidFill>
              </a:rPr>
              <a:t>Individual Plan</a:t>
            </a:r>
            <a:endParaRPr lang="en-US" sz="3900">
              <a:solidFill>
                <a:schemeClr val="tx1"/>
              </a:solidFill>
            </a:endParaRPr>
          </a:p>
          <a:p>
            <a:pPr marL="0" lvl="1" indent="0">
              <a:buClr>
                <a:schemeClr val="accent3"/>
              </a:buClr>
              <a:buNone/>
            </a:pPr>
            <a:r>
              <a:rPr lang="en-US" b="1">
                <a:solidFill>
                  <a:schemeClr val="accent3">
                    <a:lumMod val="75000"/>
                  </a:schemeClr>
                </a:solidFill>
              </a:rPr>
              <a:t>Drop </a:t>
            </a:r>
            <a:r>
              <a:rPr lang="en-US">
                <a:solidFill>
                  <a:schemeClr val="tx1"/>
                </a:solidFill>
              </a:rPr>
              <a:t>the 15-day hold on speeding tickets; add power of attorney</a:t>
            </a:r>
          </a:p>
          <a:p>
            <a:pPr marL="0" lvl="1" indent="0">
              <a:buClr>
                <a:schemeClr val="accent3"/>
              </a:buClr>
              <a:buNone/>
            </a:pPr>
            <a:r>
              <a:rPr lang="en-US" b="1">
                <a:solidFill>
                  <a:schemeClr val="accent3">
                    <a:lumMod val="75000"/>
                  </a:schemeClr>
                </a:solidFill>
              </a:rPr>
              <a:t>Maintain</a:t>
            </a:r>
            <a:r>
              <a:rPr lang="en-US" b="1">
                <a:solidFill>
                  <a:schemeClr val="accent3"/>
                </a:solidFill>
              </a:rPr>
              <a:t> </a:t>
            </a:r>
            <a:r>
              <a:rPr lang="en-US"/>
              <a:t>per capita payments at present level </a:t>
            </a:r>
          </a:p>
        </p:txBody>
      </p:sp>
    </p:spTree>
    <p:extLst>
      <p:ext uri="{BB962C8B-B14F-4D97-AF65-F5344CB8AC3E}">
        <p14:creationId xmlns:p14="http://schemas.microsoft.com/office/powerpoint/2010/main" val="1167859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title"/>
          </p:nvPr>
        </p:nvSpPr>
        <p:spPr>
          <a:xfrm>
            <a:off x="2743200" y="228600"/>
            <a:ext cx="7467600" cy="1600200"/>
          </a:xfrm>
        </p:spPr>
        <p:txBody>
          <a:bodyPr/>
          <a:lstStyle/>
          <a:p>
            <a:pPr eaLnBrk="1" hangingPunct="1"/>
            <a:r>
              <a:rPr lang="en-US">
                <a:latin typeface="Arial" charset="0"/>
              </a:rPr>
              <a:t>Relax!</a:t>
            </a:r>
          </a:p>
        </p:txBody>
      </p:sp>
      <p:sp>
        <p:nvSpPr>
          <p:cNvPr id="79874" name="Rectangle 3"/>
          <p:cNvSpPr>
            <a:spLocks noGrp="1" noChangeArrowheads="1"/>
          </p:cNvSpPr>
          <p:nvPr>
            <p:ph type="body" idx="1"/>
          </p:nvPr>
        </p:nvSpPr>
        <p:spPr>
          <a:xfrm>
            <a:off x="2743200" y="1447800"/>
            <a:ext cx="7467600" cy="4419600"/>
          </a:xfrm>
        </p:spPr>
        <p:txBody>
          <a:bodyPr/>
          <a:lstStyle/>
          <a:p>
            <a:pPr eaLnBrk="1" hangingPunct="1">
              <a:lnSpc>
                <a:spcPct val="90000"/>
              </a:lnSpc>
              <a:buFontTx/>
              <a:buNone/>
            </a:pPr>
            <a:endParaRPr lang="en-US">
              <a:latin typeface="Arial" charset="0"/>
            </a:endParaRPr>
          </a:p>
          <a:p>
            <a:pPr eaLnBrk="1" hangingPunct="1">
              <a:lnSpc>
                <a:spcPct val="90000"/>
              </a:lnSpc>
            </a:pPr>
            <a:r>
              <a:rPr lang="en-US" sz="3600">
                <a:latin typeface="Arial" charset="0"/>
              </a:rPr>
              <a:t>Spend time with family/friends</a:t>
            </a:r>
          </a:p>
          <a:p>
            <a:pPr eaLnBrk="1" hangingPunct="1">
              <a:lnSpc>
                <a:spcPct val="90000"/>
              </a:lnSpc>
            </a:pPr>
            <a:r>
              <a:rPr lang="en-US" sz="3600">
                <a:latin typeface="Arial" charset="0"/>
              </a:rPr>
              <a:t>Go back to school (Road Scholar)</a:t>
            </a:r>
          </a:p>
          <a:p>
            <a:pPr eaLnBrk="1" hangingPunct="1">
              <a:lnSpc>
                <a:spcPct val="90000"/>
              </a:lnSpc>
            </a:pPr>
            <a:r>
              <a:rPr lang="en-US" sz="3600">
                <a:latin typeface="Arial" charset="0"/>
              </a:rPr>
              <a:t>Hobbies/arts/exercise/sports</a:t>
            </a:r>
          </a:p>
          <a:p>
            <a:pPr eaLnBrk="1" hangingPunct="1">
              <a:lnSpc>
                <a:spcPct val="90000"/>
              </a:lnSpc>
            </a:pPr>
            <a:r>
              <a:rPr lang="en-US" sz="3600">
                <a:latin typeface="Arial" charset="0"/>
              </a:rPr>
              <a:t>Travel</a:t>
            </a:r>
          </a:p>
          <a:p>
            <a:pPr eaLnBrk="1" hangingPunct="1">
              <a:lnSpc>
                <a:spcPct val="90000"/>
              </a:lnSpc>
            </a:pPr>
            <a:r>
              <a:rPr lang="en-US" sz="3600">
                <a:latin typeface="Arial" charset="0"/>
              </a:rPr>
              <a:t>Be a couch potato</a:t>
            </a:r>
          </a:p>
        </p:txBody>
      </p:sp>
    </p:spTree>
    <p:extLst>
      <p:ext uri="{BB962C8B-B14F-4D97-AF65-F5344CB8AC3E}">
        <p14:creationId xmlns:p14="http://schemas.microsoft.com/office/powerpoint/2010/main" val="200596320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descr="1251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809625"/>
            <a:ext cx="6858000" cy="5238750"/>
          </a:xfrm>
          <a:prstGeom prst="rect">
            <a:avLst/>
          </a:prstGeom>
          <a:noFill/>
          <a:ln>
            <a:noFill/>
          </a:ln>
          <a:effectLst>
            <a:outerShdw algn="ctr" rotWithShape="0">
              <a:srgbClr val="1B5694"/>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898" name="Rectangle 3"/>
          <p:cNvSpPr>
            <a:spLocks noChangeArrowheads="1"/>
          </p:cNvSpPr>
          <p:nvPr/>
        </p:nvSpPr>
        <p:spPr bwMode="auto">
          <a:xfrm>
            <a:off x="1524000" y="76200"/>
            <a:ext cx="1066800" cy="6707188"/>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sp>
        <p:nvSpPr>
          <p:cNvPr id="4" name="Rectangle 3"/>
          <p:cNvSpPr>
            <a:spLocks noChangeArrowheads="1"/>
          </p:cNvSpPr>
          <p:nvPr/>
        </p:nvSpPr>
        <p:spPr bwMode="auto">
          <a:xfrm>
            <a:off x="10363200" y="76200"/>
            <a:ext cx="304800" cy="6707188"/>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spTree>
    <p:extLst>
      <p:ext uri="{BB962C8B-B14F-4D97-AF65-F5344CB8AC3E}">
        <p14:creationId xmlns:p14="http://schemas.microsoft.com/office/powerpoint/2010/main" val="4143647007"/>
      </p:ext>
    </p:extLst>
  </p:cSld>
  <p:clrMapOvr>
    <a:masterClrMapping/>
  </p:clrMapOvr>
  <p:transition>
    <p:randomBa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ChangeArrowheads="1"/>
          </p:cNvSpPr>
          <p:nvPr>
            <p:ph type="title"/>
          </p:nvPr>
        </p:nvSpPr>
        <p:spPr>
          <a:xfrm>
            <a:off x="2667000" y="457200"/>
            <a:ext cx="7696200" cy="1676400"/>
          </a:xfrm>
        </p:spPr>
        <p:txBody>
          <a:bodyPr/>
          <a:lstStyle/>
          <a:p>
            <a:pPr marL="342900" indent="-342900" eaLnBrk="1" hangingPunct="1"/>
            <a:r>
              <a:rPr lang="en-US">
                <a:latin typeface="Arial" charset="0"/>
              </a:rPr>
              <a:t>Practice Retirement </a:t>
            </a:r>
            <a:br>
              <a:rPr lang="en-US">
                <a:latin typeface="Arial" charset="0"/>
              </a:rPr>
            </a:br>
            <a:endParaRPr lang="en-US">
              <a:latin typeface="Arial" charset="0"/>
            </a:endParaRPr>
          </a:p>
        </p:txBody>
      </p:sp>
      <p:sp>
        <p:nvSpPr>
          <p:cNvPr id="82946" name="Rectangle 3"/>
          <p:cNvSpPr>
            <a:spLocks noGrp="1" noChangeArrowheads="1"/>
          </p:cNvSpPr>
          <p:nvPr>
            <p:ph type="body" idx="1"/>
          </p:nvPr>
        </p:nvSpPr>
        <p:spPr>
          <a:xfrm>
            <a:off x="2667000" y="2667000"/>
            <a:ext cx="7467600" cy="3352800"/>
          </a:xfrm>
        </p:spPr>
        <p:txBody>
          <a:bodyPr/>
          <a:lstStyle/>
          <a:p>
            <a:pPr lvl="1" eaLnBrk="1" hangingPunct="1"/>
            <a:r>
              <a:rPr lang="en-US" sz="3600">
                <a:latin typeface="Arial" charset="0"/>
              </a:rPr>
              <a:t>Married to your smartphone</a:t>
            </a:r>
            <a:r>
              <a:rPr lang="en-US" altLang="ja-JP" sz="3600">
                <a:latin typeface="Arial" charset="0"/>
              </a:rPr>
              <a:t>?</a:t>
            </a:r>
            <a:endParaRPr lang="en-US" sz="3600">
              <a:latin typeface="Arial" charset="0"/>
            </a:endParaRPr>
          </a:p>
          <a:p>
            <a:pPr lvl="1" eaLnBrk="1" hangingPunct="1"/>
            <a:r>
              <a:rPr lang="en-US" sz="3600">
                <a:latin typeface="Arial" charset="0"/>
              </a:rPr>
              <a:t>How do you spend weekends? </a:t>
            </a:r>
          </a:p>
          <a:p>
            <a:pPr lvl="1" eaLnBrk="1" hangingPunct="1"/>
            <a:r>
              <a:rPr lang="en-US" sz="3600">
                <a:latin typeface="Arial" charset="0"/>
              </a:rPr>
              <a:t>Two-week vacations? </a:t>
            </a:r>
          </a:p>
          <a:p>
            <a:pPr lvl="1" eaLnBrk="1" hangingPunct="1"/>
            <a:endParaRPr lang="en-US" sz="4000">
              <a:latin typeface="Arial" charset="0"/>
            </a:endParaRPr>
          </a:p>
          <a:p>
            <a:pPr algn="ctr" eaLnBrk="1" hangingPunct="1">
              <a:buFontTx/>
              <a:buNone/>
            </a:pPr>
            <a:endParaRPr lang="en-US">
              <a:latin typeface="Arial" charset="0"/>
            </a:endParaRPr>
          </a:p>
          <a:p>
            <a:pPr eaLnBrk="1" hangingPunct="1">
              <a:buFontTx/>
              <a:buNone/>
            </a:pPr>
            <a:endParaRPr lang="en-US" sz="3600">
              <a:latin typeface="Arial" charset="0"/>
            </a:endParaRPr>
          </a:p>
        </p:txBody>
      </p:sp>
    </p:spTree>
    <p:extLst>
      <p:ext uri="{BB962C8B-B14F-4D97-AF65-F5344CB8AC3E}">
        <p14:creationId xmlns:p14="http://schemas.microsoft.com/office/powerpoint/2010/main" val="1778516923"/>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What’s on Your List?</a:t>
            </a:r>
          </a:p>
        </p:txBody>
      </p:sp>
      <p:sp>
        <p:nvSpPr>
          <p:cNvPr id="3" name="Content Placeholder 2"/>
          <p:cNvSpPr>
            <a:spLocks noGrp="1"/>
          </p:cNvSpPr>
          <p:nvPr>
            <p:ph idx="1"/>
          </p:nvPr>
        </p:nvSpPr>
        <p:spPr/>
        <p:txBody>
          <a:bodyPr/>
          <a:lstStyle/>
          <a:p>
            <a:pPr marL="0" indent="0">
              <a:buNone/>
            </a:pPr>
            <a:r>
              <a:rPr lang="en-US" sz="3600"/>
              <a:t>“I haven’t been everywhere, but it’s on my list.”</a:t>
            </a:r>
          </a:p>
          <a:p>
            <a:pPr marL="0" indent="0">
              <a:buNone/>
            </a:pPr>
            <a:endParaRPr lang="en-US" sz="3600"/>
          </a:p>
          <a:p>
            <a:pPr marL="0" indent="0">
              <a:buNone/>
            </a:pPr>
            <a:r>
              <a:rPr lang="en-US"/>
              <a:t>	Susan Sontag</a:t>
            </a:r>
          </a:p>
        </p:txBody>
      </p:sp>
    </p:spTree>
    <p:extLst>
      <p:ext uri="{BB962C8B-B14F-4D97-AF65-F5344CB8AC3E}">
        <p14:creationId xmlns:p14="http://schemas.microsoft.com/office/powerpoint/2010/main" val="104341931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815976"/>
            <a:ext cx="7315200" cy="5127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4"/>
          <p:cNvSpPr>
            <a:spLocks noChangeArrowheads="1"/>
          </p:cNvSpPr>
          <p:nvPr/>
        </p:nvSpPr>
        <p:spPr bwMode="auto">
          <a:xfrm>
            <a:off x="1524000" y="76200"/>
            <a:ext cx="1066800" cy="6707188"/>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sp>
        <p:nvSpPr>
          <p:cNvPr id="4" name="Rectangle 3"/>
          <p:cNvSpPr>
            <a:spLocks noChangeArrowheads="1"/>
          </p:cNvSpPr>
          <p:nvPr/>
        </p:nvSpPr>
        <p:spPr bwMode="auto">
          <a:xfrm>
            <a:off x="10363200" y="76200"/>
            <a:ext cx="304800" cy="6707188"/>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spTree>
    <p:extLst>
      <p:ext uri="{BB962C8B-B14F-4D97-AF65-F5344CB8AC3E}">
        <p14:creationId xmlns:p14="http://schemas.microsoft.com/office/powerpoint/2010/main" val="2093477373"/>
      </p:ext>
    </p:extLst>
  </p:cSld>
  <p:clrMapOvr>
    <a:masterClrMapping/>
  </p:clrMapOvr>
  <p:transition spd="slow">
    <p:cove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Playing the Odds</a:t>
            </a:r>
          </a:p>
        </p:txBody>
      </p:sp>
      <p:sp>
        <p:nvSpPr>
          <p:cNvPr id="3" name="Content Placeholder 2"/>
          <p:cNvSpPr>
            <a:spLocks noGrp="1"/>
          </p:cNvSpPr>
          <p:nvPr>
            <p:ph idx="1"/>
          </p:nvPr>
        </p:nvSpPr>
        <p:spPr/>
        <p:txBody>
          <a:bodyPr/>
          <a:lstStyle/>
          <a:p>
            <a:pPr marL="0" indent="0" algn="ctr" eaLnBrk="1" fontAlgn="auto" hangingPunct="1">
              <a:spcBef>
                <a:spcPts val="0"/>
              </a:spcBef>
              <a:spcAft>
                <a:spcPts val="0"/>
              </a:spcAft>
              <a:buClrTx/>
              <a:buNone/>
              <a:defRPr/>
            </a:pPr>
            <a:r>
              <a:rPr lang="en-US" sz="4000"/>
              <a:t>65 or older</a:t>
            </a:r>
          </a:p>
          <a:p>
            <a:pPr marL="0" indent="0" algn="ctr" eaLnBrk="1" fontAlgn="auto" hangingPunct="1">
              <a:spcBef>
                <a:spcPts val="0"/>
              </a:spcBef>
              <a:spcAft>
                <a:spcPts val="0"/>
              </a:spcAft>
              <a:buClrTx/>
              <a:buNone/>
              <a:defRPr/>
            </a:pPr>
            <a:endParaRPr lang="en-US" sz="3600"/>
          </a:p>
          <a:p>
            <a:pPr eaLnBrk="1" fontAlgn="auto" hangingPunct="1">
              <a:spcBef>
                <a:spcPts val="0"/>
              </a:spcBef>
              <a:spcAft>
                <a:spcPts val="0"/>
              </a:spcAft>
              <a:buClrTx/>
            </a:pPr>
            <a:r>
              <a:rPr lang="en-US" sz="3600"/>
              <a:t>25% - memory loss</a:t>
            </a:r>
          </a:p>
          <a:p>
            <a:pPr eaLnBrk="1" fontAlgn="auto" hangingPunct="1">
              <a:spcBef>
                <a:spcPts val="0"/>
              </a:spcBef>
              <a:spcAft>
                <a:spcPts val="0"/>
              </a:spcAft>
              <a:buClrTx/>
            </a:pPr>
            <a:r>
              <a:rPr lang="en-US" sz="3600"/>
              <a:t>20% - serious illness</a:t>
            </a:r>
          </a:p>
          <a:p>
            <a:pPr eaLnBrk="1" fontAlgn="auto" hangingPunct="1">
              <a:spcBef>
                <a:spcPts val="0"/>
              </a:spcBef>
              <a:spcAft>
                <a:spcPts val="0"/>
              </a:spcAft>
              <a:buClrTx/>
            </a:pPr>
            <a:r>
              <a:rPr lang="en-US" sz="3600"/>
              <a:t>20% - depression</a:t>
            </a:r>
          </a:p>
          <a:p>
            <a:pPr eaLnBrk="1" fontAlgn="auto" hangingPunct="1">
              <a:spcBef>
                <a:spcPts val="0"/>
              </a:spcBef>
              <a:spcAft>
                <a:spcPts val="0"/>
              </a:spcAft>
              <a:buClrTx/>
            </a:pPr>
            <a:endParaRPr lang="en-US" sz="3600"/>
          </a:p>
          <a:p>
            <a:pPr marL="0" indent="0" eaLnBrk="1" fontAlgn="auto" hangingPunct="1">
              <a:spcBef>
                <a:spcPts val="0"/>
              </a:spcBef>
              <a:spcAft>
                <a:spcPts val="0"/>
              </a:spcAft>
              <a:buClrTx/>
              <a:buNone/>
              <a:defRPr/>
            </a:pPr>
            <a:endParaRPr lang="en-US" sz="3600"/>
          </a:p>
        </p:txBody>
      </p:sp>
    </p:spTree>
    <p:extLst>
      <p:ext uri="{BB962C8B-B14F-4D97-AF65-F5344CB8AC3E}">
        <p14:creationId xmlns:p14="http://schemas.microsoft.com/office/powerpoint/2010/main" val="217970844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914400"/>
            <a:ext cx="70866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4"/>
          <p:cNvSpPr>
            <a:spLocks noChangeArrowheads="1"/>
          </p:cNvSpPr>
          <p:nvPr/>
        </p:nvSpPr>
        <p:spPr bwMode="auto">
          <a:xfrm>
            <a:off x="1524000" y="76200"/>
            <a:ext cx="1066800" cy="6707188"/>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sp>
        <p:nvSpPr>
          <p:cNvPr id="4" name="Rectangle 3"/>
          <p:cNvSpPr>
            <a:spLocks noChangeArrowheads="1"/>
          </p:cNvSpPr>
          <p:nvPr/>
        </p:nvSpPr>
        <p:spPr bwMode="auto">
          <a:xfrm>
            <a:off x="10363200" y="76200"/>
            <a:ext cx="304800" cy="6707188"/>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spTree>
    <p:extLst>
      <p:ext uri="{BB962C8B-B14F-4D97-AF65-F5344CB8AC3E}">
        <p14:creationId xmlns:p14="http://schemas.microsoft.com/office/powerpoint/2010/main" val="363592300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838200"/>
            <a:ext cx="70866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4"/>
          <p:cNvSpPr>
            <a:spLocks noChangeArrowheads="1"/>
          </p:cNvSpPr>
          <p:nvPr/>
        </p:nvSpPr>
        <p:spPr bwMode="auto">
          <a:xfrm>
            <a:off x="1524000" y="76200"/>
            <a:ext cx="1066800" cy="6707188"/>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sp>
        <p:nvSpPr>
          <p:cNvPr id="4" name="Rectangle 3"/>
          <p:cNvSpPr>
            <a:spLocks noChangeArrowheads="1"/>
          </p:cNvSpPr>
          <p:nvPr/>
        </p:nvSpPr>
        <p:spPr bwMode="auto">
          <a:xfrm>
            <a:off x="10363200" y="76200"/>
            <a:ext cx="304800" cy="6707188"/>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spTree>
    <p:extLst>
      <p:ext uri="{BB962C8B-B14F-4D97-AF65-F5344CB8AC3E}">
        <p14:creationId xmlns:p14="http://schemas.microsoft.com/office/powerpoint/2010/main" val="8522015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a:xfrm>
            <a:off x="2743200" y="152400"/>
            <a:ext cx="7467600" cy="1676400"/>
          </a:xfrm>
        </p:spPr>
        <p:txBody>
          <a:bodyPr/>
          <a:lstStyle/>
          <a:p>
            <a:r>
              <a:rPr lang="en-US">
                <a:latin typeface="Arial" charset="0"/>
              </a:rPr>
              <a:t>Why Can’</a:t>
            </a:r>
            <a:r>
              <a:rPr lang="en-US" altLang="ja-JP">
                <a:latin typeface="Arial" charset="0"/>
              </a:rPr>
              <a:t>t We Talk?</a:t>
            </a:r>
            <a:endParaRPr lang="en-US">
              <a:latin typeface="Arial" charset="0"/>
            </a:endParaRPr>
          </a:p>
        </p:txBody>
      </p:sp>
      <p:sp>
        <p:nvSpPr>
          <p:cNvPr id="59394" name="Content Placeholder 2"/>
          <p:cNvSpPr>
            <a:spLocks noGrp="1"/>
          </p:cNvSpPr>
          <p:nvPr>
            <p:ph idx="1"/>
          </p:nvPr>
        </p:nvSpPr>
        <p:spPr>
          <a:xfrm>
            <a:off x="2743200" y="1524000"/>
            <a:ext cx="7467600" cy="3886200"/>
          </a:xfrm>
        </p:spPr>
        <p:txBody>
          <a:bodyPr>
            <a:normAutofit fontScale="85000" lnSpcReduction="20000"/>
          </a:bodyPr>
          <a:lstStyle/>
          <a:p>
            <a:pPr algn="ctr">
              <a:buFontTx/>
              <a:buNone/>
            </a:pPr>
            <a:r>
              <a:rPr lang="en-US" sz="4000">
                <a:latin typeface="Arial" charset="0"/>
              </a:rPr>
              <a:t>Fear Factor</a:t>
            </a:r>
          </a:p>
          <a:p>
            <a:endParaRPr lang="en-US" sz="3600">
              <a:latin typeface="Arial" charset="0"/>
            </a:endParaRPr>
          </a:p>
          <a:p>
            <a:r>
              <a:rPr lang="en-US" sz="3600">
                <a:latin typeface="Arial" charset="0"/>
              </a:rPr>
              <a:t>Losing one’</a:t>
            </a:r>
            <a:r>
              <a:rPr lang="en-US" altLang="ja-JP" sz="3600">
                <a:latin typeface="Arial" charset="0"/>
              </a:rPr>
              <a:t>s identity</a:t>
            </a:r>
            <a:endParaRPr lang="en-US" sz="3600">
              <a:latin typeface="Arial" charset="0"/>
            </a:endParaRPr>
          </a:p>
          <a:p>
            <a:r>
              <a:rPr lang="en-US" sz="3600">
                <a:latin typeface="Arial" charset="0"/>
              </a:rPr>
              <a:t>Reduced compensation</a:t>
            </a:r>
          </a:p>
          <a:p>
            <a:r>
              <a:rPr lang="en-US" sz="3600">
                <a:latin typeface="Arial" charset="0"/>
              </a:rPr>
              <a:t>Loss clout</a:t>
            </a:r>
          </a:p>
          <a:p>
            <a:r>
              <a:rPr lang="en-US" sz="3600">
                <a:latin typeface="Arial" charset="0"/>
              </a:rPr>
              <a:t>Political suicide</a:t>
            </a:r>
          </a:p>
          <a:p>
            <a:r>
              <a:rPr lang="en-US" sz="3600">
                <a:latin typeface="Arial" charset="0"/>
              </a:rPr>
              <a:t>Death</a:t>
            </a:r>
            <a:endParaRPr lang="en-US">
              <a:latin typeface="Arial" charset="0"/>
            </a:endParaRPr>
          </a:p>
          <a:p>
            <a:endParaRPr lang="en-US">
              <a:latin typeface="Arial" charset="0"/>
            </a:endParaRPr>
          </a:p>
          <a:p>
            <a:pPr>
              <a:buFontTx/>
              <a:buNone/>
            </a:pPr>
            <a:endParaRPr lang="en-US">
              <a:latin typeface="Arial" charset="0"/>
            </a:endParaRPr>
          </a:p>
        </p:txBody>
      </p:sp>
    </p:spTree>
    <p:extLst>
      <p:ext uri="{BB962C8B-B14F-4D97-AF65-F5344CB8AC3E}">
        <p14:creationId xmlns:p14="http://schemas.microsoft.com/office/powerpoint/2010/main" val="325640869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r>
              <a:rPr lang="en-US">
                <a:latin typeface="Arial" charset="0"/>
              </a:rPr>
              <a:t>Let’s Talk!</a:t>
            </a:r>
          </a:p>
        </p:txBody>
      </p:sp>
      <p:sp>
        <p:nvSpPr>
          <p:cNvPr id="60418" name="Content Placeholder 2"/>
          <p:cNvSpPr>
            <a:spLocks noGrp="1"/>
          </p:cNvSpPr>
          <p:nvPr>
            <p:ph idx="1"/>
          </p:nvPr>
        </p:nvSpPr>
        <p:spPr/>
        <p:txBody>
          <a:bodyPr/>
          <a:lstStyle/>
          <a:p>
            <a:r>
              <a:rPr lang="en-US" sz="3600">
                <a:latin typeface="Arial" charset="0"/>
              </a:rPr>
              <a:t>Third parties</a:t>
            </a:r>
          </a:p>
          <a:p>
            <a:r>
              <a:rPr lang="en-US" sz="3600">
                <a:latin typeface="Arial" charset="0"/>
              </a:rPr>
              <a:t>Disguise within strategic planning</a:t>
            </a:r>
          </a:p>
          <a:p>
            <a:r>
              <a:rPr lang="en-US" sz="3600">
                <a:latin typeface="Arial" charset="0"/>
              </a:rPr>
              <a:t>Focus on clients</a:t>
            </a:r>
          </a:p>
          <a:p>
            <a:endParaRPr lang="en-US" sz="3600">
              <a:latin typeface="Arial" charset="0"/>
            </a:endParaRPr>
          </a:p>
        </p:txBody>
      </p:sp>
    </p:spTree>
    <p:extLst>
      <p:ext uri="{BB962C8B-B14F-4D97-AF65-F5344CB8AC3E}">
        <p14:creationId xmlns:p14="http://schemas.microsoft.com/office/powerpoint/2010/main" val="2875701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5400"/>
              <a:t>Cultural Changes for Profitable Growth</a:t>
            </a:r>
          </a:p>
        </p:txBody>
      </p:sp>
      <p:sp>
        <p:nvSpPr>
          <p:cNvPr id="3" name="Content Placeholder 2"/>
          <p:cNvSpPr>
            <a:spLocks noGrp="1"/>
          </p:cNvSpPr>
          <p:nvPr>
            <p:ph sz="quarter" idx="4294967295"/>
          </p:nvPr>
        </p:nvSpPr>
        <p:spPr>
          <a:xfrm>
            <a:off x="4841151" y="1801813"/>
            <a:ext cx="6172200" cy="4481512"/>
          </a:xfrm>
        </p:spPr>
        <p:txBody>
          <a:bodyPr anchor="ctr">
            <a:normAutofit/>
          </a:bodyPr>
          <a:lstStyle/>
          <a:p>
            <a:pPr marL="457200" indent="-457200">
              <a:buFont typeface="Arial" panose="020B0604020202020204" pitchFamily="34" charset="0"/>
              <a:buChar char="•"/>
            </a:pPr>
            <a:r>
              <a:rPr lang="en-US" sz="3200"/>
              <a:t>Prideful promotion of Benefit 5 work in all marketing and sales presentations</a:t>
            </a:r>
          </a:p>
          <a:p>
            <a:pPr marL="457200" indent="-457200">
              <a:buFont typeface="Arial" panose="020B0604020202020204" pitchFamily="34" charset="0"/>
              <a:buChar char="•"/>
            </a:pPr>
            <a:r>
              <a:rPr lang="en-US" sz="3200"/>
              <a:t>Further opportunity for personal injury representation</a:t>
            </a:r>
          </a:p>
          <a:p>
            <a:pPr marL="457200" indent="-457200">
              <a:buFont typeface="Arial" panose="020B0604020202020204" pitchFamily="34" charset="0"/>
              <a:buChar char="•"/>
            </a:pPr>
            <a:r>
              <a:rPr lang="en-US" sz="3200"/>
              <a:t>Fixed fees for high demand services</a:t>
            </a:r>
          </a:p>
        </p:txBody>
      </p:sp>
      <p:pic>
        <p:nvPicPr>
          <p:cNvPr id="5" name="Content Placeholder 4"/>
          <p:cNvPicPr>
            <a:picLocks noGrp="1" noChangeAspect="1"/>
          </p:cNvPicPr>
          <p:nvPr>
            <p:ph sz="quarter" idx="4294967295"/>
          </p:nvPr>
        </p:nvPicPr>
        <p:blipFill>
          <a:blip r:embed="rId2" cstate="screen">
            <a:extLst>
              <a:ext uri="{28A0092B-C50C-407E-A947-70E740481C1C}">
                <a14:useLocalDpi xmlns:a14="http://schemas.microsoft.com/office/drawing/2010/main"/>
              </a:ext>
            </a:extLst>
          </a:blip>
          <a:stretch>
            <a:fillRect/>
          </a:stretch>
        </p:blipFill>
        <p:spPr>
          <a:xfrm>
            <a:off x="1329911" y="2046288"/>
            <a:ext cx="2887662" cy="3509962"/>
          </a:xfrm>
        </p:spPr>
      </p:pic>
    </p:spTree>
    <p:extLst>
      <p:ext uri="{BB962C8B-B14F-4D97-AF65-F5344CB8AC3E}">
        <p14:creationId xmlns:p14="http://schemas.microsoft.com/office/powerpoint/2010/main" val="1018619188"/>
      </p:ext>
    </p:extLst>
  </p:cSld>
  <p:clrMapOvr>
    <a:masterClrMapping/>
  </p:clrMapOvr>
  <p:transition spd="med">
    <p:pull/>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p:txBody>
          <a:bodyPr/>
          <a:lstStyle/>
          <a:p>
            <a:r>
              <a:rPr lang="en-US">
                <a:latin typeface="Arial" charset="0"/>
              </a:rPr>
              <a:t>Firm Leadership</a:t>
            </a:r>
          </a:p>
        </p:txBody>
      </p:sp>
      <p:sp>
        <p:nvSpPr>
          <p:cNvPr id="61442" name="Content Placeholder 2"/>
          <p:cNvSpPr>
            <a:spLocks noGrp="1"/>
          </p:cNvSpPr>
          <p:nvPr>
            <p:ph idx="1"/>
          </p:nvPr>
        </p:nvSpPr>
        <p:spPr/>
        <p:txBody>
          <a:bodyPr/>
          <a:lstStyle/>
          <a:p>
            <a:r>
              <a:rPr lang="en-US">
                <a:latin typeface="Arial" charset="0"/>
              </a:rPr>
              <a:t>Not just managing partners</a:t>
            </a:r>
          </a:p>
          <a:p>
            <a:r>
              <a:rPr lang="en-US">
                <a:latin typeface="Arial" charset="0"/>
              </a:rPr>
              <a:t>Who are the candidates?</a:t>
            </a:r>
          </a:p>
          <a:p>
            <a:pPr lvl="1"/>
            <a:r>
              <a:rPr lang="en-US">
                <a:latin typeface="Arial" charset="0"/>
              </a:rPr>
              <a:t>Skills/personality</a:t>
            </a:r>
          </a:p>
          <a:p>
            <a:pPr lvl="1"/>
            <a:r>
              <a:rPr lang="en-US">
                <a:latin typeface="Arial" charset="0"/>
              </a:rPr>
              <a:t>Training needs</a:t>
            </a:r>
          </a:p>
          <a:p>
            <a:r>
              <a:rPr lang="en-US">
                <a:latin typeface="Arial" charset="0"/>
              </a:rPr>
              <a:t>Transition phase</a:t>
            </a:r>
          </a:p>
          <a:p>
            <a:pPr lvl="1"/>
            <a:r>
              <a:rPr lang="en-US">
                <a:latin typeface="Arial" charset="0"/>
              </a:rPr>
              <a:t>Minimizes shocks to the system</a:t>
            </a:r>
          </a:p>
          <a:p>
            <a:pPr lvl="1"/>
            <a:r>
              <a:rPr lang="en-US">
                <a:latin typeface="Arial" charset="0"/>
              </a:rPr>
              <a:t>Takes time to groom</a:t>
            </a:r>
          </a:p>
        </p:txBody>
      </p:sp>
    </p:spTree>
    <p:extLst>
      <p:ext uri="{BB962C8B-B14F-4D97-AF65-F5344CB8AC3E}">
        <p14:creationId xmlns:p14="http://schemas.microsoft.com/office/powerpoint/2010/main" val="292987293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2819400" y="0"/>
            <a:ext cx="7391400" cy="1371600"/>
          </a:xfrm>
        </p:spPr>
        <p:txBody>
          <a:bodyPr/>
          <a:lstStyle/>
          <a:p>
            <a:r>
              <a:rPr lang="en-US">
                <a:latin typeface="Arial" charset="0"/>
              </a:rPr>
              <a:t>Client Transitions</a:t>
            </a:r>
          </a:p>
        </p:txBody>
      </p:sp>
      <p:sp>
        <p:nvSpPr>
          <p:cNvPr id="62466" name="Content Placeholder 2"/>
          <p:cNvSpPr>
            <a:spLocks noGrp="1"/>
          </p:cNvSpPr>
          <p:nvPr>
            <p:ph idx="1"/>
          </p:nvPr>
        </p:nvSpPr>
        <p:spPr>
          <a:xfrm>
            <a:off x="2971800" y="1600200"/>
            <a:ext cx="7315200" cy="3962400"/>
          </a:xfrm>
        </p:spPr>
        <p:txBody>
          <a:bodyPr>
            <a:normAutofit fontScale="92500" lnSpcReduction="20000"/>
          </a:bodyPr>
          <a:lstStyle/>
          <a:p>
            <a:r>
              <a:rPr lang="en-US" sz="3600">
                <a:latin typeface="Arial" charset="0"/>
              </a:rPr>
              <a:t>Develop profiles</a:t>
            </a:r>
          </a:p>
          <a:p>
            <a:pPr lvl="1"/>
            <a:r>
              <a:rPr lang="en-US" sz="3200">
                <a:latin typeface="Arial" charset="0"/>
              </a:rPr>
              <a:t>Billing history</a:t>
            </a:r>
          </a:p>
          <a:p>
            <a:pPr lvl="1"/>
            <a:r>
              <a:rPr lang="en-US" sz="3200">
                <a:latin typeface="Arial" charset="0"/>
              </a:rPr>
              <a:t>Relationships</a:t>
            </a:r>
          </a:p>
          <a:p>
            <a:pPr lvl="1"/>
            <a:r>
              <a:rPr lang="en-US" sz="3200">
                <a:latin typeface="Arial" charset="0"/>
              </a:rPr>
              <a:t>Future legal needs</a:t>
            </a:r>
          </a:p>
          <a:p>
            <a:pPr lvl="1"/>
            <a:r>
              <a:rPr lang="en-US" sz="3200">
                <a:latin typeface="Arial" charset="0"/>
              </a:rPr>
              <a:t>Client’</a:t>
            </a:r>
            <a:r>
              <a:rPr lang="en-US" altLang="ja-JP" sz="3200">
                <a:latin typeface="Arial" charset="0"/>
              </a:rPr>
              <a:t>s own succession issues</a:t>
            </a:r>
          </a:p>
          <a:p>
            <a:r>
              <a:rPr lang="en-US" sz="3600">
                <a:latin typeface="Arial" charset="0"/>
              </a:rPr>
              <a:t>Client input</a:t>
            </a:r>
          </a:p>
          <a:p>
            <a:r>
              <a:rPr lang="en-US" sz="3600">
                <a:latin typeface="Arial" charset="0"/>
              </a:rPr>
              <a:t>Identify/assess successors</a:t>
            </a:r>
          </a:p>
        </p:txBody>
      </p:sp>
    </p:spTree>
    <p:extLst>
      <p:ext uri="{BB962C8B-B14F-4D97-AF65-F5344CB8AC3E}">
        <p14:creationId xmlns:p14="http://schemas.microsoft.com/office/powerpoint/2010/main" val="63597116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p:txBody>
          <a:bodyPr/>
          <a:lstStyle/>
          <a:p>
            <a:r>
              <a:rPr lang="en-US">
                <a:latin typeface="Arial" charset="0"/>
              </a:rPr>
              <a:t>$$$$$$$$$$</a:t>
            </a:r>
            <a:br>
              <a:rPr lang="en-US" sz="4800">
                <a:latin typeface="Arial" charset="0"/>
              </a:rPr>
            </a:br>
            <a:endParaRPr lang="en-US">
              <a:latin typeface="Arial" charset="0"/>
            </a:endParaRPr>
          </a:p>
        </p:txBody>
      </p:sp>
      <p:sp>
        <p:nvSpPr>
          <p:cNvPr id="52227" name="Content Placeholder 2"/>
          <p:cNvSpPr>
            <a:spLocks noGrp="1"/>
          </p:cNvSpPr>
          <p:nvPr>
            <p:ph idx="1"/>
          </p:nvPr>
        </p:nvSpPr>
        <p:spPr/>
        <p:txBody>
          <a:bodyPr/>
          <a:lstStyle/>
          <a:p>
            <a:pPr>
              <a:defRPr/>
            </a:pPr>
            <a:r>
              <a:rPr lang="en-US" sz="4000">
                <a:latin typeface="Arial" charset="0"/>
                <a:cs typeface="+mn-cs"/>
              </a:rPr>
              <a:t>What happens to origination?</a:t>
            </a:r>
          </a:p>
          <a:p>
            <a:pPr>
              <a:defRPr/>
            </a:pPr>
            <a:r>
              <a:rPr lang="en-US" sz="4000">
                <a:latin typeface="Arial" charset="0"/>
                <a:cs typeface="+mn-cs"/>
              </a:rPr>
              <a:t>Don’t penalize</a:t>
            </a:r>
          </a:p>
          <a:p>
            <a:pPr>
              <a:defRPr/>
            </a:pPr>
            <a:r>
              <a:rPr lang="en-US" sz="4000">
                <a:latin typeface="Arial" charset="0"/>
                <a:cs typeface="+mn-cs"/>
              </a:rPr>
              <a:t>Consider rewarding</a:t>
            </a:r>
          </a:p>
          <a:p>
            <a:pPr>
              <a:defRPr/>
            </a:pPr>
            <a:r>
              <a:rPr lang="en-US" sz="4000">
                <a:latin typeface="Arial" charset="0"/>
                <a:cs typeface="+mn-cs"/>
              </a:rPr>
              <a:t>Who pays?</a:t>
            </a:r>
          </a:p>
          <a:p>
            <a:pPr marL="457200" lvl="1" indent="0">
              <a:buNone/>
              <a:defRPr/>
            </a:pPr>
            <a:endParaRPr lang="en-US" sz="4000">
              <a:latin typeface="Arial" charset="0"/>
            </a:endParaRPr>
          </a:p>
          <a:p>
            <a:pPr algn="ctr">
              <a:buFontTx/>
              <a:buNone/>
              <a:defRPr/>
            </a:pPr>
            <a:endParaRPr lang="en-US">
              <a:latin typeface="Arial" charset="0"/>
              <a:cs typeface="+mn-cs"/>
            </a:endParaRPr>
          </a:p>
          <a:p>
            <a:pPr>
              <a:defRPr/>
            </a:pPr>
            <a:endParaRPr lang="en-US">
              <a:latin typeface="Arial" charset="0"/>
              <a:cs typeface="+mn-cs"/>
            </a:endParaRPr>
          </a:p>
        </p:txBody>
      </p:sp>
    </p:spTree>
    <p:extLst>
      <p:ext uri="{BB962C8B-B14F-4D97-AF65-F5344CB8AC3E}">
        <p14:creationId xmlns:p14="http://schemas.microsoft.com/office/powerpoint/2010/main" val="290964631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a:xfrm>
            <a:off x="2743200" y="762000"/>
            <a:ext cx="7467600" cy="1371600"/>
          </a:xfrm>
        </p:spPr>
        <p:txBody>
          <a:bodyPr/>
          <a:lstStyle/>
          <a:p>
            <a:r>
              <a:rPr lang="en-US">
                <a:latin typeface="Arial" charset="0"/>
              </a:rPr>
              <a:t>Just Do It</a:t>
            </a:r>
            <a:br>
              <a:rPr lang="en-US">
                <a:latin typeface="Arial" charset="0"/>
              </a:rPr>
            </a:br>
            <a:endParaRPr lang="en-US">
              <a:latin typeface="Arial" charset="0"/>
            </a:endParaRPr>
          </a:p>
        </p:txBody>
      </p:sp>
      <p:sp>
        <p:nvSpPr>
          <p:cNvPr id="63490" name="Content Placeholder 2"/>
          <p:cNvSpPr>
            <a:spLocks noGrp="1"/>
          </p:cNvSpPr>
          <p:nvPr>
            <p:ph idx="1"/>
          </p:nvPr>
        </p:nvSpPr>
        <p:spPr/>
        <p:txBody>
          <a:bodyPr/>
          <a:lstStyle/>
          <a:p>
            <a:r>
              <a:rPr lang="en-US">
                <a:latin typeface="Arial" charset="0"/>
              </a:rPr>
              <a:t>Working Matters</a:t>
            </a:r>
          </a:p>
          <a:p>
            <a:r>
              <a:rPr lang="en-US">
                <a:latin typeface="Arial" charset="0"/>
              </a:rPr>
              <a:t>Social</a:t>
            </a:r>
          </a:p>
          <a:p>
            <a:r>
              <a:rPr lang="en-US">
                <a:latin typeface="Arial" charset="0"/>
              </a:rPr>
              <a:t>Takes time</a:t>
            </a:r>
          </a:p>
          <a:p>
            <a:pPr lvl="1"/>
            <a:r>
              <a:rPr lang="en-US">
                <a:latin typeface="Arial" charset="0"/>
              </a:rPr>
              <a:t>Expertise</a:t>
            </a:r>
          </a:p>
          <a:p>
            <a:pPr lvl="1"/>
            <a:r>
              <a:rPr lang="ja-JP" altLang="en-US">
                <a:latin typeface="Arial" charset="0"/>
              </a:rPr>
              <a:t>“</a:t>
            </a:r>
            <a:r>
              <a:rPr lang="en-US" altLang="ja-JP">
                <a:latin typeface="Arial" charset="0"/>
              </a:rPr>
              <a:t>Comfort and chemistry</a:t>
            </a:r>
            <a:r>
              <a:rPr lang="ja-JP" altLang="en-US">
                <a:latin typeface="Arial" charset="0"/>
              </a:rPr>
              <a:t>”</a:t>
            </a:r>
            <a:endParaRPr lang="en-US" altLang="ja-JP">
              <a:latin typeface="Arial" charset="0"/>
            </a:endParaRPr>
          </a:p>
          <a:p>
            <a:pPr lvl="1"/>
            <a:r>
              <a:rPr lang="en-US">
                <a:latin typeface="Arial" charset="0"/>
              </a:rPr>
              <a:t>Adjust as needed</a:t>
            </a:r>
          </a:p>
        </p:txBody>
      </p:sp>
    </p:spTree>
    <p:extLst>
      <p:ext uri="{BB962C8B-B14F-4D97-AF65-F5344CB8AC3E}">
        <p14:creationId xmlns:p14="http://schemas.microsoft.com/office/powerpoint/2010/main" val="344371837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3886200" y="76200"/>
            <a:ext cx="6324600" cy="1371600"/>
          </a:xfrm>
        </p:spPr>
        <p:txBody>
          <a:bodyPr/>
          <a:lstStyle/>
          <a:p>
            <a:br>
              <a:rPr lang="en-US" sz="4800">
                <a:latin typeface="Arial" charset="0"/>
              </a:rPr>
            </a:br>
            <a:r>
              <a:rPr lang="en-US" sz="4800">
                <a:latin typeface="Arial" charset="0"/>
              </a:rPr>
              <a:t>Ownership Transition</a:t>
            </a:r>
          </a:p>
        </p:txBody>
      </p:sp>
      <p:sp>
        <p:nvSpPr>
          <p:cNvPr id="27650" name="Content Placeholder 2"/>
          <p:cNvSpPr>
            <a:spLocks noGrp="1"/>
          </p:cNvSpPr>
          <p:nvPr>
            <p:ph idx="1"/>
          </p:nvPr>
        </p:nvSpPr>
        <p:spPr>
          <a:xfrm>
            <a:off x="3886200" y="2057400"/>
            <a:ext cx="6324600" cy="3810000"/>
          </a:xfrm>
        </p:spPr>
        <p:txBody>
          <a:bodyPr/>
          <a:lstStyle/>
          <a:p>
            <a:endParaRPr lang="en-US" sz="4000">
              <a:latin typeface="Arial" charset="0"/>
            </a:endParaRPr>
          </a:p>
          <a:p>
            <a:r>
              <a:rPr lang="en-US" sz="4000">
                <a:latin typeface="Arial" charset="0"/>
              </a:rPr>
              <a:t>Insiders</a:t>
            </a:r>
          </a:p>
          <a:p>
            <a:r>
              <a:rPr lang="en-US" sz="4000">
                <a:latin typeface="Arial" charset="0"/>
              </a:rPr>
              <a:t>Competitors</a:t>
            </a:r>
          </a:p>
          <a:p>
            <a:pPr>
              <a:buFontTx/>
              <a:buNone/>
            </a:pPr>
            <a:endParaRPr lang="en-US" sz="3600">
              <a:latin typeface="Arial" charset="0"/>
            </a:endParaRPr>
          </a:p>
        </p:txBody>
      </p:sp>
      <p:sp>
        <p:nvSpPr>
          <p:cNvPr id="27651" name="Rectangle 6"/>
          <p:cNvSpPr>
            <a:spLocks noChangeArrowheads="1"/>
          </p:cNvSpPr>
          <p:nvPr/>
        </p:nvSpPr>
        <p:spPr bwMode="auto">
          <a:xfrm flipH="1">
            <a:off x="1524001" y="65088"/>
            <a:ext cx="1857375" cy="6716712"/>
          </a:xfrm>
          <a:prstGeom prst="rect">
            <a:avLst/>
          </a:prstGeom>
          <a:solidFill>
            <a:srgbClr val="1E569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pic>
        <p:nvPicPr>
          <p:cNvPr id="27652" name="Picture 6" descr="89689685mon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828800"/>
            <a:ext cx="2159000" cy="3233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7653" name="Group 8"/>
          <p:cNvGrpSpPr>
            <a:grpSpLocks/>
          </p:cNvGrpSpPr>
          <p:nvPr/>
        </p:nvGrpSpPr>
        <p:grpSpPr bwMode="auto">
          <a:xfrm flipH="1">
            <a:off x="3375025" y="76201"/>
            <a:ext cx="304800" cy="6716713"/>
            <a:chOff x="5040" y="0"/>
            <a:chExt cx="288" cy="4320"/>
          </a:xfrm>
        </p:grpSpPr>
        <p:sp>
          <p:nvSpPr>
            <p:cNvPr id="27655" name="Rectangle 9"/>
            <p:cNvSpPr>
              <a:spLocks noChangeArrowheads="1"/>
            </p:cNvSpPr>
            <p:nvPr/>
          </p:nvSpPr>
          <p:spPr bwMode="auto">
            <a:xfrm>
              <a:off x="5232" y="0"/>
              <a:ext cx="96" cy="4320"/>
            </a:xfrm>
            <a:prstGeom prst="rect">
              <a:avLst/>
            </a:prstGeom>
            <a:solidFill>
              <a:srgbClr val="1E5694">
                <a:alpha val="89803"/>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sp>
          <p:nvSpPr>
            <p:cNvPr id="27656" name="Rectangle 10"/>
            <p:cNvSpPr>
              <a:spLocks noChangeArrowheads="1"/>
            </p:cNvSpPr>
            <p:nvPr/>
          </p:nvSpPr>
          <p:spPr bwMode="auto">
            <a:xfrm>
              <a:off x="5136" y="0"/>
              <a:ext cx="96" cy="4320"/>
            </a:xfrm>
            <a:prstGeom prst="rect">
              <a:avLst/>
            </a:prstGeom>
            <a:solidFill>
              <a:srgbClr val="1E5694">
                <a:alpha val="7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sp>
          <p:nvSpPr>
            <p:cNvPr id="27657" name="Rectangle 11"/>
            <p:cNvSpPr>
              <a:spLocks noChangeArrowheads="1"/>
            </p:cNvSpPr>
            <p:nvPr/>
          </p:nvSpPr>
          <p:spPr bwMode="auto">
            <a:xfrm>
              <a:off x="5040" y="0"/>
              <a:ext cx="96" cy="4320"/>
            </a:xfrm>
            <a:prstGeom prst="rect">
              <a:avLst/>
            </a:prstGeom>
            <a:solidFill>
              <a:srgbClr val="1E5694">
                <a:alpha val="7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grpSp>
      <p:sp>
        <p:nvSpPr>
          <p:cNvPr id="27654" name="Rectangle 12"/>
          <p:cNvSpPr>
            <a:spLocks noChangeArrowheads="1"/>
          </p:cNvSpPr>
          <p:nvPr/>
        </p:nvSpPr>
        <p:spPr bwMode="auto">
          <a:xfrm flipH="1">
            <a:off x="1524001" y="76201"/>
            <a:ext cx="1846263" cy="6716713"/>
          </a:xfrm>
          <a:prstGeom prst="rect">
            <a:avLst/>
          </a:prstGeom>
          <a:solidFill>
            <a:srgbClr val="1E5694">
              <a:alpha val="43137"/>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spTree>
    <p:extLst>
      <p:ext uri="{BB962C8B-B14F-4D97-AF65-F5344CB8AC3E}">
        <p14:creationId xmlns:p14="http://schemas.microsoft.com/office/powerpoint/2010/main" val="238685299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a:t>Buy-in/Buy-out</a:t>
            </a:r>
          </a:p>
        </p:txBody>
      </p:sp>
      <p:sp>
        <p:nvSpPr>
          <p:cNvPr id="3" name="Content Placeholder 2"/>
          <p:cNvSpPr>
            <a:spLocks noGrp="1"/>
          </p:cNvSpPr>
          <p:nvPr>
            <p:ph idx="1"/>
          </p:nvPr>
        </p:nvSpPr>
        <p:spPr>
          <a:xfrm>
            <a:off x="2819400" y="2514600"/>
            <a:ext cx="7391400" cy="3352800"/>
          </a:xfrm>
        </p:spPr>
        <p:txBody>
          <a:bodyPr/>
          <a:lstStyle/>
          <a:p>
            <a:r>
              <a:rPr lang="en-US" sz="4000"/>
              <a:t>Rewards loyalty</a:t>
            </a:r>
          </a:p>
          <a:p>
            <a:r>
              <a:rPr lang="en-US" sz="4000"/>
              <a:t>Cash </a:t>
            </a:r>
          </a:p>
          <a:p>
            <a:r>
              <a:rPr lang="en-US" sz="4000"/>
              <a:t>Uninterrupted client service</a:t>
            </a:r>
          </a:p>
        </p:txBody>
      </p:sp>
    </p:spTree>
    <p:extLst>
      <p:ext uri="{BB962C8B-B14F-4D97-AF65-F5344CB8AC3E}">
        <p14:creationId xmlns:p14="http://schemas.microsoft.com/office/powerpoint/2010/main" val="313366080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a:t>Myths</a:t>
            </a:r>
          </a:p>
        </p:txBody>
      </p:sp>
      <p:sp>
        <p:nvSpPr>
          <p:cNvPr id="3" name="Content Placeholder 2"/>
          <p:cNvSpPr>
            <a:spLocks noGrp="1"/>
          </p:cNvSpPr>
          <p:nvPr>
            <p:ph idx="1"/>
          </p:nvPr>
        </p:nvSpPr>
        <p:spPr>
          <a:xfrm>
            <a:off x="2743200" y="2819400"/>
            <a:ext cx="7467600" cy="3048000"/>
          </a:xfrm>
        </p:spPr>
        <p:txBody>
          <a:bodyPr/>
          <a:lstStyle/>
          <a:p>
            <a:r>
              <a:rPr lang="en-US" sz="4400"/>
              <a:t>Compensation</a:t>
            </a:r>
          </a:p>
          <a:p>
            <a:r>
              <a:rPr lang="en-US" sz="4400"/>
              <a:t>Governance</a:t>
            </a:r>
          </a:p>
        </p:txBody>
      </p:sp>
    </p:spTree>
    <p:extLst>
      <p:ext uri="{BB962C8B-B14F-4D97-AF65-F5344CB8AC3E}">
        <p14:creationId xmlns:p14="http://schemas.microsoft.com/office/powerpoint/2010/main" val="305029197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a:t>“Right Stuff”</a:t>
            </a:r>
          </a:p>
        </p:txBody>
      </p:sp>
      <p:sp>
        <p:nvSpPr>
          <p:cNvPr id="3" name="Content Placeholder 2"/>
          <p:cNvSpPr>
            <a:spLocks noGrp="1"/>
          </p:cNvSpPr>
          <p:nvPr>
            <p:ph idx="1"/>
          </p:nvPr>
        </p:nvSpPr>
        <p:spPr>
          <a:xfrm>
            <a:off x="2743200" y="2438400"/>
            <a:ext cx="7467600" cy="3429000"/>
          </a:xfrm>
        </p:spPr>
        <p:txBody>
          <a:bodyPr/>
          <a:lstStyle/>
          <a:p>
            <a:r>
              <a:rPr lang="en-US" sz="4400"/>
              <a:t>Business judgment</a:t>
            </a:r>
          </a:p>
          <a:p>
            <a:r>
              <a:rPr lang="en-US" sz="4400"/>
              <a:t>Marketing sense</a:t>
            </a:r>
          </a:p>
        </p:txBody>
      </p:sp>
    </p:spTree>
    <p:extLst>
      <p:ext uri="{BB962C8B-B14F-4D97-AF65-F5344CB8AC3E}">
        <p14:creationId xmlns:p14="http://schemas.microsoft.com/office/powerpoint/2010/main" val="76303436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a:t>Multi-phase/Multi-year</a:t>
            </a:r>
          </a:p>
        </p:txBody>
      </p:sp>
      <p:sp>
        <p:nvSpPr>
          <p:cNvPr id="3" name="Content Placeholder 2"/>
          <p:cNvSpPr>
            <a:spLocks noGrp="1"/>
          </p:cNvSpPr>
          <p:nvPr>
            <p:ph idx="1"/>
          </p:nvPr>
        </p:nvSpPr>
        <p:spPr/>
        <p:txBody>
          <a:bodyPr/>
          <a:lstStyle/>
          <a:p>
            <a:pPr marL="0" indent="0" algn="ctr">
              <a:buNone/>
            </a:pPr>
            <a:r>
              <a:rPr lang="en-US" sz="4400"/>
              <a:t>More time </a:t>
            </a:r>
          </a:p>
          <a:p>
            <a:pPr marL="0" indent="0" algn="ctr">
              <a:buNone/>
            </a:pPr>
            <a:endParaRPr lang="en-US" sz="4000"/>
          </a:p>
          <a:p>
            <a:r>
              <a:rPr lang="en-US" sz="4000"/>
              <a:t>Pay</a:t>
            </a:r>
          </a:p>
          <a:p>
            <a:r>
              <a:rPr lang="en-US" sz="4000"/>
              <a:t>Adjust roles</a:t>
            </a:r>
          </a:p>
          <a:p>
            <a:r>
              <a:rPr lang="en-US" sz="4000"/>
              <a:t>Separate, discrete deals</a:t>
            </a:r>
          </a:p>
        </p:txBody>
      </p:sp>
    </p:spTree>
    <p:extLst>
      <p:ext uri="{BB962C8B-B14F-4D97-AF65-F5344CB8AC3E}">
        <p14:creationId xmlns:p14="http://schemas.microsoft.com/office/powerpoint/2010/main" val="386966783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a:t>Phase One (Years 1-3)</a:t>
            </a:r>
          </a:p>
        </p:txBody>
      </p:sp>
      <p:sp>
        <p:nvSpPr>
          <p:cNvPr id="3" name="Content Placeholder 2"/>
          <p:cNvSpPr>
            <a:spLocks noGrp="1"/>
          </p:cNvSpPr>
          <p:nvPr>
            <p:ph idx="1"/>
          </p:nvPr>
        </p:nvSpPr>
        <p:spPr/>
        <p:txBody>
          <a:bodyPr/>
          <a:lstStyle/>
          <a:p>
            <a:pPr marL="0" indent="0" algn="ctr">
              <a:buNone/>
            </a:pPr>
            <a:r>
              <a:rPr lang="en-US" sz="4000"/>
              <a:t>Probation</a:t>
            </a:r>
          </a:p>
          <a:p>
            <a:r>
              <a:rPr lang="en-US" sz="3600"/>
              <a:t>Responsibilities shift – training</a:t>
            </a:r>
          </a:p>
          <a:p>
            <a:r>
              <a:rPr lang="en-US" sz="3600"/>
              <a:t>Time to back out</a:t>
            </a:r>
          </a:p>
          <a:p>
            <a:r>
              <a:rPr lang="en-US" sz="3600"/>
              <a:t>Cost – foregone raise or bonus</a:t>
            </a:r>
          </a:p>
          <a:p>
            <a:r>
              <a:rPr lang="en-US" sz="3600"/>
              <a:t>% - low</a:t>
            </a:r>
          </a:p>
          <a:p>
            <a:endParaRPr lang="en-US" sz="3600"/>
          </a:p>
          <a:p>
            <a:endParaRPr lang="en-US" sz="3600"/>
          </a:p>
          <a:p>
            <a:endParaRPr lang="en-US" sz="4000"/>
          </a:p>
        </p:txBody>
      </p:sp>
    </p:spTree>
    <p:extLst>
      <p:ext uri="{BB962C8B-B14F-4D97-AF65-F5344CB8AC3E}">
        <p14:creationId xmlns:p14="http://schemas.microsoft.com/office/powerpoint/2010/main" val="26408558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25924" y="0"/>
            <a:ext cx="6366076" cy="2837975"/>
          </a:xfrm>
        </p:spPr>
        <p:txBody>
          <a:bodyPr/>
          <a:lstStyle/>
          <a:p>
            <a:r>
              <a:rPr lang="en-US" sz="5400">
                <a:solidFill>
                  <a:schemeClr val="accent6"/>
                </a:solidFill>
              </a:rPr>
              <a:t>Reduce Barriers &amp; Workload</a:t>
            </a:r>
          </a:p>
        </p:txBody>
      </p:sp>
      <p:sp>
        <p:nvSpPr>
          <p:cNvPr id="4" name="Content Placeholder 3"/>
          <p:cNvSpPr>
            <a:spLocks noGrp="1"/>
          </p:cNvSpPr>
          <p:nvPr>
            <p:ph idx="1"/>
          </p:nvPr>
        </p:nvSpPr>
        <p:spPr>
          <a:xfrm>
            <a:off x="6080566" y="2061030"/>
            <a:ext cx="5856791" cy="4796970"/>
          </a:xfrm>
        </p:spPr>
        <p:txBody>
          <a:bodyPr anchor="ctr">
            <a:normAutofit/>
          </a:bodyPr>
          <a:lstStyle/>
          <a:p>
            <a:pPr marL="0" lvl="1" indent="0">
              <a:buClr>
                <a:schemeClr val="accent5"/>
              </a:buClr>
              <a:buNone/>
            </a:pPr>
            <a:r>
              <a:rPr lang="en-US" sz="2000" b="1">
                <a:solidFill>
                  <a:schemeClr val="accent6"/>
                </a:solidFill>
              </a:rPr>
              <a:t>SNAP</a:t>
            </a:r>
            <a:r>
              <a:rPr lang="en-US" sz="2000">
                <a:solidFill>
                  <a:schemeClr val="accent6"/>
                </a:solidFill>
              </a:rPr>
              <a:t> </a:t>
            </a:r>
            <a:r>
              <a:rPr lang="en-US" sz="2400"/>
              <a:t>will expand to include multi-page documents for submission and review</a:t>
            </a:r>
          </a:p>
          <a:p>
            <a:pPr marL="0" lvl="1" indent="0">
              <a:buClr>
                <a:schemeClr val="accent5"/>
              </a:buClr>
              <a:buNone/>
            </a:pPr>
            <a:r>
              <a:rPr lang="en-US" sz="2000" b="1">
                <a:solidFill>
                  <a:schemeClr val="accent6"/>
                </a:solidFill>
              </a:rPr>
              <a:t>QUESTIONNAIRES </a:t>
            </a:r>
            <a:r>
              <a:rPr lang="en-US" sz="2400"/>
              <a:t>will expand to include pre-nuptial, divorce and personal bankruptcy</a:t>
            </a:r>
          </a:p>
          <a:p>
            <a:pPr marL="0" lvl="1" indent="0">
              <a:buClr>
                <a:schemeClr val="accent5"/>
              </a:buClr>
              <a:buNone/>
            </a:pPr>
            <a:r>
              <a:rPr lang="en-US" sz="2000" b="1">
                <a:solidFill>
                  <a:schemeClr val="accent6"/>
                </a:solidFill>
              </a:rPr>
              <a:t>AUTOMATIC ACTIVATION</a:t>
            </a:r>
            <a:r>
              <a:rPr lang="en-US" sz="2400">
                <a:solidFill>
                  <a:schemeClr val="accent6"/>
                </a:solidFill>
              </a:rPr>
              <a:t> </a:t>
            </a:r>
            <a:r>
              <a:rPr lang="en-US" sz="2400"/>
              <a:t>of legal plan membership</a:t>
            </a:r>
          </a:p>
          <a:p>
            <a:pPr marL="0" lvl="1" indent="0">
              <a:buClr>
                <a:schemeClr val="accent5"/>
              </a:buClr>
              <a:buNone/>
            </a:pPr>
            <a:r>
              <a:rPr lang="en-US" sz="2000" b="1">
                <a:solidFill>
                  <a:schemeClr val="accent6"/>
                </a:solidFill>
              </a:rPr>
              <a:t>ONE TOUCH</a:t>
            </a:r>
            <a:r>
              <a:rPr lang="en-US" sz="2400">
                <a:solidFill>
                  <a:schemeClr val="accent6"/>
                </a:solidFill>
              </a:rPr>
              <a:t> </a:t>
            </a:r>
            <a:r>
              <a:rPr lang="en-US" sz="2400"/>
              <a:t>enrollment and payment for retail and employee benefit members</a:t>
            </a:r>
          </a:p>
        </p:txBody>
      </p:sp>
      <p:pic>
        <p:nvPicPr>
          <p:cNvPr id="5" name="Picture Placeholder 4"/>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0" y="0"/>
            <a:ext cx="5826125" cy="6858000"/>
          </a:xfrm>
        </p:spPr>
      </p:pic>
    </p:spTree>
    <p:extLst>
      <p:ext uri="{BB962C8B-B14F-4D97-AF65-F5344CB8AC3E}">
        <p14:creationId xmlns:p14="http://schemas.microsoft.com/office/powerpoint/2010/main" val="2129423574"/>
      </p:ext>
    </p:extLst>
  </p:cSld>
  <p:clrMapOvr>
    <a:masterClrMapping/>
  </p:clrMapOvr>
  <p:transition spd="med">
    <p:pull/>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a:t>Phase Two (Years 4-6)</a:t>
            </a:r>
          </a:p>
        </p:txBody>
      </p:sp>
      <p:sp>
        <p:nvSpPr>
          <p:cNvPr id="3" name="Content Placeholder 2"/>
          <p:cNvSpPr>
            <a:spLocks noGrp="1"/>
          </p:cNvSpPr>
          <p:nvPr>
            <p:ph idx="1"/>
          </p:nvPr>
        </p:nvSpPr>
        <p:spPr>
          <a:xfrm>
            <a:off x="2743200" y="2362200"/>
            <a:ext cx="7467600" cy="3505200"/>
          </a:xfrm>
        </p:spPr>
        <p:txBody>
          <a:bodyPr/>
          <a:lstStyle/>
          <a:p>
            <a:r>
              <a:rPr lang="en-US" sz="4400"/>
              <a:t>More payments </a:t>
            </a:r>
          </a:p>
          <a:p>
            <a:r>
              <a:rPr lang="en-US" sz="4400"/>
              <a:t>Closer to 50%</a:t>
            </a:r>
          </a:p>
        </p:txBody>
      </p:sp>
    </p:spTree>
    <p:extLst>
      <p:ext uri="{BB962C8B-B14F-4D97-AF65-F5344CB8AC3E}">
        <p14:creationId xmlns:p14="http://schemas.microsoft.com/office/powerpoint/2010/main" val="293791211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a:t>Phase Three (Years 7-9)</a:t>
            </a:r>
          </a:p>
        </p:txBody>
      </p:sp>
      <p:sp>
        <p:nvSpPr>
          <p:cNvPr id="3" name="Content Placeholder 2"/>
          <p:cNvSpPr>
            <a:spLocks noGrp="1"/>
          </p:cNvSpPr>
          <p:nvPr>
            <p:ph idx="1"/>
          </p:nvPr>
        </p:nvSpPr>
        <p:spPr>
          <a:xfrm>
            <a:off x="2743200" y="2438400"/>
            <a:ext cx="7467600" cy="3429000"/>
          </a:xfrm>
        </p:spPr>
        <p:txBody>
          <a:bodyPr/>
          <a:lstStyle/>
          <a:p>
            <a:r>
              <a:rPr lang="en-US" sz="4400"/>
              <a:t>Tipping point</a:t>
            </a:r>
          </a:p>
          <a:p>
            <a:r>
              <a:rPr lang="en-US" sz="4400"/>
              <a:t>Significant payments</a:t>
            </a:r>
          </a:p>
          <a:p>
            <a:endParaRPr lang="en-US" sz="4400"/>
          </a:p>
          <a:p>
            <a:endParaRPr lang="en-US" sz="4400"/>
          </a:p>
        </p:txBody>
      </p:sp>
    </p:spTree>
    <p:extLst>
      <p:ext uri="{BB962C8B-B14F-4D97-AF65-F5344CB8AC3E}">
        <p14:creationId xmlns:p14="http://schemas.microsoft.com/office/powerpoint/2010/main" val="385937490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a:t>How Significant?</a:t>
            </a:r>
          </a:p>
        </p:txBody>
      </p:sp>
      <p:sp>
        <p:nvSpPr>
          <p:cNvPr id="3" name="Content Placeholder 2"/>
          <p:cNvSpPr>
            <a:spLocks noGrp="1"/>
          </p:cNvSpPr>
          <p:nvPr>
            <p:ph idx="1"/>
          </p:nvPr>
        </p:nvSpPr>
        <p:spPr>
          <a:xfrm>
            <a:off x="2819400" y="1981200"/>
            <a:ext cx="7391400" cy="3886200"/>
          </a:xfrm>
        </p:spPr>
        <p:txBody>
          <a:bodyPr>
            <a:normAutofit lnSpcReduction="10000"/>
          </a:bodyPr>
          <a:lstStyle/>
          <a:p>
            <a:r>
              <a:rPr lang="en-US" sz="4400"/>
              <a:t>Few guidelines</a:t>
            </a:r>
          </a:p>
          <a:p>
            <a:r>
              <a:rPr lang="en-US" sz="4400"/>
              <a:t>What’s “fair?”</a:t>
            </a:r>
          </a:p>
          <a:p>
            <a:r>
              <a:rPr lang="en-US" sz="4400"/>
              <a:t>Marketplace defines “fair”</a:t>
            </a:r>
          </a:p>
          <a:p>
            <a:r>
              <a:rPr lang="en-US" sz="4400"/>
              <a:t>More affordable</a:t>
            </a:r>
          </a:p>
          <a:p>
            <a:r>
              <a:rPr lang="en-US" sz="4400"/>
              <a:t>Can extend beyond</a:t>
            </a:r>
          </a:p>
        </p:txBody>
      </p:sp>
    </p:spTree>
    <p:extLst>
      <p:ext uri="{BB962C8B-B14F-4D97-AF65-F5344CB8AC3E}">
        <p14:creationId xmlns:p14="http://schemas.microsoft.com/office/powerpoint/2010/main" val="112507348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228600"/>
            <a:ext cx="5867400"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4"/>
          <p:cNvSpPr>
            <a:spLocks noChangeArrowheads="1"/>
          </p:cNvSpPr>
          <p:nvPr/>
        </p:nvSpPr>
        <p:spPr bwMode="auto">
          <a:xfrm>
            <a:off x="1524000" y="76200"/>
            <a:ext cx="1066800" cy="6707188"/>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sp>
        <p:nvSpPr>
          <p:cNvPr id="4" name="Rectangle 3"/>
          <p:cNvSpPr>
            <a:spLocks noChangeArrowheads="1"/>
          </p:cNvSpPr>
          <p:nvPr/>
        </p:nvSpPr>
        <p:spPr bwMode="auto">
          <a:xfrm>
            <a:off x="10363200" y="76200"/>
            <a:ext cx="304800" cy="6707188"/>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spTree>
    <p:extLst>
      <p:ext uri="{BB962C8B-B14F-4D97-AF65-F5344CB8AC3E}">
        <p14:creationId xmlns:p14="http://schemas.microsoft.com/office/powerpoint/2010/main" val="412676060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2743200" y="228600"/>
            <a:ext cx="7467600" cy="1371600"/>
          </a:xfrm>
        </p:spPr>
        <p:txBody>
          <a:bodyPr/>
          <a:lstStyle/>
          <a:p>
            <a:r>
              <a:rPr lang="en-US">
                <a:latin typeface="Arial" charset="0"/>
              </a:rPr>
              <a:t>So, What’</a:t>
            </a:r>
            <a:r>
              <a:rPr lang="en-US" altLang="ja-JP">
                <a:latin typeface="Arial" charset="0"/>
              </a:rPr>
              <a:t>s It Worth?</a:t>
            </a:r>
            <a:endParaRPr lang="en-US">
              <a:latin typeface="Arial" charset="0"/>
            </a:endParaRPr>
          </a:p>
        </p:txBody>
      </p:sp>
      <p:sp>
        <p:nvSpPr>
          <p:cNvPr id="37890" name="Content Placeholder 2"/>
          <p:cNvSpPr>
            <a:spLocks noGrp="1"/>
          </p:cNvSpPr>
          <p:nvPr>
            <p:ph idx="1"/>
          </p:nvPr>
        </p:nvSpPr>
        <p:spPr>
          <a:xfrm>
            <a:off x="2743200" y="1600200"/>
            <a:ext cx="7467600" cy="3886200"/>
          </a:xfrm>
        </p:spPr>
        <p:txBody>
          <a:bodyPr>
            <a:normAutofit lnSpcReduction="10000"/>
          </a:bodyPr>
          <a:lstStyle/>
          <a:p>
            <a:pPr>
              <a:buFontTx/>
              <a:buNone/>
            </a:pPr>
            <a:r>
              <a:rPr lang="en-US" sz="2800">
                <a:latin typeface="Arial" charset="0"/>
              </a:rPr>
              <a:t>    The </a:t>
            </a:r>
            <a:r>
              <a:rPr lang="ja-JP" altLang="en-US" sz="2800" b="1">
                <a:latin typeface="Arial" charset="0"/>
              </a:rPr>
              <a:t>“</a:t>
            </a:r>
            <a:r>
              <a:rPr lang="en-US" altLang="ja-JP" sz="2800" b="1">
                <a:latin typeface="Arial" charset="0"/>
              </a:rPr>
              <a:t>excess earnings</a:t>
            </a:r>
            <a:r>
              <a:rPr lang="ja-JP" altLang="en-US" sz="2800" b="1">
                <a:latin typeface="Arial" charset="0"/>
              </a:rPr>
              <a:t>”</a:t>
            </a:r>
            <a:r>
              <a:rPr lang="en-US" altLang="ja-JP" sz="2800" b="1">
                <a:latin typeface="Arial" charset="0"/>
              </a:rPr>
              <a:t> </a:t>
            </a:r>
            <a:r>
              <a:rPr lang="en-US" altLang="ja-JP" sz="2800">
                <a:latin typeface="Arial" charset="0"/>
              </a:rPr>
              <a:t>model is a calculation that reflects the amount by which the five-year average earnings of the practice, less the fair return on physical assets, exceeds the fair compensation figure of a comparable attorney, capitalized as a function of the risk of retaining the clientele versus the competitiveness of the practice. Essentially, this approach seeks to capitalize the net income stream expected by the buyer in the future.</a:t>
            </a:r>
            <a:endParaRPr lang="en-US" sz="2800">
              <a:latin typeface="Arial" charset="0"/>
            </a:endParaRPr>
          </a:p>
        </p:txBody>
      </p:sp>
    </p:spTree>
    <p:extLst>
      <p:ext uri="{BB962C8B-B14F-4D97-AF65-F5344CB8AC3E}">
        <p14:creationId xmlns:p14="http://schemas.microsoft.com/office/powerpoint/2010/main" val="331312956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wnload.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685800"/>
            <a:ext cx="5410200" cy="5410200"/>
          </a:xfrm>
          <a:prstGeom prst="rect">
            <a:avLst/>
          </a:prstGeom>
        </p:spPr>
      </p:pic>
      <p:sp>
        <p:nvSpPr>
          <p:cNvPr id="3" name="Rectangle 4"/>
          <p:cNvSpPr>
            <a:spLocks noChangeArrowheads="1"/>
          </p:cNvSpPr>
          <p:nvPr/>
        </p:nvSpPr>
        <p:spPr bwMode="auto">
          <a:xfrm>
            <a:off x="1524000" y="76200"/>
            <a:ext cx="1066800" cy="6707188"/>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sp>
        <p:nvSpPr>
          <p:cNvPr id="4" name="Rectangle 3"/>
          <p:cNvSpPr>
            <a:spLocks noChangeArrowheads="1"/>
          </p:cNvSpPr>
          <p:nvPr/>
        </p:nvSpPr>
        <p:spPr bwMode="auto">
          <a:xfrm>
            <a:off x="10363200" y="76200"/>
            <a:ext cx="304800" cy="6707188"/>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spTree>
    <p:extLst>
      <p:ext uri="{BB962C8B-B14F-4D97-AF65-F5344CB8AC3E}">
        <p14:creationId xmlns:p14="http://schemas.microsoft.com/office/powerpoint/2010/main" val="3456555910"/>
      </p:ext>
    </p:extLst>
  </p:cSld>
  <p:clrMapOvr>
    <a:masterClrMapping/>
  </p:clrMapOvr>
  <p:transition>
    <p:randomBa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mi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4500" y="482600"/>
            <a:ext cx="6223000" cy="5892800"/>
          </a:xfrm>
          <a:prstGeom prst="rect">
            <a:avLst/>
          </a:prstGeom>
        </p:spPr>
      </p:pic>
      <p:sp>
        <p:nvSpPr>
          <p:cNvPr id="3" name="Rectangle 4"/>
          <p:cNvSpPr>
            <a:spLocks noChangeArrowheads="1"/>
          </p:cNvSpPr>
          <p:nvPr/>
        </p:nvSpPr>
        <p:spPr bwMode="auto">
          <a:xfrm>
            <a:off x="1524000" y="76200"/>
            <a:ext cx="1066800" cy="6707188"/>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sp>
        <p:nvSpPr>
          <p:cNvPr id="4" name="Rectangle 3"/>
          <p:cNvSpPr>
            <a:spLocks noChangeArrowheads="1"/>
          </p:cNvSpPr>
          <p:nvPr/>
        </p:nvSpPr>
        <p:spPr bwMode="auto">
          <a:xfrm>
            <a:off x="10363200" y="76200"/>
            <a:ext cx="304800" cy="6707188"/>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spTree>
    <p:extLst>
      <p:ext uri="{BB962C8B-B14F-4D97-AF65-F5344CB8AC3E}">
        <p14:creationId xmlns:p14="http://schemas.microsoft.com/office/powerpoint/2010/main" val="335282359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1524000" y="76200"/>
            <a:ext cx="1066800" cy="6707188"/>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pic>
        <p:nvPicPr>
          <p:cNvPr id="4" name="Picture 3" descr="104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781748"/>
            <a:ext cx="7815390" cy="5466652"/>
          </a:xfrm>
          <a:prstGeom prst="rect">
            <a:avLst/>
          </a:prstGeom>
        </p:spPr>
      </p:pic>
      <p:sp>
        <p:nvSpPr>
          <p:cNvPr id="5" name="Rectangle 4"/>
          <p:cNvSpPr>
            <a:spLocks noChangeArrowheads="1"/>
          </p:cNvSpPr>
          <p:nvPr/>
        </p:nvSpPr>
        <p:spPr bwMode="auto">
          <a:xfrm>
            <a:off x="10363200" y="76200"/>
            <a:ext cx="304800" cy="6707188"/>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spTree>
    <p:extLst>
      <p:ext uri="{BB962C8B-B14F-4D97-AF65-F5344CB8AC3E}">
        <p14:creationId xmlns:p14="http://schemas.microsoft.com/office/powerpoint/2010/main" val="369078023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a:t>What’s in a Name?</a:t>
            </a:r>
          </a:p>
        </p:txBody>
      </p:sp>
      <p:sp>
        <p:nvSpPr>
          <p:cNvPr id="3" name="Content Placeholder 2"/>
          <p:cNvSpPr>
            <a:spLocks noGrp="1"/>
          </p:cNvSpPr>
          <p:nvPr>
            <p:ph idx="1"/>
          </p:nvPr>
        </p:nvSpPr>
        <p:spPr>
          <a:xfrm>
            <a:off x="2743200" y="2209800"/>
            <a:ext cx="7467600" cy="3657600"/>
          </a:xfrm>
        </p:spPr>
        <p:txBody>
          <a:bodyPr/>
          <a:lstStyle/>
          <a:p>
            <a:r>
              <a:rPr lang="en-US" sz="4400"/>
              <a:t>Sooner rather than later</a:t>
            </a:r>
          </a:p>
          <a:p>
            <a:r>
              <a:rPr lang="en-US" sz="4400"/>
              <a:t>Benefits all</a:t>
            </a:r>
          </a:p>
        </p:txBody>
      </p:sp>
    </p:spTree>
    <p:extLst>
      <p:ext uri="{BB962C8B-B14F-4D97-AF65-F5344CB8AC3E}">
        <p14:creationId xmlns:p14="http://schemas.microsoft.com/office/powerpoint/2010/main" val="208452944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2743200" y="685800"/>
            <a:ext cx="7467600" cy="1143000"/>
          </a:xfrm>
        </p:spPr>
        <p:txBody>
          <a:bodyPr/>
          <a:lstStyle/>
          <a:p>
            <a:r>
              <a:rPr lang="en-US" sz="4800">
                <a:latin typeface="Arial" charset="0"/>
              </a:rPr>
              <a:t>How Do You </a:t>
            </a:r>
            <a:br>
              <a:rPr lang="en-US" sz="4800">
                <a:latin typeface="Arial" charset="0"/>
              </a:rPr>
            </a:br>
            <a:r>
              <a:rPr lang="en-US" sz="4800">
                <a:latin typeface="Arial" charset="0"/>
              </a:rPr>
              <a:t>Find Someone? </a:t>
            </a:r>
            <a:br>
              <a:rPr lang="en-US" sz="4800">
                <a:latin typeface="Arial" charset="0"/>
              </a:rPr>
            </a:br>
            <a:endParaRPr lang="en-US" sz="4800">
              <a:latin typeface="Arial" charset="0"/>
            </a:endParaRPr>
          </a:p>
        </p:txBody>
      </p:sp>
      <p:sp>
        <p:nvSpPr>
          <p:cNvPr id="30722" name="Content Placeholder 2"/>
          <p:cNvSpPr>
            <a:spLocks noGrp="1"/>
          </p:cNvSpPr>
          <p:nvPr>
            <p:ph idx="1"/>
          </p:nvPr>
        </p:nvSpPr>
        <p:spPr>
          <a:xfrm>
            <a:off x="3048000" y="1676400"/>
            <a:ext cx="7162800" cy="4191000"/>
          </a:xfrm>
        </p:spPr>
        <p:txBody>
          <a:bodyPr>
            <a:normAutofit lnSpcReduction="10000"/>
          </a:bodyPr>
          <a:lstStyle/>
          <a:p>
            <a:pPr eaLnBrk="1" hangingPunct="1">
              <a:lnSpc>
                <a:spcPct val="80000"/>
              </a:lnSpc>
            </a:pPr>
            <a:endParaRPr lang="en-US" sz="3600">
              <a:latin typeface="Arial" charset="0"/>
            </a:endParaRPr>
          </a:p>
          <a:p>
            <a:pPr eaLnBrk="1" hangingPunct="1">
              <a:lnSpc>
                <a:spcPct val="80000"/>
              </a:lnSpc>
            </a:pPr>
            <a:endParaRPr lang="en-US" sz="4000">
              <a:latin typeface="Arial" charset="0"/>
            </a:endParaRPr>
          </a:p>
          <a:p>
            <a:pPr eaLnBrk="1" hangingPunct="1">
              <a:lnSpc>
                <a:spcPct val="80000"/>
              </a:lnSpc>
            </a:pPr>
            <a:r>
              <a:rPr lang="en-US" sz="4400">
                <a:latin typeface="Arial" charset="0"/>
              </a:rPr>
              <a:t>Consultants</a:t>
            </a:r>
          </a:p>
          <a:p>
            <a:pPr eaLnBrk="1" hangingPunct="1">
              <a:lnSpc>
                <a:spcPct val="80000"/>
              </a:lnSpc>
            </a:pPr>
            <a:r>
              <a:rPr lang="en-US" sz="4400">
                <a:latin typeface="Arial" charset="0"/>
              </a:rPr>
              <a:t>Brokers </a:t>
            </a:r>
          </a:p>
          <a:p>
            <a:pPr eaLnBrk="1" hangingPunct="1">
              <a:lnSpc>
                <a:spcPct val="80000"/>
              </a:lnSpc>
            </a:pPr>
            <a:r>
              <a:rPr lang="en-US" sz="4400">
                <a:latin typeface="Arial" charset="0"/>
              </a:rPr>
              <a:t>Networking</a:t>
            </a:r>
          </a:p>
          <a:p>
            <a:pPr eaLnBrk="1" hangingPunct="1">
              <a:lnSpc>
                <a:spcPct val="80000"/>
              </a:lnSpc>
            </a:pPr>
            <a:r>
              <a:rPr lang="en-US" sz="4400">
                <a:latin typeface="Arial" charset="0"/>
              </a:rPr>
              <a:t>Advertising </a:t>
            </a:r>
          </a:p>
          <a:p>
            <a:pPr marL="0" indent="0" eaLnBrk="1" hangingPunct="1">
              <a:lnSpc>
                <a:spcPct val="80000"/>
              </a:lnSpc>
              <a:buNone/>
            </a:pPr>
            <a:endParaRPr lang="en-US" sz="3600">
              <a:latin typeface="Arial" charset="0"/>
            </a:endParaRPr>
          </a:p>
          <a:p>
            <a:pPr lvl="1" eaLnBrk="1" hangingPunct="1">
              <a:lnSpc>
                <a:spcPct val="80000"/>
              </a:lnSpc>
              <a:buFont typeface="Wingdings" charset="0"/>
              <a:buNone/>
            </a:pPr>
            <a:endParaRPr lang="en-US">
              <a:latin typeface="Arial" charset="0"/>
            </a:endParaRPr>
          </a:p>
        </p:txBody>
      </p:sp>
    </p:spTree>
    <p:extLst>
      <p:ext uri="{BB962C8B-B14F-4D97-AF65-F5344CB8AC3E}">
        <p14:creationId xmlns:p14="http://schemas.microsoft.com/office/powerpoint/2010/main" val="79038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2">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2">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2">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2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2" name="Title 1"/>
          <p:cNvSpPr>
            <a:spLocks noGrp="1"/>
          </p:cNvSpPr>
          <p:nvPr>
            <p:ph type="title"/>
          </p:nvPr>
        </p:nvSpPr>
        <p:spPr/>
        <p:txBody>
          <a:bodyPr/>
          <a:lstStyle/>
          <a:p>
            <a:r>
              <a:rPr lang="en-US"/>
              <a:t>The Best is Yet to Come</a:t>
            </a:r>
            <a:br>
              <a:rPr lang="en-US"/>
            </a:br>
            <a:r>
              <a:rPr lang="en-US" sz="2000"/>
              <a:t>Jeff Bell, CEO</a:t>
            </a:r>
          </a:p>
        </p:txBody>
      </p:sp>
      <p:sp>
        <p:nvSpPr>
          <p:cNvPr id="3" name="Text Placeholder 2"/>
          <p:cNvSpPr>
            <a:spLocks noGrp="1"/>
          </p:cNvSpPr>
          <p:nvPr>
            <p:ph type="body" idx="1"/>
          </p:nvPr>
        </p:nvSpPr>
        <p:spPr/>
        <p:txBody>
          <a:bodyPr/>
          <a:lstStyle/>
          <a:p>
            <a:r>
              <a:rPr lang="en-US"/>
              <a:t>Welcome to Scottsdale, AZ </a:t>
            </a: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30228" y="1035994"/>
            <a:ext cx="3731544" cy="746312"/>
          </a:xfrm>
          <a:prstGeom prst="rect">
            <a:avLst/>
          </a:prstGeom>
        </p:spPr>
      </p:pic>
      <p:cxnSp>
        <p:nvCxnSpPr>
          <p:cNvPr id="18" name="Straight Connector 17"/>
          <p:cNvCxnSpPr/>
          <p:nvPr/>
        </p:nvCxnSpPr>
        <p:spPr>
          <a:xfrm>
            <a:off x="2588217" y="2216258"/>
            <a:ext cx="702073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5055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BCE4B-CC4F-4ABE-8CF3-13C2AC32F336}"/>
              </a:ext>
            </a:extLst>
          </p:cNvPr>
          <p:cNvSpPr>
            <a:spLocks noGrp="1"/>
          </p:cNvSpPr>
          <p:nvPr>
            <p:ph type="title"/>
          </p:nvPr>
        </p:nvSpPr>
        <p:spPr/>
        <p:txBody>
          <a:bodyPr/>
          <a:lstStyle/>
          <a:p>
            <a:r>
              <a:rPr lang="en-US"/>
              <a:t>A Simple But Powerful Truth</a:t>
            </a:r>
          </a:p>
        </p:txBody>
      </p:sp>
      <p:graphicFrame>
        <p:nvGraphicFramePr>
          <p:cNvPr id="4" name="Chart 3">
            <a:extLst>
              <a:ext uri="{FF2B5EF4-FFF2-40B4-BE49-F238E27FC236}">
                <a16:creationId xmlns:a16="http://schemas.microsoft.com/office/drawing/2014/main" id="{D1F53B25-6067-409B-A09D-571D16109B2D}"/>
              </a:ext>
            </a:extLst>
          </p:cNvPr>
          <p:cNvGraphicFramePr>
            <a:graphicFrameLocks/>
          </p:cNvGraphicFramePr>
          <p:nvPr>
            <p:extLst/>
          </p:nvPr>
        </p:nvGraphicFramePr>
        <p:xfrm>
          <a:off x="1664043" y="1792759"/>
          <a:ext cx="8863914" cy="39644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38757058"/>
      </p:ext>
    </p:extLst>
  </p:cSld>
  <p:clrMapOvr>
    <a:masterClrMapping/>
  </p:clrMapOvr>
  <p:transition spd="slow">
    <p:cove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21000" y="1104900"/>
            <a:ext cx="6350000" cy="4635500"/>
          </a:xfrm>
          <a:prstGeom prst="rect">
            <a:avLst/>
          </a:prstGeom>
        </p:spPr>
      </p:pic>
      <p:sp>
        <p:nvSpPr>
          <p:cNvPr id="3" name="Rectangle 4"/>
          <p:cNvSpPr>
            <a:spLocks noChangeArrowheads="1"/>
          </p:cNvSpPr>
          <p:nvPr/>
        </p:nvSpPr>
        <p:spPr bwMode="auto">
          <a:xfrm>
            <a:off x="1524000" y="76200"/>
            <a:ext cx="1066800" cy="6707188"/>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sp>
        <p:nvSpPr>
          <p:cNvPr id="4" name="Rectangle 3"/>
          <p:cNvSpPr>
            <a:spLocks noChangeArrowheads="1"/>
          </p:cNvSpPr>
          <p:nvPr/>
        </p:nvSpPr>
        <p:spPr bwMode="auto">
          <a:xfrm>
            <a:off x="10363200" y="76200"/>
            <a:ext cx="304800" cy="6707188"/>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spTree>
    <p:extLst>
      <p:ext uri="{BB962C8B-B14F-4D97-AF65-F5344CB8AC3E}">
        <p14:creationId xmlns:p14="http://schemas.microsoft.com/office/powerpoint/2010/main" val="2738320629"/>
      </p:ext>
    </p:extLst>
  </p:cSld>
  <p:clrMapOvr>
    <a:masterClrMapping/>
  </p:clrMapOvr>
  <p:transition>
    <p:randomBa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r>
              <a:rPr lang="en-US">
                <a:latin typeface="Arial" charset="0"/>
              </a:rPr>
              <a:t>The Deal is Your Compensation </a:t>
            </a:r>
          </a:p>
        </p:txBody>
      </p:sp>
      <p:sp>
        <p:nvSpPr>
          <p:cNvPr id="52226" name="Content Placeholder 2"/>
          <p:cNvSpPr>
            <a:spLocks noGrp="1"/>
          </p:cNvSpPr>
          <p:nvPr>
            <p:ph idx="1"/>
          </p:nvPr>
        </p:nvSpPr>
        <p:spPr>
          <a:xfrm>
            <a:off x="2743200" y="3124200"/>
            <a:ext cx="7467600" cy="2971800"/>
          </a:xfrm>
        </p:spPr>
        <p:txBody>
          <a:bodyPr/>
          <a:lstStyle/>
          <a:p>
            <a:pPr eaLnBrk="1" hangingPunct="1"/>
            <a:r>
              <a:rPr lang="en-US" sz="4000">
                <a:latin typeface="Arial" charset="0"/>
              </a:rPr>
              <a:t>Origination – for how long?</a:t>
            </a:r>
          </a:p>
          <a:p>
            <a:pPr eaLnBrk="1" hangingPunct="1"/>
            <a:r>
              <a:rPr lang="en-US" sz="4000">
                <a:latin typeface="Arial" charset="0"/>
              </a:rPr>
              <a:t>Billable time</a:t>
            </a:r>
          </a:p>
        </p:txBody>
      </p:sp>
    </p:spTree>
    <p:extLst>
      <p:ext uri="{BB962C8B-B14F-4D97-AF65-F5344CB8AC3E}">
        <p14:creationId xmlns:p14="http://schemas.microsoft.com/office/powerpoint/2010/main" val="396602754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US">
                <a:latin typeface="Arial" charset="0"/>
              </a:rPr>
              <a:t> Advantages</a:t>
            </a:r>
          </a:p>
        </p:txBody>
      </p:sp>
      <p:sp>
        <p:nvSpPr>
          <p:cNvPr id="53250" name="Content Placeholder 2"/>
          <p:cNvSpPr>
            <a:spLocks noGrp="1"/>
          </p:cNvSpPr>
          <p:nvPr>
            <p:ph idx="1"/>
          </p:nvPr>
        </p:nvSpPr>
        <p:spPr/>
        <p:txBody>
          <a:bodyPr/>
          <a:lstStyle/>
          <a:p>
            <a:endParaRPr lang="en-US" sz="3600">
              <a:latin typeface="Arial" charset="0"/>
            </a:endParaRPr>
          </a:p>
          <a:p>
            <a:r>
              <a:rPr lang="en-US" sz="3600">
                <a:latin typeface="Arial" charset="0"/>
              </a:rPr>
              <a:t>No more management headaches</a:t>
            </a:r>
          </a:p>
          <a:p>
            <a:pPr eaLnBrk="1" hangingPunct="1">
              <a:lnSpc>
                <a:spcPct val="80000"/>
              </a:lnSpc>
            </a:pPr>
            <a:r>
              <a:rPr lang="en-US" sz="3600">
                <a:latin typeface="Arial" charset="0"/>
              </a:rPr>
              <a:t>Old files </a:t>
            </a:r>
          </a:p>
          <a:p>
            <a:pPr eaLnBrk="1" hangingPunct="1">
              <a:lnSpc>
                <a:spcPct val="80000"/>
              </a:lnSpc>
            </a:pPr>
            <a:r>
              <a:rPr lang="en-US" sz="3600">
                <a:latin typeface="Arial" charset="0"/>
              </a:rPr>
              <a:t>Staff retained</a:t>
            </a:r>
          </a:p>
          <a:p>
            <a:pPr eaLnBrk="1" hangingPunct="1">
              <a:lnSpc>
                <a:spcPct val="80000"/>
              </a:lnSpc>
              <a:buFontTx/>
              <a:buNone/>
            </a:pPr>
            <a:endParaRPr lang="en-US">
              <a:latin typeface="Arial" charset="0"/>
            </a:endParaRPr>
          </a:p>
          <a:p>
            <a:pPr lvl="1"/>
            <a:endParaRPr lang="en-US">
              <a:latin typeface="Arial" charset="0"/>
            </a:endParaRPr>
          </a:p>
        </p:txBody>
      </p:sp>
    </p:spTree>
    <p:extLst>
      <p:ext uri="{BB962C8B-B14F-4D97-AF65-F5344CB8AC3E}">
        <p14:creationId xmlns:p14="http://schemas.microsoft.com/office/powerpoint/2010/main" val="428565600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Disadvantages</a:t>
            </a:r>
          </a:p>
        </p:txBody>
      </p:sp>
      <p:sp>
        <p:nvSpPr>
          <p:cNvPr id="3" name="Content Placeholder 2"/>
          <p:cNvSpPr>
            <a:spLocks noGrp="1"/>
          </p:cNvSpPr>
          <p:nvPr>
            <p:ph idx="1"/>
          </p:nvPr>
        </p:nvSpPr>
        <p:spPr/>
        <p:txBody>
          <a:bodyPr/>
          <a:lstStyle/>
          <a:p>
            <a:r>
              <a:rPr lang="en-US" sz="4000"/>
              <a:t>Fees</a:t>
            </a:r>
          </a:p>
          <a:p>
            <a:r>
              <a:rPr lang="en-US" sz="4000"/>
              <a:t>Culture</a:t>
            </a:r>
          </a:p>
          <a:p>
            <a:r>
              <a:rPr lang="en-US" sz="4000"/>
              <a:t>Not your own boss</a:t>
            </a:r>
          </a:p>
        </p:txBody>
      </p:sp>
    </p:spTree>
    <p:extLst>
      <p:ext uri="{BB962C8B-B14F-4D97-AF65-F5344CB8AC3E}">
        <p14:creationId xmlns:p14="http://schemas.microsoft.com/office/powerpoint/2010/main" val="84522680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ChangeArrowheads="1"/>
          </p:cNvSpPr>
          <p:nvPr>
            <p:ph type="title"/>
          </p:nvPr>
        </p:nvSpPr>
        <p:spPr>
          <a:xfrm>
            <a:off x="4967288" y="990600"/>
            <a:ext cx="5243512" cy="1371600"/>
          </a:xfrm>
        </p:spPr>
        <p:txBody>
          <a:bodyPr/>
          <a:lstStyle/>
          <a:p>
            <a:pPr eaLnBrk="1" hangingPunct="1"/>
            <a:r>
              <a:rPr lang="en-US">
                <a:latin typeface="Arial" charset="0"/>
              </a:rPr>
              <a:t>Sooner Rather </a:t>
            </a:r>
            <a:br>
              <a:rPr lang="en-US">
                <a:latin typeface="Arial" charset="0"/>
              </a:rPr>
            </a:br>
            <a:r>
              <a:rPr lang="en-US">
                <a:latin typeface="Arial" charset="0"/>
              </a:rPr>
              <a:t>Than Later</a:t>
            </a:r>
          </a:p>
        </p:txBody>
      </p:sp>
      <p:sp>
        <p:nvSpPr>
          <p:cNvPr id="88066" name="Rectangle 3"/>
          <p:cNvSpPr>
            <a:spLocks noGrp="1" noChangeArrowheads="1"/>
          </p:cNvSpPr>
          <p:nvPr>
            <p:ph type="body" idx="1"/>
          </p:nvPr>
        </p:nvSpPr>
        <p:spPr>
          <a:xfrm>
            <a:off x="4953000" y="2971800"/>
            <a:ext cx="4953000" cy="3124200"/>
          </a:xfrm>
        </p:spPr>
        <p:txBody>
          <a:bodyPr/>
          <a:lstStyle/>
          <a:p>
            <a:pPr eaLnBrk="1" hangingPunct="1">
              <a:buFontTx/>
              <a:buNone/>
            </a:pPr>
            <a:r>
              <a:rPr lang="en-US" sz="3600">
                <a:latin typeface="Arial" charset="0"/>
              </a:rPr>
              <a:t> </a:t>
            </a:r>
            <a:r>
              <a:rPr lang="ja-JP" altLang="en-US" sz="3600">
                <a:latin typeface="Arial" charset="0"/>
              </a:rPr>
              <a:t>“</a:t>
            </a:r>
            <a:r>
              <a:rPr lang="en-US" altLang="ja-JP" sz="3600">
                <a:latin typeface="Arial" charset="0"/>
              </a:rPr>
              <a:t>The time to put on a new roof is when the sun is shining.</a:t>
            </a:r>
            <a:r>
              <a:rPr lang="ja-JP" altLang="en-US" sz="3600">
                <a:latin typeface="Arial" charset="0"/>
              </a:rPr>
              <a:t>”</a:t>
            </a:r>
            <a:endParaRPr lang="en-US" altLang="ja-JP" sz="3600">
              <a:latin typeface="Arial" charset="0"/>
            </a:endParaRPr>
          </a:p>
          <a:p>
            <a:pPr algn="ctr" eaLnBrk="1" hangingPunct="1">
              <a:buFontTx/>
              <a:buNone/>
            </a:pPr>
            <a:r>
              <a:rPr lang="en-US" sz="3600">
                <a:latin typeface="Arial" charset="0"/>
              </a:rPr>
              <a:t>		</a:t>
            </a:r>
          </a:p>
          <a:p>
            <a:pPr algn="ctr" eaLnBrk="1" hangingPunct="1">
              <a:buFontTx/>
              <a:buNone/>
            </a:pPr>
            <a:r>
              <a:rPr lang="en-US" sz="3600">
                <a:latin typeface="Arial" charset="0"/>
              </a:rPr>
              <a:t>John Kennedy</a:t>
            </a:r>
          </a:p>
        </p:txBody>
      </p:sp>
      <p:sp>
        <p:nvSpPr>
          <p:cNvPr id="88067" name="Rectangle 4"/>
          <p:cNvSpPr>
            <a:spLocks noChangeArrowheads="1"/>
          </p:cNvSpPr>
          <p:nvPr/>
        </p:nvSpPr>
        <p:spPr bwMode="auto">
          <a:xfrm>
            <a:off x="1524000" y="76200"/>
            <a:ext cx="2743200" cy="6705600"/>
          </a:xfrm>
          <a:prstGeom prst="rect">
            <a:avLst/>
          </a:prstGeom>
          <a:solidFill>
            <a:srgbClr val="1B569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sp>
        <p:nvSpPr>
          <p:cNvPr id="88068" name="Rectangle 12"/>
          <p:cNvSpPr>
            <a:spLocks noChangeArrowheads="1"/>
          </p:cNvSpPr>
          <p:nvPr/>
        </p:nvSpPr>
        <p:spPr bwMode="auto">
          <a:xfrm flipH="1">
            <a:off x="1524000" y="76201"/>
            <a:ext cx="2743200" cy="6716713"/>
          </a:xfrm>
          <a:prstGeom prst="rect">
            <a:avLst/>
          </a:prstGeom>
          <a:solidFill>
            <a:srgbClr val="1E5694">
              <a:alpha val="43137"/>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pic>
        <p:nvPicPr>
          <p:cNvPr id="88069" name="Picture 12" descr="roof876133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590800"/>
            <a:ext cx="3048000" cy="2025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8070" name="Group 8"/>
          <p:cNvGrpSpPr>
            <a:grpSpLocks/>
          </p:cNvGrpSpPr>
          <p:nvPr/>
        </p:nvGrpSpPr>
        <p:grpSpPr bwMode="auto">
          <a:xfrm flipH="1">
            <a:off x="4267200" y="76201"/>
            <a:ext cx="304800" cy="6716713"/>
            <a:chOff x="5040" y="0"/>
            <a:chExt cx="288" cy="4320"/>
          </a:xfrm>
        </p:grpSpPr>
        <p:sp>
          <p:nvSpPr>
            <p:cNvPr id="88071" name="Rectangle 9"/>
            <p:cNvSpPr>
              <a:spLocks noChangeArrowheads="1"/>
            </p:cNvSpPr>
            <p:nvPr/>
          </p:nvSpPr>
          <p:spPr bwMode="auto">
            <a:xfrm>
              <a:off x="5232" y="0"/>
              <a:ext cx="96" cy="4320"/>
            </a:xfrm>
            <a:prstGeom prst="rect">
              <a:avLst/>
            </a:prstGeom>
            <a:solidFill>
              <a:srgbClr val="1E5694">
                <a:alpha val="89803"/>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sp>
          <p:nvSpPr>
            <p:cNvPr id="88072" name="Rectangle 10"/>
            <p:cNvSpPr>
              <a:spLocks noChangeArrowheads="1"/>
            </p:cNvSpPr>
            <p:nvPr/>
          </p:nvSpPr>
          <p:spPr bwMode="auto">
            <a:xfrm>
              <a:off x="5136" y="0"/>
              <a:ext cx="96" cy="4320"/>
            </a:xfrm>
            <a:prstGeom prst="rect">
              <a:avLst/>
            </a:prstGeom>
            <a:solidFill>
              <a:srgbClr val="1E5694">
                <a:alpha val="7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sp>
          <p:nvSpPr>
            <p:cNvPr id="88073" name="Rectangle 11"/>
            <p:cNvSpPr>
              <a:spLocks noChangeArrowheads="1"/>
            </p:cNvSpPr>
            <p:nvPr/>
          </p:nvSpPr>
          <p:spPr bwMode="auto">
            <a:xfrm>
              <a:off x="5040" y="0"/>
              <a:ext cx="96" cy="4320"/>
            </a:xfrm>
            <a:prstGeom prst="rect">
              <a:avLst/>
            </a:prstGeom>
            <a:solidFill>
              <a:srgbClr val="1E5694">
                <a:alpha val="7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4800" u="sng">
                <a:solidFill>
                  <a:srgbClr val="000000"/>
                </a:solidFill>
                <a:latin typeface="Arial" charset="0"/>
                <a:ea typeface="ＭＳ Ｐゴシック" charset="0"/>
              </a:endParaRPr>
            </a:p>
          </p:txBody>
        </p:sp>
      </p:grpSp>
    </p:spTree>
    <p:extLst>
      <p:ext uri="{BB962C8B-B14F-4D97-AF65-F5344CB8AC3E}">
        <p14:creationId xmlns:p14="http://schemas.microsoft.com/office/powerpoint/2010/main" val="972577649"/>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2405" y="2477530"/>
            <a:ext cx="10515600" cy="1600200"/>
          </a:xfrm>
        </p:spPr>
        <p:txBody>
          <a:bodyPr/>
          <a:lstStyle/>
          <a:p>
            <a:r>
              <a:rPr lang="en-US" sz="9600"/>
              <a:t>DOOR PRIZE</a:t>
            </a:r>
          </a:p>
        </p:txBody>
      </p:sp>
    </p:spTree>
    <p:extLst>
      <p:ext uri="{BB962C8B-B14F-4D97-AF65-F5344CB8AC3E}">
        <p14:creationId xmlns:p14="http://schemas.microsoft.com/office/powerpoint/2010/main" val="687135642"/>
      </p:ext>
    </p:extLst>
  </p:cSld>
  <p:clrMapOvr>
    <a:masterClrMapping/>
  </p:clrMapOvr>
  <p:transition spd="med">
    <p:pull/>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2405" y="2477530"/>
            <a:ext cx="10515600" cy="1600200"/>
          </a:xfrm>
        </p:spPr>
        <p:txBody>
          <a:bodyPr/>
          <a:lstStyle/>
          <a:p>
            <a:r>
              <a:rPr lang="en-US" sz="9600"/>
              <a:t>Swiss Army Knife Award</a:t>
            </a:r>
          </a:p>
        </p:txBody>
      </p:sp>
    </p:spTree>
    <p:extLst>
      <p:ext uri="{BB962C8B-B14F-4D97-AF65-F5344CB8AC3E}">
        <p14:creationId xmlns:p14="http://schemas.microsoft.com/office/powerpoint/2010/main" val="3740412667"/>
      </p:ext>
    </p:extLst>
  </p:cSld>
  <p:clrMapOvr>
    <a:masterClrMapping/>
  </p:clrMapOvr>
  <p:transition spd="med">
    <p:pull/>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0" y="0"/>
            <a:ext cx="12192000" cy="6858000"/>
          </a:xfrm>
          <a:solidFill>
            <a:schemeClr val="accent2"/>
          </a:solidFill>
        </p:spPr>
        <p:txBody>
          <a:bodyPr lIns="2286000" rIns="2286000" anchor="ctr">
            <a:noAutofit/>
          </a:bodyPr>
          <a:lstStyle/>
          <a:p>
            <a:pPr algn="ctr"/>
            <a:r>
              <a:rPr lang="en-US" sz="7200" b="1">
                <a:solidFill>
                  <a:schemeClr val="bg1"/>
                </a:solidFill>
              </a:rPr>
              <a:t>15 Minute Break</a:t>
            </a:r>
          </a:p>
        </p:txBody>
      </p:sp>
    </p:spTree>
    <p:extLst>
      <p:ext uri="{BB962C8B-B14F-4D97-AF65-F5344CB8AC3E}">
        <p14:creationId xmlns:p14="http://schemas.microsoft.com/office/powerpoint/2010/main" val="1986633689"/>
      </p:ext>
    </p:extLst>
  </p:cSld>
  <p:clrMapOvr>
    <a:masterClrMapping/>
  </p:clrMapOvr>
  <p:transition spd="slow">
    <p:cove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2405" y="2477530"/>
            <a:ext cx="10515600" cy="1600200"/>
          </a:xfrm>
        </p:spPr>
        <p:txBody>
          <a:bodyPr/>
          <a:lstStyle/>
          <a:p>
            <a:r>
              <a:rPr lang="en-US" sz="9600"/>
              <a:t>Extra Mile Award</a:t>
            </a:r>
          </a:p>
        </p:txBody>
      </p:sp>
    </p:spTree>
    <p:extLst>
      <p:ext uri="{BB962C8B-B14F-4D97-AF65-F5344CB8AC3E}">
        <p14:creationId xmlns:p14="http://schemas.microsoft.com/office/powerpoint/2010/main" val="1692182128"/>
      </p:ext>
    </p:extLst>
  </p:cSld>
  <p:clrMapOvr>
    <a:masterClrMapping/>
  </p:clrMapOvr>
  <p:transition spd="med">
    <p:pull/>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2405" y="2477530"/>
            <a:ext cx="10515600" cy="1600200"/>
          </a:xfrm>
        </p:spPr>
        <p:txBody>
          <a:bodyPr/>
          <a:lstStyle/>
          <a:p>
            <a:r>
              <a:rPr lang="en-US" sz="9600"/>
              <a:t>Seinfeld Award</a:t>
            </a:r>
          </a:p>
        </p:txBody>
      </p:sp>
    </p:spTree>
    <p:extLst>
      <p:ext uri="{BB962C8B-B14F-4D97-AF65-F5344CB8AC3E}">
        <p14:creationId xmlns:p14="http://schemas.microsoft.com/office/powerpoint/2010/main" val="1851328024"/>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032DD-83A1-4075-8D0F-A6452FC47617}"/>
              </a:ext>
            </a:extLst>
          </p:cNvPr>
          <p:cNvSpPr>
            <a:spLocks noGrp="1"/>
          </p:cNvSpPr>
          <p:nvPr>
            <p:ph type="title"/>
          </p:nvPr>
        </p:nvSpPr>
        <p:spPr/>
        <p:txBody>
          <a:bodyPr/>
          <a:lstStyle/>
          <a:p>
            <a:r>
              <a:rPr lang="en-US"/>
              <a:t>Provider Payments and </a:t>
            </a:r>
            <a:br>
              <a:rPr lang="en-US"/>
            </a:br>
            <a:r>
              <a:rPr lang="en-US"/>
              <a:t>Requests for Service</a:t>
            </a:r>
          </a:p>
        </p:txBody>
      </p:sp>
      <p:pic>
        <p:nvPicPr>
          <p:cNvPr id="4" name="Picture 3">
            <a:extLst>
              <a:ext uri="{FF2B5EF4-FFF2-40B4-BE49-F238E27FC236}">
                <a16:creationId xmlns:a16="http://schemas.microsoft.com/office/drawing/2014/main" id="{FC586521-18B3-40D2-9426-B37D7ECEC160}"/>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l="753" t="898" r="753" b="898"/>
          <a:stretch/>
        </p:blipFill>
        <p:spPr>
          <a:xfrm>
            <a:off x="2409591" y="1857080"/>
            <a:ext cx="7372818" cy="4418500"/>
          </a:xfrm>
          <a:prstGeom prst="rect">
            <a:avLst/>
          </a:prstGeom>
        </p:spPr>
      </p:pic>
    </p:spTree>
    <p:extLst>
      <p:ext uri="{BB962C8B-B14F-4D97-AF65-F5344CB8AC3E}">
        <p14:creationId xmlns:p14="http://schemas.microsoft.com/office/powerpoint/2010/main" val="4215151635"/>
      </p:ext>
    </p:extLst>
  </p:cSld>
  <p:clrMapOvr>
    <a:masterClrMapping/>
  </p:clrMapOvr>
  <p:transition spd="slow">
    <p:cove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6778" r="6778"/>
          <a:stretch/>
        </p:blipFill>
        <p:spPr/>
      </p:pic>
      <p:sp>
        <p:nvSpPr>
          <p:cNvPr id="9" name="Rectangle 8"/>
          <p:cNvSpPr/>
          <p:nvPr/>
        </p:nvSpPr>
        <p:spPr>
          <a:xfrm>
            <a:off x="0" y="3239590"/>
            <a:ext cx="12192000" cy="3618410"/>
          </a:xfrm>
          <a:prstGeom prst="rect">
            <a:avLst/>
          </a:prstGeom>
          <a:gradFill>
            <a:gsLst>
              <a:gs pos="0">
                <a:schemeClr val="bg1">
                  <a:alpha val="0"/>
                </a:schemeClr>
              </a:gs>
              <a:gs pos="100000">
                <a:schemeClr val="bg1">
                  <a:alpha val="6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ctrTitle"/>
          </p:nvPr>
        </p:nvSpPr>
        <p:spPr>
          <a:xfrm>
            <a:off x="400593" y="1255363"/>
            <a:ext cx="5773783" cy="4246535"/>
          </a:xfrm>
          <a:solidFill>
            <a:schemeClr val="bg1">
              <a:alpha val="60000"/>
            </a:schemeClr>
          </a:solidFill>
        </p:spPr>
        <p:txBody>
          <a:bodyPr/>
          <a:lstStyle/>
          <a:p>
            <a:r>
              <a:rPr lang="en-US"/>
              <a:t>The On-Going Transformation of LegalShield</a:t>
            </a:r>
          </a:p>
        </p:txBody>
      </p:sp>
      <p:sp>
        <p:nvSpPr>
          <p:cNvPr id="15" name="Subtitle 14"/>
          <p:cNvSpPr>
            <a:spLocks noGrp="1"/>
          </p:cNvSpPr>
          <p:nvPr>
            <p:ph type="subTitle" idx="1"/>
          </p:nvPr>
        </p:nvSpPr>
        <p:spPr>
          <a:solidFill>
            <a:schemeClr val="tx2"/>
          </a:solidFill>
        </p:spPr>
        <p:txBody>
          <a:bodyPr/>
          <a:lstStyle/>
          <a:p>
            <a:r>
              <a:rPr lang="en-US"/>
              <a:t>James Rosseau, Chief Commercial Officer</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878" y="316306"/>
            <a:ext cx="4192704" cy="750494"/>
          </a:xfrm>
          <a:prstGeom prst="rect">
            <a:avLst/>
          </a:prstGeom>
        </p:spPr>
      </p:pic>
    </p:spTree>
    <p:extLst>
      <p:ext uri="{BB962C8B-B14F-4D97-AF65-F5344CB8AC3E}">
        <p14:creationId xmlns:p14="http://schemas.microsoft.com/office/powerpoint/2010/main" val="95973665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2" name="Title 1"/>
          <p:cNvSpPr>
            <a:spLocks noGrp="1"/>
          </p:cNvSpPr>
          <p:nvPr>
            <p:ph type="title"/>
          </p:nvPr>
        </p:nvSpPr>
        <p:spPr/>
        <p:txBody>
          <a:bodyPr/>
          <a:lstStyle/>
          <a:p>
            <a:r>
              <a:rPr lang="en-US"/>
              <a:t>New Product Development Process &amp; Team:</a:t>
            </a:r>
            <a:br>
              <a:rPr lang="en-US"/>
            </a:br>
            <a:r>
              <a:rPr lang="en-US"/>
              <a:t>The Agile Approach</a:t>
            </a:r>
          </a:p>
        </p:txBody>
      </p:sp>
      <p:sp>
        <p:nvSpPr>
          <p:cNvPr id="3" name="Text Placeholder 2"/>
          <p:cNvSpPr>
            <a:spLocks noGrp="1"/>
          </p:cNvSpPr>
          <p:nvPr>
            <p:ph type="body" idx="1"/>
          </p:nvPr>
        </p:nvSpPr>
        <p:spPr/>
        <p:txBody>
          <a:bodyPr/>
          <a:lstStyle/>
          <a:p>
            <a:r>
              <a:rPr lang="en-US"/>
              <a:t> </a:t>
            </a: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30228" y="1035994"/>
            <a:ext cx="3731544" cy="746312"/>
          </a:xfrm>
          <a:prstGeom prst="rect">
            <a:avLst/>
          </a:prstGeom>
        </p:spPr>
      </p:pic>
      <p:cxnSp>
        <p:nvCxnSpPr>
          <p:cNvPr id="18" name="Straight Connector 17"/>
          <p:cNvCxnSpPr/>
          <p:nvPr/>
        </p:nvCxnSpPr>
        <p:spPr>
          <a:xfrm>
            <a:off x="2588217" y="2216258"/>
            <a:ext cx="702073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32981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87148C-AD24-4FFC-84E9-B8736F2D9478}"/>
              </a:ext>
            </a:extLst>
          </p:cNvPr>
          <p:cNvSpPr>
            <a:spLocks noGrp="1"/>
          </p:cNvSpPr>
          <p:nvPr>
            <p:ph type="title"/>
          </p:nvPr>
        </p:nvSpPr>
        <p:spPr>
          <a:xfrm>
            <a:off x="418322" y="522514"/>
            <a:ext cx="4536233" cy="1101408"/>
          </a:xfrm>
        </p:spPr>
        <p:txBody>
          <a:bodyPr/>
          <a:lstStyle/>
          <a:p>
            <a:r>
              <a:rPr lang="en-US"/>
              <a:t>Organizational Chart</a:t>
            </a:r>
          </a:p>
        </p:txBody>
      </p:sp>
      <p:graphicFrame>
        <p:nvGraphicFramePr>
          <p:cNvPr id="4" name="Content Placeholder 3">
            <a:extLst>
              <a:ext uri="{FF2B5EF4-FFF2-40B4-BE49-F238E27FC236}">
                <a16:creationId xmlns:a16="http://schemas.microsoft.com/office/drawing/2014/main" id="{0C8C9DF5-9F54-4A6F-B7EC-E568A4181077}"/>
              </a:ext>
            </a:extLst>
          </p:cNvPr>
          <p:cNvGraphicFramePr>
            <a:graphicFrameLocks noGrp="1"/>
          </p:cNvGraphicFramePr>
          <p:nvPr>
            <p:ph sz="quarter" idx="10"/>
            <p:extLst/>
          </p:nvPr>
        </p:nvGraphicFramePr>
        <p:xfrm>
          <a:off x="623595" y="895738"/>
          <a:ext cx="10993390" cy="5646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87326795"/>
      </p:ext>
    </p:extLst>
  </p:cSld>
  <p:clrMapOvr>
    <a:masterClrMapping/>
  </p:clrMapOvr>
  <p:transition spd="slow">
    <p:cove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2" name="Title 1"/>
          <p:cNvSpPr>
            <a:spLocks noGrp="1"/>
          </p:cNvSpPr>
          <p:nvPr>
            <p:ph type="title"/>
          </p:nvPr>
        </p:nvSpPr>
        <p:spPr/>
        <p:txBody>
          <a:bodyPr/>
          <a:lstStyle/>
          <a:p>
            <a:r>
              <a:rPr lang="en-US"/>
              <a:t>LegalShield Law Index</a:t>
            </a:r>
          </a:p>
        </p:txBody>
      </p:sp>
      <p:sp>
        <p:nvSpPr>
          <p:cNvPr id="3" name="Text Placeholder 2"/>
          <p:cNvSpPr>
            <a:spLocks noGrp="1"/>
          </p:cNvSpPr>
          <p:nvPr>
            <p:ph type="body" idx="1"/>
          </p:nvPr>
        </p:nvSpPr>
        <p:spPr/>
        <p:txBody>
          <a:bodyPr/>
          <a:lstStyle/>
          <a:p>
            <a:r>
              <a:rPr lang="en-US"/>
              <a:t> </a:t>
            </a: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30228" y="1035994"/>
            <a:ext cx="3731544" cy="746312"/>
          </a:xfrm>
          <a:prstGeom prst="rect">
            <a:avLst/>
          </a:prstGeom>
        </p:spPr>
      </p:pic>
      <p:cxnSp>
        <p:nvCxnSpPr>
          <p:cNvPr id="18" name="Straight Connector 17"/>
          <p:cNvCxnSpPr/>
          <p:nvPr/>
        </p:nvCxnSpPr>
        <p:spPr>
          <a:xfrm>
            <a:off x="2588217" y="2216258"/>
            <a:ext cx="702073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23323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p:nvPr>
            <p:extLst/>
          </p:nvPr>
        </p:nvGraphicFramePr>
        <p:xfrm>
          <a:off x="381001" y="2864614"/>
          <a:ext cx="7057954" cy="335251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p:cNvGraphicFramePr/>
          <p:nvPr>
            <p:extLst/>
          </p:nvPr>
        </p:nvGraphicFramePr>
        <p:xfrm>
          <a:off x="8160848" y="2864615"/>
          <a:ext cx="3650152" cy="3352514"/>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 Placeholder 2"/>
          <p:cNvSpPr txBox="1">
            <a:spLocks/>
          </p:cNvSpPr>
          <p:nvPr/>
        </p:nvSpPr>
        <p:spPr>
          <a:xfrm>
            <a:off x="372466" y="2534447"/>
            <a:ext cx="6980548" cy="227590"/>
          </a:xfrm>
          <a:prstGeom prst="rect">
            <a:avLst/>
          </a:prstGeom>
        </p:spPr>
        <p:txBody>
          <a:bodyPr lIns="0" tIns="0" rIns="0" bIns="0" anchor="ct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600" b="1" i="0" u="none" strike="noStrike" kern="1200" cap="none" spc="0" normalizeH="0" baseline="0" noProof="0">
                <a:ln>
                  <a:noFill/>
                </a:ln>
                <a:solidFill>
                  <a:schemeClr val="tx2"/>
                </a:solidFill>
                <a:effectLst/>
                <a:uLnTx/>
                <a:uFillTx/>
                <a:latin typeface="Calibri" charset="0"/>
                <a:ea typeface="Calibri" charset="0"/>
                <a:cs typeface="Calibri" charset="0"/>
              </a:rPr>
              <a:t>HISTORICAL TREND OVER PAST 15 YEARS</a:t>
            </a:r>
          </a:p>
        </p:txBody>
      </p:sp>
      <p:sp>
        <p:nvSpPr>
          <p:cNvPr id="14" name="Rectangular Callout 13"/>
          <p:cNvSpPr/>
          <p:nvPr/>
        </p:nvSpPr>
        <p:spPr>
          <a:xfrm>
            <a:off x="4945435" y="3548410"/>
            <a:ext cx="2011680" cy="460908"/>
          </a:xfrm>
          <a:prstGeom prst="wedgeRectCallout">
            <a:avLst>
              <a:gd name="adj1" fmla="val 4983"/>
              <a:gd name="adj2" fmla="val 187946"/>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mn-ea"/>
                <a:cs typeface="+mn-cs"/>
              </a:rPr>
              <a:t>Consumer Financial Stress Index</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mn-ea"/>
                <a:cs typeface="+mn-cs"/>
              </a:rPr>
              <a:t>(Left Axis; Jan. 2002 =100)</a:t>
            </a:r>
          </a:p>
        </p:txBody>
      </p:sp>
      <p:sp>
        <p:nvSpPr>
          <p:cNvPr id="15" name="Rectangular Callout 14"/>
          <p:cNvSpPr/>
          <p:nvPr/>
        </p:nvSpPr>
        <p:spPr>
          <a:xfrm>
            <a:off x="4523788" y="5188597"/>
            <a:ext cx="2011680" cy="457200"/>
          </a:xfrm>
          <a:prstGeom prst="wedgeRectCallout">
            <a:avLst>
              <a:gd name="adj1" fmla="val 68918"/>
              <a:gd name="adj2" fmla="val -61140"/>
            </a:avLst>
          </a:prstGeom>
          <a:solidFill>
            <a:schemeClr val="bg1">
              <a:lumMod val="6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mn-ea"/>
                <a:cs typeface="+mn-cs"/>
              </a:rPr>
              <a:t>Consumer Confidence, </a:t>
            </a:r>
            <a:r>
              <a:rPr kumimoji="0" lang="en-US" sz="900" b="1" i="0" u="sng" strike="noStrike" kern="1200" cap="none" spc="0" normalizeH="0" baseline="0" noProof="0">
                <a:ln>
                  <a:noFill/>
                </a:ln>
                <a:solidFill>
                  <a:srgbClr val="FFFFFF"/>
                </a:solidFill>
                <a:effectLst/>
                <a:uLnTx/>
                <a:uFillTx/>
                <a:latin typeface="Arial" panose="020B0604020202020204"/>
                <a:ea typeface="+mn-ea"/>
                <a:cs typeface="+mn-cs"/>
              </a:rPr>
              <a:t>Inverted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mn-ea"/>
                <a:cs typeface="+mn-cs"/>
              </a:rPr>
              <a:t>(Right Axis; 1985 = 100)</a:t>
            </a:r>
          </a:p>
        </p:txBody>
      </p:sp>
      <p:sp>
        <p:nvSpPr>
          <p:cNvPr id="16" name="Rectangle: Rounded Corners 8"/>
          <p:cNvSpPr/>
          <p:nvPr/>
        </p:nvSpPr>
        <p:spPr>
          <a:xfrm>
            <a:off x="6741123" y="4643847"/>
            <a:ext cx="450324" cy="792948"/>
          </a:xfrm>
          <a:prstGeom prst="roundRect">
            <a:avLst>
              <a:gd name="adj" fmla="val 0"/>
            </a:avLst>
          </a:prstGeom>
          <a:noFill/>
          <a:ln w="6350" cap="rnd">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Left Brace 23"/>
          <p:cNvSpPr/>
          <p:nvPr/>
        </p:nvSpPr>
        <p:spPr>
          <a:xfrm>
            <a:off x="7799898" y="2855164"/>
            <a:ext cx="261258" cy="3382594"/>
          </a:xfrm>
          <a:prstGeom prst="leftBrace">
            <a:avLst>
              <a:gd name="adj1" fmla="val 79386"/>
              <a:gd name="adj2" fmla="val 5000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D5D5D"/>
              </a:solidFill>
              <a:effectLst/>
              <a:uLnTx/>
              <a:uFillTx/>
              <a:latin typeface="Arial" panose="020B0604020202020204"/>
              <a:ea typeface="+mn-ea"/>
              <a:cs typeface="+mn-cs"/>
            </a:endParaRPr>
          </a:p>
        </p:txBody>
      </p:sp>
      <p:sp>
        <p:nvSpPr>
          <p:cNvPr id="25" name="Oval 24"/>
          <p:cNvSpPr/>
          <p:nvPr/>
        </p:nvSpPr>
        <p:spPr>
          <a:xfrm>
            <a:off x="6927094" y="4601790"/>
            <a:ext cx="91440" cy="9144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7" name="Elbow Connector 26"/>
          <p:cNvCxnSpPr>
            <a:endCxn id="24" idx="1"/>
          </p:cNvCxnSpPr>
          <p:nvPr/>
        </p:nvCxnSpPr>
        <p:spPr>
          <a:xfrm rot="5400000" flipH="1" flipV="1">
            <a:off x="7358099" y="4161177"/>
            <a:ext cx="56515" cy="827084"/>
          </a:xfrm>
          <a:prstGeom prst="bentConnector2">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9" name="Text Placeholder 2"/>
          <p:cNvSpPr txBox="1">
            <a:spLocks/>
          </p:cNvSpPr>
          <p:nvPr/>
        </p:nvSpPr>
        <p:spPr>
          <a:xfrm>
            <a:off x="8188347" y="2537010"/>
            <a:ext cx="3674789" cy="227590"/>
          </a:xfrm>
          <a:prstGeom prst="rect">
            <a:avLst/>
          </a:prstGeom>
        </p:spPr>
        <p:txBody>
          <a:bodyPr lIns="0" tIns="0" rIns="0" bIns="0" anchor="ct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600" b="1" i="0" u="none" strike="noStrike" kern="1200" cap="none" spc="0" normalizeH="0" baseline="0" noProof="0">
                <a:ln>
                  <a:noFill/>
                </a:ln>
                <a:solidFill>
                  <a:schemeClr val="tx2"/>
                </a:solidFill>
                <a:effectLst/>
                <a:uLnTx/>
                <a:uFillTx/>
                <a:latin typeface="Calibri" charset="0"/>
                <a:ea typeface="Calibri" charset="0"/>
                <a:cs typeface="Calibri" charset="0"/>
              </a:rPr>
              <a:t>MOVEMENT OVER PAST 12 MONTHS </a:t>
            </a:r>
          </a:p>
        </p:txBody>
      </p:sp>
      <p:sp>
        <p:nvSpPr>
          <p:cNvPr id="31" name="Title 1"/>
          <p:cNvSpPr txBox="1">
            <a:spLocks/>
          </p:cNvSpPr>
          <p:nvPr/>
        </p:nvSpPr>
        <p:spPr>
          <a:xfrm>
            <a:off x="295633" y="1048111"/>
            <a:ext cx="11608755" cy="1333564"/>
          </a:xfrm>
          <a:prstGeom prst="rect">
            <a:avLst/>
          </a:prstGeom>
        </p:spPr>
        <p:txBody>
          <a:bodyPr anchor="ctr"/>
          <a:lstStyle>
            <a:lvl1pPr algn="l" defTabSz="914400" rtl="0" eaLnBrk="1" latinLnBrk="0" hangingPunct="1">
              <a:lnSpc>
                <a:spcPct val="85000"/>
              </a:lnSpc>
              <a:spcBef>
                <a:spcPct val="0"/>
              </a:spcBef>
              <a:buNone/>
              <a:defRPr sz="4400" kern="1200">
                <a:solidFill>
                  <a:schemeClr val="accent1"/>
                </a:solidFill>
                <a:latin typeface="+mj-lt"/>
                <a:ea typeface="+mj-ea"/>
                <a:cs typeface="+mj-cs"/>
              </a:defRPr>
            </a:lvl1pPr>
          </a:lstStyle>
          <a:p>
            <a:pPr>
              <a:lnSpc>
                <a:spcPct val="87000"/>
              </a:lnSpc>
              <a:spcAft>
                <a:spcPts val="600"/>
              </a:spcAft>
              <a:defRPr/>
            </a:pPr>
            <a:r>
              <a:rPr lang="en-US" sz="1200" b="1">
                <a:solidFill>
                  <a:schemeClr val="accent2"/>
                </a:solidFill>
                <a:latin typeface="Calibri" charset="0"/>
                <a:ea typeface="Calibri" charset="0"/>
                <a:cs typeface="Calibri" charset="0"/>
              </a:rPr>
              <a:t>Headline: </a:t>
            </a:r>
            <a:r>
              <a:rPr lang="en-US" sz="1200">
                <a:solidFill>
                  <a:schemeClr val="tx2"/>
                </a:solidFill>
                <a:latin typeface="Calibri" charset="0"/>
                <a:ea typeface="Calibri" charset="0"/>
                <a:cs typeface="Calibri" charset="0"/>
              </a:rPr>
              <a:t>The LegalShield Consumer Financial Stress Index, a leading indicator of the Consumer Confidence Index, suggests that consumer confidence, though strong by historical standards, may soften. Recent weak consumer spending data support </a:t>
            </a:r>
            <a:r>
              <a:rPr lang="en-US" sz="1200" err="1">
                <a:solidFill>
                  <a:schemeClr val="tx2"/>
                </a:solidFill>
                <a:latin typeface="Calibri" charset="0"/>
                <a:ea typeface="Calibri" charset="0"/>
                <a:cs typeface="Calibri" charset="0"/>
              </a:rPr>
              <a:t>LegalShield’s</a:t>
            </a:r>
            <a:r>
              <a:rPr lang="en-US" sz="1200">
                <a:solidFill>
                  <a:schemeClr val="tx2"/>
                </a:solidFill>
                <a:latin typeface="Calibri" charset="0"/>
                <a:ea typeface="Calibri" charset="0"/>
                <a:cs typeface="Calibri" charset="0"/>
              </a:rPr>
              <a:t> stance that consumer confidence is overstated compared to wider economic conditions. </a:t>
            </a:r>
          </a:p>
          <a:p>
            <a:pPr lvl="0">
              <a:lnSpc>
                <a:spcPct val="87000"/>
              </a:lnSpc>
              <a:spcAft>
                <a:spcPts val="600"/>
              </a:spcAft>
              <a:defRPr/>
            </a:pPr>
            <a:r>
              <a:rPr kumimoji="0" lang="en-US" sz="1200" b="1" u="none" strike="noStrike" kern="1200" cap="none" normalizeH="0" baseline="0" noProof="0">
                <a:ln>
                  <a:noFill/>
                </a:ln>
                <a:solidFill>
                  <a:schemeClr val="accent2"/>
                </a:solidFill>
                <a:effectLst/>
                <a:uLnTx/>
                <a:uFillTx/>
                <a:latin typeface="Calibri" charset="0"/>
                <a:ea typeface="Calibri" charset="0"/>
                <a:cs typeface="Calibri" charset="0"/>
              </a:rPr>
              <a:t>Trends in Context:</a:t>
            </a:r>
            <a:r>
              <a:rPr kumimoji="0" lang="en-US" sz="1200" b="0" u="none" strike="noStrike" kern="1200" cap="none" normalizeH="0" baseline="0" noProof="0">
                <a:ln>
                  <a:noFill/>
                </a:ln>
                <a:solidFill>
                  <a:schemeClr val="accent2"/>
                </a:solidFill>
                <a:effectLst/>
                <a:uLnTx/>
                <a:uFillTx/>
                <a:latin typeface="Calibri" charset="0"/>
                <a:ea typeface="Calibri" charset="0"/>
                <a:cs typeface="Calibri" charset="0"/>
              </a:rPr>
              <a:t> </a:t>
            </a:r>
            <a:r>
              <a:rPr lang="en-US" sz="1200">
                <a:solidFill>
                  <a:schemeClr val="tx2"/>
                </a:solidFill>
                <a:latin typeface="Calibri" charset="0"/>
                <a:ea typeface="Calibri" charset="0"/>
                <a:cs typeface="Calibri" charset="0"/>
              </a:rPr>
              <a:t>The LegalShield Consumer Financial Stress Index edged up (worsened) from 90.4 to 90.8 in September, driven by modest increases in the Bankruptcy, Estate Planning, and Foreclosure components. The Conference Board’s Consumer Confidence Index decreased (worsened) in September, although there remains a notable divergence between the two series. September may well be the beginning of a downward correction in consumer confidence that LegalShield data have foreshadowed for months, as the University of Michigan’s Index of Consumer Sentiment also eased. If confidence moderates as expected, measures of consumer activity, including retail sales and real personal consumption, may also disappoint. Indeed, separate measures of retail sales released in August by the U.S. Department of Commerce and the National Retail Federation both declined, as did inflation-adjusted consumer spending. Time will tell if holiday spending also falls short of expectations.</a:t>
            </a:r>
          </a:p>
        </p:txBody>
      </p:sp>
      <p:sp>
        <p:nvSpPr>
          <p:cNvPr id="34" name="TextBox 33"/>
          <p:cNvSpPr txBox="1"/>
          <p:nvPr/>
        </p:nvSpPr>
        <p:spPr>
          <a:xfrm>
            <a:off x="3430718" y="6327210"/>
            <a:ext cx="8500080" cy="21544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50000"/>
                  </a:srgbClr>
                </a:solidFill>
                <a:effectLst/>
                <a:uLnTx/>
                <a:uFillTx/>
                <a:latin typeface="Arial" panose="020B0604020202020204"/>
                <a:ea typeface="+mn-ea"/>
                <a:cs typeface="+mn-cs"/>
              </a:rPr>
              <a:t>Source: LegalShield; The Conference Board.</a:t>
            </a:r>
          </a:p>
        </p:txBody>
      </p:sp>
      <p:sp>
        <p:nvSpPr>
          <p:cNvPr id="17" name="TextBox 16"/>
          <p:cNvSpPr txBox="1"/>
          <p:nvPr/>
        </p:nvSpPr>
        <p:spPr>
          <a:xfrm>
            <a:off x="11869723" y="6553056"/>
            <a:ext cx="322277" cy="246221"/>
          </a:xfrm>
          <a:prstGeom prst="rect">
            <a:avLst/>
          </a:prstGeom>
          <a:noFill/>
        </p:spPr>
        <p:txBody>
          <a:bodyPr wrap="square" rtlCol="0">
            <a:spAutoFit/>
          </a:bodyPr>
          <a:lstStyle/>
          <a:p>
            <a:r>
              <a:rPr lang="en-US" sz="1000"/>
              <a:t>9</a:t>
            </a:r>
          </a:p>
        </p:txBody>
      </p:sp>
      <p:sp>
        <p:nvSpPr>
          <p:cNvPr id="19" name="Title 2">
            <a:extLst>
              <a:ext uri="{FF2B5EF4-FFF2-40B4-BE49-F238E27FC236}">
                <a16:creationId xmlns:a16="http://schemas.microsoft.com/office/drawing/2014/main" id="{A0CB8A45-ADD6-47B5-9410-A8814EAE4252}"/>
              </a:ext>
            </a:extLst>
          </p:cNvPr>
          <p:cNvSpPr>
            <a:spLocks noGrp="1"/>
          </p:cNvSpPr>
          <p:nvPr>
            <p:ph type="title"/>
          </p:nvPr>
        </p:nvSpPr>
        <p:spPr>
          <a:xfrm>
            <a:off x="838200" y="441014"/>
            <a:ext cx="10515600" cy="502920"/>
          </a:xfrm>
        </p:spPr>
        <p:txBody>
          <a:bodyPr>
            <a:normAutofit fontScale="90000"/>
          </a:bodyPr>
          <a:lstStyle/>
          <a:p>
            <a:r>
              <a:rPr lang="en-US"/>
              <a:t>LegalShield Consumer Financial Stress Index</a:t>
            </a:r>
          </a:p>
        </p:txBody>
      </p:sp>
    </p:spTree>
    <p:extLst>
      <p:ext uri="{BB962C8B-B14F-4D97-AF65-F5344CB8AC3E}">
        <p14:creationId xmlns:p14="http://schemas.microsoft.com/office/powerpoint/2010/main" val="41348486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E7C0F9-F510-4BC9-BF18-8BCBDB8782B8}"/>
              </a:ext>
            </a:extLst>
          </p:cNvPr>
          <p:cNvSpPr>
            <a:spLocks noGrp="1"/>
          </p:cNvSpPr>
          <p:nvPr>
            <p:ph type="title"/>
          </p:nvPr>
        </p:nvSpPr>
        <p:spPr>
          <a:xfrm>
            <a:off x="621792" y="228600"/>
            <a:ext cx="11013160" cy="1342102"/>
          </a:xfrm>
        </p:spPr>
        <p:txBody>
          <a:bodyPr/>
          <a:lstStyle/>
          <a:p>
            <a:r>
              <a:rPr lang="en-US" sz="6000"/>
              <a:t>Agile</a:t>
            </a:r>
          </a:p>
        </p:txBody>
      </p:sp>
      <p:sp>
        <p:nvSpPr>
          <p:cNvPr id="6" name="Content Placeholder 5">
            <a:extLst>
              <a:ext uri="{FF2B5EF4-FFF2-40B4-BE49-F238E27FC236}">
                <a16:creationId xmlns:a16="http://schemas.microsoft.com/office/drawing/2014/main" id="{5D8DACF2-C9D6-4B42-92E0-DBFA1865DD96}"/>
              </a:ext>
            </a:extLst>
          </p:cNvPr>
          <p:cNvSpPr>
            <a:spLocks noGrp="1"/>
          </p:cNvSpPr>
          <p:nvPr>
            <p:ph idx="1"/>
          </p:nvPr>
        </p:nvSpPr>
        <p:spPr>
          <a:xfrm>
            <a:off x="621792" y="1570703"/>
            <a:ext cx="11013160" cy="3842545"/>
          </a:xfrm>
        </p:spPr>
        <p:txBody>
          <a:bodyPr>
            <a:normAutofit/>
          </a:bodyPr>
          <a:lstStyle/>
          <a:p>
            <a:pPr>
              <a:lnSpc>
                <a:spcPct val="120000"/>
              </a:lnSpc>
              <a:spcAft>
                <a:spcPts val="1800"/>
              </a:spcAft>
            </a:pPr>
            <a:r>
              <a:rPr lang="en-US" sz="3400" b="1">
                <a:solidFill>
                  <a:schemeClr val="tx1"/>
                </a:solidFill>
              </a:rPr>
              <a:t>WHAT IS IT:</a:t>
            </a:r>
            <a:r>
              <a:rPr lang="en-US" sz="3400">
                <a:solidFill>
                  <a:schemeClr val="tx1"/>
                </a:solidFill>
              </a:rPr>
              <a:t> A process that focuses on collaboration to deliver high value and high quality results as frequently as possible while relentlessly improving the delivery process.</a:t>
            </a:r>
            <a:endParaRPr lang="en-US" sz="3400" i="1">
              <a:solidFill>
                <a:schemeClr val="accent1"/>
              </a:solidFill>
            </a:endParaRPr>
          </a:p>
          <a:p>
            <a:pPr>
              <a:lnSpc>
                <a:spcPct val="120000"/>
              </a:lnSpc>
              <a:spcBef>
                <a:spcPts val="600"/>
              </a:spcBef>
            </a:pPr>
            <a:r>
              <a:rPr lang="en-US" sz="3400" b="1">
                <a:solidFill>
                  <a:schemeClr val="tx1"/>
                </a:solidFill>
              </a:rPr>
              <a:t>CORE VALUES:</a:t>
            </a:r>
            <a:endParaRPr lang="en-US" sz="3400" i="1">
              <a:solidFill>
                <a:schemeClr val="accent1"/>
              </a:solidFill>
            </a:endParaRPr>
          </a:p>
        </p:txBody>
      </p:sp>
      <p:sp>
        <p:nvSpPr>
          <p:cNvPr id="16" name="Content Placeholder 5">
            <a:extLst>
              <a:ext uri="{FF2B5EF4-FFF2-40B4-BE49-F238E27FC236}">
                <a16:creationId xmlns:a16="http://schemas.microsoft.com/office/drawing/2014/main" id="{587EB6DB-D3C9-4AD8-8CA4-CF86CB8A6559}"/>
              </a:ext>
            </a:extLst>
          </p:cNvPr>
          <p:cNvSpPr txBox="1">
            <a:spLocks/>
          </p:cNvSpPr>
          <p:nvPr/>
        </p:nvSpPr>
        <p:spPr>
          <a:xfrm>
            <a:off x="621792" y="4956048"/>
            <a:ext cx="11013160" cy="1517904"/>
          </a:xfrm>
          <a:prstGeom prst="rect">
            <a:avLst/>
          </a:prstGeom>
          <a:noFill/>
        </p:spPr>
        <p:txBody>
          <a:bodyPr vert="horz" lIns="91440" tIns="91440" rIns="91440" bIns="91440" numCol="2" rtlCol="0">
            <a:noAutofit/>
          </a:bodyPr>
          <a:lstStyle>
            <a:lvl1pPr marL="0" indent="0" algn="l" defTabSz="914400" rtl="0" eaLnBrk="1" latinLnBrk="0" hangingPunct="1">
              <a:lnSpc>
                <a:spcPct val="87000"/>
              </a:lnSpc>
              <a:spcBef>
                <a:spcPts val="2000"/>
              </a:spcBef>
              <a:buClr>
                <a:schemeClr val="accent1"/>
              </a:buClr>
              <a:buFont typeface="Arial"/>
              <a:buNone/>
              <a:defRPr sz="3600" kern="1200">
                <a:solidFill>
                  <a:schemeClr val="bg2">
                    <a:lumMod val="25000"/>
                  </a:schemeClr>
                </a:solidFill>
                <a:latin typeface="+mn-lt"/>
                <a:ea typeface="+mn-ea"/>
                <a:cs typeface="+mn-cs"/>
              </a:defRPr>
            </a:lvl1pPr>
            <a:lvl2pPr marL="301752" indent="-301752" algn="l" defTabSz="914400" rtl="0" eaLnBrk="1" latinLnBrk="0" hangingPunct="1">
              <a:lnSpc>
                <a:spcPct val="87000"/>
              </a:lnSpc>
              <a:spcBef>
                <a:spcPts val="2000"/>
              </a:spcBef>
              <a:spcAft>
                <a:spcPts val="1200"/>
              </a:spcAft>
              <a:buClr>
                <a:schemeClr val="accent1"/>
              </a:buClr>
              <a:buFont typeface="Arial"/>
              <a:buChar char="•"/>
              <a:defRPr sz="28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2000"/>
              </a:spcBef>
              <a:spcAft>
                <a:spcPts val="1200"/>
              </a:spcAft>
              <a:buClr>
                <a:schemeClr val="accent1"/>
              </a:buClr>
              <a:buFont typeface="Arial"/>
              <a:buChar char="•"/>
              <a:defRPr sz="28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2000"/>
              </a:spcBef>
              <a:spcAft>
                <a:spcPts val="1200"/>
              </a:spcAft>
              <a:buClr>
                <a:schemeClr val="accent1"/>
              </a:buClr>
              <a:buFont typeface="Arial"/>
              <a:buChar char="•"/>
              <a:defRPr sz="28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2000"/>
              </a:spcBef>
              <a:spcAft>
                <a:spcPts val="1200"/>
              </a:spcAft>
              <a:buClr>
                <a:schemeClr val="accent1"/>
              </a:buClr>
              <a:buFont typeface="Arial"/>
              <a:buChar char="•"/>
              <a:defRPr sz="28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71500" indent="-571500">
              <a:lnSpc>
                <a:spcPct val="120000"/>
              </a:lnSpc>
              <a:spcBef>
                <a:spcPts val="600"/>
              </a:spcBef>
              <a:buFont typeface="Wingdings" panose="05000000000000000000" pitchFamily="2" charset="2"/>
              <a:buChar char="q"/>
            </a:pPr>
            <a:r>
              <a:rPr lang="en-US" sz="3200">
                <a:solidFill>
                  <a:schemeClr val="tx1"/>
                </a:solidFill>
              </a:rPr>
              <a:t>Built-In Quality</a:t>
            </a:r>
          </a:p>
          <a:p>
            <a:pPr marL="571500" indent="-571500">
              <a:lnSpc>
                <a:spcPct val="120000"/>
              </a:lnSpc>
              <a:spcBef>
                <a:spcPts val="600"/>
              </a:spcBef>
              <a:buFont typeface="Wingdings" panose="05000000000000000000" pitchFamily="2" charset="2"/>
              <a:buChar char="q"/>
            </a:pPr>
            <a:r>
              <a:rPr lang="en-US" sz="3200">
                <a:solidFill>
                  <a:schemeClr val="tx1"/>
                </a:solidFill>
              </a:rPr>
              <a:t>Program execution</a:t>
            </a:r>
          </a:p>
          <a:p>
            <a:pPr marL="571500" indent="-571500">
              <a:lnSpc>
                <a:spcPct val="120000"/>
              </a:lnSpc>
              <a:spcBef>
                <a:spcPts val="600"/>
              </a:spcBef>
              <a:buFont typeface="Wingdings" panose="05000000000000000000" pitchFamily="2" charset="2"/>
              <a:buChar char="q"/>
            </a:pPr>
            <a:r>
              <a:rPr lang="en-US" sz="3200">
                <a:solidFill>
                  <a:schemeClr val="tx1"/>
                </a:solidFill>
              </a:rPr>
              <a:t>Alignment</a:t>
            </a:r>
          </a:p>
          <a:p>
            <a:pPr marL="571500" indent="-571500">
              <a:lnSpc>
                <a:spcPct val="120000"/>
              </a:lnSpc>
              <a:spcBef>
                <a:spcPts val="600"/>
              </a:spcBef>
              <a:buFont typeface="Wingdings" panose="05000000000000000000" pitchFamily="2" charset="2"/>
              <a:buChar char="q"/>
            </a:pPr>
            <a:r>
              <a:rPr lang="en-US" sz="3200">
                <a:solidFill>
                  <a:schemeClr val="tx1"/>
                </a:solidFill>
              </a:rPr>
              <a:t>Transparency</a:t>
            </a:r>
            <a:endParaRPr lang="en-US" sz="3200">
              <a:solidFill>
                <a:schemeClr val="accent1"/>
              </a:solidFill>
            </a:endParaRPr>
          </a:p>
        </p:txBody>
      </p:sp>
    </p:spTree>
    <p:extLst>
      <p:ext uri="{BB962C8B-B14F-4D97-AF65-F5344CB8AC3E}">
        <p14:creationId xmlns:p14="http://schemas.microsoft.com/office/powerpoint/2010/main" val="1039322195"/>
      </p:ext>
    </p:extLst>
  </p:cSld>
  <p:clrMapOvr>
    <a:masterClrMapping/>
  </p:clrMapOvr>
  <p:transition spd="slow">
    <p:cove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33BBE-82FD-4702-B9E4-02436BF43B42}"/>
              </a:ext>
            </a:extLst>
          </p:cNvPr>
          <p:cNvSpPr>
            <a:spLocks noGrp="1"/>
          </p:cNvSpPr>
          <p:nvPr>
            <p:ph type="title"/>
          </p:nvPr>
        </p:nvSpPr>
        <p:spPr>
          <a:xfrm>
            <a:off x="838200" y="228600"/>
            <a:ext cx="10515600" cy="919814"/>
          </a:xfrm>
        </p:spPr>
        <p:txBody>
          <a:bodyPr/>
          <a:lstStyle/>
          <a:p>
            <a:r>
              <a:rPr lang="en-US"/>
              <a:t>Business Results</a:t>
            </a:r>
          </a:p>
        </p:txBody>
      </p:sp>
      <p:pic>
        <p:nvPicPr>
          <p:cNvPr id="6" name="Picture 5">
            <a:extLst>
              <a:ext uri="{FF2B5EF4-FFF2-40B4-BE49-F238E27FC236}">
                <a16:creationId xmlns:a16="http://schemas.microsoft.com/office/drawing/2014/main" id="{986C8909-5F1E-4535-8F4F-57B8B8CDE75C}"/>
              </a:ext>
            </a:extLst>
          </p:cNvPr>
          <p:cNvPicPr>
            <a:picLocks noChangeAspect="1"/>
          </p:cNvPicPr>
          <p:nvPr/>
        </p:nvPicPr>
        <p:blipFill>
          <a:blip r:embed="rId2"/>
          <a:stretch>
            <a:fillRect/>
          </a:stretch>
        </p:blipFill>
        <p:spPr>
          <a:xfrm>
            <a:off x="4931229" y="1853837"/>
            <a:ext cx="6688098" cy="3469277"/>
          </a:xfrm>
          <a:prstGeom prst="rect">
            <a:avLst/>
          </a:prstGeom>
        </p:spPr>
      </p:pic>
      <p:sp>
        <p:nvSpPr>
          <p:cNvPr id="4" name="Rectangle 3">
            <a:extLst>
              <a:ext uri="{FF2B5EF4-FFF2-40B4-BE49-F238E27FC236}">
                <a16:creationId xmlns:a16="http://schemas.microsoft.com/office/drawing/2014/main" id="{D798E336-C5DA-413E-BCAB-8A4CD6FBC3BE}"/>
              </a:ext>
            </a:extLst>
          </p:cNvPr>
          <p:cNvSpPr/>
          <p:nvPr/>
        </p:nvSpPr>
        <p:spPr>
          <a:xfrm>
            <a:off x="838199" y="1670927"/>
            <a:ext cx="3929744" cy="4729873"/>
          </a:xfrm>
          <a:prstGeom prst="rect">
            <a:avLst/>
          </a:prstGeom>
          <a:ln>
            <a:solidFill>
              <a:schemeClr val="accent2"/>
            </a:solidFill>
          </a:ln>
        </p:spPr>
        <p:txBody>
          <a:bodyPr/>
          <a:lstStyle/>
          <a:p>
            <a:pPr lvl="0"/>
            <a:r>
              <a:rPr lang="en-US" sz="2400" u="sng"/>
              <a:t>Time to Market</a:t>
            </a:r>
          </a:p>
          <a:p>
            <a:pPr marL="457200" indent="-457200">
              <a:buFont typeface="Arial" panose="020B0604020202020204" pitchFamily="34" charset="0"/>
              <a:buChar char="•"/>
            </a:pPr>
            <a:r>
              <a:rPr lang="en-US" sz="2400"/>
              <a:t>85% decrease</a:t>
            </a:r>
          </a:p>
          <a:p>
            <a:pPr lvl="0">
              <a:spcBef>
                <a:spcPts val="1800"/>
              </a:spcBef>
            </a:pPr>
            <a:r>
              <a:rPr lang="en-US" sz="2400" u="sng"/>
              <a:t>Cycle Time</a:t>
            </a:r>
          </a:p>
          <a:p>
            <a:pPr marL="457200" lvl="0" indent="-457200">
              <a:buFont typeface="Arial" panose="020B0604020202020204" pitchFamily="34" charset="0"/>
              <a:buChar char="•"/>
            </a:pPr>
            <a:r>
              <a:rPr lang="en-US" sz="2400"/>
              <a:t>28% decrease</a:t>
            </a:r>
          </a:p>
          <a:p>
            <a:pPr lvl="0">
              <a:spcBef>
                <a:spcPts val="1800"/>
              </a:spcBef>
            </a:pPr>
            <a:r>
              <a:rPr lang="en-US" sz="2400" u="sng"/>
              <a:t>Say/Do Ratio</a:t>
            </a:r>
          </a:p>
          <a:p>
            <a:pPr marL="457200" lvl="0" indent="-457200">
              <a:buFont typeface="Arial" panose="020B0604020202020204" pitchFamily="34" charset="0"/>
              <a:buChar char="•"/>
            </a:pPr>
            <a:r>
              <a:rPr lang="en-US" sz="2400"/>
              <a:t>Average is 104%</a:t>
            </a:r>
          </a:p>
          <a:p>
            <a:pPr lvl="0">
              <a:spcBef>
                <a:spcPts val="1800"/>
              </a:spcBef>
            </a:pPr>
            <a:r>
              <a:rPr lang="en-US" sz="2400" u="sng"/>
              <a:t>First Pass Yield</a:t>
            </a:r>
          </a:p>
          <a:p>
            <a:pPr marL="457200" lvl="0" indent="-457200">
              <a:buFont typeface="Arial" panose="020B0604020202020204" pitchFamily="34" charset="0"/>
              <a:buChar char="•"/>
            </a:pPr>
            <a:r>
              <a:rPr lang="en-US" sz="2400"/>
              <a:t>Currently at 90%</a:t>
            </a:r>
          </a:p>
          <a:p>
            <a:pPr lvl="0">
              <a:spcBef>
                <a:spcPts val="1800"/>
              </a:spcBef>
            </a:pPr>
            <a:r>
              <a:rPr lang="en-US" sz="2400" u="sng"/>
              <a:t>Releases YTD</a:t>
            </a:r>
          </a:p>
          <a:p>
            <a:pPr marL="457200" lvl="0" indent="-457200">
              <a:buFont typeface="Arial" panose="020B0604020202020204" pitchFamily="34" charset="0"/>
              <a:buChar char="•"/>
            </a:pPr>
            <a:r>
              <a:rPr lang="en-US" sz="2400"/>
              <a:t>5,043</a:t>
            </a:r>
          </a:p>
          <a:p>
            <a:pPr lvl="0"/>
            <a:endParaRPr lang="en-US" sz="2400"/>
          </a:p>
        </p:txBody>
      </p:sp>
      <p:sp>
        <p:nvSpPr>
          <p:cNvPr id="5" name="Text Placeholder 3">
            <a:extLst>
              <a:ext uri="{FF2B5EF4-FFF2-40B4-BE49-F238E27FC236}">
                <a16:creationId xmlns:a16="http://schemas.microsoft.com/office/drawing/2014/main" id="{3F58BB85-F49A-4A4C-8652-CCEEEA3E6A32}"/>
              </a:ext>
            </a:extLst>
          </p:cNvPr>
          <p:cNvSpPr txBox="1">
            <a:spLocks/>
          </p:cNvSpPr>
          <p:nvPr/>
        </p:nvSpPr>
        <p:spPr>
          <a:xfrm>
            <a:off x="838200" y="1148414"/>
            <a:ext cx="3929744" cy="522514"/>
          </a:xfrm>
          <a:prstGeom prst="rect">
            <a:avLst/>
          </a:prstGeom>
          <a:solidFill>
            <a:schemeClr val="accent2"/>
          </a:solidFill>
          <a:ln>
            <a:solidFill>
              <a:schemeClr val="accent2"/>
            </a:solidFill>
          </a:ln>
        </p:spPr>
        <p:txBody>
          <a:bodyPr anchor="b" anchorCtr="0"/>
          <a:lstStyle>
            <a:lvl1pPr marL="0" indent="0" algn="l" defTabSz="914400" rtl="0" eaLnBrk="1" latinLnBrk="0" hangingPunct="1">
              <a:lnSpc>
                <a:spcPct val="87000"/>
              </a:lnSpc>
              <a:spcBef>
                <a:spcPts val="1800"/>
              </a:spcBef>
              <a:buClr>
                <a:schemeClr val="accent1"/>
              </a:buClr>
              <a:buFont typeface="Arial"/>
              <a:buNone/>
              <a:defRPr sz="2800" kern="1200">
                <a:solidFill>
                  <a:schemeClr val="bg2">
                    <a:lumMod val="25000"/>
                  </a:schemeClr>
                </a:solidFill>
                <a:latin typeface="+mn-lt"/>
                <a:ea typeface="+mn-ea"/>
                <a:cs typeface="+mn-cs"/>
              </a:defRPr>
            </a:lvl1pPr>
            <a:lvl2pPr marL="6858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cap="all">
                <a:solidFill>
                  <a:schemeClr val="bg1"/>
                </a:solidFill>
              </a:rPr>
              <a:t>Actual results</a:t>
            </a:r>
          </a:p>
        </p:txBody>
      </p:sp>
    </p:spTree>
    <p:extLst>
      <p:ext uri="{BB962C8B-B14F-4D97-AF65-F5344CB8AC3E}">
        <p14:creationId xmlns:p14="http://schemas.microsoft.com/office/powerpoint/2010/main" val="3105724809"/>
      </p:ext>
    </p:extLst>
  </p:cSld>
  <p:clrMapOvr>
    <a:masterClrMapping/>
  </p:clrMapOvr>
  <p:transition spd="slow">
    <p:cove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2" name="Title 1"/>
          <p:cNvSpPr>
            <a:spLocks noGrp="1"/>
          </p:cNvSpPr>
          <p:nvPr>
            <p:ph type="title"/>
          </p:nvPr>
        </p:nvSpPr>
        <p:spPr/>
        <p:txBody>
          <a:bodyPr/>
          <a:lstStyle/>
          <a:p>
            <a:r>
              <a:rPr lang="en-US"/>
              <a:t>Freemium and Premium Models</a:t>
            </a:r>
          </a:p>
        </p:txBody>
      </p:sp>
      <p:sp>
        <p:nvSpPr>
          <p:cNvPr id="3" name="Text Placeholder 2"/>
          <p:cNvSpPr>
            <a:spLocks noGrp="1"/>
          </p:cNvSpPr>
          <p:nvPr>
            <p:ph type="body" idx="1"/>
          </p:nvPr>
        </p:nvSpPr>
        <p:spPr/>
        <p:txBody>
          <a:bodyPr/>
          <a:lstStyle/>
          <a:p>
            <a:r>
              <a:rPr lang="en-US"/>
              <a:t> </a:t>
            </a: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30228" y="1035994"/>
            <a:ext cx="3731544" cy="746312"/>
          </a:xfrm>
          <a:prstGeom prst="rect">
            <a:avLst/>
          </a:prstGeom>
        </p:spPr>
      </p:pic>
      <p:cxnSp>
        <p:nvCxnSpPr>
          <p:cNvPr id="18" name="Straight Connector 17"/>
          <p:cNvCxnSpPr/>
          <p:nvPr/>
        </p:nvCxnSpPr>
        <p:spPr>
          <a:xfrm>
            <a:off x="2588217" y="2216258"/>
            <a:ext cx="702073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31884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E7C0F9-F510-4BC9-BF18-8BCBDB8782B8}"/>
              </a:ext>
            </a:extLst>
          </p:cNvPr>
          <p:cNvSpPr>
            <a:spLocks noGrp="1"/>
          </p:cNvSpPr>
          <p:nvPr>
            <p:ph type="title"/>
          </p:nvPr>
        </p:nvSpPr>
        <p:spPr>
          <a:xfrm>
            <a:off x="512064" y="228600"/>
            <a:ext cx="11122888" cy="1600200"/>
          </a:xfrm>
        </p:spPr>
        <p:txBody>
          <a:bodyPr/>
          <a:lstStyle/>
          <a:p>
            <a:r>
              <a:rPr lang="en-US"/>
              <a:t>The Need</a:t>
            </a:r>
          </a:p>
        </p:txBody>
      </p:sp>
      <p:sp>
        <p:nvSpPr>
          <p:cNvPr id="6" name="Content Placeholder 5">
            <a:extLst>
              <a:ext uri="{FF2B5EF4-FFF2-40B4-BE49-F238E27FC236}">
                <a16:creationId xmlns:a16="http://schemas.microsoft.com/office/drawing/2014/main" id="{5D8DACF2-C9D6-4B42-92E0-DBFA1865DD96}"/>
              </a:ext>
            </a:extLst>
          </p:cNvPr>
          <p:cNvSpPr>
            <a:spLocks noGrp="1"/>
          </p:cNvSpPr>
          <p:nvPr>
            <p:ph idx="1"/>
          </p:nvPr>
        </p:nvSpPr>
        <p:spPr>
          <a:xfrm>
            <a:off x="841248" y="1570702"/>
            <a:ext cx="10793704" cy="4724995"/>
          </a:xfrm>
        </p:spPr>
        <p:txBody>
          <a:bodyPr>
            <a:normAutofit fontScale="92500" lnSpcReduction="20000"/>
          </a:bodyPr>
          <a:lstStyle/>
          <a:p>
            <a:pPr>
              <a:lnSpc>
                <a:spcPct val="120000"/>
              </a:lnSpc>
            </a:pPr>
            <a:r>
              <a:rPr lang="en-US" sz="2800" b="1">
                <a:solidFill>
                  <a:schemeClr val="tx1"/>
                </a:solidFill>
              </a:rPr>
              <a:t>LEGAL:</a:t>
            </a:r>
            <a:r>
              <a:rPr lang="en-US" sz="2800">
                <a:solidFill>
                  <a:schemeClr val="tx1"/>
                </a:solidFill>
              </a:rPr>
              <a:t> Over 100 million Americans are living with civil justice problems that the American Bar Association (ABA) has termed “basic human needs.” </a:t>
            </a:r>
            <a:r>
              <a:rPr lang="en-US" sz="2400" i="1">
                <a:solidFill>
                  <a:schemeClr val="accent1"/>
                </a:solidFill>
              </a:rPr>
              <a:t>—THE FUTURE OF LEGAL SERVICES, ABA 2016</a:t>
            </a:r>
          </a:p>
          <a:p>
            <a:pPr>
              <a:lnSpc>
                <a:spcPct val="120000"/>
              </a:lnSpc>
            </a:pPr>
            <a:r>
              <a:rPr lang="en-US" sz="2800" b="1">
                <a:solidFill>
                  <a:schemeClr val="tx1"/>
                </a:solidFill>
              </a:rPr>
              <a:t>IDENTITY THEFT:</a:t>
            </a:r>
            <a:r>
              <a:rPr lang="en-US" sz="2800">
                <a:solidFill>
                  <a:schemeClr val="tx1"/>
                </a:solidFill>
              </a:rPr>
              <a:t> Identity theft was among the top consumer complaints filed with the Federal Trade Commission for 16 consecutive years. </a:t>
            </a:r>
            <a:r>
              <a:rPr lang="en-US" sz="2400" i="1">
                <a:solidFill>
                  <a:schemeClr val="accent1"/>
                </a:solidFill>
              </a:rPr>
              <a:t>—www.consumer.ftc.gov</a:t>
            </a:r>
          </a:p>
          <a:p>
            <a:pPr>
              <a:lnSpc>
                <a:spcPct val="120000"/>
              </a:lnSpc>
            </a:pPr>
            <a:r>
              <a:rPr lang="en-US" sz="2800" b="1">
                <a:solidFill>
                  <a:schemeClr val="tx1"/>
                </a:solidFill>
              </a:rPr>
              <a:t>SMALL BIZ:</a:t>
            </a:r>
            <a:r>
              <a:rPr lang="en-US" sz="2800">
                <a:solidFill>
                  <a:schemeClr val="tx1"/>
                </a:solidFill>
              </a:rPr>
              <a:t> More than 13 million, or nearly 60%, of all small businesses have experienced significant legal events in the past two years. </a:t>
            </a:r>
            <a:r>
              <a:rPr lang="en-US" sz="2400" i="1">
                <a:solidFill>
                  <a:schemeClr val="accent1"/>
                </a:solidFill>
              </a:rPr>
              <a:t>—DECISION ANALYST STUDY: THE LEGAL NEEDS OF SMALL BUSINESS</a:t>
            </a:r>
          </a:p>
        </p:txBody>
      </p:sp>
    </p:spTree>
    <p:extLst>
      <p:ext uri="{BB962C8B-B14F-4D97-AF65-F5344CB8AC3E}">
        <p14:creationId xmlns:p14="http://schemas.microsoft.com/office/powerpoint/2010/main" val="455230901"/>
      </p:ext>
    </p:extLst>
  </p:cSld>
  <p:clrMapOvr>
    <a:masterClrMapping/>
  </p:clrMapOvr>
  <p:transition spd="slow">
    <p:cove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E7C0F9-F510-4BC9-BF18-8BCBDB8782B8}"/>
              </a:ext>
            </a:extLst>
          </p:cNvPr>
          <p:cNvSpPr>
            <a:spLocks noGrp="1"/>
          </p:cNvSpPr>
          <p:nvPr>
            <p:ph type="title"/>
          </p:nvPr>
        </p:nvSpPr>
        <p:spPr>
          <a:xfrm>
            <a:off x="193809" y="228600"/>
            <a:ext cx="11839695" cy="1600200"/>
          </a:xfrm>
        </p:spPr>
        <p:txBody>
          <a:bodyPr/>
          <a:lstStyle/>
          <a:p>
            <a:r>
              <a:rPr lang="en-US"/>
              <a:t>The Need</a:t>
            </a:r>
          </a:p>
        </p:txBody>
      </p:sp>
      <p:sp>
        <p:nvSpPr>
          <p:cNvPr id="2" name="Rectangle 1">
            <a:extLst>
              <a:ext uri="{FF2B5EF4-FFF2-40B4-BE49-F238E27FC236}">
                <a16:creationId xmlns:a16="http://schemas.microsoft.com/office/drawing/2014/main" id="{2C43A3D9-8091-42CF-BB92-E79B5DD2E8DE}"/>
              </a:ext>
            </a:extLst>
          </p:cNvPr>
          <p:cNvSpPr/>
          <p:nvPr/>
        </p:nvSpPr>
        <p:spPr>
          <a:xfrm>
            <a:off x="1794010" y="1828800"/>
            <a:ext cx="8961076" cy="4397829"/>
          </a:xfrm>
          <a:prstGeom prst="rect">
            <a:avLst/>
          </a:prstGeom>
          <a:solidFill>
            <a:srgbClr val="70468C">
              <a:alpha val="30196"/>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Object 1093">
            <a:extLst>
              <a:ext uri="{FF2B5EF4-FFF2-40B4-BE49-F238E27FC236}">
                <a16:creationId xmlns:a16="http://schemas.microsoft.com/office/drawing/2014/main" id="{4F154AA0-365C-4610-986D-B2E22B210FDF}"/>
              </a:ext>
            </a:extLst>
          </p:cNvPr>
          <p:cNvGraphicFramePr>
            <a:graphicFrameLocks noChangeAspect="1"/>
          </p:cNvGraphicFramePr>
          <p:nvPr>
            <p:extLst/>
          </p:nvPr>
        </p:nvGraphicFramePr>
        <p:xfrm>
          <a:off x="5666395" y="2898029"/>
          <a:ext cx="2976861" cy="2499541"/>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25">
            <a:extLst>
              <a:ext uri="{FF2B5EF4-FFF2-40B4-BE49-F238E27FC236}">
                <a16:creationId xmlns:a16="http://schemas.microsoft.com/office/drawing/2014/main" id="{193A0CE5-4436-4736-B70D-93BA39B21BE5}"/>
              </a:ext>
            </a:extLst>
          </p:cNvPr>
          <p:cNvSpPr>
            <a:spLocks noChangeArrowheads="1"/>
          </p:cNvSpPr>
          <p:nvPr/>
        </p:nvSpPr>
        <p:spPr bwMode="auto">
          <a:xfrm>
            <a:off x="1927597" y="1935773"/>
            <a:ext cx="8685973" cy="826606"/>
          </a:xfrm>
          <a:prstGeom prst="roundRect">
            <a:avLst>
              <a:gd name="adj" fmla="val 16667"/>
            </a:avLst>
          </a:prstGeom>
          <a:noFill/>
          <a:ln w="9525" algn="ctr">
            <a:noFill/>
            <a:round/>
            <a:headEnd/>
            <a:tailEnd/>
          </a:ln>
        </p:spPr>
        <p:txBody>
          <a:bodyPr wrap="none" anchor="ctr"/>
          <a:lstStyle/>
          <a:p>
            <a:pPr algn="ctr"/>
            <a:r>
              <a:rPr lang="en-US" sz="2800" b="1">
                <a:solidFill>
                  <a:schemeClr val="accent2"/>
                </a:solidFill>
                <a:latin typeface="Lucida Bright" charset="0"/>
                <a:ea typeface="Lucida Bright" charset="0"/>
                <a:cs typeface="Lucida Bright" charset="0"/>
              </a:rPr>
              <a:t>Subscription Based Legal </a:t>
            </a:r>
          </a:p>
          <a:p>
            <a:pPr algn="ctr"/>
            <a:r>
              <a:rPr lang="en-US" sz="2800" b="1">
                <a:solidFill>
                  <a:schemeClr val="accent2"/>
                </a:solidFill>
                <a:latin typeface="Lucida Bright" charset="0"/>
                <a:ea typeface="Lucida Bright" charset="0"/>
                <a:cs typeface="Lucida Bright" charset="0"/>
              </a:rPr>
              <a:t>Services Market Penetration</a:t>
            </a:r>
            <a:endParaRPr lang="en-US" sz="2000" b="1" baseline="30000">
              <a:solidFill>
                <a:schemeClr val="accent2"/>
              </a:solidFill>
              <a:latin typeface="Lucida Bright" charset="0"/>
              <a:ea typeface="Lucida Bright" charset="0"/>
              <a:cs typeface="Lucida Bright" charset="0"/>
            </a:endParaRPr>
          </a:p>
        </p:txBody>
      </p:sp>
      <p:sp>
        <p:nvSpPr>
          <p:cNvPr id="9" name="Rectangle 31">
            <a:extLst>
              <a:ext uri="{FF2B5EF4-FFF2-40B4-BE49-F238E27FC236}">
                <a16:creationId xmlns:a16="http://schemas.microsoft.com/office/drawing/2014/main" id="{027EB270-F2E0-40C6-9CB7-4C6F672941CF}"/>
              </a:ext>
            </a:extLst>
          </p:cNvPr>
          <p:cNvSpPr>
            <a:spLocks noChangeArrowheads="1"/>
          </p:cNvSpPr>
          <p:nvPr/>
        </p:nvSpPr>
        <p:spPr bwMode="gray">
          <a:xfrm>
            <a:off x="2781127" y="3697782"/>
            <a:ext cx="3061299" cy="664797"/>
          </a:xfrm>
          <a:prstGeom prst="rect">
            <a:avLst/>
          </a:prstGeom>
          <a:noFill/>
          <a:ln w="9525">
            <a:noFill/>
            <a:miter lim="800000"/>
            <a:headEnd/>
            <a:tailEnd/>
          </a:ln>
        </p:spPr>
        <p:txBody>
          <a:bodyPr wrap="square" lIns="0" tIns="0" rIns="0" bIns="0" anchor="b">
            <a:spAutoFit/>
          </a:bodyPr>
          <a:lstStyle/>
          <a:p>
            <a:pPr algn="r" eaLnBrk="0" hangingPunct="0">
              <a:lnSpc>
                <a:spcPct val="90000"/>
              </a:lnSpc>
            </a:pPr>
            <a:r>
              <a:rPr lang="en-US" sz="2400"/>
              <a:t>7% use Subscription Based Legal Plans</a:t>
            </a:r>
            <a:endParaRPr lang="en-US" sz="2400" baseline="30000"/>
          </a:p>
        </p:txBody>
      </p:sp>
      <p:sp>
        <p:nvSpPr>
          <p:cNvPr id="10" name="Rectangle 25">
            <a:extLst>
              <a:ext uri="{FF2B5EF4-FFF2-40B4-BE49-F238E27FC236}">
                <a16:creationId xmlns:a16="http://schemas.microsoft.com/office/drawing/2014/main" id="{D7767590-E46B-493B-A1F1-D010E26453E6}"/>
              </a:ext>
            </a:extLst>
          </p:cNvPr>
          <p:cNvSpPr>
            <a:spLocks noChangeArrowheads="1"/>
          </p:cNvSpPr>
          <p:nvPr/>
        </p:nvSpPr>
        <p:spPr bwMode="auto">
          <a:xfrm>
            <a:off x="1927597" y="5397570"/>
            <a:ext cx="8685973" cy="800381"/>
          </a:xfrm>
          <a:prstGeom prst="roundRect">
            <a:avLst>
              <a:gd name="adj" fmla="val 16667"/>
            </a:avLst>
          </a:prstGeom>
          <a:noFill/>
          <a:ln w="9525" algn="ctr">
            <a:noFill/>
            <a:round/>
            <a:headEnd/>
            <a:tailEnd/>
          </a:ln>
        </p:spPr>
        <p:txBody>
          <a:bodyPr wrap="square" anchor="ctr"/>
          <a:lstStyle/>
          <a:p>
            <a:pPr algn="ctr"/>
            <a:r>
              <a:rPr lang="en-US" sz="2000" b="1">
                <a:solidFill>
                  <a:schemeClr val="tx2"/>
                </a:solidFill>
              </a:rPr>
              <a:t>Over 100 Million Americans living with civil justice problems that the ABA has termed “basic human needs.”</a:t>
            </a:r>
            <a:r>
              <a:rPr lang="en-US" sz="2000"/>
              <a:t> </a:t>
            </a:r>
            <a:endParaRPr lang="en-US" sz="2000" b="1" baseline="30000">
              <a:solidFill>
                <a:schemeClr val="tx2"/>
              </a:solidFill>
            </a:endParaRPr>
          </a:p>
        </p:txBody>
      </p:sp>
    </p:spTree>
    <p:extLst>
      <p:ext uri="{BB962C8B-B14F-4D97-AF65-F5344CB8AC3E}">
        <p14:creationId xmlns:p14="http://schemas.microsoft.com/office/powerpoint/2010/main" val="2640510102"/>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BCE4B-CC4F-4ABE-8CF3-13C2AC32F336}"/>
              </a:ext>
            </a:extLst>
          </p:cNvPr>
          <p:cNvSpPr>
            <a:spLocks noGrp="1"/>
          </p:cNvSpPr>
          <p:nvPr>
            <p:ph type="title"/>
          </p:nvPr>
        </p:nvSpPr>
        <p:spPr/>
        <p:txBody>
          <a:bodyPr/>
          <a:lstStyle/>
          <a:p>
            <a:r>
              <a:rPr lang="en-US"/>
              <a:t>Payment per Request</a:t>
            </a:r>
            <a:br>
              <a:rPr lang="en-US"/>
            </a:br>
            <a:r>
              <a:rPr lang="en-US"/>
              <a:t>has Grown 10%</a:t>
            </a:r>
          </a:p>
        </p:txBody>
      </p:sp>
      <p:graphicFrame>
        <p:nvGraphicFramePr>
          <p:cNvPr id="6" name="Content Placeholder 5">
            <a:extLst>
              <a:ext uri="{FF2B5EF4-FFF2-40B4-BE49-F238E27FC236}">
                <a16:creationId xmlns:a16="http://schemas.microsoft.com/office/drawing/2014/main" id="{FE3B4AD4-046A-4FF1-94D9-BA7C9CA7C620}"/>
              </a:ext>
            </a:extLst>
          </p:cNvPr>
          <p:cNvGraphicFramePr>
            <a:graphicFrameLocks noGrp="1"/>
          </p:cNvGraphicFramePr>
          <p:nvPr>
            <p:ph idx="1"/>
            <p:extLst/>
          </p:nvPr>
        </p:nvGraphicFramePr>
        <p:xfrm>
          <a:off x="1831942" y="1832859"/>
          <a:ext cx="8528116" cy="42497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73556919"/>
      </p:ext>
    </p:extLst>
  </p:cSld>
  <p:clrMapOvr>
    <a:masterClrMapping/>
  </p:clrMapOvr>
  <p:transition spd="slow">
    <p:cove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3B7FA-98B7-42F0-A87E-FE199CB1C4CA}"/>
              </a:ext>
            </a:extLst>
          </p:cNvPr>
          <p:cNvSpPr>
            <a:spLocks noGrp="1"/>
          </p:cNvSpPr>
          <p:nvPr>
            <p:ph type="title"/>
          </p:nvPr>
        </p:nvSpPr>
        <p:spPr>
          <a:xfrm>
            <a:off x="454152" y="228601"/>
            <a:ext cx="5434584" cy="1469570"/>
          </a:xfrm>
        </p:spPr>
        <p:txBody>
          <a:bodyPr/>
          <a:lstStyle/>
          <a:p>
            <a:r>
              <a:rPr lang="en-US"/>
              <a:t>Why Freemium?</a:t>
            </a:r>
          </a:p>
        </p:txBody>
      </p:sp>
      <p:sp>
        <p:nvSpPr>
          <p:cNvPr id="8" name="Content Placeholder 7">
            <a:extLst>
              <a:ext uri="{FF2B5EF4-FFF2-40B4-BE49-F238E27FC236}">
                <a16:creationId xmlns:a16="http://schemas.microsoft.com/office/drawing/2014/main" id="{0FE8018B-D9E7-440E-B304-9B8ADE9E3612}"/>
              </a:ext>
            </a:extLst>
          </p:cNvPr>
          <p:cNvSpPr>
            <a:spLocks noGrp="1"/>
          </p:cNvSpPr>
          <p:nvPr>
            <p:ph idx="1"/>
          </p:nvPr>
        </p:nvSpPr>
        <p:spPr>
          <a:xfrm>
            <a:off x="454152" y="1698171"/>
            <a:ext cx="4519064" cy="4469365"/>
          </a:xfrm>
        </p:spPr>
        <p:txBody>
          <a:bodyPr>
            <a:normAutofit fontScale="92500" lnSpcReduction="20000"/>
          </a:bodyPr>
          <a:lstStyle/>
          <a:p>
            <a:pPr marL="457200" indent="-457200">
              <a:lnSpc>
                <a:spcPct val="120000"/>
              </a:lnSpc>
              <a:buFont typeface="Arial" panose="020B0604020202020204" pitchFamily="34" charset="0"/>
              <a:buChar char="•"/>
            </a:pPr>
            <a:r>
              <a:rPr lang="en-US" sz="2800">
                <a:solidFill>
                  <a:schemeClr val="accent1"/>
                </a:solidFill>
              </a:rPr>
              <a:t>Freemium services will create a higher visibility in the market</a:t>
            </a:r>
          </a:p>
          <a:p>
            <a:pPr marL="457200" indent="-457200">
              <a:lnSpc>
                <a:spcPct val="120000"/>
              </a:lnSpc>
              <a:buFont typeface="Arial" panose="020B0604020202020204" pitchFamily="34" charset="0"/>
              <a:buChar char="•"/>
            </a:pPr>
            <a:r>
              <a:rPr lang="en-US" sz="2800">
                <a:solidFill>
                  <a:schemeClr val="accent1"/>
                </a:solidFill>
              </a:rPr>
              <a:t>Clear paywalls will show the value of the membership and increase conversion rates</a:t>
            </a:r>
          </a:p>
          <a:p>
            <a:pPr marL="457200" indent="-457200">
              <a:lnSpc>
                <a:spcPct val="120000"/>
              </a:lnSpc>
              <a:buFont typeface="Arial" panose="020B0604020202020204" pitchFamily="34" charset="0"/>
              <a:buChar char="•"/>
            </a:pPr>
            <a:r>
              <a:rPr lang="en-US" sz="2800">
                <a:solidFill>
                  <a:schemeClr val="accent1"/>
                </a:solidFill>
              </a:rPr>
              <a:t>Ultimate sales tool for our field </a:t>
            </a:r>
          </a:p>
        </p:txBody>
      </p:sp>
      <p:graphicFrame>
        <p:nvGraphicFramePr>
          <p:cNvPr id="9" name="Content Placeholder 6">
            <a:extLst>
              <a:ext uri="{FF2B5EF4-FFF2-40B4-BE49-F238E27FC236}">
                <a16:creationId xmlns:a16="http://schemas.microsoft.com/office/drawing/2014/main" id="{3CFAAFCC-1D61-45CE-A55D-5212488430BA}"/>
              </a:ext>
            </a:extLst>
          </p:cNvPr>
          <p:cNvGraphicFramePr>
            <a:graphicFrameLocks/>
          </p:cNvGraphicFramePr>
          <p:nvPr>
            <p:extLst/>
          </p:nvPr>
        </p:nvGraphicFramePr>
        <p:xfrm>
          <a:off x="5374433" y="228601"/>
          <a:ext cx="6718039" cy="6088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4489135"/>
      </p:ext>
    </p:extLst>
  </p:cSld>
  <p:clrMapOvr>
    <a:masterClrMapping/>
  </p:clrMapOvr>
  <p:transition spd="slow">
    <p:cove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08F2F-961E-49D3-972E-483944B2AFAF}"/>
              </a:ext>
            </a:extLst>
          </p:cNvPr>
          <p:cNvSpPr>
            <a:spLocks noGrp="1"/>
          </p:cNvSpPr>
          <p:nvPr>
            <p:ph type="title"/>
          </p:nvPr>
        </p:nvSpPr>
        <p:spPr>
          <a:xfrm>
            <a:off x="838200" y="228600"/>
            <a:ext cx="10515600" cy="1374893"/>
          </a:xfrm>
        </p:spPr>
        <p:txBody>
          <a:bodyPr/>
          <a:lstStyle/>
          <a:p>
            <a:r>
              <a:rPr lang="en-US"/>
              <a:t>Freemium &amp; Premium Features</a:t>
            </a:r>
          </a:p>
        </p:txBody>
      </p:sp>
      <p:sp>
        <p:nvSpPr>
          <p:cNvPr id="3" name="Content Placeholder 2">
            <a:extLst>
              <a:ext uri="{FF2B5EF4-FFF2-40B4-BE49-F238E27FC236}">
                <a16:creationId xmlns:a16="http://schemas.microsoft.com/office/drawing/2014/main" id="{1B3618F4-874E-48CC-991A-C932AB9640E9}"/>
              </a:ext>
            </a:extLst>
          </p:cNvPr>
          <p:cNvSpPr>
            <a:spLocks noGrp="1"/>
          </p:cNvSpPr>
          <p:nvPr>
            <p:ph idx="1"/>
          </p:nvPr>
        </p:nvSpPr>
        <p:spPr>
          <a:xfrm>
            <a:off x="4370832" y="1603493"/>
            <a:ext cx="6982968" cy="4441692"/>
          </a:xfrm>
          <a:ln>
            <a:noFill/>
          </a:ln>
        </p:spPr>
        <p:txBody>
          <a:bodyPr numCol="1">
            <a:noAutofit/>
          </a:bodyPr>
          <a:lstStyle/>
          <a:p>
            <a:pPr>
              <a:lnSpc>
                <a:spcPct val="120000"/>
              </a:lnSpc>
              <a:spcBef>
                <a:spcPts val="0"/>
              </a:spcBef>
              <a:spcAft>
                <a:spcPts val="600"/>
              </a:spcAft>
            </a:pPr>
            <a:r>
              <a:rPr lang="en-US" sz="3200" b="1"/>
              <a:t>Free Features:</a:t>
            </a:r>
          </a:p>
          <a:p>
            <a:pPr marL="571500" indent="-571500">
              <a:lnSpc>
                <a:spcPct val="120000"/>
              </a:lnSpc>
              <a:spcBef>
                <a:spcPts val="0"/>
              </a:spcBef>
              <a:spcAft>
                <a:spcPts val="600"/>
              </a:spcAft>
              <a:buFont typeface="Arial" panose="020B0604020202020204" pitchFamily="34" charset="0"/>
              <a:buChar char="•"/>
            </a:pPr>
            <a:r>
              <a:rPr lang="en-US" sz="3200"/>
              <a:t>Ask a legal question</a:t>
            </a:r>
          </a:p>
          <a:p>
            <a:pPr marL="571500" indent="-571500">
              <a:lnSpc>
                <a:spcPct val="120000"/>
              </a:lnSpc>
              <a:spcBef>
                <a:spcPts val="0"/>
              </a:spcBef>
              <a:spcAft>
                <a:spcPts val="600"/>
              </a:spcAft>
              <a:buFont typeface="Arial" panose="020B0604020202020204" pitchFamily="34" charset="0"/>
              <a:buChar char="•"/>
            </a:pPr>
            <a:r>
              <a:rPr lang="en-US" sz="3200"/>
              <a:t>Free legal forms</a:t>
            </a:r>
          </a:p>
          <a:p>
            <a:pPr marL="571500" indent="-571500">
              <a:lnSpc>
                <a:spcPct val="120000"/>
              </a:lnSpc>
              <a:spcBef>
                <a:spcPts val="0"/>
              </a:spcBef>
              <a:spcAft>
                <a:spcPts val="600"/>
              </a:spcAft>
              <a:buFont typeface="Arial" panose="020B0604020202020204" pitchFamily="34" charset="0"/>
              <a:buChar char="•"/>
            </a:pPr>
            <a:r>
              <a:rPr lang="en-US" sz="3200"/>
              <a:t>Beginning estate planning</a:t>
            </a:r>
          </a:p>
          <a:p>
            <a:pPr marL="571500" indent="-571500">
              <a:lnSpc>
                <a:spcPct val="120000"/>
              </a:lnSpc>
              <a:spcBef>
                <a:spcPts val="0"/>
              </a:spcBef>
              <a:spcAft>
                <a:spcPts val="600"/>
              </a:spcAft>
              <a:buFont typeface="Arial" panose="020B0604020202020204" pitchFamily="34" charset="0"/>
              <a:buChar char="•"/>
            </a:pPr>
            <a:r>
              <a:rPr lang="en-US" sz="3200"/>
              <a:t>Starting a speeding ticket upload</a:t>
            </a:r>
          </a:p>
          <a:p>
            <a:pPr marL="571500" indent="-571500">
              <a:lnSpc>
                <a:spcPct val="120000"/>
              </a:lnSpc>
              <a:spcBef>
                <a:spcPts val="0"/>
              </a:spcBef>
              <a:spcAft>
                <a:spcPts val="600"/>
              </a:spcAft>
              <a:buFont typeface="Arial" panose="020B0604020202020204" pitchFamily="34" charset="0"/>
              <a:buChar char="•"/>
            </a:pPr>
            <a:r>
              <a:rPr lang="en-US" sz="3200"/>
              <a:t>Researching law firm profiles</a:t>
            </a:r>
          </a:p>
        </p:txBody>
      </p:sp>
      <p:pic>
        <p:nvPicPr>
          <p:cNvPr id="5" name="Picture 10">
            <a:extLst>
              <a:ext uri="{FF2B5EF4-FFF2-40B4-BE49-F238E27FC236}">
                <a16:creationId xmlns:a16="http://schemas.microsoft.com/office/drawing/2014/main" id="{EE4553D6-EB8A-4E8A-84DD-D3BD479F8ADB}"/>
              </a:ext>
            </a:extLst>
          </p:cNvPr>
          <p:cNvPicPr>
            <a:picLocks noChangeAspect="1"/>
          </p:cNvPicPr>
          <p:nvPr/>
        </p:nvPicPr>
        <p:blipFill>
          <a:blip r:embed="rId2"/>
          <a:stretch>
            <a:fillRect/>
          </a:stretch>
        </p:blipFill>
        <p:spPr>
          <a:xfrm>
            <a:off x="647918" y="1429322"/>
            <a:ext cx="2875638" cy="5118647"/>
          </a:xfrm>
          <a:prstGeom prst="rect">
            <a:avLst/>
          </a:prstGeom>
        </p:spPr>
      </p:pic>
    </p:spTree>
    <p:extLst>
      <p:ext uri="{BB962C8B-B14F-4D97-AF65-F5344CB8AC3E}">
        <p14:creationId xmlns:p14="http://schemas.microsoft.com/office/powerpoint/2010/main" val="2414180326"/>
      </p:ext>
    </p:extLst>
  </p:cSld>
  <p:clrMapOvr>
    <a:masterClrMapping/>
  </p:clrMapOvr>
  <p:transition spd="slow">
    <p:cove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08F2F-961E-49D3-972E-483944B2AFAF}"/>
              </a:ext>
            </a:extLst>
          </p:cNvPr>
          <p:cNvSpPr>
            <a:spLocks noGrp="1"/>
          </p:cNvSpPr>
          <p:nvPr>
            <p:ph type="title"/>
          </p:nvPr>
        </p:nvSpPr>
        <p:spPr>
          <a:xfrm>
            <a:off x="838200" y="228600"/>
            <a:ext cx="10515600" cy="1374893"/>
          </a:xfrm>
        </p:spPr>
        <p:txBody>
          <a:bodyPr/>
          <a:lstStyle/>
          <a:p>
            <a:r>
              <a:rPr lang="en-US"/>
              <a:t>Freemium &amp; Premium Features</a:t>
            </a:r>
          </a:p>
        </p:txBody>
      </p:sp>
      <p:sp>
        <p:nvSpPr>
          <p:cNvPr id="4" name="Content Placeholder 2">
            <a:extLst>
              <a:ext uri="{FF2B5EF4-FFF2-40B4-BE49-F238E27FC236}">
                <a16:creationId xmlns:a16="http://schemas.microsoft.com/office/drawing/2014/main" id="{233C8558-95AE-4C65-8B41-A7B43F2698EB}"/>
              </a:ext>
            </a:extLst>
          </p:cNvPr>
          <p:cNvSpPr txBox="1">
            <a:spLocks/>
          </p:cNvSpPr>
          <p:nvPr/>
        </p:nvSpPr>
        <p:spPr>
          <a:xfrm>
            <a:off x="3713838" y="1603492"/>
            <a:ext cx="8173362" cy="4504699"/>
          </a:xfrm>
          <a:prstGeom prst="rect">
            <a:avLst/>
          </a:prstGeom>
          <a:noFill/>
          <a:ln>
            <a:noFill/>
          </a:ln>
        </p:spPr>
        <p:txBody>
          <a:bodyPr vert="horz" lIns="91440" tIns="91440" rIns="91440" bIns="91440" numCol="1" rtlCol="0">
            <a:noAutofit/>
          </a:bodyPr>
          <a:lstStyle>
            <a:lvl1pPr marL="0" indent="0" algn="l" defTabSz="914400" rtl="0" eaLnBrk="1" latinLnBrk="0" hangingPunct="1">
              <a:lnSpc>
                <a:spcPct val="87000"/>
              </a:lnSpc>
              <a:spcBef>
                <a:spcPts val="2000"/>
              </a:spcBef>
              <a:buClr>
                <a:schemeClr val="accent1"/>
              </a:buClr>
              <a:buFont typeface="Arial"/>
              <a:buNone/>
              <a:defRPr sz="3600" kern="1200">
                <a:solidFill>
                  <a:schemeClr val="bg2">
                    <a:lumMod val="25000"/>
                  </a:schemeClr>
                </a:solidFill>
                <a:latin typeface="+mn-lt"/>
                <a:ea typeface="+mn-ea"/>
                <a:cs typeface="+mn-cs"/>
              </a:defRPr>
            </a:lvl1pPr>
            <a:lvl2pPr marL="301752" indent="-301752" algn="l" defTabSz="914400" rtl="0" eaLnBrk="1" latinLnBrk="0" hangingPunct="1">
              <a:lnSpc>
                <a:spcPct val="87000"/>
              </a:lnSpc>
              <a:spcBef>
                <a:spcPts val="2000"/>
              </a:spcBef>
              <a:spcAft>
                <a:spcPts val="1200"/>
              </a:spcAft>
              <a:buClr>
                <a:schemeClr val="accent1"/>
              </a:buClr>
              <a:buFont typeface="Arial"/>
              <a:buChar char="•"/>
              <a:defRPr sz="28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2000"/>
              </a:spcBef>
              <a:spcAft>
                <a:spcPts val="1200"/>
              </a:spcAft>
              <a:buClr>
                <a:schemeClr val="accent1"/>
              </a:buClr>
              <a:buFont typeface="Arial"/>
              <a:buChar char="•"/>
              <a:defRPr sz="28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2000"/>
              </a:spcBef>
              <a:spcAft>
                <a:spcPts val="1200"/>
              </a:spcAft>
              <a:buClr>
                <a:schemeClr val="accent1"/>
              </a:buClr>
              <a:buFont typeface="Arial"/>
              <a:buChar char="•"/>
              <a:defRPr sz="28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2000"/>
              </a:spcBef>
              <a:spcAft>
                <a:spcPts val="1200"/>
              </a:spcAft>
              <a:buClr>
                <a:schemeClr val="accent1"/>
              </a:buClr>
              <a:buFont typeface="Arial"/>
              <a:buChar char="•"/>
              <a:defRPr sz="28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spcBef>
                <a:spcPts val="0"/>
              </a:spcBef>
              <a:spcAft>
                <a:spcPts val="600"/>
              </a:spcAft>
            </a:pPr>
            <a:r>
              <a:rPr lang="en-US" sz="3200" b="1"/>
              <a:t>Premium Features:</a:t>
            </a:r>
          </a:p>
          <a:p>
            <a:pPr marL="571500" indent="-571500">
              <a:lnSpc>
                <a:spcPct val="120000"/>
              </a:lnSpc>
              <a:spcBef>
                <a:spcPts val="0"/>
              </a:spcBef>
              <a:spcAft>
                <a:spcPts val="600"/>
              </a:spcAft>
              <a:buFont typeface="Arial" panose="020B0604020202020204" pitchFamily="34" charset="0"/>
              <a:buChar char="•"/>
            </a:pPr>
            <a:r>
              <a:rPr lang="en-US" sz="3200"/>
              <a:t>Saving a legal question conversation history</a:t>
            </a:r>
          </a:p>
          <a:p>
            <a:pPr marL="571500" indent="-571500">
              <a:lnSpc>
                <a:spcPct val="120000"/>
              </a:lnSpc>
              <a:spcBef>
                <a:spcPts val="0"/>
              </a:spcBef>
              <a:spcAft>
                <a:spcPts val="600"/>
              </a:spcAft>
              <a:buFont typeface="Arial" panose="020B0604020202020204" pitchFamily="34" charset="0"/>
              <a:buChar char="•"/>
            </a:pPr>
            <a:r>
              <a:rPr lang="en-US" sz="3200"/>
              <a:t>More and advanced legal questionnaires</a:t>
            </a:r>
          </a:p>
          <a:p>
            <a:pPr marL="571500" indent="-571500">
              <a:lnSpc>
                <a:spcPct val="120000"/>
              </a:lnSpc>
              <a:spcBef>
                <a:spcPts val="0"/>
              </a:spcBef>
              <a:spcAft>
                <a:spcPts val="600"/>
              </a:spcAft>
              <a:buFont typeface="Arial" panose="020B0604020202020204" pitchFamily="34" charset="0"/>
              <a:buChar char="•"/>
            </a:pPr>
            <a:r>
              <a:rPr lang="en-US" sz="3200"/>
              <a:t>Advanced Snap speeding tickets</a:t>
            </a:r>
          </a:p>
          <a:p>
            <a:pPr marL="571500" indent="-571500">
              <a:lnSpc>
                <a:spcPct val="120000"/>
              </a:lnSpc>
              <a:spcBef>
                <a:spcPts val="0"/>
              </a:spcBef>
              <a:spcAft>
                <a:spcPts val="600"/>
              </a:spcAft>
              <a:buFont typeface="Arial" panose="020B0604020202020204" pitchFamily="34" charset="0"/>
              <a:buChar char="•"/>
            </a:pPr>
            <a:r>
              <a:rPr lang="en-US" sz="3200"/>
              <a:t>Immediate access to law firms</a:t>
            </a:r>
          </a:p>
          <a:p>
            <a:pPr marL="571500" indent="-571500">
              <a:lnSpc>
                <a:spcPct val="120000"/>
              </a:lnSpc>
              <a:spcBef>
                <a:spcPts val="0"/>
              </a:spcBef>
              <a:spcAft>
                <a:spcPts val="600"/>
              </a:spcAft>
              <a:buFont typeface="Arial" panose="020B0604020202020204" pitchFamily="34" charset="0"/>
              <a:buChar char="•"/>
            </a:pPr>
            <a:r>
              <a:rPr lang="en-US" sz="3200"/>
              <a:t>Scheduling callbacks with lawyers</a:t>
            </a:r>
          </a:p>
        </p:txBody>
      </p:sp>
      <p:pic>
        <p:nvPicPr>
          <p:cNvPr id="5" name="Picture 10">
            <a:extLst>
              <a:ext uri="{FF2B5EF4-FFF2-40B4-BE49-F238E27FC236}">
                <a16:creationId xmlns:a16="http://schemas.microsoft.com/office/drawing/2014/main" id="{EE4553D6-EB8A-4E8A-84DD-D3BD479F8ADB}"/>
              </a:ext>
            </a:extLst>
          </p:cNvPr>
          <p:cNvPicPr>
            <a:picLocks noChangeAspect="1"/>
          </p:cNvPicPr>
          <p:nvPr/>
        </p:nvPicPr>
        <p:blipFill>
          <a:blip r:embed="rId2"/>
          <a:stretch>
            <a:fillRect/>
          </a:stretch>
        </p:blipFill>
        <p:spPr>
          <a:xfrm>
            <a:off x="664834" y="1429322"/>
            <a:ext cx="2875638" cy="5118647"/>
          </a:xfrm>
          <a:prstGeom prst="rect">
            <a:avLst/>
          </a:prstGeom>
        </p:spPr>
      </p:pic>
    </p:spTree>
    <p:extLst>
      <p:ext uri="{BB962C8B-B14F-4D97-AF65-F5344CB8AC3E}">
        <p14:creationId xmlns:p14="http://schemas.microsoft.com/office/powerpoint/2010/main" val="4153165371"/>
      </p:ext>
    </p:extLst>
  </p:cSld>
  <p:clrMapOvr>
    <a:masterClrMapping/>
  </p:clrMapOvr>
  <p:transition spd="slow">
    <p:cove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3B7FA-98B7-42F0-A87E-FE199CB1C4CA}"/>
              </a:ext>
            </a:extLst>
          </p:cNvPr>
          <p:cNvSpPr>
            <a:spLocks noGrp="1"/>
          </p:cNvSpPr>
          <p:nvPr>
            <p:ph type="title"/>
          </p:nvPr>
        </p:nvSpPr>
        <p:spPr>
          <a:xfrm>
            <a:off x="838200" y="228600"/>
            <a:ext cx="10563808" cy="965718"/>
          </a:xfrm>
        </p:spPr>
        <p:txBody>
          <a:bodyPr/>
          <a:lstStyle/>
          <a:p>
            <a:r>
              <a:rPr lang="en-US"/>
              <a:t>Forms by LegalShield</a:t>
            </a:r>
          </a:p>
        </p:txBody>
      </p:sp>
      <p:sp>
        <p:nvSpPr>
          <p:cNvPr id="8" name="Content Placeholder 7">
            <a:extLst>
              <a:ext uri="{FF2B5EF4-FFF2-40B4-BE49-F238E27FC236}">
                <a16:creationId xmlns:a16="http://schemas.microsoft.com/office/drawing/2014/main" id="{0FE8018B-D9E7-440E-B304-9B8ADE9E3612}"/>
              </a:ext>
            </a:extLst>
          </p:cNvPr>
          <p:cNvSpPr>
            <a:spLocks noGrp="1"/>
          </p:cNvSpPr>
          <p:nvPr>
            <p:ph idx="1"/>
          </p:nvPr>
        </p:nvSpPr>
        <p:spPr>
          <a:xfrm>
            <a:off x="838200" y="1517904"/>
            <a:ext cx="6294120" cy="4517135"/>
          </a:xfrm>
        </p:spPr>
        <p:txBody>
          <a:bodyPr>
            <a:normAutofit lnSpcReduction="10000"/>
          </a:bodyPr>
          <a:lstStyle/>
          <a:p>
            <a:pPr>
              <a:lnSpc>
                <a:spcPct val="110000"/>
              </a:lnSpc>
              <a:spcBef>
                <a:spcPts val="1200"/>
              </a:spcBef>
            </a:pPr>
            <a:r>
              <a:rPr lang="en-US">
                <a:solidFill>
                  <a:schemeClr val="accent1"/>
                </a:solidFill>
                <a:cs typeface="Arial"/>
              </a:rPr>
              <a:t>Consumers are moving more and more towards the digital age – this is a fact</a:t>
            </a:r>
          </a:p>
          <a:p>
            <a:pPr>
              <a:lnSpc>
                <a:spcPct val="110000"/>
              </a:lnSpc>
              <a:spcBef>
                <a:spcPts val="3000"/>
              </a:spcBef>
            </a:pPr>
            <a:r>
              <a:rPr lang="en-US">
                <a:solidFill>
                  <a:schemeClr val="accent1"/>
                </a:solidFill>
              </a:rPr>
              <a:t>The search term “legal forms” and related queries average around </a:t>
            </a:r>
            <a:r>
              <a:rPr lang="en-US">
                <a:solidFill>
                  <a:schemeClr val="accent3"/>
                </a:solidFill>
              </a:rPr>
              <a:t>1M – 10M searches a month</a:t>
            </a:r>
            <a:endParaRPr lang="en-US">
              <a:solidFill>
                <a:schemeClr val="accent1"/>
              </a:solidFill>
            </a:endParaRPr>
          </a:p>
        </p:txBody>
      </p:sp>
      <p:sp>
        <p:nvSpPr>
          <p:cNvPr id="4" name="Rectangle 3">
            <a:extLst>
              <a:ext uri="{FF2B5EF4-FFF2-40B4-BE49-F238E27FC236}">
                <a16:creationId xmlns:a16="http://schemas.microsoft.com/office/drawing/2014/main" id="{E0E9D733-97EC-46BB-82A5-6279A3369640}"/>
              </a:ext>
            </a:extLst>
          </p:cNvPr>
          <p:cNvSpPr/>
          <p:nvPr/>
        </p:nvSpPr>
        <p:spPr>
          <a:xfrm>
            <a:off x="7516368" y="1828799"/>
            <a:ext cx="4208272" cy="4474029"/>
          </a:xfrm>
          <a:prstGeom prst="rect">
            <a:avLst/>
          </a:prstGeom>
          <a:ln>
            <a:solidFill>
              <a:schemeClr val="accent2"/>
            </a:solidFill>
          </a:ln>
        </p:spPr>
        <p:txBody>
          <a:bodyPr/>
          <a:lstStyle/>
          <a:p>
            <a:pPr marL="233363" lvl="0" indent="-223838">
              <a:buChar char="•"/>
            </a:pPr>
            <a:r>
              <a:rPr lang="en-US" sz="2800"/>
              <a:t>Power of Attorney</a:t>
            </a:r>
          </a:p>
          <a:p>
            <a:pPr marL="233363" indent="-223838">
              <a:buChar char="•"/>
            </a:pPr>
            <a:r>
              <a:rPr lang="en-US" sz="2800"/>
              <a:t>Bill of Sale</a:t>
            </a:r>
          </a:p>
          <a:p>
            <a:pPr marL="233363" indent="-233363">
              <a:buChar char="•"/>
            </a:pPr>
            <a:r>
              <a:rPr lang="en-US" sz="2800"/>
              <a:t>Notice to Quit</a:t>
            </a:r>
          </a:p>
          <a:p>
            <a:pPr marL="233363" indent="-233363">
              <a:buChar char="•"/>
            </a:pPr>
            <a:r>
              <a:rPr lang="en-US" sz="2800"/>
              <a:t>Living Will</a:t>
            </a:r>
          </a:p>
          <a:p>
            <a:pPr marL="233363" indent="-233363">
              <a:buChar char="•"/>
            </a:pPr>
            <a:r>
              <a:rPr lang="en-US" sz="2800"/>
              <a:t>Promissory Note</a:t>
            </a:r>
          </a:p>
          <a:p>
            <a:pPr marL="233363" indent="-233363">
              <a:buChar char="•"/>
            </a:pPr>
            <a:r>
              <a:rPr lang="en-US" sz="2800"/>
              <a:t>Mutual Release</a:t>
            </a:r>
          </a:p>
          <a:p>
            <a:pPr marL="233363" indent="-233363">
              <a:buChar char="•"/>
            </a:pPr>
            <a:r>
              <a:rPr lang="en-US" sz="2800"/>
              <a:t>Non Compete</a:t>
            </a:r>
          </a:p>
          <a:p>
            <a:pPr marL="233363" indent="-233363">
              <a:buChar char="•"/>
            </a:pPr>
            <a:r>
              <a:rPr lang="en-US" sz="2800"/>
              <a:t>Settlement Agreement</a:t>
            </a:r>
          </a:p>
          <a:p>
            <a:pPr marL="233363" indent="-233363">
              <a:buChar char="•"/>
            </a:pPr>
            <a:r>
              <a:rPr lang="en-US" sz="2800"/>
              <a:t>NDA</a:t>
            </a:r>
          </a:p>
          <a:p>
            <a:pPr>
              <a:buChar char="•"/>
            </a:pPr>
            <a:r>
              <a:rPr lang="en-US" sz="2800"/>
              <a:t> and more...</a:t>
            </a:r>
          </a:p>
        </p:txBody>
      </p:sp>
      <p:sp>
        <p:nvSpPr>
          <p:cNvPr id="7" name="Text Placeholder 3">
            <a:extLst>
              <a:ext uri="{FF2B5EF4-FFF2-40B4-BE49-F238E27FC236}">
                <a16:creationId xmlns:a16="http://schemas.microsoft.com/office/drawing/2014/main" id="{297C11A0-155E-4857-B014-709AC99044A9}"/>
              </a:ext>
            </a:extLst>
          </p:cNvPr>
          <p:cNvSpPr txBox="1">
            <a:spLocks/>
          </p:cNvSpPr>
          <p:nvPr/>
        </p:nvSpPr>
        <p:spPr>
          <a:xfrm>
            <a:off x="7516368" y="1306286"/>
            <a:ext cx="3885640" cy="522514"/>
          </a:xfrm>
          <a:prstGeom prst="rect">
            <a:avLst/>
          </a:prstGeom>
          <a:solidFill>
            <a:schemeClr val="accent2"/>
          </a:solidFill>
          <a:ln>
            <a:solidFill>
              <a:schemeClr val="accent2"/>
            </a:solidFill>
          </a:ln>
        </p:spPr>
        <p:txBody>
          <a:bodyPr anchor="b" anchorCtr="0"/>
          <a:lstStyle>
            <a:lvl1pPr marL="0" indent="0" algn="l" defTabSz="914400" rtl="0" eaLnBrk="1" latinLnBrk="0" hangingPunct="1">
              <a:lnSpc>
                <a:spcPct val="87000"/>
              </a:lnSpc>
              <a:spcBef>
                <a:spcPts val="1800"/>
              </a:spcBef>
              <a:buClr>
                <a:schemeClr val="accent1"/>
              </a:buClr>
              <a:buFont typeface="Arial"/>
              <a:buNone/>
              <a:defRPr sz="2800" kern="1200">
                <a:solidFill>
                  <a:schemeClr val="bg2">
                    <a:lumMod val="25000"/>
                  </a:schemeClr>
                </a:solidFill>
                <a:latin typeface="+mn-lt"/>
                <a:ea typeface="+mn-ea"/>
                <a:cs typeface="+mn-cs"/>
              </a:defRPr>
            </a:lvl1pPr>
            <a:lvl2pPr marL="6858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cap="all">
                <a:solidFill>
                  <a:schemeClr val="bg1"/>
                </a:solidFill>
              </a:rPr>
              <a:t>FORMS LIBRARY</a:t>
            </a:r>
          </a:p>
        </p:txBody>
      </p:sp>
    </p:spTree>
    <p:extLst>
      <p:ext uri="{BB962C8B-B14F-4D97-AF65-F5344CB8AC3E}">
        <p14:creationId xmlns:p14="http://schemas.microsoft.com/office/powerpoint/2010/main" val="2564790023"/>
      </p:ext>
    </p:extLst>
  </p:cSld>
  <p:clrMapOvr>
    <a:masterClrMapping/>
  </p:clrMapOvr>
  <p:transition spd="slow">
    <p:cove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2" name="Title 1"/>
          <p:cNvSpPr>
            <a:spLocks noGrp="1"/>
          </p:cNvSpPr>
          <p:nvPr>
            <p:ph type="title"/>
          </p:nvPr>
        </p:nvSpPr>
        <p:spPr/>
        <p:txBody>
          <a:bodyPr/>
          <a:lstStyle/>
          <a:p>
            <a:r>
              <a:rPr lang="en-US"/>
              <a:t>Enhancing the Member Experience</a:t>
            </a:r>
          </a:p>
        </p:txBody>
      </p:sp>
      <p:sp>
        <p:nvSpPr>
          <p:cNvPr id="3" name="Text Placeholder 2"/>
          <p:cNvSpPr>
            <a:spLocks noGrp="1"/>
          </p:cNvSpPr>
          <p:nvPr>
            <p:ph type="body" idx="1"/>
          </p:nvPr>
        </p:nvSpPr>
        <p:spPr/>
        <p:txBody>
          <a:bodyPr/>
          <a:lstStyle/>
          <a:p>
            <a:r>
              <a:rPr lang="en-US"/>
              <a:t> </a:t>
            </a: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30228" y="1035994"/>
            <a:ext cx="3731544" cy="746312"/>
          </a:xfrm>
          <a:prstGeom prst="rect">
            <a:avLst/>
          </a:prstGeom>
        </p:spPr>
      </p:pic>
      <p:cxnSp>
        <p:nvCxnSpPr>
          <p:cNvPr id="18" name="Straight Connector 17"/>
          <p:cNvCxnSpPr/>
          <p:nvPr/>
        </p:nvCxnSpPr>
        <p:spPr>
          <a:xfrm>
            <a:off x="2588217" y="2216258"/>
            <a:ext cx="702073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80031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9255" y="228600"/>
            <a:ext cx="8316687" cy="1600200"/>
          </a:xfrm>
        </p:spPr>
        <p:txBody>
          <a:bodyPr/>
          <a:lstStyle/>
          <a:p>
            <a:r>
              <a:rPr lang="en-US" sz="5400"/>
              <a:t>Mobile 2018</a:t>
            </a:r>
          </a:p>
        </p:txBody>
      </p:sp>
      <p:sp>
        <p:nvSpPr>
          <p:cNvPr id="3" name="Content Placeholder 2"/>
          <p:cNvSpPr>
            <a:spLocks noGrp="1"/>
          </p:cNvSpPr>
          <p:nvPr>
            <p:ph idx="1"/>
          </p:nvPr>
        </p:nvSpPr>
        <p:spPr>
          <a:xfrm>
            <a:off x="3309256" y="1730829"/>
            <a:ext cx="8316687" cy="3609266"/>
          </a:xfrm>
        </p:spPr>
        <p:txBody>
          <a:bodyPr>
            <a:normAutofit/>
          </a:bodyPr>
          <a:lstStyle/>
          <a:p>
            <a:pPr algn="ctr"/>
            <a:r>
              <a:rPr lang="en-US" b="1" cap="all">
                <a:solidFill>
                  <a:schemeClr val="accent1"/>
                </a:solidFill>
              </a:rPr>
              <a:t>BOTS</a:t>
            </a:r>
          </a:p>
          <a:p>
            <a:pPr lvl="0"/>
            <a:r>
              <a:rPr lang="en-US"/>
              <a:t>What if a Member, Associate, Corporate Representative, Provider Law Firm, and Referral Attorney all had the same answer to a question? </a:t>
            </a:r>
          </a:p>
        </p:txBody>
      </p:sp>
      <p:graphicFrame>
        <p:nvGraphicFramePr>
          <p:cNvPr id="5" name="Diagram 4">
            <a:extLst>
              <a:ext uri="{FF2B5EF4-FFF2-40B4-BE49-F238E27FC236}">
                <a16:creationId xmlns:a16="http://schemas.microsoft.com/office/drawing/2014/main" id="{B0CC270C-CF8F-4307-9158-A33F59F7FC9D}"/>
              </a:ext>
            </a:extLst>
          </p:cNvPr>
          <p:cNvGraphicFramePr/>
          <p:nvPr>
            <p:extLst/>
          </p:nvPr>
        </p:nvGraphicFramePr>
        <p:xfrm>
          <a:off x="169817" y="5470726"/>
          <a:ext cx="11821886" cy="7498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80B3B1B4-5DE1-44DD-A098-E04ACC5472E6}"/>
              </a:ext>
            </a:extLst>
          </p:cNvPr>
          <p:cNvPicPr>
            <a:picLocks noChangeAspect="1"/>
          </p:cNvPicPr>
          <p:nvPr/>
        </p:nvPicPr>
        <p:blipFill>
          <a:blip r:embed="rId8"/>
          <a:stretch>
            <a:fillRect/>
          </a:stretch>
        </p:blipFill>
        <p:spPr>
          <a:xfrm>
            <a:off x="169817" y="234695"/>
            <a:ext cx="2871788" cy="5105400"/>
          </a:xfrm>
          <a:prstGeom prst="rect">
            <a:avLst/>
          </a:prstGeom>
          <a:ln>
            <a:solidFill>
              <a:schemeClr val="accent1"/>
            </a:solidFill>
          </a:ln>
        </p:spPr>
      </p:pic>
    </p:spTree>
    <p:extLst>
      <p:ext uri="{BB962C8B-B14F-4D97-AF65-F5344CB8AC3E}">
        <p14:creationId xmlns:p14="http://schemas.microsoft.com/office/powerpoint/2010/main" val="1791753516"/>
      </p:ext>
    </p:extLst>
  </p:cSld>
  <p:clrMapOvr>
    <a:masterClrMapping/>
  </p:clrMapOvr>
  <p:transition spd="med">
    <p:pull/>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10515600" cy="1752600"/>
          </a:xfrm>
        </p:spPr>
        <p:txBody>
          <a:bodyPr/>
          <a:lstStyle/>
          <a:p>
            <a:r>
              <a:rPr lang="en-US" sz="5400"/>
              <a:t>Mobile 2018</a:t>
            </a:r>
          </a:p>
        </p:txBody>
      </p:sp>
      <p:sp>
        <p:nvSpPr>
          <p:cNvPr id="3" name="Content Placeholder 2"/>
          <p:cNvSpPr>
            <a:spLocks noGrp="1"/>
          </p:cNvSpPr>
          <p:nvPr>
            <p:ph idx="1"/>
          </p:nvPr>
        </p:nvSpPr>
        <p:spPr>
          <a:xfrm>
            <a:off x="1335024" y="1981200"/>
            <a:ext cx="9491472" cy="3358896"/>
          </a:xfrm>
        </p:spPr>
        <p:txBody>
          <a:bodyPr>
            <a:normAutofit/>
          </a:bodyPr>
          <a:lstStyle/>
          <a:p>
            <a:pPr algn="ctr"/>
            <a:r>
              <a:rPr lang="en-US" b="1" cap="all">
                <a:solidFill>
                  <a:schemeClr val="accent1"/>
                </a:solidFill>
              </a:rPr>
              <a:t>ALEXA &amp; GOOGLE HOME</a:t>
            </a:r>
          </a:p>
          <a:p>
            <a:pPr lvl="0"/>
            <a:r>
              <a:rPr lang="en-US"/>
              <a:t>What if a member is doing the dishes and has a question pop into their head?</a:t>
            </a:r>
          </a:p>
        </p:txBody>
      </p:sp>
      <p:graphicFrame>
        <p:nvGraphicFramePr>
          <p:cNvPr id="5" name="Diagram 4">
            <a:extLst>
              <a:ext uri="{FF2B5EF4-FFF2-40B4-BE49-F238E27FC236}">
                <a16:creationId xmlns:a16="http://schemas.microsoft.com/office/drawing/2014/main" id="{B0CC270C-CF8F-4307-9158-A33F59F7FC9D}"/>
              </a:ext>
            </a:extLst>
          </p:cNvPr>
          <p:cNvGraphicFramePr/>
          <p:nvPr>
            <p:extLst/>
          </p:nvPr>
        </p:nvGraphicFramePr>
        <p:xfrm>
          <a:off x="169817" y="5340097"/>
          <a:ext cx="11821886" cy="7498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0503528"/>
      </p:ext>
    </p:extLst>
  </p:cSld>
  <p:clrMapOvr>
    <a:masterClrMapping/>
  </p:clrMapOvr>
  <p:transition spd="med">
    <p:pull/>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rin, Amazon Alexa, Google Home Demo">
            <a:hlinkClick r:id="" action="ppaction://media"/>
            <a:extLst>
              <a:ext uri="{FF2B5EF4-FFF2-40B4-BE49-F238E27FC236}">
                <a16:creationId xmlns:a16="http://schemas.microsoft.com/office/drawing/2014/main" id="{319CF99B-BF79-442F-8185-1A46F92069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6043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0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10515600" cy="1513114"/>
          </a:xfrm>
        </p:spPr>
        <p:txBody>
          <a:bodyPr/>
          <a:lstStyle/>
          <a:p>
            <a:r>
              <a:rPr lang="en-US" sz="5400"/>
              <a:t>Mobile 2018</a:t>
            </a:r>
          </a:p>
        </p:txBody>
      </p:sp>
      <p:sp>
        <p:nvSpPr>
          <p:cNvPr id="3" name="Content Placeholder 2"/>
          <p:cNvSpPr>
            <a:spLocks noGrp="1"/>
          </p:cNvSpPr>
          <p:nvPr>
            <p:ph idx="1"/>
          </p:nvPr>
        </p:nvSpPr>
        <p:spPr>
          <a:xfrm>
            <a:off x="1335024" y="1741714"/>
            <a:ext cx="9491472" cy="3598382"/>
          </a:xfrm>
        </p:spPr>
        <p:txBody>
          <a:bodyPr>
            <a:normAutofit/>
          </a:bodyPr>
          <a:lstStyle/>
          <a:p>
            <a:pPr algn="ctr"/>
            <a:r>
              <a:rPr lang="en-US" b="1" cap="all">
                <a:solidFill>
                  <a:schemeClr val="accent1"/>
                </a:solidFill>
              </a:rPr>
              <a:t>MEMBER AUTO ACTIVATION</a:t>
            </a:r>
          </a:p>
          <a:p>
            <a:pPr lvl="0"/>
            <a:r>
              <a:rPr lang="en-US"/>
              <a:t>What if a when a member signs up they can download the app and begin using the app immediately to start their Will Questionnaire?</a:t>
            </a:r>
          </a:p>
        </p:txBody>
      </p:sp>
      <p:graphicFrame>
        <p:nvGraphicFramePr>
          <p:cNvPr id="5" name="Diagram 4">
            <a:extLst>
              <a:ext uri="{FF2B5EF4-FFF2-40B4-BE49-F238E27FC236}">
                <a16:creationId xmlns:a16="http://schemas.microsoft.com/office/drawing/2014/main" id="{B0CC270C-CF8F-4307-9158-A33F59F7FC9D}"/>
              </a:ext>
            </a:extLst>
          </p:cNvPr>
          <p:cNvGraphicFramePr/>
          <p:nvPr>
            <p:extLst/>
          </p:nvPr>
        </p:nvGraphicFramePr>
        <p:xfrm>
          <a:off x="169817" y="5340097"/>
          <a:ext cx="11821886" cy="7498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1246651"/>
      </p:ext>
    </p:extLst>
  </p:cSld>
  <p:clrMapOvr>
    <a:masterClrMapping/>
  </p:clrMapOvr>
  <p:transition spd="med">
    <p:pull/>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10515600" cy="1491343"/>
          </a:xfrm>
        </p:spPr>
        <p:txBody>
          <a:bodyPr/>
          <a:lstStyle/>
          <a:p>
            <a:r>
              <a:rPr lang="en-US" sz="5400"/>
              <a:t>Mobile 2018</a:t>
            </a:r>
          </a:p>
        </p:txBody>
      </p:sp>
      <p:sp>
        <p:nvSpPr>
          <p:cNvPr id="3" name="Content Placeholder 2"/>
          <p:cNvSpPr>
            <a:spLocks noGrp="1"/>
          </p:cNvSpPr>
          <p:nvPr>
            <p:ph idx="1"/>
          </p:nvPr>
        </p:nvSpPr>
        <p:spPr>
          <a:xfrm>
            <a:off x="1335024" y="1719943"/>
            <a:ext cx="9491472" cy="3268208"/>
          </a:xfrm>
        </p:spPr>
        <p:txBody>
          <a:bodyPr>
            <a:normAutofit/>
          </a:bodyPr>
          <a:lstStyle/>
          <a:p>
            <a:pPr algn="ctr"/>
            <a:r>
              <a:rPr lang="en-US" b="1" cap="all">
                <a:solidFill>
                  <a:schemeClr val="accent1"/>
                </a:solidFill>
              </a:rPr>
              <a:t>FREEMIUM SERVICES</a:t>
            </a:r>
          </a:p>
          <a:p>
            <a:pPr lvl="0"/>
            <a:r>
              <a:rPr lang="en-US"/>
              <a:t>What if a member could try our Mobile App before deciding to buy a membership?</a:t>
            </a:r>
          </a:p>
        </p:txBody>
      </p:sp>
      <p:graphicFrame>
        <p:nvGraphicFramePr>
          <p:cNvPr id="4" name="Diagram 3">
            <a:extLst>
              <a:ext uri="{FF2B5EF4-FFF2-40B4-BE49-F238E27FC236}">
                <a16:creationId xmlns:a16="http://schemas.microsoft.com/office/drawing/2014/main" id="{09846463-B196-4ECA-A728-4E73B87F8783}"/>
              </a:ext>
            </a:extLst>
          </p:cNvPr>
          <p:cNvGraphicFramePr/>
          <p:nvPr>
            <p:extLst/>
          </p:nvPr>
        </p:nvGraphicFramePr>
        <p:xfrm>
          <a:off x="169817" y="5340097"/>
          <a:ext cx="11821886" cy="7498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57832963"/>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D8C49-2394-4A3F-BB8A-743FCED0170D}"/>
              </a:ext>
            </a:extLst>
          </p:cNvPr>
          <p:cNvSpPr>
            <a:spLocks noGrp="1"/>
          </p:cNvSpPr>
          <p:nvPr>
            <p:ph type="title"/>
          </p:nvPr>
        </p:nvSpPr>
        <p:spPr/>
        <p:txBody>
          <a:bodyPr/>
          <a:lstStyle/>
          <a:p>
            <a:r>
              <a:rPr lang="en-US"/>
              <a:t>Jo</a:t>
            </a:r>
            <a:r>
              <a:rPr lang="en-US" spc="-300"/>
              <a:t>b 1 = </a:t>
            </a:r>
            <a:r>
              <a:rPr lang="en-US"/>
              <a:t>Growth</a:t>
            </a:r>
          </a:p>
        </p:txBody>
      </p:sp>
      <p:graphicFrame>
        <p:nvGraphicFramePr>
          <p:cNvPr id="4" name="Content Placeholder 3">
            <a:extLst>
              <a:ext uri="{FF2B5EF4-FFF2-40B4-BE49-F238E27FC236}">
                <a16:creationId xmlns:a16="http://schemas.microsoft.com/office/drawing/2014/main" id="{01D39B21-87DF-429D-8E96-517CF432011D}"/>
              </a:ext>
            </a:extLst>
          </p:cNvPr>
          <p:cNvGraphicFramePr>
            <a:graphicFrameLocks noGrp="1"/>
          </p:cNvGraphicFramePr>
          <p:nvPr>
            <p:ph idx="1"/>
            <p:extLst/>
          </p:nvPr>
        </p:nvGraphicFramePr>
        <p:xfrm>
          <a:off x="1348033" y="1917700"/>
          <a:ext cx="9495934" cy="42497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85351819"/>
      </p:ext>
    </p:extLst>
  </p:cSld>
  <p:clrMapOvr>
    <a:masterClrMapping/>
  </p:clrMapOvr>
  <p:transition spd="slow">
    <p:cove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10515600" cy="1458686"/>
          </a:xfrm>
        </p:spPr>
        <p:txBody>
          <a:bodyPr/>
          <a:lstStyle/>
          <a:p>
            <a:r>
              <a:rPr lang="en-US" sz="5400"/>
              <a:t>Mobile 2018</a:t>
            </a:r>
          </a:p>
        </p:txBody>
      </p:sp>
      <p:sp>
        <p:nvSpPr>
          <p:cNvPr id="3" name="Content Placeholder 2"/>
          <p:cNvSpPr>
            <a:spLocks noGrp="1"/>
          </p:cNvSpPr>
          <p:nvPr>
            <p:ph idx="1"/>
          </p:nvPr>
        </p:nvSpPr>
        <p:spPr>
          <a:xfrm>
            <a:off x="1335024" y="1687286"/>
            <a:ext cx="9491472" cy="3652810"/>
          </a:xfrm>
        </p:spPr>
        <p:txBody>
          <a:bodyPr>
            <a:normAutofit/>
          </a:bodyPr>
          <a:lstStyle/>
          <a:p>
            <a:pPr algn="ctr"/>
            <a:r>
              <a:rPr lang="en-US" b="1" cap="all">
                <a:solidFill>
                  <a:schemeClr val="accent1"/>
                </a:solidFill>
              </a:rPr>
              <a:t>SCHEDULING CALLBACKS</a:t>
            </a:r>
          </a:p>
          <a:p>
            <a:pPr lvl="0"/>
            <a:r>
              <a:rPr lang="en-US"/>
              <a:t>What if the member could schedule a specific time for a callback?</a:t>
            </a:r>
          </a:p>
        </p:txBody>
      </p:sp>
      <p:graphicFrame>
        <p:nvGraphicFramePr>
          <p:cNvPr id="5" name="Diagram 4">
            <a:extLst>
              <a:ext uri="{FF2B5EF4-FFF2-40B4-BE49-F238E27FC236}">
                <a16:creationId xmlns:a16="http://schemas.microsoft.com/office/drawing/2014/main" id="{107E2411-36D5-4287-BA7D-FB7BE03331F6}"/>
              </a:ext>
            </a:extLst>
          </p:cNvPr>
          <p:cNvGraphicFramePr/>
          <p:nvPr>
            <p:extLst/>
          </p:nvPr>
        </p:nvGraphicFramePr>
        <p:xfrm>
          <a:off x="169817" y="5340097"/>
          <a:ext cx="11821886" cy="7498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79346372"/>
      </p:ext>
    </p:extLst>
  </p:cSld>
  <p:clrMapOvr>
    <a:masterClrMapping/>
  </p:clrMapOvr>
  <p:transition spd="med">
    <p:pull/>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10515600" cy="1480457"/>
          </a:xfrm>
        </p:spPr>
        <p:txBody>
          <a:bodyPr/>
          <a:lstStyle/>
          <a:p>
            <a:r>
              <a:rPr lang="en-US" sz="5400"/>
              <a:t>Mobile 2018</a:t>
            </a:r>
          </a:p>
        </p:txBody>
      </p:sp>
      <p:sp>
        <p:nvSpPr>
          <p:cNvPr id="3" name="Content Placeholder 2"/>
          <p:cNvSpPr>
            <a:spLocks noGrp="1"/>
          </p:cNvSpPr>
          <p:nvPr>
            <p:ph idx="1"/>
          </p:nvPr>
        </p:nvSpPr>
        <p:spPr>
          <a:xfrm>
            <a:off x="1335024" y="1709056"/>
            <a:ext cx="9491472" cy="3631039"/>
          </a:xfrm>
        </p:spPr>
        <p:txBody>
          <a:bodyPr>
            <a:normAutofit/>
          </a:bodyPr>
          <a:lstStyle/>
          <a:p>
            <a:pPr algn="ctr"/>
            <a:r>
              <a:rPr lang="en-US" b="1" cap="all">
                <a:solidFill>
                  <a:schemeClr val="accent1"/>
                </a:solidFill>
              </a:rPr>
              <a:t>ENHANCED SNAP FEATURE</a:t>
            </a:r>
          </a:p>
          <a:p>
            <a:pPr lvl="0"/>
            <a:r>
              <a:rPr lang="en-US"/>
              <a:t>What if the member has a contract that needs to be reviewed?</a:t>
            </a:r>
          </a:p>
        </p:txBody>
      </p:sp>
      <p:graphicFrame>
        <p:nvGraphicFramePr>
          <p:cNvPr id="5" name="Diagram 4">
            <a:extLst>
              <a:ext uri="{FF2B5EF4-FFF2-40B4-BE49-F238E27FC236}">
                <a16:creationId xmlns:a16="http://schemas.microsoft.com/office/drawing/2014/main" id="{C8819D95-2305-445E-8FB9-FDB85176BD87}"/>
              </a:ext>
            </a:extLst>
          </p:cNvPr>
          <p:cNvGraphicFramePr/>
          <p:nvPr>
            <p:extLst/>
          </p:nvPr>
        </p:nvGraphicFramePr>
        <p:xfrm>
          <a:off x="169817" y="5340097"/>
          <a:ext cx="11821886" cy="7498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3896466"/>
      </p:ext>
    </p:extLst>
  </p:cSld>
  <p:clrMapOvr>
    <a:masterClrMapping/>
  </p:clrMapOvr>
  <p:transition spd="med">
    <p:pull/>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389613"/>
      </p:ext>
    </p:extLst>
  </p:cSld>
  <p:clrMapOvr>
    <a:masterClrMapping/>
  </p:clrMapOvr>
  <mc:AlternateContent xmlns:mc="http://schemas.openxmlformats.org/markup-compatibility/2006">
    <mc:Choice xmlns:p14="http://schemas.microsoft.com/office/powerpoint/2010/main" Requires="p14">
      <p:transition spd="slow" p14:dur="900">
        <p14:warp/>
      </p:transition>
    </mc:Choice>
    <mc:Fallback>
      <p:transition spd="slow">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2405" y="2477530"/>
            <a:ext cx="10515600" cy="1600200"/>
          </a:xfrm>
        </p:spPr>
        <p:txBody>
          <a:bodyPr/>
          <a:lstStyle/>
          <a:p>
            <a:r>
              <a:rPr lang="en-US" sz="9600"/>
              <a:t>DOOR PRIZE </a:t>
            </a:r>
          </a:p>
        </p:txBody>
      </p:sp>
    </p:spTree>
    <p:extLst>
      <p:ext uri="{BB962C8B-B14F-4D97-AF65-F5344CB8AC3E}">
        <p14:creationId xmlns:p14="http://schemas.microsoft.com/office/powerpoint/2010/main" val="4146636367"/>
      </p:ext>
    </p:extLst>
  </p:cSld>
  <p:clrMapOvr>
    <a:masterClrMapping/>
  </p:clrMapOvr>
  <p:transition spd="med">
    <p:pull/>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2405" y="2477530"/>
            <a:ext cx="10515600" cy="1600200"/>
          </a:xfrm>
        </p:spPr>
        <p:txBody>
          <a:bodyPr/>
          <a:lstStyle/>
          <a:p>
            <a:r>
              <a:rPr lang="en-US" sz="9600"/>
              <a:t>Point Guard Award</a:t>
            </a:r>
          </a:p>
        </p:txBody>
      </p:sp>
    </p:spTree>
    <p:extLst>
      <p:ext uri="{BB962C8B-B14F-4D97-AF65-F5344CB8AC3E}">
        <p14:creationId xmlns:p14="http://schemas.microsoft.com/office/powerpoint/2010/main" val="1481033080"/>
      </p:ext>
    </p:extLst>
  </p:cSld>
  <p:clrMapOvr>
    <a:masterClrMapping/>
  </p:clrMapOvr>
  <p:transition spd="med">
    <p:pull/>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2" name="Title 1"/>
          <p:cNvSpPr>
            <a:spLocks noGrp="1"/>
          </p:cNvSpPr>
          <p:nvPr>
            <p:ph type="title"/>
          </p:nvPr>
        </p:nvSpPr>
        <p:spPr/>
        <p:txBody>
          <a:bodyPr/>
          <a:lstStyle/>
          <a:p>
            <a:r>
              <a:rPr lang="en-US"/>
              <a:t>Preparing for Growth </a:t>
            </a:r>
          </a:p>
        </p:txBody>
      </p:sp>
      <p:sp>
        <p:nvSpPr>
          <p:cNvPr id="3" name="Text Placeholder 2"/>
          <p:cNvSpPr>
            <a:spLocks noGrp="1"/>
          </p:cNvSpPr>
          <p:nvPr>
            <p:ph type="body" idx="1"/>
          </p:nvPr>
        </p:nvSpPr>
        <p:spPr/>
        <p:txBody>
          <a:bodyPr/>
          <a:lstStyle/>
          <a:p>
            <a:r>
              <a:rPr lang="en-US"/>
              <a:t>Keri Norris </a:t>
            </a: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30228" y="1035994"/>
            <a:ext cx="3731544" cy="746312"/>
          </a:xfrm>
          <a:prstGeom prst="rect">
            <a:avLst/>
          </a:prstGeom>
        </p:spPr>
      </p:pic>
      <p:cxnSp>
        <p:nvCxnSpPr>
          <p:cNvPr id="18" name="Straight Connector 17"/>
          <p:cNvCxnSpPr/>
          <p:nvPr/>
        </p:nvCxnSpPr>
        <p:spPr>
          <a:xfrm>
            <a:off x="2588217" y="2216258"/>
            <a:ext cx="702073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58841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2405" y="2477530"/>
            <a:ext cx="10515600" cy="1600200"/>
          </a:xfrm>
        </p:spPr>
        <p:txBody>
          <a:bodyPr/>
          <a:lstStyle/>
          <a:p>
            <a:r>
              <a:rPr lang="en-US" sz="9600"/>
              <a:t>Q &amp; A</a:t>
            </a:r>
          </a:p>
        </p:txBody>
      </p:sp>
    </p:spTree>
    <p:extLst>
      <p:ext uri="{BB962C8B-B14F-4D97-AF65-F5344CB8AC3E}">
        <p14:creationId xmlns:p14="http://schemas.microsoft.com/office/powerpoint/2010/main" val="1893856852"/>
      </p:ext>
    </p:extLst>
  </p:cSld>
  <p:clrMapOvr>
    <a:masterClrMapping/>
  </p:clrMapOvr>
  <p:transition spd="med">
    <p:pull/>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8116631"/>
      </p:ext>
    </p:extLst>
  </p:cSld>
  <p:clrMapOvr>
    <a:masterClrMapping/>
  </p:clrMapOvr>
  <mc:AlternateContent xmlns:mc="http://schemas.openxmlformats.org/markup-compatibility/2006">
    <mc:Choice xmlns:p14="http://schemas.microsoft.com/office/powerpoint/2010/main" Requires="p14">
      <p:transition spd="slow" p14:dur="900">
        <p14:warp/>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normAutofit/>
          </a:bodyPr>
          <a:lstStyle/>
          <a:p>
            <a:r>
              <a:rPr lang="en-US"/>
              <a:t>– STEPHEN R. COVEY</a:t>
            </a:r>
          </a:p>
        </p:txBody>
      </p:sp>
      <p:sp>
        <p:nvSpPr>
          <p:cNvPr id="9" name="Text Placeholder 8"/>
          <p:cNvSpPr>
            <a:spLocks noGrp="1"/>
          </p:cNvSpPr>
          <p:nvPr>
            <p:ph type="body" sz="quarter" idx="14"/>
          </p:nvPr>
        </p:nvSpPr>
        <p:spPr>
          <a:xfrm>
            <a:off x="2351284" y="1559736"/>
            <a:ext cx="7725970" cy="4293703"/>
          </a:xfrm>
        </p:spPr>
        <p:txBody>
          <a:bodyPr/>
          <a:lstStyle/>
          <a:p>
            <a:r>
              <a:rPr lang="en-US"/>
              <a:t>Trust is the glue of life. It’s the most essential ingredient in effective communication. It’s the foundational principle that holds all relationships.</a:t>
            </a:r>
          </a:p>
        </p:txBody>
      </p:sp>
    </p:spTree>
    <p:extLst>
      <p:ext uri="{BB962C8B-B14F-4D97-AF65-F5344CB8AC3E}">
        <p14:creationId xmlns:p14="http://schemas.microsoft.com/office/powerpoint/2010/main" val="166278129"/>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6614721"/>
      </p:ext>
    </p:extLst>
  </p:cSld>
  <p:clrMapOvr>
    <a:masterClrMapping/>
  </p:clrMapOvr>
  <mc:AlternateContent xmlns:mc="http://schemas.openxmlformats.org/markup-compatibility/2006">
    <mc:Choice xmlns:p14="http://schemas.microsoft.com/office/powerpoint/2010/main" Requires="p14">
      <p:transition spd="slow" p14:dur="900">
        <p14:warp/>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4387" y="1074657"/>
            <a:ext cx="10515600" cy="2777496"/>
          </a:xfrm>
        </p:spPr>
        <p:txBody>
          <a:bodyPr/>
          <a:lstStyle/>
          <a:p>
            <a:pPr lvl="0"/>
            <a:r>
              <a:rPr lang="en-US" sz="4400"/>
              <a:t>			  Special Guests</a:t>
            </a:r>
            <a:br>
              <a:rPr lang="en-US" sz="4400"/>
            </a:br>
            <a:r>
              <a:rPr lang="en-US" sz="4400"/>
              <a:t>					  &amp; </a:t>
            </a:r>
            <a:br>
              <a:rPr lang="en-US" sz="4400"/>
            </a:br>
            <a:r>
              <a:rPr lang="en-US" sz="4400"/>
              <a:t>	New Provider Network Leaders</a:t>
            </a:r>
          </a:p>
        </p:txBody>
      </p:sp>
    </p:spTree>
    <p:extLst>
      <p:ext uri="{BB962C8B-B14F-4D97-AF65-F5344CB8AC3E}">
        <p14:creationId xmlns:p14="http://schemas.microsoft.com/office/powerpoint/2010/main" val="788384700"/>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2" name="Title 1"/>
          <p:cNvSpPr>
            <a:spLocks noGrp="1"/>
          </p:cNvSpPr>
          <p:nvPr>
            <p:ph type="title"/>
          </p:nvPr>
        </p:nvSpPr>
        <p:spPr/>
        <p:txBody>
          <a:bodyPr/>
          <a:lstStyle/>
          <a:p>
            <a:r>
              <a:rPr lang="en-US"/>
              <a:t>Enabling Provider Engagement via User Centered Design</a:t>
            </a:r>
          </a:p>
        </p:txBody>
      </p:sp>
      <p:sp>
        <p:nvSpPr>
          <p:cNvPr id="3" name="Text Placeholder 2"/>
          <p:cNvSpPr>
            <a:spLocks noGrp="1"/>
          </p:cNvSpPr>
          <p:nvPr>
            <p:ph type="body" idx="1"/>
          </p:nvPr>
        </p:nvSpPr>
        <p:spPr/>
        <p:txBody>
          <a:bodyPr/>
          <a:lstStyle/>
          <a:p>
            <a:r>
              <a:rPr lang="en-US"/>
              <a:t>Jerred Wilson - VP of Engineering</a:t>
            </a: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30228" y="1035994"/>
            <a:ext cx="3731544" cy="746312"/>
          </a:xfrm>
          <a:prstGeom prst="rect">
            <a:avLst/>
          </a:prstGeom>
        </p:spPr>
      </p:pic>
      <p:cxnSp>
        <p:nvCxnSpPr>
          <p:cNvPr id="18" name="Straight Connector 17"/>
          <p:cNvCxnSpPr/>
          <p:nvPr/>
        </p:nvCxnSpPr>
        <p:spPr>
          <a:xfrm>
            <a:off x="2588217" y="2216258"/>
            <a:ext cx="702073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51290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Introduction – Who is this guy?</a:t>
            </a:r>
          </a:p>
        </p:txBody>
      </p:sp>
      <p:sp>
        <p:nvSpPr>
          <p:cNvPr id="3" name="Content Placeholder 2"/>
          <p:cNvSpPr>
            <a:spLocks noGrp="1"/>
          </p:cNvSpPr>
          <p:nvPr>
            <p:ph sz="quarter" idx="10"/>
          </p:nvPr>
        </p:nvSpPr>
        <p:spPr/>
        <p:txBody>
          <a:bodyPr>
            <a:normAutofit fontScale="92500" lnSpcReduction="20000"/>
          </a:bodyPr>
          <a:lstStyle/>
          <a:p>
            <a:pPr marL="342900" indent="-342900">
              <a:buFont typeface="Arial" panose="020B0604020202020204" pitchFamily="34" charset="0"/>
              <a:buChar char="•"/>
            </a:pPr>
            <a:r>
              <a:rPr lang="en-US"/>
              <a:t>Started at LegalShield on 8/28/17</a:t>
            </a:r>
          </a:p>
          <a:p>
            <a:pPr marL="342900" indent="-342900">
              <a:buFont typeface="Arial" panose="020B0604020202020204" pitchFamily="34" charset="0"/>
              <a:buChar char="•"/>
            </a:pPr>
            <a:r>
              <a:rPr lang="en-US"/>
              <a:t>Relocated from DFW (16 years)</a:t>
            </a:r>
          </a:p>
          <a:p>
            <a:pPr marL="342900" indent="-342900">
              <a:buFont typeface="Arial" panose="020B0604020202020204" pitchFamily="34" charset="0"/>
              <a:buChar char="•"/>
            </a:pPr>
            <a:r>
              <a:rPr lang="en-US"/>
              <a:t>Over 20 years in IT, UX, Software and Product Development</a:t>
            </a:r>
          </a:p>
          <a:p>
            <a:pPr marL="342900" indent="-342900">
              <a:buFont typeface="Arial" panose="020B0604020202020204" pitchFamily="34" charset="0"/>
              <a:buChar char="•"/>
            </a:pPr>
            <a:r>
              <a:rPr lang="en-US"/>
              <a:t>Healthcare, Financial Services, Energy, Management &amp; IT Consulting</a:t>
            </a:r>
          </a:p>
          <a:p>
            <a:pPr marL="342900" indent="-342900">
              <a:buFont typeface="Arial" panose="020B0604020202020204" pitchFamily="34" charset="0"/>
              <a:buChar char="•"/>
            </a:pPr>
            <a:r>
              <a:rPr lang="en-US"/>
              <a:t>Led 3 practices (including UX) for a Dallas Consulting Firm for 5 years</a:t>
            </a:r>
          </a:p>
          <a:p>
            <a:pPr marL="342900" indent="-342900">
              <a:buFont typeface="Arial" panose="020B0604020202020204" pitchFamily="34" charset="0"/>
              <a:buChar char="•"/>
            </a:pPr>
            <a:r>
              <a:rPr lang="en-US"/>
              <a:t>High Volume eCommerce - $1.5B jcpenney.com, healthcare staffing, field services</a:t>
            </a:r>
          </a:p>
          <a:p>
            <a:pPr marL="342900" indent="-342900">
              <a:buFont typeface="Arial" panose="020B0604020202020204" pitchFamily="34" charset="0"/>
              <a:buChar char="•"/>
            </a:pPr>
            <a:r>
              <a:rPr lang="en-US"/>
              <a:t>Why LegalShield?</a:t>
            </a:r>
          </a:p>
          <a:p>
            <a:pPr marL="342900" indent="-342900">
              <a:buFont typeface="Arial" panose="020B0604020202020204" pitchFamily="34" charset="0"/>
              <a:buChar char="•"/>
            </a:pPr>
            <a:endParaRPr lang="en-US"/>
          </a:p>
        </p:txBody>
      </p:sp>
      <p:pic>
        <p:nvPicPr>
          <p:cNvPr id="5" name="Content Placeholder 4"/>
          <p:cNvPicPr>
            <a:picLocks noGrp="1" noChangeAspect="1"/>
          </p:cNvPicPr>
          <p:nvPr>
            <p:ph sz="quarter" idx="14"/>
          </p:nvPr>
        </p:nvPicPr>
        <p:blipFill>
          <a:blip r:embed="rId3" cstate="screen">
            <a:extLst>
              <a:ext uri="{28A0092B-C50C-407E-A947-70E740481C1C}">
                <a14:useLocalDpi xmlns:a14="http://schemas.microsoft.com/office/drawing/2010/main"/>
              </a:ext>
            </a:extLst>
          </a:blip>
          <a:stretch>
            <a:fillRect/>
          </a:stretch>
        </p:blipFill>
        <p:spPr>
          <a:xfrm>
            <a:off x="7350219" y="2045684"/>
            <a:ext cx="2887476" cy="3511170"/>
          </a:xfrm>
        </p:spPr>
      </p:pic>
    </p:spTree>
    <p:extLst>
      <p:ext uri="{BB962C8B-B14F-4D97-AF65-F5344CB8AC3E}">
        <p14:creationId xmlns:p14="http://schemas.microsoft.com/office/powerpoint/2010/main" val="72599240"/>
      </p:ext>
    </p:extLst>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596" y="5549"/>
            <a:ext cx="10636770" cy="1600200"/>
          </a:xfrm>
        </p:spPr>
        <p:txBody>
          <a:bodyPr/>
          <a:lstStyle/>
          <a:p>
            <a:r>
              <a:rPr lang="en-US">
                <a:solidFill>
                  <a:schemeClr val="accent1"/>
                </a:solidFill>
              </a:rPr>
              <a:t>Software Delivery Best Practices</a:t>
            </a:r>
          </a:p>
        </p:txBody>
      </p:sp>
      <p:sp>
        <p:nvSpPr>
          <p:cNvPr id="3" name="Content Placeholder 2"/>
          <p:cNvSpPr>
            <a:spLocks noGrp="1"/>
          </p:cNvSpPr>
          <p:nvPr>
            <p:ph idx="1"/>
          </p:nvPr>
        </p:nvSpPr>
        <p:spPr>
          <a:xfrm>
            <a:off x="1227945" y="1550791"/>
            <a:ext cx="6192186" cy="4518800"/>
          </a:xfrm>
        </p:spPr>
        <p:txBody>
          <a:bodyPr anchor="ctr" anchorCtr="0">
            <a:normAutofit/>
          </a:bodyPr>
          <a:lstStyle/>
          <a:p>
            <a:pPr marL="571500" indent="-571500">
              <a:buFont typeface="Arial" panose="020B0604020202020204" pitchFamily="34" charset="0"/>
              <a:buChar char="•"/>
            </a:pPr>
            <a:r>
              <a:rPr lang="en-US" sz="2400"/>
              <a:t>Deliver Iteratively</a:t>
            </a:r>
          </a:p>
          <a:p>
            <a:pPr marL="571500" indent="-571500">
              <a:buFont typeface="Arial" panose="020B0604020202020204" pitchFamily="34" charset="0"/>
              <a:buChar char="•"/>
            </a:pPr>
            <a:r>
              <a:rPr lang="en-US" sz="2400"/>
              <a:t>Manage Requirements</a:t>
            </a:r>
          </a:p>
          <a:p>
            <a:pPr marL="571500" indent="-571500">
              <a:buFont typeface="Arial" panose="020B0604020202020204" pitchFamily="34" charset="0"/>
              <a:buChar char="•"/>
            </a:pPr>
            <a:r>
              <a:rPr lang="en-US" sz="2400"/>
              <a:t>Component-based</a:t>
            </a:r>
          </a:p>
          <a:p>
            <a:pPr marL="571500" indent="-571500">
              <a:buFont typeface="Arial" panose="020B0604020202020204" pitchFamily="34" charset="0"/>
              <a:buChar char="•"/>
            </a:pPr>
            <a:r>
              <a:rPr lang="en-US" sz="2400"/>
              <a:t>Model Visually</a:t>
            </a:r>
          </a:p>
          <a:p>
            <a:pPr marL="571500" indent="-571500">
              <a:buFont typeface="Arial" panose="020B0604020202020204" pitchFamily="34" charset="0"/>
              <a:buChar char="•"/>
            </a:pPr>
            <a:r>
              <a:rPr lang="en-US" sz="2400" b="1"/>
              <a:t>Verify Quality</a:t>
            </a:r>
          </a:p>
          <a:p>
            <a:pPr marL="571500" indent="-571500">
              <a:buFont typeface="Arial" panose="020B0604020202020204" pitchFamily="34" charset="0"/>
              <a:buChar char="•"/>
            </a:pPr>
            <a:r>
              <a:rPr lang="en-US" sz="2400"/>
              <a:t>Control Change</a:t>
            </a:r>
          </a:p>
          <a:p>
            <a:pPr marL="571500" indent="-571500">
              <a:buFont typeface="Arial" panose="020B0604020202020204" pitchFamily="34" charset="0"/>
              <a:buChar char="•"/>
            </a:pPr>
            <a:r>
              <a:rPr lang="en-US" sz="2400" b="1"/>
              <a:t>User Involvement Early &amp; Often</a:t>
            </a:r>
          </a:p>
          <a:p>
            <a:endParaRPr lang="en-US" sz="2400"/>
          </a:p>
        </p:txBody>
      </p:sp>
      <p:pic>
        <p:nvPicPr>
          <p:cNvPr id="6" name="Picture 5">
            <a:extLst>
              <a:ext uri="{FF2B5EF4-FFF2-40B4-BE49-F238E27FC236}">
                <a16:creationId xmlns:a16="http://schemas.microsoft.com/office/drawing/2014/main" id="{2A2B8F45-1F14-48DC-9A17-00651B92D3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5259" y="3796734"/>
            <a:ext cx="3530648" cy="2272856"/>
          </a:xfrm>
          <a:prstGeom prst="rect">
            <a:avLst/>
          </a:prstGeom>
        </p:spPr>
      </p:pic>
      <p:pic>
        <p:nvPicPr>
          <p:cNvPr id="8" name="Picture 7">
            <a:extLst>
              <a:ext uri="{FF2B5EF4-FFF2-40B4-BE49-F238E27FC236}">
                <a16:creationId xmlns:a16="http://schemas.microsoft.com/office/drawing/2014/main" id="{2E30F843-EB68-40A7-BFD6-833ECA7D099F}"/>
              </a:ext>
            </a:extLst>
          </p:cNvPr>
          <p:cNvPicPr>
            <a:picLocks noChangeAspect="1"/>
          </p:cNvPicPr>
          <p:nvPr/>
        </p:nvPicPr>
        <p:blipFill>
          <a:blip r:embed="rId4"/>
          <a:stretch>
            <a:fillRect/>
          </a:stretch>
        </p:blipFill>
        <p:spPr>
          <a:xfrm>
            <a:off x="7295532" y="1480133"/>
            <a:ext cx="1279353" cy="1853978"/>
          </a:xfrm>
          <a:prstGeom prst="rect">
            <a:avLst/>
          </a:prstGeom>
        </p:spPr>
      </p:pic>
      <p:pic>
        <p:nvPicPr>
          <p:cNvPr id="9" name="Picture 8">
            <a:extLst>
              <a:ext uri="{FF2B5EF4-FFF2-40B4-BE49-F238E27FC236}">
                <a16:creationId xmlns:a16="http://schemas.microsoft.com/office/drawing/2014/main" id="{E3695410-2EB5-4A61-A75E-06D6C274B6C6}"/>
              </a:ext>
            </a:extLst>
          </p:cNvPr>
          <p:cNvPicPr>
            <a:picLocks noChangeAspect="1"/>
          </p:cNvPicPr>
          <p:nvPr/>
        </p:nvPicPr>
        <p:blipFill>
          <a:blip r:embed="rId5"/>
          <a:stretch>
            <a:fillRect/>
          </a:stretch>
        </p:blipFill>
        <p:spPr>
          <a:xfrm>
            <a:off x="9364212" y="1480133"/>
            <a:ext cx="1210539" cy="1853978"/>
          </a:xfrm>
          <a:prstGeom prst="rect">
            <a:avLst/>
          </a:prstGeom>
        </p:spPr>
      </p:pic>
    </p:spTree>
    <p:extLst>
      <p:ext uri="{BB962C8B-B14F-4D97-AF65-F5344CB8AC3E}">
        <p14:creationId xmlns:p14="http://schemas.microsoft.com/office/powerpoint/2010/main" val="2698035486"/>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176074"/>
            <a:ext cx="12192000" cy="2681926"/>
          </a:xfrm>
          <a:prstGeom prst="rect">
            <a:avLst/>
          </a:prstGeom>
          <a:solidFill>
            <a:srgbClr val="F4F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4366768"/>
          </a:xfrm>
          <a:prstGeom prst="rect">
            <a:avLst/>
          </a:prstGeom>
        </p:spPr>
      </p:pic>
      <p:sp>
        <p:nvSpPr>
          <p:cNvPr id="3" name="Title 2">
            <a:extLst>
              <a:ext uri="{FF2B5EF4-FFF2-40B4-BE49-F238E27FC236}">
                <a16:creationId xmlns:a16="http://schemas.microsoft.com/office/drawing/2014/main" id="{A0A7171F-E0A9-4158-AE6D-62E33080F06F}"/>
              </a:ext>
            </a:extLst>
          </p:cNvPr>
          <p:cNvSpPr>
            <a:spLocks noGrp="1"/>
          </p:cNvSpPr>
          <p:nvPr>
            <p:ph type="title"/>
          </p:nvPr>
        </p:nvSpPr>
        <p:spPr/>
        <p:txBody>
          <a:bodyPr/>
          <a:lstStyle/>
          <a:p>
            <a:r>
              <a:rPr lang="en-US"/>
              <a:t>The State of our Industry</a:t>
            </a:r>
            <a:br>
              <a:rPr lang="en-US"/>
            </a:br>
            <a:r>
              <a:rPr lang="en-US"/>
              <a:t> and Business</a:t>
            </a:r>
          </a:p>
        </p:txBody>
      </p:sp>
      <p:sp>
        <p:nvSpPr>
          <p:cNvPr id="4" name="Text Placeholder 3">
            <a:extLst>
              <a:ext uri="{FF2B5EF4-FFF2-40B4-BE49-F238E27FC236}">
                <a16:creationId xmlns:a16="http://schemas.microsoft.com/office/drawing/2014/main" id="{7BF4DAA8-68E2-4CD1-9890-47CD5024543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79528839"/>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Judging Solution Success via Adoption</a:t>
            </a:r>
          </a:p>
        </p:txBody>
      </p:sp>
      <p:sp>
        <p:nvSpPr>
          <p:cNvPr id="3" name="Content Placeholder 2"/>
          <p:cNvSpPr>
            <a:spLocks noGrp="1"/>
          </p:cNvSpPr>
          <p:nvPr>
            <p:ph sz="quarter" idx="10"/>
          </p:nvPr>
        </p:nvSpPr>
        <p:spPr/>
        <p:txBody>
          <a:bodyPr/>
          <a:lstStyle/>
          <a:p>
            <a:r>
              <a:rPr lang="en-US"/>
              <a:t>Most product and software development organizations fail to realize who is judge of the ‘Verify Quality’ notion.</a:t>
            </a:r>
          </a:p>
          <a:p>
            <a:r>
              <a:rPr lang="en-US"/>
              <a:t>Users will, ultimately, judge the success (or failure) of your solution via adoption</a:t>
            </a:r>
          </a:p>
          <a:p>
            <a:pPr lvl="1"/>
            <a:endParaRPr lang="en-US"/>
          </a:p>
          <a:p>
            <a:pPr lvl="1"/>
            <a:r>
              <a:rPr lang="en-US"/>
              <a:t>To be judged positively, you must place the user at the center of your entire process</a:t>
            </a:r>
          </a:p>
          <a:p>
            <a:pPr lvl="1"/>
            <a:r>
              <a:rPr lang="en-US"/>
              <a:t>The users tasks, at both a business and system level, must be your focus</a:t>
            </a:r>
          </a:p>
          <a:p>
            <a:pPr lvl="1"/>
            <a:r>
              <a:rPr lang="en-US"/>
              <a:t>You must quantifiably measure the user’s ability to perform these tasks throughout development</a:t>
            </a:r>
          </a:p>
          <a:p>
            <a:pPr lvl="1"/>
            <a:r>
              <a:rPr lang="en-US"/>
              <a:t>True end users (not just ‘the business’) should evaluate each iteration</a:t>
            </a:r>
          </a:p>
        </p:txBody>
      </p:sp>
    </p:spTree>
    <p:extLst>
      <p:ext uri="{BB962C8B-B14F-4D97-AF65-F5344CB8AC3E}">
        <p14:creationId xmlns:p14="http://schemas.microsoft.com/office/powerpoint/2010/main" val="977590780"/>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E6A176-D365-48EC-8433-218F4B643FAF}"/>
              </a:ext>
            </a:extLst>
          </p:cNvPr>
          <p:cNvPicPr>
            <a:picLocks noChangeAspect="1"/>
          </p:cNvPicPr>
          <p:nvPr/>
        </p:nvPicPr>
        <p:blipFill>
          <a:blip r:embed="rId3"/>
          <a:stretch>
            <a:fillRect/>
          </a:stretch>
        </p:blipFill>
        <p:spPr>
          <a:xfrm>
            <a:off x="7457713" y="1485239"/>
            <a:ext cx="4238088" cy="4684587"/>
          </a:xfrm>
          <a:prstGeom prst="rect">
            <a:avLst/>
          </a:prstGeom>
          <a:effectLst>
            <a:softEdge rad="25400"/>
          </a:effectLst>
        </p:spPr>
      </p:pic>
      <p:sp>
        <p:nvSpPr>
          <p:cNvPr id="2" name="Title 1"/>
          <p:cNvSpPr>
            <a:spLocks noGrp="1"/>
          </p:cNvSpPr>
          <p:nvPr>
            <p:ph type="title"/>
          </p:nvPr>
        </p:nvSpPr>
        <p:spPr>
          <a:xfrm>
            <a:off x="619431" y="5549"/>
            <a:ext cx="11244171" cy="1600200"/>
          </a:xfrm>
        </p:spPr>
        <p:txBody>
          <a:bodyPr/>
          <a:lstStyle/>
          <a:p>
            <a:r>
              <a:rPr lang="en-US">
                <a:solidFill>
                  <a:schemeClr val="accent1"/>
                </a:solidFill>
              </a:rPr>
              <a:t>Using Science to Increase Adoption</a:t>
            </a:r>
          </a:p>
        </p:txBody>
      </p:sp>
      <p:sp>
        <p:nvSpPr>
          <p:cNvPr id="3" name="Content Placeholder 2"/>
          <p:cNvSpPr>
            <a:spLocks noGrp="1"/>
          </p:cNvSpPr>
          <p:nvPr>
            <p:ph idx="1"/>
          </p:nvPr>
        </p:nvSpPr>
        <p:spPr>
          <a:xfrm>
            <a:off x="768256" y="1272862"/>
            <a:ext cx="6192186" cy="4815518"/>
          </a:xfrm>
        </p:spPr>
        <p:txBody>
          <a:bodyPr anchor="ctr" anchorCtr="0">
            <a:normAutofit fontScale="77500" lnSpcReduction="20000"/>
          </a:bodyPr>
          <a:lstStyle/>
          <a:p>
            <a:pPr>
              <a:lnSpc>
                <a:spcPct val="107000"/>
              </a:lnSpc>
              <a:spcBef>
                <a:spcPts val="1800"/>
              </a:spcBef>
            </a:pPr>
            <a:r>
              <a:rPr lang="en-US" sz="2800">
                <a:solidFill>
                  <a:schemeClr val="tx2"/>
                </a:solidFill>
              </a:rPr>
              <a:t>Obtaining user adoption is much more than a eye-pleasing user interface and the latest interaction controls</a:t>
            </a:r>
          </a:p>
          <a:p>
            <a:pPr>
              <a:lnSpc>
                <a:spcPct val="107000"/>
              </a:lnSpc>
              <a:spcBef>
                <a:spcPts val="1800"/>
              </a:spcBef>
            </a:pPr>
            <a:r>
              <a:rPr lang="en-US" sz="2800">
                <a:solidFill>
                  <a:schemeClr val="tx2"/>
                </a:solidFill>
              </a:rPr>
              <a:t>Scientific Usability studies show successful user adoption is :</a:t>
            </a:r>
          </a:p>
          <a:p>
            <a:pPr marL="571500" indent="-571500">
              <a:buFont typeface="Arial" panose="020B0604020202020204" pitchFamily="34" charset="0"/>
              <a:buChar char="•"/>
            </a:pPr>
            <a:r>
              <a:rPr lang="en-US" sz="2100" spc="50">
                <a:latin typeface="Arial" charset="0"/>
                <a:cs typeface="Arial" charset="0"/>
              </a:rPr>
              <a:t>10% visual, including look and feel and other cues to the user </a:t>
            </a:r>
          </a:p>
          <a:p>
            <a:pPr marL="571500" indent="-571500">
              <a:buFont typeface="Arial" panose="020B0604020202020204" pitchFamily="34" charset="0"/>
              <a:buChar char="•"/>
            </a:pPr>
            <a:r>
              <a:rPr lang="en-US" sz="2100" spc="50">
                <a:latin typeface="Arial" charset="0"/>
                <a:cs typeface="Arial" charset="0"/>
              </a:rPr>
              <a:t>30% interactive, including user interface controls and their specific behavior</a:t>
            </a:r>
          </a:p>
          <a:p>
            <a:pPr marL="571500" indent="-571500">
              <a:buFont typeface="Arial" panose="020B0604020202020204" pitchFamily="34" charset="0"/>
              <a:buChar char="•"/>
            </a:pPr>
            <a:r>
              <a:rPr lang="en-US" sz="2100" spc="50">
                <a:latin typeface="Arial" charset="0"/>
                <a:cs typeface="Arial" charset="0"/>
              </a:rPr>
              <a:t>60% user (or user group) specific, including how the user organizes their tasks, their individual goals and how they expect the system to work (i.e., the baggage they bring to the table)</a:t>
            </a:r>
          </a:p>
          <a:p>
            <a:pPr marL="571500" indent="-571500">
              <a:buFont typeface="Arial" panose="020B0604020202020204" pitchFamily="34" charset="0"/>
              <a:buChar char="•"/>
            </a:pPr>
            <a:r>
              <a:rPr lang="en-US" sz="2100" spc="50">
                <a:latin typeface="Arial" charset="0"/>
                <a:cs typeface="Arial" charset="0"/>
              </a:rPr>
              <a:t>Successful software projects get the 60% right too!</a:t>
            </a:r>
          </a:p>
        </p:txBody>
      </p:sp>
    </p:spTree>
    <p:extLst>
      <p:ext uri="{BB962C8B-B14F-4D97-AF65-F5344CB8AC3E}">
        <p14:creationId xmlns:p14="http://schemas.microsoft.com/office/powerpoint/2010/main" val="1483227659"/>
      </p:ext>
    </p:extLst>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431" y="5549"/>
            <a:ext cx="11244171" cy="1600200"/>
          </a:xfrm>
        </p:spPr>
        <p:txBody>
          <a:bodyPr/>
          <a:lstStyle/>
          <a:p>
            <a:r>
              <a:rPr lang="en-US">
                <a:solidFill>
                  <a:schemeClr val="accent1"/>
                </a:solidFill>
              </a:rPr>
              <a:t>Contextual Inquiry</a:t>
            </a:r>
          </a:p>
        </p:txBody>
      </p:sp>
      <p:pic>
        <p:nvPicPr>
          <p:cNvPr id="4" name="Picture 3">
            <a:extLst>
              <a:ext uri="{FF2B5EF4-FFF2-40B4-BE49-F238E27FC236}">
                <a16:creationId xmlns:a16="http://schemas.microsoft.com/office/drawing/2014/main" id="{AA96919E-3473-4B7F-8315-88C9D4BADC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6337" y="3589906"/>
            <a:ext cx="4019550" cy="2384425"/>
          </a:xfrm>
          <a:prstGeom prst="rect">
            <a:avLst/>
          </a:prstGeom>
          <a:noFill/>
          <a:ln>
            <a:noFill/>
          </a:ln>
          <a:effectLst>
            <a:outerShdw dist="107763" dir="2700000" algn="ctr" rotWithShape="0">
              <a:schemeClr val="folHlink">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1170BA8B-0A00-4143-8AAA-4BB0A4EE97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4537" y="1984944"/>
            <a:ext cx="200977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folHlink"/>
                </a:solidFill>
                <a:miter lim="800000"/>
                <a:headEnd/>
                <a:tailEnd/>
              </a14:hiddenLine>
            </a:ext>
            <a:ext uri="{AF507438-7753-43E0-B8FC-AC1667EBCBE1}">
              <a14:hiddenEffects xmlns:a14="http://schemas.microsoft.com/office/drawing/2010/main">
                <a:effectLst>
                  <a:outerShdw dist="107763" dir="2700000" algn="ctr" rotWithShape="0">
                    <a:schemeClr val="folHlink">
                      <a:alpha val="50000"/>
                    </a:schemeClr>
                  </a:outerShdw>
                </a:effectLst>
              </a14:hiddenEffects>
            </a:ext>
          </a:extLst>
        </p:spPr>
      </p:pic>
      <p:pic>
        <p:nvPicPr>
          <p:cNvPr id="6" name="Picture 5">
            <a:extLst>
              <a:ext uri="{FF2B5EF4-FFF2-40B4-BE49-F238E27FC236}">
                <a16:creationId xmlns:a16="http://schemas.microsoft.com/office/drawing/2014/main" id="{3438EDAA-9617-494E-8766-DF59F77AC4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1100" y="1803969"/>
            <a:ext cx="2273300"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folHlink"/>
                </a:solidFill>
                <a:miter lim="800000"/>
                <a:headEnd/>
                <a:tailEnd/>
              </a14:hiddenLine>
            </a:ext>
            <a:ext uri="{AF507438-7753-43E0-B8FC-AC1667EBCBE1}">
              <a14:hiddenEffects xmlns:a14="http://schemas.microsoft.com/office/drawing/2010/main">
                <a:effectLst>
                  <a:outerShdw dist="107763" dir="2700000" algn="ctr" rotWithShape="0">
                    <a:schemeClr val="folHlink">
                      <a:alpha val="50000"/>
                    </a:schemeClr>
                  </a:outerShdw>
                </a:effectLst>
              </a14:hiddenEffects>
            </a:ext>
          </a:extLst>
        </p:spPr>
      </p:pic>
      <p:sp>
        <p:nvSpPr>
          <p:cNvPr id="7" name="Content Placeholder 2">
            <a:extLst>
              <a:ext uri="{FF2B5EF4-FFF2-40B4-BE49-F238E27FC236}">
                <a16:creationId xmlns:a16="http://schemas.microsoft.com/office/drawing/2014/main" id="{F35F5752-DD93-43F7-91F1-1280CDCBCFD0}"/>
              </a:ext>
            </a:extLst>
          </p:cNvPr>
          <p:cNvSpPr txBox="1">
            <a:spLocks/>
          </p:cNvSpPr>
          <p:nvPr/>
        </p:nvSpPr>
        <p:spPr>
          <a:xfrm>
            <a:off x="826266" y="1193260"/>
            <a:ext cx="6192186" cy="4815518"/>
          </a:xfrm>
          <a:prstGeom prst="rect">
            <a:avLst/>
          </a:prstGeom>
          <a:noFill/>
        </p:spPr>
        <p:txBody>
          <a:bodyPr vert="horz" lIns="91440" tIns="91440" rIns="91440" bIns="91440" rtlCol="0" anchor="ctr" anchorCtr="0">
            <a:normAutofit fontScale="77500" lnSpcReduction="20000"/>
          </a:bodyPr>
          <a:lstStyle>
            <a:lvl1pPr marL="0" indent="0" algn="l" defTabSz="914400" rtl="0" eaLnBrk="1" latinLnBrk="0" hangingPunct="1">
              <a:lnSpc>
                <a:spcPct val="87000"/>
              </a:lnSpc>
              <a:spcBef>
                <a:spcPts val="2000"/>
              </a:spcBef>
              <a:buClr>
                <a:schemeClr val="accent1"/>
              </a:buClr>
              <a:buFont typeface="Arial"/>
              <a:buNone/>
              <a:defRPr sz="3600" kern="1200">
                <a:solidFill>
                  <a:schemeClr val="bg2">
                    <a:lumMod val="25000"/>
                  </a:schemeClr>
                </a:solidFill>
                <a:latin typeface="+mn-lt"/>
                <a:ea typeface="+mn-ea"/>
                <a:cs typeface="+mn-cs"/>
              </a:defRPr>
            </a:lvl1pPr>
            <a:lvl2pPr marL="301752" indent="-301752" algn="l" defTabSz="914400" rtl="0" eaLnBrk="1" latinLnBrk="0" hangingPunct="1">
              <a:lnSpc>
                <a:spcPct val="87000"/>
              </a:lnSpc>
              <a:spcBef>
                <a:spcPts val="2000"/>
              </a:spcBef>
              <a:spcAft>
                <a:spcPts val="1200"/>
              </a:spcAft>
              <a:buClr>
                <a:schemeClr val="accent1"/>
              </a:buClr>
              <a:buFont typeface="Arial"/>
              <a:buChar char="•"/>
              <a:defRPr sz="28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2000"/>
              </a:spcBef>
              <a:spcAft>
                <a:spcPts val="1200"/>
              </a:spcAft>
              <a:buClr>
                <a:schemeClr val="accent1"/>
              </a:buClr>
              <a:buFont typeface="Arial"/>
              <a:buChar char="•"/>
              <a:defRPr sz="28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2000"/>
              </a:spcBef>
              <a:spcAft>
                <a:spcPts val="1200"/>
              </a:spcAft>
              <a:buClr>
                <a:schemeClr val="accent1"/>
              </a:buClr>
              <a:buFont typeface="Arial"/>
              <a:buChar char="•"/>
              <a:defRPr sz="28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2000"/>
              </a:spcBef>
              <a:spcAft>
                <a:spcPts val="1200"/>
              </a:spcAft>
              <a:buClr>
                <a:schemeClr val="accent1"/>
              </a:buClr>
              <a:buFont typeface="Arial"/>
              <a:buChar char="•"/>
              <a:defRPr sz="28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7000"/>
              </a:lnSpc>
              <a:spcBef>
                <a:spcPts val="1800"/>
              </a:spcBef>
            </a:pPr>
            <a:r>
              <a:rPr lang="en-US" sz="2800">
                <a:solidFill>
                  <a:schemeClr val="tx2"/>
                </a:solidFill>
              </a:rPr>
              <a:t>How It’s Done</a:t>
            </a:r>
          </a:p>
          <a:p>
            <a:pPr marL="571500" indent="-571500">
              <a:buFont typeface="Arial" panose="020B0604020202020204" pitchFamily="34" charset="0"/>
              <a:buChar char="•"/>
            </a:pPr>
            <a:r>
              <a:rPr lang="en-US" sz="2100" spc="50">
                <a:latin typeface="Arial" charset="0"/>
                <a:cs typeface="Arial" charset="0"/>
              </a:rPr>
              <a:t>An interpretive field research technique for examining users and their workplace, tasks, issues, and preferences. Facilitators use an apprenticeship model to gather detailed information about on-going work in context. Does not use traditional interviewing roles or format. </a:t>
            </a:r>
          </a:p>
          <a:p>
            <a:pPr>
              <a:lnSpc>
                <a:spcPct val="107000"/>
              </a:lnSpc>
              <a:spcBef>
                <a:spcPts val="1800"/>
              </a:spcBef>
            </a:pPr>
            <a:r>
              <a:rPr lang="en-US" sz="2800">
                <a:solidFill>
                  <a:schemeClr val="tx2"/>
                </a:solidFill>
              </a:rPr>
              <a:t>Deliverable</a:t>
            </a:r>
          </a:p>
          <a:p>
            <a:pPr marL="571500" indent="-571500">
              <a:buFont typeface="Arial" panose="020B0604020202020204" pitchFamily="34" charset="0"/>
              <a:buChar char="•"/>
            </a:pPr>
            <a:r>
              <a:rPr lang="en-US" sz="2100" spc="50">
                <a:latin typeface="Arial" charset="0"/>
                <a:cs typeface="Arial" charset="0"/>
              </a:rPr>
              <a:t>Task details, process analysis workflow</a:t>
            </a:r>
          </a:p>
          <a:p>
            <a:pPr>
              <a:lnSpc>
                <a:spcPct val="107000"/>
              </a:lnSpc>
              <a:spcBef>
                <a:spcPts val="1800"/>
              </a:spcBef>
            </a:pPr>
            <a:r>
              <a:rPr lang="en-US" sz="2800">
                <a:solidFill>
                  <a:schemeClr val="tx2"/>
                </a:solidFill>
              </a:rPr>
              <a:t>What is the Value?</a:t>
            </a:r>
          </a:p>
          <a:p>
            <a:pPr marL="571500" indent="-571500">
              <a:buFont typeface="Arial" panose="020B0604020202020204" pitchFamily="34" charset="0"/>
              <a:buChar char="•"/>
            </a:pPr>
            <a:r>
              <a:rPr lang="en-US" sz="2100" spc="50">
                <a:latin typeface="Arial" charset="0"/>
                <a:cs typeface="Arial" charset="0"/>
              </a:rPr>
              <a:t>Comparatively quick qualitative field research method</a:t>
            </a:r>
          </a:p>
          <a:p>
            <a:pPr marL="571500" indent="-571500">
              <a:buFont typeface="Arial" panose="020B0604020202020204" pitchFamily="34" charset="0"/>
              <a:buChar char="•"/>
            </a:pPr>
            <a:r>
              <a:rPr lang="en-US" sz="2100" spc="50">
                <a:latin typeface="Arial" charset="0"/>
                <a:cs typeface="Arial" charset="0"/>
              </a:rPr>
              <a:t>Yields a deep understanding of the user, his/her tasks, business logic, and of the users’ work environments and how they impact the way they perform tasks or complete their work</a:t>
            </a:r>
          </a:p>
        </p:txBody>
      </p:sp>
    </p:spTree>
    <p:extLst>
      <p:ext uri="{BB962C8B-B14F-4D97-AF65-F5344CB8AC3E}">
        <p14:creationId xmlns:p14="http://schemas.microsoft.com/office/powerpoint/2010/main" val="1802531786"/>
      </p:ext>
    </p:extLst>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431" y="5549"/>
            <a:ext cx="11244171" cy="1600200"/>
          </a:xfrm>
        </p:spPr>
        <p:txBody>
          <a:bodyPr/>
          <a:lstStyle/>
          <a:p>
            <a:r>
              <a:rPr lang="en-US">
                <a:solidFill>
                  <a:schemeClr val="accent1"/>
                </a:solidFill>
              </a:rPr>
              <a:t>Example 1: Conflict of Interest</a:t>
            </a:r>
          </a:p>
        </p:txBody>
      </p:sp>
      <p:sp>
        <p:nvSpPr>
          <p:cNvPr id="3" name="Content Placeholder 2"/>
          <p:cNvSpPr>
            <a:spLocks noGrp="1"/>
          </p:cNvSpPr>
          <p:nvPr>
            <p:ph idx="1"/>
          </p:nvPr>
        </p:nvSpPr>
        <p:spPr>
          <a:xfrm>
            <a:off x="619431" y="1616149"/>
            <a:ext cx="5532255" cy="4815518"/>
          </a:xfrm>
        </p:spPr>
        <p:txBody>
          <a:bodyPr anchor="t" anchorCtr="0">
            <a:normAutofit/>
          </a:bodyPr>
          <a:lstStyle/>
          <a:p>
            <a:pPr>
              <a:lnSpc>
                <a:spcPct val="107000"/>
              </a:lnSpc>
              <a:spcBef>
                <a:spcPts val="1800"/>
              </a:spcBef>
            </a:pPr>
            <a:r>
              <a:rPr lang="en-US" sz="2800">
                <a:solidFill>
                  <a:schemeClr val="tx2"/>
                </a:solidFill>
              </a:rPr>
              <a:t>Contextual Inquiry – 10/17/17</a:t>
            </a:r>
          </a:p>
          <a:p>
            <a:pPr>
              <a:lnSpc>
                <a:spcPct val="107000"/>
              </a:lnSpc>
              <a:spcBef>
                <a:spcPts val="1800"/>
              </a:spcBef>
            </a:pPr>
            <a:r>
              <a:rPr lang="en-US" sz="2800">
                <a:solidFill>
                  <a:schemeClr val="tx2"/>
                </a:solidFill>
              </a:rPr>
              <a:t>Riggs Abney – Tulsa, OK</a:t>
            </a:r>
          </a:p>
          <a:p>
            <a:pPr>
              <a:lnSpc>
                <a:spcPct val="107000"/>
              </a:lnSpc>
              <a:spcBef>
                <a:spcPts val="1800"/>
              </a:spcBef>
            </a:pPr>
            <a:r>
              <a:rPr lang="en-US" sz="2800" spc="50">
                <a:solidFill>
                  <a:schemeClr val="tx2"/>
                </a:solidFill>
                <a:latin typeface="Arial" charset="0"/>
                <a:cs typeface="Arial" charset="0"/>
              </a:rPr>
              <a:t>2 UX Analysts (LS FTEs) for 2 hours</a:t>
            </a:r>
          </a:p>
          <a:p>
            <a:pPr>
              <a:lnSpc>
                <a:spcPct val="107000"/>
              </a:lnSpc>
              <a:spcBef>
                <a:spcPts val="1800"/>
              </a:spcBef>
            </a:pPr>
            <a:endParaRPr lang="en-US" sz="2800" spc="50">
              <a:solidFill>
                <a:schemeClr val="tx2"/>
              </a:solidFill>
              <a:latin typeface="Arial" charset="0"/>
              <a:cs typeface="Arial" charset="0"/>
            </a:endParaRPr>
          </a:p>
        </p:txBody>
      </p:sp>
      <p:pic>
        <p:nvPicPr>
          <p:cNvPr id="4" name="Online Media 3">
            <a:hlinkClick r:id="" action="ppaction://media"/>
            <a:extLst>
              <a:ext uri="{FF2B5EF4-FFF2-40B4-BE49-F238E27FC236}">
                <a16:creationId xmlns:a16="http://schemas.microsoft.com/office/drawing/2014/main" id="{FA8891B4-7D93-46CB-9AD6-552BD1BF97F3}"/>
              </a:ext>
            </a:extLst>
          </p:cNvPr>
          <p:cNvPicPr>
            <a:picLocks noRot="1" noChangeAspect="1"/>
          </p:cNvPicPr>
          <p:nvPr>
            <a:videoFile r:link="rId1"/>
          </p:nvPr>
        </p:nvPicPr>
        <p:blipFill>
          <a:blip r:embed="rId4"/>
          <a:stretch>
            <a:fillRect/>
          </a:stretch>
        </p:blipFill>
        <p:spPr>
          <a:xfrm>
            <a:off x="6040694" y="1616149"/>
            <a:ext cx="5739088" cy="4304316"/>
          </a:xfrm>
          <a:prstGeom prst="rect">
            <a:avLst/>
          </a:prstGeom>
        </p:spPr>
      </p:pic>
    </p:spTree>
    <p:extLst>
      <p:ext uri="{BB962C8B-B14F-4D97-AF65-F5344CB8AC3E}">
        <p14:creationId xmlns:p14="http://schemas.microsoft.com/office/powerpoint/2010/main" val="1104315549"/>
      </p:ext>
    </p:extLst>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431" y="5549"/>
            <a:ext cx="11244171" cy="1600200"/>
          </a:xfrm>
        </p:spPr>
        <p:txBody>
          <a:bodyPr/>
          <a:lstStyle/>
          <a:p>
            <a:r>
              <a:rPr lang="en-US">
                <a:solidFill>
                  <a:schemeClr val="accent1"/>
                </a:solidFill>
              </a:rPr>
              <a:t>The Impact of a non-UCD Approach</a:t>
            </a:r>
          </a:p>
        </p:txBody>
      </p:sp>
      <p:graphicFrame>
        <p:nvGraphicFramePr>
          <p:cNvPr id="11" name="Content Placeholder 3">
            <a:extLst>
              <a:ext uri="{FF2B5EF4-FFF2-40B4-BE49-F238E27FC236}">
                <a16:creationId xmlns:a16="http://schemas.microsoft.com/office/drawing/2014/main" id="{8E8E7996-3003-440E-9D7D-9D580E87F0A2}"/>
              </a:ext>
            </a:extLst>
          </p:cNvPr>
          <p:cNvGraphicFramePr>
            <a:graphicFrameLocks/>
          </p:cNvGraphicFramePr>
          <p:nvPr>
            <p:extLst/>
          </p:nvPr>
        </p:nvGraphicFramePr>
        <p:xfrm>
          <a:off x="860568" y="1833820"/>
          <a:ext cx="4749718" cy="2217614"/>
        </p:xfrm>
        <a:graphic>
          <a:graphicData uri="http://schemas.openxmlformats.org/drawingml/2006/table">
            <a:tbl>
              <a:tblPr firstRow="1" bandRow="1">
                <a:tableStyleId>{5C22544A-7EE6-4342-B048-85BDC9FD1C3A}</a:tableStyleId>
              </a:tblPr>
              <a:tblGrid>
                <a:gridCol w="2374859">
                  <a:extLst>
                    <a:ext uri="{9D8B030D-6E8A-4147-A177-3AD203B41FA5}">
                      <a16:colId xmlns:a16="http://schemas.microsoft.com/office/drawing/2014/main" val="20000"/>
                    </a:ext>
                  </a:extLst>
                </a:gridCol>
                <a:gridCol w="2374859">
                  <a:extLst>
                    <a:ext uri="{9D8B030D-6E8A-4147-A177-3AD203B41FA5}">
                      <a16:colId xmlns:a16="http://schemas.microsoft.com/office/drawing/2014/main" val="20001"/>
                    </a:ext>
                  </a:extLst>
                </a:gridCol>
              </a:tblGrid>
              <a:tr h="468727">
                <a:tc>
                  <a:txBody>
                    <a:bodyPr/>
                    <a:lstStyle/>
                    <a:p>
                      <a:pPr algn="ctr"/>
                      <a:r>
                        <a:rPr lang="en-US"/>
                        <a:t>Use Case</a:t>
                      </a:r>
                    </a:p>
                  </a:txBody>
                  <a:tcPr anchor="ctr"/>
                </a:tc>
                <a:tc>
                  <a:txBody>
                    <a:bodyPr/>
                    <a:lstStyle/>
                    <a:p>
                      <a:pPr algn="ctr"/>
                      <a:r>
                        <a:rPr lang="en-US"/>
                        <a:t>Duration</a:t>
                      </a:r>
                    </a:p>
                  </a:txBody>
                  <a:tcPr anchor="ctr"/>
                </a:tc>
                <a:extLst>
                  <a:ext uri="{0D108BD9-81ED-4DB2-BD59-A6C34878D82A}">
                    <a16:rowId xmlns:a16="http://schemas.microsoft.com/office/drawing/2014/main" val="10000"/>
                  </a:ext>
                </a:extLst>
              </a:tr>
              <a:tr h="624970">
                <a:tc>
                  <a:txBody>
                    <a:bodyPr/>
                    <a:lstStyle/>
                    <a:p>
                      <a:pPr marL="0" algn="ctr" defTabSz="914400" rtl="0" eaLnBrk="1" latinLnBrk="0" hangingPunct="1"/>
                      <a:r>
                        <a:rPr lang="en-US" sz="1800" kern="1200">
                          <a:solidFill>
                            <a:schemeClr val="dk1"/>
                          </a:solidFill>
                          <a:latin typeface="+mn-lt"/>
                          <a:ea typeface="+mn-ea"/>
                          <a:cs typeface="+mn-cs"/>
                        </a:rPr>
                        <a:t>Member Conflict Check</a:t>
                      </a:r>
                    </a:p>
                  </a:txBody>
                  <a:tcPr anchor="ctr"/>
                </a:tc>
                <a:tc>
                  <a:txBody>
                    <a:bodyPr/>
                    <a:lstStyle/>
                    <a:p>
                      <a:pPr marL="0" algn="ctr" defTabSz="914400" rtl="0" eaLnBrk="1" latinLnBrk="0" hangingPunct="1"/>
                      <a:r>
                        <a:rPr lang="en-US" sz="1800" kern="1200">
                          <a:solidFill>
                            <a:schemeClr val="dk1"/>
                          </a:solidFill>
                          <a:latin typeface="+mn-lt"/>
                          <a:ea typeface="+mn-ea"/>
                          <a:cs typeface="+mn-cs"/>
                        </a:rPr>
                        <a:t>52 seconds</a:t>
                      </a:r>
                    </a:p>
                  </a:txBody>
                  <a:tcPr anchor="ctr"/>
                </a:tc>
                <a:extLst>
                  <a:ext uri="{0D108BD9-81ED-4DB2-BD59-A6C34878D82A}">
                    <a16:rowId xmlns:a16="http://schemas.microsoft.com/office/drawing/2014/main" val="10001"/>
                  </a:ext>
                </a:extLst>
              </a:tr>
              <a:tr h="624970">
                <a:tc>
                  <a:txBody>
                    <a:bodyPr/>
                    <a:lstStyle/>
                    <a:p>
                      <a:pPr algn="ctr"/>
                      <a:r>
                        <a:rPr lang="en-US"/>
                        <a:t>Dependent Conflict Check</a:t>
                      </a:r>
                      <a:endParaRPr lang="en-US" i="1"/>
                    </a:p>
                  </a:txBody>
                  <a:tcPr anchor="ctr"/>
                </a:tc>
                <a:tc>
                  <a:txBody>
                    <a:bodyPr/>
                    <a:lstStyle/>
                    <a:p>
                      <a:pPr algn="ctr"/>
                      <a:r>
                        <a:rPr lang="en-US"/>
                        <a:t>52 seconds</a:t>
                      </a:r>
                      <a:endParaRPr lang="en-US" i="1"/>
                    </a:p>
                  </a:txBody>
                  <a:tcPr anchor="ctr"/>
                </a:tc>
                <a:extLst>
                  <a:ext uri="{0D108BD9-81ED-4DB2-BD59-A6C34878D82A}">
                    <a16:rowId xmlns:a16="http://schemas.microsoft.com/office/drawing/2014/main" val="10002"/>
                  </a:ext>
                </a:extLst>
              </a:tr>
              <a:tr h="468727">
                <a:tc>
                  <a:txBody>
                    <a:bodyPr/>
                    <a:lstStyle/>
                    <a:p>
                      <a:pPr algn="ctr"/>
                      <a:r>
                        <a:rPr lang="en-US"/>
                        <a:t>Total</a:t>
                      </a:r>
                      <a:endParaRPr lang="en-US" i="1"/>
                    </a:p>
                  </a:txBody>
                  <a:tcPr anchor="ctr"/>
                </a:tc>
                <a:tc>
                  <a:txBody>
                    <a:bodyPr/>
                    <a:lstStyle/>
                    <a:p>
                      <a:pPr algn="ctr"/>
                      <a:r>
                        <a:rPr lang="en-US"/>
                        <a:t>1 minute 44 seconds</a:t>
                      </a:r>
                      <a:endParaRPr lang="en-US" i="1"/>
                    </a:p>
                  </a:txBody>
                  <a:tcPr anchor="ctr"/>
                </a:tc>
                <a:extLst>
                  <a:ext uri="{0D108BD9-81ED-4DB2-BD59-A6C34878D82A}">
                    <a16:rowId xmlns:a16="http://schemas.microsoft.com/office/drawing/2014/main" val="10003"/>
                  </a:ext>
                </a:extLst>
              </a:tr>
            </a:tbl>
          </a:graphicData>
        </a:graphic>
      </p:graphicFrame>
      <p:graphicFrame>
        <p:nvGraphicFramePr>
          <p:cNvPr id="5" name="Content Placeholder 3">
            <a:extLst>
              <a:ext uri="{FF2B5EF4-FFF2-40B4-BE49-F238E27FC236}">
                <a16:creationId xmlns:a16="http://schemas.microsoft.com/office/drawing/2014/main" id="{F4693412-AB29-4F6B-8120-587A87A02059}"/>
              </a:ext>
            </a:extLst>
          </p:cNvPr>
          <p:cNvGraphicFramePr>
            <a:graphicFrameLocks/>
          </p:cNvGraphicFramePr>
          <p:nvPr>
            <p:extLst/>
          </p:nvPr>
        </p:nvGraphicFramePr>
        <p:xfrm>
          <a:off x="6241516" y="1833820"/>
          <a:ext cx="5250426" cy="1920240"/>
        </p:xfrm>
        <a:graphic>
          <a:graphicData uri="http://schemas.openxmlformats.org/drawingml/2006/table">
            <a:tbl>
              <a:tblPr firstRow="1" bandRow="1">
                <a:tableStyleId>{5C22544A-7EE6-4342-B048-85BDC9FD1C3A}</a:tableStyleId>
              </a:tblPr>
              <a:tblGrid>
                <a:gridCol w="1750142">
                  <a:extLst>
                    <a:ext uri="{9D8B030D-6E8A-4147-A177-3AD203B41FA5}">
                      <a16:colId xmlns:a16="http://schemas.microsoft.com/office/drawing/2014/main" val="20000"/>
                    </a:ext>
                  </a:extLst>
                </a:gridCol>
                <a:gridCol w="2167030">
                  <a:extLst>
                    <a:ext uri="{9D8B030D-6E8A-4147-A177-3AD203B41FA5}">
                      <a16:colId xmlns:a16="http://schemas.microsoft.com/office/drawing/2014/main" val="3706876"/>
                    </a:ext>
                  </a:extLst>
                </a:gridCol>
                <a:gridCol w="1333254">
                  <a:extLst>
                    <a:ext uri="{9D8B030D-6E8A-4147-A177-3AD203B41FA5}">
                      <a16:colId xmlns:a16="http://schemas.microsoft.com/office/drawing/2014/main" val="20001"/>
                    </a:ext>
                  </a:extLst>
                </a:gridCol>
              </a:tblGrid>
              <a:tr h="523776">
                <a:tc>
                  <a:txBody>
                    <a:bodyPr/>
                    <a:lstStyle/>
                    <a:p>
                      <a:pPr algn="ctr"/>
                      <a:r>
                        <a:rPr lang="en-US"/>
                        <a:t>Time Span</a:t>
                      </a:r>
                    </a:p>
                  </a:txBody>
                  <a:tcPr anchor="ctr"/>
                </a:tc>
                <a:tc>
                  <a:txBody>
                    <a:bodyPr/>
                    <a:lstStyle/>
                    <a:p>
                      <a:pPr algn="ctr"/>
                      <a:r>
                        <a:rPr lang="en-US"/>
                        <a:t># of Intakes</a:t>
                      </a:r>
                    </a:p>
                  </a:txBody>
                  <a:tcPr anchor="ctr"/>
                </a:tc>
                <a:tc>
                  <a:txBody>
                    <a:bodyPr/>
                    <a:lstStyle/>
                    <a:p>
                      <a:pPr algn="ctr"/>
                      <a:r>
                        <a:rPr lang="en-US"/>
                        <a:t>Time Spent</a:t>
                      </a:r>
                    </a:p>
                  </a:txBody>
                  <a:tcPr anchor="ctr"/>
                </a:tc>
                <a:extLst>
                  <a:ext uri="{0D108BD9-81ED-4DB2-BD59-A6C34878D82A}">
                    <a16:rowId xmlns:a16="http://schemas.microsoft.com/office/drawing/2014/main" val="10000"/>
                  </a:ext>
                </a:extLst>
              </a:tr>
              <a:tr h="201631">
                <a:tc>
                  <a:txBody>
                    <a:bodyPr/>
                    <a:lstStyle/>
                    <a:p>
                      <a:pPr marL="0" algn="ctr" defTabSz="914400" rtl="0" eaLnBrk="1" latinLnBrk="0" hangingPunct="1"/>
                      <a:r>
                        <a:rPr lang="en-US" sz="1800" kern="1200">
                          <a:solidFill>
                            <a:schemeClr val="dk1"/>
                          </a:solidFill>
                          <a:latin typeface="+mn-lt"/>
                          <a:ea typeface="+mn-ea"/>
                          <a:cs typeface="+mn-cs"/>
                        </a:rPr>
                        <a:t>Monthly </a:t>
                      </a:r>
                    </a:p>
                  </a:txBody>
                  <a:tcPr anchor="ctr"/>
                </a:tc>
                <a:tc>
                  <a:txBody>
                    <a:bodyPr/>
                    <a:lstStyle/>
                    <a:p>
                      <a:pPr marL="0" algn="ctr" defTabSz="914400" rtl="0" eaLnBrk="1" latinLnBrk="0" hangingPunct="1"/>
                      <a:r>
                        <a:rPr lang="en-US" sz="1800" kern="1200">
                          <a:solidFill>
                            <a:schemeClr val="dk1"/>
                          </a:solidFill>
                          <a:latin typeface="+mn-lt"/>
                          <a:ea typeface="+mn-ea"/>
                          <a:cs typeface="+mn-cs"/>
                        </a:rPr>
                        <a:t>128,350 (trailing 12 months @ 85%)</a:t>
                      </a:r>
                    </a:p>
                  </a:txBody>
                  <a:tcPr anchor="ctr"/>
                </a:tc>
                <a:tc>
                  <a:txBody>
                    <a:bodyPr/>
                    <a:lstStyle/>
                    <a:p>
                      <a:pPr marL="0" algn="ctr" defTabSz="914400" rtl="0" eaLnBrk="1" latinLnBrk="0" hangingPunct="1"/>
                      <a:r>
                        <a:rPr lang="en-US" sz="1800" kern="1200">
                          <a:solidFill>
                            <a:schemeClr val="dk1"/>
                          </a:solidFill>
                          <a:latin typeface="+mn-lt"/>
                          <a:ea typeface="+mn-ea"/>
                          <a:cs typeface="+mn-cs"/>
                        </a:rPr>
                        <a:t>3,708 hours</a:t>
                      </a:r>
                    </a:p>
                  </a:txBody>
                  <a:tcPr anchor="ctr"/>
                </a:tc>
                <a:extLst>
                  <a:ext uri="{0D108BD9-81ED-4DB2-BD59-A6C34878D82A}">
                    <a16:rowId xmlns:a16="http://schemas.microsoft.com/office/drawing/2014/main" val="10001"/>
                  </a:ext>
                </a:extLst>
              </a:tr>
              <a:tr h="313719">
                <a:tc>
                  <a:txBody>
                    <a:bodyPr/>
                    <a:lstStyle/>
                    <a:p>
                      <a:pPr algn="ctr"/>
                      <a:r>
                        <a:rPr lang="en-US"/>
                        <a:t>Yearly</a:t>
                      </a:r>
                      <a:endParaRPr lang="en-US" i="1"/>
                    </a:p>
                  </a:txBody>
                  <a:tcPr anchor="ctr"/>
                </a:tc>
                <a:tc>
                  <a:txBody>
                    <a:bodyPr/>
                    <a:lstStyle/>
                    <a:p>
                      <a:pPr algn="ctr"/>
                      <a:r>
                        <a:rPr lang="en-US" i="1"/>
                        <a:t>1,540,200</a:t>
                      </a:r>
                    </a:p>
                  </a:txBody>
                  <a:tcPr anchor="ctr"/>
                </a:tc>
                <a:tc>
                  <a:txBody>
                    <a:bodyPr/>
                    <a:lstStyle/>
                    <a:p>
                      <a:pPr algn="ctr"/>
                      <a:r>
                        <a:rPr lang="en-US"/>
                        <a:t>44,495 hours</a:t>
                      </a:r>
                      <a:endParaRPr lang="en-US" i="1"/>
                    </a:p>
                  </a:txBody>
                  <a:tcPr anchor="ctr"/>
                </a:tc>
                <a:extLst>
                  <a:ext uri="{0D108BD9-81ED-4DB2-BD59-A6C34878D82A}">
                    <a16:rowId xmlns:a16="http://schemas.microsoft.com/office/drawing/2014/main" val="10002"/>
                  </a:ext>
                </a:extLst>
              </a:tr>
            </a:tbl>
          </a:graphicData>
        </a:graphic>
      </p:graphicFrame>
      <p:sp>
        <p:nvSpPr>
          <p:cNvPr id="3" name="TextBox 2">
            <a:extLst>
              <a:ext uri="{FF2B5EF4-FFF2-40B4-BE49-F238E27FC236}">
                <a16:creationId xmlns:a16="http://schemas.microsoft.com/office/drawing/2014/main" id="{640E6A53-E9FD-4C52-87EA-52129BB4A3E1}"/>
              </a:ext>
            </a:extLst>
          </p:cNvPr>
          <p:cNvSpPr txBox="1"/>
          <p:nvPr/>
        </p:nvSpPr>
        <p:spPr>
          <a:xfrm>
            <a:off x="3418184" y="4603283"/>
            <a:ext cx="6052737" cy="1077218"/>
          </a:xfrm>
          <a:prstGeom prst="rect">
            <a:avLst/>
          </a:prstGeom>
          <a:noFill/>
        </p:spPr>
        <p:txBody>
          <a:bodyPr wrap="square" rtlCol="0">
            <a:spAutoFit/>
          </a:bodyPr>
          <a:lstStyle/>
          <a:p>
            <a:r>
              <a:rPr lang="en-US" sz="3200" i="1"/>
              <a:t>44,495 </a:t>
            </a:r>
            <a:r>
              <a:rPr lang="en-US" sz="2400" i="1"/>
              <a:t>hours, even at only $10/hour, costs providers </a:t>
            </a:r>
            <a:r>
              <a:rPr lang="en-US" sz="3200" b="1" i="1"/>
              <a:t>$444,946 </a:t>
            </a:r>
            <a:r>
              <a:rPr lang="en-US" sz="2400" i="1"/>
              <a:t>annually </a:t>
            </a:r>
          </a:p>
        </p:txBody>
      </p:sp>
    </p:spTree>
    <p:extLst>
      <p:ext uri="{BB962C8B-B14F-4D97-AF65-F5344CB8AC3E}">
        <p14:creationId xmlns:p14="http://schemas.microsoft.com/office/powerpoint/2010/main" val="1190690814"/>
      </p:ext>
    </p:extLst>
  </p:cSld>
  <p:clrMapOvr>
    <a:masterClrMapping/>
  </p:clrMapOvr>
  <p:transition spd="med">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431" y="5549"/>
            <a:ext cx="11244171" cy="1600200"/>
          </a:xfrm>
        </p:spPr>
        <p:txBody>
          <a:bodyPr/>
          <a:lstStyle/>
          <a:p>
            <a:r>
              <a:rPr lang="en-US">
                <a:solidFill>
                  <a:schemeClr val="accent1"/>
                </a:solidFill>
              </a:rPr>
              <a:t>Example 1: Simpler Solution</a:t>
            </a:r>
          </a:p>
        </p:txBody>
      </p:sp>
      <p:sp>
        <p:nvSpPr>
          <p:cNvPr id="3" name="Content Placeholder 2"/>
          <p:cNvSpPr>
            <a:spLocks noGrp="1"/>
          </p:cNvSpPr>
          <p:nvPr>
            <p:ph idx="1"/>
          </p:nvPr>
        </p:nvSpPr>
        <p:spPr>
          <a:xfrm>
            <a:off x="533400" y="1136822"/>
            <a:ext cx="5806440" cy="3099898"/>
          </a:xfrm>
        </p:spPr>
        <p:txBody>
          <a:bodyPr anchor="ctr" anchorCtr="0">
            <a:normAutofit/>
          </a:bodyPr>
          <a:lstStyle/>
          <a:p>
            <a:pPr>
              <a:lnSpc>
                <a:spcPct val="107000"/>
              </a:lnSpc>
              <a:spcBef>
                <a:spcPts val="1800"/>
              </a:spcBef>
            </a:pPr>
            <a:r>
              <a:rPr lang="en-US" sz="2800">
                <a:solidFill>
                  <a:schemeClr val="tx2"/>
                </a:solidFill>
              </a:rPr>
              <a:t>Capture other party directly</a:t>
            </a:r>
          </a:p>
          <a:p>
            <a:pPr>
              <a:lnSpc>
                <a:spcPct val="107000"/>
              </a:lnSpc>
              <a:spcBef>
                <a:spcPts val="1800"/>
              </a:spcBef>
            </a:pPr>
            <a:r>
              <a:rPr lang="en-US" sz="2800">
                <a:solidFill>
                  <a:schemeClr val="tx2"/>
                </a:solidFill>
              </a:rPr>
              <a:t>Automatically run conflicts</a:t>
            </a:r>
          </a:p>
          <a:p>
            <a:pPr>
              <a:lnSpc>
                <a:spcPct val="107000"/>
              </a:lnSpc>
              <a:spcBef>
                <a:spcPts val="1800"/>
              </a:spcBef>
            </a:pPr>
            <a:r>
              <a:rPr lang="en-US" sz="2800">
                <a:solidFill>
                  <a:schemeClr val="tx2"/>
                </a:solidFill>
              </a:rPr>
              <a:t>Better Notifications</a:t>
            </a:r>
          </a:p>
          <a:p>
            <a:pPr>
              <a:lnSpc>
                <a:spcPct val="107000"/>
              </a:lnSpc>
              <a:spcBef>
                <a:spcPts val="1800"/>
              </a:spcBef>
            </a:pPr>
            <a:endParaRPr lang="en-US" sz="2800">
              <a:solidFill>
                <a:schemeClr val="tx2"/>
              </a:solidFill>
            </a:endParaRPr>
          </a:p>
        </p:txBody>
      </p:sp>
      <p:pic>
        <p:nvPicPr>
          <p:cNvPr id="8" name="Picture 7">
            <a:extLst>
              <a:ext uri="{FF2B5EF4-FFF2-40B4-BE49-F238E27FC236}">
                <a16:creationId xmlns:a16="http://schemas.microsoft.com/office/drawing/2014/main" id="{8B507446-6F5C-4CF2-89C5-68A8BD596C03}"/>
              </a:ext>
            </a:extLst>
          </p:cNvPr>
          <p:cNvPicPr>
            <a:picLocks noChangeAspect="1"/>
          </p:cNvPicPr>
          <p:nvPr/>
        </p:nvPicPr>
        <p:blipFill>
          <a:blip r:embed="rId3"/>
          <a:stretch>
            <a:fillRect/>
          </a:stretch>
        </p:blipFill>
        <p:spPr>
          <a:xfrm>
            <a:off x="5307104" y="1605749"/>
            <a:ext cx="2664917" cy="4247211"/>
          </a:xfrm>
          <a:prstGeom prst="rect">
            <a:avLst/>
          </a:prstGeom>
        </p:spPr>
      </p:pic>
      <p:pic>
        <p:nvPicPr>
          <p:cNvPr id="9" name="Picture 8">
            <a:extLst>
              <a:ext uri="{FF2B5EF4-FFF2-40B4-BE49-F238E27FC236}">
                <a16:creationId xmlns:a16="http://schemas.microsoft.com/office/drawing/2014/main" id="{538EB494-FB48-412E-B3D7-1B517799931B}"/>
              </a:ext>
            </a:extLst>
          </p:cNvPr>
          <p:cNvPicPr>
            <a:picLocks noChangeAspect="1"/>
          </p:cNvPicPr>
          <p:nvPr/>
        </p:nvPicPr>
        <p:blipFill>
          <a:blip r:embed="rId4"/>
          <a:stretch>
            <a:fillRect/>
          </a:stretch>
        </p:blipFill>
        <p:spPr>
          <a:xfrm>
            <a:off x="8605626" y="1605748"/>
            <a:ext cx="2503739" cy="4247211"/>
          </a:xfrm>
          <a:prstGeom prst="rect">
            <a:avLst/>
          </a:prstGeom>
        </p:spPr>
      </p:pic>
    </p:spTree>
    <p:extLst>
      <p:ext uri="{BB962C8B-B14F-4D97-AF65-F5344CB8AC3E}">
        <p14:creationId xmlns:p14="http://schemas.microsoft.com/office/powerpoint/2010/main" val="3218314414"/>
      </p:ext>
    </p:extLst>
  </p:cSld>
  <p:clrMapOvr>
    <a:masterClrMapping/>
  </p:clrMapOvr>
  <p:transition spd="med">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431" y="5549"/>
            <a:ext cx="11244171" cy="1600200"/>
          </a:xfrm>
        </p:spPr>
        <p:txBody>
          <a:bodyPr/>
          <a:lstStyle/>
          <a:p>
            <a:r>
              <a:rPr lang="en-US">
                <a:solidFill>
                  <a:schemeClr val="accent1"/>
                </a:solidFill>
              </a:rPr>
              <a:t>Example 2: Disposition &amp; Call Count Codes</a:t>
            </a:r>
          </a:p>
        </p:txBody>
      </p:sp>
      <p:sp>
        <p:nvSpPr>
          <p:cNvPr id="3" name="Content Placeholder 2"/>
          <p:cNvSpPr>
            <a:spLocks noGrp="1"/>
          </p:cNvSpPr>
          <p:nvPr>
            <p:ph idx="1"/>
          </p:nvPr>
        </p:nvSpPr>
        <p:spPr>
          <a:xfrm>
            <a:off x="7239000" y="1132291"/>
            <a:ext cx="4993468" cy="2480061"/>
          </a:xfrm>
        </p:spPr>
        <p:txBody>
          <a:bodyPr anchor="ctr" anchorCtr="0">
            <a:normAutofit/>
          </a:bodyPr>
          <a:lstStyle/>
          <a:p>
            <a:pPr>
              <a:lnSpc>
                <a:spcPct val="107000"/>
              </a:lnSpc>
              <a:spcBef>
                <a:spcPts val="1800"/>
              </a:spcBef>
            </a:pPr>
            <a:r>
              <a:rPr lang="en-US" sz="2400">
                <a:solidFill>
                  <a:schemeClr val="tx2"/>
                </a:solidFill>
              </a:rPr>
              <a:t>Static list of 50 Choices outside the system</a:t>
            </a:r>
          </a:p>
          <a:p>
            <a:pPr>
              <a:lnSpc>
                <a:spcPct val="107000"/>
              </a:lnSpc>
              <a:spcBef>
                <a:spcPts val="1800"/>
              </a:spcBef>
            </a:pPr>
            <a:r>
              <a:rPr lang="en-US" sz="2400">
                <a:solidFill>
                  <a:schemeClr val="tx2"/>
                </a:solidFill>
              </a:rPr>
              <a:t>Not context sensitive (error prone)</a:t>
            </a:r>
          </a:p>
        </p:txBody>
      </p:sp>
      <p:pic>
        <p:nvPicPr>
          <p:cNvPr id="4" name="Picture 3">
            <a:extLst>
              <a:ext uri="{FF2B5EF4-FFF2-40B4-BE49-F238E27FC236}">
                <a16:creationId xmlns:a16="http://schemas.microsoft.com/office/drawing/2014/main" id="{E37BD59E-8F83-4935-BF06-2D2A5774B5A5}"/>
              </a:ext>
            </a:extLst>
          </p:cNvPr>
          <p:cNvPicPr>
            <a:picLocks noChangeAspect="1"/>
          </p:cNvPicPr>
          <p:nvPr/>
        </p:nvPicPr>
        <p:blipFill>
          <a:blip r:embed="rId3"/>
          <a:stretch>
            <a:fillRect/>
          </a:stretch>
        </p:blipFill>
        <p:spPr>
          <a:xfrm>
            <a:off x="7239000" y="3323930"/>
            <a:ext cx="4709160" cy="2799333"/>
          </a:xfrm>
          <a:prstGeom prst="rect">
            <a:avLst/>
          </a:prstGeom>
        </p:spPr>
      </p:pic>
      <p:pic>
        <p:nvPicPr>
          <p:cNvPr id="6" name="Picture 5">
            <a:extLst>
              <a:ext uri="{FF2B5EF4-FFF2-40B4-BE49-F238E27FC236}">
                <a16:creationId xmlns:a16="http://schemas.microsoft.com/office/drawing/2014/main" id="{A0CCD9DB-2747-476B-BA20-5BD23DA020F7}"/>
              </a:ext>
            </a:extLst>
          </p:cNvPr>
          <p:cNvPicPr>
            <a:picLocks noChangeAspect="1"/>
          </p:cNvPicPr>
          <p:nvPr/>
        </p:nvPicPr>
        <p:blipFill>
          <a:blip r:embed="rId4"/>
          <a:stretch>
            <a:fillRect/>
          </a:stretch>
        </p:blipFill>
        <p:spPr>
          <a:xfrm>
            <a:off x="349626" y="1605748"/>
            <a:ext cx="6731396" cy="3972091"/>
          </a:xfrm>
          <a:prstGeom prst="rect">
            <a:avLst/>
          </a:prstGeom>
        </p:spPr>
      </p:pic>
    </p:spTree>
    <p:extLst>
      <p:ext uri="{BB962C8B-B14F-4D97-AF65-F5344CB8AC3E}">
        <p14:creationId xmlns:p14="http://schemas.microsoft.com/office/powerpoint/2010/main" val="993395139"/>
      </p:ext>
    </p:extLst>
  </p:cSld>
  <p:clrMapOvr>
    <a:masterClrMapping/>
  </p:clrMapOvr>
  <p:transition spd="med">
    <p:pull/>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431" y="5549"/>
            <a:ext cx="11244171" cy="1600200"/>
          </a:xfrm>
        </p:spPr>
        <p:txBody>
          <a:bodyPr/>
          <a:lstStyle/>
          <a:p>
            <a:r>
              <a:rPr lang="en-US">
                <a:solidFill>
                  <a:schemeClr val="accent1"/>
                </a:solidFill>
              </a:rPr>
              <a:t>The UCD Activity Menu</a:t>
            </a:r>
          </a:p>
        </p:txBody>
      </p:sp>
      <p:sp>
        <p:nvSpPr>
          <p:cNvPr id="8" name="Text Box 4">
            <a:extLst>
              <a:ext uri="{FF2B5EF4-FFF2-40B4-BE49-F238E27FC236}">
                <a16:creationId xmlns:a16="http://schemas.microsoft.com/office/drawing/2014/main" id="{47728C4A-E28B-49B3-B44F-DBBC24CE2677}"/>
              </a:ext>
            </a:extLst>
          </p:cNvPr>
          <p:cNvSpPr txBox="1">
            <a:spLocks noChangeArrowheads="1"/>
          </p:cNvSpPr>
          <p:nvPr/>
        </p:nvSpPr>
        <p:spPr bwMode="auto">
          <a:xfrm>
            <a:off x="778740" y="1303236"/>
            <a:ext cx="2222630" cy="1057275"/>
          </a:xfrm>
          <a:prstGeom prst="rect">
            <a:avLst/>
          </a:prstGeom>
          <a:gradFill rotWithShape="1">
            <a:gsLst>
              <a:gs pos="0">
                <a:srgbClr val="969696"/>
              </a:gs>
              <a:gs pos="100000">
                <a:srgbClr val="FFFFFF">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1143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900" b="1">
              <a:latin typeface="Verdana" panose="020B0604030504040204" pitchFamily="34" charset="0"/>
            </a:endParaRPr>
          </a:p>
          <a:p>
            <a:pPr eaLnBrk="1" hangingPunct="1"/>
            <a:endParaRPr lang="en-US" altLang="en-US" sz="900" b="1">
              <a:latin typeface="Verdana" panose="020B0604030504040204" pitchFamily="34" charset="0"/>
            </a:endParaRPr>
          </a:p>
          <a:p>
            <a:pPr eaLnBrk="1" hangingPunct="1"/>
            <a:r>
              <a:rPr lang="en-US" altLang="en-US" sz="1200" b="1">
                <a:latin typeface="Verdana" panose="020B0604030504040204" pitchFamily="34" charset="0"/>
              </a:rPr>
              <a:t>Inception</a:t>
            </a:r>
            <a:br>
              <a:rPr lang="en-US" altLang="en-US" sz="900" b="1">
                <a:latin typeface="Verdana" panose="020B0604030504040204" pitchFamily="34" charset="0"/>
              </a:rPr>
            </a:br>
            <a:r>
              <a:rPr lang="en-US" altLang="en-US" sz="900">
                <a:latin typeface="Verdana" panose="020B0604030504040204" pitchFamily="34" charset="0"/>
              </a:rPr>
              <a:t>Map User and Site Goals to </a:t>
            </a:r>
            <a:br>
              <a:rPr lang="en-US" altLang="en-US" sz="900">
                <a:latin typeface="Verdana" panose="020B0604030504040204" pitchFamily="34" charset="0"/>
              </a:rPr>
            </a:br>
            <a:r>
              <a:rPr lang="en-US" altLang="en-US" sz="900">
                <a:latin typeface="Verdana" panose="020B0604030504040204" pitchFamily="34" charset="0"/>
              </a:rPr>
              <a:t>Business and Brand Goals</a:t>
            </a:r>
          </a:p>
        </p:txBody>
      </p:sp>
      <p:sp>
        <p:nvSpPr>
          <p:cNvPr id="9" name="Text Box 5">
            <a:extLst>
              <a:ext uri="{FF2B5EF4-FFF2-40B4-BE49-F238E27FC236}">
                <a16:creationId xmlns:a16="http://schemas.microsoft.com/office/drawing/2014/main" id="{A8D0FC42-8DDD-426C-A5B3-2776C345200F}"/>
              </a:ext>
            </a:extLst>
          </p:cNvPr>
          <p:cNvSpPr txBox="1">
            <a:spLocks noChangeArrowheads="1"/>
          </p:cNvSpPr>
          <p:nvPr/>
        </p:nvSpPr>
        <p:spPr bwMode="auto">
          <a:xfrm>
            <a:off x="3626890" y="1270885"/>
            <a:ext cx="2222630" cy="1057275"/>
          </a:xfrm>
          <a:prstGeom prst="rect">
            <a:avLst/>
          </a:prstGeom>
          <a:gradFill rotWithShape="1">
            <a:gsLst>
              <a:gs pos="0">
                <a:srgbClr val="969696"/>
              </a:gs>
              <a:gs pos="100000">
                <a:srgbClr val="FFFFFF">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1143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900" b="1">
              <a:latin typeface="Verdana" panose="020B0604030504040204" pitchFamily="34" charset="0"/>
            </a:endParaRPr>
          </a:p>
          <a:p>
            <a:pPr eaLnBrk="1" hangingPunct="1"/>
            <a:endParaRPr lang="en-US" altLang="en-US" sz="900" b="1">
              <a:latin typeface="Verdana" panose="020B0604030504040204" pitchFamily="34" charset="0"/>
            </a:endParaRPr>
          </a:p>
          <a:p>
            <a:pPr eaLnBrk="1" hangingPunct="1"/>
            <a:r>
              <a:rPr lang="en-US" altLang="en-US" sz="1200" b="1">
                <a:latin typeface="Verdana" panose="020B0604030504040204" pitchFamily="34" charset="0"/>
              </a:rPr>
              <a:t>Elaboration</a:t>
            </a:r>
          </a:p>
          <a:p>
            <a:pPr eaLnBrk="1" hangingPunct="1"/>
            <a:r>
              <a:rPr lang="en-US" altLang="en-US" sz="900">
                <a:latin typeface="Verdana" panose="020B0604030504040204" pitchFamily="34" charset="0"/>
              </a:rPr>
              <a:t>Exploration of Alternative Models</a:t>
            </a:r>
          </a:p>
          <a:p>
            <a:pPr eaLnBrk="1" hangingPunct="1"/>
            <a:endParaRPr lang="en-US" altLang="en-US" sz="900">
              <a:latin typeface="Verdana" panose="020B0604030504040204" pitchFamily="34" charset="0"/>
            </a:endParaRPr>
          </a:p>
          <a:p>
            <a:pPr eaLnBrk="1" hangingPunct="1"/>
            <a:endParaRPr lang="en-US" altLang="en-US" sz="900" b="1">
              <a:latin typeface="Verdana" panose="020B0604030504040204" pitchFamily="34" charset="0"/>
            </a:endParaRPr>
          </a:p>
        </p:txBody>
      </p:sp>
      <p:sp>
        <p:nvSpPr>
          <p:cNvPr id="10" name="Text Box 6">
            <a:extLst>
              <a:ext uri="{FF2B5EF4-FFF2-40B4-BE49-F238E27FC236}">
                <a16:creationId xmlns:a16="http://schemas.microsoft.com/office/drawing/2014/main" id="{C497E4D1-7A58-4C64-B0D6-8DA9B87799E6}"/>
              </a:ext>
            </a:extLst>
          </p:cNvPr>
          <p:cNvSpPr txBox="1">
            <a:spLocks noChangeArrowheads="1"/>
          </p:cNvSpPr>
          <p:nvPr/>
        </p:nvSpPr>
        <p:spPr bwMode="auto">
          <a:xfrm>
            <a:off x="6825327" y="1270027"/>
            <a:ext cx="1678195" cy="1057275"/>
          </a:xfrm>
          <a:prstGeom prst="rect">
            <a:avLst/>
          </a:prstGeom>
          <a:gradFill rotWithShape="1">
            <a:gsLst>
              <a:gs pos="0">
                <a:srgbClr val="969696">
                  <a:alpha val="79999"/>
                </a:srgbClr>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1143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b="1">
              <a:latin typeface="Verdana" panose="020B0604030504040204" pitchFamily="34" charset="0"/>
            </a:endParaRPr>
          </a:p>
          <a:p>
            <a:pPr eaLnBrk="1" hangingPunct="1"/>
            <a:r>
              <a:rPr lang="en-US" altLang="en-US" sz="1200" b="1">
                <a:latin typeface="Verdana" panose="020B0604030504040204" pitchFamily="34" charset="0"/>
              </a:rPr>
              <a:t>Construction</a:t>
            </a:r>
          </a:p>
          <a:p>
            <a:pPr algn="ctr" eaLnBrk="1" hangingPunct="1"/>
            <a:endParaRPr lang="en-US" altLang="en-US" sz="900" b="1">
              <a:latin typeface="Verdana" panose="020B0604030504040204" pitchFamily="34" charset="0"/>
            </a:endParaRPr>
          </a:p>
          <a:p>
            <a:pPr algn="ctr" eaLnBrk="1" hangingPunct="1"/>
            <a:endParaRPr lang="en-US" altLang="en-US" sz="900" b="1">
              <a:latin typeface="Verdana" panose="020B0604030504040204" pitchFamily="34" charset="0"/>
            </a:endParaRPr>
          </a:p>
          <a:p>
            <a:pPr algn="ctr" eaLnBrk="1" hangingPunct="1"/>
            <a:endParaRPr lang="en-US" altLang="en-US" sz="900" b="1">
              <a:latin typeface="Verdana" panose="020B0604030504040204" pitchFamily="34" charset="0"/>
            </a:endParaRPr>
          </a:p>
        </p:txBody>
      </p:sp>
      <p:sp>
        <p:nvSpPr>
          <p:cNvPr id="11" name="Text Box 7">
            <a:extLst>
              <a:ext uri="{FF2B5EF4-FFF2-40B4-BE49-F238E27FC236}">
                <a16:creationId xmlns:a16="http://schemas.microsoft.com/office/drawing/2014/main" id="{89399A6E-9975-42BA-9487-CE06782270F9}"/>
              </a:ext>
            </a:extLst>
          </p:cNvPr>
          <p:cNvSpPr txBox="1">
            <a:spLocks noChangeArrowheads="1"/>
          </p:cNvSpPr>
          <p:nvPr/>
        </p:nvSpPr>
        <p:spPr bwMode="auto">
          <a:xfrm>
            <a:off x="9750999" y="1252222"/>
            <a:ext cx="1367719" cy="1057275"/>
          </a:xfrm>
          <a:prstGeom prst="rect">
            <a:avLst/>
          </a:prstGeom>
          <a:gradFill rotWithShape="1">
            <a:gsLst>
              <a:gs pos="0">
                <a:srgbClr val="969696">
                  <a:alpha val="79999"/>
                </a:srgbClr>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112713"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900" b="1">
              <a:latin typeface="Verdana" panose="020B0604030504040204" pitchFamily="34" charset="0"/>
            </a:endParaRPr>
          </a:p>
          <a:p>
            <a:pPr eaLnBrk="1" hangingPunct="1"/>
            <a:endParaRPr lang="en-US" altLang="en-US" sz="900" b="1">
              <a:latin typeface="Verdana" panose="020B0604030504040204" pitchFamily="34" charset="0"/>
            </a:endParaRPr>
          </a:p>
          <a:p>
            <a:pPr algn="ctr" eaLnBrk="1" hangingPunct="1"/>
            <a:r>
              <a:rPr lang="en-US" altLang="en-US" sz="1200" b="1">
                <a:latin typeface="Verdana" panose="020B0604030504040204" pitchFamily="34" charset="0"/>
              </a:rPr>
              <a:t>Transition</a:t>
            </a:r>
          </a:p>
        </p:txBody>
      </p:sp>
      <p:sp>
        <p:nvSpPr>
          <p:cNvPr id="12" name="Rectangle 9">
            <a:extLst>
              <a:ext uri="{FF2B5EF4-FFF2-40B4-BE49-F238E27FC236}">
                <a16:creationId xmlns:a16="http://schemas.microsoft.com/office/drawing/2014/main" id="{101D0FD9-9247-4BF2-8093-4BA4426A9A6D}"/>
              </a:ext>
            </a:extLst>
          </p:cNvPr>
          <p:cNvSpPr>
            <a:spLocks noChangeArrowheads="1"/>
          </p:cNvSpPr>
          <p:nvPr/>
        </p:nvSpPr>
        <p:spPr bwMode="auto">
          <a:xfrm>
            <a:off x="3629406" y="2527533"/>
            <a:ext cx="2369264"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4300" indent="-1143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Aft>
                <a:spcPct val="50000"/>
              </a:spcAft>
              <a:buClr>
                <a:srgbClr val="F24D1F"/>
              </a:buClr>
              <a:buSzPct val="90000"/>
              <a:buFont typeface="Webdings" panose="05030102010509060703" pitchFamily="18" charset="2"/>
              <a:buNone/>
            </a:pPr>
            <a:r>
              <a:rPr lang="en-US" altLang="en-US" sz="1000">
                <a:latin typeface="Verdana" panose="020B0604030504040204" pitchFamily="34" charset="0"/>
              </a:rPr>
              <a:t>Iterative 3x3 Prototype Design</a:t>
            </a:r>
          </a:p>
          <a:p>
            <a:pPr eaLnBrk="1" hangingPunct="1">
              <a:spcAft>
                <a:spcPct val="50000"/>
              </a:spcAft>
              <a:buClr>
                <a:srgbClr val="F24D1F"/>
              </a:buClr>
              <a:buSzPct val="90000"/>
              <a:buFont typeface="Webdings" panose="05030102010509060703" pitchFamily="18" charset="2"/>
              <a:buNone/>
            </a:pPr>
            <a:r>
              <a:rPr lang="en-US" altLang="en-US" sz="1000">
                <a:latin typeface="Verdana" panose="020B0604030504040204" pitchFamily="34" charset="0"/>
              </a:rPr>
              <a:t>Low, Mid and High-Fidelity Prototyping </a:t>
            </a:r>
          </a:p>
          <a:p>
            <a:pPr eaLnBrk="1" hangingPunct="1">
              <a:spcAft>
                <a:spcPct val="50000"/>
              </a:spcAft>
              <a:buClr>
                <a:srgbClr val="F24D1F"/>
              </a:buClr>
              <a:buSzPct val="90000"/>
              <a:buFont typeface="Webdings" panose="05030102010509060703" pitchFamily="18" charset="2"/>
              <a:buNone/>
            </a:pPr>
            <a:r>
              <a:rPr lang="en-US" altLang="en-US" sz="1000">
                <a:latin typeface="Verdana" panose="020B0604030504040204" pitchFamily="34" charset="0"/>
              </a:rPr>
              <a:t>Iterative Prototype Usability Testing</a:t>
            </a:r>
          </a:p>
          <a:p>
            <a:pPr eaLnBrk="1" hangingPunct="1">
              <a:spcAft>
                <a:spcPct val="50000"/>
              </a:spcAft>
              <a:buClr>
                <a:srgbClr val="F24D1F"/>
              </a:buClr>
              <a:buSzPct val="90000"/>
              <a:buFont typeface="Webdings" panose="05030102010509060703" pitchFamily="18" charset="2"/>
              <a:buNone/>
            </a:pPr>
            <a:r>
              <a:rPr lang="en-US" altLang="en-US" sz="1000">
                <a:latin typeface="Verdana" panose="020B0604030504040204" pitchFamily="34" charset="0"/>
              </a:rPr>
              <a:t>Brand Integration</a:t>
            </a:r>
          </a:p>
          <a:p>
            <a:pPr eaLnBrk="1" hangingPunct="1">
              <a:spcAft>
                <a:spcPct val="50000"/>
              </a:spcAft>
              <a:buClr>
                <a:srgbClr val="F24D1F"/>
              </a:buClr>
              <a:buSzPct val="90000"/>
              <a:buFont typeface="Webdings" panose="05030102010509060703" pitchFamily="18" charset="2"/>
              <a:buNone/>
            </a:pPr>
            <a:r>
              <a:rPr lang="en-US" altLang="en-US" sz="1000">
                <a:latin typeface="Verdana" panose="020B0604030504040204" pitchFamily="34" charset="0"/>
              </a:rPr>
              <a:t>Interface Design</a:t>
            </a:r>
          </a:p>
          <a:p>
            <a:pPr eaLnBrk="1" hangingPunct="1">
              <a:spcAft>
                <a:spcPct val="50000"/>
              </a:spcAft>
              <a:buClr>
                <a:srgbClr val="F24D1F"/>
              </a:buClr>
              <a:buSzPct val="90000"/>
              <a:buFont typeface="Webdings" panose="05030102010509060703" pitchFamily="18" charset="2"/>
              <a:buNone/>
            </a:pPr>
            <a:r>
              <a:rPr lang="en-US" altLang="en-US" sz="1000">
                <a:latin typeface="Verdana" panose="020B0604030504040204" pitchFamily="34" charset="0"/>
              </a:rPr>
              <a:t>Usability Heuristic Evaluation</a:t>
            </a:r>
          </a:p>
          <a:p>
            <a:pPr eaLnBrk="1" hangingPunct="1">
              <a:spcAft>
                <a:spcPct val="50000"/>
              </a:spcAft>
              <a:buClr>
                <a:srgbClr val="F24D1F"/>
              </a:buClr>
              <a:buSzPct val="90000"/>
              <a:buFont typeface="Webdings" panose="05030102010509060703" pitchFamily="18" charset="2"/>
              <a:buNone/>
            </a:pPr>
            <a:r>
              <a:rPr lang="en-US" altLang="en-US" sz="1000">
                <a:latin typeface="Verdana" panose="020B0604030504040204" pitchFamily="34" charset="0"/>
              </a:rPr>
              <a:t>Brand Heuristic Evaluation</a:t>
            </a:r>
          </a:p>
          <a:p>
            <a:pPr eaLnBrk="1" hangingPunct="1">
              <a:spcAft>
                <a:spcPct val="50000"/>
              </a:spcAft>
              <a:buClr>
                <a:srgbClr val="F24D1F"/>
              </a:buClr>
              <a:buSzPct val="90000"/>
              <a:buFont typeface="Webdings" panose="05030102010509060703" pitchFamily="18" charset="2"/>
              <a:buNone/>
            </a:pPr>
            <a:r>
              <a:rPr lang="en-US" altLang="en-US" sz="1000">
                <a:latin typeface="Verdana" panose="020B0604030504040204" pitchFamily="34" charset="0"/>
              </a:rPr>
              <a:t>Brand Communication Preference Testing</a:t>
            </a:r>
          </a:p>
        </p:txBody>
      </p:sp>
      <p:grpSp>
        <p:nvGrpSpPr>
          <p:cNvPr id="13" name="Group 10">
            <a:extLst>
              <a:ext uri="{FF2B5EF4-FFF2-40B4-BE49-F238E27FC236}">
                <a16:creationId xmlns:a16="http://schemas.microsoft.com/office/drawing/2014/main" id="{17934A5F-4E17-4624-B343-6594CA285D77}"/>
              </a:ext>
            </a:extLst>
          </p:cNvPr>
          <p:cNvGrpSpPr>
            <a:grpSpLocks/>
          </p:cNvGrpSpPr>
          <p:nvPr/>
        </p:nvGrpSpPr>
        <p:grpSpPr bwMode="auto">
          <a:xfrm>
            <a:off x="4007715" y="3601936"/>
            <a:ext cx="1990955" cy="2185987"/>
            <a:chOff x="2485" y="1705"/>
            <a:chExt cx="971" cy="973"/>
          </a:xfrm>
        </p:grpSpPr>
        <p:sp>
          <p:nvSpPr>
            <p:cNvPr id="14" name="Freeform 11">
              <a:extLst>
                <a:ext uri="{FF2B5EF4-FFF2-40B4-BE49-F238E27FC236}">
                  <a16:creationId xmlns:a16="http://schemas.microsoft.com/office/drawing/2014/main" id="{5C96C9A2-966A-4ED2-90C9-4AF9929A5A85}"/>
                </a:ext>
              </a:extLst>
            </p:cNvPr>
            <p:cNvSpPr>
              <a:spLocks/>
            </p:cNvSpPr>
            <p:nvPr/>
          </p:nvSpPr>
          <p:spPr bwMode="auto">
            <a:xfrm>
              <a:off x="2485" y="1705"/>
              <a:ext cx="350" cy="660"/>
            </a:xfrm>
            <a:custGeom>
              <a:avLst/>
              <a:gdLst>
                <a:gd name="T0" fmla="*/ 701 w 702"/>
                <a:gd name="T1" fmla="*/ 201 h 1322"/>
                <a:gd name="T2" fmla="*/ 699 w 702"/>
                <a:gd name="T3" fmla="*/ 204 h 1322"/>
                <a:gd name="T4" fmla="*/ 699 w 702"/>
                <a:gd name="T5" fmla="*/ 208 h 1322"/>
                <a:gd name="T6" fmla="*/ 697 w 702"/>
                <a:gd name="T7" fmla="*/ 211 h 1322"/>
                <a:gd name="T8" fmla="*/ 696 w 702"/>
                <a:gd name="T9" fmla="*/ 213 h 1322"/>
                <a:gd name="T10" fmla="*/ 688 w 702"/>
                <a:gd name="T11" fmla="*/ 235 h 1322"/>
                <a:gd name="T12" fmla="*/ 602 w 702"/>
                <a:gd name="T13" fmla="*/ 451 h 1322"/>
                <a:gd name="T14" fmla="*/ 561 w 702"/>
                <a:gd name="T15" fmla="*/ 551 h 1322"/>
                <a:gd name="T16" fmla="*/ 529 w 702"/>
                <a:gd name="T17" fmla="*/ 584 h 1322"/>
                <a:gd name="T18" fmla="*/ 507 w 702"/>
                <a:gd name="T19" fmla="*/ 589 h 1322"/>
                <a:gd name="T20" fmla="*/ 484 w 702"/>
                <a:gd name="T21" fmla="*/ 584 h 1322"/>
                <a:gd name="T22" fmla="*/ 452 w 702"/>
                <a:gd name="T23" fmla="*/ 552 h 1322"/>
                <a:gd name="T24" fmla="*/ 451 w 702"/>
                <a:gd name="T25" fmla="*/ 507 h 1322"/>
                <a:gd name="T26" fmla="*/ 412 w 702"/>
                <a:gd name="T27" fmla="*/ 366 h 1322"/>
                <a:gd name="T28" fmla="*/ 362 w 702"/>
                <a:gd name="T29" fmla="*/ 406 h 1322"/>
                <a:gd name="T30" fmla="*/ 265 w 702"/>
                <a:gd name="T31" fmla="*/ 511 h 1322"/>
                <a:gd name="T32" fmla="*/ 162 w 702"/>
                <a:gd name="T33" fmla="*/ 703 h 1322"/>
                <a:gd name="T34" fmla="*/ 119 w 702"/>
                <a:gd name="T35" fmla="*/ 915 h 1322"/>
                <a:gd name="T36" fmla="*/ 141 w 702"/>
                <a:gd name="T37" fmla="*/ 1133 h 1322"/>
                <a:gd name="T38" fmla="*/ 183 w 702"/>
                <a:gd name="T39" fmla="*/ 1261 h 1322"/>
                <a:gd name="T40" fmla="*/ 166 w 702"/>
                <a:gd name="T41" fmla="*/ 1303 h 1322"/>
                <a:gd name="T42" fmla="*/ 136 w 702"/>
                <a:gd name="T43" fmla="*/ 1321 h 1322"/>
                <a:gd name="T44" fmla="*/ 113 w 702"/>
                <a:gd name="T45" fmla="*/ 1321 h 1322"/>
                <a:gd name="T46" fmla="*/ 82 w 702"/>
                <a:gd name="T47" fmla="*/ 1304 h 1322"/>
                <a:gd name="T48" fmla="*/ 27 w 702"/>
                <a:gd name="T49" fmla="*/ 1163 h 1322"/>
                <a:gd name="T50" fmla="*/ 0 w 702"/>
                <a:gd name="T51" fmla="*/ 910 h 1322"/>
                <a:gd name="T52" fmla="*/ 50 w 702"/>
                <a:gd name="T53" fmla="*/ 663 h 1322"/>
                <a:gd name="T54" fmla="*/ 170 w 702"/>
                <a:gd name="T55" fmla="*/ 438 h 1322"/>
                <a:gd name="T56" fmla="*/ 289 w 702"/>
                <a:gd name="T57" fmla="*/ 311 h 1322"/>
                <a:gd name="T58" fmla="*/ 361 w 702"/>
                <a:gd name="T59" fmla="*/ 256 h 1322"/>
                <a:gd name="T60" fmla="*/ 270 w 702"/>
                <a:gd name="T61" fmla="*/ 114 h 1322"/>
                <a:gd name="T62" fmla="*/ 236 w 702"/>
                <a:gd name="T63" fmla="*/ 83 h 1322"/>
                <a:gd name="T64" fmla="*/ 235 w 702"/>
                <a:gd name="T65" fmla="*/ 38 h 1322"/>
                <a:gd name="T66" fmla="*/ 266 w 702"/>
                <a:gd name="T67" fmla="*/ 6 h 1322"/>
                <a:gd name="T68" fmla="*/ 289 w 702"/>
                <a:gd name="T69" fmla="*/ 0 h 1322"/>
                <a:gd name="T70" fmla="*/ 312 w 702"/>
                <a:gd name="T71" fmla="*/ 4 h 1322"/>
                <a:gd name="T72" fmla="*/ 663 w 702"/>
                <a:gd name="T73" fmla="*/ 135 h 1322"/>
                <a:gd name="T74" fmla="*/ 667 w 702"/>
                <a:gd name="T75" fmla="*/ 136 h 1322"/>
                <a:gd name="T76" fmla="*/ 669 w 702"/>
                <a:gd name="T77" fmla="*/ 137 h 1322"/>
                <a:gd name="T78" fmla="*/ 674 w 702"/>
                <a:gd name="T79" fmla="*/ 141 h 1322"/>
                <a:gd name="T80" fmla="*/ 676 w 702"/>
                <a:gd name="T81" fmla="*/ 142 h 1322"/>
                <a:gd name="T82" fmla="*/ 682 w 702"/>
                <a:gd name="T83" fmla="*/ 147 h 1322"/>
                <a:gd name="T84" fmla="*/ 687 w 702"/>
                <a:gd name="T85" fmla="*/ 151 h 1322"/>
                <a:gd name="T86" fmla="*/ 691 w 702"/>
                <a:gd name="T87" fmla="*/ 157 h 1322"/>
                <a:gd name="T88" fmla="*/ 691 w 702"/>
                <a:gd name="T89" fmla="*/ 158 h 1322"/>
                <a:gd name="T90" fmla="*/ 695 w 702"/>
                <a:gd name="T91" fmla="*/ 164 h 1322"/>
                <a:gd name="T92" fmla="*/ 696 w 702"/>
                <a:gd name="T93" fmla="*/ 165 h 1322"/>
                <a:gd name="T94" fmla="*/ 698 w 702"/>
                <a:gd name="T95" fmla="*/ 172 h 1322"/>
                <a:gd name="T96" fmla="*/ 701 w 702"/>
                <a:gd name="T97" fmla="*/ 180 h 1322"/>
                <a:gd name="T98" fmla="*/ 702 w 702"/>
                <a:gd name="T99" fmla="*/ 186 h 1322"/>
                <a:gd name="T100" fmla="*/ 702 w 702"/>
                <a:gd name="T101" fmla="*/ 189 h 1322"/>
                <a:gd name="T102" fmla="*/ 702 w 702"/>
                <a:gd name="T103" fmla="*/ 194 h 132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02"/>
                <a:gd name="T157" fmla="*/ 0 h 1322"/>
                <a:gd name="T158" fmla="*/ 702 w 702"/>
                <a:gd name="T159" fmla="*/ 1322 h 132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02" h="1322">
                  <a:moveTo>
                    <a:pt x="701" y="195"/>
                  </a:moveTo>
                  <a:lnTo>
                    <a:pt x="701" y="196"/>
                  </a:lnTo>
                  <a:lnTo>
                    <a:pt x="701" y="198"/>
                  </a:lnTo>
                  <a:lnTo>
                    <a:pt x="701" y="201"/>
                  </a:lnTo>
                  <a:lnTo>
                    <a:pt x="699" y="203"/>
                  </a:lnTo>
                  <a:lnTo>
                    <a:pt x="699" y="204"/>
                  </a:lnTo>
                  <a:lnTo>
                    <a:pt x="699" y="205"/>
                  </a:lnTo>
                  <a:lnTo>
                    <a:pt x="699" y="207"/>
                  </a:lnTo>
                  <a:lnTo>
                    <a:pt x="699" y="208"/>
                  </a:lnTo>
                  <a:lnTo>
                    <a:pt x="698" y="210"/>
                  </a:lnTo>
                  <a:lnTo>
                    <a:pt x="698" y="211"/>
                  </a:lnTo>
                  <a:lnTo>
                    <a:pt x="697" y="211"/>
                  </a:lnTo>
                  <a:lnTo>
                    <a:pt x="697" y="212"/>
                  </a:lnTo>
                  <a:lnTo>
                    <a:pt x="697" y="213"/>
                  </a:lnTo>
                  <a:lnTo>
                    <a:pt x="696" y="213"/>
                  </a:lnTo>
                  <a:lnTo>
                    <a:pt x="696" y="215"/>
                  </a:lnTo>
                  <a:lnTo>
                    <a:pt x="688" y="235"/>
                  </a:lnTo>
                  <a:lnTo>
                    <a:pt x="671" y="277"/>
                  </a:lnTo>
                  <a:lnTo>
                    <a:pt x="649" y="331"/>
                  </a:lnTo>
                  <a:lnTo>
                    <a:pt x="626" y="391"/>
                  </a:lnTo>
                  <a:lnTo>
                    <a:pt x="602" y="451"/>
                  </a:lnTo>
                  <a:lnTo>
                    <a:pt x="581" y="501"/>
                  </a:lnTo>
                  <a:lnTo>
                    <a:pt x="567" y="537"/>
                  </a:lnTo>
                  <a:lnTo>
                    <a:pt x="561" y="551"/>
                  </a:lnTo>
                  <a:lnTo>
                    <a:pt x="555" y="561"/>
                  </a:lnTo>
                  <a:lnTo>
                    <a:pt x="549" y="571"/>
                  </a:lnTo>
                  <a:lnTo>
                    <a:pt x="539" y="579"/>
                  </a:lnTo>
                  <a:lnTo>
                    <a:pt x="529" y="584"/>
                  </a:lnTo>
                  <a:lnTo>
                    <a:pt x="523" y="587"/>
                  </a:lnTo>
                  <a:lnTo>
                    <a:pt x="519" y="588"/>
                  </a:lnTo>
                  <a:lnTo>
                    <a:pt x="513" y="589"/>
                  </a:lnTo>
                  <a:lnTo>
                    <a:pt x="507" y="589"/>
                  </a:lnTo>
                  <a:lnTo>
                    <a:pt x="501" y="589"/>
                  </a:lnTo>
                  <a:lnTo>
                    <a:pt x="496" y="588"/>
                  </a:lnTo>
                  <a:lnTo>
                    <a:pt x="490" y="587"/>
                  </a:lnTo>
                  <a:lnTo>
                    <a:pt x="484" y="584"/>
                  </a:lnTo>
                  <a:lnTo>
                    <a:pt x="474" y="579"/>
                  </a:lnTo>
                  <a:lnTo>
                    <a:pt x="465" y="572"/>
                  </a:lnTo>
                  <a:lnTo>
                    <a:pt x="458" y="563"/>
                  </a:lnTo>
                  <a:lnTo>
                    <a:pt x="452" y="552"/>
                  </a:lnTo>
                  <a:lnTo>
                    <a:pt x="448" y="542"/>
                  </a:lnTo>
                  <a:lnTo>
                    <a:pt x="446" y="530"/>
                  </a:lnTo>
                  <a:lnTo>
                    <a:pt x="447" y="519"/>
                  </a:lnTo>
                  <a:lnTo>
                    <a:pt x="451" y="507"/>
                  </a:lnTo>
                  <a:lnTo>
                    <a:pt x="544" y="276"/>
                  </a:lnTo>
                  <a:lnTo>
                    <a:pt x="437" y="347"/>
                  </a:lnTo>
                  <a:lnTo>
                    <a:pt x="424" y="356"/>
                  </a:lnTo>
                  <a:lnTo>
                    <a:pt x="412" y="366"/>
                  </a:lnTo>
                  <a:lnTo>
                    <a:pt x="399" y="375"/>
                  </a:lnTo>
                  <a:lnTo>
                    <a:pt x="386" y="385"/>
                  </a:lnTo>
                  <a:lnTo>
                    <a:pt x="374" y="395"/>
                  </a:lnTo>
                  <a:lnTo>
                    <a:pt x="362" y="406"/>
                  </a:lnTo>
                  <a:lnTo>
                    <a:pt x="350" y="416"/>
                  </a:lnTo>
                  <a:lnTo>
                    <a:pt x="339" y="427"/>
                  </a:lnTo>
                  <a:lnTo>
                    <a:pt x="300" y="467"/>
                  </a:lnTo>
                  <a:lnTo>
                    <a:pt x="265" y="511"/>
                  </a:lnTo>
                  <a:lnTo>
                    <a:pt x="233" y="556"/>
                  </a:lnTo>
                  <a:lnTo>
                    <a:pt x="205" y="603"/>
                  </a:lnTo>
                  <a:lnTo>
                    <a:pt x="181" y="652"/>
                  </a:lnTo>
                  <a:lnTo>
                    <a:pt x="162" y="703"/>
                  </a:lnTo>
                  <a:lnTo>
                    <a:pt x="144" y="755"/>
                  </a:lnTo>
                  <a:lnTo>
                    <a:pt x="133" y="808"/>
                  </a:lnTo>
                  <a:lnTo>
                    <a:pt x="124" y="861"/>
                  </a:lnTo>
                  <a:lnTo>
                    <a:pt x="119" y="915"/>
                  </a:lnTo>
                  <a:lnTo>
                    <a:pt x="119" y="970"/>
                  </a:lnTo>
                  <a:lnTo>
                    <a:pt x="122" y="1024"/>
                  </a:lnTo>
                  <a:lnTo>
                    <a:pt x="129" y="1079"/>
                  </a:lnTo>
                  <a:lnTo>
                    <a:pt x="141" y="1133"/>
                  </a:lnTo>
                  <a:lnTo>
                    <a:pt x="157" y="1187"/>
                  </a:lnTo>
                  <a:lnTo>
                    <a:pt x="178" y="1239"/>
                  </a:lnTo>
                  <a:lnTo>
                    <a:pt x="181" y="1249"/>
                  </a:lnTo>
                  <a:lnTo>
                    <a:pt x="183" y="1261"/>
                  </a:lnTo>
                  <a:lnTo>
                    <a:pt x="182" y="1272"/>
                  </a:lnTo>
                  <a:lnTo>
                    <a:pt x="179" y="1284"/>
                  </a:lnTo>
                  <a:lnTo>
                    <a:pt x="173" y="1294"/>
                  </a:lnTo>
                  <a:lnTo>
                    <a:pt x="166" y="1303"/>
                  </a:lnTo>
                  <a:lnTo>
                    <a:pt x="158" y="1311"/>
                  </a:lnTo>
                  <a:lnTo>
                    <a:pt x="148" y="1317"/>
                  </a:lnTo>
                  <a:lnTo>
                    <a:pt x="142" y="1319"/>
                  </a:lnTo>
                  <a:lnTo>
                    <a:pt x="136" y="1321"/>
                  </a:lnTo>
                  <a:lnTo>
                    <a:pt x="131" y="1322"/>
                  </a:lnTo>
                  <a:lnTo>
                    <a:pt x="125" y="1322"/>
                  </a:lnTo>
                  <a:lnTo>
                    <a:pt x="119" y="1322"/>
                  </a:lnTo>
                  <a:lnTo>
                    <a:pt x="113" y="1321"/>
                  </a:lnTo>
                  <a:lnTo>
                    <a:pt x="107" y="1319"/>
                  </a:lnTo>
                  <a:lnTo>
                    <a:pt x="102" y="1317"/>
                  </a:lnTo>
                  <a:lnTo>
                    <a:pt x="91" y="1311"/>
                  </a:lnTo>
                  <a:lnTo>
                    <a:pt x="82" y="1304"/>
                  </a:lnTo>
                  <a:lnTo>
                    <a:pt x="75" y="1296"/>
                  </a:lnTo>
                  <a:lnTo>
                    <a:pt x="69" y="1286"/>
                  </a:lnTo>
                  <a:lnTo>
                    <a:pt x="45" y="1225"/>
                  </a:lnTo>
                  <a:lnTo>
                    <a:pt x="27" y="1163"/>
                  </a:lnTo>
                  <a:lnTo>
                    <a:pt x="13" y="1101"/>
                  </a:lnTo>
                  <a:lnTo>
                    <a:pt x="4" y="1037"/>
                  </a:lnTo>
                  <a:lnTo>
                    <a:pt x="0" y="974"/>
                  </a:lnTo>
                  <a:lnTo>
                    <a:pt x="0" y="910"/>
                  </a:lnTo>
                  <a:lnTo>
                    <a:pt x="6" y="847"/>
                  </a:lnTo>
                  <a:lnTo>
                    <a:pt x="17" y="784"/>
                  </a:lnTo>
                  <a:lnTo>
                    <a:pt x="30" y="723"/>
                  </a:lnTo>
                  <a:lnTo>
                    <a:pt x="50" y="663"/>
                  </a:lnTo>
                  <a:lnTo>
                    <a:pt x="73" y="603"/>
                  </a:lnTo>
                  <a:lnTo>
                    <a:pt x="102" y="546"/>
                  </a:lnTo>
                  <a:lnTo>
                    <a:pt x="134" y="491"/>
                  </a:lnTo>
                  <a:lnTo>
                    <a:pt x="170" y="438"/>
                  </a:lnTo>
                  <a:lnTo>
                    <a:pt x="211" y="389"/>
                  </a:lnTo>
                  <a:lnTo>
                    <a:pt x="256" y="341"/>
                  </a:lnTo>
                  <a:lnTo>
                    <a:pt x="272" y="326"/>
                  </a:lnTo>
                  <a:lnTo>
                    <a:pt x="289" y="311"/>
                  </a:lnTo>
                  <a:lnTo>
                    <a:pt x="307" y="296"/>
                  </a:lnTo>
                  <a:lnTo>
                    <a:pt x="324" y="283"/>
                  </a:lnTo>
                  <a:lnTo>
                    <a:pt x="342" y="269"/>
                  </a:lnTo>
                  <a:lnTo>
                    <a:pt x="361" y="256"/>
                  </a:lnTo>
                  <a:lnTo>
                    <a:pt x="379" y="243"/>
                  </a:lnTo>
                  <a:lnTo>
                    <a:pt x="399" y="231"/>
                  </a:lnTo>
                  <a:lnTo>
                    <a:pt x="468" y="188"/>
                  </a:lnTo>
                  <a:lnTo>
                    <a:pt x="270" y="114"/>
                  </a:lnTo>
                  <a:lnTo>
                    <a:pt x="260" y="109"/>
                  </a:lnTo>
                  <a:lnTo>
                    <a:pt x="250" y="102"/>
                  </a:lnTo>
                  <a:lnTo>
                    <a:pt x="242" y="94"/>
                  </a:lnTo>
                  <a:lnTo>
                    <a:pt x="236" y="83"/>
                  </a:lnTo>
                  <a:lnTo>
                    <a:pt x="233" y="72"/>
                  </a:lnTo>
                  <a:lnTo>
                    <a:pt x="232" y="60"/>
                  </a:lnTo>
                  <a:lnTo>
                    <a:pt x="233" y="49"/>
                  </a:lnTo>
                  <a:lnTo>
                    <a:pt x="235" y="38"/>
                  </a:lnTo>
                  <a:lnTo>
                    <a:pt x="241" y="28"/>
                  </a:lnTo>
                  <a:lnTo>
                    <a:pt x="248" y="19"/>
                  </a:lnTo>
                  <a:lnTo>
                    <a:pt x="256" y="12"/>
                  </a:lnTo>
                  <a:lnTo>
                    <a:pt x="266" y="6"/>
                  </a:lnTo>
                  <a:lnTo>
                    <a:pt x="272" y="4"/>
                  </a:lnTo>
                  <a:lnTo>
                    <a:pt x="278" y="1"/>
                  </a:lnTo>
                  <a:lnTo>
                    <a:pt x="284" y="0"/>
                  </a:lnTo>
                  <a:lnTo>
                    <a:pt x="289" y="0"/>
                  </a:lnTo>
                  <a:lnTo>
                    <a:pt x="295" y="0"/>
                  </a:lnTo>
                  <a:lnTo>
                    <a:pt x="301" y="0"/>
                  </a:lnTo>
                  <a:lnTo>
                    <a:pt x="307" y="1"/>
                  </a:lnTo>
                  <a:lnTo>
                    <a:pt x="312" y="4"/>
                  </a:lnTo>
                  <a:lnTo>
                    <a:pt x="663" y="135"/>
                  </a:lnTo>
                  <a:lnTo>
                    <a:pt x="664" y="135"/>
                  </a:lnTo>
                  <a:lnTo>
                    <a:pt x="667" y="136"/>
                  </a:lnTo>
                  <a:lnTo>
                    <a:pt x="669" y="137"/>
                  </a:lnTo>
                  <a:lnTo>
                    <a:pt x="671" y="137"/>
                  </a:lnTo>
                  <a:lnTo>
                    <a:pt x="673" y="139"/>
                  </a:lnTo>
                  <a:lnTo>
                    <a:pt x="674" y="140"/>
                  </a:lnTo>
                  <a:lnTo>
                    <a:pt x="674" y="141"/>
                  </a:lnTo>
                  <a:lnTo>
                    <a:pt x="676" y="142"/>
                  </a:lnTo>
                  <a:lnTo>
                    <a:pt x="679" y="144"/>
                  </a:lnTo>
                  <a:lnTo>
                    <a:pt x="680" y="145"/>
                  </a:lnTo>
                  <a:lnTo>
                    <a:pt x="681" y="145"/>
                  </a:lnTo>
                  <a:lnTo>
                    <a:pt x="682" y="147"/>
                  </a:lnTo>
                  <a:lnTo>
                    <a:pt x="684" y="148"/>
                  </a:lnTo>
                  <a:lnTo>
                    <a:pt x="686" y="150"/>
                  </a:lnTo>
                  <a:lnTo>
                    <a:pt x="687" y="151"/>
                  </a:lnTo>
                  <a:lnTo>
                    <a:pt x="688" y="152"/>
                  </a:lnTo>
                  <a:lnTo>
                    <a:pt x="689" y="154"/>
                  </a:lnTo>
                  <a:lnTo>
                    <a:pt x="690" y="156"/>
                  </a:lnTo>
                  <a:lnTo>
                    <a:pt x="691" y="157"/>
                  </a:lnTo>
                  <a:lnTo>
                    <a:pt x="691" y="158"/>
                  </a:lnTo>
                  <a:lnTo>
                    <a:pt x="693" y="159"/>
                  </a:lnTo>
                  <a:lnTo>
                    <a:pt x="694" y="160"/>
                  </a:lnTo>
                  <a:lnTo>
                    <a:pt x="694" y="163"/>
                  </a:lnTo>
                  <a:lnTo>
                    <a:pt x="695" y="164"/>
                  </a:lnTo>
                  <a:lnTo>
                    <a:pt x="696" y="165"/>
                  </a:lnTo>
                  <a:lnTo>
                    <a:pt x="697" y="169"/>
                  </a:lnTo>
                  <a:lnTo>
                    <a:pt x="697" y="171"/>
                  </a:lnTo>
                  <a:lnTo>
                    <a:pt x="698" y="172"/>
                  </a:lnTo>
                  <a:lnTo>
                    <a:pt x="698" y="173"/>
                  </a:lnTo>
                  <a:lnTo>
                    <a:pt x="699" y="177"/>
                  </a:lnTo>
                  <a:lnTo>
                    <a:pt x="699" y="179"/>
                  </a:lnTo>
                  <a:lnTo>
                    <a:pt x="701" y="180"/>
                  </a:lnTo>
                  <a:lnTo>
                    <a:pt x="701" y="181"/>
                  </a:lnTo>
                  <a:lnTo>
                    <a:pt x="701" y="182"/>
                  </a:lnTo>
                  <a:lnTo>
                    <a:pt x="702" y="185"/>
                  </a:lnTo>
                  <a:lnTo>
                    <a:pt x="702" y="186"/>
                  </a:lnTo>
                  <a:lnTo>
                    <a:pt x="702" y="188"/>
                  </a:lnTo>
                  <a:lnTo>
                    <a:pt x="702" y="189"/>
                  </a:lnTo>
                  <a:lnTo>
                    <a:pt x="702" y="190"/>
                  </a:lnTo>
                  <a:lnTo>
                    <a:pt x="702" y="192"/>
                  </a:lnTo>
                  <a:lnTo>
                    <a:pt x="702" y="194"/>
                  </a:lnTo>
                  <a:lnTo>
                    <a:pt x="701" y="195"/>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5" name="Freeform 12">
              <a:extLst>
                <a:ext uri="{FF2B5EF4-FFF2-40B4-BE49-F238E27FC236}">
                  <a16:creationId xmlns:a16="http://schemas.microsoft.com/office/drawing/2014/main" id="{6596289B-1AAB-4135-9A3F-EA3ABCE54BEB}"/>
                </a:ext>
              </a:extLst>
            </p:cNvPr>
            <p:cNvSpPr>
              <a:spLocks/>
            </p:cNvSpPr>
            <p:nvPr/>
          </p:nvSpPr>
          <p:spPr bwMode="auto">
            <a:xfrm>
              <a:off x="2889" y="1757"/>
              <a:ext cx="567" cy="524"/>
            </a:xfrm>
            <a:custGeom>
              <a:avLst/>
              <a:gdLst>
                <a:gd name="T0" fmla="*/ 846 w 1134"/>
                <a:gd name="T1" fmla="*/ 1030 h 1047"/>
                <a:gd name="T2" fmla="*/ 843 w 1134"/>
                <a:gd name="T3" fmla="*/ 1034 h 1047"/>
                <a:gd name="T4" fmla="*/ 843 w 1134"/>
                <a:gd name="T5" fmla="*/ 1034 h 1047"/>
                <a:gd name="T6" fmla="*/ 837 w 1134"/>
                <a:gd name="T7" fmla="*/ 1038 h 1047"/>
                <a:gd name="T8" fmla="*/ 836 w 1134"/>
                <a:gd name="T9" fmla="*/ 1038 h 1047"/>
                <a:gd name="T10" fmla="*/ 829 w 1134"/>
                <a:gd name="T11" fmla="*/ 1043 h 1047"/>
                <a:gd name="T12" fmla="*/ 822 w 1134"/>
                <a:gd name="T13" fmla="*/ 1045 h 1047"/>
                <a:gd name="T14" fmla="*/ 816 w 1134"/>
                <a:gd name="T15" fmla="*/ 1046 h 1047"/>
                <a:gd name="T16" fmla="*/ 814 w 1134"/>
                <a:gd name="T17" fmla="*/ 1046 h 1047"/>
                <a:gd name="T18" fmla="*/ 808 w 1134"/>
                <a:gd name="T19" fmla="*/ 1047 h 1047"/>
                <a:gd name="T20" fmla="*/ 805 w 1134"/>
                <a:gd name="T21" fmla="*/ 1047 h 1047"/>
                <a:gd name="T22" fmla="*/ 799 w 1134"/>
                <a:gd name="T23" fmla="*/ 1046 h 1047"/>
                <a:gd name="T24" fmla="*/ 791 w 1134"/>
                <a:gd name="T25" fmla="*/ 1045 h 1047"/>
                <a:gd name="T26" fmla="*/ 785 w 1134"/>
                <a:gd name="T27" fmla="*/ 1044 h 1047"/>
                <a:gd name="T28" fmla="*/ 782 w 1134"/>
                <a:gd name="T29" fmla="*/ 1043 h 1047"/>
                <a:gd name="T30" fmla="*/ 776 w 1134"/>
                <a:gd name="T31" fmla="*/ 1039 h 1047"/>
                <a:gd name="T32" fmla="*/ 771 w 1134"/>
                <a:gd name="T33" fmla="*/ 1036 h 1047"/>
                <a:gd name="T34" fmla="*/ 768 w 1134"/>
                <a:gd name="T35" fmla="*/ 1034 h 1047"/>
                <a:gd name="T36" fmla="*/ 766 w 1134"/>
                <a:gd name="T37" fmla="*/ 1032 h 1047"/>
                <a:gd name="T38" fmla="*/ 762 w 1134"/>
                <a:gd name="T39" fmla="*/ 1029 h 1047"/>
                <a:gd name="T40" fmla="*/ 761 w 1134"/>
                <a:gd name="T41" fmla="*/ 1027 h 1047"/>
                <a:gd name="T42" fmla="*/ 760 w 1134"/>
                <a:gd name="T43" fmla="*/ 1027 h 1047"/>
                <a:gd name="T44" fmla="*/ 714 w 1134"/>
                <a:gd name="T45" fmla="*/ 977 h 1047"/>
                <a:gd name="T46" fmla="*/ 630 w 1134"/>
                <a:gd name="T47" fmla="*/ 886 h 1047"/>
                <a:gd name="T48" fmla="*/ 549 w 1134"/>
                <a:gd name="T49" fmla="*/ 800 h 1047"/>
                <a:gd name="T50" fmla="*/ 513 w 1134"/>
                <a:gd name="T51" fmla="*/ 760 h 1047"/>
                <a:gd name="T52" fmla="*/ 497 w 1134"/>
                <a:gd name="T53" fmla="*/ 718 h 1047"/>
                <a:gd name="T54" fmla="*/ 517 w 1134"/>
                <a:gd name="T55" fmla="*/ 676 h 1047"/>
                <a:gd name="T56" fmla="*/ 537 w 1134"/>
                <a:gd name="T57" fmla="*/ 664 h 1047"/>
                <a:gd name="T58" fmla="*/ 560 w 1134"/>
                <a:gd name="T59" fmla="*/ 660 h 1047"/>
                <a:gd name="T60" fmla="*/ 583 w 1134"/>
                <a:gd name="T61" fmla="*/ 666 h 1047"/>
                <a:gd name="T62" fmla="*/ 601 w 1134"/>
                <a:gd name="T63" fmla="*/ 680 h 1047"/>
                <a:gd name="T64" fmla="*/ 739 w 1134"/>
                <a:gd name="T65" fmla="*/ 673 h 1047"/>
                <a:gd name="T66" fmla="*/ 678 w 1134"/>
                <a:gd name="T67" fmla="*/ 509 h 1047"/>
                <a:gd name="T68" fmla="*/ 549 w 1134"/>
                <a:gd name="T69" fmla="*/ 333 h 1047"/>
                <a:gd name="T70" fmla="*/ 375 w 1134"/>
                <a:gd name="T71" fmla="*/ 204 h 1047"/>
                <a:gd name="T72" fmla="*/ 169 w 1134"/>
                <a:gd name="T73" fmla="*/ 131 h 1047"/>
                <a:gd name="T74" fmla="*/ 34 w 1134"/>
                <a:gd name="T75" fmla="*/ 113 h 1047"/>
                <a:gd name="T76" fmla="*/ 4 w 1134"/>
                <a:gd name="T77" fmla="*/ 81 h 1047"/>
                <a:gd name="T78" fmla="*/ 6 w 1134"/>
                <a:gd name="T79" fmla="*/ 35 h 1047"/>
                <a:gd name="T80" fmla="*/ 29 w 1134"/>
                <a:gd name="T81" fmla="*/ 8 h 1047"/>
                <a:gd name="T82" fmla="*/ 51 w 1134"/>
                <a:gd name="T83" fmla="*/ 0 h 1047"/>
                <a:gd name="T84" fmla="*/ 128 w 1134"/>
                <a:gd name="T85" fmla="*/ 5 h 1047"/>
                <a:gd name="T86" fmla="*/ 253 w 1134"/>
                <a:gd name="T87" fmla="*/ 29 h 1047"/>
                <a:gd name="T88" fmla="*/ 374 w 1134"/>
                <a:gd name="T89" fmla="*/ 72 h 1047"/>
                <a:gd name="T90" fmla="*/ 486 w 1134"/>
                <a:gd name="T91" fmla="*/ 130 h 1047"/>
                <a:gd name="T92" fmla="*/ 587 w 1134"/>
                <a:gd name="T93" fmla="*/ 206 h 1047"/>
                <a:gd name="T94" fmla="*/ 676 w 1134"/>
                <a:gd name="T95" fmla="*/ 296 h 1047"/>
                <a:gd name="T96" fmla="*/ 752 w 1134"/>
                <a:gd name="T97" fmla="*/ 399 h 1047"/>
                <a:gd name="T98" fmla="*/ 811 w 1134"/>
                <a:gd name="T99" fmla="*/ 514 h 1047"/>
                <a:gd name="T100" fmla="*/ 847 w 1134"/>
                <a:gd name="T101" fmla="*/ 618 h 1047"/>
                <a:gd name="T102" fmla="*/ 867 w 1134"/>
                <a:gd name="T103" fmla="*/ 706 h 1047"/>
                <a:gd name="T104" fmla="*/ 1033 w 1134"/>
                <a:gd name="T105" fmla="*/ 684 h 1047"/>
                <a:gd name="T106" fmla="*/ 1052 w 1134"/>
                <a:gd name="T107" fmla="*/ 672 h 1047"/>
                <a:gd name="T108" fmla="*/ 1076 w 1134"/>
                <a:gd name="T109" fmla="*/ 668 h 1047"/>
                <a:gd name="T110" fmla="*/ 1099 w 1134"/>
                <a:gd name="T111" fmla="*/ 673 h 1047"/>
                <a:gd name="T112" fmla="*/ 1117 w 1134"/>
                <a:gd name="T113" fmla="*/ 686 h 1047"/>
                <a:gd name="T114" fmla="*/ 1116 w 1134"/>
                <a:gd name="T115" fmla="*/ 770 h 10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34"/>
                <a:gd name="T175" fmla="*/ 0 h 1047"/>
                <a:gd name="T176" fmla="*/ 1134 w 1134"/>
                <a:gd name="T177" fmla="*/ 1047 h 10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34" h="1047">
                  <a:moveTo>
                    <a:pt x="1116" y="770"/>
                  </a:moveTo>
                  <a:lnTo>
                    <a:pt x="846" y="1030"/>
                  </a:lnTo>
                  <a:lnTo>
                    <a:pt x="846" y="1031"/>
                  </a:lnTo>
                  <a:lnTo>
                    <a:pt x="845" y="1031"/>
                  </a:lnTo>
                  <a:lnTo>
                    <a:pt x="843" y="1034"/>
                  </a:lnTo>
                  <a:lnTo>
                    <a:pt x="842" y="1035"/>
                  </a:lnTo>
                  <a:lnTo>
                    <a:pt x="839" y="1036"/>
                  </a:lnTo>
                  <a:lnTo>
                    <a:pt x="838" y="1037"/>
                  </a:lnTo>
                  <a:lnTo>
                    <a:pt x="837" y="1038"/>
                  </a:lnTo>
                  <a:lnTo>
                    <a:pt x="836" y="1038"/>
                  </a:lnTo>
                  <a:lnTo>
                    <a:pt x="834" y="1039"/>
                  </a:lnTo>
                  <a:lnTo>
                    <a:pt x="831" y="1040"/>
                  </a:lnTo>
                  <a:lnTo>
                    <a:pt x="830" y="1042"/>
                  </a:lnTo>
                  <a:lnTo>
                    <a:pt x="829" y="1043"/>
                  </a:lnTo>
                  <a:lnTo>
                    <a:pt x="827" y="1044"/>
                  </a:lnTo>
                  <a:lnTo>
                    <a:pt x="826" y="1044"/>
                  </a:lnTo>
                  <a:lnTo>
                    <a:pt x="823" y="1044"/>
                  </a:lnTo>
                  <a:lnTo>
                    <a:pt x="822" y="1045"/>
                  </a:lnTo>
                  <a:lnTo>
                    <a:pt x="821" y="1045"/>
                  </a:lnTo>
                  <a:lnTo>
                    <a:pt x="820" y="1045"/>
                  </a:lnTo>
                  <a:lnTo>
                    <a:pt x="818" y="1045"/>
                  </a:lnTo>
                  <a:lnTo>
                    <a:pt x="816" y="1046"/>
                  </a:lnTo>
                  <a:lnTo>
                    <a:pt x="814" y="1046"/>
                  </a:lnTo>
                  <a:lnTo>
                    <a:pt x="813" y="1046"/>
                  </a:lnTo>
                  <a:lnTo>
                    <a:pt x="812" y="1047"/>
                  </a:lnTo>
                  <a:lnTo>
                    <a:pt x="809" y="1047"/>
                  </a:lnTo>
                  <a:lnTo>
                    <a:pt x="808" y="1047"/>
                  </a:lnTo>
                  <a:lnTo>
                    <a:pt x="806" y="1047"/>
                  </a:lnTo>
                  <a:lnTo>
                    <a:pt x="805" y="1047"/>
                  </a:lnTo>
                  <a:lnTo>
                    <a:pt x="801" y="1047"/>
                  </a:lnTo>
                  <a:lnTo>
                    <a:pt x="799" y="1046"/>
                  </a:lnTo>
                  <a:lnTo>
                    <a:pt x="797" y="1046"/>
                  </a:lnTo>
                  <a:lnTo>
                    <a:pt x="796" y="1046"/>
                  </a:lnTo>
                  <a:lnTo>
                    <a:pt x="793" y="1046"/>
                  </a:lnTo>
                  <a:lnTo>
                    <a:pt x="791" y="1045"/>
                  </a:lnTo>
                  <a:lnTo>
                    <a:pt x="790" y="1045"/>
                  </a:lnTo>
                  <a:lnTo>
                    <a:pt x="789" y="1045"/>
                  </a:lnTo>
                  <a:lnTo>
                    <a:pt x="788" y="1044"/>
                  </a:lnTo>
                  <a:lnTo>
                    <a:pt x="785" y="1044"/>
                  </a:lnTo>
                  <a:lnTo>
                    <a:pt x="784" y="1043"/>
                  </a:lnTo>
                  <a:lnTo>
                    <a:pt x="782" y="1043"/>
                  </a:lnTo>
                  <a:lnTo>
                    <a:pt x="778" y="1042"/>
                  </a:lnTo>
                  <a:lnTo>
                    <a:pt x="776" y="1039"/>
                  </a:lnTo>
                  <a:lnTo>
                    <a:pt x="775" y="1038"/>
                  </a:lnTo>
                  <a:lnTo>
                    <a:pt x="774" y="1038"/>
                  </a:lnTo>
                  <a:lnTo>
                    <a:pt x="773" y="1037"/>
                  </a:lnTo>
                  <a:lnTo>
                    <a:pt x="771" y="1036"/>
                  </a:lnTo>
                  <a:lnTo>
                    <a:pt x="769" y="1036"/>
                  </a:lnTo>
                  <a:lnTo>
                    <a:pt x="768" y="1035"/>
                  </a:lnTo>
                  <a:lnTo>
                    <a:pt x="768" y="1034"/>
                  </a:lnTo>
                  <a:lnTo>
                    <a:pt x="767" y="1034"/>
                  </a:lnTo>
                  <a:lnTo>
                    <a:pt x="766" y="1032"/>
                  </a:lnTo>
                  <a:lnTo>
                    <a:pt x="766" y="1031"/>
                  </a:lnTo>
                  <a:lnTo>
                    <a:pt x="765" y="1030"/>
                  </a:lnTo>
                  <a:lnTo>
                    <a:pt x="763" y="1029"/>
                  </a:lnTo>
                  <a:lnTo>
                    <a:pt x="762" y="1029"/>
                  </a:lnTo>
                  <a:lnTo>
                    <a:pt x="761" y="1027"/>
                  </a:lnTo>
                  <a:lnTo>
                    <a:pt x="760" y="1027"/>
                  </a:lnTo>
                  <a:lnTo>
                    <a:pt x="754" y="1021"/>
                  </a:lnTo>
                  <a:lnTo>
                    <a:pt x="744" y="1009"/>
                  </a:lnTo>
                  <a:lnTo>
                    <a:pt x="730" y="994"/>
                  </a:lnTo>
                  <a:lnTo>
                    <a:pt x="714" y="977"/>
                  </a:lnTo>
                  <a:lnTo>
                    <a:pt x="694" y="956"/>
                  </a:lnTo>
                  <a:lnTo>
                    <a:pt x="674" y="933"/>
                  </a:lnTo>
                  <a:lnTo>
                    <a:pt x="652" y="910"/>
                  </a:lnTo>
                  <a:lnTo>
                    <a:pt x="630" y="886"/>
                  </a:lnTo>
                  <a:lnTo>
                    <a:pt x="608" y="862"/>
                  </a:lnTo>
                  <a:lnTo>
                    <a:pt x="586" y="840"/>
                  </a:lnTo>
                  <a:lnTo>
                    <a:pt x="566" y="818"/>
                  </a:lnTo>
                  <a:lnTo>
                    <a:pt x="549" y="800"/>
                  </a:lnTo>
                  <a:lnTo>
                    <a:pt x="534" y="784"/>
                  </a:lnTo>
                  <a:lnTo>
                    <a:pt x="524" y="771"/>
                  </a:lnTo>
                  <a:lnTo>
                    <a:pt x="516" y="763"/>
                  </a:lnTo>
                  <a:lnTo>
                    <a:pt x="513" y="760"/>
                  </a:lnTo>
                  <a:lnTo>
                    <a:pt x="507" y="751"/>
                  </a:lnTo>
                  <a:lnTo>
                    <a:pt x="502" y="741"/>
                  </a:lnTo>
                  <a:lnTo>
                    <a:pt x="499" y="729"/>
                  </a:lnTo>
                  <a:lnTo>
                    <a:pt x="497" y="718"/>
                  </a:lnTo>
                  <a:lnTo>
                    <a:pt x="500" y="706"/>
                  </a:lnTo>
                  <a:lnTo>
                    <a:pt x="503" y="695"/>
                  </a:lnTo>
                  <a:lnTo>
                    <a:pt x="509" y="684"/>
                  </a:lnTo>
                  <a:lnTo>
                    <a:pt x="517" y="676"/>
                  </a:lnTo>
                  <a:lnTo>
                    <a:pt x="522" y="673"/>
                  </a:lnTo>
                  <a:lnTo>
                    <a:pt x="526" y="669"/>
                  </a:lnTo>
                  <a:lnTo>
                    <a:pt x="531" y="666"/>
                  </a:lnTo>
                  <a:lnTo>
                    <a:pt x="537" y="664"/>
                  </a:lnTo>
                  <a:lnTo>
                    <a:pt x="542" y="663"/>
                  </a:lnTo>
                  <a:lnTo>
                    <a:pt x="548" y="661"/>
                  </a:lnTo>
                  <a:lnTo>
                    <a:pt x="554" y="660"/>
                  </a:lnTo>
                  <a:lnTo>
                    <a:pt x="560" y="660"/>
                  </a:lnTo>
                  <a:lnTo>
                    <a:pt x="565" y="661"/>
                  </a:lnTo>
                  <a:lnTo>
                    <a:pt x="571" y="663"/>
                  </a:lnTo>
                  <a:lnTo>
                    <a:pt x="577" y="664"/>
                  </a:lnTo>
                  <a:lnTo>
                    <a:pt x="583" y="666"/>
                  </a:lnTo>
                  <a:lnTo>
                    <a:pt x="587" y="668"/>
                  </a:lnTo>
                  <a:lnTo>
                    <a:pt x="592" y="672"/>
                  </a:lnTo>
                  <a:lnTo>
                    <a:pt x="596" y="675"/>
                  </a:lnTo>
                  <a:lnTo>
                    <a:pt x="601" y="680"/>
                  </a:lnTo>
                  <a:lnTo>
                    <a:pt x="770" y="863"/>
                  </a:lnTo>
                  <a:lnTo>
                    <a:pt x="751" y="735"/>
                  </a:lnTo>
                  <a:lnTo>
                    <a:pt x="746" y="704"/>
                  </a:lnTo>
                  <a:lnTo>
                    <a:pt x="739" y="673"/>
                  </a:lnTo>
                  <a:lnTo>
                    <a:pt x="731" y="642"/>
                  </a:lnTo>
                  <a:lnTo>
                    <a:pt x="722" y="612"/>
                  </a:lnTo>
                  <a:lnTo>
                    <a:pt x="702" y="559"/>
                  </a:lnTo>
                  <a:lnTo>
                    <a:pt x="678" y="509"/>
                  </a:lnTo>
                  <a:lnTo>
                    <a:pt x="651" y="461"/>
                  </a:lnTo>
                  <a:lnTo>
                    <a:pt x="621" y="416"/>
                  </a:lnTo>
                  <a:lnTo>
                    <a:pt x="586" y="372"/>
                  </a:lnTo>
                  <a:lnTo>
                    <a:pt x="549" y="333"/>
                  </a:lnTo>
                  <a:lnTo>
                    <a:pt x="509" y="296"/>
                  </a:lnTo>
                  <a:lnTo>
                    <a:pt x="467" y="262"/>
                  </a:lnTo>
                  <a:lnTo>
                    <a:pt x="423" y="231"/>
                  </a:lnTo>
                  <a:lnTo>
                    <a:pt x="375" y="204"/>
                  </a:lnTo>
                  <a:lnTo>
                    <a:pt x="326" y="180"/>
                  </a:lnTo>
                  <a:lnTo>
                    <a:pt x="275" y="159"/>
                  </a:lnTo>
                  <a:lnTo>
                    <a:pt x="222" y="143"/>
                  </a:lnTo>
                  <a:lnTo>
                    <a:pt x="169" y="131"/>
                  </a:lnTo>
                  <a:lnTo>
                    <a:pt x="114" y="122"/>
                  </a:lnTo>
                  <a:lnTo>
                    <a:pt x="57" y="119"/>
                  </a:lnTo>
                  <a:lnTo>
                    <a:pt x="46" y="118"/>
                  </a:lnTo>
                  <a:lnTo>
                    <a:pt x="34" y="113"/>
                  </a:lnTo>
                  <a:lnTo>
                    <a:pt x="25" y="107"/>
                  </a:lnTo>
                  <a:lnTo>
                    <a:pt x="17" y="99"/>
                  </a:lnTo>
                  <a:lnTo>
                    <a:pt x="9" y="91"/>
                  </a:lnTo>
                  <a:lnTo>
                    <a:pt x="4" y="81"/>
                  </a:lnTo>
                  <a:lnTo>
                    <a:pt x="1" y="69"/>
                  </a:lnTo>
                  <a:lnTo>
                    <a:pt x="0" y="57"/>
                  </a:lnTo>
                  <a:lnTo>
                    <a:pt x="2" y="45"/>
                  </a:lnTo>
                  <a:lnTo>
                    <a:pt x="6" y="35"/>
                  </a:lnTo>
                  <a:lnTo>
                    <a:pt x="11" y="24"/>
                  </a:lnTo>
                  <a:lnTo>
                    <a:pt x="19" y="15"/>
                  </a:lnTo>
                  <a:lnTo>
                    <a:pt x="24" y="12"/>
                  </a:lnTo>
                  <a:lnTo>
                    <a:pt x="29" y="8"/>
                  </a:lnTo>
                  <a:lnTo>
                    <a:pt x="33" y="6"/>
                  </a:lnTo>
                  <a:lnTo>
                    <a:pt x="39" y="4"/>
                  </a:lnTo>
                  <a:lnTo>
                    <a:pt x="45" y="1"/>
                  </a:lnTo>
                  <a:lnTo>
                    <a:pt x="51" y="0"/>
                  </a:lnTo>
                  <a:lnTo>
                    <a:pt x="56" y="0"/>
                  </a:lnTo>
                  <a:lnTo>
                    <a:pt x="62" y="0"/>
                  </a:lnTo>
                  <a:lnTo>
                    <a:pt x="94" y="1"/>
                  </a:lnTo>
                  <a:lnTo>
                    <a:pt x="128" y="5"/>
                  </a:lnTo>
                  <a:lnTo>
                    <a:pt x="159" y="9"/>
                  </a:lnTo>
                  <a:lnTo>
                    <a:pt x="191" y="14"/>
                  </a:lnTo>
                  <a:lnTo>
                    <a:pt x="222" y="21"/>
                  </a:lnTo>
                  <a:lnTo>
                    <a:pt x="253" y="29"/>
                  </a:lnTo>
                  <a:lnTo>
                    <a:pt x="284" y="37"/>
                  </a:lnTo>
                  <a:lnTo>
                    <a:pt x="314" y="47"/>
                  </a:lnTo>
                  <a:lnTo>
                    <a:pt x="344" y="59"/>
                  </a:lnTo>
                  <a:lnTo>
                    <a:pt x="374" y="72"/>
                  </a:lnTo>
                  <a:lnTo>
                    <a:pt x="403" y="84"/>
                  </a:lnTo>
                  <a:lnTo>
                    <a:pt x="431" y="99"/>
                  </a:lnTo>
                  <a:lnTo>
                    <a:pt x="458" y="114"/>
                  </a:lnTo>
                  <a:lnTo>
                    <a:pt x="486" y="130"/>
                  </a:lnTo>
                  <a:lnTo>
                    <a:pt x="512" y="149"/>
                  </a:lnTo>
                  <a:lnTo>
                    <a:pt x="538" y="166"/>
                  </a:lnTo>
                  <a:lnTo>
                    <a:pt x="563" y="186"/>
                  </a:lnTo>
                  <a:lnTo>
                    <a:pt x="587" y="206"/>
                  </a:lnTo>
                  <a:lnTo>
                    <a:pt x="610" y="227"/>
                  </a:lnTo>
                  <a:lnTo>
                    <a:pt x="633" y="249"/>
                  </a:lnTo>
                  <a:lnTo>
                    <a:pt x="655" y="272"/>
                  </a:lnTo>
                  <a:lnTo>
                    <a:pt x="676" y="296"/>
                  </a:lnTo>
                  <a:lnTo>
                    <a:pt x="697" y="320"/>
                  </a:lnTo>
                  <a:lnTo>
                    <a:pt x="716" y="346"/>
                  </a:lnTo>
                  <a:lnTo>
                    <a:pt x="733" y="372"/>
                  </a:lnTo>
                  <a:lnTo>
                    <a:pt x="752" y="399"/>
                  </a:lnTo>
                  <a:lnTo>
                    <a:pt x="768" y="426"/>
                  </a:lnTo>
                  <a:lnTo>
                    <a:pt x="783" y="455"/>
                  </a:lnTo>
                  <a:lnTo>
                    <a:pt x="798" y="484"/>
                  </a:lnTo>
                  <a:lnTo>
                    <a:pt x="811" y="514"/>
                  </a:lnTo>
                  <a:lnTo>
                    <a:pt x="822" y="544"/>
                  </a:lnTo>
                  <a:lnTo>
                    <a:pt x="834" y="575"/>
                  </a:lnTo>
                  <a:lnTo>
                    <a:pt x="841" y="596"/>
                  </a:lnTo>
                  <a:lnTo>
                    <a:pt x="847" y="618"/>
                  </a:lnTo>
                  <a:lnTo>
                    <a:pt x="853" y="640"/>
                  </a:lnTo>
                  <a:lnTo>
                    <a:pt x="858" y="661"/>
                  </a:lnTo>
                  <a:lnTo>
                    <a:pt x="862" y="683"/>
                  </a:lnTo>
                  <a:lnTo>
                    <a:pt x="867" y="706"/>
                  </a:lnTo>
                  <a:lnTo>
                    <a:pt x="871" y="728"/>
                  </a:lnTo>
                  <a:lnTo>
                    <a:pt x="873" y="751"/>
                  </a:lnTo>
                  <a:lnTo>
                    <a:pt x="882" y="831"/>
                  </a:lnTo>
                  <a:lnTo>
                    <a:pt x="1033" y="684"/>
                  </a:lnTo>
                  <a:lnTo>
                    <a:pt x="1038" y="680"/>
                  </a:lnTo>
                  <a:lnTo>
                    <a:pt x="1042" y="676"/>
                  </a:lnTo>
                  <a:lnTo>
                    <a:pt x="1047" y="674"/>
                  </a:lnTo>
                  <a:lnTo>
                    <a:pt x="1052" y="672"/>
                  </a:lnTo>
                  <a:lnTo>
                    <a:pt x="1058" y="669"/>
                  </a:lnTo>
                  <a:lnTo>
                    <a:pt x="1064" y="668"/>
                  </a:lnTo>
                  <a:lnTo>
                    <a:pt x="1070" y="668"/>
                  </a:lnTo>
                  <a:lnTo>
                    <a:pt x="1076" y="668"/>
                  </a:lnTo>
                  <a:lnTo>
                    <a:pt x="1081" y="668"/>
                  </a:lnTo>
                  <a:lnTo>
                    <a:pt x="1087" y="669"/>
                  </a:lnTo>
                  <a:lnTo>
                    <a:pt x="1093" y="671"/>
                  </a:lnTo>
                  <a:lnTo>
                    <a:pt x="1099" y="673"/>
                  </a:lnTo>
                  <a:lnTo>
                    <a:pt x="1103" y="675"/>
                  </a:lnTo>
                  <a:lnTo>
                    <a:pt x="1109" y="678"/>
                  </a:lnTo>
                  <a:lnTo>
                    <a:pt x="1112" y="681"/>
                  </a:lnTo>
                  <a:lnTo>
                    <a:pt x="1117" y="686"/>
                  </a:lnTo>
                  <a:lnTo>
                    <a:pt x="1130" y="705"/>
                  </a:lnTo>
                  <a:lnTo>
                    <a:pt x="1134" y="728"/>
                  </a:lnTo>
                  <a:lnTo>
                    <a:pt x="1130" y="750"/>
                  </a:lnTo>
                  <a:lnTo>
                    <a:pt x="1116" y="770"/>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6" name="Freeform 13">
              <a:extLst>
                <a:ext uri="{FF2B5EF4-FFF2-40B4-BE49-F238E27FC236}">
                  <a16:creationId xmlns:a16="http://schemas.microsoft.com/office/drawing/2014/main" id="{A45298AD-F490-43F9-8828-709463E7CB89}"/>
                </a:ext>
              </a:extLst>
            </p:cNvPr>
            <p:cNvSpPr>
              <a:spLocks/>
            </p:cNvSpPr>
            <p:nvPr/>
          </p:nvSpPr>
          <p:spPr bwMode="auto">
            <a:xfrm>
              <a:off x="2608" y="2369"/>
              <a:ext cx="651" cy="309"/>
            </a:xfrm>
            <a:custGeom>
              <a:avLst/>
              <a:gdLst>
                <a:gd name="T0" fmla="*/ 1231 w 1300"/>
                <a:gd name="T1" fmla="*/ 169 h 617"/>
                <a:gd name="T2" fmla="*/ 1140 w 1300"/>
                <a:gd name="T3" fmla="*/ 260 h 617"/>
                <a:gd name="T4" fmla="*/ 1038 w 1300"/>
                <a:gd name="T5" fmla="*/ 335 h 617"/>
                <a:gd name="T6" fmla="*/ 925 w 1300"/>
                <a:gd name="T7" fmla="*/ 393 h 617"/>
                <a:gd name="T8" fmla="*/ 805 w 1300"/>
                <a:gd name="T9" fmla="*/ 434 h 617"/>
                <a:gd name="T10" fmla="*/ 681 w 1300"/>
                <a:gd name="T11" fmla="*/ 456 h 617"/>
                <a:gd name="T12" fmla="*/ 553 w 1300"/>
                <a:gd name="T13" fmla="*/ 459 h 617"/>
                <a:gd name="T14" fmla="*/ 425 w 1300"/>
                <a:gd name="T15" fmla="*/ 443 h 617"/>
                <a:gd name="T16" fmla="*/ 327 w 1300"/>
                <a:gd name="T17" fmla="*/ 418 h 617"/>
                <a:gd name="T18" fmla="*/ 243 w 1300"/>
                <a:gd name="T19" fmla="*/ 385 h 617"/>
                <a:gd name="T20" fmla="*/ 193 w 1300"/>
                <a:gd name="T21" fmla="*/ 557 h 617"/>
                <a:gd name="T22" fmla="*/ 181 w 1300"/>
                <a:gd name="T23" fmla="*/ 595 h 617"/>
                <a:gd name="T24" fmla="*/ 162 w 1300"/>
                <a:gd name="T25" fmla="*/ 610 h 617"/>
                <a:gd name="T26" fmla="*/ 140 w 1300"/>
                <a:gd name="T27" fmla="*/ 617 h 617"/>
                <a:gd name="T28" fmla="*/ 117 w 1300"/>
                <a:gd name="T29" fmla="*/ 615 h 617"/>
                <a:gd name="T30" fmla="*/ 93 w 1300"/>
                <a:gd name="T31" fmla="*/ 600 h 617"/>
                <a:gd name="T32" fmla="*/ 1 w 1300"/>
                <a:gd name="T33" fmla="*/ 203 h 617"/>
                <a:gd name="T34" fmla="*/ 1 w 1300"/>
                <a:gd name="T35" fmla="*/ 203 h 617"/>
                <a:gd name="T36" fmla="*/ 0 w 1300"/>
                <a:gd name="T37" fmla="*/ 198 h 617"/>
                <a:gd name="T38" fmla="*/ 0 w 1300"/>
                <a:gd name="T39" fmla="*/ 194 h 617"/>
                <a:gd name="T40" fmla="*/ 0 w 1300"/>
                <a:gd name="T41" fmla="*/ 190 h 617"/>
                <a:gd name="T42" fmla="*/ 0 w 1300"/>
                <a:gd name="T43" fmla="*/ 185 h 617"/>
                <a:gd name="T44" fmla="*/ 1 w 1300"/>
                <a:gd name="T45" fmla="*/ 178 h 617"/>
                <a:gd name="T46" fmla="*/ 2 w 1300"/>
                <a:gd name="T47" fmla="*/ 173 h 617"/>
                <a:gd name="T48" fmla="*/ 5 w 1300"/>
                <a:gd name="T49" fmla="*/ 167 h 617"/>
                <a:gd name="T50" fmla="*/ 6 w 1300"/>
                <a:gd name="T51" fmla="*/ 165 h 617"/>
                <a:gd name="T52" fmla="*/ 8 w 1300"/>
                <a:gd name="T53" fmla="*/ 160 h 617"/>
                <a:gd name="T54" fmla="*/ 9 w 1300"/>
                <a:gd name="T55" fmla="*/ 159 h 617"/>
                <a:gd name="T56" fmla="*/ 14 w 1300"/>
                <a:gd name="T57" fmla="*/ 152 h 617"/>
                <a:gd name="T58" fmla="*/ 20 w 1300"/>
                <a:gd name="T59" fmla="*/ 146 h 617"/>
                <a:gd name="T60" fmla="*/ 25 w 1300"/>
                <a:gd name="T61" fmla="*/ 141 h 617"/>
                <a:gd name="T62" fmla="*/ 25 w 1300"/>
                <a:gd name="T63" fmla="*/ 141 h 617"/>
                <a:gd name="T64" fmla="*/ 33 w 1300"/>
                <a:gd name="T65" fmla="*/ 138 h 617"/>
                <a:gd name="T66" fmla="*/ 39 w 1300"/>
                <a:gd name="T67" fmla="*/ 135 h 617"/>
                <a:gd name="T68" fmla="*/ 40 w 1300"/>
                <a:gd name="T69" fmla="*/ 135 h 617"/>
                <a:gd name="T70" fmla="*/ 45 w 1300"/>
                <a:gd name="T71" fmla="*/ 133 h 617"/>
                <a:gd name="T72" fmla="*/ 47 w 1300"/>
                <a:gd name="T73" fmla="*/ 132 h 617"/>
                <a:gd name="T74" fmla="*/ 50 w 1300"/>
                <a:gd name="T75" fmla="*/ 132 h 617"/>
                <a:gd name="T76" fmla="*/ 67 w 1300"/>
                <a:gd name="T77" fmla="*/ 129 h 617"/>
                <a:gd name="T78" fmla="*/ 145 w 1300"/>
                <a:gd name="T79" fmla="*/ 115 h 617"/>
                <a:gd name="T80" fmla="*/ 250 w 1300"/>
                <a:gd name="T81" fmla="*/ 95 h 617"/>
                <a:gd name="T82" fmla="*/ 348 w 1300"/>
                <a:gd name="T83" fmla="*/ 78 h 617"/>
                <a:gd name="T84" fmla="*/ 387 w 1300"/>
                <a:gd name="T85" fmla="*/ 70 h 617"/>
                <a:gd name="T86" fmla="*/ 413 w 1300"/>
                <a:gd name="T87" fmla="*/ 65 h 617"/>
                <a:gd name="T88" fmla="*/ 436 w 1300"/>
                <a:gd name="T89" fmla="*/ 69 h 617"/>
                <a:gd name="T90" fmla="*/ 461 w 1300"/>
                <a:gd name="T91" fmla="*/ 84 h 617"/>
                <a:gd name="T92" fmla="*/ 478 w 1300"/>
                <a:gd name="T93" fmla="*/ 126 h 617"/>
                <a:gd name="T94" fmla="*/ 463 w 1300"/>
                <a:gd name="T95" fmla="*/ 163 h 617"/>
                <a:gd name="T96" fmla="*/ 446 w 1300"/>
                <a:gd name="T97" fmla="*/ 178 h 617"/>
                <a:gd name="T98" fmla="*/ 183 w 1300"/>
                <a:gd name="T99" fmla="*/ 229 h 617"/>
                <a:gd name="T100" fmla="*/ 345 w 1300"/>
                <a:gd name="T101" fmla="*/ 299 h 617"/>
                <a:gd name="T102" fmla="*/ 405 w 1300"/>
                <a:gd name="T103" fmla="*/ 318 h 617"/>
                <a:gd name="T104" fmla="*/ 503 w 1300"/>
                <a:gd name="T105" fmla="*/ 336 h 617"/>
                <a:gd name="T106" fmla="*/ 614 w 1300"/>
                <a:gd name="T107" fmla="*/ 342 h 617"/>
                <a:gd name="T108" fmla="*/ 722 w 1300"/>
                <a:gd name="T109" fmla="*/ 330 h 617"/>
                <a:gd name="T110" fmla="*/ 827 w 1300"/>
                <a:gd name="T111" fmla="*/ 304 h 617"/>
                <a:gd name="T112" fmla="*/ 927 w 1300"/>
                <a:gd name="T113" fmla="*/ 261 h 617"/>
                <a:gd name="T114" fmla="*/ 1020 w 1300"/>
                <a:gd name="T115" fmla="*/ 204 h 617"/>
                <a:gd name="T116" fmla="*/ 1104 w 1300"/>
                <a:gd name="T117" fmla="*/ 132 h 617"/>
                <a:gd name="T118" fmla="*/ 1177 w 1300"/>
                <a:gd name="T119" fmla="*/ 48 h 617"/>
                <a:gd name="T120" fmla="*/ 1220 w 1300"/>
                <a:gd name="T121" fmla="*/ 4 h 617"/>
                <a:gd name="T122" fmla="*/ 1266 w 1300"/>
                <a:gd name="T123" fmla="*/ 4 h 617"/>
                <a:gd name="T124" fmla="*/ 1300 w 1300"/>
                <a:gd name="T125" fmla="*/ 70 h 6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00"/>
                <a:gd name="T190" fmla="*/ 0 h 617"/>
                <a:gd name="T191" fmla="*/ 1300 w 1300"/>
                <a:gd name="T192" fmla="*/ 617 h 6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00" h="617">
                  <a:moveTo>
                    <a:pt x="1291" y="92"/>
                  </a:moveTo>
                  <a:lnTo>
                    <a:pt x="1273" y="118"/>
                  </a:lnTo>
                  <a:lnTo>
                    <a:pt x="1252" y="145"/>
                  </a:lnTo>
                  <a:lnTo>
                    <a:pt x="1231" y="169"/>
                  </a:lnTo>
                  <a:lnTo>
                    <a:pt x="1209" y="193"/>
                  </a:lnTo>
                  <a:lnTo>
                    <a:pt x="1187" y="216"/>
                  </a:lnTo>
                  <a:lnTo>
                    <a:pt x="1164" y="238"/>
                  </a:lnTo>
                  <a:lnTo>
                    <a:pt x="1140" y="260"/>
                  </a:lnTo>
                  <a:lnTo>
                    <a:pt x="1115" y="280"/>
                  </a:lnTo>
                  <a:lnTo>
                    <a:pt x="1089" y="299"/>
                  </a:lnTo>
                  <a:lnTo>
                    <a:pt x="1064" y="318"/>
                  </a:lnTo>
                  <a:lnTo>
                    <a:pt x="1038" y="335"/>
                  </a:lnTo>
                  <a:lnTo>
                    <a:pt x="1010" y="351"/>
                  </a:lnTo>
                  <a:lnTo>
                    <a:pt x="982" y="366"/>
                  </a:lnTo>
                  <a:lnTo>
                    <a:pt x="954" y="380"/>
                  </a:lnTo>
                  <a:lnTo>
                    <a:pt x="925" y="393"/>
                  </a:lnTo>
                  <a:lnTo>
                    <a:pt x="896" y="404"/>
                  </a:lnTo>
                  <a:lnTo>
                    <a:pt x="866" y="416"/>
                  </a:lnTo>
                  <a:lnTo>
                    <a:pt x="836" y="425"/>
                  </a:lnTo>
                  <a:lnTo>
                    <a:pt x="805" y="434"/>
                  </a:lnTo>
                  <a:lnTo>
                    <a:pt x="774" y="441"/>
                  </a:lnTo>
                  <a:lnTo>
                    <a:pt x="743" y="447"/>
                  </a:lnTo>
                  <a:lnTo>
                    <a:pt x="712" y="453"/>
                  </a:lnTo>
                  <a:lnTo>
                    <a:pt x="681" y="456"/>
                  </a:lnTo>
                  <a:lnTo>
                    <a:pt x="648" y="459"/>
                  </a:lnTo>
                  <a:lnTo>
                    <a:pt x="617" y="461"/>
                  </a:lnTo>
                  <a:lnTo>
                    <a:pt x="585" y="461"/>
                  </a:lnTo>
                  <a:lnTo>
                    <a:pt x="553" y="459"/>
                  </a:lnTo>
                  <a:lnTo>
                    <a:pt x="521" y="457"/>
                  </a:lnTo>
                  <a:lnTo>
                    <a:pt x="488" y="454"/>
                  </a:lnTo>
                  <a:lnTo>
                    <a:pt x="456" y="449"/>
                  </a:lnTo>
                  <a:lnTo>
                    <a:pt x="425" y="443"/>
                  </a:lnTo>
                  <a:lnTo>
                    <a:pt x="393" y="436"/>
                  </a:lnTo>
                  <a:lnTo>
                    <a:pt x="371" y="431"/>
                  </a:lnTo>
                  <a:lnTo>
                    <a:pt x="349" y="425"/>
                  </a:lnTo>
                  <a:lnTo>
                    <a:pt x="327" y="418"/>
                  </a:lnTo>
                  <a:lnTo>
                    <a:pt x="306" y="411"/>
                  </a:lnTo>
                  <a:lnTo>
                    <a:pt x="284" y="403"/>
                  </a:lnTo>
                  <a:lnTo>
                    <a:pt x="264" y="394"/>
                  </a:lnTo>
                  <a:lnTo>
                    <a:pt x="243" y="385"/>
                  </a:lnTo>
                  <a:lnTo>
                    <a:pt x="222" y="375"/>
                  </a:lnTo>
                  <a:lnTo>
                    <a:pt x="150" y="340"/>
                  </a:lnTo>
                  <a:lnTo>
                    <a:pt x="192" y="546"/>
                  </a:lnTo>
                  <a:lnTo>
                    <a:pt x="193" y="557"/>
                  </a:lnTo>
                  <a:lnTo>
                    <a:pt x="193" y="570"/>
                  </a:lnTo>
                  <a:lnTo>
                    <a:pt x="190" y="580"/>
                  </a:lnTo>
                  <a:lnTo>
                    <a:pt x="184" y="591"/>
                  </a:lnTo>
                  <a:lnTo>
                    <a:pt x="181" y="595"/>
                  </a:lnTo>
                  <a:lnTo>
                    <a:pt x="176" y="600"/>
                  </a:lnTo>
                  <a:lnTo>
                    <a:pt x="173" y="603"/>
                  </a:lnTo>
                  <a:lnTo>
                    <a:pt x="168" y="607"/>
                  </a:lnTo>
                  <a:lnTo>
                    <a:pt x="162" y="610"/>
                  </a:lnTo>
                  <a:lnTo>
                    <a:pt x="158" y="613"/>
                  </a:lnTo>
                  <a:lnTo>
                    <a:pt x="152" y="615"/>
                  </a:lnTo>
                  <a:lnTo>
                    <a:pt x="146" y="616"/>
                  </a:lnTo>
                  <a:lnTo>
                    <a:pt x="140" y="617"/>
                  </a:lnTo>
                  <a:lnTo>
                    <a:pt x="135" y="617"/>
                  </a:lnTo>
                  <a:lnTo>
                    <a:pt x="129" y="617"/>
                  </a:lnTo>
                  <a:lnTo>
                    <a:pt x="123" y="616"/>
                  </a:lnTo>
                  <a:lnTo>
                    <a:pt x="117" y="615"/>
                  </a:lnTo>
                  <a:lnTo>
                    <a:pt x="113" y="613"/>
                  </a:lnTo>
                  <a:lnTo>
                    <a:pt x="107" y="610"/>
                  </a:lnTo>
                  <a:lnTo>
                    <a:pt x="102" y="608"/>
                  </a:lnTo>
                  <a:lnTo>
                    <a:pt x="93" y="600"/>
                  </a:lnTo>
                  <a:lnTo>
                    <a:pt x="85" y="592"/>
                  </a:lnTo>
                  <a:lnTo>
                    <a:pt x="79" y="582"/>
                  </a:lnTo>
                  <a:lnTo>
                    <a:pt x="76" y="570"/>
                  </a:lnTo>
                  <a:lnTo>
                    <a:pt x="1" y="203"/>
                  </a:lnTo>
                  <a:lnTo>
                    <a:pt x="0" y="198"/>
                  </a:lnTo>
                  <a:lnTo>
                    <a:pt x="0" y="196"/>
                  </a:lnTo>
                  <a:lnTo>
                    <a:pt x="0" y="194"/>
                  </a:lnTo>
                  <a:lnTo>
                    <a:pt x="0" y="192"/>
                  </a:lnTo>
                  <a:lnTo>
                    <a:pt x="0" y="191"/>
                  </a:lnTo>
                  <a:lnTo>
                    <a:pt x="0" y="190"/>
                  </a:lnTo>
                  <a:lnTo>
                    <a:pt x="0" y="188"/>
                  </a:lnTo>
                  <a:lnTo>
                    <a:pt x="0" y="185"/>
                  </a:lnTo>
                  <a:lnTo>
                    <a:pt x="0" y="183"/>
                  </a:lnTo>
                  <a:lnTo>
                    <a:pt x="0" y="182"/>
                  </a:lnTo>
                  <a:lnTo>
                    <a:pt x="1" y="179"/>
                  </a:lnTo>
                  <a:lnTo>
                    <a:pt x="1" y="178"/>
                  </a:lnTo>
                  <a:lnTo>
                    <a:pt x="1" y="176"/>
                  </a:lnTo>
                  <a:lnTo>
                    <a:pt x="2" y="175"/>
                  </a:lnTo>
                  <a:lnTo>
                    <a:pt x="2" y="174"/>
                  </a:lnTo>
                  <a:lnTo>
                    <a:pt x="2" y="173"/>
                  </a:lnTo>
                  <a:lnTo>
                    <a:pt x="3" y="170"/>
                  </a:lnTo>
                  <a:lnTo>
                    <a:pt x="3" y="169"/>
                  </a:lnTo>
                  <a:lnTo>
                    <a:pt x="5" y="167"/>
                  </a:lnTo>
                  <a:lnTo>
                    <a:pt x="6" y="165"/>
                  </a:lnTo>
                  <a:lnTo>
                    <a:pt x="7" y="163"/>
                  </a:lnTo>
                  <a:lnTo>
                    <a:pt x="7" y="161"/>
                  </a:lnTo>
                  <a:lnTo>
                    <a:pt x="8" y="160"/>
                  </a:lnTo>
                  <a:lnTo>
                    <a:pt x="9" y="159"/>
                  </a:lnTo>
                  <a:lnTo>
                    <a:pt x="10" y="156"/>
                  </a:lnTo>
                  <a:lnTo>
                    <a:pt x="13" y="154"/>
                  </a:lnTo>
                  <a:lnTo>
                    <a:pt x="14" y="153"/>
                  </a:lnTo>
                  <a:lnTo>
                    <a:pt x="14" y="152"/>
                  </a:lnTo>
                  <a:lnTo>
                    <a:pt x="16" y="151"/>
                  </a:lnTo>
                  <a:lnTo>
                    <a:pt x="18" y="148"/>
                  </a:lnTo>
                  <a:lnTo>
                    <a:pt x="20" y="147"/>
                  </a:lnTo>
                  <a:lnTo>
                    <a:pt x="20" y="146"/>
                  </a:lnTo>
                  <a:lnTo>
                    <a:pt x="21" y="145"/>
                  </a:lnTo>
                  <a:lnTo>
                    <a:pt x="23" y="144"/>
                  </a:lnTo>
                  <a:lnTo>
                    <a:pt x="24" y="143"/>
                  </a:lnTo>
                  <a:lnTo>
                    <a:pt x="25" y="141"/>
                  </a:lnTo>
                  <a:lnTo>
                    <a:pt x="29" y="140"/>
                  </a:lnTo>
                  <a:lnTo>
                    <a:pt x="31" y="139"/>
                  </a:lnTo>
                  <a:lnTo>
                    <a:pt x="32" y="138"/>
                  </a:lnTo>
                  <a:lnTo>
                    <a:pt x="33" y="138"/>
                  </a:lnTo>
                  <a:lnTo>
                    <a:pt x="35" y="137"/>
                  </a:lnTo>
                  <a:lnTo>
                    <a:pt x="37" y="136"/>
                  </a:lnTo>
                  <a:lnTo>
                    <a:pt x="38" y="136"/>
                  </a:lnTo>
                  <a:lnTo>
                    <a:pt x="39" y="135"/>
                  </a:lnTo>
                  <a:lnTo>
                    <a:pt x="40" y="135"/>
                  </a:lnTo>
                  <a:lnTo>
                    <a:pt x="41" y="133"/>
                  </a:lnTo>
                  <a:lnTo>
                    <a:pt x="44" y="133"/>
                  </a:lnTo>
                  <a:lnTo>
                    <a:pt x="45" y="133"/>
                  </a:lnTo>
                  <a:lnTo>
                    <a:pt x="46" y="133"/>
                  </a:lnTo>
                  <a:lnTo>
                    <a:pt x="47" y="133"/>
                  </a:lnTo>
                  <a:lnTo>
                    <a:pt x="47" y="132"/>
                  </a:lnTo>
                  <a:lnTo>
                    <a:pt x="50" y="132"/>
                  </a:lnTo>
                  <a:lnTo>
                    <a:pt x="56" y="131"/>
                  </a:lnTo>
                  <a:lnTo>
                    <a:pt x="67" y="129"/>
                  </a:lnTo>
                  <a:lnTo>
                    <a:pt x="82" y="126"/>
                  </a:lnTo>
                  <a:lnTo>
                    <a:pt x="100" y="123"/>
                  </a:lnTo>
                  <a:lnTo>
                    <a:pt x="121" y="120"/>
                  </a:lnTo>
                  <a:lnTo>
                    <a:pt x="145" y="115"/>
                  </a:lnTo>
                  <a:lnTo>
                    <a:pt x="170" y="110"/>
                  </a:lnTo>
                  <a:lnTo>
                    <a:pt x="196" y="106"/>
                  </a:lnTo>
                  <a:lnTo>
                    <a:pt x="223" y="101"/>
                  </a:lnTo>
                  <a:lnTo>
                    <a:pt x="250" y="95"/>
                  </a:lnTo>
                  <a:lnTo>
                    <a:pt x="276" y="91"/>
                  </a:lnTo>
                  <a:lnTo>
                    <a:pt x="303" y="86"/>
                  </a:lnTo>
                  <a:lnTo>
                    <a:pt x="326" y="82"/>
                  </a:lnTo>
                  <a:lnTo>
                    <a:pt x="348" y="78"/>
                  </a:lnTo>
                  <a:lnTo>
                    <a:pt x="367" y="75"/>
                  </a:lnTo>
                  <a:lnTo>
                    <a:pt x="383" y="71"/>
                  </a:lnTo>
                  <a:lnTo>
                    <a:pt x="387" y="70"/>
                  </a:lnTo>
                  <a:lnTo>
                    <a:pt x="396" y="69"/>
                  </a:lnTo>
                  <a:lnTo>
                    <a:pt x="404" y="68"/>
                  </a:lnTo>
                  <a:lnTo>
                    <a:pt x="408" y="67"/>
                  </a:lnTo>
                  <a:lnTo>
                    <a:pt x="413" y="65"/>
                  </a:lnTo>
                  <a:lnTo>
                    <a:pt x="419" y="65"/>
                  </a:lnTo>
                  <a:lnTo>
                    <a:pt x="425" y="67"/>
                  </a:lnTo>
                  <a:lnTo>
                    <a:pt x="431" y="68"/>
                  </a:lnTo>
                  <a:lnTo>
                    <a:pt x="436" y="69"/>
                  </a:lnTo>
                  <a:lnTo>
                    <a:pt x="441" y="71"/>
                  </a:lnTo>
                  <a:lnTo>
                    <a:pt x="447" y="73"/>
                  </a:lnTo>
                  <a:lnTo>
                    <a:pt x="451" y="76"/>
                  </a:lnTo>
                  <a:lnTo>
                    <a:pt x="461" y="84"/>
                  </a:lnTo>
                  <a:lnTo>
                    <a:pt x="468" y="93"/>
                  </a:lnTo>
                  <a:lnTo>
                    <a:pt x="473" y="103"/>
                  </a:lnTo>
                  <a:lnTo>
                    <a:pt x="477" y="115"/>
                  </a:lnTo>
                  <a:lnTo>
                    <a:pt x="478" y="126"/>
                  </a:lnTo>
                  <a:lnTo>
                    <a:pt x="476" y="138"/>
                  </a:lnTo>
                  <a:lnTo>
                    <a:pt x="472" y="148"/>
                  </a:lnTo>
                  <a:lnTo>
                    <a:pt x="466" y="159"/>
                  </a:lnTo>
                  <a:lnTo>
                    <a:pt x="463" y="163"/>
                  </a:lnTo>
                  <a:lnTo>
                    <a:pt x="460" y="168"/>
                  </a:lnTo>
                  <a:lnTo>
                    <a:pt x="455" y="171"/>
                  </a:lnTo>
                  <a:lnTo>
                    <a:pt x="450" y="175"/>
                  </a:lnTo>
                  <a:lnTo>
                    <a:pt x="446" y="178"/>
                  </a:lnTo>
                  <a:lnTo>
                    <a:pt x="440" y="181"/>
                  </a:lnTo>
                  <a:lnTo>
                    <a:pt x="434" y="183"/>
                  </a:lnTo>
                  <a:lnTo>
                    <a:pt x="428" y="184"/>
                  </a:lnTo>
                  <a:lnTo>
                    <a:pt x="183" y="229"/>
                  </a:lnTo>
                  <a:lnTo>
                    <a:pt x="301" y="281"/>
                  </a:lnTo>
                  <a:lnTo>
                    <a:pt x="316" y="287"/>
                  </a:lnTo>
                  <a:lnTo>
                    <a:pt x="331" y="294"/>
                  </a:lnTo>
                  <a:lnTo>
                    <a:pt x="345" y="299"/>
                  </a:lnTo>
                  <a:lnTo>
                    <a:pt x="360" y="304"/>
                  </a:lnTo>
                  <a:lnTo>
                    <a:pt x="375" y="309"/>
                  </a:lnTo>
                  <a:lnTo>
                    <a:pt x="390" y="313"/>
                  </a:lnTo>
                  <a:lnTo>
                    <a:pt x="405" y="318"/>
                  </a:lnTo>
                  <a:lnTo>
                    <a:pt x="420" y="321"/>
                  </a:lnTo>
                  <a:lnTo>
                    <a:pt x="448" y="327"/>
                  </a:lnTo>
                  <a:lnTo>
                    <a:pt x="476" y="333"/>
                  </a:lnTo>
                  <a:lnTo>
                    <a:pt x="503" y="336"/>
                  </a:lnTo>
                  <a:lnTo>
                    <a:pt x="531" y="340"/>
                  </a:lnTo>
                  <a:lnTo>
                    <a:pt x="559" y="342"/>
                  </a:lnTo>
                  <a:lnTo>
                    <a:pt x="586" y="342"/>
                  </a:lnTo>
                  <a:lnTo>
                    <a:pt x="614" y="342"/>
                  </a:lnTo>
                  <a:lnTo>
                    <a:pt x="640" y="341"/>
                  </a:lnTo>
                  <a:lnTo>
                    <a:pt x="668" y="338"/>
                  </a:lnTo>
                  <a:lnTo>
                    <a:pt x="696" y="335"/>
                  </a:lnTo>
                  <a:lnTo>
                    <a:pt x="722" y="330"/>
                  </a:lnTo>
                  <a:lnTo>
                    <a:pt x="749" y="326"/>
                  </a:lnTo>
                  <a:lnTo>
                    <a:pt x="775" y="319"/>
                  </a:lnTo>
                  <a:lnTo>
                    <a:pt x="802" y="312"/>
                  </a:lnTo>
                  <a:lnTo>
                    <a:pt x="827" y="304"/>
                  </a:lnTo>
                  <a:lnTo>
                    <a:pt x="853" y="294"/>
                  </a:lnTo>
                  <a:lnTo>
                    <a:pt x="879" y="284"/>
                  </a:lnTo>
                  <a:lnTo>
                    <a:pt x="903" y="273"/>
                  </a:lnTo>
                  <a:lnTo>
                    <a:pt x="927" y="261"/>
                  </a:lnTo>
                  <a:lnTo>
                    <a:pt x="951" y="247"/>
                  </a:lnTo>
                  <a:lnTo>
                    <a:pt x="974" y="234"/>
                  </a:lnTo>
                  <a:lnTo>
                    <a:pt x="997" y="219"/>
                  </a:lnTo>
                  <a:lnTo>
                    <a:pt x="1020" y="204"/>
                  </a:lnTo>
                  <a:lnTo>
                    <a:pt x="1042" y="188"/>
                  </a:lnTo>
                  <a:lnTo>
                    <a:pt x="1063" y="169"/>
                  </a:lnTo>
                  <a:lnTo>
                    <a:pt x="1084" y="152"/>
                  </a:lnTo>
                  <a:lnTo>
                    <a:pt x="1104" y="132"/>
                  </a:lnTo>
                  <a:lnTo>
                    <a:pt x="1123" y="113"/>
                  </a:lnTo>
                  <a:lnTo>
                    <a:pt x="1142" y="92"/>
                  </a:lnTo>
                  <a:lnTo>
                    <a:pt x="1160" y="70"/>
                  </a:lnTo>
                  <a:lnTo>
                    <a:pt x="1177" y="48"/>
                  </a:lnTo>
                  <a:lnTo>
                    <a:pt x="1193" y="25"/>
                  </a:lnTo>
                  <a:lnTo>
                    <a:pt x="1201" y="16"/>
                  </a:lnTo>
                  <a:lnTo>
                    <a:pt x="1210" y="9"/>
                  </a:lnTo>
                  <a:lnTo>
                    <a:pt x="1220" y="4"/>
                  </a:lnTo>
                  <a:lnTo>
                    <a:pt x="1231" y="1"/>
                  </a:lnTo>
                  <a:lnTo>
                    <a:pt x="1243" y="0"/>
                  </a:lnTo>
                  <a:lnTo>
                    <a:pt x="1254" y="1"/>
                  </a:lnTo>
                  <a:lnTo>
                    <a:pt x="1266" y="4"/>
                  </a:lnTo>
                  <a:lnTo>
                    <a:pt x="1276" y="10"/>
                  </a:lnTo>
                  <a:lnTo>
                    <a:pt x="1292" y="27"/>
                  </a:lnTo>
                  <a:lnTo>
                    <a:pt x="1300" y="48"/>
                  </a:lnTo>
                  <a:lnTo>
                    <a:pt x="1300" y="70"/>
                  </a:lnTo>
                  <a:lnTo>
                    <a:pt x="1291" y="92"/>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sp>
        <p:nvSpPr>
          <p:cNvPr id="17" name="Rectangle 15">
            <a:extLst>
              <a:ext uri="{FF2B5EF4-FFF2-40B4-BE49-F238E27FC236}">
                <a16:creationId xmlns:a16="http://schemas.microsoft.com/office/drawing/2014/main" id="{1174626A-9C16-425E-A32D-713F7CCBB285}"/>
              </a:ext>
            </a:extLst>
          </p:cNvPr>
          <p:cNvSpPr>
            <a:spLocks noChangeArrowheads="1"/>
          </p:cNvSpPr>
          <p:nvPr/>
        </p:nvSpPr>
        <p:spPr bwMode="auto">
          <a:xfrm>
            <a:off x="904152" y="2489098"/>
            <a:ext cx="2166708" cy="2406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4300" indent="-1143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Aft>
                <a:spcPct val="50000"/>
              </a:spcAft>
              <a:buClr>
                <a:srgbClr val="F24D1F"/>
              </a:buClr>
              <a:buSzPct val="90000"/>
              <a:buFont typeface="Webdings" panose="05030102010509060703" pitchFamily="18" charset="2"/>
              <a:buNone/>
            </a:pPr>
            <a:r>
              <a:rPr lang="en-US" altLang="en-US" sz="1000">
                <a:latin typeface="Verdana" panose="020B0604030504040204" pitchFamily="34" charset="0"/>
              </a:rPr>
              <a:t>Formative Usability Testing</a:t>
            </a:r>
          </a:p>
          <a:p>
            <a:pPr eaLnBrk="1" hangingPunct="1">
              <a:spcAft>
                <a:spcPct val="50000"/>
              </a:spcAft>
              <a:buClr>
                <a:srgbClr val="F24D1F"/>
              </a:buClr>
              <a:buSzPct val="90000"/>
              <a:buFont typeface="Webdings" panose="05030102010509060703" pitchFamily="18" charset="2"/>
              <a:buNone/>
            </a:pPr>
            <a:r>
              <a:rPr lang="en-US" altLang="en-US" sz="1000" b="1">
                <a:latin typeface="Verdana" panose="020B0604030504040204" pitchFamily="34" charset="0"/>
              </a:rPr>
              <a:t>Contextual Inquiry</a:t>
            </a:r>
          </a:p>
          <a:p>
            <a:pPr eaLnBrk="1" hangingPunct="1">
              <a:spcAft>
                <a:spcPct val="50000"/>
              </a:spcAft>
              <a:buClr>
                <a:srgbClr val="F24D1F"/>
              </a:buClr>
              <a:buSzPct val="90000"/>
              <a:buFont typeface="Webdings" panose="05030102010509060703" pitchFamily="18" charset="2"/>
              <a:buNone/>
            </a:pPr>
            <a:r>
              <a:rPr lang="en-US" altLang="en-US" sz="1000">
                <a:latin typeface="Verdana" panose="020B0604030504040204" pitchFamily="34" charset="0"/>
              </a:rPr>
              <a:t>Task Analysis</a:t>
            </a:r>
          </a:p>
          <a:p>
            <a:pPr eaLnBrk="1" hangingPunct="1">
              <a:spcAft>
                <a:spcPct val="50000"/>
              </a:spcAft>
              <a:buClr>
                <a:srgbClr val="F24D1F"/>
              </a:buClr>
              <a:buSzPct val="90000"/>
              <a:buFont typeface="Webdings" panose="05030102010509060703" pitchFamily="18" charset="2"/>
              <a:buNone/>
            </a:pPr>
            <a:r>
              <a:rPr lang="en-US" altLang="en-US" sz="1000">
                <a:latin typeface="Verdana" panose="020B0604030504040204" pitchFamily="34" charset="0"/>
              </a:rPr>
              <a:t>Task Flow Modeling</a:t>
            </a:r>
          </a:p>
          <a:p>
            <a:pPr eaLnBrk="1" hangingPunct="1">
              <a:spcAft>
                <a:spcPct val="50000"/>
              </a:spcAft>
              <a:buClr>
                <a:srgbClr val="F24D1F"/>
              </a:buClr>
              <a:buSzPct val="90000"/>
              <a:buFont typeface="Webdings" panose="05030102010509060703" pitchFamily="18" charset="2"/>
              <a:buNone/>
            </a:pPr>
            <a:r>
              <a:rPr lang="en-US" altLang="en-US" sz="1000">
                <a:latin typeface="Verdana" panose="020B0604030504040204" pitchFamily="34" charset="0"/>
              </a:rPr>
              <a:t>Card Sorting</a:t>
            </a:r>
          </a:p>
          <a:p>
            <a:pPr eaLnBrk="1" hangingPunct="1">
              <a:spcAft>
                <a:spcPct val="50000"/>
              </a:spcAft>
              <a:buClr>
                <a:srgbClr val="F24D1F"/>
              </a:buClr>
              <a:buSzPct val="90000"/>
              <a:buFont typeface="Webdings" panose="05030102010509060703" pitchFamily="18" charset="2"/>
              <a:buNone/>
            </a:pPr>
            <a:r>
              <a:rPr lang="en-US" altLang="en-US" sz="1000">
                <a:latin typeface="Verdana" panose="020B0604030504040204" pitchFamily="34" charset="0"/>
              </a:rPr>
              <a:t>Current Solution and Competitor Benchmarking </a:t>
            </a:r>
          </a:p>
          <a:p>
            <a:pPr eaLnBrk="1" hangingPunct="1">
              <a:spcAft>
                <a:spcPct val="50000"/>
              </a:spcAft>
              <a:buClr>
                <a:srgbClr val="F24D1F"/>
              </a:buClr>
              <a:buSzPct val="90000"/>
              <a:buFont typeface="Webdings" panose="05030102010509060703" pitchFamily="18" charset="2"/>
              <a:buNone/>
            </a:pPr>
            <a:r>
              <a:rPr lang="en-US" altLang="en-US" sz="1000">
                <a:latin typeface="Verdana" panose="020B0604030504040204" pitchFamily="34" charset="0"/>
              </a:rPr>
              <a:t>User Profiles and Personas</a:t>
            </a:r>
          </a:p>
          <a:p>
            <a:pPr eaLnBrk="1" hangingPunct="1">
              <a:spcAft>
                <a:spcPct val="50000"/>
              </a:spcAft>
              <a:buClr>
                <a:srgbClr val="F24D1F"/>
              </a:buClr>
              <a:buSzPct val="90000"/>
              <a:buFont typeface="Webdings" panose="05030102010509060703" pitchFamily="18" charset="2"/>
              <a:buNone/>
            </a:pPr>
            <a:r>
              <a:rPr lang="en-US" altLang="en-US" sz="1000">
                <a:latin typeface="Verdana" panose="020B0604030504040204" pitchFamily="34" charset="0"/>
              </a:rPr>
              <a:t>Instrumented Surveys</a:t>
            </a:r>
          </a:p>
          <a:p>
            <a:pPr eaLnBrk="1" hangingPunct="1">
              <a:spcAft>
                <a:spcPct val="50000"/>
              </a:spcAft>
              <a:buClr>
                <a:srgbClr val="F24D1F"/>
              </a:buClr>
              <a:buSzPct val="90000"/>
              <a:buFont typeface="Webdings" panose="05030102010509060703" pitchFamily="18" charset="2"/>
              <a:buNone/>
            </a:pPr>
            <a:r>
              <a:rPr lang="en-US" altLang="en-US" sz="1000">
                <a:latin typeface="Verdana" panose="020B0604030504040204" pitchFamily="34" charset="0"/>
              </a:rPr>
              <a:t>Pluralistic or Cognitive Walkthroughs</a:t>
            </a:r>
          </a:p>
          <a:p>
            <a:pPr eaLnBrk="1" hangingPunct="1">
              <a:spcAft>
                <a:spcPct val="50000"/>
              </a:spcAft>
              <a:buClr>
                <a:srgbClr val="F24D1F"/>
              </a:buClr>
              <a:buSzPct val="90000"/>
              <a:buFont typeface="Webdings" panose="05030102010509060703" pitchFamily="18" charset="2"/>
              <a:buNone/>
            </a:pPr>
            <a:r>
              <a:rPr lang="en-US" altLang="en-US" sz="1000">
                <a:latin typeface="Verdana" panose="020B0604030504040204" pitchFamily="34" charset="0"/>
              </a:rPr>
              <a:t>Creative Brief Development </a:t>
            </a:r>
          </a:p>
          <a:p>
            <a:pPr eaLnBrk="1" hangingPunct="1">
              <a:spcAft>
                <a:spcPct val="50000"/>
              </a:spcAft>
              <a:buClr>
                <a:srgbClr val="F24D1F"/>
              </a:buClr>
              <a:buSzPct val="90000"/>
              <a:buFont typeface="Webdings" panose="05030102010509060703" pitchFamily="18" charset="2"/>
              <a:buNone/>
            </a:pPr>
            <a:r>
              <a:rPr lang="en-US" altLang="en-US" sz="1000">
                <a:latin typeface="Verdana" panose="020B0604030504040204" pitchFamily="34" charset="0"/>
              </a:rPr>
              <a:t>Iterative 3x3 Prototype Design</a:t>
            </a:r>
          </a:p>
          <a:p>
            <a:pPr eaLnBrk="1" hangingPunct="1">
              <a:spcAft>
                <a:spcPct val="50000"/>
              </a:spcAft>
              <a:buClr>
                <a:srgbClr val="F24D1F"/>
              </a:buClr>
              <a:buSzPct val="90000"/>
              <a:buFont typeface="Webdings" panose="05030102010509060703" pitchFamily="18" charset="2"/>
              <a:buNone/>
            </a:pPr>
            <a:r>
              <a:rPr lang="en-US" altLang="en-US" sz="1000">
                <a:latin typeface="Verdana" panose="020B0604030504040204" pitchFamily="34" charset="0"/>
              </a:rPr>
              <a:t>Usability Heuristic Evaluation</a:t>
            </a:r>
          </a:p>
          <a:p>
            <a:pPr eaLnBrk="1" hangingPunct="1">
              <a:spcAft>
                <a:spcPct val="50000"/>
              </a:spcAft>
              <a:buClr>
                <a:srgbClr val="F24D1F"/>
              </a:buClr>
              <a:buSzPct val="90000"/>
              <a:buFont typeface="Webdings" panose="05030102010509060703" pitchFamily="18" charset="2"/>
              <a:buNone/>
            </a:pPr>
            <a:r>
              <a:rPr lang="en-US" altLang="en-US" sz="1000">
                <a:latin typeface="Verdana" panose="020B0604030504040204" pitchFamily="34" charset="0"/>
              </a:rPr>
              <a:t>Brand Heuristic Evaluation</a:t>
            </a:r>
          </a:p>
        </p:txBody>
      </p:sp>
      <p:sp>
        <p:nvSpPr>
          <p:cNvPr id="18" name="Rectangle 16">
            <a:extLst>
              <a:ext uri="{FF2B5EF4-FFF2-40B4-BE49-F238E27FC236}">
                <a16:creationId xmlns:a16="http://schemas.microsoft.com/office/drawing/2014/main" id="{1135B216-37FC-4A8C-975D-45CE53035AE6}"/>
              </a:ext>
            </a:extLst>
          </p:cNvPr>
          <p:cNvSpPr>
            <a:spLocks noChangeArrowheads="1"/>
          </p:cNvSpPr>
          <p:nvPr/>
        </p:nvSpPr>
        <p:spPr bwMode="auto">
          <a:xfrm>
            <a:off x="9769934" y="2525071"/>
            <a:ext cx="1652446"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4300" indent="-1143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Aft>
                <a:spcPct val="50000"/>
              </a:spcAft>
              <a:buClr>
                <a:srgbClr val="F24D1F"/>
              </a:buClr>
              <a:buSzPct val="90000"/>
              <a:buFont typeface="Webdings" panose="05030102010509060703" pitchFamily="18" charset="2"/>
              <a:buNone/>
            </a:pPr>
            <a:r>
              <a:rPr lang="en-US" altLang="en-US" sz="1000">
                <a:latin typeface="Verdana" panose="020B0604030504040204" pitchFamily="34" charset="0"/>
              </a:rPr>
              <a:t>Field Studies and User Journals</a:t>
            </a:r>
          </a:p>
          <a:p>
            <a:pPr eaLnBrk="1" hangingPunct="1">
              <a:spcAft>
                <a:spcPct val="50000"/>
              </a:spcAft>
              <a:buClr>
                <a:srgbClr val="F24D1F"/>
              </a:buClr>
              <a:buSzPct val="90000"/>
              <a:buFont typeface="Webdings" panose="05030102010509060703" pitchFamily="18" charset="2"/>
              <a:buNone/>
            </a:pPr>
            <a:r>
              <a:rPr lang="en-US" altLang="en-US" sz="1000">
                <a:latin typeface="Verdana" panose="020B0604030504040204" pitchFamily="34" charset="0"/>
              </a:rPr>
              <a:t>Summative Benchmark Usability Testing</a:t>
            </a:r>
          </a:p>
          <a:p>
            <a:pPr eaLnBrk="1" hangingPunct="1">
              <a:spcAft>
                <a:spcPct val="50000"/>
              </a:spcAft>
              <a:buClr>
                <a:srgbClr val="F24D1F"/>
              </a:buClr>
              <a:buSzPct val="90000"/>
              <a:buFont typeface="Webdings" panose="05030102010509060703" pitchFamily="18" charset="2"/>
              <a:buNone/>
            </a:pPr>
            <a:endParaRPr lang="en-US" altLang="en-US" sz="1000">
              <a:latin typeface="Verdana" panose="020B0604030504040204" pitchFamily="34" charset="0"/>
            </a:endParaRPr>
          </a:p>
        </p:txBody>
      </p:sp>
      <p:sp>
        <p:nvSpPr>
          <p:cNvPr id="19" name="Rectangle 17">
            <a:extLst>
              <a:ext uri="{FF2B5EF4-FFF2-40B4-BE49-F238E27FC236}">
                <a16:creationId xmlns:a16="http://schemas.microsoft.com/office/drawing/2014/main" id="{09D0814A-24E6-4AFA-8339-5B049BE91D19}"/>
              </a:ext>
            </a:extLst>
          </p:cNvPr>
          <p:cNvSpPr>
            <a:spLocks noChangeArrowheads="1"/>
          </p:cNvSpPr>
          <p:nvPr/>
        </p:nvSpPr>
        <p:spPr bwMode="auto">
          <a:xfrm>
            <a:off x="6825326" y="2494076"/>
            <a:ext cx="2631093"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4300" indent="-1143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Aft>
                <a:spcPct val="50000"/>
              </a:spcAft>
              <a:buClr>
                <a:srgbClr val="F24D1F"/>
              </a:buClr>
              <a:buSzPct val="90000"/>
              <a:buFont typeface="Webdings" panose="05030102010509060703" pitchFamily="18" charset="2"/>
              <a:buNone/>
            </a:pPr>
            <a:r>
              <a:rPr lang="en-US" altLang="en-US" sz="1000">
                <a:latin typeface="Verdana" panose="020B0604030504040204" pitchFamily="34" charset="0"/>
              </a:rPr>
              <a:t>Iterative Prototype Usability Testing </a:t>
            </a:r>
          </a:p>
          <a:p>
            <a:pPr eaLnBrk="1" hangingPunct="1">
              <a:spcAft>
                <a:spcPct val="50000"/>
              </a:spcAft>
              <a:buClr>
                <a:srgbClr val="F24D1F"/>
              </a:buClr>
              <a:buSzPct val="90000"/>
              <a:buFont typeface="Webdings" panose="05030102010509060703" pitchFamily="18" charset="2"/>
              <a:buNone/>
            </a:pPr>
            <a:r>
              <a:rPr lang="en-US" altLang="en-US" sz="1000">
                <a:latin typeface="Verdana" panose="020B0604030504040204" pitchFamily="34" charset="0"/>
              </a:rPr>
              <a:t>Pluralistic or Cognitive Walkthroughs</a:t>
            </a:r>
          </a:p>
          <a:p>
            <a:pPr eaLnBrk="1" hangingPunct="1">
              <a:spcAft>
                <a:spcPct val="50000"/>
              </a:spcAft>
              <a:buClr>
                <a:srgbClr val="F24D1F"/>
              </a:buClr>
              <a:buSzPct val="90000"/>
              <a:buFont typeface="Webdings" panose="05030102010509060703" pitchFamily="18" charset="2"/>
              <a:buNone/>
            </a:pPr>
            <a:r>
              <a:rPr lang="en-US" altLang="en-US" sz="1000">
                <a:latin typeface="Verdana" panose="020B0604030504040204" pitchFamily="34" charset="0"/>
              </a:rPr>
              <a:t>Accessibility Audit and Site Review </a:t>
            </a:r>
            <a:br>
              <a:rPr lang="en-US" altLang="en-US" sz="1000">
                <a:latin typeface="Verdana" panose="020B0604030504040204" pitchFamily="34" charset="0"/>
              </a:rPr>
            </a:br>
            <a:r>
              <a:rPr lang="en-US" altLang="en-US" sz="1000">
                <a:latin typeface="Verdana" panose="020B0604030504040204" pitchFamily="34" charset="0"/>
              </a:rPr>
              <a:t>with Assistive Technology</a:t>
            </a:r>
          </a:p>
          <a:p>
            <a:pPr eaLnBrk="1" hangingPunct="1">
              <a:spcAft>
                <a:spcPct val="50000"/>
              </a:spcAft>
              <a:buClr>
                <a:srgbClr val="F24D1F"/>
              </a:buClr>
              <a:buSzPct val="90000"/>
              <a:buFont typeface="Webdings" panose="05030102010509060703" pitchFamily="18" charset="2"/>
              <a:buNone/>
            </a:pPr>
            <a:r>
              <a:rPr lang="en-US" altLang="en-US" sz="1000">
                <a:latin typeface="Verdana" panose="020B0604030504040204" pitchFamily="34" charset="0"/>
              </a:rPr>
              <a:t>Usability Testing with Users with Disabilities </a:t>
            </a:r>
          </a:p>
          <a:p>
            <a:pPr eaLnBrk="1" hangingPunct="1">
              <a:spcAft>
                <a:spcPct val="50000"/>
              </a:spcAft>
              <a:buClr>
                <a:srgbClr val="F24D1F"/>
              </a:buClr>
              <a:buSzPct val="90000"/>
              <a:buFont typeface="Webdings" panose="05030102010509060703" pitchFamily="18" charset="2"/>
              <a:buNone/>
            </a:pPr>
            <a:r>
              <a:rPr lang="en-US" altLang="en-US" sz="1000">
                <a:latin typeface="Verdana" panose="020B0604030504040204" pitchFamily="34" charset="0"/>
              </a:rPr>
              <a:t>Visual Design</a:t>
            </a:r>
          </a:p>
          <a:p>
            <a:pPr eaLnBrk="1" hangingPunct="1">
              <a:spcAft>
                <a:spcPct val="50000"/>
              </a:spcAft>
              <a:buClr>
                <a:srgbClr val="F24D1F"/>
              </a:buClr>
              <a:buSzPct val="90000"/>
              <a:buFont typeface="Webdings" panose="05030102010509060703" pitchFamily="18" charset="2"/>
              <a:buNone/>
            </a:pPr>
            <a:r>
              <a:rPr lang="en-US" altLang="en-US" sz="1000">
                <a:latin typeface="Verdana" panose="020B0604030504040204" pitchFamily="34" charset="0"/>
              </a:rPr>
              <a:t>Dynamic and Static Template Development</a:t>
            </a:r>
          </a:p>
          <a:p>
            <a:pPr eaLnBrk="1" hangingPunct="1">
              <a:spcAft>
                <a:spcPct val="50000"/>
              </a:spcAft>
              <a:buClr>
                <a:srgbClr val="F24D1F"/>
              </a:buClr>
              <a:buSzPct val="90000"/>
              <a:buFont typeface="Webdings" panose="05030102010509060703" pitchFamily="18" charset="2"/>
              <a:buNone/>
            </a:pPr>
            <a:r>
              <a:rPr lang="en-US" altLang="en-US" sz="1000">
                <a:latin typeface="Verdana" panose="020B0604030504040204" pitchFamily="34" charset="0"/>
              </a:rPr>
              <a:t>Style Guides, CSS and Standards Development</a:t>
            </a:r>
          </a:p>
          <a:p>
            <a:pPr eaLnBrk="1" hangingPunct="1">
              <a:spcBef>
                <a:spcPct val="20000"/>
              </a:spcBef>
              <a:buClr>
                <a:srgbClr val="F24D1F"/>
              </a:buClr>
              <a:buSzPct val="90000"/>
              <a:buFont typeface="Webdings" panose="05030102010509060703" pitchFamily="18" charset="2"/>
              <a:buNone/>
            </a:pPr>
            <a:r>
              <a:rPr lang="en-US" altLang="en-US" sz="1000">
                <a:latin typeface="Verdana" panose="020B0604030504040204" pitchFamily="34" charset="0"/>
              </a:rPr>
              <a:t>Search Engine Optimization</a:t>
            </a:r>
          </a:p>
          <a:p>
            <a:pPr eaLnBrk="1" hangingPunct="1">
              <a:spcBef>
                <a:spcPct val="20000"/>
              </a:spcBef>
              <a:buClr>
                <a:srgbClr val="F24D1F"/>
              </a:buClr>
              <a:buSzPct val="90000"/>
              <a:buFont typeface="Webdings" panose="05030102010509060703" pitchFamily="18" charset="2"/>
              <a:buNone/>
            </a:pPr>
            <a:r>
              <a:rPr lang="en-US" altLang="en-US" sz="1000">
                <a:latin typeface="Verdana" panose="020B0604030504040204" pitchFamily="34" charset="0"/>
              </a:rPr>
              <a:t>Search Engine Marketing</a:t>
            </a:r>
          </a:p>
        </p:txBody>
      </p:sp>
      <p:sp>
        <p:nvSpPr>
          <p:cNvPr id="20" name="Line 18">
            <a:extLst>
              <a:ext uri="{FF2B5EF4-FFF2-40B4-BE49-F238E27FC236}">
                <a16:creationId xmlns:a16="http://schemas.microsoft.com/office/drawing/2014/main" id="{E44D4091-24C2-4EFC-900F-4A78EF1EA402}"/>
              </a:ext>
            </a:extLst>
          </p:cNvPr>
          <p:cNvSpPr>
            <a:spLocks noChangeShapeType="1"/>
          </p:cNvSpPr>
          <p:nvPr/>
        </p:nvSpPr>
        <p:spPr bwMode="auto">
          <a:xfrm>
            <a:off x="775565" y="2401786"/>
            <a:ext cx="11088037" cy="0"/>
          </a:xfrm>
          <a:prstGeom prst="line">
            <a:avLst/>
          </a:prstGeom>
          <a:noFill/>
          <a:ln w="101600">
            <a:solidFill>
              <a:srgbClr val="808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975997233"/>
      </p:ext>
    </p:extLst>
  </p:cSld>
  <p:clrMapOvr>
    <a:masterClrMapping/>
  </p:clrMapOvr>
  <p:transition spd="med">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431" y="5549"/>
            <a:ext cx="11244171" cy="1600200"/>
          </a:xfrm>
        </p:spPr>
        <p:txBody>
          <a:bodyPr/>
          <a:lstStyle/>
          <a:p>
            <a:r>
              <a:rPr lang="en-US">
                <a:solidFill>
                  <a:schemeClr val="accent1"/>
                </a:solidFill>
              </a:rPr>
              <a:t>Call to Action</a:t>
            </a:r>
          </a:p>
        </p:txBody>
      </p:sp>
      <p:sp>
        <p:nvSpPr>
          <p:cNvPr id="3" name="Content Placeholder 2"/>
          <p:cNvSpPr>
            <a:spLocks noGrp="1"/>
          </p:cNvSpPr>
          <p:nvPr>
            <p:ph idx="1"/>
          </p:nvPr>
        </p:nvSpPr>
        <p:spPr>
          <a:xfrm>
            <a:off x="619432" y="1616149"/>
            <a:ext cx="5970148" cy="4815518"/>
          </a:xfrm>
        </p:spPr>
        <p:txBody>
          <a:bodyPr anchor="t" anchorCtr="0">
            <a:normAutofit/>
          </a:bodyPr>
          <a:lstStyle/>
          <a:p>
            <a:pPr marL="457200" indent="-457200">
              <a:lnSpc>
                <a:spcPct val="107000"/>
              </a:lnSpc>
              <a:spcBef>
                <a:spcPts val="1800"/>
              </a:spcBef>
              <a:buFont typeface="Arial" panose="020B0604020202020204" pitchFamily="34" charset="0"/>
              <a:buChar char="•"/>
            </a:pPr>
            <a:r>
              <a:rPr lang="en-US" sz="2800">
                <a:solidFill>
                  <a:schemeClr val="tx2"/>
                </a:solidFill>
              </a:rPr>
              <a:t>Co-Author </a:t>
            </a:r>
            <a:r>
              <a:rPr lang="en-US" sz="2800" b="1" i="1">
                <a:solidFill>
                  <a:schemeClr val="tx2"/>
                </a:solidFill>
              </a:rPr>
              <a:t>Your Solution</a:t>
            </a:r>
            <a:r>
              <a:rPr lang="en-US" sz="2800">
                <a:solidFill>
                  <a:schemeClr val="tx2"/>
                </a:solidFill>
              </a:rPr>
              <a:t> with us</a:t>
            </a:r>
          </a:p>
          <a:p>
            <a:pPr marL="457200" indent="-457200">
              <a:lnSpc>
                <a:spcPct val="107000"/>
              </a:lnSpc>
              <a:spcBef>
                <a:spcPts val="1800"/>
              </a:spcBef>
              <a:buFont typeface="Arial" panose="020B0604020202020204" pitchFamily="34" charset="0"/>
              <a:buChar char="•"/>
            </a:pPr>
            <a:r>
              <a:rPr lang="en-US" sz="2800" spc="50">
                <a:solidFill>
                  <a:schemeClr val="tx2"/>
                </a:solidFill>
                <a:latin typeface="Arial" charset="0"/>
                <a:cs typeface="Arial" charset="0"/>
              </a:rPr>
              <a:t>Support Site Visits</a:t>
            </a:r>
          </a:p>
          <a:p>
            <a:pPr marL="457200" indent="-457200">
              <a:lnSpc>
                <a:spcPct val="107000"/>
              </a:lnSpc>
              <a:spcBef>
                <a:spcPts val="1800"/>
              </a:spcBef>
              <a:buFont typeface="Arial" panose="020B0604020202020204" pitchFamily="34" charset="0"/>
              <a:buChar char="•"/>
            </a:pPr>
            <a:r>
              <a:rPr lang="en-US" sz="2800" spc="50">
                <a:solidFill>
                  <a:schemeClr val="tx2"/>
                </a:solidFill>
                <a:latin typeface="Arial" charset="0"/>
                <a:cs typeface="Arial" charset="0"/>
              </a:rPr>
              <a:t>Participate in Usability Testing</a:t>
            </a:r>
          </a:p>
          <a:p>
            <a:pPr marL="457200" indent="-457200">
              <a:lnSpc>
                <a:spcPct val="107000"/>
              </a:lnSpc>
              <a:spcBef>
                <a:spcPts val="1800"/>
              </a:spcBef>
              <a:buFont typeface="Arial" panose="020B0604020202020204" pitchFamily="34" charset="0"/>
              <a:buChar char="•"/>
            </a:pPr>
            <a:r>
              <a:rPr lang="en-US" sz="2800" spc="50">
                <a:solidFill>
                  <a:schemeClr val="tx2"/>
                </a:solidFill>
                <a:latin typeface="Arial" charset="0"/>
                <a:cs typeface="Arial" charset="0"/>
              </a:rPr>
              <a:t>Share your concerns and ideas with the Tech Committee </a:t>
            </a:r>
          </a:p>
          <a:p>
            <a:pPr marL="457200" indent="-457200">
              <a:lnSpc>
                <a:spcPct val="107000"/>
              </a:lnSpc>
              <a:spcBef>
                <a:spcPts val="1800"/>
              </a:spcBef>
              <a:buFont typeface="Arial" panose="020B0604020202020204" pitchFamily="34" charset="0"/>
              <a:buChar char="•"/>
            </a:pPr>
            <a:r>
              <a:rPr lang="en-US" sz="2800" spc="50">
                <a:solidFill>
                  <a:schemeClr val="tx2"/>
                </a:solidFill>
                <a:latin typeface="Arial" charset="0"/>
                <a:cs typeface="Arial" charset="0"/>
              </a:rPr>
              <a:t>Leverage our new Technology Operating Model driven by Persona</a:t>
            </a:r>
          </a:p>
          <a:p>
            <a:pPr>
              <a:lnSpc>
                <a:spcPct val="107000"/>
              </a:lnSpc>
              <a:spcBef>
                <a:spcPts val="1800"/>
              </a:spcBef>
            </a:pPr>
            <a:endParaRPr lang="en-US" sz="2800" spc="50">
              <a:solidFill>
                <a:schemeClr val="tx2"/>
              </a:solidFill>
              <a:latin typeface="Arial" charset="0"/>
              <a:cs typeface="Arial" charset="0"/>
            </a:endParaRPr>
          </a:p>
        </p:txBody>
      </p:sp>
      <p:sp>
        <p:nvSpPr>
          <p:cNvPr id="4" name="Rectangle: Rounded Corners 3">
            <a:extLst>
              <a:ext uri="{FF2B5EF4-FFF2-40B4-BE49-F238E27FC236}">
                <a16:creationId xmlns:a16="http://schemas.microsoft.com/office/drawing/2014/main" id="{0369BB73-2456-43FF-944F-D207646C9681}"/>
              </a:ext>
            </a:extLst>
          </p:cNvPr>
          <p:cNvSpPr/>
          <p:nvPr/>
        </p:nvSpPr>
        <p:spPr>
          <a:xfrm>
            <a:off x="6796057" y="2572114"/>
            <a:ext cx="1044186" cy="5132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Member</a:t>
            </a:r>
          </a:p>
        </p:txBody>
      </p:sp>
      <p:sp>
        <p:nvSpPr>
          <p:cNvPr id="5" name="Rectangle: Rounded Corners 4">
            <a:extLst>
              <a:ext uri="{FF2B5EF4-FFF2-40B4-BE49-F238E27FC236}">
                <a16:creationId xmlns:a16="http://schemas.microsoft.com/office/drawing/2014/main" id="{B3B94FA2-B1B7-4FD6-8442-AF2A9D0748AC}"/>
              </a:ext>
            </a:extLst>
          </p:cNvPr>
          <p:cNvSpPr/>
          <p:nvPr/>
        </p:nvSpPr>
        <p:spPr>
          <a:xfrm>
            <a:off x="8046720" y="2572111"/>
            <a:ext cx="1044186" cy="5132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Partner</a:t>
            </a:r>
          </a:p>
        </p:txBody>
      </p:sp>
      <p:sp>
        <p:nvSpPr>
          <p:cNvPr id="6" name="Rectangle: Rounded Corners 5">
            <a:extLst>
              <a:ext uri="{FF2B5EF4-FFF2-40B4-BE49-F238E27FC236}">
                <a16:creationId xmlns:a16="http://schemas.microsoft.com/office/drawing/2014/main" id="{A2494B1C-62AD-421B-A9DA-BB9024A8CD68}"/>
              </a:ext>
            </a:extLst>
          </p:cNvPr>
          <p:cNvSpPr/>
          <p:nvPr/>
        </p:nvSpPr>
        <p:spPr>
          <a:xfrm>
            <a:off x="9374076" y="2572114"/>
            <a:ext cx="1044186" cy="5132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Channel</a:t>
            </a:r>
          </a:p>
        </p:txBody>
      </p:sp>
      <p:sp>
        <p:nvSpPr>
          <p:cNvPr id="7" name="Rectangle: Rounded Corners 6">
            <a:extLst>
              <a:ext uri="{FF2B5EF4-FFF2-40B4-BE49-F238E27FC236}">
                <a16:creationId xmlns:a16="http://schemas.microsoft.com/office/drawing/2014/main" id="{24101675-F597-4F40-B74F-35EAA5E922AB}"/>
              </a:ext>
            </a:extLst>
          </p:cNvPr>
          <p:cNvSpPr/>
          <p:nvPr/>
        </p:nvSpPr>
        <p:spPr>
          <a:xfrm>
            <a:off x="10624739" y="2572114"/>
            <a:ext cx="1044186" cy="5132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People</a:t>
            </a:r>
          </a:p>
        </p:txBody>
      </p:sp>
    </p:spTree>
    <p:extLst>
      <p:ext uri="{BB962C8B-B14F-4D97-AF65-F5344CB8AC3E}">
        <p14:creationId xmlns:p14="http://schemas.microsoft.com/office/powerpoint/2010/main" val="2453734184"/>
      </p:ext>
    </p:extLst>
  </p:cSld>
  <p:clrMapOvr>
    <a:masterClrMapping/>
  </p:clrMapOvr>
  <p:transition spd="med">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48734"/>
      </p:ext>
    </p:extLst>
  </p:cSld>
  <p:clrMapOvr>
    <a:masterClrMapping/>
  </p:clrMapOvr>
  <mc:AlternateContent xmlns:mc="http://schemas.openxmlformats.org/markup-compatibility/2006">
    <mc:Choice xmlns:p14="http://schemas.microsoft.com/office/powerpoint/2010/main" Requires="p14">
      <p:transition spd="slow" p14:dur="900">
        <p14:warp/>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accent1"/>
                </a:solidFill>
              </a:rPr>
              <a:t>Where We Are Today</a:t>
            </a:r>
          </a:p>
        </p:txBody>
      </p:sp>
      <p:sp>
        <p:nvSpPr>
          <p:cNvPr id="5" name="Content Placeholder 4">
            <a:extLst>
              <a:ext uri="{FF2B5EF4-FFF2-40B4-BE49-F238E27FC236}">
                <a16:creationId xmlns:a16="http://schemas.microsoft.com/office/drawing/2014/main" id="{B26EEB06-3F5A-4224-B8FA-BE52671836AD}"/>
              </a:ext>
            </a:extLst>
          </p:cNvPr>
          <p:cNvSpPr>
            <a:spLocks noGrp="1"/>
          </p:cNvSpPr>
          <p:nvPr>
            <p:ph idx="1"/>
          </p:nvPr>
        </p:nvSpPr>
        <p:spPr/>
        <p:txBody>
          <a:bodyPr>
            <a:normAutofit lnSpcReduction="10000"/>
          </a:bodyPr>
          <a:lstStyle/>
          <a:p>
            <a:pPr marL="571500" indent="-571500">
              <a:buFont typeface="Arial" panose="020B0604020202020204" pitchFamily="34" charset="0"/>
              <a:buChar char="•"/>
            </a:pPr>
            <a:r>
              <a:rPr lang="en-US"/>
              <a:t>After 4 years of membership decline (2010-13), we have had 4 years of growth with 268,000 net additions.</a:t>
            </a:r>
          </a:p>
          <a:p>
            <a:pPr marL="571500" indent="-571500">
              <a:buFont typeface="Arial" panose="020B0604020202020204" pitchFamily="34" charset="0"/>
              <a:buChar char="•"/>
            </a:pPr>
            <a:r>
              <a:rPr lang="en-US"/>
              <a:t>Payments to the LegalShield Provider Network have increased by $1,000,000 per month in the past 3 years.</a:t>
            </a:r>
          </a:p>
          <a:p>
            <a:pPr marL="571500" indent="-571500">
              <a:buFont typeface="Arial" panose="020B0604020202020204" pitchFamily="34" charset="0"/>
              <a:buChar char="•"/>
            </a:pPr>
            <a:r>
              <a:rPr lang="en-US"/>
              <a:t>We have 4 robust channels producing 550,000 memberships this year.</a:t>
            </a:r>
          </a:p>
        </p:txBody>
      </p:sp>
    </p:spTree>
    <p:extLst>
      <p:ext uri="{BB962C8B-B14F-4D97-AF65-F5344CB8AC3E}">
        <p14:creationId xmlns:p14="http://schemas.microsoft.com/office/powerpoint/2010/main" val="2623252603"/>
      </p:ext>
    </p:extLst>
  </p:cSld>
  <p:clrMapOvr>
    <a:masterClrMapping/>
  </p:clrMapOvr>
  <p:transition spd="med">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2405" y="2477530"/>
            <a:ext cx="10515600" cy="1600200"/>
          </a:xfrm>
        </p:spPr>
        <p:txBody>
          <a:bodyPr/>
          <a:lstStyle/>
          <a:p>
            <a:r>
              <a:rPr lang="en-US" sz="9600"/>
              <a:t>Wikipedia Award</a:t>
            </a:r>
          </a:p>
        </p:txBody>
      </p:sp>
    </p:spTree>
    <p:extLst>
      <p:ext uri="{BB962C8B-B14F-4D97-AF65-F5344CB8AC3E}">
        <p14:creationId xmlns:p14="http://schemas.microsoft.com/office/powerpoint/2010/main" val="2219603809"/>
      </p:ext>
    </p:extLst>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2405" y="2477530"/>
            <a:ext cx="10515600" cy="1600200"/>
          </a:xfrm>
        </p:spPr>
        <p:txBody>
          <a:bodyPr/>
          <a:lstStyle/>
          <a:p>
            <a:r>
              <a:rPr lang="en-US" sz="9600"/>
              <a:t>Ten Point Buck Award</a:t>
            </a:r>
          </a:p>
        </p:txBody>
      </p:sp>
    </p:spTree>
    <p:extLst>
      <p:ext uri="{BB962C8B-B14F-4D97-AF65-F5344CB8AC3E}">
        <p14:creationId xmlns:p14="http://schemas.microsoft.com/office/powerpoint/2010/main" val="2893733671"/>
      </p:ext>
    </p:extLst>
  </p:cSld>
  <p:clrMapOvr>
    <a:masterClrMapping/>
  </p:clrMapOvr>
  <p:transition spd="med">
    <p:pull/>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0" y="0"/>
            <a:ext cx="12192000" cy="6858000"/>
          </a:xfrm>
          <a:solidFill>
            <a:schemeClr val="accent2"/>
          </a:solidFill>
        </p:spPr>
        <p:txBody>
          <a:bodyPr lIns="2286000" rIns="2286000" anchor="ctr">
            <a:noAutofit/>
          </a:bodyPr>
          <a:lstStyle/>
          <a:p>
            <a:pPr algn="ctr"/>
            <a:r>
              <a:rPr lang="en-US" sz="7200" b="1">
                <a:solidFill>
                  <a:schemeClr val="bg1"/>
                </a:solidFill>
              </a:rPr>
              <a:t>15 Minute Break</a:t>
            </a:r>
          </a:p>
        </p:txBody>
      </p:sp>
    </p:spTree>
    <p:extLst>
      <p:ext uri="{BB962C8B-B14F-4D97-AF65-F5344CB8AC3E}">
        <p14:creationId xmlns:p14="http://schemas.microsoft.com/office/powerpoint/2010/main" val="1234414912"/>
      </p:ext>
    </p:extLst>
  </p:cSld>
  <p:clrMapOvr>
    <a:masterClrMapping/>
  </p:clrMapOvr>
  <p:transition spd="slow">
    <p:cove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2405" y="2477530"/>
            <a:ext cx="10515600" cy="1600200"/>
          </a:xfrm>
        </p:spPr>
        <p:txBody>
          <a:bodyPr/>
          <a:lstStyle/>
          <a:p>
            <a:r>
              <a:rPr lang="en-US" sz="9600"/>
              <a:t>Door Prize </a:t>
            </a:r>
          </a:p>
        </p:txBody>
      </p:sp>
    </p:spTree>
    <p:extLst>
      <p:ext uri="{BB962C8B-B14F-4D97-AF65-F5344CB8AC3E}">
        <p14:creationId xmlns:p14="http://schemas.microsoft.com/office/powerpoint/2010/main" val="3461871933"/>
      </p:ext>
    </p:extLst>
  </p:cSld>
  <p:clrMapOvr>
    <a:masterClrMapping/>
  </p:clrMapOvr>
  <p:transition spd="med">
    <p:pull/>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2405" y="2477530"/>
            <a:ext cx="10515600" cy="1600200"/>
          </a:xfrm>
        </p:spPr>
        <p:txBody>
          <a:bodyPr/>
          <a:lstStyle/>
          <a:p>
            <a:r>
              <a:rPr lang="en-US" sz="9600"/>
              <a:t>Energizer Bunny Award</a:t>
            </a:r>
          </a:p>
        </p:txBody>
      </p:sp>
    </p:spTree>
    <p:extLst>
      <p:ext uri="{BB962C8B-B14F-4D97-AF65-F5344CB8AC3E}">
        <p14:creationId xmlns:p14="http://schemas.microsoft.com/office/powerpoint/2010/main" val="3751487910"/>
      </p:ext>
    </p:extLst>
  </p:cSld>
  <p:clrMapOvr>
    <a:masterClrMapping/>
  </p:clrMapOvr>
  <p:transition spd="med">
    <p:pull/>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2" name="Title 1"/>
          <p:cNvSpPr>
            <a:spLocks noGrp="1"/>
          </p:cNvSpPr>
          <p:nvPr>
            <p:ph type="title"/>
          </p:nvPr>
        </p:nvSpPr>
        <p:spPr/>
        <p:txBody>
          <a:bodyPr/>
          <a:lstStyle/>
          <a:p>
            <a:r>
              <a:rPr lang="en-US"/>
              <a:t>Enhancing the Provider Experience</a:t>
            </a:r>
          </a:p>
        </p:txBody>
      </p:sp>
      <p:sp>
        <p:nvSpPr>
          <p:cNvPr id="3" name="Text Placeholder 2"/>
          <p:cNvSpPr>
            <a:spLocks noGrp="1"/>
          </p:cNvSpPr>
          <p:nvPr>
            <p:ph type="body" idx="1"/>
          </p:nvPr>
        </p:nvSpPr>
        <p:spPr/>
        <p:txBody>
          <a:bodyPr/>
          <a:lstStyle/>
          <a:p>
            <a:r>
              <a:rPr lang="en-US"/>
              <a:t>Mariam Ballard – Product Director, Enhance</a:t>
            </a: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30228" y="1035994"/>
            <a:ext cx="3731544" cy="746312"/>
          </a:xfrm>
          <a:prstGeom prst="rect">
            <a:avLst/>
          </a:prstGeom>
        </p:spPr>
      </p:pic>
      <p:cxnSp>
        <p:nvCxnSpPr>
          <p:cNvPr id="18" name="Straight Connector 17"/>
          <p:cNvCxnSpPr/>
          <p:nvPr/>
        </p:nvCxnSpPr>
        <p:spPr>
          <a:xfrm>
            <a:off x="2588217" y="2216258"/>
            <a:ext cx="702073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35979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639BC-BD4F-4EF1-9FC0-5EECCAB95576}"/>
              </a:ext>
            </a:extLst>
          </p:cNvPr>
          <p:cNvSpPr>
            <a:spLocks noGrp="1"/>
          </p:cNvSpPr>
          <p:nvPr>
            <p:ph type="title"/>
          </p:nvPr>
        </p:nvSpPr>
        <p:spPr/>
        <p:txBody>
          <a:bodyPr/>
          <a:lstStyle/>
          <a:p>
            <a:r>
              <a:rPr lang="en-US"/>
              <a:t>Enhanced Experience</a:t>
            </a:r>
          </a:p>
        </p:txBody>
      </p:sp>
      <p:sp>
        <p:nvSpPr>
          <p:cNvPr id="5" name="Content Placeholder 4">
            <a:extLst>
              <a:ext uri="{FF2B5EF4-FFF2-40B4-BE49-F238E27FC236}">
                <a16:creationId xmlns:a16="http://schemas.microsoft.com/office/drawing/2014/main" id="{D3877D84-8C29-4850-A44C-5972772D66F3}"/>
              </a:ext>
            </a:extLst>
          </p:cNvPr>
          <p:cNvSpPr>
            <a:spLocks noGrp="1"/>
          </p:cNvSpPr>
          <p:nvPr>
            <p:ph idx="1"/>
          </p:nvPr>
        </p:nvSpPr>
        <p:spPr/>
        <p:txBody>
          <a:bodyPr/>
          <a:lstStyle/>
          <a:p>
            <a:r>
              <a:rPr lang="en-US"/>
              <a:t>We want Enhance to integrate with the ideal technology to create an easy to use user experience for both members and providers.</a:t>
            </a:r>
          </a:p>
          <a:p>
            <a:pPr marL="571500" indent="-571500">
              <a:buFont typeface="Arial" panose="020B0604020202020204" pitchFamily="34" charset="0"/>
              <a:buChar char="•"/>
            </a:pPr>
            <a:r>
              <a:rPr lang="en-US"/>
              <a:t>Identity (Profiles)</a:t>
            </a:r>
          </a:p>
          <a:p>
            <a:pPr marL="571500" indent="-571500">
              <a:buFont typeface="Arial" panose="020B0604020202020204" pitchFamily="34" charset="0"/>
              <a:buChar char="•"/>
            </a:pPr>
            <a:r>
              <a:rPr lang="en-US"/>
              <a:t>Insight</a:t>
            </a:r>
          </a:p>
          <a:p>
            <a:pPr marL="571500" indent="-571500">
              <a:buFont typeface="Arial" panose="020B0604020202020204" pitchFamily="34" charset="0"/>
              <a:buChar char="•"/>
            </a:pPr>
            <a:r>
              <a:rPr lang="en-US"/>
              <a:t>Elevate </a:t>
            </a:r>
          </a:p>
          <a:p>
            <a:pPr algn="ctr"/>
            <a:endParaRPr lang="en-US"/>
          </a:p>
        </p:txBody>
      </p:sp>
    </p:spTree>
    <p:extLst>
      <p:ext uri="{BB962C8B-B14F-4D97-AF65-F5344CB8AC3E}">
        <p14:creationId xmlns:p14="http://schemas.microsoft.com/office/powerpoint/2010/main" val="2988521991"/>
      </p:ext>
    </p:extLst>
  </p:cSld>
  <p:clrMapOvr>
    <a:masterClrMapping/>
  </p:clrMapOvr>
  <p:transition spd="slow">
    <p:cove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DFCE07A-7B1D-48F3-9BBF-97019496FA9A}"/>
              </a:ext>
            </a:extLst>
          </p:cNvPr>
          <p:cNvSpPr>
            <a:spLocks noGrp="1"/>
          </p:cNvSpPr>
          <p:nvPr>
            <p:ph type="pic" sz="quarter" idx="10"/>
          </p:nvPr>
        </p:nvSpPr>
        <p:spPr/>
      </p:sp>
      <p:sp>
        <p:nvSpPr>
          <p:cNvPr id="8" name="Title 7">
            <a:extLst>
              <a:ext uri="{FF2B5EF4-FFF2-40B4-BE49-F238E27FC236}">
                <a16:creationId xmlns:a16="http://schemas.microsoft.com/office/drawing/2014/main" id="{AF840FBE-86D2-4C3B-AAF4-15B98D7983C7}"/>
              </a:ext>
            </a:extLst>
          </p:cNvPr>
          <p:cNvSpPr>
            <a:spLocks noGrp="1"/>
          </p:cNvSpPr>
          <p:nvPr>
            <p:ph type="title"/>
          </p:nvPr>
        </p:nvSpPr>
        <p:spPr/>
        <p:txBody>
          <a:bodyPr/>
          <a:lstStyle/>
          <a:p>
            <a:r>
              <a:rPr lang="en-US"/>
              <a:t>Identity – Lawyer Profiles </a:t>
            </a:r>
          </a:p>
        </p:txBody>
      </p:sp>
      <p:sp>
        <p:nvSpPr>
          <p:cNvPr id="9" name="Text Placeholder 8">
            <a:extLst>
              <a:ext uri="{FF2B5EF4-FFF2-40B4-BE49-F238E27FC236}">
                <a16:creationId xmlns:a16="http://schemas.microsoft.com/office/drawing/2014/main" id="{A67F00FB-5D7E-4920-8137-163D6881CB2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18364452"/>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15DE9D-DD37-496C-8D06-E57B18F9FA4D}"/>
              </a:ext>
            </a:extLst>
          </p:cNvPr>
          <p:cNvSpPr>
            <a:spLocks noGrp="1"/>
          </p:cNvSpPr>
          <p:nvPr>
            <p:ph type="title"/>
          </p:nvPr>
        </p:nvSpPr>
        <p:spPr/>
        <p:txBody>
          <a:bodyPr/>
          <a:lstStyle/>
          <a:p>
            <a:pPr algn="ctr"/>
            <a:r>
              <a:rPr lang="en-US" sz="4800"/>
              <a:t>Then…</a:t>
            </a:r>
          </a:p>
        </p:txBody>
      </p:sp>
      <p:pic>
        <p:nvPicPr>
          <p:cNvPr id="8" name="Picture 7">
            <a:extLst>
              <a:ext uri="{FF2B5EF4-FFF2-40B4-BE49-F238E27FC236}">
                <a16:creationId xmlns:a16="http://schemas.microsoft.com/office/drawing/2014/main" id="{FB37BCD9-D9CF-4154-ADAA-2131C512C6CF}"/>
              </a:ext>
            </a:extLst>
          </p:cNvPr>
          <p:cNvPicPr>
            <a:picLocks noChangeAspect="1"/>
          </p:cNvPicPr>
          <p:nvPr/>
        </p:nvPicPr>
        <p:blipFill>
          <a:blip r:embed="rId3"/>
          <a:stretch>
            <a:fillRect/>
          </a:stretch>
        </p:blipFill>
        <p:spPr>
          <a:xfrm>
            <a:off x="213149" y="1246239"/>
            <a:ext cx="5253586" cy="3048956"/>
          </a:xfrm>
          <a:prstGeom prst="rect">
            <a:avLst/>
          </a:prstGeom>
        </p:spPr>
      </p:pic>
      <p:pic>
        <p:nvPicPr>
          <p:cNvPr id="6" name="Picture 5">
            <a:extLst>
              <a:ext uri="{FF2B5EF4-FFF2-40B4-BE49-F238E27FC236}">
                <a16:creationId xmlns:a16="http://schemas.microsoft.com/office/drawing/2014/main" id="{B1BAB8E6-3753-447C-B23C-C25E8B2AEE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4017" y="1138084"/>
            <a:ext cx="5684834" cy="3812183"/>
          </a:xfrm>
          <a:prstGeom prst="rect">
            <a:avLst/>
          </a:prstGeom>
        </p:spPr>
      </p:pic>
      <p:pic>
        <p:nvPicPr>
          <p:cNvPr id="10" name="Picture 9">
            <a:extLst>
              <a:ext uri="{FF2B5EF4-FFF2-40B4-BE49-F238E27FC236}">
                <a16:creationId xmlns:a16="http://schemas.microsoft.com/office/drawing/2014/main" id="{99ED58BA-1A3F-4246-883D-E0D147CFA50A}"/>
              </a:ext>
            </a:extLst>
          </p:cNvPr>
          <p:cNvPicPr>
            <a:picLocks noChangeAspect="1"/>
          </p:cNvPicPr>
          <p:nvPr/>
        </p:nvPicPr>
        <p:blipFill rotWithShape="1">
          <a:blip r:embed="rId5"/>
          <a:srcRect t="6022" b="6750"/>
          <a:stretch/>
        </p:blipFill>
        <p:spPr>
          <a:xfrm>
            <a:off x="4035314" y="3044175"/>
            <a:ext cx="5367814" cy="3199633"/>
          </a:xfrm>
          <a:prstGeom prst="rect">
            <a:avLst/>
          </a:prstGeom>
        </p:spPr>
      </p:pic>
    </p:spTree>
    <p:extLst>
      <p:ext uri="{BB962C8B-B14F-4D97-AF65-F5344CB8AC3E}">
        <p14:creationId xmlns:p14="http://schemas.microsoft.com/office/powerpoint/2010/main" val="862574972"/>
      </p:ext>
    </p:extLst>
  </p:cSld>
  <p:clrMapOvr>
    <a:masterClrMapping/>
  </p:clrMapOvr>
  <p:transition spd="slow">
    <p:cove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2B244F-9166-448C-B24D-F542BB8AB16C}"/>
              </a:ext>
            </a:extLst>
          </p:cNvPr>
          <p:cNvPicPr>
            <a:picLocks noChangeAspect="1"/>
          </p:cNvPicPr>
          <p:nvPr/>
        </p:nvPicPr>
        <p:blipFill>
          <a:blip r:embed="rId3"/>
          <a:stretch>
            <a:fillRect/>
          </a:stretch>
        </p:blipFill>
        <p:spPr>
          <a:xfrm>
            <a:off x="838200" y="1130440"/>
            <a:ext cx="9935418" cy="5662824"/>
          </a:xfrm>
          <a:prstGeom prst="rect">
            <a:avLst/>
          </a:prstGeom>
        </p:spPr>
      </p:pic>
      <p:sp>
        <p:nvSpPr>
          <p:cNvPr id="5" name="Title 4">
            <a:extLst>
              <a:ext uri="{FF2B5EF4-FFF2-40B4-BE49-F238E27FC236}">
                <a16:creationId xmlns:a16="http://schemas.microsoft.com/office/drawing/2014/main" id="{8E813748-5703-4FAB-9D6D-3A436A1AE0B9}"/>
              </a:ext>
            </a:extLst>
          </p:cNvPr>
          <p:cNvSpPr>
            <a:spLocks noGrp="1"/>
          </p:cNvSpPr>
          <p:nvPr>
            <p:ph type="title"/>
          </p:nvPr>
        </p:nvSpPr>
        <p:spPr/>
        <p:txBody>
          <a:bodyPr/>
          <a:lstStyle/>
          <a:p>
            <a:pPr algn="ctr"/>
            <a:r>
              <a:rPr lang="en-US" sz="4800"/>
              <a:t>Now…</a:t>
            </a:r>
          </a:p>
        </p:txBody>
      </p:sp>
    </p:spTree>
    <p:extLst>
      <p:ext uri="{BB962C8B-B14F-4D97-AF65-F5344CB8AC3E}">
        <p14:creationId xmlns:p14="http://schemas.microsoft.com/office/powerpoint/2010/main" val="578543258"/>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48172"/>
            <a:ext cx="12192000" cy="690617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a:solidFill>
                  <a:schemeClr val="accent3"/>
                </a:solidFill>
              </a:rPr>
              <a:t>Competition</a:t>
            </a:r>
          </a:p>
        </p:txBody>
      </p:sp>
      <p:pic>
        <p:nvPicPr>
          <p:cNvPr id="1032" name="Picture 8">
            <a:extLst>
              <a:ext uri="{FF2B5EF4-FFF2-40B4-BE49-F238E27FC236}">
                <a16:creationId xmlns:a16="http://schemas.microsoft.com/office/drawing/2014/main" id="{45360D0F-0EB2-4411-B48B-5672A2BFDC2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83652" y="1523873"/>
            <a:ext cx="5354856" cy="29953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FB8E9638-7823-4497-8241-A464001FDB5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82865" y="4713411"/>
            <a:ext cx="5414244" cy="105574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136E9AE1-5F2B-4917-9B1F-2AD95CA33E0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989792" y="2537530"/>
            <a:ext cx="5709840" cy="1669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485640"/>
      </p:ext>
    </p:extLst>
  </p:cSld>
  <p:clrMapOvr>
    <a:masterClrMapping/>
  </p:clrMapOvr>
  <p:transition spd="slow">
    <p:cove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597569" cy="3123526"/>
          </a:xfrm>
        </p:spPr>
        <p:txBody>
          <a:bodyPr/>
          <a:lstStyle/>
          <a:p>
            <a:r>
              <a:rPr lang="en-US"/>
              <a:t>What’s Improved?</a:t>
            </a:r>
          </a:p>
        </p:txBody>
      </p:sp>
      <p:sp>
        <p:nvSpPr>
          <p:cNvPr id="3" name="Content Placeholder 2"/>
          <p:cNvSpPr>
            <a:spLocks noGrp="1"/>
          </p:cNvSpPr>
          <p:nvPr>
            <p:ph idx="1"/>
          </p:nvPr>
        </p:nvSpPr>
        <p:spPr>
          <a:xfrm>
            <a:off x="6443822" y="420786"/>
            <a:ext cx="5594430" cy="5874817"/>
          </a:xfrm>
        </p:spPr>
        <p:txBody>
          <a:bodyPr>
            <a:normAutofit/>
          </a:bodyPr>
          <a:lstStyle/>
          <a:p>
            <a:pPr marL="571500" indent="-571500">
              <a:buFont typeface="Arial" panose="020B0604020202020204" pitchFamily="34" charset="0"/>
              <a:buChar char="•"/>
            </a:pPr>
            <a:r>
              <a:rPr lang="en-US"/>
              <a:t>Simplified design</a:t>
            </a:r>
          </a:p>
          <a:p>
            <a:pPr marL="571500" indent="-571500">
              <a:buFont typeface="Arial" panose="020B0604020202020204" pitchFamily="34" charset="0"/>
              <a:buChar char="•"/>
            </a:pPr>
            <a:r>
              <a:rPr lang="en-US"/>
              <a:t>Easier navigation</a:t>
            </a:r>
          </a:p>
          <a:p>
            <a:pPr marL="571500" indent="-571500">
              <a:buFont typeface="Arial" panose="020B0604020202020204" pitchFamily="34" charset="0"/>
              <a:buChar char="•"/>
            </a:pPr>
            <a:r>
              <a:rPr lang="en-US"/>
              <a:t>New checkout design </a:t>
            </a:r>
          </a:p>
          <a:p>
            <a:pPr marL="571500" indent="-571500">
              <a:buFont typeface="Arial" panose="020B0604020202020204" pitchFamily="34" charset="0"/>
              <a:buChar char="•"/>
            </a:pPr>
            <a:r>
              <a:rPr lang="en-US"/>
              <a:t>Better mobile compatibility </a:t>
            </a:r>
          </a:p>
          <a:p>
            <a:pPr marL="571500" indent="-571500">
              <a:buFont typeface="Arial" panose="020B0604020202020204" pitchFamily="34" charset="0"/>
              <a:buChar char="•"/>
            </a:pPr>
            <a:r>
              <a:rPr lang="en-US"/>
              <a:t>Messaging is more about benefits </a:t>
            </a:r>
          </a:p>
        </p:txBody>
      </p:sp>
      <p:pic>
        <p:nvPicPr>
          <p:cNvPr id="15" name="Picture Placeholder 14"/>
          <p:cNvPicPr>
            <a:picLocks noGrp="1" noChangeAspect="1"/>
          </p:cNvPicPr>
          <p:nvPr>
            <p:ph type="pic" sz="quarter" idx="10"/>
          </p:nvPr>
        </p:nvPicPr>
        <p:blipFill rotWithShape="1">
          <a:blip r:embed="rId2"/>
          <a:srcRect l="1807" t="2018" b="2636"/>
          <a:stretch/>
        </p:blipFill>
        <p:spPr>
          <a:xfrm>
            <a:off x="105196" y="2686556"/>
            <a:ext cx="6338626" cy="3511943"/>
          </a:xfrm>
        </p:spPr>
      </p:pic>
    </p:spTree>
    <p:extLst>
      <p:ext uri="{BB962C8B-B14F-4D97-AF65-F5344CB8AC3E}">
        <p14:creationId xmlns:p14="http://schemas.microsoft.com/office/powerpoint/2010/main" val="3776667702"/>
      </p:ext>
    </p:extLst>
  </p:cSld>
  <p:clrMapOvr>
    <a:masterClrMapping/>
  </p:clrMapOvr>
  <p:transition spd="med">
    <p:pull/>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F607D-AAD1-4BFF-933F-F8497BB9FF43}"/>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9483651-4821-4FB5-AB47-9B805CBAA1BE}"/>
              </a:ext>
            </a:extLst>
          </p:cNvPr>
          <p:cNvPicPr>
            <a:picLocks noChangeAspect="1"/>
          </p:cNvPicPr>
          <p:nvPr/>
        </p:nvPicPr>
        <p:blipFill>
          <a:blip r:embed="rId3"/>
          <a:stretch>
            <a:fillRect/>
          </a:stretch>
        </p:blipFill>
        <p:spPr>
          <a:xfrm>
            <a:off x="79823" y="0"/>
            <a:ext cx="12032353" cy="6858000"/>
          </a:xfrm>
          <a:prstGeom prst="rect">
            <a:avLst/>
          </a:prstGeom>
        </p:spPr>
      </p:pic>
    </p:spTree>
    <p:extLst>
      <p:ext uri="{BB962C8B-B14F-4D97-AF65-F5344CB8AC3E}">
        <p14:creationId xmlns:p14="http://schemas.microsoft.com/office/powerpoint/2010/main" val="2144284789"/>
      </p:ext>
    </p:extLst>
  </p:cSld>
  <p:clrMapOvr>
    <a:masterClrMapping/>
  </p:clrMapOvr>
  <p:transition spd="slow">
    <p:cove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416A97-A354-4197-817F-D36A128CF321}"/>
              </a:ext>
            </a:extLst>
          </p:cNvPr>
          <p:cNvPicPr>
            <a:picLocks noChangeAspect="1"/>
          </p:cNvPicPr>
          <p:nvPr/>
        </p:nvPicPr>
        <p:blipFill>
          <a:blip r:embed="rId2"/>
          <a:stretch>
            <a:fillRect/>
          </a:stretch>
        </p:blipFill>
        <p:spPr>
          <a:xfrm>
            <a:off x="79823" y="0"/>
            <a:ext cx="12032353" cy="6858000"/>
          </a:xfrm>
          <a:prstGeom prst="rect">
            <a:avLst/>
          </a:prstGeom>
        </p:spPr>
      </p:pic>
    </p:spTree>
    <p:extLst>
      <p:ext uri="{BB962C8B-B14F-4D97-AF65-F5344CB8AC3E}">
        <p14:creationId xmlns:p14="http://schemas.microsoft.com/office/powerpoint/2010/main" val="41898787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BF9665-656B-41E5-A645-076EEF2AE1DE}"/>
              </a:ext>
            </a:extLst>
          </p:cNvPr>
          <p:cNvPicPr>
            <a:picLocks noChangeAspect="1"/>
          </p:cNvPicPr>
          <p:nvPr/>
        </p:nvPicPr>
        <p:blipFill rotWithShape="1">
          <a:blip r:embed="rId2"/>
          <a:srcRect r="404" b="1371"/>
          <a:stretch/>
        </p:blipFill>
        <p:spPr>
          <a:xfrm>
            <a:off x="79823" y="-1"/>
            <a:ext cx="11985402" cy="6764943"/>
          </a:xfrm>
          <a:prstGeom prst="rect">
            <a:avLst/>
          </a:prstGeom>
        </p:spPr>
      </p:pic>
    </p:spTree>
    <p:extLst>
      <p:ext uri="{BB962C8B-B14F-4D97-AF65-F5344CB8AC3E}">
        <p14:creationId xmlns:p14="http://schemas.microsoft.com/office/powerpoint/2010/main" val="35547201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E0F9F6-638E-4851-B61F-F5CB84CACBA7}"/>
              </a:ext>
            </a:extLst>
          </p:cNvPr>
          <p:cNvPicPr>
            <a:picLocks noChangeAspect="1"/>
          </p:cNvPicPr>
          <p:nvPr/>
        </p:nvPicPr>
        <p:blipFill rotWithShape="1">
          <a:blip r:embed="rId2"/>
          <a:srcRect l="1098"/>
          <a:stretch/>
        </p:blipFill>
        <p:spPr>
          <a:xfrm>
            <a:off x="218484" y="0"/>
            <a:ext cx="11887035" cy="6858000"/>
          </a:xfrm>
          <a:prstGeom prst="rect">
            <a:avLst/>
          </a:prstGeom>
        </p:spPr>
      </p:pic>
    </p:spTree>
    <p:extLst>
      <p:ext uri="{BB962C8B-B14F-4D97-AF65-F5344CB8AC3E}">
        <p14:creationId xmlns:p14="http://schemas.microsoft.com/office/powerpoint/2010/main" val="1627876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55537F-ED8B-41BB-A01E-EC94939796B8}"/>
              </a:ext>
            </a:extLst>
          </p:cNvPr>
          <p:cNvPicPr>
            <a:picLocks noChangeAspect="1"/>
          </p:cNvPicPr>
          <p:nvPr/>
        </p:nvPicPr>
        <p:blipFill>
          <a:blip r:embed="rId3"/>
          <a:stretch>
            <a:fillRect/>
          </a:stretch>
        </p:blipFill>
        <p:spPr>
          <a:xfrm>
            <a:off x="265471" y="1807221"/>
            <a:ext cx="6192876" cy="4038055"/>
          </a:xfrm>
          <a:prstGeom prst="rect">
            <a:avLst/>
          </a:prstGeom>
        </p:spPr>
      </p:pic>
      <p:sp>
        <p:nvSpPr>
          <p:cNvPr id="3" name="Title 2">
            <a:extLst>
              <a:ext uri="{FF2B5EF4-FFF2-40B4-BE49-F238E27FC236}">
                <a16:creationId xmlns:a16="http://schemas.microsoft.com/office/drawing/2014/main" id="{BBC481A0-2C1E-402C-8DD6-E734DC6B3581}"/>
              </a:ext>
            </a:extLst>
          </p:cNvPr>
          <p:cNvSpPr>
            <a:spLocks noGrp="1"/>
          </p:cNvSpPr>
          <p:nvPr>
            <p:ph type="title"/>
          </p:nvPr>
        </p:nvSpPr>
        <p:spPr/>
        <p:txBody>
          <a:bodyPr/>
          <a:lstStyle/>
          <a:p>
            <a:pPr algn="ctr"/>
            <a:r>
              <a:rPr lang="en-US"/>
              <a:t>Keeping it Updated</a:t>
            </a:r>
          </a:p>
        </p:txBody>
      </p:sp>
      <p:sp>
        <p:nvSpPr>
          <p:cNvPr id="5" name="Content Placeholder 4">
            <a:extLst>
              <a:ext uri="{FF2B5EF4-FFF2-40B4-BE49-F238E27FC236}">
                <a16:creationId xmlns:a16="http://schemas.microsoft.com/office/drawing/2014/main" id="{1D1978E1-A7F8-4627-89B0-B4961563762D}"/>
              </a:ext>
            </a:extLst>
          </p:cNvPr>
          <p:cNvSpPr>
            <a:spLocks noGrp="1"/>
          </p:cNvSpPr>
          <p:nvPr>
            <p:ph idx="1"/>
          </p:nvPr>
        </p:nvSpPr>
        <p:spPr>
          <a:xfrm>
            <a:off x="7207044" y="1828801"/>
            <a:ext cx="4316362" cy="4016476"/>
          </a:xfrm>
        </p:spPr>
        <p:txBody>
          <a:bodyPr>
            <a:normAutofit/>
          </a:bodyPr>
          <a:lstStyle/>
          <a:p>
            <a:pPr marL="571500" indent="-571500">
              <a:buFont typeface="Arial" panose="020B0604020202020204" pitchFamily="34" charset="0"/>
              <a:buChar char="•"/>
            </a:pPr>
            <a:r>
              <a:rPr lang="en-US" sz="2400"/>
              <a:t>Login: </a:t>
            </a:r>
            <a:r>
              <a:rPr lang="en-US" sz="2400">
                <a:hlinkClick r:id="rId4"/>
              </a:rPr>
              <a:t>https://www.fairdocument.com/login</a:t>
            </a:r>
            <a:r>
              <a:rPr lang="en-US" sz="2400"/>
              <a:t> </a:t>
            </a:r>
          </a:p>
          <a:p>
            <a:pPr marL="571500" indent="-571500">
              <a:buFont typeface="Arial" panose="020B0604020202020204" pitchFamily="34" charset="0"/>
              <a:buChar char="•"/>
            </a:pPr>
            <a:r>
              <a:rPr lang="en-US" sz="2400"/>
              <a:t>Profile edit functionality added to RAD</a:t>
            </a:r>
          </a:p>
          <a:p>
            <a:pPr marL="571500" indent="-571500">
              <a:buFont typeface="Arial" panose="020B0604020202020204" pitchFamily="34" charset="0"/>
              <a:buChar char="•"/>
            </a:pPr>
            <a:endParaRPr lang="en-US" sz="2400"/>
          </a:p>
          <a:p>
            <a:pPr marL="571500" indent="-571500">
              <a:buFont typeface="Arial" panose="020B0604020202020204" pitchFamily="34" charset="0"/>
              <a:buChar char="•"/>
            </a:pPr>
            <a:endParaRPr lang="en-US" sz="2400"/>
          </a:p>
        </p:txBody>
      </p:sp>
    </p:spTree>
    <p:extLst>
      <p:ext uri="{BB962C8B-B14F-4D97-AF65-F5344CB8AC3E}">
        <p14:creationId xmlns:p14="http://schemas.microsoft.com/office/powerpoint/2010/main" val="3930473053"/>
      </p:ext>
    </p:extLst>
  </p:cSld>
  <p:clrMapOvr>
    <a:masterClrMapping/>
  </p:clrMapOvr>
  <p:transition spd="slow">
    <p:cove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5B4C95-92B2-4BDD-BE95-7D3F196A1B64}"/>
              </a:ext>
            </a:extLst>
          </p:cNvPr>
          <p:cNvPicPr>
            <a:picLocks noChangeAspect="1"/>
          </p:cNvPicPr>
          <p:nvPr/>
        </p:nvPicPr>
        <p:blipFill>
          <a:blip r:embed="rId3"/>
          <a:stretch>
            <a:fillRect/>
          </a:stretch>
        </p:blipFill>
        <p:spPr>
          <a:xfrm>
            <a:off x="406254" y="1582993"/>
            <a:ext cx="6360100" cy="4395019"/>
          </a:xfrm>
          <a:prstGeom prst="rect">
            <a:avLst/>
          </a:prstGeom>
        </p:spPr>
      </p:pic>
      <p:sp>
        <p:nvSpPr>
          <p:cNvPr id="5" name="Title 4">
            <a:extLst>
              <a:ext uri="{FF2B5EF4-FFF2-40B4-BE49-F238E27FC236}">
                <a16:creationId xmlns:a16="http://schemas.microsoft.com/office/drawing/2014/main" id="{A5565264-6A11-41F4-A1EC-BBC6BC00BEF5}"/>
              </a:ext>
            </a:extLst>
          </p:cNvPr>
          <p:cNvSpPr>
            <a:spLocks noGrp="1"/>
          </p:cNvSpPr>
          <p:nvPr>
            <p:ph type="title"/>
          </p:nvPr>
        </p:nvSpPr>
        <p:spPr/>
        <p:txBody>
          <a:bodyPr/>
          <a:lstStyle/>
          <a:p>
            <a:r>
              <a:rPr lang="en-US"/>
              <a:t>Keeping it Fresh</a:t>
            </a:r>
          </a:p>
        </p:txBody>
      </p:sp>
      <p:sp>
        <p:nvSpPr>
          <p:cNvPr id="6" name="Content Placeholder 5">
            <a:extLst>
              <a:ext uri="{FF2B5EF4-FFF2-40B4-BE49-F238E27FC236}">
                <a16:creationId xmlns:a16="http://schemas.microsoft.com/office/drawing/2014/main" id="{E4D5AE96-3230-433B-8223-2CA22B80365F}"/>
              </a:ext>
            </a:extLst>
          </p:cNvPr>
          <p:cNvSpPr>
            <a:spLocks noGrp="1"/>
          </p:cNvSpPr>
          <p:nvPr>
            <p:ph idx="1"/>
          </p:nvPr>
        </p:nvSpPr>
        <p:spPr>
          <a:xfrm>
            <a:off x="7334866" y="1582993"/>
            <a:ext cx="4018934" cy="4395019"/>
          </a:xfrm>
        </p:spPr>
        <p:txBody>
          <a:bodyPr>
            <a:normAutofit/>
          </a:bodyPr>
          <a:lstStyle/>
          <a:p>
            <a:pPr marL="342900" indent="-342900">
              <a:buFont typeface="Arial" panose="020B0604020202020204" pitchFamily="34" charset="0"/>
              <a:buChar char="•"/>
            </a:pPr>
            <a:r>
              <a:rPr lang="en-US" sz="2400"/>
              <a:t>Monthly reminders </a:t>
            </a:r>
          </a:p>
          <a:p>
            <a:pPr marL="342900" indent="-342900">
              <a:buFont typeface="Arial" panose="020B0604020202020204" pitchFamily="34" charset="0"/>
              <a:buChar char="•"/>
            </a:pPr>
            <a:r>
              <a:rPr lang="en-US" sz="2400"/>
              <a:t>Requests will align with:</a:t>
            </a:r>
          </a:p>
          <a:p>
            <a:pPr marL="644652" lvl="1" indent="-342900">
              <a:buFont typeface="Arial" panose="020B0604020202020204" pitchFamily="34" charset="0"/>
              <a:buChar char="•"/>
            </a:pPr>
            <a:r>
              <a:rPr lang="en-US" sz="1600"/>
              <a:t>Business Goals</a:t>
            </a:r>
          </a:p>
          <a:p>
            <a:pPr marL="644652" lvl="1" indent="-342900">
              <a:buFont typeface="Arial" panose="020B0604020202020204" pitchFamily="34" charset="0"/>
              <a:buChar char="•"/>
            </a:pPr>
            <a:r>
              <a:rPr lang="en-US" sz="1600"/>
              <a:t>Changing Market Needs</a:t>
            </a:r>
          </a:p>
          <a:p>
            <a:pPr marL="342900" indent="-342900">
              <a:buFont typeface="Arial" panose="020B0604020202020204" pitchFamily="34" charset="0"/>
              <a:buChar char="•"/>
            </a:pPr>
            <a:endParaRPr lang="en-US" sz="2400"/>
          </a:p>
        </p:txBody>
      </p:sp>
    </p:spTree>
    <p:extLst>
      <p:ext uri="{BB962C8B-B14F-4D97-AF65-F5344CB8AC3E}">
        <p14:creationId xmlns:p14="http://schemas.microsoft.com/office/powerpoint/2010/main" val="3335565308"/>
      </p:ext>
    </p:extLst>
  </p:cSld>
  <p:clrMapOvr>
    <a:masterClrMapping/>
  </p:clrMapOvr>
  <p:transition spd="slow">
    <p:cove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3A1426-31E1-462B-9F50-5BD09BF1B4AB}"/>
              </a:ext>
            </a:extLst>
          </p:cNvPr>
          <p:cNvSpPr>
            <a:spLocks noGrp="1"/>
          </p:cNvSpPr>
          <p:nvPr>
            <p:ph type="title"/>
          </p:nvPr>
        </p:nvSpPr>
        <p:spPr/>
        <p:txBody>
          <a:bodyPr/>
          <a:lstStyle/>
          <a:p>
            <a:pPr algn="ctr"/>
            <a:r>
              <a:rPr lang="en-US" sz="4800"/>
              <a:t>Identity - What’s Next?</a:t>
            </a:r>
          </a:p>
        </p:txBody>
      </p:sp>
      <p:graphicFrame>
        <p:nvGraphicFramePr>
          <p:cNvPr id="11" name="Diagram 10">
            <a:extLst>
              <a:ext uri="{FF2B5EF4-FFF2-40B4-BE49-F238E27FC236}">
                <a16:creationId xmlns:a16="http://schemas.microsoft.com/office/drawing/2014/main" id="{7082D517-243A-4EB5-9AFA-499025100F84}"/>
              </a:ext>
            </a:extLst>
          </p:cNvPr>
          <p:cNvGraphicFramePr/>
          <p:nvPr>
            <p:extLst/>
          </p:nvPr>
        </p:nvGraphicFramePr>
        <p:xfrm>
          <a:off x="707922" y="1170039"/>
          <a:ext cx="10943303" cy="4896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02502283"/>
      </p:ext>
    </p:extLst>
  </p:cSld>
  <p:clrMapOvr>
    <a:masterClrMapping/>
  </p:clrMapOvr>
  <p:transition spd="slow">
    <p:cove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DFCE07A-7B1D-48F3-9BBF-97019496FA9A}"/>
              </a:ext>
            </a:extLst>
          </p:cNvPr>
          <p:cNvSpPr>
            <a:spLocks noGrp="1"/>
          </p:cNvSpPr>
          <p:nvPr>
            <p:ph type="pic" sz="quarter" idx="10"/>
          </p:nvPr>
        </p:nvSpPr>
        <p:spPr/>
      </p:sp>
      <p:sp>
        <p:nvSpPr>
          <p:cNvPr id="8" name="Title 7">
            <a:extLst>
              <a:ext uri="{FF2B5EF4-FFF2-40B4-BE49-F238E27FC236}">
                <a16:creationId xmlns:a16="http://schemas.microsoft.com/office/drawing/2014/main" id="{AF840FBE-86D2-4C3B-AAF4-15B98D7983C7}"/>
              </a:ext>
            </a:extLst>
          </p:cNvPr>
          <p:cNvSpPr>
            <a:spLocks noGrp="1"/>
          </p:cNvSpPr>
          <p:nvPr>
            <p:ph type="title"/>
          </p:nvPr>
        </p:nvSpPr>
        <p:spPr/>
        <p:txBody>
          <a:bodyPr/>
          <a:lstStyle/>
          <a:p>
            <a:r>
              <a:rPr lang="en-US"/>
              <a:t>Insight </a:t>
            </a:r>
          </a:p>
        </p:txBody>
      </p:sp>
      <p:sp>
        <p:nvSpPr>
          <p:cNvPr id="9" name="Text Placeholder 8">
            <a:extLst>
              <a:ext uri="{FF2B5EF4-FFF2-40B4-BE49-F238E27FC236}">
                <a16:creationId xmlns:a16="http://schemas.microsoft.com/office/drawing/2014/main" id="{A67F00FB-5D7E-4920-8137-163D6881CB2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05723920"/>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ABA4B-76E7-4C5F-B4A7-4246D9AA2A0D}"/>
              </a:ext>
            </a:extLst>
          </p:cNvPr>
          <p:cNvSpPr>
            <a:spLocks noGrp="1"/>
          </p:cNvSpPr>
          <p:nvPr>
            <p:ph type="title"/>
          </p:nvPr>
        </p:nvSpPr>
        <p:spPr/>
        <p:txBody>
          <a:bodyPr/>
          <a:lstStyle/>
          <a:p>
            <a:r>
              <a:rPr lang="en-US"/>
              <a:t>Calculating NPS</a:t>
            </a:r>
          </a:p>
        </p:txBody>
      </p:sp>
      <p:sp>
        <p:nvSpPr>
          <p:cNvPr id="3" name="Content Placeholder 2">
            <a:extLst>
              <a:ext uri="{FF2B5EF4-FFF2-40B4-BE49-F238E27FC236}">
                <a16:creationId xmlns:a16="http://schemas.microsoft.com/office/drawing/2014/main" id="{BDEB8846-D9DC-4C13-A5E1-EF0C57FA1B1F}"/>
              </a:ext>
            </a:extLst>
          </p:cNvPr>
          <p:cNvSpPr>
            <a:spLocks noGrp="1"/>
          </p:cNvSpPr>
          <p:nvPr>
            <p:ph idx="1"/>
          </p:nvPr>
        </p:nvSpPr>
        <p:spPr/>
        <p:txBody>
          <a:bodyPr>
            <a:normAutofit lnSpcReduction="10000"/>
          </a:bodyPr>
          <a:lstStyle/>
          <a:p>
            <a:pPr algn="ctr"/>
            <a:r>
              <a:rPr lang="en-US"/>
              <a:t>% of Promoters - % of Detractors = NPS</a:t>
            </a:r>
          </a:p>
          <a:p>
            <a:pPr algn="ctr"/>
            <a:endParaRPr lang="en-US"/>
          </a:p>
          <a:p>
            <a:pPr algn="ctr"/>
            <a:endParaRPr lang="en-US"/>
          </a:p>
          <a:p>
            <a:pPr algn="ctr"/>
            <a:r>
              <a:rPr lang="en-US"/>
              <a:t>Example: 67% Promoters – 16% Detractors = 51 </a:t>
            </a:r>
          </a:p>
          <a:p>
            <a:pPr algn="ctr"/>
            <a:endParaRPr lang="en-US"/>
          </a:p>
          <a:p>
            <a:pPr marL="571500" indent="-571500" algn="ctr">
              <a:buFont typeface="Arial" panose="020B0604020202020204" pitchFamily="34" charset="0"/>
              <a:buChar char="•"/>
            </a:pPr>
            <a:r>
              <a:rPr lang="en-US" sz="3200" i="1">
                <a:solidFill>
                  <a:schemeClr val="tx1"/>
                </a:solidFill>
              </a:rPr>
              <a:t>Passives are not calculated into the NPS</a:t>
            </a:r>
          </a:p>
        </p:txBody>
      </p:sp>
      <p:sp>
        <p:nvSpPr>
          <p:cNvPr id="4" name="TextBox 3">
            <a:extLst>
              <a:ext uri="{FF2B5EF4-FFF2-40B4-BE49-F238E27FC236}">
                <a16:creationId xmlns:a16="http://schemas.microsoft.com/office/drawing/2014/main" id="{04C5D8D7-D0AB-4D35-8463-356A122134AB}"/>
              </a:ext>
            </a:extLst>
          </p:cNvPr>
          <p:cNvSpPr txBox="1"/>
          <p:nvPr/>
        </p:nvSpPr>
        <p:spPr>
          <a:xfrm>
            <a:off x="2047285" y="2548991"/>
            <a:ext cx="3091158" cy="369332"/>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a:t>Promoters = 9-10 scores</a:t>
            </a:r>
          </a:p>
        </p:txBody>
      </p:sp>
      <p:sp>
        <p:nvSpPr>
          <p:cNvPr id="5" name="TextBox 4">
            <a:extLst>
              <a:ext uri="{FF2B5EF4-FFF2-40B4-BE49-F238E27FC236}">
                <a16:creationId xmlns:a16="http://schemas.microsoft.com/office/drawing/2014/main" id="{ABC18EAA-7F9B-4EB4-8D51-C53777DC70D5}"/>
              </a:ext>
            </a:extLst>
          </p:cNvPr>
          <p:cNvSpPr txBox="1"/>
          <p:nvPr/>
        </p:nvSpPr>
        <p:spPr>
          <a:xfrm>
            <a:off x="5646894" y="2548991"/>
            <a:ext cx="3027768" cy="369332"/>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a:t>Detractors = 6-0 scores</a:t>
            </a:r>
          </a:p>
        </p:txBody>
      </p:sp>
    </p:spTree>
    <p:extLst>
      <p:ext uri="{BB962C8B-B14F-4D97-AF65-F5344CB8AC3E}">
        <p14:creationId xmlns:p14="http://schemas.microsoft.com/office/powerpoint/2010/main" val="404452884"/>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12566" r="13799"/>
          <a:stretch/>
        </p:blipFill>
        <p:spPr>
          <a:solidFill>
            <a:srgbClr val="F4F5F5"/>
          </a:solidFill>
        </p:spPr>
      </p:pic>
      <p:sp>
        <p:nvSpPr>
          <p:cNvPr id="2" name="Title 1"/>
          <p:cNvSpPr>
            <a:spLocks noGrp="1"/>
          </p:cNvSpPr>
          <p:nvPr>
            <p:ph type="title"/>
          </p:nvPr>
        </p:nvSpPr>
        <p:spPr/>
        <p:txBody>
          <a:bodyPr/>
          <a:lstStyle/>
          <a:p>
            <a:r>
              <a:rPr lang="en-US"/>
              <a:t>How Did We Get Here?</a:t>
            </a:r>
            <a:br>
              <a:rPr lang="en-US"/>
            </a:br>
            <a:r>
              <a:rPr lang="en-US">
                <a:solidFill>
                  <a:srgbClr val="FFA540"/>
                </a:solidFill>
              </a:rPr>
              <a:t>Investments for Growth</a:t>
            </a:r>
          </a:p>
        </p:txBody>
      </p:sp>
      <p:sp>
        <p:nvSpPr>
          <p:cNvPr id="3" name="Text Placeholder 2"/>
          <p:cNvSpPr>
            <a:spLocks noGrp="1"/>
          </p:cNvSpPr>
          <p:nvPr>
            <p:ph type="body" idx="1"/>
          </p:nvPr>
        </p:nvSpPr>
        <p:spPr/>
        <p:txBody>
          <a:bodyPr/>
          <a:lstStyle/>
          <a:p>
            <a:r>
              <a:rPr lang="en-US"/>
              <a:t>2014–2017</a:t>
            </a:r>
          </a:p>
        </p:txBody>
      </p:sp>
      <p:pic>
        <p:nvPicPr>
          <p:cNvPr id="16" name="Picture 15"/>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5829734" y="1000397"/>
            <a:ext cx="901706" cy="1096476"/>
          </a:xfrm>
          <a:prstGeom prst="rect">
            <a:avLst/>
          </a:prstGeom>
        </p:spPr>
      </p:pic>
    </p:spTree>
    <p:extLst>
      <p:ext uri="{BB962C8B-B14F-4D97-AF65-F5344CB8AC3E}">
        <p14:creationId xmlns:p14="http://schemas.microsoft.com/office/powerpoint/2010/main" val="1760248234"/>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87A76-9BBB-4788-AC95-0A24A37365AB}"/>
              </a:ext>
            </a:extLst>
          </p:cNvPr>
          <p:cNvSpPr>
            <a:spLocks noGrp="1"/>
          </p:cNvSpPr>
          <p:nvPr>
            <p:ph type="title"/>
          </p:nvPr>
        </p:nvSpPr>
        <p:spPr/>
        <p:txBody>
          <a:bodyPr/>
          <a:lstStyle/>
          <a:p>
            <a:r>
              <a:rPr lang="en-US"/>
              <a:t>What Tracks LegalShield and Provider NPS?</a:t>
            </a:r>
          </a:p>
        </p:txBody>
      </p:sp>
      <p:pic>
        <p:nvPicPr>
          <p:cNvPr id="4" name="Content Placeholder 3">
            <a:extLst>
              <a:ext uri="{FF2B5EF4-FFF2-40B4-BE49-F238E27FC236}">
                <a16:creationId xmlns:a16="http://schemas.microsoft.com/office/drawing/2014/main" id="{51DA8E81-2E3D-4AFF-8EA3-49986302F401}"/>
              </a:ext>
            </a:extLst>
          </p:cNvPr>
          <p:cNvPicPr>
            <a:picLocks noGrp="1" noChangeAspect="1"/>
          </p:cNvPicPr>
          <p:nvPr>
            <p:ph idx="1"/>
          </p:nvPr>
        </p:nvPicPr>
        <p:blipFill>
          <a:blip r:embed="rId3"/>
          <a:stretch>
            <a:fillRect/>
          </a:stretch>
        </p:blipFill>
        <p:spPr>
          <a:xfrm>
            <a:off x="838200" y="2450181"/>
            <a:ext cx="10515600" cy="3184775"/>
          </a:xfrm>
          <a:prstGeom prst="rect">
            <a:avLst/>
          </a:prstGeom>
        </p:spPr>
      </p:pic>
    </p:spTree>
    <p:extLst>
      <p:ext uri="{BB962C8B-B14F-4D97-AF65-F5344CB8AC3E}">
        <p14:creationId xmlns:p14="http://schemas.microsoft.com/office/powerpoint/2010/main" val="705086462"/>
      </p:ext>
    </p:extLst>
  </p:cSld>
  <p:clrMapOvr>
    <a:masterClrMapping/>
  </p:clrMapOvr>
  <p:transition spd="slow">
    <p:cove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accent1"/>
                </a:solidFill>
              </a:rPr>
              <a:t>2017 LegalShield: NPS</a:t>
            </a:r>
          </a:p>
        </p:txBody>
      </p:sp>
      <p:grpSp>
        <p:nvGrpSpPr>
          <p:cNvPr id="8" name="Group 7"/>
          <p:cNvGrpSpPr/>
          <p:nvPr/>
        </p:nvGrpSpPr>
        <p:grpSpPr>
          <a:xfrm>
            <a:off x="7315200" y="1963711"/>
            <a:ext cx="4366207" cy="4209568"/>
            <a:chOff x="7315200" y="1963711"/>
            <a:chExt cx="4366207" cy="4209568"/>
          </a:xfrm>
        </p:grpSpPr>
        <p:sp>
          <p:nvSpPr>
            <p:cNvPr id="4" name="Text Placeholder 3"/>
            <p:cNvSpPr txBox="1">
              <a:spLocks/>
            </p:cNvSpPr>
            <p:nvPr/>
          </p:nvSpPr>
          <p:spPr>
            <a:xfrm>
              <a:off x="7315200" y="2638268"/>
              <a:ext cx="4366207" cy="3535011"/>
            </a:xfrm>
            <a:prstGeom prst="rect">
              <a:avLst/>
            </a:prstGeom>
            <a:solidFill>
              <a:schemeClr val="bg1"/>
            </a:solidFill>
            <a:ln>
              <a:solidFill>
                <a:schemeClr val="tx2">
                  <a:lumMod val="20000"/>
                  <a:lumOff val="80000"/>
                </a:schemeClr>
              </a:solidFill>
            </a:ln>
          </p:spPr>
          <p:txBody>
            <a:bodyPr lIns="274320" tIns="274320" rIns="274320" bIns="274320" anchor="ctr" anchorCtr="0"/>
            <a:lstStyle>
              <a:lvl1pPr marL="0" indent="0" algn="l" defTabSz="914400" rtl="0" eaLnBrk="1" latinLnBrk="0" hangingPunct="1">
                <a:lnSpc>
                  <a:spcPct val="87000"/>
                </a:lnSpc>
                <a:spcBef>
                  <a:spcPts val="1800"/>
                </a:spcBef>
                <a:buClr>
                  <a:schemeClr val="accent1"/>
                </a:buClr>
                <a:buFont typeface="Arial"/>
                <a:buNone/>
                <a:defRPr sz="2800" kern="1200">
                  <a:solidFill>
                    <a:schemeClr val="bg2">
                      <a:lumMod val="25000"/>
                    </a:schemeClr>
                  </a:solidFill>
                  <a:latin typeface="+mn-lt"/>
                  <a:ea typeface="+mn-ea"/>
                  <a:cs typeface="+mn-cs"/>
                </a:defRPr>
              </a:lvl1pPr>
              <a:lvl2pPr marL="6858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a:solidFill>
                    <a:schemeClr val="accent1"/>
                  </a:solidFill>
                </a:rPr>
                <a:t>2017 NPS = 56</a:t>
              </a:r>
            </a:p>
            <a:p>
              <a:pPr algn="ctr"/>
              <a:r>
                <a:rPr lang="en-US">
                  <a:solidFill>
                    <a:schemeClr val="accent1"/>
                  </a:solidFill>
                </a:rPr>
                <a:t>Sept is the 4</a:t>
              </a:r>
              <a:r>
                <a:rPr lang="en-US" baseline="30000">
                  <a:solidFill>
                    <a:schemeClr val="accent1"/>
                  </a:solidFill>
                </a:rPr>
                <a:t>th</a:t>
              </a:r>
              <a:r>
                <a:rPr lang="en-US">
                  <a:solidFill>
                    <a:schemeClr val="accent1"/>
                  </a:solidFill>
                </a:rPr>
                <a:t> consecutive month, LS NPS has been equal to or greater than 2016 scores</a:t>
              </a:r>
            </a:p>
          </p:txBody>
        </p:sp>
        <p:sp>
          <p:nvSpPr>
            <p:cNvPr id="7" name="Text Placeholder 3"/>
            <p:cNvSpPr txBox="1">
              <a:spLocks/>
            </p:cNvSpPr>
            <p:nvPr/>
          </p:nvSpPr>
          <p:spPr>
            <a:xfrm>
              <a:off x="7315200" y="1963711"/>
              <a:ext cx="4366207" cy="689548"/>
            </a:xfrm>
            <a:prstGeom prst="rect">
              <a:avLst/>
            </a:prstGeom>
            <a:solidFill>
              <a:schemeClr val="accent2"/>
            </a:solidFill>
            <a:ln>
              <a:solidFill>
                <a:schemeClr val="tx2">
                  <a:lumMod val="20000"/>
                  <a:lumOff val="80000"/>
                </a:schemeClr>
              </a:solidFill>
            </a:ln>
          </p:spPr>
          <p:txBody>
            <a:bodyPr anchor="ctr" anchorCtr="0"/>
            <a:lstStyle>
              <a:lvl1pPr marL="0" indent="0" algn="l" defTabSz="914400" rtl="0" eaLnBrk="1" latinLnBrk="0" hangingPunct="1">
                <a:lnSpc>
                  <a:spcPct val="87000"/>
                </a:lnSpc>
                <a:spcBef>
                  <a:spcPts val="1800"/>
                </a:spcBef>
                <a:buClr>
                  <a:schemeClr val="accent1"/>
                </a:buClr>
                <a:buFont typeface="Arial"/>
                <a:buNone/>
                <a:defRPr sz="2800" kern="1200">
                  <a:solidFill>
                    <a:schemeClr val="bg2">
                      <a:lumMod val="25000"/>
                    </a:schemeClr>
                  </a:solidFill>
                  <a:latin typeface="+mn-lt"/>
                  <a:ea typeface="+mn-ea"/>
                  <a:cs typeface="+mn-cs"/>
                </a:defRPr>
              </a:lvl1pPr>
              <a:lvl2pPr marL="6858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600" cap="all">
                  <a:solidFill>
                    <a:schemeClr val="bg1"/>
                  </a:solidFill>
                </a:rPr>
                <a:t>Key takeaway</a:t>
              </a:r>
            </a:p>
          </p:txBody>
        </p:sp>
      </p:grpSp>
      <p:pic>
        <p:nvPicPr>
          <p:cNvPr id="9" name="Content Placeholder 4">
            <a:extLst>
              <a:ext uri="{FF2B5EF4-FFF2-40B4-BE49-F238E27FC236}">
                <a16:creationId xmlns:a16="http://schemas.microsoft.com/office/drawing/2014/main" id="{941F0F44-FD45-47DA-A938-843ACDA14002}"/>
              </a:ext>
            </a:extLst>
          </p:cNvPr>
          <p:cNvPicPr>
            <a:picLocks noGrp="1" noChangeAspect="1"/>
          </p:cNvPicPr>
          <p:nvPr>
            <p:ph idx="1"/>
          </p:nvPr>
        </p:nvPicPr>
        <p:blipFill>
          <a:blip r:embed="rId2"/>
          <a:stretch>
            <a:fillRect/>
          </a:stretch>
        </p:blipFill>
        <p:spPr>
          <a:xfrm>
            <a:off x="185260" y="2752165"/>
            <a:ext cx="6845778" cy="2356088"/>
          </a:xfrm>
        </p:spPr>
      </p:pic>
    </p:spTree>
    <p:extLst>
      <p:ext uri="{BB962C8B-B14F-4D97-AF65-F5344CB8AC3E}">
        <p14:creationId xmlns:p14="http://schemas.microsoft.com/office/powerpoint/2010/main" val="223484918"/>
      </p:ext>
    </p:extLst>
  </p:cSld>
  <p:clrMapOvr>
    <a:masterClrMapping/>
  </p:clrMapOvr>
  <p:transition spd="med">
    <p:pull/>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accent1"/>
                </a:solidFill>
              </a:rPr>
              <a:t>2017 LegalShield: </a:t>
            </a:r>
            <a:br>
              <a:rPr lang="en-US">
                <a:solidFill>
                  <a:schemeClr val="accent1"/>
                </a:solidFill>
              </a:rPr>
            </a:br>
            <a:r>
              <a:rPr lang="en-US">
                <a:solidFill>
                  <a:schemeClr val="accent1"/>
                </a:solidFill>
              </a:rPr>
              <a:t>Score Distributions</a:t>
            </a:r>
          </a:p>
        </p:txBody>
      </p:sp>
      <p:grpSp>
        <p:nvGrpSpPr>
          <p:cNvPr id="8" name="Group 7"/>
          <p:cNvGrpSpPr/>
          <p:nvPr/>
        </p:nvGrpSpPr>
        <p:grpSpPr>
          <a:xfrm>
            <a:off x="7315200" y="1963711"/>
            <a:ext cx="4366207" cy="4209568"/>
            <a:chOff x="7315200" y="1963711"/>
            <a:chExt cx="4366207" cy="4209568"/>
          </a:xfrm>
        </p:grpSpPr>
        <p:sp>
          <p:nvSpPr>
            <p:cNvPr id="4" name="Text Placeholder 3"/>
            <p:cNvSpPr txBox="1">
              <a:spLocks/>
            </p:cNvSpPr>
            <p:nvPr/>
          </p:nvSpPr>
          <p:spPr>
            <a:xfrm>
              <a:off x="7315200" y="2638268"/>
              <a:ext cx="4366207" cy="3535011"/>
            </a:xfrm>
            <a:prstGeom prst="rect">
              <a:avLst/>
            </a:prstGeom>
            <a:solidFill>
              <a:schemeClr val="bg1"/>
            </a:solidFill>
            <a:ln>
              <a:solidFill>
                <a:schemeClr val="tx2">
                  <a:lumMod val="20000"/>
                  <a:lumOff val="80000"/>
                </a:schemeClr>
              </a:solidFill>
            </a:ln>
          </p:spPr>
          <p:txBody>
            <a:bodyPr lIns="274320" tIns="274320" rIns="274320" bIns="274320" anchor="ctr" anchorCtr="0"/>
            <a:lstStyle>
              <a:lvl1pPr marL="0" indent="0" algn="l" defTabSz="914400" rtl="0" eaLnBrk="1" latinLnBrk="0" hangingPunct="1">
                <a:lnSpc>
                  <a:spcPct val="87000"/>
                </a:lnSpc>
                <a:spcBef>
                  <a:spcPts val="1800"/>
                </a:spcBef>
                <a:buClr>
                  <a:schemeClr val="accent1"/>
                </a:buClr>
                <a:buFont typeface="Arial"/>
                <a:buNone/>
                <a:defRPr sz="2800" kern="1200">
                  <a:solidFill>
                    <a:schemeClr val="bg2">
                      <a:lumMod val="25000"/>
                    </a:schemeClr>
                  </a:solidFill>
                  <a:latin typeface="+mn-lt"/>
                  <a:ea typeface="+mn-ea"/>
                  <a:cs typeface="+mn-cs"/>
                </a:defRPr>
              </a:lvl1pPr>
              <a:lvl2pPr marL="6858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a:solidFill>
                    <a:schemeClr val="accent1"/>
                  </a:solidFill>
                </a:rPr>
                <a:t>Promoters </a:t>
              </a:r>
              <a:r>
                <a:rPr lang="en-US">
                  <a:solidFill>
                    <a:schemeClr val="accent1"/>
                  </a:solidFill>
                  <a:latin typeface="Arial" panose="020B0604020202020204" pitchFamily="34" charset="0"/>
                  <a:cs typeface="Arial" panose="020B0604020202020204" pitchFamily="34" charset="0"/>
                </a:rPr>
                <a:t>≈ 70%</a:t>
              </a:r>
              <a:endParaRPr lang="en-US">
                <a:solidFill>
                  <a:schemeClr val="accent1"/>
                </a:solidFill>
              </a:endParaRPr>
            </a:p>
            <a:p>
              <a:pPr marL="457200" indent="-457200">
                <a:buFont typeface="Arial" panose="020B0604020202020204" pitchFamily="34" charset="0"/>
                <a:buChar char="•"/>
              </a:pPr>
              <a:r>
                <a:rPr lang="en-US">
                  <a:solidFill>
                    <a:schemeClr val="accent1"/>
                  </a:solidFill>
                </a:rPr>
                <a:t>Passives </a:t>
              </a:r>
              <a:r>
                <a:rPr lang="en-US">
                  <a:solidFill>
                    <a:schemeClr val="accent1"/>
                  </a:solidFill>
                  <a:latin typeface="Arial" panose="020B0604020202020204" pitchFamily="34" charset="0"/>
                  <a:cs typeface="Arial" panose="020B0604020202020204" pitchFamily="34" charset="0"/>
                </a:rPr>
                <a:t>≈ 16%</a:t>
              </a:r>
              <a:endParaRPr lang="en-US">
                <a:solidFill>
                  <a:schemeClr val="accent1"/>
                </a:solidFill>
              </a:endParaRPr>
            </a:p>
            <a:p>
              <a:pPr marL="457200" indent="-457200">
                <a:buFont typeface="Arial" panose="020B0604020202020204" pitchFamily="34" charset="0"/>
                <a:buChar char="•"/>
              </a:pPr>
              <a:r>
                <a:rPr lang="en-US">
                  <a:solidFill>
                    <a:schemeClr val="accent1"/>
                  </a:solidFill>
                </a:rPr>
                <a:t>Detractors </a:t>
              </a:r>
              <a:r>
                <a:rPr lang="en-US">
                  <a:solidFill>
                    <a:schemeClr val="accent1"/>
                  </a:solidFill>
                  <a:latin typeface="Arial" panose="020B0604020202020204" pitchFamily="34" charset="0"/>
                  <a:cs typeface="Arial" panose="020B0604020202020204" pitchFamily="34" charset="0"/>
                </a:rPr>
                <a:t>≈ 14%</a:t>
              </a:r>
              <a:endParaRPr lang="en-US">
                <a:solidFill>
                  <a:schemeClr val="accent1"/>
                </a:solidFill>
              </a:endParaRPr>
            </a:p>
          </p:txBody>
        </p:sp>
        <p:sp>
          <p:nvSpPr>
            <p:cNvPr id="7" name="Text Placeholder 3"/>
            <p:cNvSpPr txBox="1">
              <a:spLocks/>
            </p:cNvSpPr>
            <p:nvPr/>
          </p:nvSpPr>
          <p:spPr>
            <a:xfrm>
              <a:off x="7315200" y="1963711"/>
              <a:ext cx="4366207" cy="689548"/>
            </a:xfrm>
            <a:prstGeom prst="rect">
              <a:avLst/>
            </a:prstGeom>
            <a:solidFill>
              <a:schemeClr val="accent2"/>
            </a:solidFill>
            <a:ln>
              <a:solidFill>
                <a:schemeClr val="tx2">
                  <a:lumMod val="20000"/>
                  <a:lumOff val="80000"/>
                </a:schemeClr>
              </a:solidFill>
            </a:ln>
          </p:spPr>
          <p:txBody>
            <a:bodyPr anchor="ctr" anchorCtr="0"/>
            <a:lstStyle>
              <a:lvl1pPr marL="0" indent="0" algn="l" defTabSz="914400" rtl="0" eaLnBrk="1" latinLnBrk="0" hangingPunct="1">
                <a:lnSpc>
                  <a:spcPct val="87000"/>
                </a:lnSpc>
                <a:spcBef>
                  <a:spcPts val="1800"/>
                </a:spcBef>
                <a:buClr>
                  <a:schemeClr val="accent1"/>
                </a:buClr>
                <a:buFont typeface="Arial"/>
                <a:buNone/>
                <a:defRPr sz="2800" kern="1200">
                  <a:solidFill>
                    <a:schemeClr val="bg2">
                      <a:lumMod val="25000"/>
                    </a:schemeClr>
                  </a:solidFill>
                  <a:latin typeface="+mn-lt"/>
                  <a:ea typeface="+mn-ea"/>
                  <a:cs typeface="+mn-cs"/>
                </a:defRPr>
              </a:lvl1pPr>
              <a:lvl2pPr marL="6858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600" cap="all">
                  <a:solidFill>
                    <a:schemeClr val="bg1"/>
                  </a:solidFill>
                </a:rPr>
                <a:t>Key takeaways</a:t>
              </a:r>
            </a:p>
          </p:txBody>
        </p:sp>
      </p:grpSp>
      <p:pic>
        <p:nvPicPr>
          <p:cNvPr id="10" name="Content Placeholder 4">
            <a:extLst>
              <a:ext uri="{FF2B5EF4-FFF2-40B4-BE49-F238E27FC236}">
                <a16:creationId xmlns:a16="http://schemas.microsoft.com/office/drawing/2014/main" id="{9AB79C70-563E-4D83-846C-4ACD3DA7130C}"/>
              </a:ext>
            </a:extLst>
          </p:cNvPr>
          <p:cNvPicPr>
            <a:picLocks noGrp="1" noChangeAspect="1"/>
          </p:cNvPicPr>
          <p:nvPr>
            <p:ph idx="1"/>
          </p:nvPr>
        </p:nvPicPr>
        <p:blipFill rotWithShape="1">
          <a:blip r:embed="rId2"/>
          <a:srcRect b="40105"/>
          <a:stretch/>
        </p:blipFill>
        <p:spPr>
          <a:xfrm>
            <a:off x="180767" y="3083112"/>
            <a:ext cx="6857553" cy="2053665"/>
          </a:xfrm>
        </p:spPr>
      </p:pic>
    </p:spTree>
    <p:extLst>
      <p:ext uri="{BB962C8B-B14F-4D97-AF65-F5344CB8AC3E}">
        <p14:creationId xmlns:p14="http://schemas.microsoft.com/office/powerpoint/2010/main" val="1234135736"/>
      </p:ext>
    </p:extLst>
  </p:cSld>
  <p:clrMapOvr>
    <a:masterClrMapping/>
  </p:clrMapOvr>
  <p:transition spd="med">
    <p:pull/>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accent1"/>
                </a:solidFill>
              </a:rPr>
              <a:t>2017 Provider: NPS</a:t>
            </a:r>
          </a:p>
        </p:txBody>
      </p:sp>
      <p:grpSp>
        <p:nvGrpSpPr>
          <p:cNvPr id="8" name="Group 7"/>
          <p:cNvGrpSpPr/>
          <p:nvPr/>
        </p:nvGrpSpPr>
        <p:grpSpPr>
          <a:xfrm>
            <a:off x="7315200" y="1963711"/>
            <a:ext cx="4366207" cy="4209568"/>
            <a:chOff x="7315200" y="1963711"/>
            <a:chExt cx="4366207" cy="4209568"/>
          </a:xfrm>
        </p:grpSpPr>
        <p:sp>
          <p:nvSpPr>
            <p:cNvPr id="4" name="Text Placeholder 3"/>
            <p:cNvSpPr txBox="1">
              <a:spLocks/>
            </p:cNvSpPr>
            <p:nvPr/>
          </p:nvSpPr>
          <p:spPr>
            <a:xfrm>
              <a:off x="7315200" y="2638268"/>
              <a:ext cx="4366207" cy="3535011"/>
            </a:xfrm>
            <a:prstGeom prst="rect">
              <a:avLst/>
            </a:prstGeom>
            <a:solidFill>
              <a:schemeClr val="bg1"/>
            </a:solidFill>
            <a:ln>
              <a:solidFill>
                <a:schemeClr val="tx2">
                  <a:lumMod val="20000"/>
                  <a:lumOff val="80000"/>
                </a:schemeClr>
              </a:solidFill>
            </a:ln>
          </p:spPr>
          <p:txBody>
            <a:bodyPr lIns="274320" tIns="274320" rIns="274320" bIns="274320" anchor="ctr" anchorCtr="0"/>
            <a:lstStyle>
              <a:lvl1pPr marL="0" indent="0" algn="l" defTabSz="914400" rtl="0" eaLnBrk="1" latinLnBrk="0" hangingPunct="1">
                <a:lnSpc>
                  <a:spcPct val="87000"/>
                </a:lnSpc>
                <a:spcBef>
                  <a:spcPts val="1800"/>
                </a:spcBef>
                <a:buClr>
                  <a:schemeClr val="accent1"/>
                </a:buClr>
                <a:buFont typeface="Arial"/>
                <a:buNone/>
                <a:defRPr sz="2800" kern="1200">
                  <a:solidFill>
                    <a:schemeClr val="bg2">
                      <a:lumMod val="25000"/>
                    </a:schemeClr>
                  </a:solidFill>
                  <a:latin typeface="+mn-lt"/>
                  <a:ea typeface="+mn-ea"/>
                  <a:cs typeface="+mn-cs"/>
                </a:defRPr>
              </a:lvl1pPr>
              <a:lvl2pPr marL="6858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a:solidFill>
                    <a:schemeClr val="accent1"/>
                  </a:solidFill>
                </a:rPr>
                <a:t>2017 NPS = 52</a:t>
              </a:r>
            </a:p>
            <a:p>
              <a:pPr algn="ctr"/>
              <a:r>
                <a:rPr lang="en-US">
                  <a:solidFill>
                    <a:schemeClr val="accent1"/>
                  </a:solidFill>
                </a:rPr>
                <a:t>Sept is the 9</a:t>
              </a:r>
              <a:r>
                <a:rPr lang="en-US" baseline="30000">
                  <a:solidFill>
                    <a:schemeClr val="accent1"/>
                  </a:solidFill>
                </a:rPr>
                <a:t>th</a:t>
              </a:r>
              <a:r>
                <a:rPr lang="en-US">
                  <a:solidFill>
                    <a:schemeClr val="accent1"/>
                  </a:solidFill>
                </a:rPr>
                <a:t> consecutive month, Provider NPS has been equal to or greater than 2016 scores</a:t>
              </a:r>
            </a:p>
          </p:txBody>
        </p:sp>
        <p:sp>
          <p:nvSpPr>
            <p:cNvPr id="7" name="Text Placeholder 3"/>
            <p:cNvSpPr txBox="1">
              <a:spLocks/>
            </p:cNvSpPr>
            <p:nvPr/>
          </p:nvSpPr>
          <p:spPr>
            <a:xfrm>
              <a:off x="7315200" y="1963711"/>
              <a:ext cx="4366207" cy="689548"/>
            </a:xfrm>
            <a:prstGeom prst="rect">
              <a:avLst/>
            </a:prstGeom>
            <a:solidFill>
              <a:schemeClr val="accent2"/>
            </a:solidFill>
            <a:ln>
              <a:solidFill>
                <a:schemeClr val="tx2">
                  <a:lumMod val="20000"/>
                  <a:lumOff val="80000"/>
                </a:schemeClr>
              </a:solidFill>
            </a:ln>
          </p:spPr>
          <p:txBody>
            <a:bodyPr anchor="ctr" anchorCtr="0"/>
            <a:lstStyle>
              <a:lvl1pPr marL="0" indent="0" algn="l" defTabSz="914400" rtl="0" eaLnBrk="1" latinLnBrk="0" hangingPunct="1">
                <a:lnSpc>
                  <a:spcPct val="87000"/>
                </a:lnSpc>
                <a:spcBef>
                  <a:spcPts val="1800"/>
                </a:spcBef>
                <a:buClr>
                  <a:schemeClr val="accent1"/>
                </a:buClr>
                <a:buFont typeface="Arial"/>
                <a:buNone/>
                <a:defRPr sz="2800" kern="1200">
                  <a:solidFill>
                    <a:schemeClr val="bg2">
                      <a:lumMod val="25000"/>
                    </a:schemeClr>
                  </a:solidFill>
                  <a:latin typeface="+mn-lt"/>
                  <a:ea typeface="+mn-ea"/>
                  <a:cs typeface="+mn-cs"/>
                </a:defRPr>
              </a:lvl1pPr>
              <a:lvl2pPr marL="6858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600" cap="all">
                  <a:solidFill>
                    <a:schemeClr val="bg1"/>
                  </a:solidFill>
                </a:rPr>
                <a:t>Key takeaway</a:t>
              </a:r>
            </a:p>
          </p:txBody>
        </p:sp>
      </p:grpSp>
      <p:pic>
        <p:nvPicPr>
          <p:cNvPr id="12" name="Content Placeholder 4">
            <a:extLst>
              <a:ext uri="{FF2B5EF4-FFF2-40B4-BE49-F238E27FC236}">
                <a16:creationId xmlns:a16="http://schemas.microsoft.com/office/drawing/2014/main" id="{C15B1F95-C462-40E4-A828-670968B0C7E0}"/>
              </a:ext>
            </a:extLst>
          </p:cNvPr>
          <p:cNvPicPr>
            <a:picLocks noGrp="1" noChangeAspect="1"/>
          </p:cNvPicPr>
          <p:nvPr>
            <p:ph idx="1"/>
          </p:nvPr>
        </p:nvPicPr>
        <p:blipFill>
          <a:blip r:embed="rId2"/>
          <a:stretch>
            <a:fillRect/>
          </a:stretch>
        </p:blipFill>
        <p:spPr>
          <a:xfrm>
            <a:off x="239106" y="2653259"/>
            <a:ext cx="6978432" cy="2401743"/>
          </a:xfrm>
        </p:spPr>
      </p:pic>
    </p:spTree>
    <p:extLst>
      <p:ext uri="{BB962C8B-B14F-4D97-AF65-F5344CB8AC3E}">
        <p14:creationId xmlns:p14="http://schemas.microsoft.com/office/powerpoint/2010/main" val="3399016375"/>
      </p:ext>
    </p:extLst>
  </p:cSld>
  <p:clrMapOvr>
    <a:masterClrMapping/>
  </p:clrMapOvr>
  <p:transition spd="med">
    <p:pull/>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accent1"/>
                </a:solidFill>
              </a:rPr>
              <a:t>2017 Provider: </a:t>
            </a:r>
            <a:br>
              <a:rPr lang="en-US">
                <a:solidFill>
                  <a:schemeClr val="accent1"/>
                </a:solidFill>
              </a:rPr>
            </a:br>
            <a:r>
              <a:rPr lang="en-US">
                <a:solidFill>
                  <a:schemeClr val="accent1"/>
                </a:solidFill>
              </a:rPr>
              <a:t>Score Distributions</a:t>
            </a:r>
          </a:p>
        </p:txBody>
      </p:sp>
      <p:grpSp>
        <p:nvGrpSpPr>
          <p:cNvPr id="8" name="Group 7"/>
          <p:cNvGrpSpPr/>
          <p:nvPr/>
        </p:nvGrpSpPr>
        <p:grpSpPr>
          <a:xfrm>
            <a:off x="7315200" y="1963711"/>
            <a:ext cx="4366207" cy="4209568"/>
            <a:chOff x="7315200" y="1963711"/>
            <a:chExt cx="4366207" cy="4209568"/>
          </a:xfrm>
        </p:grpSpPr>
        <p:sp>
          <p:nvSpPr>
            <p:cNvPr id="4" name="Text Placeholder 3"/>
            <p:cNvSpPr txBox="1">
              <a:spLocks/>
            </p:cNvSpPr>
            <p:nvPr/>
          </p:nvSpPr>
          <p:spPr>
            <a:xfrm>
              <a:off x="7315200" y="2638268"/>
              <a:ext cx="4366207" cy="3535011"/>
            </a:xfrm>
            <a:prstGeom prst="rect">
              <a:avLst/>
            </a:prstGeom>
            <a:solidFill>
              <a:schemeClr val="bg1"/>
            </a:solidFill>
            <a:ln>
              <a:solidFill>
                <a:schemeClr val="tx2">
                  <a:lumMod val="20000"/>
                  <a:lumOff val="80000"/>
                </a:schemeClr>
              </a:solidFill>
            </a:ln>
          </p:spPr>
          <p:txBody>
            <a:bodyPr lIns="274320" tIns="274320" rIns="274320" bIns="274320" anchor="ctr" anchorCtr="0"/>
            <a:lstStyle>
              <a:lvl1pPr marL="0" indent="0" algn="l" defTabSz="914400" rtl="0" eaLnBrk="1" latinLnBrk="0" hangingPunct="1">
                <a:lnSpc>
                  <a:spcPct val="87000"/>
                </a:lnSpc>
                <a:spcBef>
                  <a:spcPts val="1800"/>
                </a:spcBef>
                <a:buClr>
                  <a:schemeClr val="accent1"/>
                </a:buClr>
                <a:buFont typeface="Arial"/>
                <a:buNone/>
                <a:defRPr sz="2800" kern="1200">
                  <a:solidFill>
                    <a:schemeClr val="bg2">
                      <a:lumMod val="25000"/>
                    </a:schemeClr>
                  </a:solidFill>
                  <a:latin typeface="+mn-lt"/>
                  <a:ea typeface="+mn-ea"/>
                  <a:cs typeface="+mn-cs"/>
                </a:defRPr>
              </a:lvl1pPr>
              <a:lvl2pPr marL="6858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a:solidFill>
                    <a:schemeClr val="accent1"/>
                  </a:solidFill>
                </a:rPr>
                <a:t>Promoters </a:t>
              </a:r>
              <a:r>
                <a:rPr lang="en-US">
                  <a:solidFill>
                    <a:schemeClr val="accent1"/>
                  </a:solidFill>
                  <a:latin typeface="Arial" panose="020B0604020202020204" pitchFamily="34" charset="0"/>
                  <a:cs typeface="Arial" panose="020B0604020202020204" pitchFamily="34" charset="0"/>
                </a:rPr>
                <a:t>≈ 68%</a:t>
              </a:r>
              <a:endParaRPr lang="en-US">
                <a:solidFill>
                  <a:schemeClr val="accent1"/>
                </a:solidFill>
              </a:endParaRPr>
            </a:p>
            <a:p>
              <a:pPr marL="457200" indent="-457200">
                <a:buFont typeface="Arial" panose="020B0604020202020204" pitchFamily="34" charset="0"/>
                <a:buChar char="•"/>
              </a:pPr>
              <a:r>
                <a:rPr lang="en-US">
                  <a:solidFill>
                    <a:schemeClr val="accent1"/>
                  </a:solidFill>
                </a:rPr>
                <a:t>Passives </a:t>
              </a:r>
              <a:r>
                <a:rPr lang="en-US">
                  <a:solidFill>
                    <a:schemeClr val="accent1"/>
                  </a:solidFill>
                  <a:latin typeface="Arial" panose="020B0604020202020204" pitchFamily="34" charset="0"/>
                  <a:cs typeface="Arial" panose="020B0604020202020204" pitchFamily="34" charset="0"/>
                </a:rPr>
                <a:t>≈ 16%</a:t>
              </a:r>
              <a:endParaRPr lang="en-US">
                <a:solidFill>
                  <a:schemeClr val="accent1"/>
                </a:solidFill>
              </a:endParaRPr>
            </a:p>
            <a:p>
              <a:pPr marL="457200" indent="-457200">
                <a:buFont typeface="Arial" panose="020B0604020202020204" pitchFamily="34" charset="0"/>
                <a:buChar char="•"/>
              </a:pPr>
              <a:r>
                <a:rPr lang="en-US">
                  <a:solidFill>
                    <a:schemeClr val="accent1"/>
                  </a:solidFill>
                </a:rPr>
                <a:t>Detractors </a:t>
              </a:r>
              <a:r>
                <a:rPr lang="en-US">
                  <a:solidFill>
                    <a:schemeClr val="accent1"/>
                  </a:solidFill>
                  <a:latin typeface="Arial" panose="020B0604020202020204" pitchFamily="34" charset="0"/>
                  <a:cs typeface="Arial" panose="020B0604020202020204" pitchFamily="34" charset="0"/>
                </a:rPr>
                <a:t>≈ 16%</a:t>
              </a:r>
              <a:endParaRPr lang="en-US">
                <a:solidFill>
                  <a:schemeClr val="accent1"/>
                </a:solidFill>
              </a:endParaRPr>
            </a:p>
          </p:txBody>
        </p:sp>
        <p:sp>
          <p:nvSpPr>
            <p:cNvPr id="7" name="Text Placeholder 3"/>
            <p:cNvSpPr txBox="1">
              <a:spLocks/>
            </p:cNvSpPr>
            <p:nvPr/>
          </p:nvSpPr>
          <p:spPr>
            <a:xfrm>
              <a:off x="7315200" y="1963711"/>
              <a:ext cx="4366207" cy="689548"/>
            </a:xfrm>
            <a:prstGeom prst="rect">
              <a:avLst/>
            </a:prstGeom>
            <a:solidFill>
              <a:schemeClr val="accent2"/>
            </a:solidFill>
            <a:ln>
              <a:solidFill>
                <a:schemeClr val="tx2">
                  <a:lumMod val="20000"/>
                  <a:lumOff val="80000"/>
                </a:schemeClr>
              </a:solidFill>
            </a:ln>
          </p:spPr>
          <p:txBody>
            <a:bodyPr anchor="ctr" anchorCtr="0"/>
            <a:lstStyle>
              <a:lvl1pPr marL="0" indent="0" algn="l" defTabSz="914400" rtl="0" eaLnBrk="1" latinLnBrk="0" hangingPunct="1">
                <a:lnSpc>
                  <a:spcPct val="87000"/>
                </a:lnSpc>
                <a:spcBef>
                  <a:spcPts val="1800"/>
                </a:spcBef>
                <a:buClr>
                  <a:schemeClr val="accent1"/>
                </a:buClr>
                <a:buFont typeface="Arial"/>
                <a:buNone/>
                <a:defRPr sz="2800" kern="1200">
                  <a:solidFill>
                    <a:schemeClr val="bg2">
                      <a:lumMod val="25000"/>
                    </a:schemeClr>
                  </a:solidFill>
                  <a:latin typeface="+mn-lt"/>
                  <a:ea typeface="+mn-ea"/>
                  <a:cs typeface="+mn-cs"/>
                </a:defRPr>
              </a:lvl1pPr>
              <a:lvl2pPr marL="6858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600" cap="all">
                  <a:solidFill>
                    <a:schemeClr val="bg1"/>
                  </a:solidFill>
                </a:rPr>
                <a:t>Key takeaways</a:t>
              </a:r>
            </a:p>
          </p:txBody>
        </p:sp>
      </p:grpSp>
      <p:pic>
        <p:nvPicPr>
          <p:cNvPr id="9" name="Content Placeholder 4">
            <a:extLst>
              <a:ext uri="{FF2B5EF4-FFF2-40B4-BE49-F238E27FC236}">
                <a16:creationId xmlns:a16="http://schemas.microsoft.com/office/drawing/2014/main" id="{F67F617B-1FB2-4C44-844B-FFD188DC8281}"/>
              </a:ext>
            </a:extLst>
          </p:cNvPr>
          <p:cNvPicPr>
            <a:picLocks noGrp="1" noChangeAspect="1"/>
          </p:cNvPicPr>
          <p:nvPr>
            <p:ph idx="1"/>
          </p:nvPr>
        </p:nvPicPr>
        <p:blipFill rotWithShape="1">
          <a:blip r:embed="rId2"/>
          <a:srcRect r="744" b="42816"/>
          <a:stretch/>
        </p:blipFill>
        <p:spPr>
          <a:xfrm>
            <a:off x="160897" y="3065635"/>
            <a:ext cx="7034259" cy="2026317"/>
          </a:xfrm>
        </p:spPr>
      </p:pic>
    </p:spTree>
    <p:extLst>
      <p:ext uri="{BB962C8B-B14F-4D97-AF65-F5344CB8AC3E}">
        <p14:creationId xmlns:p14="http://schemas.microsoft.com/office/powerpoint/2010/main" val="2132443286"/>
      </p:ext>
    </p:extLst>
  </p:cSld>
  <p:clrMapOvr>
    <a:masterClrMapping/>
  </p:clrMapOvr>
  <p:transition spd="med">
    <p:pull/>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D1AFE-786F-4566-B28F-6AC8A1EF9A26}"/>
              </a:ext>
            </a:extLst>
          </p:cNvPr>
          <p:cNvSpPr>
            <a:spLocks noGrp="1"/>
          </p:cNvSpPr>
          <p:nvPr>
            <p:ph type="title"/>
          </p:nvPr>
        </p:nvSpPr>
        <p:spPr/>
        <p:txBody>
          <a:bodyPr/>
          <a:lstStyle/>
          <a:p>
            <a:r>
              <a:rPr lang="en-US"/>
              <a:t>What Tracks Referral NPS?</a:t>
            </a:r>
          </a:p>
        </p:txBody>
      </p:sp>
      <p:pic>
        <p:nvPicPr>
          <p:cNvPr id="4" name="Content Placeholder 3">
            <a:extLst>
              <a:ext uri="{FF2B5EF4-FFF2-40B4-BE49-F238E27FC236}">
                <a16:creationId xmlns:a16="http://schemas.microsoft.com/office/drawing/2014/main" id="{596AF30F-D3BE-473F-BCDB-2F99ECCA670C}"/>
              </a:ext>
            </a:extLst>
          </p:cNvPr>
          <p:cNvPicPr>
            <a:picLocks noGrp="1" noChangeAspect="1"/>
          </p:cNvPicPr>
          <p:nvPr>
            <p:ph idx="1"/>
          </p:nvPr>
        </p:nvPicPr>
        <p:blipFill>
          <a:blip r:embed="rId3"/>
          <a:stretch>
            <a:fillRect/>
          </a:stretch>
        </p:blipFill>
        <p:spPr>
          <a:xfrm>
            <a:off x="838200" y="2025694"/>
            <a:ext cx="10515600" cy="4033750"/>
          </a:xfrm>
          <a:prstGeom prst="rect">
            <a:avLst/>
          </a:prstGeom>
        </p:spPr>
      </p:pic>
      <p:sp>
        <p:nvSpPr>
          <p:cNvPr id="3" name="Rectangle 2">
            <a:extLst>
              <a:ext uri="{FF2B5EF4-FFF2-40B4-BE49-F238E27FC236}">
                <a16:creationId xmlns:a16="http://schemas.microsoft.com/office/drawing/2014/main" id="{35FB501B-D20E-4E3F-8681-E402B4A40B80}"/>
              </a:ext>
            </a:extLst>
          </p:cNvPr>
          <p:cNvSpPr/>
          <p:nvPr/>
        </p:nvSpPr>
        <p:spPr>
          <a:xfrm>
            <a:off x="681318" y="4554071"/>
            <a:ext cx="10847294" cy="164950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1093093"/>
      </p:ext>
    </p:extLst>
  </p:cSld>
  <p:clrMapOvr>
    <a:masterClrMapping/>
  </p:clrMapOvr>
  <p:transition spd="slow">
    <p:cove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accent1"/>
                </a:solidFill>
              </a:rPr>
              <a:t>2017 Referral: NPS</a:t>
            </a:r>
          </a:p>
        </p:txBody>
      </p:sp>
      <p:grpSp>
        <p:nvGrpSpPr>
          <p:cNvPr id="8" name="Group 7"/>
          <p:cNvGrpSpPr/>
          <p:nvPr/>
        </p:nvGrpSpPr>
        <p:grpSpPr>
          <a:xfrm>
            <a:off x="7315200" y="1963711"/>
            <a:ext cx="4366207" cy="4209568"/>
            <a:chOff x="7315200" y="1963711"/>
            <a:chExt cx="4366207" cy="4209568"/>
          </a:xfrm>
        </p:grpSpPr>
        <p:sp>
          <p:nvSpPr>
            <p:cNvPr id="4" name="Text Placeholder 3"/>
            <p:cNvSpPr txBox="1">
              <a:spLocks/>
            </p:cNvSpPr>
            <p:nvPr/>
          </p:nvSpPr>
          <p:spPr>
            <a:xfrm>
              <a:off x="7315200" y="2638268"/>
              <a:ext cx="4366207" cy="3535011"/>
            </a:xfrm>
            <a:prstGeom prst="rect">
              <a:avLst/>
            </a:prstGeom>
            <a:solidFill>
              <a:schemeClr val="bg1"/>
            </a:solidFill>
            <a:ln>
              <a:solidFill>
                <a:schemeClr val="tx2">
                  <a:lumMod val="20000"/>
                  <a:lumOff val="80000"/>
                </a:schemeClr>
              </a:solidFill>
            </a:ln>
          </p:spPr>
          <p:txBody>
            <a:bodyPr lIns="274320" tIns="274320" rIns="274320" bIns="274320" anchor="ctr" anchorCtr="0"/>
            <a:lstStyle>
              <a:lvl1pPr marL="0" indent="0" algn="l" defTabSz="914400" rtl="0" eaLnBrk="1" latinLnBrk="0" hangingPunct="1">
                <a:lnSpc>
                  <a:spcPct val="87000"/>
                </a:lnSpc>
                <a:spcBef>
                  <a:spcPts val="1800"/>
                </a:spcBef>
                <a:buClr>
                  <a:schemeClr val="accent1"/>
                </a:buClr>
                <a:buFont typeface="Arial"/>
                <a:buNone/>
                <a:defRPr sz="2800" kern="1200">
                  <a:solidFill>
                    <a:schemeClr val="bg2">
                      <a:lumMod val="25000"/>
                    </a:schemeClr>
                  </a:solidFill>
                  <a:latin typeface="+mn-lt"/>
                  <a:ea typeface="+mn-ea"/>
                  <a:cs typeface="+mn-cs"/>
                </a:defRPr>
              </a:lvl1pPr>
              <a:lvl2pPr marL="6858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a:solidFill>
                    <a:schemeClr val="accent1"/>
                  </a:solidFill>
                </a:rPr>
                <a:t>2017 NPS = 27</a:t>
              </a:r>
            </a:p>
            <a:p>
              <a:pPr algn="ctr"/>
              <a:r>
                <a:rPr lang="en-US">
                  <a:solidFill>
                    <a:schemeClr val="accent1"/>
                  </a:solidFill>
                </a:rPr>
                <a:t>Sept is the 3</a:t>
              </a:r>
              <a:r>
                <a:rPr lang="en-US" baseline="30000">
                  <a:solidFill>
                    <a:schemeClr val="accent1"/>
                  </a:solidFill>
                </a:rPr>
                <a:t>rd</a:t>
              </a:r>
              <a:r>
                <a:rPr lang="en-US">
                  <a:solidFill>
                    <a:schemeClr val="accent1"/>
                  </a:solidFill>
                </a:rPr>
                <a:t>  consecutive month, Provider NPS has been equal to or greater than 2016 scores</a:t>
              </a:r>
            </a:p>
          </p:txBody>
        </p:sp>
        <p:sp>
          <p:nvSpPr>
            <p:cNvPr id="7" name="Text Placeholder 3"/>
            <p:cNvSpPr txBox="1">
              <a:spLocks/>
            </p:cNvSpPr>
            <p:nvPr/>
          </p:nvSpPr>
          <p:spPr>
            <a:xfrm>
              <a:off x="7315200" y="1963711"/>
              <a:ext cx="4366207" cy="689548"/>
            </a:xfrm>
            <a:prstGeom prst="rect">
              <a:avLst/>
            </a:prstGeom>
            <a:solidFill>
              <a:schemeClr val="accent2"/>
            </a:solidFill>
            <a:ln>
              <a:solidFill>
                <a:schemeClr val="tx2">
                  <a:lumMod val="20000"/>
                  <a:lumOff val="80000"/>
                </a:schemeClr>
              </a:solidFill>
            </a:ln>
          </p:spPr>
          <p:txBody>
            <a:bodyPr anchor="ctr" anchorCtr="0"/>
            <a:lstStyle>
              <a:lvl1pPr marL="0" indent="0" algn="l" defTabSz="914400" rtl="0" eaLnBrk="1" latinLnBrk="0" hangingPunct="1">
                <a:lnSpc>
                  <a:spcPct val="87000"/>
                </a:lnSpc>
                <a:spcBef>
                  <a:spcPts val="1800"/>
                </a:spcBef>
                <a:buClr>
                  <a:schemeClr val="accent1"/>
                </a:buClr>
                <a:buFont typeface="Arial"/>
                <a:buNone/>
                <a:defRPr sz="2800" kern="1200">
                  <a:solidFill>
                    <a:schemeClr val="bg2">
                      <a:lumMod val="25000"/>
                    </a:schemeClr>
                  </a:solidFill>
                  <a:latin typeface="+mn-lt"/>
                  <a:ea typeface="+mn-ea"/>
                  <a:cs typeface="+mn-cs"/>
                </a:defRPr>
              </a:lvl1pPr>
              <a:lvl2pPr marL="6858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600" cap="all">
                  <a:solidFill>
                    <a:schemeClr val="bg1"/>
                  </a:solidFill>
                </a:rPr>
                <a:t>Key takeaway</a:t>
              </a:r>
            </a:p>
          </p:txBody>
        </p:sp>
      </p:grpSp>
      <p:pic>
        <p:nvPicPr>
          <p:cNvPr id="9" name="Content Placeholder 8">
            <a:extLst>
              <a:ext uri="{FF2B5EF4-FFF2-40B4-BE49-F238E27FC236}">
                <a16:creationId xmlns:a16="http://schemas.microsoft.com/office/drawing/2014/main" id="{C24E53CD-14D2-4BBA-83ED-761276638ABD}"/>
              </a:ext>
            </a:extLst>
          </p:cNvPr>
          <p:cNvPicPr>
            <a:picLocks noGrp="1" noChangeAspect="1"/>
          </p:cNvPicPr>
          <p:nvPr>
            <p:ph idx="1"/>
          </p:nvPr>
        </p:nvPicPr>
        <p:blipFill>
          <a:blip r:embed="rId2"/>
          <a:stretch>
            <a:fillRect/>
          </a:stretch>
        </p:blipFill>
        <p:spPr>
          <a:xfrm>
            <a:off x="282388" y="2638268"/>
            <a:ext cx="6738638" cy="2319214"/>
          </a:xfrm>
        </p:spPr>
      </p:pic>
    </p:spTree>
    <p:extLst>
      <p:ext uri="{BB962C8B-B14F-4D97-AF65-F5344CB8AC3E}">
        <p14:creationId xmlns:p14="http://schemas.microsoft.com/office/powerpoint/2010/main" val="3762500744"/>
      </p:ext>
    </p:extLst>
  </p:cSld>
  <p:clrMapOvr>
    <a:masterClrMapping/>
  </p:clrMapOvr>
  <p:transition spd="med">
    <p:pull/>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accent1"/>
                </a:solidFill>
              </a:rPr>
              <a:t>2017 Referral: </a:t>
            </a:r>
            <a:br>
              <a:rPr lang="en-US">
                <a:solidFill>
                  <a:schemeClr val="accent1"/>
                </a:solidFill>
              </a:rPr>
            </a:br>
            <a:r>
              <a:rPr lang="en-US">
                <a:solidFill>
                  <a:schemeClr val="accent1"/>
                </a:solidFill>
              </a:rPr>
              <a:t>Score Distributions</a:t>
            </a:r>
          </a:p>
        </p:txBody>
      </p:sp>
      <p:grpSp>
        <p:nvGrpSpPr>
          <p:cNvPr id="8" name="Group 7"/>
          <p:cNvGrpSpPr/>
          <p:nvPr/>
        </p:nvGrpSpPr>
        <p:grpSpPr>
          <a:xfrm>
            <a:off x="7315200" y="1963711"/>
            <a:ext cx="4366207" cy="4209568"/>
            <a:chOff x="7315200" y="1963711"/>
            <a:chExt cx="4366207" cy="4209568"/>
          </a:xfrm>
        </p:grpSpPr>
        <p:sp>
          <p:nvSpPr>
            <p:cNvPr id="4" name="Text Placeholder 3"/>
            <p:cNvSpPr txBox="1">
              <a:spLocks/>
            </p:cNvSpPr>
            <p:nvPr/>
          </p:nvSpPr>
          <p:spPr>
            <a:xfrm>
              <a:off x="7315200" y="2638268"/>
              <a:ext cx="4366207" cy="3535011"/>
            </a:xfrm>
            <a:prstGeom prst="rect">
              <a:avLst/>
            </a:prstGeom>
            <a:solidFill>
              <a:schemeClr val="bg1"/>
            </a:solidFill>
            <a:ln>
              <a:solidFill>
                <a:schemeClr val="tx2">
                  <a:lumMod val="20000"/>
                  <a:lumOff val="80000"/>
                </a:schemeClr>
              </a:solidFill>
            </a:ln>
          </p:spPr>
          <p:txBody>
            <a:bodyPr lIns="274320" tIns="274320" rIns="274320" bIns="274320" anchor="ctr" anchorCtr="0"/>
            <a:lstStyle>
              <a:lvl1pPr marL="0" indent="0" algn="l" defTabSz="914400" rtl="0" eaLnBrk="1" latinLnBrk="0" hangingPunct="1">
                <a:lnSpc>
                  <a:spcPct val="87000"/>
                </a:lnSpc>
                <a:spcBef>
                  <a:spcPts val="1800"/>
                </a:spcBef>
                <a:buClr>
                  <a:schemeClr val="accent1"/>
                </a:buClr>
                <a:buFont typeface="Arial"/>
                <a:buNone/>
                <a:defRPr sz="2800" kern="1200">
                  <a:solidFill>
                    <a:schemeClr val="bg2">
                      <a:lumMod val="25000"/>
                    </a:schemeClr>
                  </a:solidFill>
                  <a:latin typeface="+mn-lt"/>
                  <a:ea typeface="+mn-ea"/>
                  <a:cs typeface="+mn-cs"/>
                </a:defRPr>
              </a:lvl1pPr>
              <a:lvl2pPr marL="6858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a:solidFill>
                    <a:schemeClr val="accent1"/>
                  </a:solidFill>
                </a:rPr>
                <a:t>Promoters </a:t>
              </a:r>
              <a:r>
                <a:rPr lang="en-US">
                  <a:solidFill>
                    <a:schemeClr val="accent1"/>
                  </a:solidFill>
                  <a:latin typeface="Arial" panose="020B0604020202020204" pitchFamily="34" charset="0"/>
                  <a:cs typeface="Arial" panose="020B0604020202020204" pitchFamily="34" charset="0"/>
                </a:rPr>
                <a:t>≈ 55%</a:t>
              </a:r>
              <a:endParaRPr lang="en-US">
                <a:solidFill>
                  <a:schemeClr val="accent1"/>
                </a:solidFill>
              </a:endParaRPr>
            </a:p>
            <a:p>
              <a:pPr marL="457200" indent="-457200">
                <a:buFont typeface="Arial" panose="020B0604020202020204" pitchFamily="34" charset="0"/>
                <a:buChar char="•"/>
              </a:pPr>
              <a:r>
                <a:rPr lang="en-US">
                  <a:solidFill>
                    <a:schemeClr val="accent1"/>
                  </a:solidFill>
                </a:rPr>
                <a:t>Passives </a:t>
              </a:r>
              <a:r>
                <a:rPr lang="en-US">
                  <a:solidFill>
                    <a:schemeClr val="accent1"/>
                  </a:solidFill>
                  <a:latin typeface="Arial" panose="020B0604020202020204" pitchFamily="34" charset="0"/>
                  <a:cs typeface="Arial" panose="020B0604020202020204" pitchFamily="34" charset="0"/>
                </a:rPr>
                <a:t>≈ 17%</a:t>
              </a:r>
              <a:endParaRPr lang="en-US">
                <a:solidFill>
                  <a:schemeClr val="accent1"/>
                </a:solidFill>
              </a:endParaRPr>
            </a:p>
            <a:p>
              <a:pPr marL="457200" indent="-457200">
                <a:buFont typeface="Arial" panose="020B0604020202020204" pitchFamily="34" charset="0"/>
                <a:buChar char="•"/>
              </a:pPr>
              <a:r>
                <a:rPr lang="en-US">
                  <a:solidFill>
                    <a:schemeClr val="accent1"/>
                  </a:solidFill>
                </a:rPr>
                <a:t>Detractors </a:t>
              </a:r>
              <a:r>
                <a:rPr lang="en-US">
                  <a:solidFill>
                    <a:schemeClr val="accent1"/>
                  </a:solidFill>
                  <a:latin typeface="Arial" panose="020B0604020202020204" pitchFamily="34" charset="0"/>
                  <a:cs typeface="Arial" panose="020B0604020202020204" pitchFamily="34" charset="0"/>
                </a:rPr>
                <a:t>≈ 27%</a:t>
              </a:r>
              <a:endParaRPr lang="en-US">
                <a:solidFill>
                  <a:schemeClr val="accent1"/>
                </a:solidFill>
              </a:endParaRPr>
            </a:p>
          </p:txBody>
        </p:sp>
        <p:sp>
          <p:nvSpPr>
            <p:cNvPr id="7" name="Text Placeholder 3"/>
            <p:cNvSpPr txBox="1">
              <a:spLocks/>
            </p:cNvSpPr>
            <p:nvPr/>
          </p:nvSpPr>
          <p:spPr>
            <a:xfrm>
              <a:off x="7315200" y="1963711"/>
              <a:ext cx="4366207" cy="689548"/>
            </a:xfrm>
            <a:prstGeom prst="rect">
              <a:avLst/>
            </a:prstGeom>
            <a:solidFill>
              <a:schemeClr val="accent2"/>
            </a:solidFill>
            <a:ln>
              <a:solidFill>
                <a:schemeClr val="tx2">
                  <a:lumMod val="20000"/>
                  <a:lumOff val="80000"/>
                </a:schemeClr>
              </a:solidFill>
            </a:ln>
          </p:spPr>
          <p:txBody>
            <a:bodyPr anchor="ctr" anchorCtr="0"/>
            <a:lstStyle>
              <a:lvl1pPr marL="0" indent="0" algn="l" defTabSz="914400" rtl="0" eaLnBrk="1" latinLnBrk="0" hangingPunct="1">
                <a:lnSpc>
                  <a:spcPct val="87000"/>
                </a:lnSpc>
                <a:spcBef>
                  <a:spcPts val="1800"/>
                </a:spcBef>
                <a:buClr>
                  <a:schemeClr val="accent1"/>
                </a:buClr>
                <a:buFont typeface="Arial"/>
                <a:buNone/>
                <a:defRPr sz="2800" kern="1200">
                  <a:solidFill>
                    <a:schemeClr val="bg2">
                      <a:lumMod val="25000"/>
                    </a:schemeClr>
                  </a:solidFill>
                  <a:latin typeface="+mn-lt"/>
                  <a:ea typeface="+mn-ea"/>
                  <a:cs typeface="+mn-cs"/>
                </a:defRPr>
              </a:lvl1pPr>
              <a:lvl2pPr marL="6858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600" cap="all">
                  <a:solidFill>
                    <a:schemeClr val="bg1"/>
                  </a:solidFill>
                </a:rPr>
                <a:t>Key takeaways</a:t>
              </a:r>
            </a:p>
          </p:txBody>
        </p:sp>
      </p:grpSp>
      <p:pic>
        <p:nvPicPr>
          <p:cNvPr id="10" name="Content Placeholder 9">
            <a:extLst>
              <a:ext uri="{FF2B5EF4-FFF2-40B4-BE49-F238E27FC236}">
                <a16:creationId xmlns:a16="http://schemas.microsoft.com/office/drawing/2014/main" id="{A09DED46-5650-489E-8C0F-0AA68ADD713B}"/>
              </a:ext>
            </a:extLst>
          </p:cNvPr>
          <p:cNvPicPr>
            <a:picLocks noGrp="1" noChangeAspect="1"/>
          </p:cNvPicPr>
          <p:nvPr>
            <p:ph idx="1"/>
          </p:nvPr>
        </p:nvPicPr>
        <p:blipFill rotWithShape="1">
          <a:blip r:embed="rId3"/>
          <a:srcRect r="744" b="40917"/>
          <a:stretch/>
        </p:blipFill>
        <p:spPr>
          <a:xfrm>
            <a:off x="259510" y="3110460"/>
            <a:ext cx="6838345" cy="2035282"/>
          </a:xfrm>
        </p:spPr>
      </p:pic>
    </p:spTree>
    <p:extLst>
      <p:ext uri="{BB962C8B-B14F-4D97-AF65-F5344CB8AC3E}">
        <p14:creationId xmlns:p14="http://schemas.microsoft.com/office/powerpoint/2010/main" val="3621736040"/>
      </p:ext>
    </p:extLst>
  </p:cSld>
  <p:clrMapOvr>
    <a:masterClrMapping/>
  </p:clrMapOvr>
  <p:transition spd="med">
    <p:pull/>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2FF3B-E067-4DAB-B4FB-0E4E80512058}"/>
              </a:ext>
            </a:extLst>
          </p:cNvPr>
          <p:cNvSpPr>
            <a:spLocks noGrp="1"/>
          </p:cNvSpPr>
          <p:nvPr>
            <p:ph type="title"/>
          </p:nvPr>
        </p:nvSpPr>
        <p:spPr/>
        <p:txBody>
          <a:bodyPr/>
          <a:lstStyle/>
          <a:p>
            <a:r>
              <a:rPr lang="en-US"/>
              <a:t>Insight – Courses: </a:t>
            </a:r>
            <a:br>
              <a:rPr lang="en-US"/>
            </a:br>
            <a:r>
              <a:rPr lang="en-US"/>
              <a:t>Areas of Emphasis</a:t>
            </a:r>
          </a:p>
        </p:txBody>
      </p:sp>
      <p:graphicFrame>
        <p:nvGraphicFramePr>
          <p:cNvPr id="4" name="Content Placeholder 3">
            <a:extLst>
              <a:ext uri="{FF2B5EF4-FFF2-40B4-BE49-F238E27FC236}">
                <a16:creationId xmlns:a16="http://schemas.microsoft.com/office/drawing/2014/main" id="{248209AF-E13F-422B-823D-873D2543CA0A}"/>
              </a:ext>
            </a:extLst>
          </p:cNvPr>
          <p:cNvGraphicFramePr>
            <a:graphicFrameLocks noGrp="1"/>
          </p:cNvGraphicFramePr>
          <p:nvPr>
            <p:ph idx="1"/>
            <p:extLst/>
          </p:nvPr>
        </p:nvGraphicFramePr>
        <p:xfrm>
          <a:off x="838200" y="2305627"/>
          <a:ext cx="10652761" cy="4086860"/>
        </p:xfrm>
        <a:graphic>
          <a:graphicData uri="http://schemas.openxmlformats.org/drawingml/2006/table">
            <a:tbl>
              <a:tblPr firstRow="1" bandRow="1">
                <a:tableStyleId>{5C22544A-7EE6-4342-B048-85BDC9FD1C3A}</a:tableStyleId>
              </a:tblPr>
              <a:tblGrid>
                <a:gridCol w="1521823">
                  <a:extLst>
                    <a:ext uri="{9D8B030D-6E8A-4147-A177-3AD203B41FA5}">
                      <a16:colId xmlns:a16="http://schemas.microsoft.com/office/drawing/2014/main" val="1438231840"/>
                    </a:ext>
                  </a:extLst>
                </a:gridCol>
                <a:gridCol w="1521823">
                  <a:extLst>
                    <a:ext uri="{9D8B030D-6E8A-4147-A177-3AD203B41FA5}">
                      <a16:colId xmlns:a16="http://schemas.microsoft.com/office/drawing/2014/main" val="34171402"/>
                    </a:ext>
                  </a:extLst>
                </a:gridCol>
                <a:gridCol w="1521823">
                  <a:extLst>
                    <a:ext uri="{9D8B030D-6E8A-4147-A177-3AD203B41FA5}">
                      <a16:colId xmlns:a16="http://schemas.microsoft.com/office/drawing/2014/main" val="3244545287"/>
                    </a:ext>
                  </a:extLst>
                </a:gridCol>
                <a:gridCol w="1521823">
                  <a:extLst>
                    <a:ext uri="{9D8B030D-6E8A-4147-A177-3AD203B41FA5}">
                      <a16:colId xmlns:a16="http://schemas.microsoft.com/office/drawing/2014/main" val="2782195491"/>
                    </a:ext>
                  </a:extLst>
                </a:gridCol>
                <a:gridCol w="1521823">
                  <a:extLst>
                    <a:ext uri="{9D8B030D-6E8A-4147-A177-3AD203B41FA5}">
                      <a16:colId xmlns:a16="http://schemas.microsoft.com/office/drawing/2014/main" val="1233339942"/>
                    </a:ext>
                  </a:extLst>
                </a:gridCol>
                <a:gridCol w="1521823">
                  <a:extLst>
                    <a:ext uri="{9D8B030D-6E8A-4147-A177-3AD203B41FA5}">
                      <a16:colId xmlns:a16="http://schemas.microsoft.com/office/drawing/2014/main" val="2231472285"/>
                    </a:ext>
                  </a:extLst>
                </a:gridCol>
                <a:gridCol w="1521823">
                  <a:extLst>
                    <a:ext uri="{9D8B030D-6E8A-4147-A177-3AD203B41FA5}">
                      <a16:colId xmlns:a16="http://schemas.microsoft.com/office/drawing/2014/main" val="1034201914"/>
                    </a:ext>
                  </a:extLst>
                </a:gridCol>
              </a:tblGrid>
              <a:tr h="695871">
                <a:tc>
                  <a:txBody>
                    <a:bodyPr/>
                    <a:lstStyle/>
                    <a:p>
                      <a:r>
                        <a:rPr lang="en-US"/>
                        <a:t>2016-2017</a:t>
                      </a:r>
                    </a:p>
                  </a:txBody>
                  <a:tcPr/>
                </a:tc>
                <a:tc>
                  <a:txBody>
                    <a:bodyPr/>
                    <a:lstStyle/>
                    <a:p>
                      <a:pPr algn="ctr"/>
                      <a:r>
                        <a:rPr lang="en-US"/>
                        <a:t>Timeliness</a:t>
                      </a:r>
                    </a:p>
                  </a:txBody>
                  <a:tcPr/>
                </a:tc>
                <a:tc>
                  <a:txBody>
                    <a:bodyPr/>
                    <a:lstStyle/>
                    <a:p>
                      <a:pPr algn="ctr"/>
                      <a:r>
                        <a:rPr lang="en-US"/>
                        <a:t>Explanation</a:t>
                      </a:r>
                    </a:p>
                  </a:txBody>
                  <a:tcPr/>
                </a:tc>
                <a:tc>
                  <a:txBody>
                    <a:bodyPr/>
                    <a:lstStyle/>
                    <a:p>
                      <a:pPr algn="ctr"/>
                      <a:r>
                        <a:rPr lang="en-US"/>
                        <a:t>Update</a:t>
                      </a:r>
                    </a:p>
                  </a:txBody>
                  <a:tcPr/>
                </a:tc>
                <a:tc>
                  <a:txBody>
                    <a:bodyPr/>
                    <a:lstStyle/>
                    <a:p>
                      <a:pPr algn="ctr"/>
                      <a:r>
                        <a:rPr lang="en-US"/>
                        <a:t>Listening</a:t>
                      </a:r>
                    </a:p>
                  </a:txBody>
                  <a:tcPr/>
                </a:tc>
                <a:tc>
                  <a:txBody>
                    <a:bodyPr/>
                    <a:lstStyle/>
                    <a:p>
                      <a:pPr algn="ctr"/>
                      <a:r>
                        <a:rPr lang="en-US"/>
                        <a:t>Knowledge</a:t>
                      </a:r>
                    </a:p>
                  </a:txBody>
                  <a:tcPr/>
                </a:tc>
                <a:tc>
                  <a:txBody>
                    <a:bodyPr/>
                    <a:lstStyle/>
                    <a:p>
                      <a:pPr algn="ctr"/>
                      <a:r>
                        <a:rPr lang="en-US"/>
                        <a:t>Politeness</a:t>
                      </a:r>
                    </a:p>
                  </a:txBody>
                  <a:tcPr/>
                </a:tc>
                <a:extLst>
                  <a:ext uri="{0D108BD9-81ED-4DB2-BD59-A6C34878D82A}">
                    <a16:rowId xmlns:a16="http://schemas.microsoft.com/office/drawing/2014/main" val="3119103764"/>
                  </a:ext>
                </a:extLst>
              </a:tr>
              <a:tr h="994101">
                <a:tc>
                  <a:txBody>
                    <a:bodyPr/>
                    <a:lstStyle/>
                    <a:p>
                      <a:r>
                        <a:rPr lang="en-US"/>
                        <a:t>Total Attorneys</a:t>
                      </a:r>
                    </a:p>
                  </a:txBody>
                  <a:tcPr/>
                </a:tc>
                <a:tc>
                  <a:txBody>
                    <a:bodyPr/>
                    <a:lstStyle/>
                    <a:p>
                      <a:pPr algn="ctr"/>
                      <a:r>
                        <a:rPr lang="en-US"/>
                        <a:t>1542</a:t>
                      </a:r>
                    </a:p>
                  </a:txBody>
                  <a:tcPr/>
                </a:tc>
                <a:tc>
                  <a:txBody>
                    <a:bodyPr/>
                    <a:lstStyle/>
                    <a:p>
                      <a:pPr algn="ctr"/>
                      <a:r>
                        <a:rPr lang="en-US"/>
                        <a:t>1496</a:t>
                      </a:r>
                    </a:p>
                  </a:txBody>
                  <a:tcPr/>
                </a:tc>
                <a:tc>
                  <a:txBody>
                    <a:bodyPr/>
                    <a:lstStyle/>
                    <a:p>
                      <a:pPr algn="ctr"/>
                      <a:r>
                        <a:rPr lang="en-US"/>
                        <a:t>751</a:t>
                      </a:r>
                    </a:p>
                  </a:txBody>
                  <a:tcPr/>
                </a:tc>
                <a:tc>
                  <a:txBody>
                    <a:bodyPr/>
                    <a:lstStyle/>
                    <a:p>
                      <a:pPr algn="ctr"/>
                      <a:r>
                        <a:rPr lang="en-US"/>
                        <a:t>650</a:t>
                      </a:r>
                    </a:p>
                  </a:txBody>
                  <a:tcPr/>
                </a:tc>
                <a:tc>
                  <a:txBody>
                    <a:bodyPr/>
                    <a:lstStyle/>
                    <a:p>
                      <a:pPr algn="ctr"/>
                      <a:r>
                        <a:rPr lang="en-US"/>
                        <a:t>552</a:t>
                      </a:r>
                    </a:p>
                  </a:txBody>
                  <a:tcPr/>
                </a:tc>
                <a:tc>
                  <a:txBody>
                    <a:bodyPr/>
                    <a:lstStyle/>
                    <a:p>
                      <a:pPr algn="ctr"/>
                      <a:r>
                        <a:rPr lang="en-US"/>
                        <a:t>292</a:t>
                      </a:r>
                    </a:p>
                  </a:txBody>
                  <a:tcPr/>
                </a:tc>
                <a:extLst>
                  <a:ext uri="{0D108BD9-81ED-4DB2-BD59-A6C34878D82A}">
                    <a16:rowId xmlns:a16="http://schemas.microsoft.com/office/drawing/2014/main" val="791567627"/>
                  </a:ext>
                </a:extLst>
              </a:tr>
              <a:tr h="1590562">
                <a:tc>
                  <a:txBody>
                    <a:bodyPr/>
                    <a:lstStyle/>
                    <a:p>
                      <a:r>
                        <a:rPr lang="en-US"/>
                        <a:t>Total Insight Courses Taken</a:t>
                      </a:r>
                    </a:p>
                  </a:txBody>
                  <a:tcPr/>
                </a:tc>
                <a:tc>
                  <a:txBody>
                    <a:bodyPr/>
                    <a:lstStyle/>
                    <a:p>
                      <a:pPr algn="ctr"/>
                      <a:r>
                        <a:rPr lang="en-US"/>
                        <a:t>4807</a:t>
                      </a:r>
                    </a:p>
                  </a:txBody>
                  <a:tcPr/>
                </a:tc>
                <a:tc>
                  <a:txBody>
                    <a:bodyPr/>
                    <a:lstStyle/>
                    <a:p>
                      <a:pPr algn="ctr"/>
                      <a:r>
                        <a:rPr lang="en-US"/>
                        <a:t>5273</a:t>
                      </a:r>
                    </a:p>
                  </a:txBody>
                  <a:tcPr/>
                </a:tc>
                <a:tc>
                  <a:txBody>
                    <a:bodyPr/>
                    <a:lstStyle/>
                    <a:p>
                      <a:pPr algn="ctr"/>
                      <a:r>
                        <a:rPr lang="en-US"/>
                        <a:t>5273</a:t>
                      </a:r>
                    </a:p>
                  </a:txBody>
                  <a:tcPr/>
                </a:tc>
                <a:tc>
                  <a:txBody>
                    <a:bodyPr/>
                    <a:lstStyle/>
                    <a:p>
                      <a:pPr algn="ctr"/>
                      <a:r>
                        <a:rPr lang="en-US"/>
                        <a:t>5273</a:t>
                      </a:r>
                    </a:p>
                  </a:txBody>
                  <a:tcPr/>
                </a:tc>
                <a:tc>
                  <a:txBody>
                    <a:bodyPr/>
                    <a:lstStyle/>
                    <a:p>
                      <a:pPr algn="ctr"/>
                      <a:r>
                        <a:rPr lang="en-US"/>
                        <a:t>4807</a:t>
                      </a:r>
                    </a:p>
                  </a:txBody>
                  <a:tcPr/>
                </a:tc>
                <a:tc>
                  <a:txBody>
                    <a:bodyPr/>
                    <a:lstStyle/>
                    <a:p>
                      <a:pPr algn="ctr"/>
                      <a:r>
                        <a:rPr lang="en-US"/>
                        <a:t>5273</a:t>
                      </a:r>
                    </a:p>
                  </a:txBody>
                  <a:tcPr/>
                </a:tc>
                <a:extLst>
                  <a:ext uri="{0D108BD9-81ED-4DB2-BD59-A6C34878D82A}">
                    <a16:rowId xmlns:a16="http://schemas.microsoft.com/office/drawing/2014/main" val="3432198093"/>
                  </a:ext>
                </a:extLst>
              </a:tr>
              <a:tr h="403163">
                <a:tc>
                  <a:txBody>
                    <a:bodyPr/>
                    <a:lstStyle/>
                    <a:p>
                      <a:endParaRPr lang="en-US"/>
                    </a:p>
                  </a:txBody>
                  <a:tcPr/>
                </a:tc>
                <a:tc>
                  <a:txBody>
                    <a:bodyPr/>
                    <a:lstStyle/>
                    <a:p>
                      <a:pPr algn="ctr"/>
                      <a:r>
                        <a:rPr lang="en-US"/>
                        <a:t>32%</a:t>
                      </a:r>
                    </a:p>
                  </a:txBody>
                  <a:tcPr/>
                </a:tc>
                <a:tc>
                  <a:txBody>
                    <a:bodyPr/>
                    <a:lstStyle/>
                    <a:p>
                      <a:pPr algn="ctr"/>
                      <a:r>
                        <a:rPr lang="en-US"/>
                        <a:t>28%</a:t>
                      </a:r>
                    </a:p>
                  </a:txBody>
                  <a:tcPr/>
                </a:tc>
                <a:tc>
                  <a:txBody>
                    <a:bodyPr/>
                    <a:lstStyle/>
                    <a:p>
                      <a:pPr algn="ctr"/>
                      <a:r>
                        <a:rPr lang="en-US"/>
                        <a:t>14%</a:t>
                      </a:r>
                    </a:p>
                  </a:txBody>
                  <a:tcPr/>
                </a:tc>
                <a:tc>
                  <a:txBody>
                    <a:bodyPr/>
                    <a:lstStyle/>
                    <a:p>
                      <a:pPr algn="ctr"/>
                      <a:r>
                        <a:rPr lang="en-US"/>
                        <a:t>12%</a:t>
                      </a:r>
                    </a:p>
                  </a:txBody>
                  <a:tcPr/>
                </a:tc>
                <a:tc>
                  <a:txBody>
                    <a:bodyPr/>
                    <a:lstStyle/>
                    <a:p>
                      <a:pPr algn="ctr"/>
                      <a:r>
                        <a:rPr lang="en-US"/>
                        <a:t>11%</a:t>
                      </a:r>
                    </a:p>
                  </a:txBody>
                  <a:tcPr/>
                </a:tc>
                <a:tc>
                  <a:txBody>
                    <a:bodyPr/>
                    <a:lstStyle/>
                    <a:p>
                      <a:pPr algn="ctr"/>
                      <a:r>
                        <a:rPr lang="en-US"/>
                        <a:t>6%</a:t>
                      </a:r>
                    </a:p>
                  </a:txBody>
                  <a:tcPr/>
                </a:tc>
                <a:extLst>
                  <a:ext uri="{0D108BD9-81ED-4DB2-BD59-A6C34878D82A}">
                    <a16:rowId xmlns:a16="http://schemas.microsoft.com/office/drawing/2014/main" val="1657757752"/>
                  </a:ext>
                </a:extLst>
              </a:tr>
              <a:tr h="403163">
                <a:tc>
                  <a:txBody>
                    <a:bodyPr/>
                    <a:lstStyle/>
                    <a:p>
                      <a:endParaRPr lang="en-US"/>
                    </a:p>
                  </a:txBody>
                  <a:tcPr/>
                </a:tc>
                <a:tc gridSpan="2">
                  <a:txBody>
                    <a:bodyPr/>
                    <a:lstStyle/>
                    <a:p>
                      <a:pPr algn="ctr"/>
                      <a:r>
                        <a:rPr lang="en-US" sz="2000" b="1"/>
                        <a:t>60%</a:t>
                      </a:r>
                    </a:p>
                  </a:txBody>
                  <a:tcPr/>
                </a:tc>
                <a:tc hMerge="1">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213870685"/>
                  </a:ext>
                </a:extLst>
              </a:tr>
            </a:tbl>
          </a:graphicData>
        </a:graphic>
      </p:graphicFrame>
      <p:sp>
        <p:nvSpPr>
          <p:cNvPr id="5" name="Rectangle 4">
            <a:extLst>
              <a:ext uri="{FF2B5EF4-FFF2-40B4-BE49-F238E27FC236}">
                <a16:creationId xmlns:a16="http://schemas.microsoft.com/office/drawing/2014/main" id="{43CE1EDA-8F91-409F-98DE-64771D7F5DC6}"/>
              </a:ext>
            </a:extLst>
          </p:cNvPr>
          <p:cNvSpPr/>
          <p:nvPr/>
        </p:nvSpPr>
        <p:spPr>
          <a:xfrm>
            <a:off x="2380735" y="2092410"/>
            <a:ext cx="3015049" cy="4431957"/>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1992188"/>
      </p:ext>
    </p:extLst>
  </p:cSld>
  <p:clrMapOvr>
    <a:masterClrMapping/>
  </p:clrMapOvr>
  <p:transition spd="slow">
    <p:cove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0B4BB-8254-4D47-B5A3-E82291569509}"/>
              </a:ext>
            </a:extLst>
          </p:cNvPr>
          <p:cNvSpPr>
            <a:spLocks noGrp="1"/>
          </p:cNvSpPr>
          <p:nvPr>
            <p:ph type="title"/>
          </p:nvPr>
        </p:nvSpPr>
        <p:spPr/>
        <p:txBody>
          <a:bodyPr/>
          <a:lstStyle/>
          <a:p>
            <a:r>
              <a:rPr lang="en-US"/>
              <a:t>Insight – Courses:</a:t>
            </a:r>
            <a:br>
              <a:rPr lang="en-US"/>
            </a:br>
            <a:r>
              <a:rPr lang="en-US"/>
              <a:t>Areas for Improvement</a:t>
            </a:r>
          </a:p>
        </p:txBody>
      </p:sp>
      <p:sp>
        <p:nvSpPr>
          <p:cNvPr id="3" name="Content Placeholder 2">
            <a:extLst>
              <a:ext uri="{FF2B5EF4-FFF2-40B4-BE49-F238E27FC236}">
                <a16:creationId xmlns:a16="http://schemas.microsoft.com/office/drawing/2014/main" id="{672DE553-AAAA-40A6-AE1C-932A4F7E1562}"/>
              </a:ext>
            </a:extLst>
          </p:cNvPr>
          <p:cNvSpPr>
            <a:spLocks noGrp="1"/>
          </p:cNvSpPr>
          <p:nvPr>
            <p:ph idx="1"/>
          </p:nvPr>
        </p:nvSpPr>
        <p:spPr/>
        <p:txBody>
          <a:bodyPr>
            <a:normAutofit/>
          </a:bodyPr>
          <a:lstStyle/>
          <a:p>
            <a:pPr marL="571500" indent="-571500">
              <a:buFont typeface="Arial" panose="020B0604020202020204" pitchFamily="34" charset="0"/>
              <a:buChar char="•"/>
            </a:pPr>
            <a:r>
              <a:rPr lang="en-US"/>
              <a:t>New Courses</a:t>
            </a:r>
          </a:p>
          <a:p>
            <a:pPr marL="873252" lvl="1" indent="-571500">
              <a:buFont typeface="Arial" panose="020B0604020202020204" pitchFamily="34" charset="0"/>
              <a:buChar char="•"/>
            </a:pPr>
            <a:r>
              <a:rPr lang="en-US"/>
              <a:t>New design</a:t>
            </a:r>
          </a:p>
          <a:p>
            <a:pPr marL="873252" lvl="1" indent="-571500">
              <a:buFont typeface="Arial" panose="020B0604020202020204" pitchFamily="34" charset="0"/>
              <a:buChar char="•"/>
            </a:pPr>
            <a:r>
              <a:rPr lang="en-US"/>
              <a:t>Different mediums </a:t>
            </a:r>
          </a:p>
          <a:p>
            <a:pPr marL="873252" lvl="1" indent="-571500">
              <a:buFont typeface="Arial" panose="020B0604020202020204" pitchFamily="34" charset="0"/>
              <a:buChar char="•"/>
            </a:pPr>
            <a:r>
              <a:rPr lang="en-US"/>
              <a:t>Reduce length</a:t>
            </a:r>
          </a:p>
          <a:p>
            <a:pPr marL="571500" indent="-571500">
              <a:buFont typeface="Arial" panose="020B0604020202020204" pitchFamily="34" charset="0"/>
              <a:buChar char="•"/>
            </a:pPr>
            <a:r>
              <a:rPr lang="en-US"/>
              <a:t>Learning Management System (LMS) Platform</a:t>
            </a:r>
          </a:p>
          <a:p>
            <a:pPr marL="873252" lvl="1" indent="-571500">
              <a:buFont typeface="Arial" panose="020B0604020202020204" pitchFamily="34" charset="0"/>
              <a:buChar char="•"/>
            </a:pPr>
            <a:endParaRPr lang="en-US"/>
          </a:p>
          <a:p>
            <a:pPr marL="873252" lvl="1" indent="-571500">
              <a:buFont typeface="Arial" panose="020B0604020202020204" pitchFamily="34" charset="0"/>
              <a:buChar char="•"/>
            </a:pPr>
            <a:endParaRPr lang="en-US"/>
          </a:p>
          <a:p>
            <a:pPr lvl="1" indent="0">
              <a:buNone/>
            </a:pPr>
            <a:endParaRPr lang="en-US"/>
          </a:p>
        </p:txBody>
      </p:sp>
    </p:spTree>
    <p:extLst>
      <p:ext uri="{BB962C8B-B14F-4D97-AF65-F5344CB8AC3E}">
        <p14:creationId xmlns:p14="http://schemas.microsoft.com/office/powerpoint/2010/main" val="3851289919"/>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a:solidFill>
                  <a:schemeClr val="accent3"/>
                </a:solidFill>
              </a:rPr>
              <a:t>Retention</a:t>
            </a:r>
          </a:p>
        </p:txBody>
      </p:sp>
      <p:sp>
        <p:nvSpPr>
          <p:cNvPr id="2" name="Content Placeholder 1"/>
          <p:cNvSpPr>
            <a:spLocks noGrp="1"/>
          </p:cNvSpPr>
          <p:nvPr>
            <p:ph idx="1"/>
          </p:nvPr>
        </p:nvSpPr>
        <p:spPr/>
        <p:txBody>
          <a:bodyPr/>
          <a:lstStyle/>
          <a:p>
            <a:pPr algn="ctr"/>
            <a:r>
              <a:rPr lang="en-US" sz="4400" b="1">
                <a:solidFill>
                  <a:schemeClr val="bg1"/>
                </a:solidFill>
              </a:rPr>
              <a:t>From 3.5% Churn to 2.0%</a:t>
            </a:r>
          </a:p>
          <a:p>
            <a:pPr algn="ctr">
              <a:spcBef>
                <a:spcPts val="3800"/>
              </a:spcBef>
            </a:pPr>
            <a:r>
              <a:rPr lang="en-US">
                <a:solidFill>
                  <a:schemeClr val="bg1"/>
                </a:solidFill>
              </a:rPr>
              <a:t>Dedicated Saves Team</a:t>
            </a:r>
          </a:p>
          <a:p>
            <a:pPr algn="ctr"/>
            <a:r>
              <a:rPr lang="en-US">
                <a:solidFill>
                  <a:schemeClr val="bg1"/>
                </a:solidFill>
              </a:rPr>
              <a:t>Dedicated Outbound Pre-Cancel Calls</a:t>
            </a:r>
          </a:p>
          <a:p>
            <a:pPr algn="ctr"/>
            <a:r>
              <a:rPr lang="en-US">
                <a:solidFill>
                  <a:schemeClr val="bg1"/>
                </a:solidFill>
              </a:rPr>
              <a:t>Software Investments for</a:t>
            </a:r>
            <a:br>
              <a:rPr lang="en-US">
                <a:solidFill>
                  <a:schemeClr val="bg1"/>
                </a:solidFill>
              </a:rPr>
            </a:br>
            <a:r>
              <a:rPr lang="en-US">
                <a:solidFill>
                  <a:schemeClr val="bg1"/>
                </a:solidFill>
              </a:rPr>
              <a:t>Payments Processing</a:t>
            </a:r>
          </a:p>
        </p:txBody>
      </p:sp>
    </p:spTree>
    <p:extLst>
      <p:ext uri="{BB962C8B-B14F-4D97-AF65-F5344CB8AC3E}">
        <p14:creationId xmlns:p14="http://schemas.microsoft.com/office/powerpoint/2010/main" val="2145103861"/>
      </p:ext>
    </p:extLst>
  </p:cSld>
  <p:clrMapOvr>
    <a:masterClrMapping/>
  </p:clrMapOvr>
  <p:transition spd="slow">
    <p:cove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81A1B-A9F8-43E0-A364-4477B481F228}"/>
              </a:ext>
            </a:extLst>
          </p:cNvPr>
          <p:cNvSpPr>
            <a:spLocks noGrp="1"/>
          </p:cNvSpPr>
          <p:nvPr>
            <p:ph type="title"/>
          </p:nvPr>
        </p:nvSpPr>
        <p:spPr/>
        <p:txBody>
          <a:bodyPr/>
          <a:lstStyle/>
          <a:p>
            <a:pPr algn="ctr"/>
            <a:r>
              <a:rPr lang="en-US" sz="4800"/>
              <a:t>Insight – NPS Survey:</a:t>
            </a:r>
            <a:br>
              <a:rPr lang="en-US" sz="4800"/>
            </a:br>
            <a:r>
              <a:rPr lang="en-US" sz="4800"/>
              <a:t>Improvements </a:t>
            </a:r>
          </a:p>
        </p:txBody>
      </p:sp>
      <p:sp>
        <p:nvSpPr>
          <p:cNvPr id="3" name="Content Placeholder 2">
            <a:extLst>
              <a:ext uri="{FF2B5EF4-FFF2-40B4-BE49-F238E27FC236}">
                <a16:creationId xmlns:a16="http://schemas.microsoft.com/office/drawing/2014/main" id="{D9C32304-69FF-422C-B2B4-216DC4571285}"/>
              </a:ext>
            </a:extLst>
          </p:cNvPr>
          <p:cNvSpPr>
            <a:spLocks noGrp="1"/>
          </p:cNvSpPr>
          <p:nvPr>
            <p:ph sz="quarter" idx="10"/>
          </p:nvPr>
        </p:nvSpPr>
        <p:spPr>
          <a:xfrm>
            <a:off x="6906491" y="1734143"/>
            <a:ext cx="5132832" cy="4481685"/>
          </a:xfrm>
        </p:spPr>
        <p:txBody>
          <a:bodyPr anchor="ctr"/>
          <a:lstStyle/>
          <a:p>
            <a:pPr marL="571500" indent="-571500">
              <a:buFont typeface="Arial" panose="020B0604020202020204" pitchFamily="34" charset="0"/>
              <a:buChar char="•"/>
            </a:pPr>
            <a:r>
              <a:rPr lang="en-US"/>
              <a:t>Implement tests</a:t>
            </a:r>
          </a:p>
          <a:p>
            <a:pPr marL="571500" indent="-571500">
              <a:buFont typeface="Arial" panose="020B0604020202020204" pitchFamily="34" charset="0"/>
              <a:buChar char="•"/>
            </a:pPr>
            <a:r>
              <a:rPr lang="en-US"/>
              <a:t>Consistent survey audits </a:t>
            </a:r>
          </a:p>
          <a:p>
            <a:pPr marL="571500" indent="-571500">
              <a:buFont typeface="Arial" panose="020B0604020202020204" pitchFamily="34" charset="0"/>
              <a:buChar char="•"/>
            </a:pPr>
            <a:endParaRPr lang="en-US"/>
          </a:p>
        </p:txBody>
      </p:sp>
      <p:pic>
        <p:nvPicPr>
          <p:cNvPr id="5" name="Picture Placeholder 4">
            <a:extLst>
              <a:ext uri="{FF2B5EF4-FFF2-40B4-BE49-F238E27FC236}">
                <a16:creationId xmlns:a16="http://schemas.microsoft.com/office/drawing/2014/main" id="{ECF70785-3A1F-4B1B-B18A-01939E1B4DEF}"/>
              </a:ext>
            </a:extLst>
          </p:cNvPr>
          <p:cNvPicPr>
            <a:picLocks noGrp="1" noChangeAspect="1"/>
          </p:cNvPicPr>
          <p:nvPr>
            <p:ph type="pic" sz="quarter" idx="14"/>
          </p:nvPr>
        </p:nvPicPr>
        <p:blipFill>
          <a:blip r:embed="rId3"/>
          <a:stretch>
            <a:fillRect/>
          </a:stretch>
        </p:blipFill>
        <p:spPr>
          <a:xfrm>
            <a:off x="415637" y="1728801"/>
            <a:ext cx="6188364" cy="4326778"/>
          </a:xfrm>
          <a:prstGeom prst="rect">
            <a:avLst/>
          </a:prstGeom>
          <a:ln>
            <a:solidFill>
              <a:schemeClr val="accent1"/>
            </a:solidFill>
          </a:ln>
        </p:spPr>
      </p:pic>
    </p:spTree>
    <p:extLst>
      <p:ext uri="{BB962C8B-B14F-4D97-AF65-F5344CB8AC3E}">
        <p14:creationId xmlns:p14="http://schemas.microsoft.com/office/powerpoint/2010/main" val="639284931"/>
      </p:ext>
    </p:extLst>
  </p:cSld>
  <p:clrMapOvr>
    <a:masterClrMapping/>
  </p:clrMapOvr>
  <p:transition spd="slow">
    <p:cove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0B4BB-8254-4D47-B5A3-E82291569509}"/>
              </a:ext>
            </a:extLst>
          </p:cNvPr>
          <p:cNvSpPr>
            <a:spLocks noGrp="1"/>
          </p:cNvSpPr>
          <p:nvPr>
            <p:ph type="title"/>
          </p:nvPr>
        </p:nvSpPr>
        <p:spPr/>
        <p:txBody>
          <a:bodyPr/>
          <a:lstStyle/>
          <a:p>
            <a:r>
              <a:rPr lang="en-US"/>
              <a:t>Insight – Associates:</a:t>
            </a:r>
            <a:br>
              <a:rPr lang="en-US"/>
            </a:br>
            <a:r>
              <a:rPr lang="en-US"/>
              <a:t>Areas for Improvement</a:t>
            </a:r>
          </a:p>
        </p:txBody>
      </p:sp>
      <p:sp>
        <p:nvSpPr>
          <p:cNvPr id="3" name="Content Placeholder 2">
            <a:extLst>
              <a:ext uri="{FF2B5EF4-FFF2-40B4-BE49-F238E27FC236}">
                <a16:creationId xmlns:a16="http://schemas.microsoft.com/office/drawing/2014/main" id="{672DE553-AAAA-40A6-AE1C-932A4F7E1562}"/>
              </a:ext>
            </a:extLst>
          </p:cNvPr>
          <p:cNvSpPr>
            <a:spLocks noGrp="1"/>
          </p:cNvSpPr>
          <p:nvPr>
            <p:ph idx="1"/>
          </p:nvPr>
        </p:nvSpPr>
        <p:spPr/>
        <p:txBody>
          <a:bodyPr>
            <a:normAutofit/>
          </a:bodyPr>
          <a:lstStyle/>
          <a:p>
            <a:pPr marL="571500" indent="-571500">
              <a:buFont typeface="Arial" panose="020B0604020202020204" pitchFamily="34" charset="0"/>
              <a:buChar char="•"/>
            </a:pPr>
            <a:r>
              <a:rPr lang="en-US"/>
              <a:t>Associate Retention Improvement Program (ARIP)</a:t>
            </a:r>
          </a:p>
          <a:p>
            <a:pPr marL="873252" lvl="1" indent="-571500">
              <a:buFont typeface="Arial" panose="020B0604020202020204" pitchFamily="34" charset="0"/>
              <a:buChar char="•"/>
            </a:pPr>
            <a:r>
              <a:rPr lang="en-US"/>
              <a:t>Impact on Benefit Expectations &amp; Benefits Consistency</a:t>
            </a:r>
          </a:p>
          <a:p>
            <a:pPr marL="873252" lvl="1" indent="-571500">
              <a:buFont typeface="Arial" panose="020B0604020202020204" pitchFamily="34" charset="0"/>
              <a:buChar char="•"/>
            </a:pPr>
            <a:r>
              <a:rPr lang="en-US"/>
              <a:t>Monitor NPS and comments from members </a:t>
            </a:r>
          </a:p>
          <a:p>
            <a:pPr marL="873252" lvl="1" indent="-571500">
              <a:buFont typeface="Arial" panose="020B0604020202020204" pitchFamily="34" charset="0"/>
              <a:buChar char="•"/>
            </a:pPr>
            <a:endParaRPr lang="en-US"/>
          </a:p>
        </p:txBody>
      </p:sp>
    </p:spTree>
    <p:extLst>
      <p:ext uri="{BB962C8B-B14F-4D97-AF65-F5344CB8AC3E}">
        <p14:creationId xmlns:p14="http://schemas.microsoft.com/office/powerpoint/2010/main" val="2966513599"/>
      </p:ext>
    </p:extLst>
  </p:cSld>
  <p:clrMapOvr>
    <a:masterClrMapping/>
  </p:clrMapOvr>
  <p:transition spd="slow">
    <p:cove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D6C8C-33A0-43DE-AC1E-ED8D2F470F62}"/>
              </a:ext>
            </a:extLst>
          </p:cNvPr>
          <p:cNvSpPr>
            <a:spLocks noGrp="1"/>
          </p:cNvSpPr>
          <p:nvPr>
            <p:ph type="title"/>
          </p:nvPr>
        </p:nvSpPr>
        <p:spPr/>
        <p:txBody>
          <a:bodyPr/>
          <a:lstStyle/>
          <a:p>
            <a:r>
              <a:rPr lang="en-US"/>
              <a:t>Insight – Operations: </a:t>
            </a:r>
            <a:br>
              <a:rPr lang="en-US"/>
            </a:br>
            <a:r>
              <a:rPr lang="en-US"/>
              <a:t>Areas for Improvement</a:t>
            </a:r>
          </a:p>
        </p:txBody>
      </p:sp>
      <p:sp>
        <p:nvSpPr>
          <p:cNvPr id="3" name="Content Placeholder 2">
            <a:extLst>
              <a:ext uri="{FF2B5EF4-FFF2-40B4-BE49-F238E27FC236}">
                <a16:creationId xmlns:a16="http://schemas.microsoft.com/office/drawing/2014/main" id="{0FB79DB3-4AF9-4E84-9233-A5208B3061A1}"/>
              </a:ext>
            </a:extLst>
          </p:cNvPr>
          <p:cNvSpPr>
            <a:spLocks noGrp="1"/>
          </p:cNvSpPr>
          <p:nvPr>
            <p:ph idx="1"/>
          </p:nvPr>
        </p:nvSpPr>
        <p:spPr/>
        <p:txBody>
          <a:bodyPr/>
          <a:lstStyle/>
          <a:p>
            <a:pPr marL="571500" indent="-571500">
              <a:buFont typeface="Arial" panose="020B0604020202020204" pitchFamily="34" charset="0"/>
              <a:buChar char="•"/>
            </a:pPr>
            <a:r>
              <a:rPr lang="en-US"/>
              <a:t>Voice of the Customer</a:t>
            </a:r>
          </a:p>
          <a:p>
            <a:pPr marL="873252" lvl="1" indent="-571500">
              <a:buFont typeface="Arial" panose="020B0604020202020204" pitchFamily="34" charset="0"/>
              <a:buChar char="•"/>
            </a:pPr>
            <a:r>
              <a:rPr lang="en-US"/>
              <a:t>Improve operational procedures</a:t>
            </a:r>
          </a:p>
          <a:p>
            <a:pPr marL="873252" lvl="1" indent="-571500">
              <a:buFont typeface="Arial" panose="020B0604020202020204" pitchFamily="34" charset="0"/>
              <a:buChar char="•"/>
            </a:pPr>
            <a:r>
              <a:rPr lang="en-US"/>
              <a:t>Streamline processes</a:t>
            </a:r>
          </a:p>
          <a:p>
            <a:pPr marL="873252" lvl="1" indent="-571500">
              <a:buFont typeface="Arial" panose="020B0604020202020204" pitchFamily="34" charset="0"/>
              <a:buChar char="•"/>
            </a:pPr>
            <a:r>
              <a:rPr lang="en-US"/>
              <a:t>Build Better Products</a:t>
            </a:r>
          </a:p>
        </p:txBody>
      </p:sp>
    </p:spTree>
    <p:extLst>
      <p:ext uri="{BB962C8B-B14F-4D97-AF65-F5344CB8AC3E}">
        <p14:creationId xmlns:p14="http://schemas.microsoft.com/office/powerpoint/2010/main" val="2739601415"/>
      </p:ext>
    </p:extLst>
  </p:cSld>
  <p:clrMapOvr>
    <a:masterClrMapping/>
  </p:clrMapOvr>
  <p:transition spd="slow">
    <p:cove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3A1426-31E1-462B-9F50-5BD09BF1B4AB}"/>
              </a:ext>
            </a:extLst>
          </p:cNvPr>
          <p:cNvSpPr>
            <a:spLocks noGrp="1"/>
          </p:cNvSpPr>
          <p:nvPr>
            <p:ph type="title"/>
          </p:nvPr>
        </p:nvSpPr>
        <p:spPr/>
        <p:txBody>
          <a:bodyPr/>
          <a:lstStyle/>
          <a:p>
            <a:pPr algn="ctr"/>
            <a:r>
              <a:rPr lang="en-US" sz="4800"/>
              <a:t>Insight - What’s Next?</a:t>
            </a:r>
          </a:p>
        </p:txBody>
      </p:sp>
      <p:graphicFrame>
        <p:nvGraphicFramePr>
          <p:cNvPr id="11" name="Diagram 10">
            <a:extLst>
              <a:ext uri="{FF2B5EF4-FFF2-40B4-BE49-F238E27FC236}">
                <a16:creationId xmlns:a16="http://schemas.microsoft.com/office/drawing/2014/main" id="{7082D517-243A-4EB5-9AFA-499025100F84}"/>
              </a:ext>
            </a:extLst>
          </p:cNvPr>
          <p:cNvGraphicFramePr/>
          <p:nvPr>
            <p:extLst/>
          </p:nvPr>
        </p:nvGraphicFramePr>
        <p:xfrm>
          <a:off x="707922" y="1170039"/>
          <a:ext cx="10943303" cy="4896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06767279"/>
      </p:ext>
    </p:extLst>
  </p:cSld>
  <p:clrMapOvr>
    <a:masterClrMapping/>
  </p:clrMapOvr>
  <p:transition spd="slow">
    <p:cove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DFCE07A-7B1D-48F3-9BBF-97019496FA9A}"/>
              </a:ext>
            </a:extLst>
          </p:cNvPr>
          <p:cNvSpPr>
            <a:spLocks noGrp="1"/>
          </p:cNvSpPr>
          <p:nvPr>
            <p:ph type="pic" sz="quarter" idx="10"/>
          </p:nvPr>
        </p:nvSpPr>
        <p:spPr/>
      </p:sp>
      <p:sp>
        <p:nvSpPr>
          <p:cNvPr id="8" name="Title 7">
            <a:extLst>
              <a:ext uri="{FF2B5EF4-FFF2-40B4-BE49-F238E27FC236}">
                <a16:creationId xmlns:a16="http://schemas.microsoft.com/office/drawing/2014/main" id="{AF840FBE-86D2-4C3B-AAF4-15B98D7983C7}"/>
              </a:ext>
            </a:extLst>
          </p:cNvPr>
          <p:cNvSpPr>
            <a:spLocks noGrp="1"/>
          </p:cNvSpPr>
          <p:nvPr>
            <p:ph type="title"/>
          </p:nvPr>
        </p:nvSpPr>
        <p:spPr/>
        <p:txBody>
          <a:bodyPr/>
          <a:lstStyle/>
          <a:p>
            <a:r>
              <a:rPr lang="en-US"/>
              <a:t>Elevate</a:t>
            </a:r>
          </a:p>
        </p:txBody>
      </p:sp>
      <p:sp>
        <p:nvSpPr>
          <p:cNvPr id="9" name="Text Placeholder 8">
            <a:extLst>
              <a:ext uri="{FF2B5EF4-FFF2-40B4-BE49-F238E27FC236}">
                <a16:creationId xmlns:a16="http://schemas.microsoft.com/office/drawing/2014/main" id="{A67F00FB-5D7E-4920-8137-163D6881CB2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48079558"/>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Ponte Vedra Resort">
            <a:extLst>
              <a:ext uri="{FF2B5EF4-FFF2-40B4-BE49-F238E27FC236}">
                <a16:creationId xmlns:a16="http://schemas.microsoft.com/office/drawing/2014/main" id="{1A965C2B-6DBD-4704-96AA-ECF8363C6D9E}"/>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9441" b="944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5"/>
          </p:nvPr>
        </p:nvSpPr>
        <p:spPr>
          <a:xfrm>
            <a:off x="1685132" y="2878138"/>
            <a:ext cx="8821737" cy="3379787"/>
          </a:xfrm>
        </p:spPr>
        <p:txBody>
          <a:bodyPr anchor="ctr" anchorCtr="0">
            <a:normAutofit fontScale="92500" lnSpcReduction="10000"/>
          </a:bodyPr>
          <a:lstStyle/>
          <a:p>
            <a:r>
              <a:rPr lang="en-US">
                <a:solidFill>
                  <a:schemeClr val="accent6"/>
                </a:solidFill>
              </a:rPr>
              <a:t>Elevate 2018</a:t>
            </a:r>
            <a:endParaRPr lang="en-US" sz="1200">
              <a:solidFill>
                <a:schemeClr val="accent6"/>
              </a:solidFill>
            </a:endParaRPr>
          </a:p>
          <a:p>
            <a:endParaRPr lang="en-US" sz="1200">
              <a:solidFill>
                <a:schemeClr val="accent6"/>
              </a:solidFill>
            </a:endParaRPr>
          </a:p>
          <a:p>
            <a:pPr lvl="1"/>
            <a:r>
              <a:rPr lang="en-US" sz="3600" b="1"/>
              <a:t>June 28-30, 2018</a:t>
            </a:r>
          </a:p>
          <a:p>
            <a:pPr lvl="1"/>
            <a:r>
              <a:rPr lang="en-US" sz="3600"/>
              <a:t>Sawgrass Marriott Golf Resort &amp; Spa </a:t>
            </a:r>
          </a:p>
          <a:p>
            <a:pPr lvl="1"/>
            <a:r>
              <a:rPr lang="en-US" sz="3600"/>
              <a:t>Ponte </a:t>
            </a:r>
            <a:r>
              <a:rPr lang="en-US" sz="3600" err="1"/>
              <a:t>Vedra</a:t>
            </a:r>
            <a:r>
              <a:rPr lang="en-US" sz="3600"/>
              <a:t> Beach, Florida</a:t>
            </a:r>
          </a:p>
        </p:txBody>
      </p:sp>
    </p:spTree>
    <p:extLst>
      <p:ext uri="{BB962C8B-B14F-4D97-AF65-F5344CB8AC3E}">
        <p14:creationId xmlns:p14="http://schemas.microsoft.com/office/powerpoint/2010/main" val="501781035"/>
      </p:ext>
    </p:extLst>
  </p:cSld>
  <p:clrMapOvr>
    <a:masterClrMapping/>
  </p:clrMapOvr>
  <p:transition spd="med">
    <p:pull/>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Elevate 2018</a:t>
            </a:r>
          </a:p>
        </p:txBody>
      </p:sp>
      <p:sp>
        <p:nvSpPr>
          <p:cNvPr id="4" name="Content Placeholder 3"/>
          <p:cNvSpPr>
            <a:spLocks noGrp="1"/>
          </p:cNvSpPr>
          <p:nvPr>
            <p:ph idx="1"/>
          </p:nvPr>
        </p:nvSpPr>
        <p:spPr/>
        <p:txBody>
          <a:bodyPr>
            <a:normAutofit/>
          </a:bodyPr>
          <a:lstStyle/>
          <a:p>
            <a:pPr lvl="1">
              <a:buClr>
                <a:schemeClr val="accent3"/>
              </a:buClr>
            </a:pPr>
            <a:r>
              <a:rPr lang="en-US" b="1">
                <a:solidFill>
                  <a:schemeClr val="accent3">
                    <a:lumMod val="75000"/>
                  </a:schemeClr>
                </a:solidFill>
              </a:rPr>
              <a:t>Early Bird Rate = $99!</a:t>
            </a:r>
            <a:endParaRPr lang="en-US" b="1">
              <a:solidFill>
                <a:schemeClr val="accent3"/>
              </a:solidFill>
            </a:endParaRPr>
          </a:p>
          <a:p>
            <a:pPr lvl="2">
              <a:buClr>
                <a:schemeClr val="accent3"/>
              </a:buClr>
            </a:pPr>
            <a:r>
              <a:rPr lang="en-US"/>
              <a:t>Ends October 31</a:t>
            </a:r>
            <a:r>
              <a:rPr lang="en-US" baseline="30000"/>
              <a:t>st</a:t>
            </a:r>
          </a:p>
          <a:p>
            <a:pPr marL="914400" lvl="2" indent="0">
              <a:buClr>
                <a:schemeClr val="accent3"/>
              </a:buClr>
              <a:buNone/>
            </a:pPr>
            <a:endParaRPr lang="en-US" baseline="30000"/>
          </a:p>
          <a:p>
            <a:pPr marL="73152" lvl="1" indent="0" algn="ctr">
              <a:buClr>
                <a:schemeClr val="accent3"/>
              </a:buClr>
              <a:buNone/>
            </a:pPr>
            <a:r>
              <a:rPr lang="en-US" sz="2400" u="sng">
                <a:solidFill>
                  <a:schemeClr val="accent2"/>
                </a:solidFill>
                <a:hlinkClick r:id="rId2"/>
              </a:rPr>
              <a:t>https://elevate2018.eventbrite.com</a:t>
            </a:r>
            <a:endParaRPr lang="en-US" sz="2400">
              <a:solidFill>
                <a:schemeClr val="accent2"/>
              </a:solidFill>
            </a:endParaRPr>
          </a:p>
          <a:p>
            <a:pPr lvl="1">
              <a:buClr>
                <a:schemeClr val="accent3"/>
              </a:buClr>
            </a:pPr>
            <a:endParaRPr lang="en-US" b="1">
              <a:solidFill>
                <a:schemeClr val="accent3">
                  <a:lumMod val="75000"/>
                </a:schemeClr>
              </a:solidFill>
            </a:endParaRPr>
          </a:p>
          <a:p>
            <a:pPr lvl="2">
              <a:buClr>
                <a:schemeClr val="accent3"/>
              </a:buClr>
            </a:pPr>
            <a:endParaRPr lang="en-US"/>
          </a:p>
        </p:txBody>
      </p:sp>
      <p:pic>
        <p:nvPicPr>
          <p:cNvPr id="2050" name="Picture 2" descr="http://cache.marriott.com/propertyimages/j/jaxsw/phototour/jaxsw_phototour284.jpg?interpolation=progressive-bilinear&amp;downsize=*:423px">
            <a:extLst>
              <a:ext uri="{FF2B5EF4-FFF2-40B4-BE49-F238E27FC236}">
                <a16:creationId xmlns:a16="http://schemas.microsoft.com/office/drawing/2014/main" id="{C1F016F6-65E1-4A3B-9E8B-EC6CA5D76877}"/>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20545" r="2054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0693627"/>
      </p:ext>
    </p:extLst>
  </p:cSld>
  <p:clrMapOvr>
    <a:masterClrMapping/>
  </p:clrMapOvr>
  <p:transition spd="med">
    <p:pull/>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Elevate 2018</a:t>
            </a:r>
          </a:p>
        </p:txBody>
      </p:sp>
      <p:sp>
        <p:nvSpPr>
          <p:cNvPr id="4" name="Content Placeholder 3"/>
          <p:cNvSpPr>
            <a:spLocks noGrp="1"/>
          </p:cNvSpPr>
          <p:nvPr>
            <p:ph idx="1"/>
          </p:nvPr>
        </p:nvSpPr>
        <p:spPr/>
        <p:txBody>
          <a:bodyPr>
            <a:normAutofit fontScale="92500" lnSpcReduction="10000"/>
          </a:bodyPr>
          <a:lstStyle/>
          <a:p>
            <a:pPr lvl="1">
              <a:buClr>
                <a:schemeClr val="accent3"/>
              </a:buClr>
            </a:pPr>
            <a:r>
              <a:rPr lang="en-US" b="1">
                <a:solidFill>
                  <a:schemeClr val="accent3">
                    <a:lumMod val="75000"/>
                  </a:schemeClr>
                </a:solidFill>
              </a:rPr>
              <a:t>CLE Speakers</a:t>
            </a:r>
            <a:endParaRPr lang="en-US" b="1">
              <a:solidFill>
                <a:schemeClr val="accent3"/>
              </a:solidFill>
            </a:endParaRPr>
          </a:p>
          <a:p>
            <a:pPr lvl="2">
              <a:buClr>
                <a:schemeClr val="accent3"/>
              </a:buClr>
            </a:pPr>
            <a:r>
              <a:rPr lang="en-US"/>
              <a:t>Entries due December 8</a:t>
            </a:r>
            <a:r>
              <a:rPr lang="en-US" baseline="30000"/>
              <a:t>th</a:t>
            </a:r>
            <a:endParaRPr lang="en-US"/>
          </a:p>
          <a:p>
            <a:pPr lvl="2">
              <a:buClr>
                <a:schemeClr val="accent3"/>
              </a:buClr>
            </a:pPr>
            <a:r>
              <a:rPr lang="en-US" baseline="30000"/>
              <a:t>Speakers announced by December 20th </a:t>
            </a:r>
          </a:p>
          <a:p>
            <a:pPr marL="914400" lvl="2" indent="0">
              <a:buClr>
                <a:schemeClr val="accent3"/>
              </a:buClr>
              <a:buNone/>
            </a:pPr>
            <a:endParaRPr lang="en-US" baseline="30000"/>
          </a:p>
          <a:p>
            <a:pPr marL="73152" lvl="1" indent="0" algn="ctr">
              <a:buClr>
                <a:schemeClr val="accent3"/>
              </a:buClr>
              <a:buNone/>
            </a:pPr>
            <a:r>
              <a:rPr lang="en-US" sz="2400" u="sng">
                <a:solidFill>
                  <a:schemeClr val="accent2"/>
                </a:solidFill>
                <a:hlinkClick r:id="rId2"/>
              </a:rPr>
              <a:t>https://elevate2018.eventbrite.com</a:t>
            </a:r>
            <a:endParaRPr lang="en-US" sz="2400">
              <a:solidFill>
                <a:schemeClr val="accent2"/>
              </a:solidFill>
            </a:endParaRPr>
          </a:p>
          <a:p>
            <a:pPr lvl="1">
              <a:buClr>
                <a:schemeClr val="accent3"/>
              </a:buClr>
            </a:pPr>
            <a:endParaRPr lang="en-US" b="1">
              <a:solidFill>
                <a:schemeClr val="accent3">
                  <a:lumMod val="75000"/>
                </a:schemeClr>
              </a:solidFill>
            </a:endParaRPr>
          </a:p>
          <a:p>
            <a:pPr lvl="2">
              <a:buClr>
                <a:schemeClr val="accent3"/>
              </a:buClr>
            </a:pPr>
            <a:endParaRPr lang="en-US"/>
          </a:p>
        </p:txBody>
      </p:sp>
      <p:pic>
        <p:nvPicPr>
          <p:cNvPr id="12" name="Picture Placeholder 11">
            <a:extLst>
              <a:ext uri="{FF2B5EF4-FFF2-40B4-BE49-F238E27FC236}">
                <a16:creationId xmlns:a16="http://schemas.microsoft.com/office/drawing/2014/main" id="{ABCEC6A1-2339-49D1-AAA3-2FF4177F4E4D}"/>
              </a:ext>
            </a:extLst>
          </p:cNvPr>
          <p:cNvPicPr>
            <a:picLocks noGrp="1" noChangeAspect="1"/>
          </p:cNvPicPr>
          <p:nvPr>
            <p:ph type="pic" sz="quarter" idx="10"/>
          </p:nvPr>
        </p:nvPicPr>
        <p:blipFill>
          <a:blip r:embed="rId3"/>
          <a:srcRect t="5858" b="5858"/>
          <a:stretch>
            <a:fillRect/>
          </a:stretch>
        </p:blipFill>
        <p:spPr>
          <a:prstGeom prst="rect">
            <a:avLst/>
          </a:prstGeom>
        </p:spPr>
      </p:pic>
    </p:spTree>
    <p:extLst>
      <p:ext uri="{BB962C8B-B14F-4D97-AF65-F5344CB8AC3E}">
        <p14:creationId xmlns:p14="http://schemas.microsoft.com/office/powerpoint/2010/main" val="4038654648"/>
      </p:ext>
    </p:extLst>
  </p:cSld>
  <p:clrMapOvr>
    <a:masterClrMapping/>
  </p:clrMapOvr>
  <p:transition spd="med">
    <p:pull/>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E1A51-055F-4335-A9DF-3A1EA779F5E9}"/>
              </a:ext>
            </a:extLst>
          </p:cNvPr>
          <p:cNvSpPr>
            <a:spLocks noGrp="1"/>
          </p:cNvSpPr>
          <p:nvPr>
            <p:ph type="title"/>
          </p:nvPr>
        </p:nvSpPr>
        <p:spPr/>
        <p:txBody>
          <a:bodyPr/>
          <a:lstStyle/>
          <a:p>
            <a:r>
              <a:rPr lang="en-US"/>
              <a:t>Elevate 2018: Speaker Topics</a:t>
            </a:r>
          </a:p>
        </p:txBody>
      </p:sp>
      <p:sp>
        <p:nvSpPr>
          <p:cNvPr id="3" name="Content Placeholder 2">
            <a:extLst>
              <a:ext uri="{FF2B5EF4-FFF2-40B4-BE49-F238E27FC236}">
                <a16:creationId xmlns:a16="http://schemas.microsoft.com/office/drawing/2014/main" id="{B80882DE-5B5A-4A1C-AAB4-EC38D9A7D213}"/>
              </a:ext>
            </a:extLst>
          </p:cNvPr>
          <p:cNvSpPr>
            <a:spLocks noGrp="1"/>
          </p:cNvSpPr>
          <p:nvPr>
            <p:ph idx="1"/>
          </p:nvPr>
        </p:nvSpPr>
        <p:spPr/>
        <p:txBody>
          <a:bodyPr>
            <a:normAutofit/>
          </a:bodyPr>
          <a:lstStyle/>
          <a:p>
            <a:pPr marL="571500" indent="-571500">
              <a:buFont typeface="Arial" panose="020B0604020202020204" pitchFamily="34" charset="0"/>
              <a:buChar char="•"/>
            </a:pPr>
            <a:r>
              <a:rPr lang="en-US"/>
              <a:t>Topics of Interest</a:t>
            </a:r>
          </a:p>
          <a:p>
            <a:pPr marL="873252" lvl="1" indent="-571500">
              <a:buFont typeface="Arial" panose="020B0604020202020204" pitchFamily="34" charset="0"/>
              <a:buChar char="•"/>
            </a:pPr>
            <a:r>
              <a:rPr lang="en-US"/>
              <a:t>Increase focus on topics relevant for B1 attorneys</a:t>
            </a:r>
          </a:p>
          <a:p>
            <a:pPr marL="873252" lvl="1" indent="-571500">
              <a:buFont typeface="Arial" panose="020B0604020202020204" pitchFamily="34" charset="0"/>
              <a:buChar char="•"/>
            </a:pPr>
            <a:r>
              <a:rPr lang="en-US"/>
              <a:t>Federal law surrounding consumer issues</a:t>
            </a:r>
          </a:p>
          <a:p>
            <a:pPr marL="873252" lvl="1" indent="-571500">
              <a:buFont typeface="Arial" panose="020B0604020202020204" pitchFamily="34" charset="0"/>
              <a:buChar char="•"/>
            </a:pPr>
            <a:endParaRPr lang="en-US"/>
          </a:p>
          <a:p>
            <a:pPr marL="873252" lvl="1" indent="-571500">
              <a:buFont typeface="Arial" panose="020B0604020202020204" pitchFamily="34" charset="0"/>
              <a:buChar char="•"/>
            </a:pPr>
            <a:endParaRPr lang="en-US"/>
          </a:p>
        </p:txBody>
      </p:sp>
    </p:spTree>
    <p:extLst>
      <p:ext uri="{BB962C8B-B14F-4D97-AF65-F5344CB8AC3E}">
        <p14:creationId xmlns:p14="http://schemas.microsoft.com/office/powerpoint/2010/main" val="1106171941"/>
      </p:ext>
    </p:extLst>
  </p:cSld>
  <p:clrMapOvr>
    <a:masterClrMapping/>
  </p:clrMapOvr>
  <p:transition spd="slow">
    <p:cove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E1A51-055F-4335-A9DF-3A1EA779F5E9}"/>
              </a:ext>
            </a:extLst>
          </p:cNvPr>
          <p:cNvSpPr>
            <a:spLocks noGrp="1"/>
          </p:cNvSpPr>
          <p:nvPr>
            <p:ph type="title"/>
          </p:nvPr>
        </p:nvSpPr>
        <p:spPr/>
        <p:txBody>
          <a:bodyPr/>
          <a:lstStyle/>
          <a:p>
            <a:r>
              <a:rPr lang="en-US"/>
              <a:t>Elevate 2018: Incentives</a:t>
            </a:r>
          </a:p>
        </p:txBody>
      </p:sp>
      <p:sp>
        <p:nvSpPr>
          <p:cNvPr id="3" name="Content Placeholder 2">
            <a:extLst>
              <a:ext uri="{FF2B5EF4-FFF2-40B4-BE49-F238E27FC236}">
                <a16:creationId xmlns:a16="http://schemas.microsoft.com/office/drawing/2014/main" id="{B80882DE-5B5A-4A1C-AAB4-EC38D9A7D213}"/>
              </a:ext>
            </a:extLst>
          </p:cNvPr>
          <p:cNvSpPr>
            <a:spLocks noGrp="1"/>
          </p:cNvSpPr>
          <p:nvPr>
            <p:ph idx="1"/>
          </p:nvPr>
        </p:nvSpPr>
        <p:spPr/>
        <p:txBody>
          <a:bodyPr>
            <a:normAutofit fontScale="85000" lnSpcReduction="20000"/>
          </a:bodyPr>
          <a:lstStyle/>
          <a:p>
            <a:pPr marL="571500" indent="-571500">
              <a:buFont typeface="Arial" panose="020B0604020202020204" pitchFamily="34" charset="0"/>
              <a:buChar char="•"/>
            </a:pPr>
            <a:r>
              <a:rPr lang="en-US"/>
              <a:t>B1 Attorney Attendees</a:t>
            </a:r>
          </a:p>
          <a:p>
            <a:pPr marL="873252" lvl="1" indent="-571500">
              <a:buFont typeface="Arial" panose="020B0604020202020204" pitchFamily="34" charset="0"/>
              <a:buChar char="•"/>
            </a:pPr>
            <a:r>
              <a:rPr lang="en-US"/>
              <a:t>Training/ development opportunity</a:t>
            </a:r>
          </a:p>
          <a:p>
            <a:pPr marL="873252" lvl="1" indent="-571500">
              <a:buFont typeface="Arial" panose="020B0604020202020204" pitchFamily="34" charset="0"/>
              <a:buChar char="•"/>
            </a:pPr>
            <a:r>
              <a:rPr lang="en-US"/>
              <a:t>Reward for performance </a:t>
            </a:r>
          </a:p>
          <a:p>
            <a:pPr marL="571500" indent="-571500">
              <a:buFont typeface="Arial" panose="020B0604020202020204" pitchFamily="34" charset="0"/>
              <a:buChar char="•"/>
            </a:pPr>
            <a:r>
              <a:rPr lang="en-US"/>
              <a:t>Top Attendance </a:t>
            </a:r>
          </a:p>
          <a:p>
            <a:pPr marL="873252" lvl="1" indent="-571500">
              <a:buFont typeface="Arial" panose="020B0604020202020204" pitchFamily="34" charset="0"/>
              <a:buChar char="•"/>
            </a:pPr>
            <a:r>
              <a:rPr lang="en-US"/>
              <a:t>Firm with the highest percentage of firm and referral lawyer attendance will be specially recognized </a:t>
            </a:r>
          </a:p>
          <a:p>
            <a:pPr marL="873252" lvl="1" indent="-571500">
              <a:buFont typeface="Arial" panose="020B0604020202020204" pitchFamily="34" charset="0"/>
              <a:buChar char="•"/>
            </a:pPr>
            <a:r>
              <a:rPr lang="en-US"/>
              <a:t>Firm will receive a suite upgrade at no cost to them for the March International Convention </a:t>
            </a:r>
          </a:p>
          <a:p>
            <a:pPr marL="873252" lvl="1" indent="-571500">
              <a:buFont typeface="Arial" panose="020B0604020202020204" pitchFamily="34" charset="0"/>
              <a:buChar char="•"/>
            </a:pPr>
            <a:endParaRPr lang="en-US"/>
          </a:p>
          <a:p>
            <a:pPr marL="873252" lvl="1" indent="-571500">
              <a:buFont typeface="Arial" panose="020B0604020202020204" pitchFamily="34" charset="0"/>
              <a:buChar char="•"/>
            </a:pPr>
            <a:endParaRPr lang="en-US"/>
          </a:p>
        </p:txBody>
      </p:sp>
    </p:spTree>
    <p:extLst>
      <p:ext uri="{BB962C8B-B14F-4D97-AF65-F5344CB8AC3E}">
        <p14:creationId xmlns:p14="http://schemas.microsoft.com/office/powerpoint/2010/main" val="3756575912"/>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accent1"/>
                </a:solidFill>
              </a:rPr>
              <a:t>Software Development</a:t>
            </a:r>
          </a:p>
        </p:txBody>
      </p:sp>
      <p:sp>
        <p:nvSpPr>
          <p:cNvPr id="3" name="Content Placeholder 2"/>
          <p:cNvSpPr>
            <a:spLocks noGrp="1"/>
          </p:cNvSpPr>
          <p:nvPr>
            <p:ph idx="1"/>
          </p:nvPr>
        </p:nvSpPr>
        <p:spPr/>
        <p:txBody>
          <a:bodyPr anchor="ctr" anchorCtr="0">
            <a:normAutofit fontScale="92500" lnSpcReduction="10000"/>
          </a:bodyPr>
          <a:lstStyle/>
          <a:p>
            <a:pPr algn="ctr"/>
            <a:r>
              <a:rPr lang="en-US" sz="4400" b="1"/>
              <a:t>Mobile Application</a:t>
            </a:r>
          </a:p>
          <a:p>
            <a:pPr algn="ctr">
              <a:spcBef>
                <a:spcPts val="3800"/>
              </a:spcBef>
            </a:pPr>
            <a:r>
              <a:rPr lang="en-US"/>
              <a:t>Snap – Speeding Tickets</a:t>
            </a:r>
          </a:p>
          <a:p>
            <a:pPr algn="ctr"/>
            <a:r>
              <a:rPr lang="en-US"/>
              <a:t>Will Questionnaire</a:t>
            </a:r>
          </a:p>
          <a:p>
            <a:pPr algn="ctr"/>
            <a:r>
              <a:rPr lang="en-US"/>
              <a:t>Free Legal Forms (Shake Law)</a:t>
            </a:r>
          </a:p>
          <a:p>
            <a:pPr algn="ctr"/>
            <a:r>
              <a:rPr lang="en-US"/>
              <a:t>Ask Legal Questions (Erin AI)</a:t>
            </a:r>
          </a:p>
          <a:p>
            <a:pPr algn="ctr"/>
            <a:r>
              <a:rPr lang="en-US"/>
              <a:t>Google Hom</a:t>
            </a:r>
            <a:r>
              <a:rPr lang="en-US" spc="300"/>
              <a:t>e/</a:t>
            </a:r>
            <a:r>
              <a:rPr lang="en-US"/>
              <a:t>Amazon Echo</a:t>
            </a:r>
          </a:p>
        </p:txBody>
      </p:sp>
    </p:spTree>
    <p:extLst>
      <p:ext uri="{BB962C8B-B14F-4D97-AF65-F5344CB8AC3E}">
        <p14:creationId xmlns:p14="http://schemas.microsoft.com/office/powerpoint/2010/main" val="1026400653"/>
      </p:ext>
    </p:extLst>
  </p:cSld>
  <p:clrMapOvr>
    <a:masterClrMapping/>
  </p:clrMapOvr>
  <p:transition spd="med">
    <p:pull/>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142D4A8-3CE1-4DF7-8101-6397B32BDDBE}"/>
              </a:ext>
            </a:extLst>
          </p:cNvPr>
          <p:cNvGraphicFramePr>
            <a:graphicFrameLocks noGrp="1"/>
          </p:cNvGraphicFramePr>
          <p:nvPr>
            <p:ph sz="quarter" idx="10"/>
            <p:extLst/>
          </p:nvPr>
        </p:nvGraphicFramePr>
        <p:xfrm>
          <a:off x="223933" y="144268"/>
          <a:ext cx="11756573" cy="6127470"/>
        </p:xfrm>
        <a:graphic>
          <a:graphicData uri="http://schemas.openxmlformats.org/drawingml/2006/table">
            <a:tbl>
              <a:tblPr firstRow="1" bandRow="1">
                <a:tableStyleId>{5C22544A-7EE6-4342-B048-85BDC9FD1C3A}</a:tableStyleId>
              </a:tblPr>
              <a:tblGrid>
                <a:gridCol w="5542917">
                  <a:extLst>
                    <a:ext uri="{9D8B030D-6E8A-4147-A177-3AD203B41FA5}">
                      <a16:colId xmlns:a16="http://schemas.microsoft.com/office/drawing/2014/main" val="4294809548"/>
                    </a:ext>
                  </a:extLst>
                </a:gridCol>
                <a:gridCol w="2915853">
                  <a:extLst>
                    <a:ext uri="{9D8B030D-6E8A-4147-A177-3AD203B41FA5}">
                      <a16:colId xmlns:a16="http://schemas.microsoft.com/office/drawing/2014/main" val="1218145030"/>
                    </a:ext>
                  </a:extLst>
                </a:gridCol>
                <a:gridCol w="3297803">
                  <a:extLst>
                    <a:ext uri="{9D8B030D-6E8A-4147-A177-3AD203B41FA5}">
                      <a16:colId xmlns:a16="http://schemas.microsoft.com/office/drawing/2014/main" val="3749539522"/>
                    </a:ext>
                  </a:extLst>
                </a:gridCol>
              </a:tblGrid>
              <a:tr h="350048">
                <a:tc>
                  <a:txBody>
                    <a:bodyPr/>
                    <a:lstStyle/>
                    <a:p>
                      <a:pPr algn="ctr"/>
                      <a:r>
                        <a:rPr lang="en-US"/>
                        <a:t>Enhance Features</a:t>
                      </a:r>
                    </a:p>
                  </a:txBody>
                  <a:tcPr/>
                </a:tc>
                <a:tc>
                  <a:txBody>
                    <a:bodyPr/>
                    <a:lstStyle/>
                    <a:p>
                      <a:pPr algn="ctr"/>
                      <a:r>
                        <a:rPr lang="en-US"/>
                        <a:t>Provider</a:t>
                      </a:r>
                    </a:p>
                  </a:txBody>
                  <a:tcPr/>
                </a:tc>
                <a:tc>
                  <a:txBody>
                    <a:bodyPr/>
                    <a:lstStyle/>
                    <a:p>
                      <a:pPr algn="ctr"/>
                      <a:r>
                        <a:rPr lang="en-US"/>
                        <a:t>Referral</a:t>
                      </a:r>
                    </a:p>
                  </a:txBody>
                  <a:tcPr/>
                </a:tc>
                <a:extLst>
                  <a:ext uri="{0D108BD9-81ED-4DB2-BD59-A6C34878D82A}">
                    <a16:rowId xmlns:a16="http://schemas.microsoft.com/office/drawing/2014/main" val="3031276837"/>
                  </a:ext>
                </a:extLst>
              </a:tr>
              <a:tr h="318156">
                <a:tc gridSpan="3">
                  <a:txBody>
                    <a:bodyPr/>
                    <a:lstStyle/>
                    <a:p>
                      <a:r>
                        <a:rPr lang="en-US" sz="1400" b="1"/>
                        <a:t>IDENTITY</a:t>
                      </a:r>
                    </a:p>
                  </a:txBody>
                  <a:tcPr>
                    <a:solidFill>
                      <a:schemeClr val="accent3"/>
                    </a:solidFill>
                  </a:tcPr>
                </a:tc>
                <a:tc hMerge="1">
                  <a:txBody>
                    <a:bodyPr/>
                    <a:lstStyle/>
                    <a:p>
                      <a:endParaRPr lang="en-US" sz="1400"/>
                    </a:p>
                  </a:txBody>
                  <a:tcPr/>
                </a:tc>
                <a:tc hMerge="1">
                  <a:txBody>
                    <a:bodyPr/>
                    <a:lstStyle/>
                    <a:p>
                      <a:endParaRPr lang="en-US" sz="1400"/>
                    </a:p>
                  </a:txBody>
                  <a:tcPr/>
                </a:tc>
                <a:extLst>
                  <a:ext uri="{0D108BD9-81ED-4DB2-BD59-A6C34878D82A}">
                    <a16:rowId xmlns:a16="http://schemas.microsoft.com/office/drawing/2014/main" val="670434387"/>
                  </a:ext>
                </a:extLst>
              </a:tr>
              <a:tr h="309558">
                <a:tc>
                  <a:txBody>
                    <a:bodyPr/>
                    <a:lstStyle/>
                    <a:p>
                      <a:r>
                        <a:rPr lang="en-US" sz="1400" b="1">
                          <a:solidFill>
                            <a:schemeClr val="accent3">
                              <a:lumMod val="75000"/>
                            </a:schemeClr>
                          </a:solidFill>
                        </a:rPr>
                        <a:t>Lawyer “Back Office” (Replaces AS400)</a:t>
                      </a:r>
                    </a:p>
                    <a:p>
                      <a:pPr marL="285750" indent="-285750">
                        <a:buFont typeface="Arial" panose="020B0604020202020204" pitchFamily="34" charset="0"/>
                        <a:buChar char="•"/>
                      </a:pPr>
                      <a:r>
                        <a:rPr lang="en-US" sz="1400">
                          <a:solidFill>
                            <a:schemeClr val="accent3">
                              <a:lumMod val="75000"/>
                            </a:schemeClr>
                          </a:solidFill>
                        </a:rPr>
                        <a:t>Client Intake Management</a:t>
                      </a:r>
                    </a:p>
                    <a:p>
                      <a:pPr marL="285750" indent="-285750">
                        <a:buFont typeface="Arial" panose="020B0604020202020204" pitchFamily="34" charset="0"/>
                        <a:buChar char="•"/>
                      </a:pPr>
                      <a:r>
                        <a:rPr lang="en-US" sz="1400">
                          <a:solidFill>
                            <a:schemeClr val="accent3">
                              <a:lumMod val="75000"/>
                            </a:schemeClr>
                          </a:solidFill>
                        </a:rPr>
                        <a:t>Document Management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chemeClr val="accent3">
                              <a:lumMod val="75000"/>
                            </a:schemeClr>
                          </a:solidFill>
                        </a:rPr>
                        <a:t>Enhanced Referral Management </a:t>
                      </a:r>
                    </a:p>
                    <a:p>
                      <a:pPr marL="285750" indent="-285750">
                        <a:buFont typeface="Arial" panose="020B0604020202020204" pitchFamily="34" charset="0"/>
                        <a:buChar char="•"/>
                      </a:pPr>
                      <a:r>
                        <a:rPr lang="en-US" sz="1400">
                          <a:solidFill>
                            <a:schemeClr val="accent3">
                              <a:lumMod val="75000"/>
                            </a:schemeClr>
                          </a:solidFill>
                        </a:rPr>
                        <a:t>Collaboration Platforms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accent3">
                              <a:lumMod val="75000"/>
                            </a:schemeClr>
                          </a:solidFill>
                          <a:effectLst>
                            <a:outerShdw blurRad="38100" dist="38100" dir="2700000" algn="tl">
                              <a:srgbClr val="000000">
                                <a:alpha val="43137"/>
                              </a:srgbClr>
                            </a:outerShdw>
                          </a:effectLst>
                          <a:latin typeface="Webdings" panose="05030102010509060703" pitchFamily="18" charset="2"/>
                        </a:rPr>
                        <a:t>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accent3">
                              <a:lumMod val="75000"/>
                            </a:schemeClr>
                          </a:solidFill>
                          <a:effectLst>
                            <a:outerShdw blurRad="38100" dist="38100" dir="2700000" algn="tl">
                              <a:srgbClr val="000000">
                                <a:alpha val="43137"/>
                              </a:srgbClr>
                            </a:outerShdw>
                          </a:effectLst>
                          <a:latin typeface="Webdings" panose="05030102010509060703" pitchFamily="18" charset="2"/>
                        </a:rPr>
                        <a:t>a</a:t>
                      </a:r>
                    </a:p>
                  </a:txBody>
                  <a:tcPr anchor="ctr"/>
                </a:tc>
                <a:extLst>
                  <a:ext uri="{0D108BD9-81ED-4DB2-BD59-A6C34878D82A}">
                    <a16:rowId xmlns:a16="http://schemas.microsoft.com/office/drawing/2014/main" val="3951879449"/>
                  </a:ext>
                </a:extLst>
              </a:tr>
              <a:tr h="309558">
                <a:tc>
                  <a:txBody>
                    <a:bodyPr/>
                    <a:lstStyle/>
                    <a:p>
                      <a:r>
                        <a:rPr lang="en-US" sz="1400"/>
                        <a:t>Profile Management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Webdings" panose="05030102010509060703" pitchFamily="18" charset="2"/>
                          <a:ea typeface="+mn-ea"/>
                          <a:cs typeface="+mn-cs"/>
                        </a:rPr>
                        <a:t>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rgbClr val="00B0F0"/>
                          </a:solidFill>
                          <a:effectLst>
                            <a:outerShdw blurRad="38100" dist="38100" dir="2700000" algn="tl">
                              <a:srgbClr val="000000">
                                <a:alpha val="43137"/>
                              </a:srgbClr>
                            </a:outerShdw>
                          </a:effectLst>
                          <a:latin typeface="Webdings" panose="05030102010509060703" pitchFamily="18" charset="2"/>
                        </a:rPr>
                        <a:t>a</a:t>
                      </a:r>
                    </a:p>
                  </a:txBody>
                  <a:tcPr/>
                </a:tc>
                <a:extLst>
                  <a:ext uri="{0D108BD9-81ED-4DB2-BD59-A6C34878D82A}">
                    <a16:rowId xmlns:a16="http://schemas.microsoft.com/office/drawing/2014/main" val="1607596212"/>
                  </a:ext>
                </a:extLst>
              </a:tr>
              <a:tr h="309558">
                <a:tc>
                  <a:txBody>
                    <a:bodyPr/>
                    <a:lstStyle/>
                    <a:p>
                      <a:r>
                        <a:rPr lang="en-US" sz="1400"/>
                        <a:t>Web presence/ SEO Management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Webdings" panose="05030102010509060703" pitchFamily="18" charset="2"/>
                          <a:ea typeface="+mn-ea"/>
                          <a:cs typeface="+mn-cs"/>
                        </a:rPr>
                        <a:t>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rgbClr val="00B0F0"/>
                          </a:solidFill>
                          <a:effectLst>
                            <a:outerShdw blurRad="38100" dist="38100" dir="2700000" algn="tl">
                              <a:srgbClr val="000000">
                                <a:alpha val="43137"/>
                              </a:srgbClr>
                            </a:outerShdw>
                          </a:effectLst>
                          <a:latin typeface="Webdings" panose="05030102010509060703" pitchFamily="18" charset="2"/>
                        </a:rPr>
                        <a:t>a</a:t>
                      </a:r>
                    </a:p>
                  </a:txBody>
                  <a:tcPr/>
                </a:tc>
                <a:extLst>
                  <a:ext uri="{0D108BD9-81ED-4DB2-BD59-A6C34878D82A}">
                    <a16:rowId xmlns:a16="http://schemas.microsoft.com/office/drawing/2014/main" val="2721479961"/>
                  </a:ext>
                </a:extLst>
              </a:tr>
              <a:tr h="309558">
                <a:tc>
                  <a:txBody>
                    <a:bodyPr/>
                    <a:lstStyle/>
                    <a:p>
                      <a:pPr marL="742950" lvl="1" indent="-285750">
                        <a:buFont typeface="Arial" panose="020B0604020202020204" pitchFamily="34" charset="0"/>
                        <a:buChar char="•"/>
                      </a:pPr>
                      <a:r>
                        <a:rPr lang="en-US" sz="1400"/>
                        <a:t>Lawyer Profile Page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Webdings" panose="05030102010509060703" pitchFamily="18" charset="2"/>
                          <a:ea typeface="+mn-ea"/>
                          <a:cs typeface="+mn-cs"/>
                        </a:rPr>
                        <a:t>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rgbClr val="00B0F0"/>
                          </a:solidFill>
                          <a:effectLst>
                            <a:outerShdw blurRad="38100" dist="38100" dir="2700000" algn="tl">
                              <a:srgbClr val="000000">
                                <a:alpha val="43137"/>
                              </a:srgbClr>
                            </a:outerShdw>
                          </a:effectLst>
                          <a:latin typeface="Webdings" panose="05030102010509060703" pitchFamily="18" charset="2"/>
                        </a:rPr>
                        <a:t>a</a:t>
                      </a:r>
                    </a:p>
                  </a:txBody>
                  <a:tcPr/>
                </a:tc>
                <a:extLst>
                  <a:ext uri="{0D108BD9-81ED-4DB2-BD59-A6C34878D82A}">
                    <a16:rowId xmlns:a16="http://schemas.microsoft.com/office/drawing/2014/main" val="3200544899"/>
                  </a:ext>
                </a:extLst>
              </a:tr>
              <a:tr h="309558">
                <a:tc>
                  <a:txBody>
                    <a:bodyPr/>
                    <a:lstStyle/>
                    <a:p>
                      <a:pPr marL="742950" lvl="1" indent="-285750">
                        <a:buFont typeface="Arial" panose="020B0604020202020204" pitchFamily="34" charset="0"/>
                        <a:buChar char="•"/>
                      </a:pPr>
                      <a:r>
                        <a:rPr lang="en-US" sz="1400"/>
                        <a:t>Law Firm Landing Page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Webdings" panose="05030102010509060703" pitchFamily="18" charset="2"/>
                          <a:ea typeface="+mn-ea"/>
                          <a:cs typeface="+mn-cs"/>
                        </a:rPr>
                        <a:t>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a:latin typeface="Webdings" panose="05030102010509060703" pitchFamily="18" charset="2"/>
                      </a:endParaRPr>
                    </a:p>
                  </a:txBody>
                  <a:tcPr/>
                </a:tc>
                <a:extLst>
                  <a:ext uri="{0D108BD9-81ED-4DB2-BD59-A6C34878D82A}">
                    <a16:rowId xmlns:a16="http://schemas.microsoft.com/office/drawing/2014/main" val="4176046691"/>
                  </a:ext>
                </a:extLst>
              </a:tr>
              <a:tr h="318156">
                <a:tc gridSpan="3">
                  <a:txBody>
                    <a:bodyPr/>
                    <a:lstStyle/>
                    <a:p>
                      <a:r>
                        <a:rPr lang="en-US" sz="1400" b="1">
                          <a:effectLst/>
                        </a:rPr>
                        <a:t>INSIGHT</a:t>
                      </a:r>
                    </a:p>
                  </a:txBody>
                  <a:tcPr>
                    <a:solidFill>
                      <a:schemeClr val="accent3"/>
                    </a:solidFill>
                  </a:tcPr>
                </a:tc>
                <a:tc hMerge="1">
                  <a:txBody>
                    <a:bodyPr/>
                    <a:lstStyle/>
                    <a:p>
                      <a:endParaRPr lang="en-US" sz="1400" b="1"/>
                    </a:p>
                  </a:txBody>
                  <a:tcPr/>
                </a:tc>
                <a:tc hMerge="1">
                  <a:txBody>
                    <a:bodyPr/>
                    <a:lstStyle/>
                    <a:p>
                      <a:endParaRPr lang="en-US" sz="1400" b="1"/>
                    </a:p>
                  </a:txBody>
                  <a:tcPr/>
                </a:tc>
                <a:extLst>
                  <a:ext uri="{0D108BD9-81ED-4DB2-BD59-A6C34878D82A}">
                    <a16:rowId xmlns:a16="http://schemas.microsoft.com/office/drawing/2014/main" val="2726739107"/>
                  </a:ext>
                </a:extLst>
              </a:tr>
              <a:tr h="309558">
                <a:tc>
                  <a:txBody>
                    <a:bodyPr/>
                    <a:lstStyle/>
                    <a:p>
                      <a:r>
                        <a:rPr lang="en-US" sz="1400"/>
                        <a:t>Customized Training Program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Webdings" panose="05030102010509060703" pitchFamily="18" charset="2"/>
                          <a:ea typeface="+mn-ea"/>
                          <a:cs typeface="+mn-cs"/>
                        </a:rPr>
                        <a:t>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accent3">
                              <a:lumMod val="75000"/>
                            </a:schemeClr>
                          </a:solidFill>
                          <a:effectLst>
                            <a:outerShdw blurRad="38100" dist="38100" dir="2700000" algn="tl">
                              <a:srgbClr val="000000">
                                <a:alpha val="43137"/>
                              </a:srgbClr>
                            </a:outerShdw>
                          </a:effectLst>
                          <a:latin typeface="Webdings" panose="05030102010509060703" pitchFamily="18" charset="2"/>
                        </a:rPr>
                        <a:t>a</a:t>
                      </a:r>
                    </a:p>
                  </a:txBody>
                  <a:tcPr/>
                </a:tc>
                <a:extLst>
                  <a:ext uri="{0D108BD9-81ED-4DB2-BD59-A6C34878D82A}">
                    <a16:rowId xmlns:a16="http://schemas.microsoft.com/office/drawing/2014/main" val="2289495371"/>
                  </a:ext>
                </a:extLst>
              </a:tr>
              <a:tr h="309558">
                <a:tc>
                  <a:txBody>
                    <a:bodyPr/>
                    <a:lstStyle/>
                    <a:p>
                      <a:r>
                        <a:rPr lang="en-US" sz="1400"/>
                        <a:t>NPS Rating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B0F0"/>
                          </a:solidFill>
                          <a:effectLst>
                            <a:outerShdw blurRad="38100" dist="38100" dir="2700000" algn="tl">
                              <a:srgbClr val="000000">
                                <a:alpha val="43137"/>
                              </a:srgbClr>
                            </a:outerShdw>
                          </a:effectLst>
                          <a:uLnTx/>
                          <a:uFillTx/>
                          <a:latin typeface="Webdings" panose="05030102010509060703" pitchFamily="18" charset="2"/>
                          <a:ea typeface="+mn-ea"/>
                          <a:cs typeface="+mn-cs"/>
                        </a:rPr>
                        <a:t>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B0F0"/>
                          </a:solidFill>
                          <a:effectLst>
                            <a:outerShdw blurRad="38100" dist="38100" dir="2700000" algn="tl">
                              <a:srgbClr val="000000">
                                <a:alpha val="43137"/>
                              </a:srgbClr>
                            </a:outerShdw>
                          </a:effectLst>
                          <a:uLnTx/>
                          <a:uFillTx/>
                          <a:latin typeface="Webdings" panose="05030102010509060703" pitchFamily="18" charset="2"/>
                          <a:ea typeface="+mn-ea"/>
                          <a:cs typeface="+mn-cs"/>
                        </a:rPr>
                        <a:t>a</a:t>
                      </a:r>
                    </a:p>
                  </a:txBody>
                  <a:tcPr/>
                </a:tc>
                <a:extLst>
                  <a:ext uri="{0D108BD9-81ED-4DB2-BD59-A6C34878D82A}">
                    <a16:rowId xmlns:a16="http://schemas.microsoft.com/office/drawing/2014/main" val="3975374444"/>
                  </a:ext>
                </a:extLst>
              </a:tr>
              <a:tr h="309558">
                <a:tc>
                  <a:txBody>
                    <a:bodyPr/>
                    <a:lstStyle/>
                    <a:p>
                      <a:r>
                        <a:rPr lang="en-US" sz="1400"/>
                        <a:t>Newsletters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Webdings" panose="05030102010509060703" pitchFamily="18" charset="2"/>
                          <a:ea typeface="+mn-ea"/>
                          <a:cs typeface="+mn-cs"/>
                        </a:rPr>
                        <a:t>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Webdings" panose="05030102010509060703" pitchFamily="18" charset="2"/>
                          <a:ea typeface="+mn-ea"/>
                          <a:cs typeface="+mn-cs"/>
                        </a:rPr>
                        <a:t>a</a:t>
                      </a:r>
                    </a:p>
                  </a:txBody>
                  <a:tcPr/>
                </a:tc>
                <a:extLst>
                  <a:ext uri="{0D108BD9-81ED-4DB2-BD59-A6C34878D82A}">
                    <a16:rowId xmlns:a16="http://schemas.microsoft.com/office/drawing/2014/main" val="3946256644"/>
                  </a:ext>
                </a:extLst>
              </a:tr>
              <a:tr h="309558">
                <a:tc>
                  <a:txBody>
                    <a:bodyPr/>
                    <a:lstStyle/>
                    <a:p>
                      <a:r>
                        <a:rPr lang="en-US" sz="1400"/>
                        <a:t>Online Badge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accent3">
                              <a:lumMod val="75000"/>
                            </a:schemeClr>
                          </a:solidFill>
                          <a:effectLst>
                            <a:outerShdw blurRad="38100" dist="38100" dir="2700000" algn="tl">
                              <a:srgbClr val="000000">
                                <a:alpha val="43137"/>
                              </a:srgbClr>
                            </a:outerShdw>
                          </a:effectLst>
                          <a:latin typeface="Webdings" panose="05030102010509060703" pitchFamily="18" charset="2"/>
                        </a:rPr>
                        <a:t>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accent3">
                              <a:lumMod val="75000"/>
                            </a:schemeClr>
                          </a:solidFill>
                          <a:effectLst>
                            <a:outerShdw blurRad="38100" dist="38100" dir="2700000" algn="tl">
                              <a:srgbClr val="000000">
                                <a:alpha val="43137"/>
                              </a:srgbClr>
                            </a:outerShdw>
                          </a:effectLst>
                          <a:latin typeface="Webdings" panose="05030102010509060703" pitchFamily="18" charset="2"/>
                        </a:rPr>
                        <a:t>a</a:t>
                      </a:r>
                    </a:p>
                  </a:txBody>
                  <a:tcPr/>
                </a:tc>
                <a:extLst>
                  <a:ext uri="{0D108BD9-81ED-4DB2-BD59-A6C34878D82A}">
                    <a16:rowId xmlns:a16="http://schemas.microsoft.com/office/drawing/2014/main" val="3398716687"/>
                  </a:ext>
                </a:extLst>
              </a:tr>
              <a:tr h="309558">
                <a:tc>
                  <a:txBody>
                    <a:bodyPr/>
                    <a:lstStyle/>
                    <a:p>
                      <a:r>
                        <a:rPr lang="en-US" sz="1400"/>
                        <a:t>Eventbrite Event Support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Webdings" panose="05030102010509060703" pitchFamily="18" charset="2"/>
                          <a:ea typeface="+mn-ea"/>
                          <a:cs typeface="+mn-cs"/>
                        </a:rPr>
                        <a:t>a</a:t>
                      </a:r>
                    </a:p>
                  </a:txBody>
                  <a:tcPr/>
                </a:tc>
                <a:tc>
                  <a:txBody>
                    <a:bodyPr/>
                    <a:lstStyle/>
                    <a:p>
                      <a:pPr algn="ctr"/>
                      <a:endParaRPr lang="en-US" sz="1800"/>
                    </a:p>
                  </a:txBody>
                  <a:tcPr/>
                </a:tc>
                <a:extLst>
                  <a:ext uri="{0D108BD9-81ED-4DB2-BD59-A6C34878D82A}">
                    <a16:rowId xmlns:a16="http://schemas.microsoft.com/office/drawing/2014/main" val="432528727"/>
                  </a:ext>
                </a:extLst>
              </a:tr>
              <a:tr h="309558">
                <a:tc gridSpan="3">
                  <a:txBody>
                    <a:bodyPr/>
                    <a:lstStyle/>
                    <a:p>
                      <a:r>
                        <a:rPr lang="en-US" sz="1400" b="1"/>
                        <a:t>ELEVATE</a:t>
                      </a:r>
                    </a:p>
                  </a:txBody>
                  <a:tcPr>
                    <a:solidFill>
                      <a:schemeClr val="accent3"/>
                    </a:solidFill>
                  </a:tcPr>
                </a:tc>
                <a:tc hMerge="1">
                  <a:txBody>
                    <a:bodyPr/>
                    <a:lstStyle/>
                    <a:p>
                      <a:endParaRPr lang="en-US" sz="1400"/>
                    </a:p>
                  </a:txBody>
                  <a:tcPr/>
                </a:tc>
                <a:tc hMerge="1">
                  <a:txBody>
                    <a:bodyPr/>
                    <a:lstStyle/>
                    <a:p>
                      <a:endParaRPr lang="en-US" sz="1400"/>
                    </a:p>
                  </a:txBody>
                  <a:tcPr/>
                </a:tc>
                <a:extLst>
                  <a:ext uri="{0D108BD9-81ED-4DB2-BD59-A6C34878D82A}">
                    <a16:rowId xmlns:a16="http://schemas.microsoft.com/office/drawing/2014/main" val="1022302111"/>
                  </a:ext>
                </a:extLst>
              </a:tr>
              <a:tr h="309558">
                <a:tc>
                  <a:txBody>
                    <a:bodyPr/>
                    <a:lstStyle/>
                    <a:p>
                      <a:r>
                        <a:rPr lang="en-US" sz="1400"/>
                        <a:t>Conference – focused on CLE and trending legal industry topics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Webdings" panose="05030102010509060703" pitchFamily="18" charset="2"/>
                          <a:ea typeface="+mn-ea"/>
                          <a:cs typeface="+mn-cs"/>
                        </a:rPr>
                        <a:t>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Webdings" panose="05030102010509060703" pitchFamily="18" charset="2"/>
                          <a:ea typeface="+mn-ea"/>
                          <a:cs typeface="+mn-cs"/>
                        </a:rPr>
                        <a:t>a</a:t>
                      </a:r>
                    </a:p>
                  </a:txBody>
                  <a:tcPr/>
                </a:tc>
                <a:extLst>
                  <a:ext uri="{0D108BD9-81ED-4DB2-BD59-A6C34878D82A}">
                    <a16:rowId xmlns:a16="http://schemas.microsoft.com/office/drawing/2014/main" val="3819170917"/>
                  </a:ext>
                </a:extLst>
              </a:tr>
            </a:tbl>
          </a:graphicData>
        </a:graphic>
      </p:graphicFrame>
      <p:sp>
        <p:nvSpPr>
          <p:cNvPr id="5" name="TextBox 4">
            <a:extLst>
              <a:ext uri="{FF2B5EF4-FFF2-40B4-BE49-F238E27FC236}">
                <a16:creationId xmlns:a16="http://schemas.microsoft.com/office/drawing/2014/main" id="{7236EB9E-0816-4418-BCB1-0A618D5E4E45}"/>
              </a:ext>
            </a:extLst>
          </p:cNvPr>
          <p:cNvSpPr txBox="1"/>
          <p:nvPr/>
        </p:nvSpPr>
        <p:spPr>
          <a:xfrm>
            <a:off x="2360303" y="6451876"/>
            <a:ext cx="8178387" cy="338554"/>
          </a:xfrm>
          <a:prstGeom prst="rect">
            <a:avLst/>
          </a:prstGeom>
          <a:noFill/>
        </p:spPr>
        <p:txBody>
          <a:bodyPr wrap="square" rtlCol="0">
            <a:spAutoFit/>
          </a:bodyPr>
          <a:lstStyle/>
          <a:p>
            <a:pPr algn="ctr"/>
            <a:r>
              <a:rPr lang="en-US" sz="1600"/>
              <a:t>BLACK – Existing | </a:t>
            </a:r>
            <a:r>
              <a:rPr lang="en-US" sz="1600">
                <a:solidFill>
                  <a:srgbClr val="00B0F0"/>
                </a:solidFill>
              </a:rPr>
              <a:t>BLUE – In Progress </a:t>
            </a:r>
            <a:r>
              <a:rPr lang="en-US" sz="1600"/>
              <a:t>| </a:t>
            </a:r>
            <a:r>
              <a:rPr lang="en-US" sz="1600">
                <a:solidFill>
                  <a:schemeClr val="accent3">
                    <a:lumMod val="75000"/>
                  </a:schemeClr>
                </a:solidFill>
              </a:rPr>
              <a:t>ORANGE – In Discovery</a:t>
            </a:r>
          </a:p>
        </p:txBody>
      </p:sp>
    </p:spTree>
    <p:extLst>
      <p:ext uri="{BB962C8B-B14F-4D97-AF65-F5344CB8AC3E}">
        <p14:creationId xmlns:p14="http://schemas.microsoft.com/office/powerpoint/2010/main" val="2924733566"/>
      </p:ext>
    </p:extLst>
  </p:cSld>
  <p:clrMapOvr>
    <a:masterClrMapping/>
  </p:clrMapOvr>
  <p:transition spd="slow">
    <p:cove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4533" t="2542"/>
          <a:stretch/>
        </p:blipFill>
        <p:spPr>
          <a:xfrm>
            <a:off x="0" y="-1"/>
            <a:ext cx="12192000" cy="6858001"/>
          </a:xfrm>
        </p:spPr>
      </p:pic>
      <p:sp>
        <p:nvSpPr>
          <p:cNvPr id="2" name="TextBox 1"/>
          <p:cNvSpPr txBox="1"/>
          <p:nvPr/>
        </p:nvSpPr>
        <p:spPr>
          <a:xfrm>
            <a:off x="1850968" y="1309718"/>
            <a:ext cx="9265920" cy="2184400"/>
          </a:xfrm>
          <a:prstGeom prst="roundRect">
            <a:avLst>
              <a:gd name="adj" fmla="val 50000"/>
            </a:avLst>
          </a:prstGeom>
          <a:solidFill>
            <a:schemeClr val="accent1"/>
          </a:solidFill>
        </p:spPr>
        <p:txBody>
          <a:bodyPr wrap="square" rtlCol="0" anchor="ctr" anchorCtr="0">
            <a:noAutofit/>
          </a:bodyPr>
          <a:lstStyle/>
          <a:p>
            <a:pPr algn="ctr"/>
            <a:r>
              <a:rPr lang="en-US" b="1">
                <a:solidFill>
                  <a:schemeClr val="bg1"/>
                </a:solidFill>
              </a:rPr>
              <a:t>Man improves himself as he follows his path; if he stands still, waiting to improve before he makes a decision, he'll never move. </a:t>
            </a:r>
            <a:endParaRPr lang="en-US">
              <a:solidFill>
                <a:schemeClr val="bg1"/>
              </a:solidFill>
            </a:endParaRPr>
          </a:p>
          <a:p>
            <a:pPr algn="ctr"/>
            <a:r>
              <a:rPr lang="en-US">
                <a:solidFill>
                  <a:schemeClr val="bg1"/>
                </a:solidFill>
              </a:rPr>
              <a:t> </a:t>
            </a:r>
          </a:p>
          <a:p>
            <a:pPr algn="ctr"/>
            <a:r>
              <a:rPr lang="en-US" i="1">
                <a:solidFill>
                  <a:schemeClr val="bg1"/>
                </a:solidFill>
              </a:rPr>
              <a:t>-- Paulo Coelho </a:t>
            </a:r>
            <a:endParaRPr lang="en-US">
              <a:solidFill>
                <a:schemeClr val="bg1"/>
              </a:solidFill>
            </a:endParaRPr>
          </a:p>
        </p:txBody>
      </p:sp>
    </p:spTree>
    <p:extLst>
      <p:ext uri="{BB962C8B-B14F-4D97-AF65-F5344CB8AC3E}">
        <p14:creationId xmlns:p14="http://schemas.microsoft.com/office/powerpoint/2010/main" val="2071235385"/>
      </p:ext>
    </p:extLst>
  </p:cSld>
  <p:clrMapOvr>
    <a:masterClrMapping/>
  </p:clrMapOvr>
  <p:transition spd="med">
    <p:pull/>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0316050"/>
      </p:ext>
    </p:extLst>
  </p:cSld>
  <p:clrMapOvr>
    <a:masterClrMapping/>
  </p:clrMapOvr>
  <mc:AlternateContent xmlns:mc="http://schemas.openxmlformats.org/markup-compatibility/2006">
    <mc:Choice xmlns:p14="http://schemas.microsoft.com/office/powerpoint/2010/main" Requires="p14">
      <p:transition spd="slow" p14:dur="900">
        <p14:warp/>
      </p:transition>
    </mc:Choice>
    <mc:Fallback>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2405" y="2477530"/>
            <a:ext cx="10515600" cy="1600200"/>
          </a:xfrm>
        </p:spPr>
        <p:txBody>
          <a:bodyPr/>
          <a:lstStyle/>
          <a:p>
            <a:r>
              <a:rPr lang="en-US" sz="9600"/>
              <a:t>Carpe Diem Award</a:t>
            </a:r>
          </a:p>
        </p:txBody>
      </p:sp>
    </p:spTree>
    <p:extLst>
      <p:ext uri="{BB962C8B-B14F-4D97-AF65-F5344CB8AC3E}">
        <p14:creationId xmlns:p14="http://schemas.microsoft.com/office/powerpoint/2010/main" val="3538387335"/>
      </p:ext>
    </p:extLst>
  </p:cSld>
  <p:clrMapOvr>
    <a:masterClrMapping/>
  </p:clrMapOvr>
  <p:transition spd="med">
    <p:pull/>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2405" y="2477530"/>
            <a:ext cx="10515600" cy="1600200"/>
          </a:xfrm>
        </p:spPr>
        <p:txBody>
          <a:bodyPr/>
          <a:lstStyle/>
          <a:p>
            <a:r>
              <a:rPr lang="en-US" sz="9600"/>
              <a:t>Duct Tape Award</a:t>
            </a:r>
          </a:p>
        </p:txBody>
      </p:sp>
    </p:spTree>
    <p:extLst>
      <p:ext uri="{BB962C8B-B14F-4D97-AF65-F5344CB8AC3E}">
        <p14:creationId xmlns:p14="http://schemas.microsoft.com/office/powerpoint/2010/main" val="2751098822"/>
      </p:ext>
    </p:extLst>
  </p:cSld>
  <p:clrMapOvr>
    <a:masterClrMapping/>
  </p:clrMapOvr>
  <p:transition spd="med">
    <p:pull/>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2" name="Title 1"/>
          <p:cNvSpPr>
            <a:spLocks noGrp="1"/>
          </p:cNvSpPr>
          <p:nvPr>
            <p:ph type="title"/>
          </p:nvPr>
        </p:nvSpPr>
        <p:spPr/>
        <p:txBody>
          <a:bodyPr/>
          <a:lstStyle/>
          <a:p>
            <a:r>
              <a:rPr lang="en-US"/>
              <a:t>Customer Service &amp; Setting Expectations</a:t>
            </a:r>
          </a:p>
        </p:txBody>
      </p:sp>
      <p:sp>
        <p:nvSpPr>
          <p:cNvPr id="3" name="Text Placeholder 2"/>
          <p:cNvSpPr>
            <a:spLocks noGrp="1"/>
          </p:cNvSpPr>
          <p:nvPr>
            <p:ph type="body" idx="1"/>
          </p:nvPr>
        </p:nvSpPr>
        <p:spPr/>
        <p:txBody>
          <a:bodyPr/>
          <a:lstStyle/>
          <a:p>
            <a:r>
              <a:rPr lang="en-US"/>
              <a:t>Jeannie Forneris  - Sr. Director Quality Services</a:t>
            </a: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30228" y="1035994"/>
            <a:ext cx="3731544" cy="746312"/>
          </a:xfrm>
          <a:prstGeom prst="rect">
            <a:avLst/>
          </a:prstGeom>
        </p:spPr>
      </p:pic>
      <p:cxnSp>
        <p:nvCxnSpPr>
          <p:cNvPr id="18" name="Straight Connector 17"/>
          <p:cNvCxnSpPr/>
          <p:nvPr/>
        </p:nvCxnSpPr>
        <p:spPr>
          <a:xfrm>
            <a:off x="2588217" y="2216258"/>
            <a:ext cx="702073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430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accent1"/>
                </a:solidFill>
              </a:rPr>
              <a:t>Quality Customer Service</a:t>
            </a:r>
          </a:p>
        </p:txBody>
      </p:sp>
      <p:sp>
        <p:nvSpPr>
          <p:cNvPr id="3" name="Content Placeholder 2"/>
          <p:cNvSpPr>
            <a:spLocks noGrp="1"/>
          </p:cNvSpPr>
          <p:nvPr>
            <p:ph idx="1"/>
          </p:nvPr>
        </p:nvSpPr>
        <p:spPr/>
        <p:txBody>
          <a:bodyPr/>
          <a:lstStyle/>
          <a:p>
            <a:pPr marL="571500" indent="-571500">
              <a:buFont typeface="Arial" charset="0"/>
              <a:buChar char="•"/>
            </a:pPr>
            <a:r>
              <a:rPr lang="en-US"/>
              <a:t>It’s the heart of what we do.</a:t>
            </a:r>
          </a:p>
          <a:p>
            <a:pPr marL="571500" indent="-571500">
              <a:buFont typeface="Arial" charset="0"/>
              <a:buChar char="•"/>
            </a:pPr>
            <a:r>
              <a:rPr lang="en-US">
                <a:solidFill>
                  <a:schemeClr val="tx1"/>
                </a:solidFill>
              </a:rPr>
              <a:t>It’s necessary to maintain and improve retention rates.</a:t>
            </a:r>
          </a:p>
          <a:p>
            <a:pPr marL="571500" indent="-571500">
              <a:buFont typeface="Arial" charset="0"/>
              <a:buChar char="•"/>
            </a:pPr>
            <a:r>
              <a:rPr lang="en-US">
                <a:solidFill>
                  <a:schemeClr val="tx1"/>
                </a:solidFill>
              </a:rPr>
              <a:t>It is what sets you and your practice apart from your competitors.  </a:t>
            </a:r>
          </a:p>
        </p:txBody>
      </p:sp>
    </p:spTree>
    <p:extLst>
      <p:ext uri="{BB962C8B-B14F-4D97-AF65-F5344CB8AC3E}">
        <p14:creationId xmlns:p14="http://schemas.microsoft.com/office/powerpoint/2010/main" val="1819705957"/>
      </p:ext>
    </p:extLst>
  </p:cSld>
  <p:clrMapOvr>
    <a:masterClrMapping/>
  </p:clrMapOvr>
  <p:transition spd="med">
    <p:pull/>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accent1"/>
                </a:solidFill>
              </a:rPr>
              <a:t>Good News</a:t>
            </a:r>
          </a:p>
        </p:txBody>
      </p:sp>
      <p:sp>
        <p:nvSpPr>
          <p:cNvPr id="3" name="Content Placeholder 2"/>
          <p:cNvSpPr>
            <a:spLocks noGrp="1"/>
          </p:cNvSpPr>
          <p:nvPr>
            <p:ph idx="1"/>
          </p:nvPr>
        </p:nvSpPr>
        <p:spPr/>
        <p:txBody>
          <a:bodyPr/>
          <a:lstStyle/>
          <a:p>
            <a:pPr marL="571500" indent="-571500">
              <a:buFont typeface="Arial" charset="0"/>
              <a:buChar char="•"/>
            </a:pPr>
            <a:r>
              <a:rPr lang="en-US"/>
              <a:t>You are doing many things really well!</a:t>
            </a:r>
          </a:p>
          <a:p>
            <a:pPr marL="571500" indent="-571500">
              <a:buFont typeface="Arial" charset="0"/>
              <a:buChar char="•"/>
            </a:pPr>
            <a:r>
              <a:rPr lang="en-US">
                <a:solidFill>
                  <a:schemeClr val="tx1"/>
                </a:solidFill>
              </a:rPr>
              <a:t>Ratio of complaints to requests for service across the network is just 0.83%. </a:t>
            </a:r>
          </a:p>
          <a:p>
            <a:pPr marL="571500" indent="-571500">
              <a:buFont typeface="Arial" charset="0"/>
              <a:buChar char="•"/>
            </a:pPr>
            <a:r>
              <a:rPr lang="en-US">
                <a:solidFill>
                  <a:schemeClr val="tx1"/>
                </a:solidFill>
              </a:rPr>
              <a:t>Our NPS score is 56! That is above all industry averages other than department/specialty stores. </a:t>
            </a:r>
          </a:p>
        </p:txBody>
      </p:sp>
    </p:spTree>
    <p:extLst>
      <p:ext uri="{BB962C8B-B14F-4D97-AF65-F5344CB8AC3E}">
        <p14:creationId xmlns:p14="http://schemas.microsoft.com/office/powerpoint/2010/main" val="2773375613"/>
      </p:ext>
    </p:extLst>
  </p:cSld>
  <p:clrMapOvr>
    <a:masterClrMapping/>
  </p:clrMapOvr>
  <p:transition spd="med">
    <p:pull/>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accent1"/>
                </a:solidFill>
              </a:rPr>
              <a:t>We Are Going Higher</a:t>
            </a:r>
          </a:p>
        </p:txBody>
      </p:sp>
      <p:sp>
        <p:nvSpPr>
          <p:cNvPr id="3" name="Content Placeholder 2"/>
          <p:cNvSpPr>
            <a:spLocks noGrp="1"/>
          </p:cNvSpPr>
          <p:nvPr>
            <p:ph idx="1"/>
          </p:nvPr>
        </p:nvSpPr>
        <p:spPr/>
        <p:txBody>
          <a:bodyPr/>
          <a:lstStyle/>
          <a:p>
            <a:pPr marL="571500" indent="-571500">
              <a:buFont typeface="Arial" charset="0"/>
              <a:buChar char="•"/>
            </a:pPr>
            <a:r>
              <a:rPr lang="en-US"/>
              <a:t>Always room for improvement</a:t>
            </a:r>
          </a:p>
          <a:p>
            <a:pPr marL="571500" indent="-571500">
              <a:buFont typeface="Arial" charset="0"/>
              <a:buChar char="•"/>
            </a:pPr>
            <a:r>
              <a:rPr lang="en-US">
                <a:solidFill>
                  <a:schemeClr val="tx1"/>
                </a:solidFill>
              </a:rPr>
              <a:t>To achieve Vision 20/20 we have to look at where we are, where we are going and how can we get there. </a:t>
            </a:r>
          </a:p>
          <a:p>
            <a:pPr marL="571500" indent="-571500">
              <a:buFont typeface="Arial" charset="0"/>
              <a:buChar char="•"/>
            </a:pPr>
            <a:r>
              <a:rPr lang="en-US">
                <a:solidFill>
                  <a:schemeClr val="tx1"/>
                </a:solidFill>
              </a:rPr>
              <a:t>We are already the innovator in this space, how can we be even more innovative?</a:t>
            </a:r>
          </a:p>
        </p:txBody>
      </p:sp>
    </p:spTree>
    <p:extLst>
      <p:ext uri="{BB962C8B-B14F-4D97-AF65-F5344CB8AC3E}">
        <p14:creationId xmlns:p14="http://schemas.microsoft.com/office/powerpoint/2010/main" val="1854974812"/>
      </p:ext>
    </p:extLst>
  </p:cSld>
  <p:clrMapOvr>
    <a:masterClrMapping/>
  </p:clrMapOvr>
  <p:transition spd="med">
    <p:pull/>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29783"/>
            <a:ext cx="5817433" cy="1600200"/>
          </a:xfrm>
        </p:spPr>
        <p:txBody>
          <a:bodyPr/>
          <a:lstStyle/>
          <a:p>
            <a:r>
              <a:rPr lang="en-US">
                <a:solidFill>
                  <a:schemeClr val="accent1"/>
                </a:solidFill>
              </a:rPr>
              <a:t>Explain the Process</a:t>
            </a:r>
          </a:p>
        </p:txBody>
      </p:sp>
      <p:sp>
        <p:nvSpPr>
          <p:cNvPr id="3" name="Content Placeholder 2"/>
          <p:cNvSpPr>
            <a:spLocks noGrp="1"/>
          </p:cNvSpPr>
          <p:nvPr>
            <p:ph idx="1"/>
          </p:nvPr>
        </p:nvSpPr>
        <p:spPr>
          <a:xfrm>
            <a:off x="838201" y="2142742"/>
            <a:ext cx="6192186" cy="4030537"/>
          </a:xfrm>
        </p:spPr>
        <p:txBody>
          <a:bodyPr anchor="ctr" anchorCtr="0">
            <a:normAutofit fontScale="92500" lnSpcReduction="20000"/>
          </a:bodyPr>
          <a:lstStyle/>
          <a:p>
            <a:r>
              <a:rPr lang="en-US"/>
              <a:t>Many of our members are not savvy on how the legal system works. They do not understand, are intimidated and emotional. When they are speaking about their legal issue, we need to make sure that we are actively listening and communicating to them in a way that they understand the process for dealing with their legal issue. </a:t>
            </a:r>
          </a:p>
        </p:txBody>
      </p:sp>
      <p:sp>
        <p:nvSpPr>
          <p:cNvPr id="4" name="Text Placeholder 3"/>
          <p:cNvSpPr txBox="1">
            <a:spLocks/>
          </p:cNvSpPr>
          <p:nvPr/>
        </p:nvSpPr>
        <p:spPr>
          <a:xfrm>
            <a:off x="7315200" y="914400"/>
            <a:ext cx="4366207" cy="5258880"/>
          </a:xfrm>
          <a:prstGeom prst="rect">
            <a:avLst/>
          </a:prstGeom>
          <a:solidFill>
            <a:schemeClr val="bg1"/>
          </a:solidFill>
          <a:ln>
            <a:solidFill>
              <a:schemeClr val="tx2">
                <a:lumMod val="20000"/>
                <a:lumOff val="80000"/>
              </a:schemeClr>
            </a:solidFill>
          </a:ln>
        </p:spPr>
        <p:txBody>
          <a:bodyPr lIns="274320" tIns="274320" rIns="274320" bIns="274320" anchor="ctr" anchorCtr="0"/>
          <a:lstStyle>
            <a:lvl1pPr marL="0" indent="0" algn="l" defTabSz="914400" rtl="0" eaLnBrk="1" latinLnBrk="0" hangingPunct="1">
              <a:lnSpc>
                <a:spcPct val="87000"/>
              </a:lnSpc>
              <a:spcBef>
                <a:spcPts val="1800"/>
              </a:spcBef>
              <a:buClr>
                <a:schemeClr val="accent1"/>
              </a:buClr>
              <a:buFont typeface="Arial"/>
              <a:buNone/>
              <a:defRPr sz="2800" kern="1200">
                <a:solidFill>
                  <a:schemeClr val="bg2">
                    <a:lumMod val="25000"/>
                  </a:schemeClr>
                </a:solidFill>
                <a:latin typeface="+mn-lt"/>
                <a:ea typeface="+mn-ea"/>
                <a:cs typeface="+mn-cs"/>
              </a:defRPr>
            </a:lvl1pPr>
            <a:lvl2pPr marL="6858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228600" algn="ctr"/>
            <a:r>
              <a:rPr lang="en-US" sz="2000">
                <a:solidFill>
                  <a:schemeClr val="accent1"/>
                </a:solidFill>
              </a:rPr>
              <a:t>A member calls in with a warranty issue of $700. During the consultation, express to the member what options are available. For example, you offer to send a letter on their behalf.  Explain that process (draft &amp; copy to be sent to them must be requested, etc.) and what happens after the letter is sent. What if the other party doesn’t comply? Will you negotiate on their behalf? How will you keep them updated? </a:t>
            </a:r>
          </a:p>
        </p:txBody>
      </p:sp>
      <p:sp>
        <p:nvSpPr>
          <p:cNvPr id="7" name="Text Placeholder 3"/>
          <p:cNvSpPr txBox="1">
            <a:spLocks/>
          </p:cNvSpPr>
          <p:nvPr/>
        </p:nvSpPr>
        <p:spPr>
          <a:xfrm>
            <a:off x="7315200" y="329783"/>
            <a:ext cx="4366207" cy="689548"/>
          </a:xfrm>
          <a:prstGeom prst="rect">
            <a:avLst/>
          </a:prstGeom>
          <a:solidFill>
            <a:schemeClr val="accent2"/>
          </a:solidFill>
          <a:ln>
            <a:solidFill>
              <a:schemeClr val="tx2">
                <a:lumMod val="20000"/>
                <a:lumOff val="80000"/>
              </a:schemeClr>
            </a:solidFill>
          </a:ln>
        </p:spPr>
        <p:txBody>
          <a:bodyPr anchor="ctr" anchorCtr="0"/>
          <a:lstStyle>
            <a:lvl1pPr marL="0" indent="0" algn="l" defTabSz="914400" rtl="0" eaLnBrk="1" latinLnBrk="0" hangingPunct="1">
              <a:lnSpc>
                <a:spcPct val="87000"/>
              </a:lnSpc>
              <a:spcBef>
                <a:spcPts val="1800"/>
              </a:spcBef>
              <a:buClr>
                <a:schemeClr val="accent1"/>
              </a:buClr>
              <a:buFont typeface="Arial"/>
              <a:buNone/>
              <a:defRPr sz="2800" kern="1200">
                <a:solidFill>
                  <a:schemeClr val="bg2">
                    <a:lumMod val="25000"/>
                  </a:schemeClr>
                </a:solidFill>
                <a:latin typeface="+mn-lt"/>
                <a:ea typeface="+mn-ea"/>
                <a:cs typeface="+mn-cs"/>
              </a:defRPr>
            </a:lvl1pPr>
            <a:lvl2pPr marL="6858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600" cap="all">
                <a:solidFill>
                  <a:schemeClr val="bg1"/>
                </a:solidFill>
              </a:rPr>
              <a:t>example</a:t>
            </a:r>
          </a:p>
        </p:txBody>
      </p:sp>
    </p:spTree>
    <p:extLst>
      <p:ext uri="{BB962C8B-B14F-4D97-AF65-F5344CB8AC3E}">
        <p14:creationId xmlns:p14="http://schemas.microsoft.com/office/powerpoint/2010/main" val="312596570"/>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a:solidFill>
                  <a:schemeClr val="accent3"/>
                </a:solidFill>
              </a:rPr>
              <a:t>Enhance: Identity</a:t>
            </a:r>
          </a:p>
        </p:txBody>
      </p:sp>
      <p:sp>
        <p:nvSpPr>
          <p:cNvPr id="2" name="Content Placeholder 1"/>
          <p:cNvSpPr>
            <a:spLocks noGrp="1"/>
          </p:cNvSpPr>
          <p:nvPr>
            <p:ph idx="1"/>
          </p:nvPr>
        </p:nvSpPr>
        <p:spPr/>
        <p:txBody>
          <a:bodyPr>
            <a:normAutofit lnSpcReduction="10000"/>
          </a:bodyPr>
          <a:lstStyle/>
          <a:p>
            <a:pPr algn="ctr"/>
            <a:r>
              <a:rPr lang="en-US" sz="4400" b="1">
                <a:solidFill>
                  <a:schemeClr val="bg1"/>
                </a:solidFill>
              </a:rPr>
              <a:t>Address </a:t>
            </a:r>
            <a:r>
              <a:rPr lang="en-US" sz="4400" b="1" err="1">
                <a:solidFill>
                  <a:schemeClr val="bg1"/>
                </a:solidFill>
              </a:rPr>
              <a:t>Avvo</a:t>
            </a:r>
            <a:r>
              <a:rPr lang="en-US" sz="4400" b="1">
                <a:solidFill>
                  <a:schemeClr val="bg1"/>
                </a:solidFill>
              </a:rPr>
              <a:t> and Become </a:t>
            </a:r>
            <a:br>
              <a:rPr lang="en-US" sz="4400" b="1">
                <a:solidFill>
                  <a:schemeClr val="bg1"/>
                </a:solidFill>
              </a:rPr>
            </a:br>
            <a:r>
              <a:rPr lang="en-US" sz="4400" b="1">
                <a:solidFill>
                  <a:schemeClr val="bg1"/>
                </a:solidFill>
              </a:rPr>
              <a:t>Yelp! of Legal Services</a:t>
            </a:r>
          </a:p>
          <a:p>
            <a:pPr algn="ctr">
              <a:spcBef>
                <a:spcPts val="3800"/>
              </a:spcBef>
            </a:pPr>
            <a:r>
              <a:rPr lang="en-US">
                <a:solidFill>
                  <a:schemeClr val="bg1"/>
                </a:solidFill>
              </a:rPr>
              <a:t>All law firms are proudly displayed </a:t>
            </a:r>
            <a:br>
              <a:rPr lang="en-US">
                <a:solidFill>
                  <a:schemeClr val="bg1"/>
                </a:solidFill>
              </a:rPr>
            </a:br>
            <a:r>
              <a:rPr lang="en-US">
                <a:solidFill>
                  <a:schemeClr val="bg1"/>
                </a:solidFill>
              </a:rPr>
              <a:t>on </a:t>
            </a:r>
            <a:r>
              <a:rPr lang="en-US" err="1">
                <a:solidFill>
                  <a:schemeClr val="bg1"/>
                </a:solidFill>
              </a:rPr>
              <a:t>legalshield.com</a:t>
            </a:r>
            <a:endParaRPr lang="en-US">
              <a:solidFill>
                <a:schemeClr val="bg1"/>
              </a:solidFill>
            </a:endParaRPr>
          </a:p>
          <a:p>
            <a:pPr algn="ctr"/>
            <a:r>
              <a:rPr lang="en-US">
                <a:solidFill>
                  <a:schemeClr val="bg1"/>
                </a:solidFill>
              </a:rPr>
              <a:t>All lawyer profiles are on </a:t>
            </a:r>
            <a:r>
              <a:rPr lang="en-US" err="1">
                <a:solidFill>
                  <a:schemeClr val="bg1"/>
                </a:solidFill>
              </a:rPr>
              <a:t>legalshield.com</a:t>
            </a:r>
            <a:endParaRPr lang="en-US">
              <a:solidFill>
                <a:schemeClr val="bg1"/>
              </a:solidFill>
            </a:endParaRPr>
          </a:p>
          <a:p>
            <a:pPr algn="ctr"/>
            <a:r>
              <a:rPr lang="en-US">
                <a:solidFill>
                  <a:schemeClr val="bg1"/>
                </a:solidFill>
              </a:rPr>
              <a:t>Expanding to all referral lawyers in 2018</a:t>
            </a:r>
          </a:p>
        </p:txBody>
      </p:sp>
    </p:spTree>
    <p:extLst>
      <p:ext uri="{BB962C8B-B14F-4D97-AF65-F5344CB8AC3E}">
        <p14:creationId xmlns:p14="http://schemas.microsoft.com/office/powerpoint/2010/main" val="498414501"/>
      </p:ext>
    </p:extLst>
  </p:cSld>
  <p:clrMapOvr>
    <a:masterClrMapping/>
  </p:clrMapOvr>
  <p:transition spd="slow">
    <p:cove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accent1"/>
                </a:solidFill>
              </a:rPr>
              <a:t>What Can We Do Better</a:t>
            </a:r>
          </a:p>
        </p:txBody>
      </p:sp>
      <p:sp>
        <p:nvSpPr>
          <p:cNvPr id="3" name="Content Placeholder 2"/>
          <p:cNvSpPr>
            <a:spLocks noGrp="1"/>
          </p:cNvSpPr>
          <p:nvPr>
            <p:ph idx="1"/>
          </p:nvPr>
        </p:nvSpPr>
        <p:spPr/>
        <p:txBody>
          <a:bodyPr>
            <a:noAutofit/>
          </a:bodyPr>
          <a:lstStyle/>
          <a:p>
            <a:pPr marL="571500" indent="-571500">
              <a:buFont typeface="Arial" charset="0"/>
              <a:buChar char="•"/>
            </a:pPr>
            <a:r>
              <a:rPr lang="en-US" sz="2400"/>
              <a:t>Many member complaints originate from the member not understanding the process that relates to their legal situation.</a:t>
            </a:r>
          </a:p>
          <a:p>
            <a:pPr marL="571500" indent="-571500">
              <a:buFont typeface="Arial" charset="0"/>
              <a:buChar char="•"/>
            </a:pPr>
            <a:r>
              <a:rPr lang="en-US" sz="2400">
                <a:solidFill>
                  <a:schemeClr val="tx1"/>
                </a:solidFill>
              </a:rPr>
              <a:t>During consultation, we need to be listening to the member and making sure we understand what resolution they are hoping to achieve. </a:t>
            </a:r>
          </a:p>
          <a:p>
            <a:pPr marL="571500" indent="-571500">
              <a:buFont typeface="Arial" charset="0"/>
              <a:buChar char="•"/>
            </a:pPr>
            <a:r>
              <a:rPr lang="en-US" sz="2400">
                <a:solidFill>
                  <a:schemeClr val="tx1"/>
                </a:solidFill>
              </a:rPr>
              <a:t>Once we understand that, we need to take them through the steps that may be necessary to reach their desired outcome, even if it is likely that the only true resolution will occur at the 25% discounted rate. </a:t>
            </a:r>
          </a:p>
          <a:p>
            <a:pPr marL="571500" indent="-571500">
              <a:buFont typeface="Arial" charset="0"/>
              <a:buChar char="•"/>
            </a:pPr>
            <a:r>
              <a:rPr lang="en-US" sz="2400">
                <a:solidFill>
                  <a:schemeClr val="tx1"/>
                </a:solidFill>
              </a:rPr>
              <a:t>Helping them see the entire picture from the beginning versus piece milling the services at each step will ease frustration and misunderstanding. In essence, teach the member how to use the membership. </a:t>
            </a:r>
          </a:p>
        </p:txBody>
      </p:sp>
    </p:spTree>
    <p:extLst>
      <p:ext uri="{BB962C8B-B14F-4D97-AF65-F5344CB8AC3E}">
        <p14:creationId xmlns:p14="http://schemas.microsoft.com/office/powerpoint/2010/main" val="2631631702"/>
      </p:ext>
    </p:extLst>
  </p:cSld>
  <p:clrMapOvr>
    <a:masterClrMapping/>
  </p:clrMapOvr>
  <p:transition spd="med">
    <p:pull/>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54520"/>
            <a:ext cx="5817433" cy="1600200"/>
          </a:xfrm>
        </p:spPr>
        <p:txBody>
          <a:bodyPr/>
          <a:lstStyle/>
          <a:p>
            <a:r>
              <a:rPr lang="en-US">
                <a:solidFill>
                  <a:schemeClr val="accent1"/>
                </a:solidFill>
              </a:rPr>
              <a:t>“For anything not otherwise covered, you are entitled to a 25% discount.”</a:t>
            </a:r>
          </a:p>
        </p:txBody>
      </p:sp>
      <p:sp>
        <p:nvSpPr>
          <p:cNvPr id="3" name="Content Placeholder 2"/>
          <p:cNvSpPr>
            <a:spLocks noGrp="1"/>
          </p:cNvSpPr>
          <p:nvPr>
            <p:ph idx="1"/>
          </p:nvPr>
        </p:nvSpPr>
        <p:spPr>
          <a:xfrm>
            <a:off x="838201" y="3613354"/>
            <a:ext cx="6192186" cy="2802193"/>
          </a:xfrm>
        </p:spPr>
        <p:txBody>
          <a:bodyPr anchor="ctr" anchorCtr="0">
            <a:normAutofit fontScale="92500" lnSpcReduction="10000"/>
          </a:bodyPr>
          <a:lstStyle/>
          <a:p>
            <a:r>
              <a:rPr lang="en-US"/>
              <a:t>That’s how the product is presented and it is one of our competitive advantages. We need to make sure we are </a:t>
            </a:r>
            <a:r>
              <a:rPr lang="en-US" u="sng"/>
              <a:t>always</a:t>
            </a:r>
            <a:r>
              <a:rPr lang="en-US"/>
              <a:t> offering the 25% discount.  </a:t>
            </a:r>
          </a:p>
        </p:txBody>
      </p:sp>
      <p:sp>
        <p:nvSpPr>
          <p:cNvPr id="4" name="Text Placeholder 3"/>
          <p:cNvSpPr txBox="1">
            <a:spLocks/>
          </p:cNvSpPr>
          <p:nvPr/>
        </p:nvSpPr>
        <p:spPr>
          <a:xfrm>
            <a:off x="7315200" y="914400"/>
            <a:ext cx="4366207" cy="5258880"/>
          </a:xfrm>
          <a:prstGeom prst="rect">
            <a:avLst/>
          </a:prstGeom>
          <a:solidFill>
            <a:schemeClr val="bg1"/>
          </a:solidFill>
          <a:ln>
            <a:solidFill>
              <a:schemeClr val="tx2">
                <a:lumMod val="20000"/>
                <a:lumOff val="80000"/>
              </a:schemeClr>
            </a:solidFill>
          </a:ln>
        </p:spPr>
        <p:txBody>
          <a:bodyPr lIns="274320" tIns="274320" rIns="274320" bIns="274320" anchor="ctr" anchorCtr="0"/>
          <a:lstStyle>
            <a:lvl1pPr marL="0" indent="0" algn="l" defTabSz="914400" rtl="0" eaLnBrk="1" latinLnBrk="0" hangingPunct="1">
              <a:lnSpc>
                <a:spcPct val="87000"/>
              </a:lnSpc>
              <a:spcBef>
                <a:spcPts val="1800"/>
              </a:spcBef>
              <a:buClr>
                <a:schemeClr val="accent1"/>
              </a:buClr>
              <a:buFont typeface="Arial"/>
              <a:buNone/>
              <a:defRPr sz="2800" kern="1200">
                <a:solidFill>
                  <a:schemeClr val="bg2">
                    <a:lumMod val="25000"/>
                  </a:schemeClr>
                </a:solidFill>
                <a:latin typeface="+mn-lt"/>
                <a:ea typeface="+mn-ea"/>
                <a:cs typeface="+mn-cs"/>
              </a:defRPr>
            </a:lvl1pPr>
            <a:lvl2pPr marL="6858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228600" algn="ctr"/>
            <a:r>
              <a:rPr lang="en-US" sz="2400">
                <a:solidFill>
                  <a:schemeClr val="accent1"/>
                </a:solidFill>
              </a:rPr>
              <a:t>A member purchases a small business plan and a family legal plan. The member is named in a legal situation, related to their business, but as an individual resulting in no coverage per the contract. How do we help the member? We offer the member a 25% discount.  </a:t>
            </a:r>
          </a:p>
        </p:txBody>
      </p:sp>
      <p:sp>
        <p:nvSpPr>
          <p:cNvPr id="7" name="Text Placeholder 3"/>
          <p:cNvSpPr txBox="1">
            <a:spLocks/>
          </p:cNvSpPr>
          <p:nvPr/>
        </p:nvSpPr>
        <p:spPr>
          <a:xfrm>
            <a:off x="7315200" y="329783"/>
            <a:ext cx="4366207" cy="689548"/>
          </a:xfrm>
          <a:prstGeom prst="rect">
            <a:avLst/>
          </a:prstGeom>
          <a:solidFill>
            <a:schemeClr val="accent2"/>
          </a:solidFill>
          <a:ln>
            <a:solidFill>
              <a:schemeClr val="tx2">
                <a:lumMod val="20000"/>
                <a:lumOff val="80000"/>
              </a:schemeClr>
            </a:solidFill>
          </a:ln>
        </p:spPr>
        <p:txBody>
          <a:bodyPr anchor="ctr" anchorCtr="0"/>
          <a:lstStyle>
            <a:lvl1pPr marL="0" indent="0" algn="l" defTabSz="914400" rtl="0" eaLnBrk="1" latinLnBrk="0" hangingPunct="1">
              <a:lnSpc>
                <a:spcPct val="87000"/>
              </a:lnSpc>
              <a:spcBef>
                <a:spcPts val="1800"/>
              </a:spcBef>
              <a:buClr>
                <a:schemeClr val="accent1"/>
              </a:buClr>
              <a:buFont typeface="Arial"/>
              <a:buNone/>
              <a:defRPr sz="2800" kern="1200">
                <a:solidFill>
                  <a:schemeClr val="bg2">
                    <a:lumMod val="25000"/>
                  </a:schemeClr>
                </a:solidFill>
                <a:latin typeface="+mn-lt"/>
                <a:ea typeface="+mn-ea"/>
                <a:cs typeface="+mn-cs"/>
              </a:defRPr>
            </a:lvl1pPr>
            <a:lvl2pPr marL="6858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600" cap="all">
                <a:solidFill>
                  <a:schemeClr val="bg1"/>
                </a:solidFill>
              </a:rPr>
              <a:t>example</a:t>
            </a:r>
          </a:p>
        </p:txBody>
      </p:sp>
    </p:spTree>
    <p:extLst>
      <p:ext uri="{BB962C8B-B14F-4D97-AF65-F5344CB8AC3E}">
        <p14:creationId xmlns:p14="http://schemas.microsoft.com/office/powerpoint/2010/main" val="2931503374"/>
      </p:ext>
    </p:extLst>
  </p:cSld>
  <p:clrMapOvr>
    <a:masterClrMapping/>
  </p:clrMapOvr>
  <p:transition spd="med">
    <p:pull/>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accent1"/>
                </a:solidFill>
              </a:rPr>
              <a:t>What About Exclusions</a:t>
            </a:r>
          </a:p>
        </p:txBody>
      </p:sp>
      <p:sp>
        <p:nvSpPr>
          <p:cNvPr id="3" name="Content Placeholder 2"/>
          <p:cNvSpPr>
            <a:spLocks noGrp="1"/>
          </p:cNvSpPr>
          <p:nvPr>
            <p:ph idx="1"/>
          </p:nvPr>
        </p:nvSpPr>
        <p:spPr/>
        <p:txBody>
          <a:bodyPr>
            <a:normAutofit fontScale="55000" lnSpcReduction="20000"/>
          </a:bodyPr>
          <a:lstStyle/>
          <a:p>
            <a:pPr marL="571500" indent="-571500">
              <a:spcBef>
                <a:spcPts val="1200"/>
              </a:spcBef>
              <a:buFont typeface="Arial" charset="0"/>
              <a:buChar char="•"/>
            </a:pPr>
            <a:r>
              <a:rPr lang="en-US">
                <a:solidFill>
                  <a:schemeClr val="tx1"/>
                </a:solidFill>
              </a:rPr>
              <a:t>We have members who have </a:t>
            </a:r>
            <a:r>
              <a:rPr lang="en-US" err="1">
                <a:solidFill>
                  <a:schemeClr val="tx1"/>
                </a:solidFill>
              </a:rPr>
              <a:t>Smallbiz</a:t>
            </a:r>
            <a:r>
              <a:rPr lang="en-US">
                <a:solidFill>
                  <a:schemeClr val="tx1"/>
                </a:solidFill>
              </a:rPr>
              <a:t> plans and personal/family plans yet still have situations where we offer them no benefits. They’ve bought everything from us that we offer and they understandably assume that their legal needs are covered. </a:t>
            </a:r>
          </a:p>
          <a:p>
            <a:pPr marL="571500" indent="-571500">
              <a:spcBef>
                <a:spcPts val="1200"/>
              </a:spcBef>
              <a:buFont typeface="Arial" charset="0"/>
              <a:buChar char="•"/>
            </a:pPr>
            <a:r>
              <a:rPr lang="en-US">
                <a:solidFill>
                  <a:schemeClr val="tx1"/>
                </a:solidFill>
              </a:rPr>
              <a:t>For those legal plans that exclude business assistance -  there is no requirement to offer a 25% discount in those situations outside of the example above. </a:t>
            </a:r>
          </a:p>
          <a:p>
            <a:pPr marL="571500" indent="-571500">
              <a:spcBef>
                <a:spcPts val="1200"/>
              </a:spcBef>
              <a:buFont typeface="Arial" charset="0"/>
              <a:buChar char="•"/>
            </a:pPr>
            <a:r>
              <a:rPr lang="en-US">
                <a:solidFill>
                  <a:schemeClr val="tx1"/>
                </a:solidFill>
              </a:rPr>
              <a:t>The 25% discount was added to the plan to be sure we always had something to offer the member. We need to make sure our focus is offering service to whatever degree we can, not limiting service.  </a:t>
            </a:r>
          </a:p>
          <a:p>
            <a:pPr marL="571500" indent="-571500">
              <a:spcBef>
                <a:spcPts val="1200"/>
              </a:spcBef>
              <a:buFont typeface="Arial" charset="0"/>
              <a:buChar char="•"/>
            </a:pPr>
            <a:r>
              <a:rPr lang="en-US">
                <a:solidFill>
                  <a:schemeClr val="tx1"/>
                </a:solidFill>
              </a:rPr>
              <a:t>The “take rate” may not be high but to ensure we are doing all we can to provide service, we must at least make the offer.</a:t>
            </a:r>
          </a:p>
          <a:p>
            <a:pPr marL="571500" indent="-571500">
              <a:spcBef>
                <a:spcPts val="1200"/>
              </a:spcBef>
              <a:buFont typeface="Arial" charset="0"/>
              <a:buChar char="•"/>
            </a:pPr>
            <a:r>
              <a:rPr lang="en-US"/>
              <a:t>The amendment must always be honored.</a:t>
            </a:r>
          </a:p>
          <a:p>
            <a:pPr marL="571500" indent="-571500">
              <a:buFont typeface="Arial" charset="0"/>
              <a:buChar char="•"/>
            </a:pPr>
            <a:endParaRPr lang="en-US">
              <a:solidFill>
                <a:schemeClr val="tx1"/>
              </a:solidFill>
            </a:endParaRPr>
          </a:p>
          <a:p>
            <a:r>
              <a:rPr lang="en-US">
                <a:solidFill>
                  <a:schemeClr val="tx1"/>
                </a:solidFill>
              </a:rPr>
              <a:t>  </a:t>
            </a:r>
          </a:p>
        </p:txBody>
      </p:sp>
    </p:spTree>
    <p:extLst>
      <p:ext uri="{BB962C8B-B14F-4D97-AF65-F5344CB8AC3E}">
        <p14:creationId xmlns:p14="http://schemas.microsoft.com/office/powerpoint/2010/main" val="3347272309"/>
      </p:ext>
    </p:extLst>
  </p:cSld>
  <p:clrMapOvr>
    <a:masterClrMapping/>
  </p:clrMapOvr>
  <p:transition spd="med">
    <p:pull/>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4364"/>
            <a:ext cx="5817433" cy="1600200"/>
          </a:xfrm>
        </p:spPr>
        <p:txBody>
          <a:bodyPr/>
          <a:lstStyle/>
          <a:p>
            <a:r>
              <a:rPr lang="en-US">
                <a:solidFill>
                  <a:schemeClr val="accent1"/>
                </a:solidFill>
              </a:rPr>
              <a:t>Uncontested Divorce</a:t>
            </a:r>
          </a:p>
        </p:txBody>
      </p:sp>
      <p:sp>
        <p:nvSpPr>
          <p:cNvPr id="3" name="Content Placeholder 2"/>
          <p:cNvSpPr>
            <a:spLocks noGrp="1"/>
          </p:cNvSpPr>
          <p:nvPr>
            <p:ph idx="1"/>
          </p:nvPr>
        </p:nvSpPr>
        <p:spPr>
          <a:xfrm>
            <a:off x="838201" y="2212258"/>
            <a:ext cx="6192186" cy="4203289"/>
          </a:xfrm>
        </p:spPr>
        <p:txBody>
          <a:bodyPr anchor="ctr" anchorCtr="0">
            <a:normAutofit/>
          </a:bodyPr>
          <a:lstStyle/>
          <a:p>
            <a:r>
              <a:rPr lang="en-US"/>
              <a:t>There is a great deal of frustration around this benefit  expressed by members. How can we handle this better? </a:t>
            </a:r>
          </a:p>
        </p:txBody>
      </p:sp>
      <p:sp>
        <p:nvSpPr>
          <p:cNvPr id="4" name="Text Placeholder 3"/>
          <p:cNvSpPr txBox="1">
            <a:spLocks/>
          </p:cNvSpPr>
          <p:nvPr/>
        </p:nvSpPr>
        <p:spPr>
          <a:xfrm>
            <a:off x="7315200" y="914400"/>
            <a:ext cx="4366207" cy="5258880"/>
          </a:xfrm>
          <a:prstGeom prst="rect">
            <a:avLst/>
          </a:prstGeom>
          <a:solidFill>
            <a:schemeClr val="bg1"/>
          </a:solidFill>
          <a:ln>
            <a:solidFill>
              <a:schemeClr val="tx2">
                <a:lumMod val="20000"/>
                <a:lumOff val="80000"/>
              </a:schemeClr>
            </a:solidFill>
          </a:ln>
        </p:spPr>
        <p:txBody>
          <a:bodyPr lIns="274320" tIns="274320" rIns="274320" bIns="274320" anchor="ctr" anchorCtr="0"/>
          <a:lstStyle>
            <a:lvl1pPr marL="0" indent="0" algn="l" defTabSz="914400" rtl="0" eaLnBrk="1" latinLnBrk="0" hangingPunct="1">
              <a:lnSpc>
                <a:spcPct val="87000"/>
              </a:lnSpc>
              <a:spcBef>
                <a:spcPts val="1800"/>
              </a:spcBef>
              <a:buClr>
                <a:schemeClr val="accent1"/>
              </a:buClr>
              <a:buFont typeface="Arial"/>
              <a:buNone/>
              <a:defRPr sz="2800" kern="1200">
                <a:solidFill>
                  <a:schemeClr val="bg2">
                    <a:lumMod val="25000"/>
                  </a:schemeClr>
                </a:solidFill>
                <a:latin typeface="+mn-lt"/>
                <a:ea typeface="+mn-ea"/>
                <a:cs typeface="+mn-cs"/>
              </a:defRPr>
            </a:lvl1pPr>
            <a:lvl2pPr marL="6858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228600" algn="ctr"/>
            <a:r>
              <a:rPr lang="en-US" sz="2400">
                <a:solidFill>
                  <a:schemeClr val="accent1"/>
                </a:solidFill>
              </a:rPr>
              <a:t>When a member calls in regarding uncontested divorce, regardless if named member or spouse, the CSR should explain the 90 day waiting period (and additional period if your state so requires), what uncontested means, caps on assets, the general process, etc. and advise that for benefits to apply, the named member must be the person to initiate the intake with the law firm. </a:t>
            </a:r>
          </a:p>
        </p:txBody>
      </p:sp>
      <p:sp>
        <p:nvSpPr>
          <p:cNvPr id="7" name="Text Placeholder 3"/>
          <p:cNvSpPr txBox="1">
            <a:spLocks/>
          </p:cNvSpPr>
          <p:nvPr/>
        </p:nvSpPr>
        <p:spPr>
          <a:xfrm>
            <a:off x="7315200" y="329783"/>
            <a:ext cx="4366207" cy="689548"/>
          </a:xfrm>
          <a:prstGeom prst="rect">
            <a:avLst/>
          </a:prstGeom>
          <a:solidFill>
            <a:schemeClr val="accent2"/>
          </a:solidFill>
          <a:ln>
            <a:solidFill>
              <a:schemeClr val="tx2">
                <a:lumMod val="20000"/>
                <a:lumOff val="80000"/>
              </a:schemeClr>
            </a:solidFill>
          </a:ln>
        </p:spPr>
        <p:txBody>
          <a:bodyPr anchor="ctr" anchorCtr="0"/>
          <a:lstStyle>
            <a:lvl1pPr marL="0" indent="0" algn="l" defTabSz="914400" rtl="0" eaLnBrk="1" latinLnBrk="0" hangingPunct="1">
              <a:lnSpc>
                <a:spcPct val="87000"/>
              </a:lnSpc>
              <a:spcBef>
                <a:spcPts val="1800"/>
              </a:spcBef>
              <a:buClr>
                <a:schemeClr val="accent1"/>
              </a:buClr>
              <a:buFont typeface="Arial"/>
              <a:buNone/>
              <a:defRPr sz="2800" kern="1200">
                <a:solidFill>
                  <a:schemeClr val="bg2">
                    <a:lumMod val="25000"/>
                  </a:schemeClr>
                </a:solidFill>
                <a:latin typeface="+mn-lt"/>
                <a:ea typeface="+mn-ea"/>
                <a:cs typeface="+mn-cs"/>
              </a:defRPr>
            </a:lvl1pPr>
            <a:lvl2pPr marL="6858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600" cap="all">
                <a:solidFill>
                  <a:schemeClr val="bg1"/>
                </a:solidFill>
              </a:rPr>
              <a:t>CSR Procedure Change</a:t>
            </a:r>
          </a:p>
        </p:txBody>
      </p:sp>
    </p:spTree>
    <p:extLst>
      <p:ext uri="{BB962C8B-B14F-4D97-AF65-F5344CB8AC3E}">
        <p14:creationId xmlns:p14="http://schemas.microsoft.com/office/powerpoint/2010/main" val="2064954653"/>
      </p:ext>
    </p:extLst>
  </p:cSld>
  <p:clrMapOvr>
    <a:masterClrMapping/>
  </p:clrMapOvr>
  <p:transition spd="med">
    <p:pull/>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accent1"/>
                </a:solidFill>
              </a:rPr>
              <a:t>Why Have the CSR Do This</a:t>
            </a:r>
          </a:p>
        </p:txBody>
      </p:sp>
      <p:sp>
        <p:nvSpPr>
          <p:cNvPr id="3" name="Content Placeholder 2"/>
          <p:cNvSpPr>
            <a:spLocks noGrp="1"/>
          </p:cNvSpPr>
          <p:nvPr>
            <p:ph idx="1"/>
          </p:nvPr>
        </p:nvSpPr>
        <p:spPr/>
        <p:txBody>
          <a:bodyPr>
            <a:normAutofit fontScale="70000" lnSpcReduction="20000"/>
          </a:bodyPr>
          <a:lstStyle/>
          <a:p>
            <a:pPr marL="571500" indent="-571500">
              <a:buFont typeface="Arial" charset="0"/>
              <a:buChar char="•"/>
            </a:pPr>
            <a:r>
              <a:rPr lang="en-US"/>
              <a:t>If the spouse calls in and intake is created the provider is at risk of a conflict arising later, therefore most of you are not talking with that spouse.</a:t>
            </a:r>
          </a:p>
          <a:p>
            <a:pPr marL="571500" indent="-571500">
              <a:buFont typeface="Arial" charset="0"/>
              <a:buChar char="•"/>
            </a:pPr>
            <a:r>
              <a:rPr lang="en-US">
                <a:solidFill>
                  <a:schemeClr val="tx1"/>
                </a:solidFill>
              </a:rPr>
              <a:t>However, the spouse should be able, as a member, to be given the details of what constitutes an uncontested divorce, the requirements for qualification and the process that must be followed for the service to be provided through the membership. Scripting for the CSR will ensure that all members receive the same information on this benefit.</a:t>
            </a:r>
          </a:p>
          <a:p>
            <a:pPr marL="571500" indent="-571500">
              <a:buFont typeface="Arial" charset="0"/>
              <a:buChar char="•"/>
            </a:pPr>
            <a:r>
              <a:rPr lang="en-US">
                <a:solidFill>
                  <a:schemeClr val="tx1"/>
                </a:solidFill>
              </a:rPr>
              <a:t>If the uncontested divorce proceeds, the spouse and the named member will understand the process and follow the requirements of the plan to have the uncontested divorce processed. </a:t>
            </a:r>
          </a:p>
          <a:p>
            <a:r>
              <a:rPr lang="en-US">
                <a:solidFill>
                  <a:schemeClr val="tx1"/>
                </a:solidFill>
              </a:rPr>
              <a:t>  </a:t>
            </a:r>
          </a:p>
        </p:txBody>
      </p:sp>
    </p:spTree>
    <p:extLst>
      <p:ext uri="{BB962C8B-B14F-4D97-AF65-F5344CB8AC3E}">
        <p14:creationId xmlns:p14="http://schemas.microsoft.com/office/powerpoint/2010/main" val="1373783477"/>
      </p:ext>
    </p:extLst>
  </p:cSld>
  <p:clrMapOvr>
    <a:masterClrMapping/>
  </p:clrMapOvr>
  <p:transition spd="med">
    <p:pull/>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4364"/>
            <a:ext cx="5817433" cy="1600200"/>
          </a:xfrm>
        </p:spPr>
        <p:txBody>
          <a:bodyPr/>
          <a:lstStyle/>
          <a:p>
            <a:r>
              <a:rPr lang="en-US">
                <a:solidFill>
                  <a:schemeClr val="accent1"/>
                </a:solidFill>
              </a:rPr>
              <a:t>Conflict of Interest</a:t>
            </a:r>
          </a:p>
        </p:txBody>
      </p:sp>
      <p:sp>
        <p:nvSpPr>
          <p:cNvPr id="3" name="Content Placeholder 2"/>
          <p:cNvSpPr>
            <a:spLocks noGrp="1"/>
          </p:cNvSpPr>
          <p:nvPr>
            <p:ph idx="1"/>
          </p:nvPr>
        </p:nvSpPr>
        <p:spPr>
          <a:xfrm>
            <a:off x="838201" y="2212258"/>
            <a:ext cx="6192186" cy="4203289"/>
          </a:xfrm>
        </p:spPr>
        <p:txBody>
          <a:bodyPr anchor="ctr" anchorCtr="0">
            <a:normAutofit/>
          </a:bodyPr>
          <a:lstStyle/>
          <a:p>
            <a:r>
              <a:rPr lang="en-US"/>
              <a:t>Associates and members often ask questions about conflicts, how they arise and how are they resolved. </a:t>
            </a:r>
          </a:p>
        </p:txBody>
      </p:sp>
      <p:sp>
        <p:nvSpPr>
          <p:cNvPr id="4" name="Text Placeholder 3"/>
          <p:cNvSpPr txBox="1">
            <a:spLocks/>
          </p:cNvSpPr>
          <p:nvPr/>
        </p:nvSpPr>
        <p:spPr>
          <a:xfrm>
            <a:off x="7315200" y="914400"/>
            <a:ext cx="4366207" cy="5258880"/>
          </a:xfrm>
          <a:prstGeom prst="rect">
            <a:avLst/>
          </a:prstGeom>
          <a:solidFill>
            <a:schemeClr val="bg1"/>
          </a:solidFill>
          <a:ln>
            <a:solidFill>
              <a:schemeClr val="tx2">
                <a:lumMod val="20000"/>
                <a:lumOff val="80000"/>
              </a:schemeClr>
            </a:solidFill>
          </a:ln>
        </p:spPr>
        <p:txBody>
          <a:bodyPr lIns="274320" tIns="274320" rIns="274320" bIns="274320" anchor="ctr" anchorCtr="0"/>
          <a:lstStyle>
            <a:lvl1pPr marL="0" indent="0" algn="l" defTabSz="914400" rtl="0" eaLnBrk="1" latinLnBrk="0" hangingPunct="1">
              <a:lnSpc>
                <a:spcPct val="87000"/>
              </a:lnSpc>
              <a:spcBef>
                <a:spcPts val="1800"/>
              </a:spcBef>
              <a:buClr>
                <a:schemeClr val="accent1"/>
              </a:buClr>
              <a:buFont typeface="Arial"/>
              <a:buNone/>
              <a:defRPr sz="2800" kern="1200">
                <a:solidFill>
                  <a:schemeClr val="bg2">
                    <a:lumMod val="25000"/>
                  </a:schemeClr>
                </a:solidFill>
                <a:latin typeface="+mn-lt"/>
                <a:ea typeface="+mn-ea"/>
                <a:cs typeface="+mn-cs"/>
              </a:defRPr>
            </a:lvl1pPr>
            <a:lvl2pPr marL="6858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228600" algn="ctr"/>
            <a:r>
              <a:rPr lang="en-US" sz="2400">
                <a:solidFill>
                  <a:schemeClr val="accent1"/>
                </a:solidFill>
              </a:rPr>
              <a:t>Once an intake is open, the firm checks for a conflict of interest. Someone contacts the member to advise them of the COI if one exists. Firm then offers a referral or connects member to Corporate. </a:t>
            </a:r>
          </a:p>
        </p:txBody>
      </p:sp>
      <p:sp>
        <p:nvSpPr>
          <p:cNvPr id="7" name="Text Placeholder 3"/>
          <p:cNvSpPr txBox="1">
            <a:spLocks/>
          </p:cNvSpPr>
          <p:nvPr/>
        </p:nvSpPr>
        <p:spPr>
          <a:xfrm>
            <a:off x="7315200" y="329783"/>
            <a:ext cx="4366207" cy="689548"/>
          </a:xfrm>
          <a:prstGeom prst="rect">
            <a:avLst/>
          </a:prstGeom>
          <a:solidFill>
            <a:schemeClr val="accent2"/>
          </a:solidFill>
          <a:ln>
            <a:solidFill>
              <a:schemeClr val="tx2">
                <a:lumMod val="20000"/>
                <a:lumOff val="80000"/>
              </a:schemeClr>
            </a:solidFill>
          </a:ln>
        </p:spPr>
        <p:txBody>
          <a:bodyPr anchor="ctr" anchorCtr="0"/>
          <a:lstStyle>
            <a:lvl1pPr marL="0" indent="0" algn="l" defTabSz="914400" rtl="0" eaLnBrk="1" latinLnBrk="0" hangingPunct="1">
              <a:lnSpc>
                <a:spcPct val="87000"/>
              </a:lnSpc>
              <a:spcBef>
                <a:spcPts val="1800"/>
              </a:spcBef>
              <a:buClr>
                <a:schemeClr val="accent1"/>
              </a:buClr>
              <a:buFont typeface="Arial"/>
              <a:buNone/>
              <a:defRPr sz="2800" kern="1200">
                <a:solidFill>
                  <a:schemeClr val="bg2">
                    <a:lumMod val="25000"/>
                  </a:schemeClr>
                </a:solidFill>
                <a:latin typeface="+mn-lt"/>
                <a:ea typeface="+mn-ea"/>
                <a:cs typeface="+mn-cs"/>
              </a:defRPr>
            </a:lvl1pPr>
            <a:lvl2pPr marL="6858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600" cap="all">
                <a:solidFill>
                  <a:schemeClr val="bg1"/>
                </a:solidFill>
              </a:rPr>
              <a:t>Basic Procedure</a:t>
            </a:r>
          </a:p>
        </p:txBody>
      </p:sp>
    </p:spTree>
    <p:extLst>
      <p:ext uri="{BB962C8B-B14F-4D97-AF65-F5344CB8AC3E}">
        <p14:creationId xmlns:p14="http://schemas.microsoft.com/office/powerpoint/2010/main" val="4051785143"/>
      </p:ext>
    </p:extLst>
  </p:cSld>
  <p:clrMapOvr>
    <a:masterClrMapping/>
  </p:clrMapOvr>
  <p:transition spd="med">
    <p:pull/>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accent1"/>
                </a:solidFill>
              </a:rPr>
              <a:t>How Can We Do Better</a:t>
            </a:r>
          </a:p>
        </p:txBody>
      </p:sp>
      <p:sp>
        <p:nvSpPr>
          <p:cNvPr id="3" name="Content Placeholder 2"/>
          <p:cNvSpPr>
            <a:spLocks noGrp="1"/>
          </p:cNvSpPr>
          <p:nvPr>
            <p:ph idx="1"/>
          </p:nvPr>
        </p:nvSpPr>
        <p:spPr/>
        <p:txBody>
          <a:bodyPr>
            <a:normAutofit fontScale="62500" lnSpcReduction="20000"/>
          </a:bodyPr>
          <a:lstStyle/>
          <a:p>
            <a:pPr marL="571500" indent="-571500">
              <a:buFont typeface="Arial" charset="0"/>
              <a:buChar char="•"/>
            </a:pPr>
            <a:r>
              <a:rPr lang="en-US">
                <a:solidFill>
                  <a:schemeClr val="tx1"/>
                </a:solidFill>
              </a:rPr>
              <a:t>At the time of the intake, the CSR should explain the conflict of interest check and why it is a required step before a provider attorney can begin working on the member’s issue. </a:t>
            </a:r>
          </a:p>
          <a:p>
            <a:pPr marL="571500" indent="-571500">
              <a:buFont typeface="Arial" charset="0"/>
              <a:buChar char="•"/>
            </a:pPr>
            <a:r>
              <a:rPr lang="en-US"/>
              <a:t>Once a conflict is determined, contact the member to make the referral and explain that there is  a conflict, what that means and make it clear that the other party is a client, or past client, to a member of the firm. </a:t>
            </a:r>
          </a:p>
          <a:p>
            <a:pPr marL="571500" indent="-571500">
              <a:buFont typeface="Arial" charset="0"/>
              <a:buChar char="•"/>
            </a:pPr>
            <a:r>
              <a:rPr lang="en-US">
                <a:solidFill>
                  <a:schemeClr val="tx1"/>
                </a:solidFill>
              </a:rPr>
              <a:t>Include this as a topic to cover at your Open Houses with your associates so they better understand. Help them understand that conflict of interest does not exclusively apply to other LegalShield members. This is a common misunderstanding among associates. Also, explain how it works when the conflict is between LegalShield members. When do you refer both out, when do you provide assistance to the first member that creates an intake for the issue, etc.</a:t>
            </a:r>
          </a:p>
          <a:p>
            <a:r>
              <a:rPr lang="en-US">
                <a:solidFill>
                  <a:schemeClr val="tx1"/>
                </a:solidFill>
              </a:rPr>
              <a:t>  </a:t>
            </a:r>
          </a:p>
        </p:txBody>
      </p:sp>
    </p:spTree>
    <p:extLst>
      <p:ext uri="{BB962C8B-B14F-4D97-AF65-F5344CB8AC3E}">
        <p14:creationId xmlns:p14="http://schemas.microsoft.com/office/powerpoint/2010/main" val="537588517"/>
      </p:ext>
    </p:extLst>
  </p:cSld>
  <p:clrMapOvr>
    <a:masterClrMapping/>
  </p:clrMapOvr>
  <p:transition spd="med">
    <p:pull/>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4364"/>
            <a:ext cx="5817433" cy="1600200"/>
          </a:xfrm>
        </p:spPr>
        <p:txBody>
          <a:bodyPr/>
          <a:lstStyle/>
          <a:p>
            <a:r>
              <a:rPr lang="en-US">
                <a:solidFill>
                  <a:schemeClr val="accent1"/>
                </a:solidFill>
              </a:rPr>
              <a:t>Upfront Retainers</a:t>
            </a:r>
          </a:p>
        </p:txBody>
      </p:sp>
      <p:sp>
        <p:nvSpPr>
          <p:cNvPr id="3" name="Content Placeholder 2"/>
          <p:cNvSpPr>
            <a:spLocks noGrp="1"/>
          </p:cNvSpPr>
          <p:nvPr>
            <p:ph idx="1"/>
          </p:nvPr>
        </p:nvSpPr>
        <p:spPr>
          <a:xfrm>
            <a:off x="838201" y="2212258"/>
            <a:ext cx="6192186" cy="4203289"/>
          </a:xfrm>
        </p:spPr>
        <p:txBody>
          <a:bodyPr anchor="ctr" anchorCtr="0">
            <a:normAutofit/>
          </a:bodyPr>
          <a:lstStyle/>
          <a:p>
            <a:r>
              <a:rPr lang="en-US"/>
              <a:t>The member has consulted with the Provider Firm and it is determined a referral is needed. Referral requires an upfront retainer before consultation. </a:t>
            </a:r>
          </a:p>
        </p:txBody>
      </p:sp>
      <p:sp>
        <p:nvSpPr>
          <p:cNvPr id="4" name="Text Placeholder 3"/>
          <p:cNvSpPr txBox="1">
            <a:spLocks/>
          </p:cNvSpPr>
          <p:nvPr/>
        </p:nvSpPr>
        <p:spPr>
          <a:xfrm>
            <a:off x="7315200" y="914400"/>
            <a:ext cx="4366207" cy="5258880"/>
          </a:xfrm>
          <a:prstGeom prst="rect">
            <a:avLst/>
          </a:prstGeom>
          <a:solidFill>
            <a:schemeClr val="bg1"/>
          </a:solidFill>
          <a:ln>
            <a:solidFill>
              <a:schemeClr val="tx2">
                <a:lumMod val="20000"/>
                <a:lumOff val="80000"/>
              </a:schemeClr>
            </a:solidFill>
          </a:ln>
        </p:spPr>
        <p:txBody>
          <a:bodyPr lIns="274320" tIns="274320" rIns="274320" bIns="274320" anchor="ctr" anchorCtr="0"/>
          <a:lstStyle>
            <a:lvl1pPr marL="0" indent="0" algn="l" defTabSz="914400" rtl="0" eaLnBrk="1" latinLnBrk="0" hangingPunct="1">
              <a:lnSpc>
                <a:spcPct val="87000"/>
              </a:lnSpc>
              <a:spcBef>
                <a:spcPts val="1800"/>
              </a:spcBef>
              <a:buClr>
                <a:schemeClr val="accent1"/>
              </a:buClr>
              <a:buFont typeface="Arial"/>
              <a:buNone/>
              <a:defRPr sz="2800" kern="1200">
                <a:solidFill>
                  <a:schemeClr val="bg2">
                    <a:lumMod val="25000"/>
                  </a:schemeClr>
                </a:solidFill>
                <a:latin typeface="+mn-lt"/>
                <a:ea typeface="+mn-ea"/>
                <a:cs typeface="+mn-cs"/>
              </a:defRPr>
            </a:lvl1pPr>
            <a:lvl2pPr marL="6858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228600" algn="ctr"/>
            <a:r>
              <a:rPr lang="en-US" sz="2400">
                <a:solidFill>
                  <a:schemeClr val="accent1"/>
                </a:solidFill>
              </a:rPr>
              <a:t>Our members are promised by their contract consultation on their legal matters. We cannot ask a member to pay a retainer to a referral lawyer without having the opportunity to consult with that referral first. Would you be willing to hire an attorney without having first spoken with them? </a:t>
            </a:r>
          </a:p>
        </p:txBody>
      </p:sp>
      <p:sp>
        <p:nvSpPr>
          <p:cNvPr id="7" name="Text Placeholder 3"/>
          <p:cNvSpPr txBox="1">
            <a:spLocks/>
          </p:cNvSpPr>
          <p:nvPr/>
        </p:nvSpPr>
        <p:spPr>
          <a:xfrm>
            <a:off x="7315200" y="329783"/>
            <a:ext cx="4366207" cy="689548"/>
          </a:xfrm>
          <a:prstGeom prst="rect">
            <a:avLst/>
          </a:prstGeom>
          <a:solidFill>
            <a:schemeClr val="accent2"/>
          </a:solidFill>
          <a:ln>
            <a:solidFill>
              <a:schemeClr val="tx2">
                <a:lumMod val="20000"/>
                <a:lumOff val="80000"/>
              </a:schemeClr>
            </a:solidFill>
          </a:ln>
        </p:spPr>
        <p:txBody>
          <a:bodyPr anchor="ctr" anchorCtr="0"/>
          <a:lstStyle>
            <a:lvl1pPr marL="0" indent="0" algn="l" defTabSz="914400" rtl="0" eaLnBrk="1" latinLnBrk="0" hangingPunct="1">
              <a:lnSpc>
                <a:spcPct val="87000"/>
              </a:lnSpc>
              <a:spcBef>
                <a:spcPts val="1800"/>
              </a:spcBef>
              <a:buClr>
                <a:schemeClr val="accent1"/>
              </a:buClr>
              <a:buFont typeface="Arial"/>
              <a:buNone/>
              <a:defRPr sz="2800" kern="1200">
                <a:solidFill>
                  <a:schemeClr val="bg2">
                    <a:lumMod val="25000"/>
                  </a:schemeClr>
                </a:solidFill>
                <a:latin typeface="+mn-lt"/>
                <a:ea typeface="+mn-ea"/>
                <a:cs typeface="+mn-cs"/>
              </a:defRPr>
            </a:lvl1pPr>
            <a:lvl2pPr marL="6858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600" cap="all">
                <a:solidFill>
                  <a:schemeClr val="bg1"/>
                </a:solidFill>
              </a:rPr>
              <a:t>How it must work</a:t>
            </a:r>
          </a:p>
        </p:txBody>
      </p:sp>
    </p:spTree>
    <p:extLst>
      <p:ext uri="{BB962C8B-B14F-4D97-AF65-F5344CB8AC3E}">
        <p14:creationId xmlns:p14="http://schemas.microsoft.com/office/powerpoint/2010/main" val="1896885199"/>
      </p:ext>
    </p:extLst>
  </p:cSld>
  <p:clrMapOvr>
    <a:masterClrMapping/>
  </p:clrMapOvr>
  <p:transition spd="med">
    <p:pull/>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accent1"/>
                </a:solidFill>
              </a:rPr>
              <a:t>Membership Lapse and Trial Defense Benefits</a:t>
            </a:r>
          </a:p>
        </p:txBody>
      </p:sp>
      <p:sp>
        <p:nvSpPr>
          <p:cNvPr id="3" name="Content Placeholder 2"/>
          <p:cNvSpPr>
            <a:spLocks noGrp="1"/>
          </p:cNvSpPr>
          <p:nvPr>
            <p:ph idx="1"/>
          </p:nvPr>
        </p:nvSpPr>
        <p:spPr>
          <a:xfrm>
            <a:off x="838201" y="1918447"/>
            <a:ext cx="6192186" cy="4249271"/>
          </a:xfrm>
        </p:spPr>
        <p:txBody>
          <a:bodyPr anchor="ctr" anchorCtr="0">
            <a:normAutofit/>
          </a:bodyPr>
          <a:lstStyle/>
          <a:p>
            <a:r>
              <a:rPr lang="en-US"/>
              <a:t>In the past, we have allowed members to pay their lapsed membership to current and allowed their trial defense hours to be bridged, for lapses of 12 months or less.  </a:t>
            </a:r>
          </a:p>
        </p:txBody>
      </p:sp>
      <p:grpSp>
        <p:nvGrpSpPr>
          <p:cNvPr id="8" name="Group 7"/>
          <p:cNvGrpSpPr/>
          <p:nvPr/>
        </p:nvGrpSpPr>
        <p:grpSpPr>
          <a:xfrm>
            <a:off x="7315200" y="1963711"/>
            <a:ext cx="4366207" cy="4209568"/>
            <a:chOff x="7315200" y="1963711"/>
            <a:chExt cx="4366207" cy="4209568"/>
          </a:xfrm>
        </p:grpSpPr>
        <p:sp>
          <p:nvSpPr>
            <p:cNvPr id="4" name="Text Placeholder 3"/>
            <p:cNvSpPr txBox="1">
              <a:spLocks/>
            </p:cNvSpPr>
            <p:nvPr/>
          </p:nvSpPr>
          <p:spPr>
            <a:xfrm>
              <a:off x="7315200" y="2638268"/>
              <a:ext cx="4366207" cy="3535011"/>
            </a:xfrm>
            <a:prstGeom prst="rect">
              <a:avLst/>
            </a:prstGeom>
            <a:solidFill>
              <a:schemeClr val="bg1"/>
            </a:solidFill>
            <a:ln>
              <a:solidFill>
                <a:schemeClr val="tx2">
                  <a:lumMod val="20000"/>
                  <a:lumOff val="80000"/>
                </a:schemeClr>
              </a:solidFill>
            </a:ln>
          </p:spPr>
          <p:txBody>
            <a:bodyPr lIns="274320" tIns="274320" rIns="274320" bIns="274320" anchor="ctr" anchorCtr="0"/>
            <a:lstStyle>
              <a:lvl1pPr marL="0" indent="0" algn="l" defTabSz="914400" rtl="0" eaLnBrk="1" latinLnBrk="0" hangingPunct="1">
                <a:lnSpc>
                  <a:spcPct val="87000"/>
                </a:lnSpc>
                <a:spcBef>
                  <a:spcPts val="1800"/>
                </a:spcBef>
                <a:buClr>
                  <a:schemeClr val="accent1"/>
                </a:buClr>
                <a:buFont typeface="Arial"/>
                <a:buNone/>
                <a:defRPr sz="2800" kern="1200">
                  <a:solidFill>
                    <a:schemeClr val="bg2">
                      <a:lumMod val="25000"/>
                    </a:schemeClr>
                  </a:solidFill>
                  <a:latin typeface="+mn-lt"/>
                  <a:ea typeface="+mn-ea"/>
                  <a:cs typeface="+mn-cs"/>
                </a:defRPr>
              </a:lvl1pPr>
              <a:lvl2pPr marL="6858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228600" algn="ctr"/>
              <a:r>
                <a:rPr lang="en-US">
                  <a:solidFill>
                    <a:schemeClr val="accent1"/>
                  </a:solidFill>
                </a:rPr>
                <a:t>We will allow trial defense hours to be bridged for lapses of 90 days or less if the member pays the membership fee to current. </a:t>
              </a:r>
            </a:p>
          </p:txBody>
        </p:sp>
        <p:sp>
          <p:nvSpPr>
            <p:cNvPr id="7" name="Text Placeholder 3"/>
            <p:cNvSpPr txBox="1">
              <a:spLocks/>
            </p:cNvSpPr>
            <p:nvPr/>
          </p:nvSpPr>
          <p:spPr>
            <a:xfrm>
              <a:off x="7315200" y="1963711"/>
              <a:ext cx="4366207" cy="689548"/>
            </a:xfrm>
            <a:prstGeom prst="rect">
              <a:avLst/>
            </a:prstGeom>
            <a:solidFill>
              <a:schemeClr val="accent2"/>
            </a:solidFill>
            <a:ln>
              <a:solidFill>
                <a:schemeClr val="tx2">
                  <a:lumMod val="20000"/>
                  <a:lumOff val="80000"/>
                </a:schemeClr>
              </a:solidFill>
            </a:ln>
          </p:spPr>
          <p:txBody>
            <a:bodyPr anchor="ctr" anchorCtr="0"/>
            <a:lstStyle>
              <a:lvl1pPr marL="0" indent="0" algn="l" defTabSz="914400" rtl="0" eaLnBrk="1" latinLnBrk="0" hangingPunct="1">
                <a:lnSpc>
                  <a:spcPct val="87000"/>
                </a:lnSpc>
                <a:spcBef>
                  <a:spcPts val="1800"/>
                </a:spcBef>
                <a:buClr>
                  <a:schemeClr val="accent1"/>
                </a:buClr>
                <a:buFont typeface="Arial"/>
                <a:buNone/>
                <a:defRPr sz="2800" kern="1200">
                  <a:solidFill>
                    <a:schemeClr val="bg2">
                      <a:lumMod val="25000"/>
                    </a:schemeClr>
                  </a:solidFill>
                  <a:latin typeface="+mn-lt"/>
                  <a:ea typeface="+mn-ea"/>
                  <a:cs typeface="+mn-cs"/>
                </a:defRPr>
              </a:lvl1pPr>
              <a:lvl2pPr marL="6858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600" cap="all">
                  <a:solidFill>
                    <a:schemeClr val="bg1"/>
                  </a:solidFill>
                </a:rPr>
                <a:t>Lapse Policy Change</a:t>
              </a:r>
            </a:p>
          </p:txBody>
        </p:sp>
      </p:grpSp>
    </p:spTree>
    <p:extLst>
      <p:ext uri="{BB962C8B-B14F-4D97-AF65-F5344CB8AC3E}">
        <p14:creationId xmlns:p14="http://schemas.microsoft.com/office/powerpoint/2010/main" val="485659226"/>
      </p:ext>
    </p:extLst>
  </p:cSld>
  <p:clrMapOvr>
    <a:masterClrMapping/>
  </p:clrMapOvr>
  <p:transition spd="med">
    <p:pull/>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56709722"/>
      </p:ext>
    </p:extLst>
  </p:cSld>
  <p:clrMapOvr>
    <a:masterClrMapping/>
  </p:clrMapOvr>
  <mc:AlternateContent xmlns:mc="http://schemas.openxmlformats.org/markup-compatibility/2006">
    <mc:Choice xmlns:p14="http://schemas.microsoft.com/office/powerpoint/2010/main" Requires="p14">
      <p:transition spd="slow" p14:dur="900">
        <p14:warp/>
      </p:transition>
    </mc:Choice>
    <mc:Fallback>
      <p:transition spd="slow">
        <p:fade/>
      </p:transition>
    </mc:Fallback>
  </mc:AlternateContent>
</p:sld>
</file>

<file path=ppt/theme/theme1.xml><?xml version="1.0" encoding="utf-8"?>
<a:theme xmlns:a="http://schemas.openxmlformats.org/drawingml/2006/main" name="LegalShield Corporate Template">
  <a:themeElements>
    <a:clrScheme name="NewLSBrand2">
      <a:dk1>
        <a:srgbClr val="353634"/>
      </a:dk1>
      <a:lt1>
        <a:srgbClr val="FFFFFF"/>
      </a:lt1>
      <a:dk2>
        <a:srgbClr val="363636"/>
      </a:dk2>
      <a:lt2>
        <a:srgbClr val="D7D7D7"/>
      </a:lt2>
      <a:accent1>
        <a:srgbClr val="70468C"/>
      </a:accent1>
      <a:accent2>
        <a:srgbClr val="472C59"/>
      </a:accent2>
      <a:accent3>
        <a:srgbClr val="FFA540"/>
      </a:accent3>
      <a:accent4>
        <a:srgbClr val="FF3800"/>
      </a:accent4>
      <a:accent5>
        <a:srgbClr val="2575B7"/>
      </a:accent5>
      <a:accent6>
        <a:srgbClr val="234C92"/>
      </a:accent6>
      <a:hlink>
        <a:srgbClr val="FF3800"/>
      </a:hlink>
      <a:folHlink>
        <a:srgbClr val="D7D7D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LSBrand2">
    <a:dk1>
      <a:srgbClr val="353634"/>
    </a:dk1>
    <a:lt1>
      <a:srgbClr val="FFFFFF"/>
    </a:lt1>
    <a:dk2>
      <a:srgbClr val="363636"/>
    </a:dk2>
    <a:lt2>
      <a:srgbClr val="D7D7D7"/>
    </a:lt2>
    <a:accent1>
      <a:srgbClr val="70468C"/>
    </a:accent1>
    <a:accent2>
      <a:srgbClr val="472C59"/>
    </a:accent2>
    <a:accent3>
      <a:srgbClr val="FFA540"/>
    </a:accent3>
    <a:accent4>
      <a:srgbClr val="FF3800"/>
    </a:accent4>
    <a:accent5>
      <a:srgbClr val="2575B7"/>
    </a:accent5>
    <a:accent6>
      <a:srgbClr val="234C92"/>
    </a:accent6>
    <a:hlink>
      <a:srgbClr val="FF3800"/>
    </a:hlink>
    <a:folHlink>
      <a:srgbClr val="D7D7D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LSBrand2">
    <a:dk1>
      <a:srgbClr val="353634"/>
    </a:dk1>
    <a:lt1>
      <a:srgbClr val="FFFFFF"/>
    </a:lt1>
    <a:dk2>
      <a:srgbClr val="363636"/>
    </a:dk2>
    <a:lt2>
      <a:srgbClr val="D7D7D7"/>
    </a:lt2>
    <a:accent1>
      <a:srgbClr val="70468C"/>
    </a:accent1>
    <a:accent2>
      <a:srgbClr val="472C59"/>
    </a:accent2>
    <a:accent3>
      <a:srgbClr val="FFA540"/>
    </a:accent3>
    <a:accent4>
      <a:srgbClr val="FF3800"/>
    </a:accent4>
    <a:accent5>
      <a:srgbClr val="2575B7"/>
    </a:accent5>
    <a:accent6>
      <a:srgbClr val="234C92"/>
    </a:accent6>
    <a:hlink>
      <a:srgbClr val="FF3800"/>
    </a:hlink>
    <a:folHlink>
      <a:srgbClr val="D7D7D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237</Slides>
  <Notes>70</Notes>
  <HiddenSlides>0</HiddenSlides>
  <ScaleCrop>false</ScaleCrop>
  <HeadingPairs>
    <vt:vector size="4" baseType="variant">
      <vt:variant>
        <vt:lpstr>Theme</vt:lpstr>
      </vt:variant>
      <vt:variant>
        <vt:i4>1</vt:i4>
      </vt:variant>
      <vt:variant>
        <vt:lpstr>Slide Titles</vt:lpstr>
      </vt:variant>
      <vt:variant>
        <vt:i4>237</vt:i4>
      </vt:variant>
    </vt:vector>
  </HeadingPairs>
  <TitlesOfParts>
    <vt:vector size="238" baseType="lpstr">
      <vt:lpstr>LegalShield Corporate Template</vt:lpstr>
      <vt:lpstr>ELEVATE Providers Only</vt:lpstr>
      <vt:lpstr>The Best is Yet to Come Jeff Bell, CEO</vt:lpstr>
      <vt:lpstr>The State of our Industry  and Business</vt:lpstr>
      <vt:lpstr>Where We Are Today</vt:lpstr>
      <vt:lpstr>Competition</vt:lpstr>
      <vt:lpstr>How Did We Get Here? Investments for Growth</vt:lpstr>
      <vt:lpstr>Retention</vt:lpstr>
      <vt:lpstr>Software Development</vt:lpstr>
      <vt:lpstr>Enhance: Identity</vt:lpstr>
      <vt:lpstr>Elevate Conference</vt:lpstr>
      <vt:lpstr>Enhance: Insight</vt:lpstr>
      <vt:lpstr>Investments for Savings</vt:lpstr>
      <vt:lpstr>Investments for Growth: 2014 to 2017</vt:lpstr>
      <vt:lpstr>PerCapita vs. Request for Service (45 Mth trend)</vt:lpstr>
      <vt:lpstr>PerCapita vs. Request for Service (45 Mth trend)</vt:lpstr>
      <vt:lpstr>PowerPoint Presentation</vt:lpstr>
      <vt:lpstr>2018 Legal Plan Price Increase</vt:lpstr>
      <vt:lpstr>Cultural Changes for Profitable Growth</vt:lpstr>
      <vt:lpstr>Reduce Barriers &amp; Workload</vt:lpstr>
      <vt:lpstr>A Simple But Powerful Truth</vt:lpstr>
      <vt:lpstr>Provider Payments and  Requests for Service</vt:lpstr>
      <vt:lpstr>Payment per Request has Grown 10%</vt:lpstr>
      <vt:lpstr>Job 1 = Growth</vt:lpstr>
      <vt:lpstr>PowerPoint Presentation</vt:lpstr>
      <vt:lpstr>PowerPoint Presentation</vt:lpstr>
      <vt:lpstr>     Special Guests        &amp;   New Provider Network Leaders</vt:lpstr>
      <vt:lpstr>Enabling Provider Engagement via User Centered Design</vt:lpstr>
      <vt:lpstr>Introduction – Who is this guy?</vt:lpstr>
      <vt:lpstr>Software Delivery Best Practices</vt:lpstr>
      <vt:lpstr>Judging Solution Success via Adoption</vt:lpstr>
      <vt:lpstr>Using Science to Increase Adoption</vt:lpstr>
      <vt:lpstr>Contextual Inquiry</vt:lpstr>
      <vt:lpstr>Example 1: Conflict of Interest</vt:lpstr>
      <vt:lpstr>The Impact of a non-UCD Approach</vt:lpstr>
      <vt:lpstr>Example 1: Simpler Solution</vt:lpstr>
      <vt:lpstr>Example 2: Disposition &amp; Call Count Codes</vt:lpstr>
      <vt:lpstr>The UCD Activity Menu</vt:lpstr>
      <vt:lpstr>Call to Action</vt:lpstr>
      <vt:lpstr>PowerPoint Presentation</vt:lpstr>
      <vt:lpstr>Wikipedia Award</vt:lpstr>
      <vt:lpstr>Ten Point Buck Award</vt:lpstr>
      <vt:lpstr>PowerPoint Presentation</vt:lpstr>
      <vt:lpstr>Door Prize </vt:lpstr>
      <vt:lpstr>Energizer Bunny Award</vt:lpstr>
      <vt:lpstr>Enhancing the Provider Experience</vt:lpstr>
      <vt:lpstr>Enhanced Experience</vt:lpstr>
      <vt:lpstr>Identity – Lawyer Profiles </vt:lpstr>
      <vt:lpstr>Then…</vt:lpstr>
      <vt:lpstr>Now…</vt:lpstr>
      <vt:lpstr>What’s Improved?</vt:lpstr>
      <vt:lpstr>PowerPoint Presentation</vt:lpstr>
      <vt:lpstr>PowerPoint Presentation</vt:lpstr>
      <vt:lpstr>PowerPoint Presentation</vt:lpstr>
      <vt:lpstr>PowerPoint Presentation</vt:lpstr>
      <vt:lpstr>Keeping it Updated</vt:lpstr>
      <vt:lpstr>Keeping it Fresh</vt:lpstr>
      <vt:lpstr>Identity - What’s Next?</vt:lpstr>
      <vt:lpstr>Insight </vt:lpstr>
      <vt:lpstr>Calculating NPS</vt:lpstr>
      <vt:lpstr>What Tracks LegalShield and Provider NPS?</vt:lpstr>
      <vt:lpstr>2017 LegalShield: NPS</vt:lpstr>
      <vt:lpstr>2017 LegalShield:  Score Distributions</vt:lpstr>
      <vt:lpstr>2017 Provider: NPS</vt:lpstr>
      <vt:lpstr>2017 Provider:  Score Distributions</vt:lpstr>
      <vt:lpstr>What Tracks Referral NPS?</vt:lpstr>
      <vt:lpstr>2017 Referral: NPS</vt:lpstr>
      <vt:lpstr>2017 Referral:  Score Distributions</vt:lpstr>
      <vt:lpstr>Insight – Courses:  Areas of Emphasis</vt:lpstr>
      <vt:lpstr>Insight – Courses: Areas for Improvement</vt:lpstr>
      <vt:lpstr>Insight – NPS Survey: Improvements </vt:lpstr>
      <vt:lpstr>Insight – Associates: Areas for Improvement</vt:lpstr>
      <vt:lpstr>Insight – Operations:  Areas for Improvement</vt:lpstr>
      <vt:lpstr>Insight - What’s Next?</vt:lpstr>
      <vt:lpstr>Elevate</vt:lpstr>
      <vt:lpstr>PowerPoint Presentation</vt:lpstr>
      <vt:lpstr>Elevate 2018</vt:lpstr>
      <vt:lpstr>Elevate 2018</vt:lpstr>
      <vt:lpstr>Elevate 2018: Speaker Topics</vt:lpstr>
      <vt:lpstr>Elevate 2018: Incentives</vt:lpstr>
      <vt:lpstr>PowerPoint Presentation</vt:lpstr>
      <vt:lpstr>PowerPoint Presentation</vt:lpstr>
      <vt:lpstr>PowerPoint Presentation</vt:lpstr>
      <vt:lpstr>Carpe Diem Award</vt:lpstr>
      <vt:lpstr>Duct Tape Award</vt:lpstr>
      <vt:lpstr>Customer Service &amp; Setting Expectations</vt:lpstr>
      <vt:lpstr>Quality Customer Service</vt:lpstr>
      <vt:lpstr>Good News</vt:lpstr>
      <vt:lpstr>We Are Going Higher</vt:lpstr>
      <vt:lpstr>Explain the Process</vt:lpstr>
      <vt:lpstr>What Can We Do Better</vt:lpstr>
      <vt:lpstr>“For anything not otherwise covered, you are entitled to a 25% discount.”</vt:lpstr>
      <vt:lpstr>What About Exclusions</vt:lpstr>
      <vt:lpstr>Uncontested Divorce</vt:lpstr>
      <vt:lpstr>Why Have the CSR Do This</vt:lpstr>
      <vt:lpstr>Conflict of Interest</vt:lpstr>
      <vt:lpstr>How Can We Do Better</vt:lpstr>
      <vt:lpstr>Upfront Retainers</vt:lpstr>
      <vt:lpstr>Membership Lapse and Trial Defense Benefits</vt:lpstr>
      <vt:lpstr>PowerPoint Presentation</vt:lpstr>
      <vt:lpstr>Area of Law  Reporting </vt:lpstr>
      <vt:lpstr> New Areas of Law coming soon </vt:lpstr>
      <vt:lpstr>15 Top Key Areas of Law</vt:lpstr>
      <vt:lpstr>Door Prize</vt:lpstr>
      <vt:lpstr>Pitbull Award</vt:lpstr>
      <vt:lpstr>Back in the Day Award</vt:lpstr>
      <vt:lpstr>PowerPoint Presentation</vt:lpstr>
      <vt:lpstr>Facebook Fanatic Award</vt:lpstr>
      <vt:lpstr>Fourth and Long Award</vt:lpstr>
      <vt:lpstr> Provider Committees</vt:lpstr>
      <vt:lpstr>2016-2017 Current Sounding Board Committee</vt:lpstr>
      <vt:lpstr> Special Honor </vt:lpstr>
      <vt:lpstr>2018-2019 Sounding Board Committee</vt:lpstr>
      <vt:lpstr>Insight by LegalShield Committee  </vt:lpstr>
      <vt:lpstr>Insight by LegalShield Committee  </vt:lpstr>
      <vt:lpstr>Provider Sub Committees</vt:lpstr>
      <vt:lpstr> How We Improve</vt:lpstr>
      <vt:lpstr>Getting Better, Faster, Smarter</vt:lpstr>
      <vt:lpstr>Communication, Tools &amp; Resources</vt:lpstr>
      <vt:lpstr>Provider Express Download Site</vt:lpstr>
      <vt:lpstr>Member Communications</vt:lpstr>
      <vt:lpstr>Monthly Quality Control Changes</vt:lpstr>
      <vt:lpstr>End of Month Reports </vt:lpstr>
      <vt:lpstr>End of Month Reports </vt:lpstr>
      <vt:lpstr>   Connectivity Efficiencies</vt:lpstr>
      <vt:lpstr>   Retention Improvements</vt:lpstr>
      <vt:lpstr>   Retention Improvements</vt:lpstr>
      <vt:lpstr>   Retention Improvements</vt:lpstr>
      <vt:lpstr>  New Associate Retention Program</vt:lpstr>
      <vt:lpstr>Fixed Fees on Document Review</vt:lpstr>
      <vt:lpstr>Discounted Rates</vt:lpstr>
      <vt:lpstr>Forms by LegalShield</vt:lpstr>
      <vt:lpstr>New Law Firm Pages </vt:lpstr>
      <vt:lpstr>New Law Firm Pages </vt:lpstr>
      <vt:lpstr>What We’ve Done to Improve</vt:lpstr>
      <vt:lpstr>Best Actor Award</vt:lpstr>
      <vt:lpstr>Smooth Operator Award </vt:lpstr>
      <vt:lpstr> Provider Law Firm Best Practices Panel      “Mixed Bag”</vt:lpstr>
      <vt:lpstr>Door Prize </vt:lpstr>
      <vt:lpstr>Champagne Award</vt:lpstr>
      <vt:lpstr>Best Practice Panels </vt:lpstr>
      <vt:lpstr> Provider Law Firm Best Practices Panel    “Coming out of the Trenches” </vt:lpstr>
      <vt:lpstr>Running with the Bulls Award</vt:lpstr>
      <vt:lpstr>Morning Sunshine Award</vt:lpstr>
      <vt:lpstr>PowerPoint Presentation</vt:lpstr>
      <vt:lpstr>National Plan/New Legal Plan Plus</vt:lpstr>
      <vt:lpstr>Break Out Sessions </vt:lpstr>
      <vt:lpstr>ELEVATE  Providers Only </vt:lpstr>
      <vt:lpstr>First Responder Award</vt:lpstr>
      <vt:lpstr>Bubbles Award</vt:lpstr>
      <vt:lpstr>PowerPoint Presentation</vt:lpstr>
      <vt:lpstr>“You Still Have Choices”</vt:lpstr>
      <vt:lpstr>Roadmap</vt:lpstr>
      <vt:lpstr>Future</vt:lpstr>
      <vt:lpstr>PowerPoint Presentation</vt:lpstr>
      <vt:lpstr>PowerPoint Presentation</vt:lpstr>
      <vt:lpstr>When to Hold ‘Em and When to Fold ‘Em</vt:lpstr>
      <vt:lpstr>PowerPoint Presentation</vt:lpstr>
      <vt:lpstr>Is It Time?</vt:lpstr>
      <vt:lpstr>Is It Time?</vt:lpstr>
      <vt:lpstr>PowerPoint Presentation</vt:lpstr>
      <vt:lpstr>Why Lawyers  Flunk Retirement</vt:lpstr>
      <vt:lpstr>PowerPoint Presentation</vt:lpstr>
      <vt:lpstr>Lawyers Who Pass</vt:lpstr>
      <vt:lpstr>PowerPoint Presentation</vt:lpstr>
      <vt:lpstr>Replacing Work</vt:lpstr>
      <vt:lpstr>Earn An Honest Living</vt:lpstr>
      <vt:lpstr>Volunteering </vt:lpstr>
      <vt:lpstr>PowerPoint Presentation</vt:lpstr>
      <vt:lpstr>PowerPoint Presentation</vt:lpstr>
      <vt:lpstr>Relax!</vt:lpstr>
      <vt:lpstr>PowerPoint Presentation</vt:lpstr>
      <vt:lpstr>Practice Retirement  </vt:lpstr>
      <vt:lpstr>What’s on Your List?</vt:lpstr>
      <vt:lpstr>PowerPoint Presentation</vt:lpstr>
      <vt:lpstr>Playing the Odds</vt:lpstr>
      <vt:lpstr>PowerPoint Presentation</vt:lpstr>
      <vt:lpstr>PowerPoint Presentation</vt:lpstr>
      <vt:lpstr>Why Can’t We Talk?</vt:lpstr>
      <vt:lpstr>Let’s Talk!</vt:lpstr>
      <vt:lpstr>Firm Leadership</vt:lpstr>
      <vt:lpstr>Client Transitions</vt:lpstr>
      <vt:lpstr>$$$$$$$$$$ </vt:lpstr>
      <vt:lpstr>Just Do It </vt:lpstr>
      <vt:lpstr> Ownership Transition</vt:lpstr>
      <vt:lpstr>Buy-in/Buy-out</vt:lpstr>
      <vt:lpstr>Myths</vt:lpstr>
      <vt:lpstr>“Right Stuff”</vt:lpstr>
      <vt:lpstr>Multi-phase/Multi-year</vt:lpstr>
      <vt:lpstr>Phase One (Years 1-3)</vt:lpstr>
      <vt:lpstr>Phase Two (Years 4-6)</vt:lpstr>
      <vt:lpstr>Phase Three (Years 7-9)</vt:lpstr>
      <vt:lpstr>How Significant?</vt:lpstr>
      <vt:lpstr>PowerPoint Presentation</vt:lpstr>
      <vt:lpstr>So, What’s It Worth?</vt:lpstr>
      <vt:lpstr>PowerPoint Presentation</vt:lpstr>
      <vt:lpstr>PowerPoint Presentation</vt:lpstr>
      <vt:lpstr>PowerPoint Presentation</vt:lpstr>
      <vt:lpstr>What’s in a Name?</vt:lpstr>
      <vt:lpstr>How Do You  Find Someone?  </vt:lpstr>
      <vt:lpstr>PowerPoint Presentation</vt:lpstr>
      <vt:lpstr>The Deal is Your Compensation </vt:lpstr>
      <vt:lpstr> Advantages</vt:lpstr>
      <vt:lpstr>Disadvantages</vt:lpstr>
      <vt:lpstr>Sooner Rather  Than Later</vt:lpstr>
      <vt:lpstr>DOOR PRIZE</vt:lpstr>
      <vt:lpstr>Swiss Army Knife Award</vt:lpstr>
      <vt:lpstr>PowerPoint Presentation</vt:lpstr>
      <vt:lpstr>Extra Mile Award</vt:lpstr>
      <vt:lpstr>Seinfeld Award</vt:lpstr>
      <vt:lpstr>The On-Going Transformation of LegalShield</vt:lpstr>
      <vt:lpstr>New Product Development Process &amp; Team: The Agile Approach</vt:lpstr>
      <vt:lpstr>Organizational Chart</vt:lpstr>
      <vt:lpstr>LegalShield Law Index</vt:lpstr>
      <vt:lpstr>LegalShield Consumer Financial Stress Index</vt:lpstr>
      <vt:lpstr>Agile</vt:lpstr>
      <vt:lpstr>Business Results</vt:lpstr>
      <vt:lpstr>Freemium and Premium Models</vt:lpstr>
      <vt:lpstr>The Need</vt:lpstr>
      <vt:lpstr>The Need</vt:lpstr>
      <vt:lpstr>Why Freemium?</vt:lpstr>
      <vt:lpstr>Freemium &amp; Premium Features</vt:lpstr>
      <vt:lpstr>Freemium &amp; Premium Features</vt:lpstr>
      <vt:lpstr>Forms by LegalShield</vt:lpstr>
      <vt:lpstr>Enhancing the Member Experience</vt:lpstr>
      <vt:lpstr>Mobile 2018</vt:lpstr>
      <vt:lpstr>Mobile 2018</vt:lpstr>
      <vt:lpstr>PowerPoint Presentation</vt:lpstr>
      <vt:lpstr>Mobile 2018</vt:lpstr>
      <vt:lpstr>Mobile 2018</vt:lpstr>
      <vt:lpstr>Mobile 2018</vt:lpstr>
      <vt:lpstr>Mobile 2018</vt:lpstr>
      <vt:lpstr>PowerPoint Presentation</vt:lpstr>
      <vt:lpstr>DOOR PRIZE </vt:lpstr>
      <vt:lpstr>Point Guard Award</vt:lpstr>
      <vt:lpstr>Preparing for Growth </vt:lpstr>
      <vt:lpstr>Q &amp; 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ELEVATE Providers Only</dc:title>
  <cp:revision>1</cp:revision>
  <dcterms:modified xsi:type="dcterms:W3CDTF">2017-10-31T13:22:48Z</dcterms:modified>
</cp:coreProperties>
</file>