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01" r:id="rId4"/>
  </p:sldMasterIdLst>
  <p:notesMasterIdLst>
    <p:notesMasterId r:id="rId45"/>
  </p:notesMasterIdLst>
  <p:handoutMasterIdLst>
    <p:handoutMasterId r:id="rId46"/>
  </p:handoutMasterIdLst>
  <p:sldIdLst>
    <p:sldId id="398" r:id="rId5"/>
    <p:sldId id="428" r:id="rId6"/>
    <p:sldId id="359" r:id="rId7"/>
    <p:sldId id="371" r:id="rId8"/>
    <p:sldId id="373" r:id="rId9"/>
    <p:sldId id="374" r:id="rId10"/>
    <p:sldId id="362" r:id="rId11"/>
    <p:sldId id="363" r:id="rId12"/>
    <p:sldId id="410" r:id="rId13"/>
    <p:sldId id="365" r:id="rId14"/>
    <p:sldId id="367" r:id="rId15"/>
    <p:sldId id="368" r:id="rId16"/>
    <p:sldId id="401" r:id="rId17"/>
    <p:sldId id="411" r:id="rId18"/>
    <p:sldId id="370" r:id="rId19"/>
    <p:sldId id="431" r:id="rId20"/>
    <p:sldId id="406" r:id="rId21"/>
    <p:sldId id="408" r:id="rId22"/>
    <p:sldId id="409" r:id="rId23"/>
    <p:sldId id="369" r:id="rId24"/>
    <p:sldId id="427" r:id="rId25"/>
    <p:sldId id="413" r:id="rId26"/>
    <p:sldId id="414" r:id="rId27"/>
    <p:sldId id="415" r:id="rId28"/>
    <p:sldId id="416" r:id="rId29"/>
    <p:sldId id="417" r:id="rId30"/>
    <p:sldId id="420" r:id="rId31"/>
    <p:sldId id="419" r:id="rId32"/>
    <p:sldId id="418" r:id="rId33"/>
    <p:sldId id="378" r:id="rId34"/>
    <p:sldId id="412" r:id="rId35"/>
    <p:sldId id="429" r:id="rId36"/>
    <p:sldId id="422" r:id="rId37"/>
    <p:sldId id="430" r:id="rId38"/>
    <p:sldId id="423" r:id="rId39"/>
    <p:sldId id="425" r:id="rId40"/>
    <p:sldId id="364" r:id="rId41"/>
    <p:sldId id="421" r:id="rId42"/>
    <p:sldId id="426" r:id="rId43"/>
    <p:sldId id="399"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5B6"/>
    <a:srgbClr val="472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D9B8C-F96B-4474-8EB8-795CFADBE9BB}" v="5" dt="2018-09-07T20:00:24.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95390" autoAdjust="0"/>
  </p:normalViewPr>
  <p:slideViewPr>
    <p:cSldViewPr snapToGrid="0">
      <p:cViewPr varScale="1">
        <p:scale>
          <a:sx n="83" d="100"/>
          <a:sy n="83" d="100"/>
        </p:scale>
        <p:origin x="926" y="58"/>
      </p:cViewPr>
      <p:guideLst/>
    </p:cSldViewPr>
  </p:slideViewPr>
  <p:notesTextViewPr>
    <p:cViewPr>
      <p:scale>
        <a:sx n="1" d="1"/>
        <a:sy n="1" d="1"/>
      </p:scale>
      <p:origin x="0" y="0"/>
    </p:cViewPr>
  </p:notesTextViewPr>
  <p:sorterViewPr>
    <p:cViewPr>
      <p:scale>
        <a:sx n="100" d="100"/>
        <a:sy n="100" d="100"/>
      </p:scale>
      <p:origin x="0" y="-13890"/>
    </p:cViewPr>
  </p:sorterViewPr>
  <p:notesViewPr>
    <p:cSldViewPr snapToGrid="0">
      <p:cViewPr varScale="1">
        <p:scale>
          <a:sx n="84" d="100"/>
          <a:sy n="84"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2784" tIns="46392" rIns="92784" bIns="4639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2784" tIns="46392" rIns="92784" bIns="46392" rtlCol="0"/>
          <a:lstStyle>
            <a:lvl1pPr algn="r">
              <a:defRPr sz="1200"/>
            </a:lvl1pPr>
          </a:lstStyle>
          <a:p>
            <a:fld id="{FA5A73B3-C03A-4A75-8AAE-ACD166C5B25B}" type="datetimeFigureOut">
              <a:rPr lang="en-US" smtClean="0"/>
              <a:t>9/11/2018</a:t>
            </a:fld>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2784" tIns="46392" rIns="92784" bIns="4639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2784" tIns="46392" rIns="92784" bIns="46392" rtlCol="0" anchor="b"/>
          <a:lstStyle>
            <a:lvl1pPr algn="r">
              <a:defRPr sz="1200"/>
            </a:lvl1pPr>
          </a:lstStyle>
          <a:p>
            <a:fld id="{682981F8-C3D7-4EE9-8A19-8632D22A1391}" type="slidenum">
              <a:rPr lang="en-US" smtClean="0"/>
              <a:t>‹#›</a:t>
            </a:fld>
            <a:endParaRPr lang="en-US" dirty="0"/>
          </a:p>
        </p:txBody>
      </p:sp>
    </p:spTree>
    <p:extLst>
      <p:ext uri="{BB962C8B-B14F-4D97-AF65-F5344CB8AC3E}">
        <p14:creationId xmlns:p14="http://schemas.microsoft.com/office/powerpoint/2010/main" val="1018606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2784" tIns="46392" rIns="92784" bIns="4639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2784" tIns="46392" rIns="92784" bIns="46392" rtlCol="0"/>
          <a:lstStyle>
            <a:lvl1pPr algn="r">
              <a:defRPr sz="1200"/>
            </a:lvl1pPr>
          </a:lstStyle>
          <a:p>
            <a:fld id="{8E035A19-4AD5-4352-8BBE-B50829029C33}" type="datetimeFigureOut">
              <a:rPr lang="en-US" smtClean="0"/>
              <a:t>9/11/2018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784" tIns="46392" rIns="92784" bIns="46392" rtlCol="0" anchor="ctr"/>
          <a:lstStyle/>
          <a:p>
            <a:endParaRPr lang="en-US" dirty="0"/>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2784" tIns="46392" rIns="92784" bIns="4639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2784" tIns="46392" rIns="92784" bIns="463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2784" tIns="46392" rIns="92784" bIns="46392" rtlCol="0" anchor="b"/>
          <a:lstStyle>
            <a:lvl1pPr algn="r">
              <a:defRPr sz="1200"/>
            </a:lvl1pPr>
          </a:lstStyle>
          <a:p>
            <a:fld id="{BB67E4A2-38AC-4F33-B8DC-BF879192C672}" type="slidenum">
              <a:rPr lang="en-US" smtClean="0"/>
              <a:t>‹#›</a:t>
            </a:fld>
            <a:endParaRPr lang="en-US" dirty="0"/>
          </a:p>
        </p:txBody>
      </p:sp>
    </p:spTree>
    <p:extLst>
      <p:ext uri="{BB962C8B-B14F-4D97-AF65-F5344CB8AC3E}">
        <p14:creationId xmlns:p14="http://schemas.microsoft.com/office/powerpoint/2010/main" val="116356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E4A2-38AC-4F33-B8DC-BF879192C672}" type="slidenum">
              <a:rPr lang="en-US" smtClean="0"/>
              <a:t>1</a:t>
            </a:fld>
            <a:endParaRPr lang="en-US" dirty="0"/>
          </a:p>
        </p:txBody>
      </p:sp>
    </p:spTree>
    <p:extLst>
      <p:ext uri="{BB962C8B-B14F-4D97-AF65-F5344CB8AC3E}">
        <p14:creationId xmlns:p14="http://schemas.microsoft.com/office/powerpoint/2010/main" val="88448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Trainer will need to explain that example shown is for Expanded</a:t>
            </a:r>
            <a:r>
              <a:rPr lang="en-US" baseline="0" dirty="0"/>
              <a:t> and advise of TDS hours. </a:t>
            </a:r>
            <a:endParaRPr lang="en-US" dirty="0"/>
          </a:p>
        </p:txBody>
      </p:sp>
      <p:sp>
        <p:nvSpPr>
          <p:cNvPr id="4" name="Slide Number Placeholder 3"/>
          <p:cNvSpPr>
            <a:spLocks noGrp="1"/>
          </p:cNvSpPr>
          <p:nvPr>
            <p:ph type="sldNum" sz="quarter" idx="10"/>
          </p:nvPr>
        </p:nvSpPr>
        <p:spPr/>
        <p:txBody>
          <a:bodyPr/>
          <a:lstStyle/>
          <a:p>
            <a:fld id="{BB67E4A2-38AC-4F33-B8DC-BF879192C672}" type="slidenum">
              <a:rPr lang="en-US" smtClean="0"/>
              <a:t>15</a:t>
            </a:fld>
            <a:endParaRPr lang="en-US" dirty="0"/>
          </a:p>
        </p:txBody>
      </p:sp>
    </p:spTree>
    <p:extLst>
      <p:ext uri="{BB962C8B-B14F-4D97-AF65-F5344CB8AC3E}">
        <p14:creationId xmlns:p14="http://schemas.microsoft.com/office/powerpoint/2010/main" val="273993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67E4A2-38AC-4F33-B8DC-BF879192C672}" type="slidenum">
              <a:rPr lang="en-US" smtClean="0"/>
              <a:t>30</a:t>
            </a:fld>
            <a:endParaRPr lang="en-US" dirty="0"/>
          </a:p>
        </p:txBody>
      </p:sp>
    </p:spTree>
    <p:extLst>
      <p:ext uri="{BB962C8B-B14F-4D97-AF65-F5344CB8AC3E}">
        <p14:creationId xmlns:p14="http://schemas.microsoft.com/office/powerpoint/2010/main" val="1996121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7E4A2-38AC-4F33-B8DC-BF879192C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96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known as an individual plan.</a:t>
            </a:r>
            <a:endParaRPr lang="en-US" dirty="0"/>
          </a:p>
        </p:txBody>
      </p:sp>
      <p:sp>
        <p:nvSpPr>
          <p:cNvPr id="4" name="Slide Number Placeholder 3"/>
          <p:cNvSpPr>
            <a:spLocks noGrp="1"/>
          </p:cNvSpPr>
          <p:nvPr>
            <p:ph type="sldNum" sz="quarter" idx="10"/>
          </p:nvPr>
        </p:nvSpPr>
        <p:spPr/>
        <p:txBody>
          <a:bodyPr/>
          <a:lstStyle/>
          <a:p>
            <a:fld id="{BB67E4A2-38AC-4F33-B8DC-BF879192C672}" type="slidenum">
              <a:rPr lang="en-US" smtClean="0"/>
              <a:t>37</a:t>
            </a:fld>
            <a:endParaRPr lang="en-US" dirty="0"/>
          </a:p>
        </p:txBody>
      </p:sp>
    </p:spTree>
    <p:extLst>
      <p:ext uri="{BB962C8B-B14F-4D97-AF65-F5344CB8AC3E}">
        <p14:creationId xmlns:p14="http://schemas.microsoft.com/office/powerpoint/2010/main" val="283776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known as an individual plan.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7E4A2-38AC-4F33-B8DC-BF879192C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2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r>
              <a:rPr lang="en-US" baseline="0" dirty="0"/>
              <a:t> known as an individual plan.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7E4A2-38AC-4F33-B8DC-BF879192C6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26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ctrTitle"/>
          </p:nvPr>
        </p:nvSpPr>
        <p:spPr>
          <a:xfrm>
            <a:off x="400593" y="1471750"/>
            <a:ext cx="5773783" cy="4030148"/>
          </a:xfrm>
        </p:spPr>
        <p:txBody>
          <a:bodyPr lIns="274320" tIns="274320" rIns="274320" bIns="274320" anchor="ctr" anchorCtr="0">
            <a:noAutofit/>
          </a:bodyPr>
          <a:lstStyle>
            <a:lvl1pPr algn="ctr">
              <a:defRPr sz="4000" b="1" cap="none" baseline="0">
                <a:solidFill>
                  <a:schemeClr val="tx2"/>
                </a:solidFill>
                <a:latin typeface="Lucida Bright" charset="0"/>
                <a:ea typeface="Lucida Bright" charset="0"/>
                <a:cs typeface="Lucida Bright" charset="0"/>
              </a:defRPr>
            </a:lvl1pPr>
          </a:lstStyle>
          <a:p>
            <a:r>
              <a:rPr lang="en-US" dirty="0"/>
              <a:t>Click to edit Master title style</a:t>
            </a:r>
          </a:p>
        </p:txBody>
      </p:sp>
      <p:sp>
        <p:nvSpPr>
          <p:cNvPr id="3" name="Subtitle 2"/>
          <p:cNvSpPr>
            <a:spLocks noGrp="1"/>
          </p:cNvSpPr>
          <p:nvPr>
            <p:ph type="subTitle" idx="1"/>
          </p:nvPr>
        </p:nvSpPr>
        <p:spPr>
          <a:xfrm>
            <a:off x="400594" y="5507037"/>
            <a:ext cx="5782492" cy="815386"/>
          </a:xfrm>
          <a:solidFill>
            <a:schemeClr val="accent2"/>
          </a:solidFill>
        </p:spPr>
        <p:txBody>
          <a:bodyPr anchor="ctr">
            <a:norm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4424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4682" y="0"/>
            <a:ext cx="5934636" cy="1757082"/>
          </a:xfrm>
        </p:spPr>
        <p:txBody>
          <a:bodyPr anchor="ctr"/>
          <a:lstStyle>
            <a:lvl1pPr>
              <a:defRPr sz="4000"/>
            </a:lvl1pPr>
          </a:lstStyle>
          <a:p>
            <a:r>
              <a:rPr lang="en-US" dirty="0"/>
              <a:t>Click to edit Master title style</a:t>
            </a:r>
          </a:p>
        </p:txBody>
      </p:sp>
      <p:sp>
        <p:nvSpPr>
          <p:cNvPr id="3" name="Content Placeholder 2"/>
          <p:cNvSpPr>
            <a:spLocks noGrp="1"/>
          </p:cNvSpPr>
          <p:nvPr>
            <p:ph idx="1"/>
          </p:nvPr>
        </p:nvSpPr>
        <p:spPr>
          <a:xfrm>
            <a:off x="5414682" y="1757082"/>
            <a:ext cx="5940705" cy="4500283"/>
          </a:xfrm>
        </p:spPr>
        <p:txBody>
          <a:bodyPr/>
          <a:lstStyle>
            <a:lvl1pPr>
              <a:defRPr sz="36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hasCustomPrompt="1"/>
          </p:nvPr>
        </p:nvSpPr>
        <p:spPr>
          <a:xfrm>
            <a:off x="1" y="1"/>
            <a:ext cx="5181600" cy="6257364"/>
          </a:xfrm>
        </p:spPr>
        <p:txBody>
          <a:bodyPr/>
          <a:lstStyle/>
          <a:p>
            <a:r>
              <a:rPr lang="en-US" dirty="0"/>
              <a:t>Graphic goes here</a:t>
            </a:r>
          </a:p>
        </p:txBody>
      </p:sp>
      <p:sp>
        <p:nvSpPr>
          <p:cNvPr id="4" name="Slide Number Placeholder 3"/>
          <p:cNvSpPr>
            <a:spLocks noGrp="1"/>
          </p:cNvSpPr>
          <p:nvPr>
            <p:ph type="sldNum" sz="quarter" idx="12"/>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735105159"/>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eft Content Right Pictur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97569" cy="4141694"/>
          </a:xfrm>
          <a:prstGeom prst="rect">
            <a:avLst/>
          </a:prstGeom>
        </p:spPr>
        <p:txBody>
          <a:bodyPr lIns="457200" tIns="274320" rIns="274320" bIns="274320">
            <a:noAutofit/>
          </a:bodyPr>
          <a:lstStyle>
            <a:lvl1pPr algn="ctr">
              <a:defRPr sz="5400" baseline="0"/>
            </a:lvl1pPr>
          </a:lstStyle>
          <a:p>
            <a:r>
              <a:rPr lang="en-US" dirty="0"/>
              <a:t>Click to edit Master title style</a:t>
            </a:r>
          </a:p>
        </p:txBody>
      </p:sp>
      <p:sp>
        <p:nvSpPr>
          <p:cNvPr id="3" name="Content Placeholder 2"/>
          <p:cNvSpPr>
            <a:spLocks noGrp="1"/>
          </p:cNvSpPr>
          <p:nvPr>
            <p:ph idx="1"/>
          </p:nvPr>
        </p:nvSpPr>
        <p:spPr>
          <a:xfrm>
            <a:off x="6597570" y="1"/>
            <a:ext cx="5594430" cy="4149524"/>
          </a:xfrm>
        </p:spPr>
        <p:txBody>
          <a:bodyPr lIns="91440" tIns="274320" rIns="274320" bIns="274320" anchor="ctr" anchorCtr="0">
            <a:normAutofit/>
          </a:bodyPr>
          <a:lstStyle>
            <a:lvl1pPr algn="l">
              <a:defRPr sz="4000" baseline="0"/>
            </a:lvl1pPr>
            <a:lvl2pPr marL="457200" indent="-301752">
              <a:defRPr sz="4000"/>
            </a:lvl2pPr>
          </a:lstStyle>
          <a:p>
            <a:pPr lvl="0"/>
            <a:r>
              <a:rPr lang="en-US" dirty="0"/>
              <a:t>Click to edit Master text styles</a:t>
            </a:r>
          </a:p>
          <a:p>
            <a:pPr lvl="1"/>
            <a:r>
              <a:rPr lang="en-US" dirty="0"/>
              <a:t>Two lines of topics</a:t>
            </a:r>
          </a:p>
          <a:p>
            <a:pPr lvl="1"/>
            <a:r>
              <a:rPr lang="en-US" dirty="0"/>
              <a:t>3 lines of topics</a:t>
            </a:r>
          </a:p>
        </p:txBody>
      </p:sp>
      <p:sp>
        <p:nvSpPr>
          <p:cNvPr id="6" name="Picture Placeholder 5"/>
          <p:cNvSpPr>
            <a:spLocks noGrp="1"/>
          </p:cNvSpPr>
          <p:nvPr>
            <p:ph type="pic" sz="quarter" idx="10"/>
          </p:nvPr>
        </p:nvSpPr>
        <p:spPr>
          <a:xfrm>
            <a:off x="0" y="4149724"/>
            <a:ext cx="12192000" cy="2708276"/>
          </a:xfrm>
        </p:spPr>
        <p:txBody>
          <a:bodyPr/>
          <a:lstStyle/>
          <a:p>
            <a:endParaRPr lang="en-US"/>
          </a:p>
        </p:txBody>
      </p:sp>
    </p:spTree>
    <p:extLst>
      <p:ext uri="{BB962C8B-B14F-4D97-AF65-F5344CB8AC3E}">
        <p14:creationId xmlns:p14="http://schemas.microsoft.com/office/powerpoint/2010/main" val="3747510267"/>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Caption-Full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
        <p:nvSpPr>
          <p:cNvPr id="9" name="Text Placeholder 8"/>
          <p:cNvSpPr>
            <a:spLocks noGrp="1"/>
          </p:cNvSpPr>
          <p:nvPr>
            <p:ph type="body" sz="quarter" idx="15" hasCustomPrompt="1"/>
          </p:nvPr>
        </p:nvSpPr>
        <p:spPr>
          <a:xfrm>
            <a:off x="1595438" y="2420938"/>
            <a:ext cx="8821737" cy="3908425"/>
          </a:xfrm>
          <a:solidFill>
            <a:schemeClr val="bg1">
              <a:alpha val="90000"/>
            </a:schemeClr>
          </a:solidFill>
        </p:spPr>
        <p:txBody>
          <a:bodyPr lIns="274320" tIns="274320" rIns="274320" bIns="274320"/>
          <a:lstStyle>
            <a:lvl1pPr algn="ctr">
              <a:defRPr sz="5400" b="1">
                <a:solidFill>
                  <a:schemeClr val="accent2"/>
                </a:solidFill>
                <a:latin typeface="Lucida Bright" charset="0"/>
                <a:ea typeface="Lucida Bright" charset="0"/>
                <a:cs typeface="Lucida Bright" charset="0"/>
              </a:defRPr>
            </a:lvl1pPr>
            <a:lvl2pPr marL="0" indent="0" algn="ctr">
              <a:buNone/>
              <a:defRPr sz="4000"/>
            </a:lvl2pPr>
          </a:lstStyle>
          <a:p>
            <a:pPr lvl="0"/>
            <a:r>
              <a:rPr lang="en-US" dirty="0"/>
              <a:t>Click to edit </a:t>
            </a:r>
            <a:br>
              <a:rPr lang="en-US" dirty="0"/>
            </a:br>
            <a:r>
              <a:rPr lang="en-US" dirty="0"/>
              <a:t>Master text styles</a:t>
            </a:r>
          </a:p>
          <a:p>
            <a:pPr lvl="1"/>
            <a:r>
              <a:rPr lang="en-US" dirty="0"/>
              <a:t>Second level</a:t>
            </a:r>
          </a:p>
        </p:txBody>
      </p:sp>
    </p:spTree>
    <p:extLst>
      <p:ext uri="{BB962C8B-B14F-4D97-AF65-F5344CB8AC3E}">
        <p14:creationId xmlns:p14="http://schemas.microsoft.com/office/powerpoint/2010/main" val="1719183710"/>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Full Slide - No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6858000"/>
          </a:xfrm>
        </p:spPr>
        <p:txBody>
          <a:bodyPr/>
          <a:lstStyle/>
          <a:p>
            <a:endParaRPr lang="en-US"/>
          </a:p>
        </p:txBody>
      </p:sp>
    </p:spTree>
    <p:extLst>
      <p:ext uri="{BB962C8B-B14F-4D97-AF65-F5344CB8AC3E}">
        <p14:creationId xmlns:p14="http://schemas.microsoft.com/office/powerpoint/2010/main" val="2030167091"/>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942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Tree>
    <p:extLst>
      <p:ext uri="{BB962C8B-B14F-4D97-AF65-F5344CB8AC3E}">
        <p14:creationId xmlns:p14="http://schemas.microsoft.com/office/powerpoint/2010/main" val="190138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2" name="Title 1"/>
          <p:cNvSpPr>
            <a:spLocks noGrp="1"/>
          </p:cNvSpPr>
          <p:nvPr>
            <p:ph type="title"/>
          </p:nvPr>
        </p:nvSpPr>
        <p:spPr>
          <a:xfrm>
            <a:off x="838200" y="241891"/>
            <a:ext cx="10515600" cy="2326511"/>
          </a:xfrm>
          <a:prstGeom prst="rect">
            <a:avLst/>
          </a:prstGeom>
        </p:spPr>
        <p:txBody>
          <a:bodyPr>
            <a:noAutofit/>
          </a:bodyPr>
          <a:lstStyle>
            <a:lvl1pPr algn="ctr">
              <a:defRPr sz="5400" baseline="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281070951"/>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 Content Righ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58815" y="1"/>
            <a:ext cx="6238754" cy="6106332"/>
          </a:xfrm>
          <a:prstGeom prst="rect">
            <a:avLst/>
          </a:prstGeom>
        </p:spPr>
        <p:txBody>
          <a:bodyPr>
            <a:noAutofit/>
          </a:bodyPr>
          <a:lstStyle>
            <a:lvl1pPr algn="ctr">
              <a:defRPr sz="6000" baseline="0"/>
            </a:lvl1pPr>
          </a:lstStyle>
          <a:p>
            <a:r>
              <a:rPr lang="en-US" dirty="0"/>
              <a:t>Click to edit Master title style</a:t>
            </a:r>
          </a:p>
        </p:txBody>
      </p:sp>
      <p:sp>
        <p:nvSpPr>
          <p:cNvPr id="3" name="Content Placeholder 2"/>
          <p:cNvSpPr>
            <a:spLocks noGrp="1"/>
          </p:cNvSpPr>
          <p:nvPr>
            <p:ph idx="1"/>
          </p:nvPr>
        </p:nvSpPr>
        <p:spPr>
          <a:xfrm>
            <a:off x="6597570" y="239843"/>
            <a:ext cx="5301205" cy="5866490"/>
          </a:xfrm>
        </p:spPr>
        <p:txBody>
          <a:bodyPr anchor="ctr" anchorCtr="0">
            <a:normAutofit/>
          </a:bodyPr>
          <a:lstStyle>
            <a:lvl1pPr algn="l">
              <a:defRPr sz="4400" baseline="0"/>
            </a:lvl1pPr>
            <a:lvl2pPr marL="402336">
              <a:spcAft>
                <a:spcPts val="1200"/>
              </a:spcAft>
              <a:defRPr sz="2800"/>
            </a:lvl2pPr>
          </a:lstStyle>
          <a:p>
            <a:pPr lvl="0"/>
            <a:r>
              <a:rPr lang="en-US" dirty="0"/>
              <a:t>Click to edit Master text styles</a:t>
            </a:r>
          </a:p>
          <a:p>
            <a:pPr lvl="1"/>
            <a:r>
              <a:rPr lang="en-US" dirty="0"/>
              <a:t>Two lines of topics</a:t>
            </a:r>
          </a:p>
          <a:p>
            <a:pPr lvl="1"/>
            <a:r>
              <a:rPr lang="en-US" dirty="0"/>
              <a:t>3 lines of topics</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2480955165"/>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Left - WITH Bullets">
    <p:spTree>
      <p:nvGrpSpPr>
        <p:cNvPr id="1" name=""/>
        <p:cNvGrpSpPr/>
        <p:nvPr/>
      </p:nvGrpSpPr>
      <p:grpSpPr>
        <a:xfrm>
          <a:off x="0" y="0"/>
          <a:ext cx="0" cy="0"/>
          <a:chOff x="0" y="0"/>
          <a:chExt cx="0" cy="0"/>
        </a:xfrm>
      </p:grpSpPr>
      <p:sp>
        <p:nvSpPr>
          <p:cNvPr id="7" name="Rectangle 6"/>
          <p:cNvSpPr/>
          <p:nvPr userDrawn="1"/>
        </p:nvSpPr>
        <p:spPr>
          <a:xfrm>
            <a:off x="0" y="6137329"/>
            <a:ext cx="12192000" cy="720671"/>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65875" y="0"/>
            <a:ext cx="5826125" cy="6858000"/>
          </a:xfrm>
        </p:spPr>
        <p:txBody>
          <a:bodyPr/>
          <a:lstStyle/>
          <a:p>
            <a:endParaRPr lang="en-US" dirty="0"/>
          </a:p>
        </p:txBody>
      </p:sp>
      <p:sp>
        <p:nvSpPr>
          <p:cNvPr id="2" name="Title 1"/>
          <p:cNvSpPr>
            <a:spLocks noGrp="1"/>
          </p:cNvSpPr>
          <p:nvPr>
            <p:ph type="title"/>
          </p:nvPr>
        </p:nvSpPr>
        <p:spPr>
          <a:xfrm>
            <a:off x="0" y="298764"/>
            <a:ext cx="6366076" cy="2837975"/>
          </a:xfrm>
          <a:prstGeom prst="rect">
            <a:avLst/>
          </a:prstGeom>
        </p:spPr>
        <p:txBody>
          <a:bodyPr>
            <a:noAutofit/>
          </a:bodyPr>
          <a:lstStyle>
            <a:lvl1pPr algn="ctr">
              <a:defRPr sz="6000" baseline="0"/>
            </a:lvl1pPr>
          </a:lstStyle>
          <a:p>
            <a:r>
              <a:rPr lang="en-US" dirty="0"/>
              <a:t>Click to edit Master title style</a:t>
            </a:r>
          </a:p>
        </p:txBody>
      </p:sp>
      <p:sp>
        <p:nvSpPr>
          <p:cNvPr id="3" name="Content Placeholder 2"/>
          <p:cNvSpPr>
            <a:spLocks noGrp="1"/>
          </p:cNvSpPr>
          <p:nvPr>
            <p:ph idx="1"/>
          </p:nvPr>
        </p:nvSpPr>
        <p:spPr>
          <a:xfrm>
            <a:off x="254642" y="3148314"/>
            <a:ext cx="5856791" cy="3194613"/>
          </a:xfrm>
        </p:spPr>
        <p:txBody>
          <a:bodyPr anchor="t" anchorCtr="0">
            <a:normAutofit/>
          </a:bodyPr>
          <a:lstStyle>
            <a:lvl1pPr algn="l">
              <a:defRPr sz="4000" baseline="0"/>
            </a:lvl1pPr>
            <a:lvl2pPr>
              <a:defRPr sz="3600"/>
            </a:lvl2pPr>
          </a:lstStyle>
          <a:p>
            <a:pPr lvl="0"/>
            <a:r>
              <a:rPr lang="en-US" dirty="0"/>
              <a:t>Click to edit Master text styles</a:t>
            </a:r>
          </a:p>
          <a:p>
            <a:pPr lvl="1"/>
            <a:r>
              <a:rPr lang="en-US" dirty="0"/>
              <a:t>Two lines of topics</a:t>
            </a:r>
          </a:p>
          <a:p>
            <a:pPr lvl="1"/>
            <a:r>
              <a:rPr lang="en-US" dirty="0"/>
              <a:t>3 lines of topics</a:t>
            </a:r>
          </a:p>
        </p:txBody>
      </p:sp>
      <p:sp>
        <p:nvSpPr>
          <p:cNvPr id="5" name="Slide Number Placeholder 4"/>
          <p:cNvSpPr>
            <a:spLocks noGrp="1"/>
          </p:cNvSpPr>
          <p:nvPr>
            <p:ph type="sldNum" sz="quarter" idx="11"/>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2165261027"/>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920" y="1069383"/>
            <a:ext cx="1856294" cy="1642820"/>
          </a:xfrm>
          <a:prstGeom prst="rect">
            <a:avLst/>
          </a:prstGeom>
        </p:spPr>
      </p:pic>
      <p:sp>
        <p:nvSpPr>
          <p:cNvPr id="4" name="Text Placeholder 3"/>
          <p:cNvSpPr>
            <a:spLocks noGrp="1"/>
          </p:cNvSpPr>
          <p:nvPr>
            <p:ph type="body" sz="quarter" idx="10" hasCustomPrompt="1"/>
          </p:nvPr>
        </p:nvSpPr>
        <p:spPr>
          <a:xfrm>
            <a:off x="1208868" y="5698069"/>
            <a:ext cx="10027403" cy="513479"/>
          </a:xfrm>
        </p:spPr>
        <p:txBody>
          <a:bodyPr>
            <a:normAutofit/>
          </a:bodyPr>
          <a:lstStyle>
            <a:lvl1pPr algn="r">
              <a:defRPr sz="2400" b="1" i="1" baseline="0">
                <a:solidFill>
                  <a:schemeClr val="bg2">
                    <a:lumMod val="50000"/>
                  </a:schemeClr>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 Quote Attribution</a:t>
            </a:r>
          </a:p>
        </p:txBody>
      </p:sp>
      <p:sp>
        <p:nvSpPr>
          <p:cNvPr id="6" name="Text Placeholder 5"/>
          <p:cNvSpPr>
            <a:spLocks noGrp="1"/>
          </p:cNvSpPr>
          <p:nvPr>
            <p:ph type="body" sz="quarter" idx="14"/>
          </p:nvPr>
        </p:nvSpPr>
        <p:spPr>
          <a:xfrm>
            <a:off x="1208088" y="758825"/>
            <a:ext cx="10012362" cy="4821238"/>
          </a:xfrm>
        </p:spPr>
        <p:txBody>
          <a:bodyPr anchor="ctr" anchorCtr="0">
            <a:normAutofit/>
          </a:bodyPr>
          <a:lstStyle>
            <a:lvl1pPr algn="l">
              <a:defRPr sz="4000" b="1">
                <a:solidFill>
                  <a:schemeClr val="accent1"/>
                </a:solidFill>
                <a:latin typeface="Lucida Bright" charset="0"/>
                <a:ea typeface="Lucida Bright" charset="0"/>
                <a:cs typeface="Lucida Bright" charset="0"/>
              </a:defRPr>
            </a:lvl1pPr>
          </a:lstStyle>
          <a:p>
            <a:pPr lvl="0"/>
            <a:r>
              <a:rPr lang="en-US" dirty="0"/>
              <a:t>Click to edit Master text styles</a:t>
            </a:r>
          </a:p>
        </p:txBody>
      </p:sp>
      <p:sp>
        <p:nvSpPr>
          <p:cNvPr id="2" name="Slide Number Placeholder 1"/>
          <p:cNvSpPr>
            <a:spLocks noGrp="1"/>
          </p:cNvSpPr>
          <p:nvPr>
            <p:ph type="sldNum" sz="quarter" idx="15"/>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26965883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p:nvPr>
        </p:nvSpPr>
        <p:spPr>
          <a:xfrm>
            <a:off x="954711" y="381965"/>
            <a:ext cx="10282578" cy="4575798"/>
          </a:xfrm>
          <a:prstGeom prst="rect">
            <a:avLst/>
          </a:prstGeom>
          <a:solidFill>
            <a:schemeClr val="bg1">
              <a:alpha val="80000"/>
            </a:schemeClr>
          </a:solidFill>
        </p:spPr>
        <p:txBody>
          <a:bodyPr tIns="2103120" bIns="365760" anchor="ctr">
            <a:noAutofit/>
          </a:bodyPr>
          <a:lstStyle>
            <a:lvl1pPr algn="ctr">
              <a:defRPr sz="48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54711" y="4929652"/>
            <a:ext cx="10282578" cy="850638"/>
          </a:xfrm>
          <a:solidFill>
            <a:schemeClr val="accent2"/>
          </a:solidFill>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69362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41892"/>
            <a:ext cx="10515600" cy="2326511"/>
          </a:xfrm>
          <a:prstGeom prst="rect">
            <a:avLst/>
          </a:prstGeom>
        </p:spPr>
        <p:txBody>
          <a:bodyPr>
            <a:noAutofit/>
          </a:bodyPr>
          <a:lstStyle>
            <a:lvl1pPr algn="ctr">
              <a:defRPr sz="6000" baseline="0">
                <a:solidFill>
                  <a:schemeClr val="accent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282954840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headline without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308203"/>
          </a:xfrm>
          <a:prstGeom prst="rect">
            <a:avLst/>
          </a:prstGeom>
        </p:spPr>
        <p:txBody>
          <a:bodyPr>
            <a:noAutofit/>
          </a:bodyPr>
          <a:lstStyle>
            <a:lvl1pPr algn="ctr">
              <a:defRPr sz="7200" baseline="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21741918"/>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lacehol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22075" y="1530704"/>
            <a:ext cx="6747850" cy="3796592"/>
          </a:xfrm>
          <a:prstGeom prst="rect">
            <a:avLst/>
          </a:prstGeom>
        </p:spPr>
      </p:pic>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3937970110"/>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_L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76701" y="2703443"/>
            <a:ext cx="7255574" cy="1451114"/>
          </a:xfrm>
          <a:prstGeom prst="rect">
            <a:avLst/>
          </a:prstGeom>
        </p:spPr>
      </p:pic>
    </p:spTree>
    <p:extLst>
      <p:ext uri="{BB962C8B-B14F-4D97-AF65-F5344CB8AC3E}">
        <p14:creationId xmlns:p14="http://schemas.microsoft.com/office/powerpoint/2010/main" val="365334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_ID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677" y="2703443"/>
            <a:ext cx="5695622" cy="1451114"/>
          </a:xfrm>
          <a:prstGeom prst="rect">
            <a:avLst/>
          </a:prstGeom>
        </p:spPr>
      </p:pic>
    </p:spTree>
    <p:extLst>
      <p:ext uri="{BB962C8B-B14F-4D97-AF65-F5344CB8AC3E}">
        <p14:creationId xmlns:p14="http://schemas.microsoft.com/office/powerpoint/2010/main" val="2603950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_LogoLock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5100" y="2555822"/>
            <a:ext cx="8918736" cy="1596454"/>
          </a:xfrm>
          <a:prstGeom prst="rect">
            <a:avLst/>
          </a:prstGeom>
        </p:spPr>
      </p:pic>
    </p:spTree>
    <p:extLst>
      <p:ext uri="{BB962C8B-B14F-4D97-AF65-F5344CB8AC3E}">
        <p14:creationId xmlns:p14="http://schemas.microsoft.com/office/powerpoint/2010/main" val="2747722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800"/>
            </a:lvl1pPr>
          </a:lstStyle>
          <a:p>
            <a:r>
              <a:rPr lang="en-US" dirty="0"/>
              <a:t>Click to edit Master title style</a:t>
            </a:r>
          </a:p>
        </p:txBody>
      </p:sp>
      <p:sp>
        <p:nvSpPr>
          <p:cNvPr id="3" name="Content Placeholder 2"/>
          <p:cNvSpPr>
            <a:spLocks noGrp="1"/>
          </p:cNvSpPr>
          <p:nvPr>
            <p:ph idx="1"/>
          </p:nvPr>
        </p:nvSpPr>
        <p:spPr>
          <a:xfrm>
            <a:off x="838200" y="1918447"/>
            <a:ext cx="10515600" cy="4249271"/>
          </a:xfrm>
          <a:noFill/>
        </p:spPr>
        <p:txBody>
          <a:bodyPr lIns="91440" tIns="91440" rIns="91440" bIns="91440"/>
          <a:lstStyle>
            <a:lvl1pPr>
              <a:spcBef>
                <a:spcPts val="2000"/>
              </a:spcBef>
              <a:defRPr sz="3600">
                <a:solidFill>
                  <a:schemeClr val="bg2">
                    <a:lumMod val="25000"/>
                  </a:schemeClr>
                </a:solidFill>
              </a:defRPr>
            </a:lvl1pPr>
            <a:lvl2pPr>
              <a:spcBef>
                <a:spcPts val="2000"/>
              </a:spcBef>
              <a:defRPr sz="2800">
                <a:solidFill>
                  <a:schemeClr val="bg2">
                    <a:lumMod val="25000"/>
                  </a:schemeClr>
                </a:solidFill>
              </a:defRPr>
            </a:lvl2pPr>
            <a:lvl3pPr>
              <a:spcBef>
                <a:spcPts val="2000"/>
              </a:spcBef>
              <a:defRPr sz="2800">
                <a:solidFill>
                  <a:schemeClr val="bg2">
                    <a:lumMod val="25000"/>
                  </a:schemeClr>
                </a:solidFill>
              </a:defRPr>
            </a:lvl3pPr>
            <a:lvl4pPr>
              <a:spcBef>
                <a:spcPts val="2000"/>
              </a:spcBef>
              <a:defRPr sz="2800">
                <a:solidFill>
                  <a:schemeClr val="bg2">
                    <a:lumMod val="25000"/>
                  </a:schemeClr>
                </a:solidFill>
              </a:defRPr>
            </a:lvl4pPr>
            <a:lvl5pPr>
              <a:spcBef>
                <a:spcPts val="2000"/>
              </a:spcBef>
              <a:defRPr sz="28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51329523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sz="4400" baseline="0"/>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17796632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0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64590348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Heavy-BasicSlide">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sz="4400" baseline="0"/>
            </a:lvl1pPr>
          </a:lstStyle>
          <a:p>
            <a:r>
              <a:rPr lang="en-US" dirty="0"/>
              <a:t>Click to edit Master title style</a:t>
            </a:r>
          </a:p>
        </p:txBody>
      </p:sp>
      <p:sp>
        <p:nvSpPr>
          <p:cNvPr id="5" name="Content Placeholder 4"/>
          <p:cNvSpPr>
            <a:spLocks noGrp="1"/>
          </p:cNvSpPr>
          <p:nvPr>
            <p:ph sz="quarter" idx="10"/>
          </p:nvPr>
        </p:nvSpPr>
        <p:spPr>
          <a:xfrm>
            <a:off x="838200" y="1435608"/>
            <a:ext cx="10515600"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1"/>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337634132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Heavy-BasicWithCallout">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dirty="0"/>
              <a:t>Click to edit Master title style</a:t>
            </a:r>
          </a:p>
        </p:txBody>
      </p:sp>
      <p:sp>
        <p:nvSpPr>
          <p:cNvPr id="5" name="Content Placeholder 4"/>
          <p:cNvSpPr>
            <a:spLocks noGrp="1"/>
          </p:cNvSpPr>
          <p:nvPr>
            <p:ph sz="quarter" idx="10"/>
          </p:nvPr>
        </p:nvSpPr>
        <p:spPr>
          <a:xfrm>
            <a:off x="838200" y="1435608"/>
            <a:ext cx="6620691"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7694023" y="1436688"/>
            <a:ext cx="3657600" cy="4736592"/>
          </a:xfrm>
          <a:solidFill>
            <a:schemeClr val="bg1"/>
          </a:solidFill>
          <a:ln>
            <a:solidFill>
              <a:schemeClr val="bg2">
                <a:lumMod val="90000"/>
              </a:schemeClr>
            </a:solidFill>
          </a:ln>
        </p:spPr>
        <p:txBody>
          <a:bodyPr lIns="182880" tIns="182880" rIns="182880" bIns="182880"/>
          <a:lstStyle>
            <a:lvl1pPr algn="ctr">
              <a:defRPr sz="1800" b="0" cap="all" spc="50" baseline="0">
                <a:solidFill>
                  <a:schemeClr val="accent4"/>
                </a:solidFill>
              </a:defRPr>
            </a:lvl1pPr>
            <a:lvl2pPr marL="0" indent="0">
              <a:buNone/>
              <a:defRPr sz="1800"/>
            </a:lvl2pPr>
          </a:lstStyle>
          <a:p>
            <a:pPr lvl="0"/>
            <a:r>
              <a:rPr lang="en-US" dirty="0"/>
              <a:t>Click to edit Master text styles</a:t>
            </a:r>
          </a:p>
          <a:p>
            <a:pPr lvl="1"/>
            <a:r>
              <a:rPr lang="en-US" dirty="0"/>
              <a:t>Second level</a:t>
            </a:r>
          </a:p>
        </p:txBody>
      </p:sp>
      <p:sp>
        <p:nvSpPr>
          <p:cNvPr id="4" name="Slide Number Placeholder 3"/>
          <p:cNvSpPr>
            <a:spLocks noGrp="1"/>
          </p:cNvSpPr>
          <p:nvPr>
            <p:ph type="sldNum" sz="quarter" idx="14"/>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700157555"/>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Heavy-NoTitl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200" y="591671"/>
            <a:ext cx="10515600" cy="5613494"/>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60754938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itle &amp; 2 Content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gn="l">
              <a:defRPr/>
            </a:lvl1pPr>
          </a:lstStyle>
          <a:p>
            <a:r>
              <a:rPr lang="en-US" dirty="0"/>
              <a:t>Click to edit Master title style</a:t>
            </a:r>
          </a:p>
        </p:txBody>
      </p:sp>
      <p:sp>
        <p:nvSpPr>
          <p:cNvPr id="5" name="Content Placeholder 4"/>
          <p:cNvSpPr>
            <a:spLocks noGrp="1"/>
          </p:cNvSpPr>
          <p:nvPr>
            <p:ph sz="quarter" idx="10"/>
          </p:nvPr>
        </p:nvSpPr>
        <p:spPr>
          <a:xfrm>
            <a:off x="838200" y="1801640"/>
            <a:ext cx="5132832" cy="4481685"/>
          </a:xfrm>
        </p:spPr>
        <p:txBody>
          <a:bodyPr/>
          <a:lstStyle>
            <a:lvl1pPr>
              <a:defRPr sz="24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6221506" y="1434353"/>
            <a:ext cx="5144994" cy="4733085"/>
          </a:xfrm>
        </p:spPr>
        <p:txBody>
          <a:bodyPr/>
          <a:lstStyle/>
          <a:p>
            <a:endParaRPr lang="en-US"/>
          </a:p>
        </p:txBody>
      </p:sp>
      <p:sp>
        <p:nvSpPr>
          <p:cNvPr id="4" name="Slide Number Placeholder 3"/>
          <p:cNvSpPr>
            <a:spLocks noGrp="1"/>
          </p:cNvSpPr>
          <p:nvPr>
            <p:ph type="sldNum" sz="quarter" idx="15"/>
          </p:nvPr>
        </p:nvSpPr>
        <p:spPr/>
        <p:txBody>
          <a:body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417802205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4378460"/>
            <a:ext cx="12192000" cy="1920240"/>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0" y="0"/>
            <a:ext cx="12192000" cy="4366768"/>
          </a:xfrm>
          <a:prstGeom prst="rect">
            <a:avLst/>
          </a:prstGeom>
        </p:spPr>
      </p:pic>
      <p:sp>
        <p:nvSpPr>
          <p:cNvPr id="2" name="Title Placeholder 1"/>
          <p:cNvSpPr>
            <a:spLocks noGrp="1"/>
          </p:cNvSpPr>
          <p:nvPr>
            <p:ph type="title"/>
          </p:nvPr>
        </p:nvSpPr>
        <p:spPr>
          <a:xfrm>
            <a:off x="838200" y="228600"/>
            <a:ext cx="10515600" cy="110140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435608"/>
            <a:ext cx="10515600" cy="4745273"/>
          </a:xfrm>
          <a:prstGeom prst="rect">
            <a:avLst/>
          </a:prstGeom>
          <a:noFill/>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8"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
        <p:nvSpPr>
          <p:cNvPr id="11" name="Slide Number Placeholder 10"/>
          <p:cNvSpPr>
            <a:spLocks noGrp="1"/>
          </p:cNvSpPr>
          <p:nvPr>
            <p:ph type="sldNum" sz="quarter" idx="4"/>
          </p:nvPr>
        </p:nvSpPr>
        <p:spPr>
          <a:xfrm>
            <a:off x="2910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49E9-8438-6148-B851-F13E716FD972}" type="slidenum">
              <a:rPr lang="en-US" smtClean="0"/>
              <a:pPr/>
              <a:t>‹#›</a:t>
            </a:fld>
            <a:endParaRPr lang="en-US" dirty="0"/>
          </a:p>
        </p:txBody>
      </p:sp>
    </p:spTree>
    <p:extLst>
      <p:ext uri="{BB962C8B-B14F-4D97-AF65-F5344CB8AC3E}">
        <p14:creationId xmlns:p14="http://schemas.microsoft.com/office/powerpoint/2010/main" val="1496756580"/>
      </p:ext>
    </p:extLst>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24" r:id="rId23"/>
    <p:sldLayoutId id="2147484225" r:id="rId24"/>
    <p:sldLayoutId id="2147484226" r:id="rId25"/>
  </p:sldLayoutIdLst>
  <p:hf hdr="0" ftr="0" dt="0"/>
  <p:txStyles>
    <p:titleStyle>
      <a:lvl1pPr algn="l" defTabSz="914400" rtl="0" eaLnBrk="1" latinLnBrk="0" hangingPunct="1">
        <a:lnSpc>
          <a:spcPct val="87000"/>
        </a:lnSpc>
        <a:spcBef>
          <a:spcPct val="0"/>
        </a:spcBef>
        <a:buNone/>
        <a:defRPr sz="3200" b="1" kern="1200">
          <a:solidFill>
            <a:schemeClr val="accent2"/>
          </a:solidFill>
          <a:latin typeface="Lucida Bright" charset="0"/>
          <a:ea typeface="Lucida Bright" charset="0"/>
          <a:cs typeface="Lucida Bright" charset="0"/>
        </a:defRPr>
      </a:lvl1pPr>
    </p:titleStyle>
    <p:bodyStyle>
      <a:lvl1pPr marL="0" indent="0" algn="l" defTabSz="914400" rtl="0" eaLnBrk="1" latinLnBrk="0" hangingPunct="1">
        <a:lnSpc>
          <a:spcPct val="87000"/>
        </a:lnSpc>
        <a:spcBef>
          <a:spcPts val="1800"/>
        </a:spcBef>
        <a:buClr>
          <a:schemeClr val="accent1"/>
        </a:buClr>
        <a:buFont typeface="Arial"/>
        <a:buNone/>
        <a:defRPr sz="3600" kern="1200">
          <a:solidFill>
            <a:schemeClr val="bg2">
              <a:lumMod val="25000"/>
            </a:schemeClr>
          </a:solidFill>
          <a:latin typeface="+mn-lt"/>
          <a:ea typeface="+mn-ea"/>
          <a:cs typeface="+mn-cs"/>
        </a:defRPr>
      </a:lvl1pPr>
      <a:lvl2pPr marL="301752" indent="-301752"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benefits.legalshield.com/abccompany"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5">
            <a:extLst>
              <a:ext uri="{FF2B5EF4-FFF2-40B4-BE49-F238E27FC236}">
                <a16:creationId xmlns:a16="http://schemas.microsoft.com/office/drawing/2014/main" id="{DF454F12-0318-2349-9428-B1B0D037115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p:spPr>
      </p:pic>
      <p:sp>
        <p:nvSpPr>
          <p:cNvPr id="35" name="Title 1">
            <a:extLst>
              <a:ext uri="{FF2B5EF4-FFF2-40B4-BE49-F238E27FC236}">
                <a16:creationId xmlns:a16="http://schemas.microsoft.com/office/drawing/2014/main" id="{8FE93EEA-3D85-0E42-A5D2-9EF346465601}"/>
              </a:ext>
            </a:extLst>
          </p:cNvPr>
          <p:cNvSpPr txBox="1">
            <a:spLocks/>
          </p:cNvSpPr>
          <p:nvPr/>
        </p:nvSpPr>
        <p:spPr>
          <a:xfrm>
            <a:off x="939471" y="381965"/>
            <a:ext cx="10282578" cy="4575798"/>
          </a:xfrm>
          <a:prstGeom prst="rect">
            <a:avLst/>
          </a:prstGeom>
          <a:solidFill>
            <a:schemeClr val="bg1">
              <a:alpha val="78000"/>
            </a:schemeClr>
          </a:solidFill>
        </p:spPr>
        <p:txBody>
          <a:bodyPr vert="horz" lIns="274320" tIns="274320" rIns="274320" bIns="274320" rtlCol="0" anchor="ctr" anchorCtr="0">
            <a:noAutofit/>
          </a:bodyPr>
          <a:lstStyle>
            <a:lvl1pPr algn="ctr" defTabSz="914400" rtl="0" eaLnBrk="1" latinLnBrk="0" hangingPunct="1">
              <a:lnSpc>
                <a:spcPct val="87000"/>
              </a:lnSpc>
              <a:spcBef>
                <a:spcPct val="0"/>
              </a:spcBef>
              <a:buNone/>
              <a:defRPr sz="4000" b="1" kern="1200" cap="none" baseline="0">
                <a:solidFill>
                  <a:schemeClr val="tx2"/>
                </a:solidFill>
                <a:latin typeface="Lucida Bright" charset="0"/>
                <a:ea typeface="Lucida Bright" charset="0"/>
                <a:cs typeface="Lucida Bright" charset="0"/>
              </a:defRPr>
            </a:lvl1pPr>
          </a:lstStyle>
          <a:p>
            <a:endParaRPr lang="en-US" sz="5400" dirty="0">
              <a:latin typeface="Source Serif Pro" panose="02040603050405020204" pitchFamily="18" charset="77"/>
            </a:endParaRPr>
          </a:p>
          <a:p>
            <a:endParaRPr lang="en-US" sz="5400" dirty="0">
              <a:latin typeface="Source Serif Pro" panose="02040603050405020204" pitchFamily="18" charset="77"/>
            </a:endParaRPr>
          </a:p>
          <a:p>
            <a:r>
              <a:rPr lang="en-US" sz="5400" dirty="0">
                <a:latin typeface="Source Serif Pro" panose="02040603050405020204" pitchFamily="18" charset="77"/>
              </a:rPr>
              <a:t>LegalShield Plans </a:t>
            </a:r>
          </a:p>
          <a:p>
            <a:r>
              <a:rPr lang="en-US" sz="5400" dirty="0">
                <a:latin typeface="Source Serif Pro" panose="02040603050405020204" pitchFamily="18" charset="77"/>
              </a:rPr>
              <a:t>and Benefits</a:t>
            </a:r>
          </a:p>
        </p:txBody>
      </p:sp>
      <p:sp>
        <p:nvSpPr>
          <p:cNvPr id="24" name="Subtitle 23">
            <a:extLst>
              <a:ext uri="{FF2B5EF4-FFF2-40B4-BE49-F238E27FC236}">
                <a16:creationId xmlns:a16="http://schemas.microsoft.com/office/drawing/2014/main" id="{2D3C7713-D08F-FF4B-AAE5-63DC0E2CF3E7}"/>
              </a:ext>
            </a:extLst>
          </p:cNvPr>
          <p:cNvSpPr>
            <a:spLocks noGrp="1"/>
          </p:cNvSpPr>
          <p:nvPr>
            <p:ph type="subTitle" idx="1"/>
          </p:nvPr>
        </p:nvSpPr>
        <p:spPr>
          <a:xfrm>
            <a:off x="939471" y="4957763"/>
            <a:ext cx="10282578" cy="815386"/>
          </a:xfrm>
        </p:spPr>
        <p:txBody>
          <a:bodyPr>
            <a:normAutofit/>
          </a:bodyPr>
          <a:lstStyle/>
          <a:p>
            <a:r>
              <a:rPr lang="en-US" sz="2800" dirty="0">
                <a:latin typeface="Rubik" panose="02000604000000020004" pitchFamily="2" charset="-79"/>
                <a:cs typeface="Rubik" panose="02000604000000020004" pitchFamily="2" charset="-79"/>
              </a:rPr>
              <a:t>Presenter Info Goes Here</a:t>
            </a:r>
          </a:p>
        </p:txBody>
      </p:sp>
      <p:cxnSp>
        <p:nvCxnSpPr>
          <p:cNvPr id="36" name="Straight Connector 35">
            <a:extLst>
              <a:ext uri="{FF2B5EF4-FFF2-40B4-BE49-F238E27FC236}">
                <a16:creationId xmlns:a16="http://schemas.microsoft.com/office/drawing/2014/main" id="{5574296B-6B2D-7543-A57A-D7958F37F284}"/>
              </a:ext>
            </a:extLst>
          </p:cNvPr>
          <p:cNvCxnSpPr/>
          <p:nvPr/>
        </p:nvCxnSpPr>
        <p:spPr>
          <a:xfrm>
            <a:off x="2501719" y="2228614"/>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C27F9A99-5C7F-2E41-AF29-FF23DACFC6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spTree>
    <p:extLst>
      <p:ext uri="{BB962C8B-B14F-4D97-AF65-F5344CB8AC3E}">
        <p14:creationId xmlns:p14="http://schemas.microsoft.com/office/powerpoint/2010/main" val="87546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latin typeface="Source Serif Pro" panose="02040603050405020204" pitchFamily="18" charset="77"/>
              </a:rPr>
              <a:t>Trial Defense Services</a:t>
            </a:r>
            <a:endParaRPr lang="en-US" sz="4400" b="1" dirty="0">
              <a:latin typeface="Source Serif Pro" panose="02040603050405020204" pitchFamily="18" charset="77"/>
            </a:endParaRPr>
          </a:p>
        </p:txBody>
      </p:sp>
      <p:sp>
        <p:nvSpPr>
          <p:cNvPr id="3" name="Content Placeholder 2"/>
          <p:cNvSpPr>
            <a:spLocks noGrp="1"/>
          </p:cNvSpPr>
          <p:nvPr>
            <p:ph sz="quarter" idx="10"/>
          </p:nvPr>
        </p:nvSpPr>
        <p:spPr>
          <a:xfrm>
            <a:off x="838200" y="1200830"/>
            <a:ext cx="10085173" cy="2469127"/>
          </a:xfrm>
        </p:spPr>
        <p:txBody>
          <a:bodyPr>
            <a:normAutofit/>
          </a:bodyPr>
          <a:lstStyle/>
          <a:p>
            <a:r>
              <a:rPr lang="en-US" sz="2200" cap="none" dirty="0">
                <a:latin typeface="Rubik" panose="02000604000000020004" pitchFamily="2" charset="-79"/>
                <a:cs typeface="Rubik" panose="02000604000000020004" pitchFamily="2" charset="-79"/>
              </a:rPr>
              <a:t>This benefit is available if the named member or named member’s spouse is the named defendant in a covered civil action </a:t>
            </a:r>
            <a:r>
              <a:rPr lang="en-US" sz="2200" dirty="0">
                <a:latin typeface="Rubik" panose="02000604000000020004" pitchFamily="2" charset="-79"/>
                <a:cs typeface="Rubik" panose="02000604000000020004" pitchFamily="2" charset="-79"/>
              </a:rPr>
              <a:t>filed in a state or federal district court.</a:t>
            </a:r>
            <a:endParaRPr lang="en-US" sz="2200" cap="none" dirty="0">
              <a:latin typeface="Rubik" panose="02000604000000020004" pitchFamily="2" charset="-79"/>
              <a:cs typeface="Rubik" panose="02000604000000020004" pitchFamily="2" charset="-79"/>
            </a:endParaRPr>
          </a:p>
          <a:p>
            <a:r>
              <a:rPr lang="en-US" sz="2200" cap="none" dirty="0">
                <a:latin typeface="Rubik" panose="02000604000000020004" pitchFamily="2" charset="-79"/>
                <a:cs typeface="Rubik" panose="02000604000000020004" pitchFamily="2" charset="-79"/>
              </a:rPr>
              <a:t>This benefit covers attorney time only. Out of pocket expenses still apply.</a:t>
            </a:r>
          </a:p>
          <a:p>
            <a:r>
              <a:rPr lang="en-US" sz="2200" cap="none" dirty="0">
                <a:latin typeface="Rubik" panose="02000604000000020004" pitchFamily="2" charset="-79"/>
                <a:cs typeface="Rubik" panose="02000604000000020004" pitchFamily="2" charset="-79"/>
              </a:rPr>
              <a:t>This benefit is limited to a total of 60 hours with an increment of hours each membership year up to five years (see chart below).</a:t>
            </a:r>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2F168FA5-ECEF-354B-B02A-F59DFBDD16D8}"/>
              </a:ext>
            </a:extLst>
          </p:cNvPr>
          <p:cNvSpPr>
            <a:spLocks noGrp="1"/>
          </p:cNvSpPr>
          <p:nvPr>
            <p:ph type="sldNum" sz="quarter" idx="11"/>
          </p:nvPr>
        </p:nvSpPr>
        <p:spPr/>
        <p:txBody>
          <a:bodyPr/>
          <a:lstStyle/>
          <a:p>
            <a:fld id="{660749E9-8438-6148-B851-F13E716FD972}" type="slidenum">
              <a:rPr lang="en-US" smtClean="0"/>
              <a:pPr/>
              <a:t>10</a:t>
            </a:fld>
            <a:endParaRPr lang="en-US" dirty="0"/>
          </a:p>
        </p:txBody>
      </p:sp>
      <p:pic>
        <p:nvPicPr>
          <p:cNvPr id="4" name="Picture 3"/>
          <p:cNvPicPr>
            <a:picLocks noChangeAspect="1"/>
          </p:cNvPicPr>
          <p:nvPr/>
        </p:nvPicPr>
        <p:blipFill>
          <a:blip r:embed="rId2"/>
          <a:stretch>
            <a:fillRect/>
          </a:stretch>
        </p:blipFill>
        <p:spPr>
          <a:xfrm>
            <a:off x="3266304" y="3880125"/>
            <a:ext cx="5029199" cy="2266056"/>
          </a:xfrm>
          <a:prstGeom prst="rect">
            <a:avLst/>
          </a:prstGeom>
        </p:spPr>
      </p:pic>
    </p:spTree>
    <p:extLst>
      <p:ext uri="{BB962C8B-B14F-4D97-AF65-F5344CB8AC3E}">
        <p14:creationId xmlns:p14="http://schemas.microsoft.com/office/powerpoint/2010/main" val="870413948"/>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none" dirty="0">
                <a:latin typeface="Source Serif Pro" panose="02040603050405020204" pitchFamily="18" charset="77"/>
              </a:rPr>
              <a:t>IRS Audit Legal Services</a:t>
            </a:r>
            <a:endParaRPr lang="en-US" sz="4300" dirty="0">
              <a:latin typeface="Source Serif Pro" panose="02040603050405020204" pitchFamily="18" charset="77"/>
            </a:endParaRPr>
          </a:p>
        </p:txBody>
      </p:sp>
      <p:sp>
        <p:nvSpPr>
          <p:cNvPr id="3" name="Content Placeholder 2"/>
          <p:cNvSpPr>
            <a:spLocks noGrp="1"/>
          </p:cNvSpPr>
          <p:nvPr>
            <p:ph sz="quarter" idx="10"/>
          </p:nvPr>
        </p:nvSpPr>
        <p:spPr/>
        <p:txBody>
          <a:bodyPr>
            <a:noAutofit/>
          </a:bodyPr>
          <a:lstStyle/>
          <a:p>
            <a:r>
              <a:rPr lang="en-US" sz="1800" cap="none" dirty="0">
                <a:latin typeface="Rubik" panose="02000604000000020004" pitchFamily="2" charset="-79"/>
                <a:cs typeface="Rubik" panose="02000604000000020004" pitchFamily="2" charset="-79"/>
              </a:rPr>
              <a:t>The covered person will receive 50 hours of professional legal services by a lawyer to assist when that covered person is notified, in writing, by the IRS of an audit of their tax return, or when they are requested, in writing, to appear at the IRS offices concerning their tax return.</a:t>
            </a:r>
          </a:p>
          <a:p>
            <a:r>
              <a:rPr lang="en-US" sz="1800" cap="none" dirty="0">
                <a:latin typeface="Rubik" panose="02000604000000020004" pitchFamily="2" charset="-79"/>
                <a:cs typeface="Rubik" panose="02000604000000020004" pitchFamily="2" charset="-79"/>
              </a:rPr>
              <a:t>Coverage begins with the return due on April 15</a:t>
            </a:r>
            <a:r>
              <a:rPr lang="en-US" sz="1800" cap="none" baseline="30000" dirty="0">
                <a:latin typeface="Rubik" panose="02000604000000020004" pitchFamily="2" charset="-79"/>
                <a:cs typeface="Rubik" panose="02000604000000020004" pitchFamily="2" charset="-79"/>
              </a:rPr>
              <a:t>th</a:t>
            </a:r>
            <a:r>
              <a:rPr lang="en-US" sz="1800" cap="none" dirty="0">
                <a:latin typeface="Rubik" panose="02000604000000020004" pitchFamily="2" charset="-79"/>
                <a:cs typeface="Rubik" panose="02000604000000020004" pitchFamily="2" charset="-79"/>
              </a:rPr>
              <a:t> of the year the contract is effective.</a:t>
            </a:r>
          </a:p>
          <a:p>
            <a:r>
              <a:rPr lang="en-US" sz="1800" dirty="0">
                <a:latin typeface="Rubik" panose="02000604000000020004" pitchFamily="2" charset="-79"/>
                <a:cs typeface="Rubik" panose="02000604000000020004" pitchFamily="2" charset="-79"/>
              </a:rPr>
              <a:t>The IRS Audit Legal Services shall be provided as follows: </a:t>
            </a:r>
            <a:endParaRPr lang="en-US" sz="1800" cap="none" dirty="0">
              <a:latin typeface="Rubik" panose="02000604000000020004" pitchFamily="2" charset="-79"/>
              <a:cs typeface="Rubik" panose="02000604000000020004" pitchFamily="2" charset="-79"/>
            </a:endParaRPr>
          </a:p>
          <a:p>
            <a:pPr lvl="1"/>
            <a:r>
              <a:rPr lang="en-US" sz="1800" cap="none" dirty="0">
                <a:latin typeface="Rubik" panose="02000604000000020004" pitchFamily="2" charset="-79"/>
                <a:cs typeface="Rubik" panose="02000604000000020004" pitchFamily="2" charset="-79"/>
              </a:rPr>
              <a:t>Within the first 30 days of receipt of the IRS written notice, the provider law firm will provide up to one hour of professional consultation, advice or assistance.</a:t>
            </a:r>
          </a:p>
          <a:p>
            <a:pPr lvl="1"/>
            <a:r>
              <a:rPr lang="en-US" sz="1800" cap="none" dirty="0">
                <a:latin typeface="Rubik" panose="02000604000000020004" pitchFamily="2" charset="-79"/>
                <a:cs typeface="Rubik" panose="02000604000000020004" pitchFamily="2" charset="-79"/>
              </a:rPr>
              <a:t>Beginning on the 31</a:t>
            </a:r>
            <a:r>
              <a:rPr lang="en-US" sz="1800" cap="none" baseline="30000" dirty="0">
                <a:latin typeface="Rubik" panose="02000604000000020004" pitchFamily="2" charset="-79"/>
                <a:cs typeface="Rubik" panose="02000604000000020004" pitchFamily="2" charset="-79"/>
              </a:rPr>
              <a:t>st</a:t>
            </a:r>
            <a:r>
              <a:rPr lang="en-US" sz="1800" cap="none" dirty="0">
                <a:latin typeface="Rubik" panose="02000604000000020004" pitchFamily="2" charset="-79"/>
                <a:cs typeface="Rubik" panose="02000604000000020004" pitchFamily="2" charset="-79"/>
              </a:rPr>
              <a:t> day after receipt of the IRS written notice, up to two and one-half (2 ½) hours of service will be provided.  The provider law firm will represent the covered person at the audit.   The law firm will also provide negotiations, conferences and telephone conversations with the IRS attorney.  These services are provided prior to a lawsuit.</a:t>
            </a:r>
          </a:p>
          <a:p>
            <a:pPr lvl="1"/>
            <a:r>
              <a:rPr lang="en-US" sz="1800" dirty="0">
                <a:latin typeface="Rubik" panose="02000604000000020004" pitchFamily="2" charset="-79"/>
                <a:cs typeface="Rubik" panose="02000604000000020004" pitchFamily="2" charset="-79"/>
              </a:rPr>
              <a:t>Up to the balance of 46 ½ hour in professional time or services for an actual trial appearance. The trial appearance can be either when the IRS sues the covered person or after paying the disputed tax, the covered person sues the IRS.</a:t>
            </a:r>
          </a:p>
        </p:txBody>
      </p:sp>
      <p:sp>
        <p:nvSpPr>
          <p:cNvPr id="4" name="Slide Number Placeholder 3">
            <a:extLst>
              <a:ext uri="{FF2B5EF4-FFF2-40B4-BE49-F238E27FC236}">
                <a16:creationId xmlns:a16="http://schemas.microsoft.com/office/drawing/2014/main" id="{4A409B23-48BE-A143-94FC-E933C2B4A5B0}"/>
              </a:ext>
            </a:extLst>
          </p:cNvPr>
          <p:cNvSpPr>
            <a:spLocks noGrp="1"/>
          </p:cNvSpPr>
          <p:nvPr>
            <p:ph type="sldNum" sz="quarter" idx="11"/>
          </p:nvPr>
        </p:nvSpPr>
        <p:spPr/>
        <p:txBody>
          <a:bodyPr/>
          <a:lstStyle/>
          <a:p>
            <a:fld id="{660749E9-8438-6148-B851-F13E716FD972}" type="slidenum">
              <a:rPr lang="en-US" smtClean="0"/>
              <a:pPr/>
              <a:t>11</a:t>
            </a:fld>
            <a:endParaRPr lang="en-US" dirty="0"/>
          </a:p>
        </p:txBody>
      </p:sp>
    </p:spTree>
    <p:extLst>
      <p:ext uri="{BB962C8B-B14F-4D97-AF65-F5344CB8AC3E}">
        <p14:creationId xmlns:p14="http://schemas.microsoft.com/office/powerpoint/2010/main" val="2241550139"/>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latin typeface="Source Serif Pro" panose="02040603050405020204" pitchFamily="18" charset="77"/>
              </a:rPr>
              <a:t>Preferred Member Discount – 25%</a:t>
            </a:r>
          </a:p>
        </p:txBody>
      </p:sp>
      <p:sp>
        <p:nvSpPr>
          <p:cNvPr id="3" name="Content Placeholder 2"/>
          <p:cNvSpPr>
            <a:spLocks noGrp="1"/>
          </p:cNvSpPr>
          <p:nvPr>
            <p:ph sz="quarter" idx="10"/>
          </p:nvPr>
        </p:nvSpPr>
        <p:spPr/>
        <p:txBody>
          <a:bodyPr>
            <a:noAutofit/>
          </a:bodyPr>
          <a:lstStyle/>
          <a:p>
            <a:r>
              <a:rPr lang="en-US" sz="2400" cap="none" dirty="0">
                <a:latin typeface="Rubik" panose="02000604000000020004" pitchFamily="2" charset="-79"/>
                <a:cs typeface="Rubik" panose="02000604000000020004" pitchFamily="2" charset="-79"/>
              </a:rPr>
              <a:t>If a member retains a lawyer for matters that are not covered under any other benefit of their contract, they will receive a 25% discount off of the lawyer’s normal hourly rate.  </a:t>
            </a:r>
          </a:p>
        </p:txBody>
      </p:sp>
      <p:sp>
        <p:nvSpPr>
          <p:cNvPr id="4" name="Slide Number Placeholder 3">
            <a:extLst>
              <a:ext uri="{FF2B5EF4-FFF2-40B4-BE49-F238E27FC236}">
                <a16:creationId xmlns:a16="http://schemas.microsoft.com/office/drawing/2014/main" id="{469DB33D-10BB-1549-A21A-A3974AF93A8B}"/>
              </a:ext>
            </a:extLst>
          </p:cNvPr>
          <p:cNvSpPr>
            <a:spLocks noGrp="1"/>
          </p:cNvSpPr>
          <p:nvPr>
            <p:ph type="sldNum" sz="quarter" idx="11"/>
          </p:nvPr>
        </p:nvSpPr>
        <p:spPr/>
        <p:txBody>
          <a:bodyPr/>
          <a:lstStyle/>
          <a:p>
            <a:fld id="{660749E9-8438-6148-B851-F13E716FD972}" type="slidenum">
              <a:rPr lang="en-US" smtClean="0"/>
              <a:pPr/>
              <a:t>12</a:t>
            </a:fld>
            <a:endParaRPr lang="en-US" dirty="0"/>
          </a:p>
        </p:txBody>
      </p:sp>
    </p:spTree>
    <p:extLst>
      <p:ext uri="{BB962C8B-B14F-4D97-AF65-F5344CB8AC3E}">
        <p14:creationId xmlns:p14="http://schemas.microsoft.com/office/powerpoint/2010/main" val="1803990890"/>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A1F1-3B16-4921-831F-FEF598BC1B3B}"/>
              </a:ext>
            </a:extLst>
          </p:cNvPr>
          <p:cNvSpPr>
            <a:spLocks noGrp="1"/>
          </p:cNvSpPr>
          <p:nvPr>
            <p:ph type="title"/>
          </p:nvPr>
        </p:nvSpPr>
        <p:spPr/>
        <p:txBody>
          <a:bodyPr>
            <a:noAutofit/>
          </a:bodyPr>
          <a:lstStyle/>
          <a:p>
            <a:r>
              <a:rPr lang="en-US" sz="4400" b="1" dirty="0">
                <a:latin typeface="Source Serif Pro" panose="02040603050405020204" pitchFamily="18" charset="77"/>
              </a:rPr>
              <a:t>Home Based Supplement (HBS) </a:t>
            </a:r>
            <a:endParaRPr lang="en-US" sz="4400" dirty="0">
              <a:latin typeface="Source Serif Pro" panose="02040603050405020204" pitchFamily="18" charset="77"/>
            </a:endParaRPr>
          </a:p>
        </p:txBody>
      </p:sp>
      <p:sp>
        <p:nvSpPr>
          <p:cNvPr id="3" name="Content Placeholder 2">
            <a:extLst>
              <a:ext uri="{FF2B5EF4-FFF2-40B4-BE49-F238E27FC236}">
                <a16:creationId xmlns:a16="http://schemas.microsoft.com/office/drawing/2014/main" id="{4C27B20A-527F-4F50-B198-0FA4D56969B6}"/>
              </a:ext>
            </a:extLst>
          </p:cNvPr>
          <p:cNvSpPr>
            <a:spLocks noGrp="1"/>
          </p:cNvSpPr>
          <p:nvPr>
            <p:ph sz="quarter" idx="10"/>
          </p:nvPr>
        </p:nvSpPr>
        <p:spPr>
          <a:xfrm>
            <a:off x="838200" y="1114332"/>
            <a:ext cx="10515600" cy="4733698"/>
          </a:xfrm>
        </p:spPr>
        <p:txBody>
          <a:bodyPr>
            <a:noAutofit/>
          </a:bodyPr>
          <a:lstStyle/>
          <a:p>
            <a:r>
              <a:rPr lang="en-US" sz="2000" dirty="0">
                <a:latin typeface="Rubik" panose="02000604000000020004" pitchFamily="2" charset="-79"/>
                <a:cs typeface="Rubik" panose="02000604000000020004" pitchFamily="2" charset="-79"/>
              </a:rPr>
              <a:t>The Home Business Supplement is designed to give the Member certain business services in addition to those personal services provided in the Contract. For this Supplement, </a:t>
            </a:r>
            <a:r>
              <a:rPr lang="en-US" sz="2000" b="1" dirty="0">
                <a:latin typeface="Rubik" panose="02000604000000020004" pitchFamily="2" charset="-79"/>
                <a:cs typeface="Rubik" panose="02000604000000020004" pitchFamily="2" charset="-79"/>
              </a:rPr>
              <a:t>"Member" </a:t>
            </a:r>
            <a:r>
              <a:rPr lang="en-US" sz="2000" dirty="0">
                <a:latin typeface="Rubik" panose="02000604000000020004" pitchFamily="2" charset="-79"/>
                <a:cs typeface="Rubik" panose="02000604000000020004" pitchFamily="2" charset="-79"/>
              </a:rPr>
              <a:t>refers to the Member or Member's spouse as defined in the General Provisions of the attached Contract. These Services are intended only for matters arising in the state of the Member's primary residence.</a:t>
            </a:r>
          </a:p>
          <a:p>
            <a:pPr marL="0" indent="0">
              <a:buNone/>
            </a:pPr>
            <a:r>
              <a:rPr lang="en-US" sz="2000" dirty="0">
                <a:latin typeface="Rubik" panose="02000604000000020004" pitchFamily="2" charset="-79"/>
                <a:cs typeface="Rubik" panose="02000604000000020004" pitchFamily="2" charset="-79"/>
              </a:rPr>
              <a:t>The following Services are provided by this Supplement:</a:t>
            </a:r>
          </a:p>
          <a:p>
            <a:r>
              <a:rPr lang="en-US" sz="2000" dirty="0">
                <a:latin typeface="Rubik" panose="02000604000000020004" pitchFamily="2" charset="-79"/>
                <a:cs typeface="Rubik" panose="02000604000000020004" pitchFamily="2" charset="-79"/>
              </a:rPr>
              <a:t>Telephone Consultation and Legal Research - Telephone consultations on an unlimited number of business topics.</a:t>
            </a:r>
          </a:p>
          <a:p>
            <a:r>
              <a:rPr lang="en-US" sz="2000" dirty="0">
                <a:latin typeface="Rubik" panose="02000604000000020004" pitchFamily="2" charset="-79"/>
                <a:cs typeface="Rubik" panose="02000604000000020004" pitchFamily="2" charset="-79"/>
              </a:rPr>
              <a:t>Document Review - The Member may submit any business legal document (up to 3 per month) which impacts and/or relates to the Home Business up to 15 pages in length for the Provider Attorney to review.</a:t>
            </a:r>
          </a:p>
          <a:p>
            <a:r>
              <a:rPr lang="en-US" sz="2000" dirty="0">
                <a:latin typeface="Rubik" panose="02000604000000020004" pitchFamily="2" charset="-79"/>
                <a:cs typeface="Rubik" panose="02000604000000020004" pitchFamily="2" charset="-79"/>
              </a:rPr>
              <a:t>Letters and Phone Calls - If in the professional opinion of the Provider Attorney, a telephone call or letter would be of further assistance, the Member is entitled to the following:  up to 6 letters or calls per year, each on a unique  business matter,  and with no more than one follow-up letter or call to each if a  response is received by a third party. </a:t>
            </a:r>
          </a:p>
          <a:p>
            <a:pPr marL="457200" lvl="1" indent="0">
              <a:buNone/>
            </a:pPr>
            <a:endParaRPr lang="en-US" sz="2000" dirty="0"/>
          </a:p>
        </p:txBody>
      </p:sp>
      <p:sp>
        <p:nvSpPr>
          <p:cNvPr id="4" name="Slide Number Placeholder 3">
            <a:extLst>
              <a:ext uri="{FF2B5EF4-FFF2-40B4-BE49-F238E27FC236}">
                <a16:creationId xmlns:a16="http://schemas.microsoft.com/office/drawing/2014/main" id="{A3F0CDE7-DD28-964A-A6E0-EF1EDA855149}"/>
              </a:ext>
            </a:extLst>
          </p:cNvPr>
          <p:cNvSpPr>
            <a:spLocks noGrp="1"/>
          </p:cNvSpPr>
          <p:nvPr>
            <p:ph type="sldNum" sz="quarter" idx="11"/>
          </p:nvPr>
        </p:nvSpPr>
        <p:spPr/>
        <p:txBody>
          <a:bodyPr/>
          <a:lstStyle/>
          <a:p>
            <a:fld id="{660749E9-8438-6148-B851-F13E716FD972}" type="slidenum">
              <a:rPr lang="en-US" smtClean="0"/>
              <a:pPr/>
              <a:t>13</a:t>
            </a:fld>
            <a:endParaRPr lang="en-US" dirty="0"/>
          </a:p>
        </p:txBody>
      </p:sp>
    </p:spTree>
    <p:extLst>
      <p:ext uri="{BB962C8B-B14F-4D97-AF65-F5344CB8AC3E}">
        <p14:creationId xmlns:p14="http://schemas.microsoft.com/office/powerpoint/2010/main" val="206468743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A1F1-3B16-4921-831F-FEF598BC1B3B}"/>
              </a:ext>
            </a:extLst>
          </p:cNvPr>
          <p:cNvSpPr>
            <a:spLocks noGrp="1"/>
          </p:cNvSpPr>
          <p:nvPr>
            <p:ph type="title"/>
          </p:nvPr>
        </p:nvSpPr>
        <p:spPr/>
        <p:txBody>
          <a:bodyPr>
            <a:noAutofit/>
          </a:bodyPr>
          <a:lstStyle/>
          <a:p>
            <a:r>
              <a:rPr lang="en-US" sz="4400" b="1" dirty="0">
                <a:latin typeface="Source Serif Pro" panose="02040603050405020204" pitchFamily="18" charset="77"/>
              </a:rPr>
              <a:t>Home Based Supplement (HBS) </a:t>
            </a:r>
            <a:endParaRPr lang="en-US" sz="4400" dirty="0">
              <a:latin typeface="Source Serif Pro" panose="02040603050405020204" pitchFamily="18" charset="77"/>
            </a:endParaRPr>
          </a:p>
        </p:txBody>
      </p:sp>
      <p:sp>
        <p:nvSpPr>
          <p:cNvPr id="3" name="Content Placeholder 2">
            <a:extLst>
              <a:ext uri="{FF2B5EF4-FFF2-40B4-BE49-F238E27FC236}">
                <a16:creationId xmlns:a16="http://schemas.microsoft.com/office/drawing/2014/main" id="{4C27B20A-527F-4F50-B198-0FA4D56969B6}"/>
              </a:ext>
            </a:extLst>
          </p:cNvPr>
          <p:cNvSpPr>
            <a:spLocks noGrp="1"/>
          </p:cNvSpPr>
          <p:nvPr>
            <p:ph sz="quarter" idx="10"/>
          </p:nvPr>
        </p:nvSpPr>
        <p:spPr/>
        <p:txBody>
          <a:bodyPr>
            <a:normAutofit/>
          </a:bodyPr>
          <a:lstStyle/>
          <a:p>
            <a:r>
              <a:rPr lang="en-US" sz="2000" dirty="0">
                <a:latin typeface="Rubik" panose="02000604000000020004" pitchFamily="2" charset="-79"/>
                <a:cs typeface="Rubik" panose="02000604000000020004" pitchFamily="2" charset="-79"/>
              </a:rPr>
              <a:t>Collection Letters -   In addition to the Letters and Phone Calls available above, the Member may have 3 collection letters prepared per month by the Provider Attorney.</a:t>
            </a:r>
          </a:p>
          <a:p>
            <a:r>
              <a:rPr lang="en-US" sz="2000" dirty="0">
                <a:latin typeface="Rubik" panose="02000604000000020004" pitchFamily="2" charset="-79"/>
                <a:cs typeface="Rubik" panose="02000604000000020004" pitchFamily="2" charset="-79"/>
              </a:rPr>
              <a:t>Specialty Matters and Out-of-State Consultation - Two consultations per year,  30 minutes each, for out-of-state business matters or for matters in these specialty areas of law:  Employment, Tax, Securities, Intellectual Property, International Law, Import/Export, Antitrust, Immigration. </a:t>
            </a:r>
          </a:p>
          <a:p>
            <a:r>
              <a:rPr lang="en-US" sz="2000" dirty="0">
                <a:latin typeface="Rubik" panose="02000604000000020004" pitchFamily="2" charset="-79"/>
                <a:cs typeface="Rubik" panose="02000604000000020004" pitchFamily="2" charset="-79"/>
              </a:rPr>
              <a:t>IRS Audit Services - With this Home Business Supplement, the Member will receive IRS legal services for items included on a  Schedule C and Schedule E of the applicable personal federal income tax return.</a:t>
            </a:r>
          </a:p>
          <a:p>
            <a:r>
              <a:rPr lang="en-US" sz="2000" dirty="0">
                <a:latin typeface="Rubik" panose="02000604000000020004" pitchFamily="2" charset="-79"/>
                <a:cs typeface="Rubik" panose="02000604000000020004" pitchFamily="2" charset="-79"/>
              </a:rPr>
              <a:t>Discount - Member will receive a 25% discount from the Provider Attorney's corporate hourly rate for all other legal work.</a:t>
            </a:r>
            <a:endParaRPr lang="en-US" sz="2000" u="sng" dirty="0">
              <a:latin typeface="Rubik" panose="02000604000000020004" pitchFamily="2" charset="-79"/>
              <a:cs typeface="Rubik" panose="02000604000000020004" pitchFamily="2" charset="-79"/>
            </a:endParaRPr>
          </a:p>
          <a:p>
            <a:endParaRPr lang="en-US" dirty="0"/>
          </a:p>
        </p:txBody>
      </p:sp>
      <p:sp>
        <p:nvSpPr>
          <p:cNvPr id="4" name="Slide Number Placeholder 3">
            <a:extLst>
              <a:ext uri="{FF2B5EF4-FFF2-40B4-BE49-F238E27FC236}">
                <a16:creationId xmlns:a16="http://schemas.microsoft.com/office/drawing/2014/main" id="{1A68D806-C9E4-8545-BA8D-8731D4AD97FC}"/>
              </a:ext>
            </a:extLst>
          </p:cNvPr>
          <p:cNvSpPr>
            <a:spLocks noGrp="1"/>
          </p:cNvSpPr>
          <p:nvPr>
            <p:ph type="sldNum" sz="quarter" idx="11"/>
          </p:nvPr>
        </p:nvSpPr>
        <p:spPr/>
        <p:txBody>
          <a:bodyPr/>
          <a:lstStyle/>
          <a:p>
            <a:fld id="{660749E9-8438-6148-B851-F13E716FD972}" type="slidenum">
              <a:rPr lang="en-US" smtClean="0"/>
              <a:pPr/>
              <a:t>14</a:t>
            </a:fld>
            <a:endParaRPr lang="en-US" dirty="0"/>
          </a:p>
        </p:txBody>
      </p:sp>
    </p:spTree>
    <p:extLst>
      <p:ext uri="{BB962C8B-B14F-4D97-AF65-F5344CB8AC3E}">
        <p14:creationId xmlns:p14="http://schemas.microsoft.com/office/powerpoint/2010/main" val="22089249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cap="none" dirty="0">
                <a:latin typeface="Source Serif Pro" panose="02040603050405020204" pitchFamily="18" charset="77"/>
              </a:rPr>
              <a:t>Trial Defense Supplement (TDS)</a:t>
            </a:r>
          </a:p>
        </p:txBody>
      </p:sp>
      <p:sp>
        <p:nvSpPr>
          <p:cNvPr id="3" name="Content Placeholder 2"/>
          <p:cNvSpPr>
            <a:spLocks noGrp="1"/>
          </p:cNvSpPr>
          <p:nvPr>
            <p:ph sz="quarter" idx="10"/>
          </p:nvPr>
        </p:nvSpPr>
        <p:spPr/>
        <p:txBody>
          <a:bodyPr/>
          <a:lstStyle/>
          <a:p>
            <a:r>
              <a:rPr lang="en-US" sz="2400" cap="none" dirty="0">
                <a:latin typeface="Rubik" panose="02000604000000020004" pitchFamily="2" charset="-79"/>
                <a:cs typeface="Rubik" panose="02000604000000020004" pitchFamily="2" charset="-79"/>
              </a:rPr>
              <a:t>The expanded benefits or trial defense supplement have additional hours added to the trial defense supplement which allows the covered person more lawyer time for pre-trial and trial usage. (See chart belo</a:t>
            </a:r>
            <a:r>
              <a:rPr lang="en-US" dirty="0">
                <a:latin typeface="Rubik" panose="02000604000000020004" pitchFamily="2" charset="-79"/>
                <a:cs typeface="Rubik" panose="02000604000000020004" pitchFamily="2" charset="-79"/>
              </a:rPr>
              <a:t>w)</a:t>
            </a:r>
            <a:r>
              <a:rPr lang="en-US" sz="2400" cap="none" dirty="0">
                <a:latin typeface="Rubik" panose="02000604000000020004" pitchFamily="2" charset="-79"/>
                <a:cs typeface="Rubik" panose="02000604000000020004" pitchFamily="2" charset="-79"/>
              </a:rPr>
              <a:t> </a:t>
            </a:r>
          </a:p>
          <a:p>
            <a:r>
              <a:rPr lang="en-US" sz="2400" cap="none" dirty="0">
                <a:latin typeface="Rubik" panose="02000604000000020004" pitchFamily="2" charset="-79"/>
                <a:cs typeface="Rubik" panose="02000604000000020004" pitchFamily="2" charset="-79"/>
              </a:rPr>
              <a:t>The expanded plans are an additional cost.</a:t>
            </a:r>
          </a:p>
          <a:p>
            <a:endParaRPr lang="en-US" sz="2400" cap="none" dirty="0">
              <a:latin typeface="Rubik" panose="02000604000000020004" pitchFamily="2" charset="-79"/>
              <a:cs typeface="Rubik" panose="02000604000000020004" pitchFamily="2" charset="-79"/>
            </a:endParaRPr>
          </a:p>
          <a:p>
            <a:pPr marL="0" indent="0">
              <a:buNone/>
            </a:pPr>
            <a:endParaRPr lang="en-US" dirty="0"/>
          </a:p>
        </p:txBody>
      </p:sp>
      <p:sp>
        <p:nvSpPr>
          <p:cNvPr id="5" name="Slide Number Placeholder 4">
            <a:extLst>
              <a:ext uri="{FF2B5EF4-FFF2-40B4-BE49-F238E27FC236}">
                <a16:creationId xmlns:a16="http://schemas.microsoft.com/office/drawing/2014/main" id="{1191B666-005F-8947-B538-1C7DE19D4D00}"/>
              </a:ext>
            </a:extLst>
          </p:cNvPr>
          <p:cNvSpPr>
            <a:spLocks noGrp="1"/>
          </p:cNvSpPr>
          <p:nvPr>
            <p:ph type="sldNum" sz="quarter" idx="11"/>
          </p:nvPr>
        </p:nvSpPr>
        <p:spPr/>
        <p:txBody>
          <a:bodyPr/>
          <a:lstStyle/>
          <a:p>
            <a:fld id="{660749E9-8438-6148-B851-F13E716FD972}" type="slidenum">
              <a:rPr lang="en-US" smtClean="0"/>
              <a:pPr/>
              <a:t>15</a:t>
            </a:fld>
            <a:endParaRPr lang="en-US" dirty="0"/>
          </a:p>
        </p:txBody>
      </p:sp>
      <p:pic>
        <p:nvPicPr>
          <p:cNvPr id="4" name="Picture 3"/>
          <p:cNvPicPr>
            <a:picLocks noChangeAspect="1"/>
          </p:cNvPicPr>
          <p:nvPr/>
        </p:nvPicPr>
        <p:blipFill>
          <a:blip r:embed="rId3"/>
          <a:stretch>
            <a:fillRect/>
          </a:stretch>
        </p:blipFill>
        <p:spPr>
          <a:xfrm>
            <a:off x="2726729" y="3744097"/>
            <a:ext cx="6738542" cy="2372498"/>
          </a:xfrm>
          <a:prstGeom prst="rect">
            <a:avLst/>
          </a:prstGeom>
        </p:spPr>
      </p:pic>
    </p:spTree>
    <p:extLst>
      <p:ext uri="{BB962C8B-B14F-4D97-AF65-F5344CB8AC3E}">
        <p14:creationId xmlns:p14="http://schemas.microsoft.com/office/powerpoint/2010/main" val="84875018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D460C95-79DE-FA42-B545-A2D07F3510EB}"/>
              </a:ext>
            </a:extLst>
          </p:cNvPr>
          <p:cNvPicPr>
            <a:picLocks noGrp="1" noChangeAspect="1"/>
          </p:cNvPicPr>
          <p:nvPr>
            <p:ph type="pic" sz="quarter" idx="10"/>
          </p:nvPr>
        </p:nvPicPr>
        <p:blipFill>
          <a:blip r:embed="rId2"/>
          <a:srcRect l="24706" r="24706"/>
          <a:stretch>
            <a:fillRect/>
          </a:stretch>
        </p:blipFill>
        <p:spPr/>
      </p:pic>
      <p:sp>
        <p:nvSpPr>
          <p:cNvPr id="5" name="Title 4">
            <a:extLst>
              <a:ext uri="{FF2B5EF4-FFF2-40B4-BE49-F238E27FC236}">
                <a16:creationId xmlns:a16="http://schemas.microsoft.com/office/drawing/2014/main" id="{ACFE2DB2-F166-8D4B-B752-09DE9868E4E4}"/>
              </a:ext>
            </a:extLst>
          </p:cNvPr>
          <p:cNvSpPr>
            <a:spLocks noGrp="1"/>
          </p:cNvSpPr>
          <p:nvPr>
            <p:ph type="title"/>
          </p:nvPr>
        </p:nvSpPr>
        <p:spPr>
          <a:xfrm>
            <a:off x="954711" y="282333"/>
            <a:ext cx="10282578" cy="4575798"/>
          </a:xfrm>
        </p:spPr>
        <p:txBody>
          <a:bodyPr/>
          <a:lstStyle/>
          <a:p>
            <a:r>
              <a:rPr lang="en-US" dirty="0">
                <a:solidFill>
                  <a:srgbClr val="472D59"/>
                </a:solidFill>
              </a:rPr>
              <a:t>Small Business Plans</a:t>
            </a:r>
          </a:p>
        </p:txBody>
      </p:sp>
      <p:sp>
        <p:nvSpPr>
          <p:cNvPr id="6" name="Text Placeholder 5">
            <a:extLst>
              <a:ext uri="{FF2B5EF4-FFF2-40B4-BE49-F238E27FC236}">
                <a16:creationId xmlns:a16="http://schemas.microsoft.com/office/drawing/2014/main" id="{245460FE-FED2-204C-B948-810969BC62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9C7E11-F932-7E47-A4D6-3A096E4D5562}"/>
              </a:ext>
            </a:extLst>
          </p:cNvPr>
          <p:cNvSpPr>
            <a:spLocks noGrp="1"/>
          </p:cNvSpPr>
          <p:nvPr>
            <p:ph type="sldNum" sz="quarter" idx="4294967295"/>
          </p:nvPr>
        </p:nvSpPr>
        <p:spPr>
          <a:xfrm>
            <a:off x="0" y="6356350"/>
            <a:ext cx="2743200" cy="365125"/>
          </a:xfrm>
        </p:spPr>
        <p:txBody>
          <a:bodyPr/>
          <a:lstStyle/>
          <a:p>
            <a:fld id="{660749E9-8438-6148-B851-F13E716FD972}" type="slidenum">
              <a:rPr lang="en-US" smtClean="0"/>
              <a:pPr/>
              <a:t>16</a:t>
            </a:fld>
            <a:endParaRPr lang="en-US" dirty="0"/>
          </a:p>
        </p:txBody>
      </p:sp>
      <p:cxnSp>
        <p:nvCxnSpPr>
          <p:cNvPr id="10" name="Straight Connector 9">
            <a:extLst>
              <a:ext uri="{FF2B5EF4-FFF2-40B4-BE49-F238E27FC236}">
                <a16:creationId xmlns:a16="http://schemas.microsoft.com/office/drawing/2014/main" id="{A95A7189-7302-824E-8C15-9131AE4A393A}"/>
              </a:ext>
            </a:extLst>
          </p:cNvPr>
          <p:cNvCxnSpPr/>
          <p:nvPr/>
        </p:nvCxnSpPr>
        <p:spPr>
          <a:xfrm>
            <a:off x="2501719" y="2228614"/>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792A767-C9CE-B749-96A8-7BE50B64E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spTree>
    <p:extLst>
      <p:ext uri="{BB962C8B-B14F-4D97-AF65-F5344CB8AC3E}">
        <p14:creationId xmlns:p14="http://schemas.microsoft.com/office/powerpoint/2010/main" val="26307160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sz="4400" dirty="0">
                <a:latin typeface="Source Serif Pro" panose="02040603050405020204" pitchFamily="18" charset="77"/>
              </a:rPr>
              <a:t>Small </a:t>
            </a:r>
            <a:r>
              <a:rPr lang="en-US" sz="4400" dirty="0">
                <a:latin typeface="Source Serif Pro" panose="02040603050405020204" pitchFamily="18" charset="77"/>
                <a:cs typeface="Rubik" panose="02000604000000020004" pitchFamily="2" charset="-79"/>
              </a:rPr>
              <a:t>Business</a:t>
            </a:r>
            <a:r>
              <a:rPr lang="en-US" sz="4400" dirty="0">
                <a:latin typeface="Source Serif Pro" panose="02040603050405020204" pitchFamily="18" charset="77"/>
              </a:rPr>
              <a:t> Plan 10</a:t>
            </a:r>
          </a:p>
        </p:txBody>
      </p:sp>
      <p:sp>
        <p:nvSpPr>
          <p:cNvPr id="3" name="Content Placeholder 2">
            <a:extLst>
              <a:ext uri="{FF2B5EF4-FFF2-40B4-BE49-F238E27FC236}">
                <a16:creationId xmlns:a16="http://schemas.microsoft.com/office/drawing/2014/main" id="{C390444B-C0F7-464F-85B3-29CCAC90E2EF}"/>
              </a:ext>
            </a:extLst>
          </p:cNvPr>
          <p:cNvSpPr>
            <a:spLocks noGrp="1"/>
          </p:cNvSpPr>
          <p:nvPr>
            <p:ph sz="quarter" idx="10"/>
          </p:nvPr>
        </p:nvSpPr>
        <p:spPr/>
        <p:txBody>
          <a:bodyPr>
            <a:normAutofit/>
          </a:bodyPr>
          <a:lstStyle/>
          <a:p>
            <a:pPr>
              <a:lnSpc>
                <a:spcPct val="100000"/>
              </a:lnSpc>
              <a:spcBef>
                <a:spcPts val="0"/>
              </a:spcBef>
            </a:pPr>
            <a:r>
              <a:rPr lang="en-US" sz="2000" dirty="0">
                <a:latin typeface="Rubik" panose="02000604000000020004" pitchFamily="2" charset="-79"/>
                <a:cs typeface="Rubik" panose="02000604000000020004" pitchFamily="2" charset="-79"/>
              </a:rPr>
              <a:t>This plan is for a member with a business with 10 or fewer employees with one employee identification number. </a:t>
            </a:r>
          </a:p>
          <a:p>
            <a:pPr>
              <a:lnSpc>
                <a:spcPct val="100000"/>
              </a:lnSpc>
              <a:spcBef>
                <a:spcPts val="0"/>
              </a:spcBef>
            </a:pPr>
            <a:endParaRPr lang="en-US" sz="2000" dirty="0">
              <a:latin typeface="Rubik" panose="02000604000000020004" pitchFamily="2" charset="-79"/>
              <a:cs typeface="Rubik" panose="02000604000000020004" pitchFamily="2" charset="-79"/>
            </a:endParaRPr>
          </a:p>
          <a:p>
            <a:pPr>
              <a:lnSpc>
                <a:spcPct val="100000"/>
              </a:lnSpc>
              <a:spcBef>
                <a:spcPts val="0"/>
              </a:spcBef>
            </a:pPr>
            <a:r>
              <a:rPr lang="en-US" sz="2000" b="1" dirty="0">
                <a:latin typeface="Rubik" panose="02000604000000020004" pitchFamily="2" charset="-79"/>
                <a:cs typeface="Rubik" panose="02000604000000020004" pitchFamily="2" charset="-79"/>
              </a:rPr>
              <a:t>Legal Consultation </a:t>
            </a:r>
            <a:r>
              <a:rPr lang="en-US" sz="2000" dirty="0">
                <a:latin typeface="Rubik" panose="02000604000000020004" pitchFamily="2" charset="-79"/>
                <a:cs typeface="Rubik" panose="02000604000000020004" pitchFamily="2" charset="-79"/>
              </a:rPr>
              <a:t>- Telephone consultation on unlimited matters concerning your business; with up to 1 hour of legal research per matter. </a:t>
            </a:r>
          </a:p>
          <a:p>
            <a:pPr>
              <a:lnSpc>
                <a:spcPct val="100000"/>
              </a:lnSpc>
              <a:spcBef>
                <a:spcPts val="0"/>
              </a:spcBef>
            </a:pPr>
            <a:endParaRPr lang="en-US" sz="2000" b="1" dirty="0">
              <a:latin typeface="Rubik" panose="02000604000000020004" pitchFamily="2" charset="-79"/>
              <a:cs typeface="Rubik" panose="02000604000000020004" pitchFamily="2" charset="-79"/>
            </a:endParaRPr>
          </a:p>
          <a:p>
            <a:pPr>
              <a:lnSpc>
                <a:spcPct val="100000"/>
              </a:lnSpc>
              <a:spcBef>
                <a:spcPts val="0"/>
              </a:spcBef>
            </a:pPr>
            <a:r>
              <a:rPr lang="en-US" sz="2000" b="1" dirty="0">
                <a:latin typeface="Rubik" panose="02000604000000020004" pitchFamily="2" charset="-79"/>
                <a:cs typeface="Rubik" panose="02000604000000020004" pitchFamily="2" charset="-79"/>
              </a:rPr>
              <a:t>Letters and/or calls </a:t>
            </a:r>
            <a:r>
              <a:rPr lang="en-US" sz="2000" dirty="0">
                <a:latin typeface="Rubik" panose="02000604000000020004" pitchFamily="2" charset="-79"/>
                <a:cs typeface="Rubik" panose="02000604000000020004" pitchFamily="2" charset="-79"/>
              </a:rPr>
              <a:t>- 20 per year, calls or letters with 1 follow up per subject matter (up to 6 in any month).</a:t>
            </a:r>
          </a:p>
          <a:p>
            <a:pPr>
              <a:lnSpc>
                <a:spcPct val="100000"/>
              </a:lnSpc>
              <a:spcBef>
                <a:spcPts val="0"/>
              </a:spcBef>
            </a:pPr>
            <a:endParaRPr lang="en-US" sz="2000" dirty="0">
              <a:latin typeface="Rubik" panose="02000604000000020004" pitchFamily="2" charset="-79"/>
              <a:cs typeface="Rubik" panose="02000604000000020004" pitchFamily="2" charset="-79"/>
            </a:endParaRPr>
          </a:p>
          <a:p>
            <a:pPr>
              <a:lnSpc>
                <a:spcPct val="100000"/>
              </a:lnSpc>
              <a:spcBef>
                <a:spcPts val="0"/>
              </a:spcBef>
            </a:pPr>
            <a:r>
              <a:rPr lang="en-US" sz="2000" b="1" dirty="0">
                <a:latin typeface="Rubik" panose="02000604000000020004" pitchFamily="2" charset="-79"/>
                <a:cs typeface="Rubik" panose="02000604000000020004" pitchFamily="2" charset="-79"/>
              </a:rPr>
              <a:t>Document and Contract review </a:t>
            </a:r>
            <a:r>
              <a:rPr lang="en-US" sz="2000" dirty="0">
                <a:latin typeface="Rubik" panose="02000604000000020004" pitchFamily="2" charset="-79"/>
                <a:cs typeface="Rubik" panose="02000604000000020004" pitchFamily="2" charset="-79"/>
              </a:rPr>
              <a:t>- (Up to 15 pages each), Up to 20 contracts/documents per year (up to 6 in any month), One out-of-state document review per year.</a:t>
            </a:r>
          </a:p>
          <a:p>
            <a:pPr>
              <a:lnSpc>
                <a:spcPct val="100000"/>
              </a:lnSpc>
              <a:spcBef>
                <a:spcPts val="0"/>
              </a:spcBef>
            </a:pPr>
            <a:endParaRPr lang="en-US" sz="2000" dirty="0">
              <a:latin typeface="Rubik" panose="02000604000000020004" pitchFamily="2" charset="-79"/>
              <a:cs typeface="Rubik" panose="02000604000000020004" pitchFamily="2" charset="-79"/>
            </a:endParaRPr>
          </a:p>
          <a:p>
            <a:pPr>
              <a:lnSpc>
                <a:spcPct val="100000"/>
              </a:lnSpc>
              <a:spcBef>
                <a:spcPts val="0"/>
              </a:spcBef>
            </a:pPr>
            <a:r>
              <a:rPr lang="en-US" sz="2000" b="1" dirty="0">
                <a:latin typeface="Rubik" panose="02000604000000020004" pitchFamily="2" charset="-79"/>
                <a:cs typeface="Rubik" panose="02000604000000020004" pitchFamily="2" charset="-79"/>
              </a:rPr>
              <a:t>Debt Collection Letters </a:t>
            </a:r>
            <a:r>
              <a:rPr lang="en-US" sz="2000" dirty="0">
                <a:latin typeface="Rubik" panose="02000604000000020004" pitchFamily="2" charset="-79"/>
                <a:cs typeface="Rubik" panose="02000604000000020004" pitchFamily="2" charset="-79"/>
              </a:rPr>
              <a:t>- Up to 5 separate initial collection letters per month.</a:t>
            </a:r>
          </a:p>
          <a:p>
            <a:endParaRPr lang="en-US" dirty="0"/>
          </a:p>
          <a:p>
            <a:pPr marL="0" indent="0">
              <a:buNone/>
            </a:pPr>
            <a:endParaRPr lang="en-US" dirty="0"/>
          </a:p>
          <a:p>
            <a:endParaRPr lang="en-US" b="1" dirty="0"/>
          </a:p>
        </p:txBody>
      </p:sp>
      <p:sp>
        <p:nvSpPr>
          <p:cNvPr id="4" name="Slide Number Placeholder 3">
            <a:extLst>
              <a:ext uri="{FF2B5EF4-FFF2-40B4-BE49-F238E27FC236}">
                <a16:creationId xmlns:a16="http://schemas.microsoft.com/office/drawing/2014/main" id="{413613FD-E6DD-5540-AB30-5EE0FBD2103F}"/>
              </a:ext>
            </a:extLst>
          </p:cNvPr>
          <p:cNvSpPr>
            <a:spLocks noGrp="1"/>
          </p:cNvSpPr>
          <p:nvPr>
            <p:ph type="sldNum" sz="quarter" idx="11"/>
          </p:nvPr>
        </p:nvSpPr>
        <p:spPr/>
        <p:txBody>
          <a:bodyPr/>
          <a:lstStyle/>
          <a:p>
            <a:fld id="{660749E9-8438-6148-B851-F13E716FD972}" type="slidenum">
              <a:rPr lang="en-US" smtClean="0"/>
              <a:pPr/>
              <a:t>17</a:t>
            </a:fld>
            <a:endParaRPr lang="en-US" dirty="0"/>
          </a:p>
        </p:txBody>
      </p:sp>
    </p:spTree>
    <p:extLst>
      <p:ext uri="{BB962C8B-B14F-4D97-AF65-F5344CB8AC3E}">
        <p14:creationId xmlns:p14="http://schemas.microsoft.com/office/powerpoint/2010/main" val="3239152625"/>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sz="4400" b="1" dirty="0">
                <a:latin typeface="Source Serif Pro" panose="02040603050405020204" pitchFamily="18" charset="77"/>
              </a:rPr>
              <a:t>Small Business Plan 50</a:t>
            </a:r>
            <a:endParaRPr lang="en-US" sz="4400" dirty="0">
              <a:latin typeface="Source Serif Pro" panose="02040603050405020204" pitchFamily="18" charset="77"/>
            </a:endParaRPr>
          </a:p>
        </p:txBody>
      </p:sp>
      <p:sp>
        <p:nvSpPr>
          <p:cNvPr id="3" name="Content Placeholder 2">
            <a:extLst>
              <a:ext uri="{FF2B5EF4-FFF2-40B4-BE49-F238E27FC236}">
                <a16:creationId xmlns:a16="http://schemas.microsoft.com/office/drawing/2014/main" id="{C390444B-C0F7-464F-85B3-29CCAC90E2EF}"/>
              </a:ext>
            </a:extLst>
          </p:cNvPr>
          <p:cNvSpPr>
            <a:spLocks noGrp="1"/>
          </p:cNvSpPr>
          <p:nvPr>
            <p:ph sz="quarter" idx="10"/>
          </p:nvPr>
        </p:nvSpPr>
        <p:spPr>
          <a:xfrm>
            <a:off x="838200" y="1025611"/>
            <a:ext cx="10515600" cy="5330739"/>
          </a:xfrm>
        </p:spPr>
        <p:txBody>
          <a:bodyPr>
            <a:normAutofit fontScale="47500" lnSpcReduction="20000"/>
          </a:bodyPr>
          <a:lstStyle/>
          <a:p>
            <a:pPr>
              <a:lnSpc>
                <a:spcPct val="120000"/>
              </a:lnSpc>
              <a:spcBef>
                <a:spcPts val="0"/>
              </a:spcBef>
            </a:pPr>
            <a:r>
              <a:rPr lang="en-US" sz="4200" dirty="0">
                <a:latin typeface="Rubik" panose="02000604000000020004" pitchFamily="2" charset="-79"/>
                <a:cs typeface="Rubik" panose="02000604000000020004" pitchFamily="2" charset="-79"/>
              </a:rPr>
              <a:t>This plan is for a member with a business with 50 or fewer employees with one employee identification number. </a:t>
            </a:r>
          </a:p>
          <a:p>
            <a:pPr>
              <a:lnSpc>
                <a:spcPct val="120000"/>
              </a:lnSpc>
              <a:spcBef>
                <a:spcPts val="0"/>
              </a:spcBef>
            </a:pPr>
            <a:endParaRPr lang="en-US" sz="4200" dirty="0">
              <a:latin typeface="Rubik" panose="02000604000000020004" pitchFamily="2" charset="-79"/>
              <a:cs typeface="Rubik" panose="02000604000000020004" pitchFamily="2" charset="-79"/>
            </a:endParaRPr>
          </a:p>
          <a:p>
            <a:pPr>
              <a:lnSpc>
                <a:spcPct val="120000"/>
              </a:lnSpc>
              <a:spcBef>
                <a:spcPts val="0"/>
              </a:spcBef>
            </a:pPr>
            <a:r>
              <a:rPr lang="en-US" sz="4200" b="1" dirty="0">
                <a:latin typeface="Rubik" panose="02000604000000020004" pitchFamily="2" charset="-79"/>
                <a:cs typeface="Rubik" panose="02000604000000020004" pitchFamily="2" charset="-79"/>
              </a:rPr>
              <a:t>Legal Consultation </a:t>
            </a:r>
            <a:r>
              <a:rPr lang="en-US" sz="4200" dirty="0">
                <a:latin typeface="Rubik" panose="02000604000000020004" pitchFamily="2" charset="-79"/>
                <a:cs typeface="Rubik" panose="02000604000000020004" pitchFamily="2" charset="-79"/>
              </a:rPr>
              <a:t>- Telephone consultation on unlimited matters concerning your business; with up to 1 hour of legal research per matter. </a:t>
            </a:r>
          </a:p>
          <a:p>
            <a:pPr>
              <a:lnSpc>
                <a:spcPts val="1400"/>
              </a:lnSpc>
              <a:spcBef>
                <a:spcPts val="0"/>
              </a:spcBef>
            </a:pPr>
            <a:endParaRPr lang="en-US" sz="4200" dirty="0">
              <a:latin typeface="Rubik" panose="02000604000000020004" pitchFamily="2" charset="-79"/>
              <a:cs typeface="Rubik" panose="02000604000000020004" pitchFamily="2" charset="-79"/>
            </a:endParaRPr>
          </a:p>
          <a:p>
            <a:pPr>
              <a:lnSpc>
                <a:spcPct val="120000"/>
              </a:lnSpc>
              <a:spcBef>
                <a:spcPts val="0"/>
              </a:spcBef>
            </a:pPr>
            <a:r>
              <a:rPr lang="en-US" sz="4200" b="1" dirty="0">
                <a:latin typeface="Rubik" panose="02000604000000020004" pitchFamily="2" charset="-79"/>
                <a:cs typeface="Rubik" panose="02000604000000020004" pitchFamily="2" charset="-79"/>
              </a:rPr>
              <a:t>Letters and/or calls </a:t>
            </a:r>
            <a:r>
              <a:rPr lang="en-US" sz="4200" dirty="0">
                <a:latin typeface="Rubik" panose="02000604000000020004" pitchFamily="2" charset="-79"/>
                <a:cs typeface="Rubik" panose="02000604000000020004" pitchFamily="2" charset="-79"/>
              </a:rPr>
              <a:t>- 30 per year, calls or letters with 1 follow up per subject matter (up to 6 in any month).</a:t>
            </a:r>
          </a:p>
          <a:p>
            <a:pPr>
              <a:lnSpc>
                <a:spcPts val="1400"/>
              </a:lnSpc>
              <a:spcBef>
                <a:spcPts val="0"/>
              </a:spcBef>
            </a:pPr>
            <a:endParaRPr lang="en-US" sz="4200" dirty="0">
              <a:latin typeface="Rubik" panose="02000604000000020004" pitchFamily="2" charset="-79"/>
              <a:cs typeface="Rubik" panose="02000604000000020004" pitchFamily="2" charset="-79"/>
            </a:endParaRPr>
          </a:p>
          <a:p>
            <a:pPr>
              <a:lnSpc>
                <a:spcPct val="120000"/>
              </a:lnSpc>
              <a:spcBef>
                <a:spcPts val="0"/>
              </a:spcBef>
            </a:pPr>
            <a:r>
              <a:rPr lang="en-US" sz="4200" b="1" dirty="0">
                <a:latin typeface="Rubik" panose="02000604000000020004" pitchFamily="2" charset="-79"/>
                <a:cs typeface="Rubik" panose="02000604000000020004" pitchFamily="2" charset="-79"/>
              </a:rPr>
              <a:t>Document and Contract review </a:t>
            </a:r>
            <a:r>
              <a:rPr lang="en-US" sz="4200" dirty="0">
                <a:latin typeface="Rubik" panose="02000604000000020004" pitchFamily="2" charset="-79"/>
                <a:cs typeface="Rubik" panose="02000604000000020004" pitchFamily="2" charset="-79"/>
              </a:rPr>
              <a:t>- (Up to 15 pages each), Up to 30 contracts/documents per year (up to 6 in any month), One out-of-state document review per year.</a:t>
            </a:r>
          </a:p>
          <a:p>
            <a:pPr>
              <a:lnSpc>
                <a:spcPts val="1400"/>
              </a:lnSpc>
              <a:spcBef>
                <a:spcPts val="0"/>
              </a:spcBef>
            </a:pPr>
            <a:endParaRPr lang="en-US" sz="4200" dirty="0">
              <a:latin typeface="Rubik" panose="02000604000000020004" pitchFamily="2" charset="-79"/>
              <a:cs typeface="Rubik" panose="02000604000000020004" pitchFamily="2" charset="-79"/>
            </a:endParaRPr>
          </a:p>
          <a:p>
            <a:pPr>
              <a:lnSpc>
                <a:spcPct val="120000"/>
              </a:lnSpc>
              <a:spcBef>
                <a:spcPts val="0"/>
              </a:spcBef>
            </a:pPr>
            <a:r>
              <a:rPr lang="en-US" sz="4200" b="1" dirty="0">
                <a:latin typeface="Rubik" panose="02000604000000020004" pitchFamily="2" charset="-79"/>
                <a:cs typeface="Rubik" panose="02000604000000020004" pitchFamily="2" charset="-79"/>
              </a:rPr>
              <a:t>Debt Collection Letters </a:t>
            </a:r>
            <a:r>
              <a:rPr lang="en-US" sz="4200" dirty="0">
                <a:latin typeface="Rubik" panose="02000604000000020004" pitchFamily="2" charset="-79"/>
                <a:cs typeface="Rubik" panose="02000604000000020004" pitchFamily="2" charset="-79"/>
              </a:rPr>
              <a:t>- Up to 10 separate initial collection letters per month.</a:t>
            </a:r>
          </a:p>
          <a:p>
            <a:pPr>
              <a:lnSpc>
                <a:spcPts val="1400"/>
              </a:lnSpc>
              <a:spcBef>
                <a:spcPts val="0"/>
              </a:spcBef>
            </a:pPr>
            <a:endParaRPr lang="en-US" sz="4200" dirty="0">
              <a:latin typeface="Rubik" panose="02000604000000020004" pitchFamily="2" charset="-79"/>
              <a:cs typeface="Rubik" panose="02000604000000020004" pitchFamily="2" charset="-79"/>
            </a:endParaRPr>
          </a:p>
          <a:p>
            <a:pPr>
              <a:lnSpc>
                <a:spcPct val="120000"/>
              </a:lnSpc>
              <a:spcBef>
                <a:spcPts val="0"/>
              </a:spcBef>
            </a:pPr>
            <a:r>
              <a:rPr lang="en-US" sz="4200" b="1" dirty="0">
                <a:latin typeface="Rubik" panose="02000604000000020004" pitchFamily="2" charset="-79"/>
                <a:cs typeface="Rubik" panose="02000604000000020004" pitchFamily="2" charset="-79"/>
              </a:rPr>
              <a:t>Trial Defense </a:t>
            </a:r>
            <a:r>
              <a:rPr lang="en-US" sz="4200" dirty="0">
                <a:latin typeface="Rubik" panose="02000604000000020004" pitchFamily="2" charset="-79"/>
                <a:cs typeface="Rubik" panose="02000604000000020004" pitchFamily="2" charset="-79"/>
              </a:rPr>
              <a:t>- Assistance when your business is named defendant or respondent in a covered civil action filed in court which is related to business activities: Up to 75 total hours, including up to 15 hours for pre-trial work.</a:t>
            </a:r>
          </a:p>
          <a:p>
            <a:endParaRPr lang="en-US" dirty="0"/>
          </a:p>
          <a:p>
            <a:endParaRPr lang="en-US" b="1" dirty="0"/>
          </a:p>
        </p:txBody>
      </p:sp>
      <p:sp>
        <p:nvSpPr>
          <p:cNvPr id="4" name="Slide Number Placeholder 3">
            <a:extLst>
              <a:ext uri="{FF2B5EF4-FFF2-40B4-BE49-F238E27FC236}">
                <a16:creationId xmlns:a16="http://schemas.microsoft.com/office/drawing/2014/main" id="{1A760D12-F893-1642-90EE-B567524DBD8B}"/>
              </a:ext>
            </a:extLst>
          </p:cNvPr>
          <p:cNvSpPr>
            <a:spLocks noGrp="1"/>
          </p:cNvSpPr>
          <p:nvPr>
            <p:ph type="sldNum" sz="quarter" idx="11"/>
          </p:nvPr>
        </p:nvSpPr>
        <p:spPr/>
        <p:txBody>
          <a:bodyPr/>
          <a:lstStyle/>
          <a:p>
            <a:fld id="{660749E9-8438-6148-B851-F13E716FD972}" type="slidenum">
              <a:rPr lang="en-US" smtClean="0"/>
              <a:pPr/>
              <a:t>18</a:t>
            </a:fld>
            <a:endParaRPr lang="en-US" dirty="0"/>
          </a:p>
        </p:txBody>
      </p:sp>
    </p:spTree>
    <p:extLst>
      <p:ext uri="{BB962C8B-B14F-4D97-AF65-F5344CB8AC3E}">
        <p14:creationId xmlns:p14="http://schemas.microsoft.com/office/powerpoint/2010/main" val="2896531969"/>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sz="4400" b="1" dirty="0">
                <a:latin typeface="Source Serif Pro" panose="02040603050405020204" pitchFamily="18" charset="77"/>
              </a:rPr>
              <a:t>Small Business Plan 100</a:t>
            </a:r>
            <a:endParaRPr lang="en-US" sz="4400" dirty="0">
              <a:latin typeface="Source Serif Pro" panose="02040603050405020204" pitchFamily="18" charset="77"/>
            </a:endParaRPr>
          </a:p>
        </p:txBody>
      </p:sp>
      <p:sp>
        <p:nvSpPr>
          <p:cNvPr id="3" name="Content Placeholder 2">
            <a:extLst>
              <a:ext uri="{FF2B5EF4-FFF2-40B4-BE49-F238E27FC236}">
                <a16:creationId xmlns:a16="http://schemas.microsoft.com/office/drawing/2014/main" id="{C390444B-C0F7-464F-85B3-29CCAC90E2EF}"/>
              </a:ext>
            </a:extLst>
          </p:cNvPr>
          <p:cNvSpPr>
            <a:spLocks noGrp="1"/>
          </p:cNvSpPr>
          <p:nvPr>
            <p:ph sz="quarter" idx="10"/>
          </p:nvPr>
        </p:nvSpPr>
        <p:spPr/>
        <p:txBody>
          <a:bodyPr>
            <a:normAutofit fontScale="55000" lnSpcReduction="20000"/>
          </a:bodyPr>
          <a:lstStyle/>
          <a:p>
            <a:pPr>
              <a:lnSpc>
                <a:spcPct val="120000"/>
              </a:lnSpc>
              <a:spcBef>
                <a:spcPts val="0"/>
              </a:spcBef>
            </a:pPr>
            <a:r>
              <a:rPr lang="en-US" sz="3200" dirty="0">
                <a:latin typeface="Rubik" panose="02000604000000020004" pitchFamily="2" charset="-79"/>
                <a:cs typeface="Rubik" panose="02000604000000020004" pitchFamily="2" charset="-79"/>
              </a:rPr>
              <a:t>This plan is for a member with a business with 100 or fewer employees with one employee identification number. </a:t>
            </a:r>
          </a:p>
          <a:p>
            <a:pPr>
              <a:lnSpc>
                <a:spcPct val="120000"/>
              </a:lnSpc>
              <a:spcBef>
                <a:spcPts val="0"/>
              </a:spcBef>
            </a:pPr>
            <a:endParaRPr lang="en-US" sz="3200" dirty="0">
              <a:latin typeface="Rubik" panose="02000604000000020004" pitchFamily="2" charset="-79"/>
              <a:cs typeface="Rubik" panose="02000604000000020004" pitchFamily="2" charset="-79"/>
            </a:endParaRPr>
          </a:p>
          <a:p>
            <a:pPr>
              <a:lnSpc>
                <a:spcPct val="120000"/>
              </a:lnSpc>
              <a:spcBef>
                <a:spcPts val="0"/>
              </a:spcBef>
            </a:pPr>
            <a:r>
              <a:rPr lang="en-US" sz="3200" b="1" dirty="0">
                <a:latin typeface="Rubik" panose="02000604000000020004" pitchFamily="2" charset="-79"/>
                <a:cs typeface="Rubik" panose="02000604000000020004" pitchFamily="2" charset="-79"/>
              </a:rPr>
              <a:t>Legal Consultation </a:t>
            </a:r>
            <a:r>
              <a:rPr lang="en-US" sz="3200" dirty="0">
                <a:latin typeface="Rubik" panose="02000604000000020004" pitchFamily="2" charset="-79"/>
                <a:cs typeface="Rubik" panose="02000604000000020004" pitchFamily="2" charset="-79"/>
              </a:rPr>
              <a:t>- Telephone consultation on unlimited matters concerning your business; with up to 1 hour of legal research per matter. </a:t>
            </a:r>
          </a:p>
          <a:p>
            <a:pPr>
              <a:lnSpc>
                <a:spcPct val="120000"/>
              </a:lnSpc>
              <a:spcBef>
                <a:spcPts val="0"/>
              </a:spcBef>
            </a:pPr>
            <a:endParaRPr lang="en-US" sz="3200" dirty="0">
              <a:latin typeface="Rubik" panose="02000604000000020004" pitchFamily="2" charset="-79"/>
              <a:cs typeface="Rubik" panose="02000604000000020004" pitchFamily="2" charset="-79"/>
            </a:endParaRPr>
          </a:p>
          <a:p>
            <a:pPr>
              <a:lnSpc>
                <a:spcPct val="120000"/>
              </a:lnSpc>
              <a:spcBef>
                <a:spcPts val="0"/>
              </a:spcBef>
            </a:pPr>
            <a:r>
              <a:rPr lang="en-US" sz="3200" b="1" dirty="0">
                <a:latin typeface="Rubik" panose="02000604000000020004" pitchFamily="2" charset="-79"/>
                <a:cs typeface="Rubik" panose="02000604000000020004" pitchFamily="2" charset="-79"/>
              </a:rPr>
              <a:t>Letters and/or calls </a:t>
            </a:r>
            <a:r>
              <a:rPr lang="en-US" sz="3200" dirty="0">
                <a:latin typeface="Rubik" panose="02000604000000020004" pitchFamily="2" charset="-79"/>
                <a:cs typeface="Rubik" panose="02000604000000020004" pitchFamily="2" charset="-79"/>
              </a:rPr>
              <a:t>- 40 per year, calls or letters with 1 follow up per subject matter (up to 6 in any month).</a:t>
            </a:r>
          </a:p>
          <a:p>
            <a:pPr>
              <a:lnSpc>
                <a:spcPct val="120000"/>
              </a:lnSpc>
              <a:spcBef>
                <a:spcPts val="0"/>
              </a:spcBef>
            </a:pPr>
            <a:endParaRPr lang="en-US" sz="3200" dirty="0">
              <a:latin typeface="Rubik" panose="02000604000000020004" pitchFamily="2" charset="-79"/>
              <a:cs typeface="Rubik" panose="02000604000000020004" pitchFamily="2" charset="-79"/>
            </a:endParaRPr>
          </a:p>
          <a:p>
            <a:pPr>
              <a:lnSpc>
                <a:spcPct val="120000"/>
              </a:lnSpc>
              <a:spcBef>
                <a:spcPts val="0"/>
              </a:spcBef>
            </a:pPr>
            <a:r>
              <a:rPr lang="en-US" sz="3200" b="1" dirty="0">
                <a:latin typeface="Rubik" panose="02000604000000020004" pitchFamily="2" charset="-79"/>
                <a:cs typeface="Rubik" panose="02000604000000020004" pitchFamily="2" charset="-79"/>
              </a:rPr>
              <a:t>Document and Contract review </a:t>
            </a:r>
            <a:r>
              <a:rPr lang="en-US" sz="3200" dirty="0">
                <a:latin typeface="Rubik" panose="02000604000000020004" pitchFamily="2" charset="-79"/>
                <a:cs typeface="Rubik" panose="02000604000000020004" pitchFamily="2" charset="-79"/>
              </a:rPr>
              <a:t>- (Up to 15 pages each), Up to 40 contracts/documents per year (up to 6 in any month), One out-of-state document review per year.</a:t>
            </a:r>
          </a:p>
          <a:p>
            <a:pPr>
              <a:lnSpc>
                <a:spcPct val="120000"/>
              </a:lnSpc>
              <a:spcBef>
                <a:spcPts val="0"/>
              </a:spcBef>
            </a:pPr>
            <a:endParaRPr lang="en-US" sz="3200" dirty="0">
              <a:latin typeface="Rubik" panose="02000604000000020004" pitchFamily="2" charset="-79"/>
              <a:cs typeface="Rubik" panose="02000604000000020004" pitchFamily="2" charset="-79"/>
            </a:endParaRPr>
          </a:p>
          <a:p>
            <a:pPr>
              <a:lnSpc>
                <a:spcPct val="120000"/>
              </a:lnSpc>
              <a:spcBef>
                <a:spcPts val="0"/>
              </a:spcBef>
            </a:pPr>
            <a:r>
              <a:rPr lang="en-US" sz="3200" b="1" dirty="0">
                <a:latin typeface="Rubik" panose="02000604000000020004" pitchFamily="2" charset="-79"/>
                <a:cs typeface="Rubik" panose="02000604000000020004" pitchFamily="2" charset="-79"/>
              </a:rPr>
              <a:t>Debt Collection Letters </a:t>
            </a:r>
            <a:r>
              <a:rPr lang="en-US" sz="3200" dirty="0">
                <a:latin typeface="Rubik" panose="02000604000000020004" pitchFamily="2" charset="-79"/>
                <a:cs typeface="Rubik" panose="02000604000000020004" pitchFamily="2" charset="-79"/>
              </a:rPr>
              <a:t>- Up to 15 separate initial collection letters per month.</a:t>
            </a:r>
          </a:p>
          <a:p>
            <a:pPr>
              <a:lnSpc>
                <a:spcPct val="120000"/>
              </a:lnSpc>
              <a:spcBef>
                <a:spcPts val="0"/>
              </a:spcBef>
            </a:pPr>
            <a:r>
              <a:rPr lang="en-US" sz="3200" dirty="0">
                <a:latin typeface="Rubik" panose="02000604000000020004" pitchFamily="2" charset="-79"/>
                <a:cs typeface="Rubik" panose="02000604000000020004" pitchFamily="2" charset="-79"/>
              </a:rPr>
              <a:t>Trial Defense - Assistance when your business is named defendant or respondent in a covered civil action filed in court which is related to business activities: Up to 75 total hours, including up to 25 hours for pre-trial work.</a:t>
            </a:r>
          </a:p>
          <a:p>
            <a:endParaRPr lang="en-US" b="1" dirty="0"/>
          </a:p>
        </p:txBody>
      </p:sp>
      <p:sp>
        <p:nvSpPr>
          <p:cNvPr id="4" name="Slide Number Placeholder 3">
            <a:extLst>
              <a:ext uri="{FF2B5EF4-FFF2-40B4-BE49-F238E27FC236}">
                <a16:creationId xmlns:a16="http://schemas.microsoft.com/office/drawing/2014/main" id="{DE00BED6-84E8-3341-AA7F-AC5DDEB761A0}"/>
              </a:ext>
            </a:extLst>
          </p:cNvPr>
          <p:cNvSpPr>
            <a:spLocks noGrp="1"/>
          </p:cNvSpPr>
          <p:nvPr>
            <p:ph type="sldNum" sz="quarter" idx="11"/>
          </p:nvPr>
        </p:nvSpPr>
        <p:spPr/>
        <p:txBody>
          <a:bodyPr/>
          <a:lstStyle/>
          <a:p>
            <a:fld id="{660749E9-8438-6148-B851-F13E716FD972}" type="slidenum">
              <a:rPr lang="en-US" smtClean="0"/>
              <a:pPr/>
              <a:t>19</a:t>
            </a:fld>
            <a:endParaRPr lang="en-US" dirty="0"/>
          </a:p>
        </p:txBody>
      </p:sp>
    </p:spTree>
    <p:extLst>
      <p:ext uri="{BB962C8B-B14F-4D97-AF65-F5344CB8AC3E}">
        <p14:creationId xmlns:p14="http://schemas.microsoft.com/office/powerpoint/2010/main" val="223259545"/>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D460C95-79DE-FA42-B545-A2D07F3510EB}"/>
              </a:ext>
            </a:extLst>
          </p:cNvPr>
          <p:cNvPicPr>
            <a:picLocks noGrp="1" noChangeAspect="1"/>
          </p:cNvPicPr>
          <p:nvPr>
            <p:ph type="pic" sz="quarter" idx="10"/>
          </p:nvPr>
        </p:nvPicPr>
        <p:blipFill>
          <a:blip r:embed="rId2"/>
          <a:srcRect l="24706" r="24706"/>
          <a:stretch>
            <a:fillRect/>
          </a:stretch>
        </p:blipFill>
        <p:spPr/>
      </p:pic>
      <p:sp>
        <p:nvSpPr>
          <p:cNvPr id="5" name="Title 4">
            <a:extLst>
              <a:ext uri="{FF2B5EF4-FFF2-40B4-BE49-F238E27FC236}">
                <a16:creationId xmlns:a16="http://schemas.microsoft.com/office/drawing/2014/main" id="{ACFE2DB2-F166-8D4B-B752-09DE9868E4E4}"/>
              </a:ext>
            </a:extLst>
          </p:cNvPr>
          <p:cNvSpPr>
            <a:spLocks noGrp="1"/>
          </p:cNvSpPr>
          <p:nvPr>
            <p:ph type="title"/>
          </p:nvPr>
        </p:nvSpPr>
        <p:spPr>
          <a:xfrm>
            <a:off x="954711" y="282333"/>
            <a:ext cx="10282578" cy="4575798"/>
          </a:xfrm>
        </p:spPr>
        <p:txBody>
          <a:bodyPr/>
          <a:lstStyle/>
          <a:p>
            <a:r>
              <a:rPr lang="en-US" dirty="0">
                <a:solidFill>
                  <a:srgbClr val="472D59"/>
                </a:solidFill>
              </a:rPr>
              <a:t>Legal Plan</a:t>
            </a:r>
            <a:br>
              <a:rPr lang="en-US" dirty="0">
                <a:solidFill>
                  <a:srgbClr val="472D59"/>
                </a:solidFill>
              </a:rPr>
            </a:br>
            <a:br>
              <a:rPr lang="en-US" dirty="0">
                <a:solidFill>
                  <a:srgbClr val="472D59"/>
                </a:solidFill>
              </a:rPr>
            </a:br>
            <a:r>
              <a:rPr lang="en-US" sz="3200" dirty="0">
                <a:solidFill>
                  <a:srgbClr val="472D59"/>
                </a:solidFill>
              </a:rPr>
              <a:t>Now offered in English &amp; Spanish</a:t>
            </a:r>
            <a:endParaRPr lang="en-US" dirty="0">
              <a:solidFill>
                <a:srgbClr val="472D59"/>
              </a:solidFill>
            </a:endParaRPr>
          </a:p>
        </p:txBody>
      </p:sp>
      <p:sp>
        <p:nvSpPr>
          <p:cNvPr id="6" name="Text Placeholder 5">
            <a:extLst>
              <a:ext uri="{FF2B5EF4-FFF2-40B4-BE49-F238E27FC236}">
                <a16:creationId xmlns:a16="http://schemas.microsoft.com/office/drawing/2014/main" id="{245460FE-FED2-204C-B948-810969BC62EC}"/>
              </a:ext>
            </a:extLst>
          </p:cNvPr>
          <p:cNvSpPr>
            <a:spLocks noGrp="1"/>
          </p:cNvSpPr>
          <p:nvPr>
            <p:ph type="body" idx="1"/>
          </p:nvPr>
        </p:nvSpPr>
        <p:spPr/>
        <p:txBody>
          <a:bodyPr/>
          <a:lstStyle/>
          <a:p>
            <a:r>
              <a:rPr lang="en-US" dirty="0"/>
              <a:t>Presenter Info Goes Here</a:t>
            </a:r>
          </a:p>
        </p:txBody>
      </p:sp>
      <p:sp>
        <p:nvSpPr>
          <p:cNvPr id="4" name="Slide Number Placeholder 3">
            <a:extLst>
              <a:ext uri="{FF2B5EF4-FFF2-40B4-BE49-F238E27FC236}">
                <a16:creationId xmlns:a16="http://schemas.microsoft.com/office/drawing/2014/main" id="{739C7E11-F932-7E47-A4D6-3A096E4D5562}"/>
              </a:ext>
            </a:extLst>
          </p:cNvPr>
          <p:cNvSpPr>
            <a:spLocks noGrp="1"/>
          </p:cNvSpPr>
          <p:nvPr>
            <p:ph type="sldNum" sz="quarter" idx="4294967295"/>
          </p:nvPr>
        </p:nvSpPr>
        <p:spPr>
          <a:xfrm>
            <a:off x="0" y="6356350"/>
            <a:ext cx="2743200" cy="365125"/>
          </a:xfrm>
        </p:spPr>
        <p:txBody>
          <a:bodyPr/>
          <a:lstStyle/>
          <a:p>
            <a:fld id="{660749E9-8438-6148-B851-F13E716FD972}" type="slidenum">
              <a:rPr lang="en-US" smtClean="0"/>
              <a:pPr/>
              <a:t>2</a:t>
            </a:fld>
            <a:endParaRPr lang="en-US" dirty="0"/>
          </a:p>
        </p:txBody>
      </p:sp>
      <p:cxnSp>
        <p:nvCxnSpPr>
          <p:cNvPr id="10" name="Straight Connector 9">
            <a:extLst>
              <a:ext uri="{FF2B5EF4-FFF2-40B4-BE49-F238E27FC236}">
                <a16:creationId xmlns:a16="http://schemas.microsoft.com/office/drawing/2014/main" id="{A95A7189-7302-824E-8C15-9131AE4A393A}"/>
              </a:ext>
            </a:extLst>
          </p:cNvPr>
          <p:cNvCxnSpPr/>
          <p:nvPr/>
        </p:nvCxnSpPr>
        <p:spPr>
          <a:xfrm>
            <a:off x="2501719" y="2228614"/>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792A767-C9CE-B749-96A8-7BE50B64E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spTree>
    <p:extLst>
      <p:ext uri="{BB962C8B-B14F-4D97-AF65-F5344CB8AC3E}">
        <p14:creationId xmlns:p14="http://schemas.microsoft.com/office/powerpoint/2010/main" val="28060039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cap="none" dirty="0">
                <a:latin typeface="Source Serif Pro" panose="02040603050405020204" pitchFamily="18" charset="77"/>
              </a:rPr>
              <a:t>24/7 Emergency Access (EA)</a:t>
            </a:r>
          </a:p>
        </p:txBody>
      </p:sp>
      <p:sp>
        <p:nvSpPr>
          <p:cNvPr id="3" name="Content Placeholder 2"/>
          <p:cNvSpPr>
            <a:spLocks noGrp="1"/>
          </p:cNvSpPr>
          <p:nvPr>
            <p:ph sz="quarter" idx="10"/>
          </p:nvPr>
        </p:nvSpPr>
        <p:spPr>
          <a:xfrm>
            <a:off x="838200" y="1386180"/>
            <a:ext cx="10515600" cy="4970170"/>
          </a:xfrm>
        </p:spPr>
        <p:txBody>
          <a:bodyPr>
            <a:noAutofit/>
          </a:bodyPr>
          <a:lstStyle/>
          <a:p>
            <a:pPr marL="0" indent="0">
              <a:spcAft>
                <a:spcPts val="1200"/>
              </a:spcAft>
              <a:buNone/>
            </a:pPr>
            <a:r>
              <a:rPr lang="en-US" sz="2000" dirty="0">
                <a:latin typeface="Rubik" panose="02000604000000020004" pitchFamily="2" charset="-79"/>
                <a:cs typeface="Rubik" panose="02000604000000020004" pitchFamily="2" charset="-79"/>
              </a:rPr>
              <a:t>The Covered Person may receive toll-free telephone access to the Provider Attorney on a 24-hour per day basis by calling this emergency number 1-877-825-3797 to consult with the Provider Attorney only when: </a:t>
            </a:r>
          </a:p>
          <a:p>
            <a:pPr lvl="1">
              <a:spcBef>
                <a:spcPts val="200"/>
              </a:spcBef>
              <a:spcAft>
                <a:spcPts val="600"/>
              </a:spcAft>
            </a:pPr>
            <a:r>
              <a:rPr lang="en-US" sz="2000" cap="none" dirty="0">
                <a:latin typeface="Rubik" panose="02000604000000020004" pitchFamily="2" charset="-79"/>
                <a:cs typeface="Rubik" panose="02000604000000020004" pitchFamily="2" charset="-79"/>
              </a:rPr>
              <a:t>The covered person is detained by a law enforcement officer</a:t>
            </a:r>
          </a:p>
          <a:p>
            <a:pPr lvl="1">
              <a:spcBef>
                <a:spcPts val="200"/>
              </a:spcBef>
              <a:spcAft>
                <a:spcPts val="600"/>
              </a:spcAft>
            </a:pPr>
            <a:r>
              <a:rPr lang="en-US" sz="2000" cap="none" dirty="0">
                <a:latin typeface="Rubik" panose="02000604000000020004" pitchFamily="2" charset="-79"/>
                <a:cs typeface="Rubik" panose="02000604000000020004" pitchFamily="2" charset="-79"/>
              </a:rPr>
              <a:t>The covered person is detained/questioned by a law enforcement officer or representative of </a:t>
            </a:r>
            <a:r>
              <a:rPr lang="en-US" sz="2000" dirty="0">
                <a:latin typeface="Rubik" panose="02000604000000020004" pitchFamily="2" charset="-79"/>
                <a:cs typeface="Rubik" panose="02000604000000020004" pitchFamily="2" charset="-79"/>
              </a:rPr>
              <a:t>any federal, state, or local law enforcement agency while that representative is acting in an official capacity or any private security personnel acting in the course of such person's employment).</a:t>
            </a:r>
          </a:p>
          <a:p>
            <a:pPr lvl="1">
              <a:spcBef>
                <a:spcPts val="200"/>
              </a:spcBef>
              <a:spcAft>
                <a:spcPts val="600"/>
              </a:spcAft>
            </a:pPr>
            <a:r>
              <a:rPr lang="en-US" sz="2000" dirty="0">
                <a:latin typeface="Rubik" panose="02000604000000020004" pitchFamily="2" charset="-79"/>
                <a:cs typeface="Rubik" panose="02000604000000020004" pitchFamily="2" charset="-79"/>
              </a:rPr>
              <a:t>The Covered Person is detained or questioned by a  Law Enforcement Officer or any representative of a federal, state, or local child welfare agency while the representative is acting in an official capacity regarding any minor child in the Covered Person's custody, control, or any dependent child of the Covered Person.</a:t>
            </a:r>
            <a:endParaRPr lang="en-US" sz="2000" cap="none" dirty="0">
              <a:latin typeface="Rubik" panose="02000604000000020004" pitchFamily="2" charset="-79"/>
              <a:cs typeface="Rubik" panose="02000604000000020004" pitchFamily="2" charset="-79"/>
            </a:endParaRPr>
          </a:p>
          <a:p>
            <a:pPr lvl="1">
              <a:spcBef>
                <a:spcPts val="200"/>
              </a:spcBef>
              <a:spcAft>
                <a:spcPts val="600"/>
              </a:spcAft>
            </a:pPr>
            <a:r>
              <a:rPr lang="en-US" sz="2000" cap="none" dirty="0">
                <a:latin typeface="Rubik" panose="02000604000000020004" pitchFamily="2" charset="-79"/>
                <a:cs typeface="Rubik" panose="02000604000000020004" pitchFamily="2" charset="-79"/>
              </a:rPr>
              <a:t>The covered person is involved in an </a:t>
            </a:r>
            <a:r>
              <a:rPr lang="en-US" sz="2000" dirty="0">
                <a:latin typeface="Rubik" panose="02000604000000020004" pitchFamily="2" charset="-79"/>
                <a:cs typeface="Rubik" panose="02000604000000020004" pitchFamily="2" charset="-79"/>
              </a:rPr>
              <a:t>automobile or motorcycle accident </a:t>
            </a:r>
            <a:r>
              <a:rPr lang="en-US" sz="2000" cap="none" dirty="0">
                <a:latin typeface="Rubik" panose="02000604000000020004" pitchFamily="2" charset="-79"/>
                <a:cs typeface="Rubik" panose="02000604000000020004" pitchFamily="2" charset="-79"/>
              </a:rPr>
              <a:t>that results in </a:t>
            </a:r>
            <a:r>
              <a:rPr lang="en-US" sz="2000" dirty="0">
                <a:latin typeface="Rubik" panose="02000604000000020004" pitchFamily="2" charset="-79"/>
                <a:cs typeface="Rubik" panose="02000604000000020004" pitchFamily="2" charset="-79"/>
              </a:rPr>
              <a:t>bodily harm or physical injury.</a:t>
            </a:r>
            <a:endParaRPr lang="en-US" sz="2000" cap="none" dirty="0">
              <a:latin typeface="Rubik" panose="02000604000000020004" pitchFamily="2" charset="-79"/>
              <a:cs typeface="Rubik" panose="02000604000000020004" pitchFamily="2" charset="-79"/>
            </a:endParaRPr>
          </a:p>
          <a:p>
            <a:pPr lvl="1">
              <a:spcBef>
                <a:spcPts val="200"/>
              </a:spcBef>
              <a:spcAft>
                <a:spcPts val="600"/>
              </a:spcAft>
            </a:pPr>
            <a:r>
              <a:rPr lang="en-US" sz="2000" cap="none" dirty="0">
                <a:latin typeface="Rubik" panose="02000604000000020004" pitchFamily="2" charset="-79"/>
                <a:cs typeface="Rubik" panose="02000604000000020004" pitchFamily="2" charset="-79"/>
              </a:rPr>
              <a:t>The covered person is served a warrant.</a:t>
            </a:r>
          </a:p>
        </p:txBody>
      </p:sp>
      <p:sp>
        <p:nvSpPr>
          <p:cNvPr id="4" name="Slide Number Placeholder 3">
            <a:extLst>
              <a:ext uri="{FF2B5EF4-FFF2-40B4-BE49-F238E27FC236}">
                <a16:creationId xmlns:a16="http://schemas.microsoft.com/office/drawing/2014/main" id="{13A6D307-FB24-AD4D-84FB-FA282A3FE639}"/>
              </a:ext>
            </a:extLst>
          </p:cNvPr>
          <p:cNvSpPr>
            <a:spLocks noGrp="1"/>
          </p:cNvSpPr>
          <p:nvPr>
            <p:ph type="sldNum" sz="quarter" idx="11"/>
          </p:nvPr>
        </p:nvSpPr>
        <p:spPr/>
        <p:txBody>
          <a:bodyPr/>
          <a:lstStyle/>
          <a:p>
            <a:fld id="{660749E9-8438-6148-B851-F13E716FD972}" type="slidenum">
              <a:rPr lang="en-US" smtClean="0"/>
              <a:pPr/>
              <a:t>20</a:t>
            </a:fld>
            <a:endParaRPr lang="en-US" dirty="0"/>
          </a:p>
        </p:txBody>
      </p:sp>
    </p:spTree>
    <p:extLst>
      <p:ext uri="{BB962C8B-B14F-4D97-AF65-F5344CB8AC3E}">
        <p14:creationId xmlns:p14="http://schemas.microsoft.com/office/powerpoint/2010/main" val="130397792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F39285A-716F-AA49-BBAE-9E469AE53313}"/>
              </a:ext>
            </a:extLst>
          </p:cNvPr>
          <p:cNvPicPr>
            <a:picLocks noGrp="1" noChangeAspect="1"/>
          </p:cNvPicPr>
          <p:nvPr>
            <p:ph type="pic" sz="quarter" idx="10"/>
          </p:nvPr>
        </p:nvPicPr>
        <p:blipFill>
          <a:blip r:embed="rId2"/>
          <a:srcRect t="13177" b="13177"/>
          <a:stretch>
            <a:fillRect/>
          </a:stretch>
        </p:blipFill>
        <p:spPr/>
      </p:pic>
      <p:sp>
        <p:nvSpPr>
          <p:cNvPr id="5" name="Title 4">
            <a:extLst>
              <a:ext uri="{FF2B5EF4-FFF2-40B4-BE49-F238E27FC236}">
                <a16:creationId xmlns:a16="http://schemas.microsoft.com/office/drawing/2014/main" id="{159CF77C-AF3A-FA44-9AB7-E2246B75D404}"/>
              </a:ext>
            </a:extLst>
          </p:cNvPr>
          <p:cNvSpPr>
            <a:spLocks noGrp="1"/>
          </p:cNvSpPr>
          <p:nvPr>
            <p:ph type="title"/>
          </p:nvPr>
        </p:nvSpPr>
        <p:spPr>
          <a:xfrm>
            <a:off x="954711" y="353854"/>
            <a:ext cx="10282578" cy="4575798"/>
          </a:xfrm>
        </p:spPr>
        <p:txBody>
          <a:bodyPr/>
          <a:lstStyle/>
          <a:p>
            <a:r>
              <a:rPr lang="en-US" dirty="0">
                <a:solidFill>
                  <a:srgbClr val="472D59"/>
                </a:solidFill>
              </a:rPr>
              <a:t>National Plans</a:t>
            </a:r>
          </a:p>
        </p:txBody>
      </p:sp>
      <p:sp>
        <p:nvSpPr>
          <p:cNvPr id="6" name="Text Placeholder 5">
            <a:extLst>
              <a:ext uri="{FF2B5EF4-FFF2-40B4-BE49-F238E27FC236}">
                <a16:creationId xmlns:a16="http://schemas.microsoft.com/office/drawing/2014/main" id="{744A00C9-4CC1-F842-8A34-CEE76849B7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D99AA8-FF1D-1544-9ECB-E04614890A65}"/>
              </a:ext>
            </a:extLst>
          </p:cNvPr>
          <p:cNvSpPr>
            <a:spLocks noGrp="1"/>
          </p:cNvSpPr>
          <p:nvPr>
            <p:ph type="sldNum" sz="quarter" idx="4294967295"/>
          </p:nvPr>
        </p:nvSpPr>
        <p:spPr>
          <a:xfrm>
            <a:off x="0" y="6356350"/>
            <a:ext cx="2743200" cy="365125"/>
          </a:xfrm>
        </p:spPr>
        <p:txBody>
          <a:bodyPr/>
          <a:lstStyle/>
          <a:p>
            <a:fld id="{660749E9-8438-6148-B851-F13E716FD972}" type="slidenum">
              <a:rPr lang="en-US" smtClean="0"/>
              <a:pPr/>
              <a:t>21</a:t>
            </a:fld>
            <a:endParaRPr lang="en-US" dirty="0"/>
          </a:p>
        </p:txBody>
      </p:sp>
      <p:cxnSp>
        <p:nvCxnSpPr>
          <p:cNvPr id="10" name="Straight Connector 9">
            <a:extLst>
              <a:ext uri="{FF2B5EF4-FFF2-40B4-BE49-F238E27FC236}">
                <a16:creationId xmlns:a16="http://schemas.microsoft.com/office/drawing/2014/main" id="{DFF3A5F9-0109-2F42-A892-A5634F264BA1}"/>
              </a:ext>
            </a:extLst>
          </p:cNvPr>
          <p:cNvCxnSpPr/>
          <p:nvPr/>
        </p:nvCxnSpPr>
        <p:spPr>
          <a:xfrm>
            <a:off x="2501719" y="2228614"/>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E751BF7-1D5C-5243-9C77-9344D497F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spTree>
    <p:extLst>
      <p:ext uri="{BB962C8B-B14F-4D97-AF65-F5344CB8AC3E}">
        <p14:creationId xmlns:p14="http://schemas.microsoft.com/office/powerpoint/2010/main" val="33732847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sz="4400" dirty="0">
                <a:latin typeface="Source Serif Pro" panose="02040603050405020204" pitchFamily="18" charset="77"/>
              </a:rPr>
              <a:t>National Plan </a:t>
            </a:r>
          </a:p>
        </p:txBody>
      </p:sp>
      <p:sp>
        <p:nvSpPr>
          <p:cNvPr id="3" name="Content Placeholder 2">
            <a:extLst>
              <a:ext uri="{FF2B5EF4-FFF2-40B4-BE49-F238E27FC236}">
                <a16:creationId xmlns:a16="http://schemas.microsoft.com/office/drawing/2014/main" id="{C390444B-C0F7-464F-85B3-29CCAC90E2EF}"/>
              </a:ext>
            </a:extLst>
          </p:cNvPr>
          <p:cNvSpPr>
            <a:spLocks noGrp="1"/>
          </p:cNvSpPr>
          <p:nvPr>
            <p:ph sz="quarter" idx="10"/>
          </p:nvPr>
        </p:nvSpPr>
        <p:spPr/>
        <p:txBody>
          <a:bodyPr>
            <a:normAutofit fontScale="47500" lnSpcReduction="20000"/>
          </a:bodyPr>
          <a:lstStyle/>
          <a:p>
            <a:pPr indent="-285750">
              <a:lnSpc>
                <a:spcPct val="120000"/>
              </a:lnSpc>
              <a:spcBef>
                <a:spcPts val="0"/>
              </a:spcBef>
              <a:buClr>
                <a:schemeClr val="accent1"/>
              </a:buClr>
            </a:pPr>
            <a:r>
              <a:rPr lang="en-US" sz="4000" dirty="0"/>
              <a:t>The LegalShield National Plan is a unique  legal plan specifically designed to compete in the large employee space against our competitors.</a:t>
            </a:r>
          </a:p>
          <a:p>
            <a:pPr indent="-285750">
              <a:lnSpc>
                <a:spcPct val="120000"/>
              </a:lnSpc>
              <a:spcBef>
                <a:spcPts val="0"/>
              </a:spcBef>
              <a:buClr>
                <a:schemeClr val="accent1"/>
              </a:buClr>
            </a:pPr>
            <a:endParaRPr lang="en-US" sz="4000" dirty="0"/>
          </a:p>
          <a:p>
            <a:pPr indent="-285750">
              <a:lnSpc>
                <a:spcPct val="120000"/>
              </a:lnSpc>
              <a:spcBef>
                <a:spcPts val="0"/>
              </a:spcBef>
              <a:buClr>
                <a:schemeClr val="accent1"/>
              </a:buClr>
            </a:pPr>
            <a:r>
              <a:rPr lang="en-US" sz="4000" dirty="0"/>
              <a:t>Only sold as an employee benefit to large employer groups with 500+ eligible employees.</a:t>
            </a:r>
          </a:p>
          <a:p>
            <a:pPr indent="-285750">
              <a:lnSpc>
                <a:spcPct val="120000"/>
              </a:lnSpc>
              <a:spcBef>
                <a:spcPts val="0"/>
              </a:spcBef>
              <a:buClr>
                <a:schemeClr val="accent1"/>
              </a:buClr>
            </a:pPr>
            <a:endParaRPr lang="en-US" sz="4000" dirty="0"/>
          </a:p>
          <a:p>
            <a:pPr indent="-285750">
              <a:lnSpc>
                <a:spcPct val="120000"/>
              </a:lnSpc>
              <a:spcBef>
                <a:spcPts val="0"/>
              </a:spcBef>
              <a:buClr>
                <a:schemeClr val="accent1"/>
              </a:buClr>
            </a:pPr>
            <a:r>
              <a:rPr lang="en-US" sz="4000" dirty="0"/>
              <a:t>Can only be sold by or with a National Sales Director/Manager (NSD/NSM).</a:t>
            </a:r>
          </a:p>
          <a:p>
            <a:pPr indent="-285750">
              <a:lnSpc>
                <a:spcPct val="120000"/>
              </a:lnSpc>
              <a:spcBef>
                <a:spcPts val="0"/>
              </a:spcBef>
              <a:buClr>
                <a:schemeClr val="accent1"/>
              </a:buClr>
            </a:pPr>
            <a:endParaRPr lang="en-US" sz="4000" dirty="0"/>
          </a:p>
          <a:p>
            <a:pPr indent="-285750">
              <a:lnSpc>
                <a:spcPct val="120000"/>
              </a:lnSpc>
              <a:spcBef>
                <a:spcPts val="0"/>
              </a:spcBef>
              <a:buClr>
                <a:schemeClr val="accent1"/>
              </a:buClr>
            </a:pPr>
            <a:r>
              <a:rPr lang="en-US" sz="4000" dirty="0"/>
              <a:t>Pricing is based on group size and may change when needed to outbid a competitor.</a:t>
            </a:r>
          </a:p>
          <a:p>
            <a:pPr indent="-285750">
              <a:lnSpc>
                <a:spcPct val="120000"/>
              </a:lnSpc>
              <a:spcBef>
                <a:spcPts val="0"/>
              </a:spcBef>
              <a:buClr>
                <a:schemeClr val="accent1"/>
              </a:buClr>
            </a:pPr>
            <a:endParaRPr lang="en-US" sz="4000" dirty="0"/>
          </a:p>
          <a:p>
            <a:pPr indent="-285750">
              <a:lnSpc>
                <a:spcPct val="120000"/>
              </a:lnSpc>
              <a:spcBef>
                <a:spcPts val="0"/>
              </a:spcBef>
              <a:buClr>
                <a:schemeClr val="accent1"/>
              </a:buClr>
            </a:pPr>
            <a:r>
              <a:rPr lang="en-US" sz="4000" dirty="0"/>
              <a:t>Only marketed as  National plan to brokers/groups; consumers will view this plan as LegalShield.</a:t>
            </a:r>
          </a:p>
          <a:p>
            <a:pPr indent="-285750">
              <a:lnSpc>
                <a:spcPct val="120000"/>
              </a:lnSpc>
              <a:spcBef>
                <a:spcPts val="0"/>
              </a:spcBef>
              <a:buClr>
                <a:schemeClr val="accent1"/>
              </a:buClr>
            </a:pPr>
            <a:endParaRPr lang="en-US" sz="4000" dirty="0"/>
          </a:p>
          <a:p>
            <a:pPr indent="-285750">
              <a:lnSpc>
                <a:spcPct val="120000"/>
              </a:lnSpc>
              <a:spcBef>
                <a:spcPts val="0"/>
              </a:spcBef>
              <a:buClr>
                <a:schemeClr val="accent1"/>
              </a:buClr>
            </a:pPr>
            <a:r>
              <a:rPr lang="en-US" sz="4000" dirty="0"/>
              <a:t>Available in all 50 states and one price point based on where the company HQ is located.</a:t>
            </a:r>
          </a:p>
          <a:p>
            <a:pPr indent="-285750">
              <a:lnSpc>
                <a:spcPct val="120000"/>
              </a:lnSpc>
              <a:spcBef>
                <a:spcPts val="0"/>
              </a:spcBef>
              <a:buClr>
                <a:schemeClr val="accent1"/>
              </a:buClr>
            </a:pPr>
            <a:endParaRPr lang="en-US" sz="4000" dirty="0"/>
          </a:p>
          <a:p>
            <a:pPr indent="-285750">
              <a:lnSpc>
                <a:spcPct val="120000"/>
              </a:lnSpc>
              <a:spcBef>
                <a:spcPts val="0"/>
              </a:spcBef>
              <a:buClr>
                <a:schemeClr val="accent1"/>
              </a:buClr>
            </a:pPr>
            <a:r>
              <a:rPr lang="en-US" sz="4000" dirty="0"/>
              <a:t>Not available in Canada.</a:t>
            </a:r>
          </a:p>
          <a:p>
            <a:endParaRPr lang="en-US" b="1" dirty="0"/>
          </a:p>
        </p:txBody>
      </p:sp>
      <p:sp>
        <p:nvSpPr>
          <p:cNvPr id="5" name="Slide Number Placeholder 4">
            <a:extLst>
              <a:ext uri="{FF2B5EF4-FFF2-40B4-BE49-F238E27FC236}">
                <a16:creationId xmlns:a16="http://schemas.microsoft.com/office/drawing/2014/main" id="{7EAE94C1-A6F8-8E41-9227-62A332D6A305}"/>
              </a:ext>
            </a:extLst>
          </p:cNvPr>
          <p:cNvSpPr>
            <a:spLocks noGrp="1"/>
          </p:cNvSpPr>
          <p:nvPr>
            <p:ph type="sldNum" sz="quarter" idx="11"/>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98038123"/>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a:xfrm>
            <a:off x="838200" y="228600"/>
            <a:ext cx="10814222" cy="1101408"/>
          </a:xfrm>
        </p:spPr>
        <p:txBody>
          <a:bodyPr>
            <a:noAutofit/>
          </a:bodyPr>
          <a:lstStyle/>
          <a:p>
            <a:r>
              <a:rPr lang="en-US" b="1" dirty="0">
                <a:latin typeface="Source Serif Pro" panose="02040603050405020204" pitchFamily="18" charset="77"/>
              </a:rPr>
              <a:t>National Plan: Differences From Other Plans</a:t>
            </a:r>
            <a:endParaRPr lang="en-US" dirty="0">
              <a:latin typeface="Source Serif Pro" panose="02040603050405020204" pitchFamily="18" charset="77"/>
            </a:endParaRPr>
          </a:p>
        </p:txBody>
      </p:sp>
      <p:sp>
        <p:nvSpPr>
          <p:cNvPr id="3" name="Content Placeholder 2">
            <a:extLst>
              <a:ext uri="{FF2B5EF4-FFF2-40B4-BE49-F238E27FC236}">
                <a16:creationId xmlns:a16="http://schemas.microsoft.com/office/drawing/2014/main" id="{C390444B-C0F7-464F-85B3-29CCAC90E2EF}"/>
              </a:ext>
            </a:extLst>
          </p:cNvPr>
          <p:cNvSpPr>
            <a:spLocks noGrp="1"/>
          </p:cNvSpPr>
          <p:nvPr>
            <p:ph sz="quarter" idx="10"/>
          </p:nvPr>
        </p:nvSpPr>
        <p:spPr>
          <a:xfrm>
            <a:off x="838200" y="1476330"/>
            <a:ext cx="10179908" cy="4733698"/>
          </a:xfrm>
        </p:spPr>
        <p:txBody>
          <a:bodyPr>
            <a:normAutofit fontScale="25000" lnSpcReduction="20000"/>
          </a:bodyPr>
          <a:lstStyle/>
          <a:p>
            <a:pPr>
              <a:lnSpc>
                <a:spcPct val="120000"/>
              </a:lnSpc>
              <a:spcBef>
                <a:spcPts val="600"/>
              </a:spcBef>
            </a:pPr>
            <a:r>
              <a:rPr lang="en-US" sz="9600" dirty="0">
                <a:latin typeface="Rubik" panose="02000604000000020004" pitchFamily="2" charset="-79"/>
                <a:cs typeface="Rubik" panose="02000604000000020004" pitchFamily="2" charset="-79"/>
              </a:rPr>
              <a:t>Motor vehicle tragic accident is only covered with discount Accumulation of trial defense hours do not apply</a:t>
            </a:r>
          </a:p>
          <a:p>
            <a:pPr>
              <a:lnSpc>
                <a:spcPct val="120000"/>
              </a:lnSpc>
              <a:spcBef>
                <a:spcPts val="600"/>
              </a:spcBef>
            </a:pPr>
            <a:r>
              <a:rPr lang="en-US" sz="9600" dirty="0">
                <a:latin typeface="Rubik" panose="02000604000000020004" pitchFamily="2" charset="-79"/>
                <a:cs typeface="Rubik" panose="02000604000000020004" pitchFamily="2" charset="-79"/>
              </a:rPr>
              <a:t>Divorce and child custody are not covered as part of the base plan</a:t>
            </a:r>
          </a:p>
          <a:p>
            <a:pPr>
              <a:lnSpc>
                <a:spcPct val="120000"/>
              </a:lnSpc>
              <a:spcBef>
                <a:spcPts val="600"/>
              </a:spcBef>
            </a:pPr>
            <a:r>
              <a:rPr lang="en-US" sz="9600" dirty="0">
                <a:latin typeface="Rubik" panose="02000604000000020004" pitchFamily="2" charset="-79"/>
                <a:cs typeface="Rubik" panose="02000604000000020004" pitchFamily="2" charset="-79"/>
              </a:rPr>
              <a:t>No limitations or waiting periods</a:t>
            </a:r>
          </a:p>
          <a:p>
            <a:pPr>
              <a:lnSpc>
                <a:spcPct val="120000"/>
              </a:lnSpc>
              <a:spcBef>
                <a:spcPts val="600"/>
              </a:spcBef>
            </a:pPr>
            <a:r>
              <a:rPr lang="en-US" sz="9600" dirty="0">
                <a:latin typeface="Rubik" panose="02000604000000020004" pitchFamily="2" charset="-79"/>
                <a:cs typeface="Rubik" panose="02000604000000020004" pitchFamily="2" charset="-79"/>
              </a:rPr>
              <a:t>Mortgage Document Services now can be for primary or secondary home</a:t>
            </a:r>
          </a:p>
          <a:p>
            <a:pPr>
              <a:lnSpc>
                <a:spcPct val="120000"/>
              </a:lnSpc>
              <a:spcBef>
                <a:spcPts val="600"/>
              </a:spcBef>
            </a:pPr>
            <a:r>
              <a:rPr lang="en-US" sz="9600" dirty="0">
                <a:latin typeface="Rubik" panose="02000604000000020004" pitchFamily="2" charset="-79"/>
                <a:cs typeface="Rubik" panose="02000604000000020004" pitchFamily="2" charset="-79"/>
              </a:rPr>
              <a:t>Uncontested/Contested divorce will be available as an enhancement </a:t>
            </a:r>
          </a:p>
          <a:p>
            <a:pPr>
              <a:lnSpc>
                <a:spcPct val="120000"/>
              </a:lnSpc>
              <a:spcBef>
                <a:spcPts val="600"/>
              </a:spcBef>
            </a:pPr>
            <a:r>
              <a:rPr lang="en-US" sz="9600" dirty="0">
                <a:latin typeface="Rubik" panose="02000604000000020004" pitchFamily="2" charset="-79"/>
                <a:cs typeface="Rubik" panose="02000604000000020004" pitchFamily="2" charset="-79"/>
              </a:rPr>
              <a:t>No limit on:  legal research, document review pages, suspended driver’s license assistance hours, motor vehicle property damage, and  IRS audit hours</a:t>
            </a:r>
          </a:p>
          <a:p>
            <a:endParaRPr lang="en-US" b="1" dirty="0"/>
          </a:p>
        </p:txBody>
      </p:sp>
      <p:sp>
        <p:nvSpPr>
          <p:cNvPr id="5" name="Slide Number Placeholder 4">
            <a:extLst>
              <a:ext uri="{FF2B5EF4-FFF2-40B4-BE49-F238E27FC236}">
                <a16:creationId xmlns:a16="http://schemas.microsoft.com/office/drawing/2014/main" id="{547E991E-879D-8348-BC1E-D100EA25DFDA}"/>
              </a:ext>
            </a:extLst>
          </p:cNvPr>
          <p:cNvSpPr>
            <a:spLocks noGrp="1"/>
          </p:cNvSpPr>
          <p:nvPr>
            <p:ph type="sldNum" sz="quarter" idx="11"/>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36411647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b="1" dirty="0">
                <a:latin typeface="Source Serif Pro" panose="02040603050405020204" pitchFamily="18" charset="77"/>
              </a:rPr>
              <a:t>National Plan What’s New</a:t>
            </a:r>
            <a:endParaRPr lang="en-US" dirty="0">
              <a:latin typeface="Source Serif Pro" panose="02040603050405020204" pitchFamily="18" charset="77"/>
            </a:endParaRPr>
          </a:p>
        </p:txBody>
      </p:sp>
      <p:sp>
        <p:nvSpPr>
          <p:cNvPr id="6" name="Content Placeholder 2">
            <a:extLst>
              <a:ext uri="{FF2B5EF4-FFF2-40B4-BE49-F238E27FC236}">
                <a16:creationId xmlns:a16="http://schemas.microsoft.com/office/drawing/2014/main" id="{9C4C5058-05F6-4364-AB09-21D9A4737207}"/>
              </a:ext>
            </a:extLst>
          </p:cNvPr>
          <p:cNvSpPr>
            <a:spLocks noGrp="1"/>
          </p:cNvSpPr>
          <p:nvPr>
            <p:ph sz="quarter" idx="10"/>
          </p:nvPr>
        </p:nvSpPr>
        <p:spPr>
          <a:xfrm>
            <a:off x="838200" y="1231154"/>
            <a:ext cx="4053355" cy="4733698"/>
          </a:xfrm>
        </p:spPr>
        <p:txBody>
          <a:bodyPr>
            <a:noAutofit/>
          </a:bodyPr>
          <a:lstStyle/>
          <a:p>
            <a:pPr>
              <a:buClr>
                <a:schemeClr val="accent1"/>
              </a:buClr>
            </a:pPr>
            <a:r>
              <a:rPr lang="en-US" sz="1800" b="1" i="0" dirty="0">
                <a:latin typeface="Rubik" panose="02000604000000020004" pitchFamily="2" charset="-79"/>
                <a:cs typeface="Rubik" panose="02000604000000020004" pitchFamily="2" charset="-79"/>
              </a:rPr>
              <a:t>Advice and Consultation Services</a:t>
            </a:r>
          </a:p>
          <a:p>
            <a:pPr lvl="1">
              <a:buClr>
                <a:schemeClr val="accent1"/>
              </a:buClr>
            </a:pPr>
            <a:r>
              <a:rPr lang="en-US" i="0" dirty="0">
                <a:latin typeface="Rubik" panose="02000604000000020004" pitchFamily="2" charset="-79"/>
                <a:cs typeface="Rubik" panose="02000604000000020004" pitchFamily="2" charset="-79"/>
              </a:rPr>
              <a:t>Office Visits</a:t>
            </a:r>
          </a:p>
          <a:p>
            <a:pPr>
              <a:spcBef>
                <a:spcPts val="600"/>
              </a:spcBef>
              <a:buClr>
                <a:schemeClr val="accent1"/>
              </a:buClr>
            </a:pPr>
            <a:r>
              <a:rPr lang="en-US" sz="1800" b="1" i="0" dirty="0">
                <a:latin typeface="Rubik" panose="02000604000000020004" pitchFamily="2" charset="-79"/>
                <a:cs typeface="Rubik" panose="02000604000000020004" pitchFamily="2" charset="-79"/>
              </a:rPr>
              <a:t>Document Services</a:t>
            </a:r>
          </a:p>
          <a:p>
            <a:pPr lvl="1">
              <a:buClr>
                <a:schemeClr val="accent1"/>
              </a:buClr>
            </a:pPr>
            <a:r>
              <a:rPr lang="en-US" i="0" dirty="0">
                <a:latin typeface="Rubik" panose="02000604000000020004" pitchFamily="2" charset="-79"/>
                <a:cs typeface="Rubik" panose="02000604000000020004" pitchFamily="2" charset="-79"/>
              </a:rPr>
              <a:t>Affidavits</a:t>
            </a:r>
          </a:p>
          <a:p>
            <a:pPr>
              <a:spcBef>
                <a:spcPts val="600"/>
              </a:spcBef>
              <a:buClr>
                <a:schemeClr val="accent1"/>
              </a:buClr>
            </a:pPr>
            <a:r>
              <a:rPr lang="en-US" sz="1800" b="1" i="0" dirty="0">
                <a:latin typeface="Rubik" panose="02000604000000020004" pitchFamily="2" charset="-79"/>
                <a:cs typeface="Rubik" panose="02000604000000020004" pitchFamily="2" charset="-79"/>
              </a:rPr>
              <a:t>Family &amp; Domestic Related Services</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Guardianship/Conservatorship</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Juvenile Matters</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Protection from Domestic Violence</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Incompetency Defense</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Elder Care Issues</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Immigration Assistance</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Prenuptial Agreements</a:t>
            </a:r>
          </a:p>
          <a:p>
            <a:pPr marL="210312" lvl="1" indent="-210312">
              <a:spcBef>
                <a:spcPts val="200"/>
              </a:spcBef>
              <a:spcAft>
                <a:spcPts val="0"/>
              </a:spcAft>
            </a:pPr>
            <a:r>
              <a:rPr lang="en-US" i="0" dirty="0">
                <a:latin typeface="Rubik" panose="02000604000000020004" pitchFamily="2" charset="-79"/>
                <a:cs typeface="Rubik" panose="02000604000000020004" pitchFamily="2" charset="-79"/>
              </a:rPr>
              <a:t>Identity theft</a:t>
            </a:r>
          </a:p>
          <a:p>
            <a:pPr lvl="1"/>
            <a:endParaRPr lang="en-US" dirty="0">
              <a:latin typeface="Rubik" panose="02000604000000020004" pitchFamily="2" charset="-79"/>
              <a:cs typeface="Rubik" panose="02000604000000020004" pitchFamily="2" charset="-79"/>
            </a:endParaRPr>
          </a:p>
          <a:p>
            <a:pPr lvl="1"/>
            <a:endParaRPr lang="en-US" dirty="0">
              <a:latin typeface="Rubik" panose="02000604000000020004" pitchFamily="2" charset="-79"/>
              <a:cs typeface="Rubik" panose="02000604000000020004" pitchFamily="2" charset="-79"/>
            </a:endParaRPr>
          </a:p>
          <a:p>
            <a:endParaRPr lang="en-US" sz="1800" dirty="0">
              <a:latin typeface="Rubik" panose="02000604000000020004" pitchFamily="2" charset="-79"/>
              <a:cs typeface="Rubik" panose="02000604000000020004" pitchFamily="2" charset="-79"/>
            </a:endParaRPr>
          </a:p>
        </p:txBody>
      </p:sp>
      <p:sp>
        <p:nvSpPr>
          <p:cNvPr id="4" name="Slide Number Placeholder 3">
            <a:extLst>
              <a:ext uri="{FF2B5EF4-FFF2-40B4-BE49-F238E27FC236}">
                <a16:creationId xmlns:a16="http://schemas.microsoft.com/office/drawing/2014/main" id="{20236776-3BC8-5140-B7E7-8B40526B7E89}"/>
              </a:ext>
            </a:extLst>
          </p:cNvPr>
          <p:cNvSpPr>
            <a:spLocks noGrp="1"/>
          </p:cNvSpPr>
          <p:nvPr>
            <p:ph type="sldNum" sz="quarter" idx="11"/>
          </p:nvPr>
        </p:nvSpPr>
        <p:spPr/>
        <p:txBody>
          <a:bodyPr/>
          <a:lstStyle/>
          <a:p>
            <a:fld id="{D57F1E4F-1CFF-5643-939E-217C01CDF565}" type="slidenum">
              <a:rPr lang="en-US" smtClean="0"/>
              <a:pPr/>
              <a:t>24</a:t>
            </a:fld>
            <a:endParaRPr lang="en-US" dirty="0"/>
          </a:p>
        </p:txBody>
      </p:sp>
      <p:sp>
        <p:nvSpPr>
          <p:cNvPr id="7" name="Content Placeholder 3">
            <a:extLst>
              <a:ext uri="{FF2B5EF4-FFF2-40B4-BE49-F238E27FC236}">
                <a16:creationId xmlns:a16="http://schemas.microsoft.com/office/drawing/2014/main" id="{2E35AC9F-12AF-4148-A797-7F26924FAF58}"/>
              </a:ext>
            </a:extLst>
          </p:cNvPr>
          <p:cNvSpPr txBox="1">
            <a:spLocks/>
          </p:cNvSpPr>
          <p:nvPr/>
        </p:nvSpPr>
        <p:spPr>
          <a:xfrm>
            <a:off x="4891555" y="1231154"/>
            <a:ext cx="3603949" cy="4191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Rubik" panose="02000604000000020004" pitchFamily="2" charset="-79"/>
                <a:cs typeface="Rubik" panose="02000604000000020004" pitchFamily="2" charset="-79"/>
              </a:rPr>
              <a:t>Home Services</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Deeds</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Boundary or Title Disputes</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Eviction and Tenant Problems</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Home Equity Loan</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Property Tax Assessments</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Refinancing of Home</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Zoning Applications</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Foreclosure</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Repossession</a:t>
            </a:r>
          </a:p>
          <a:p>
            <a:pPr marL="210312" indent="-210312">
              <a:spcBef>
                <a:spcPts val="0"/>
              </a:spcBef>
              <a:buClr>
                <a:schemeClr val="accent1"/>
              </a:buClr>
            </a:pPr>
            <a:r>
              <a:rPr lang="en-US" sz="1800" dirty="0">
                <a:latin typeface="Rubik" panose="02000604000000020004" pitchFamily="2" charset="-79"/>
                <a:cs typeface="Rubik" panose="02000604000000020004" pitchFamily="2" charset="-79"/>
              </a:rPr>
              <a:t>Garnishment</a:t>
            </a:r>
          </a:p>
        </p:txBody>
      </p:sp>
      <p:sp>
        <p:nvSpPr>
          <p:cNvPr id="8" name="Content Placeholder 3">
            <a:extLst>
              <a:ext uri="{FF2B5EF4-FFF2-40B4-BE49-F238E27FC236}">
                <a16:creationId xmlns:a16="http://schemas.microsoft.com/office/drawing/2014/main" id="{87F03B87-9C7A-4108-8979-32470300A809}"/>
              </a:ext>
            </a:extLst>
          </p:cNvPr>
          <p:cNvSpPr txBox="1">
            <a:spLocks/>
          </p:cNvSpPr>
          <p:nvPr/>
        </p:nvSpPr>
        <p:spPr>
          <a:xfrm>
            <a:off x="8607052" y="1231154"/>
            <a:ext cx="3131866" cy="4191000"/>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600"/>
              </a:spcBef>
              <a:spcAft>
                <a:spcPts val="600"/>
              </a:spcAft>
              <a:buFont typeface="Arial"/>
              <a:buNone/>
              <a:defRPr sz="2000" b="0" i="1" kern="1200">
                <a:solidFill>
                  <a:schemeClr val="tx1"/>
                </a:solidFill>
                <a:latin typeface="Calibri" charset="0"/>
                <a:ea typeface="Calibri" charset="0"/>
                <a:cs typeface="Calibri" charset="0"/>
              </a:defRPr>
            </a:lvl1pPr>
            <a:lvl2pPr marL="800100" indent="-342900" algn="l" defTabSz="914400" rtl="0" eaLnBrk="1" latinLnBrk="0" hangingPunct="1">
              <a:lnSpc>
                <a:spcPct val="85000"/>
              </a:lnSpc>
              <a:spcBef>
                <a:spcPts val="600"/>
              </a:spcBef>
              <a:spcAft>
                <a:spcPts val="600"/>
              </a:spcAft>
              <a:buClr>
                <a:schemeClr val="accent2"/>
              </a:buClr>
              <a:buFont typeface="Arial" charset="0"/>
              <a:buChar char="•"/>
              <a:defRPr sz="1800" b="0" i="1" kern="1200">
                <a:solidFill>
                  <a:schemeClr val="tx1"/>
                </a:solidFill>
                <a:latin typeface="Calibri" charset="0"/>
                <a:ea typeface="Calibri" charset="0"/>
                <a:cs typeface="Calibri" charset="0"/>
              </a:defRPr>
            </a:lvl2pPr>
            <a:lvl3pPr marL="1257300" indent="-342900" algn="l" defTabSz="914400" rtl="0" eaLnBrk="1" latinLnBrk="0" hangingPunct="1">
              <a:lnSpc>
                <a:spcPct val="85000"/>
              </a:lnSpc>
              <a:spcBef>
                <a:spcPts val="600"/>
              </a:spcBef>
              <a:spcAft>
                <a:spcPts val="600"/>
              </a:spcAft>
              <a:buClr>
                <a:schemeClr val="accent2"/>
              </a:buClr>
              <a:buFont typeface="Arial" charset="0"/>
              <a:buChar char="•"/>
              <a:defRPr sz="1600" b="0" i="1" kern="1200">
                <a:solidFill>
                  <a:schemeClr val="tx1"/>
                </a:solidFill>
                <a:latin typeface="Calibri" charset="0"/>
                <a:ea typeface="Calibri" charset="0"/>
                <a:cs typeface="Calibri" charset="0"/>
              </a:defRPr>
            </a:lvl3pPr>
            <a:lvl4pPr marL="1657350" indent="-285750" algn="l" defTabSz="914400" rtl="0" eaLnBrk="1" latinLnBrk="0" hangingPunct="1">
              <a:lnSpc>
                <a:spcPct val="85000"/>
              </a:lnSpc>
              <a:spcBef>
                <a:spcPts val="600"/>
              </a:spcBef>
              <a:spcAft>
                <a:spcPts val="600"/>
              </a:spcAft>
              <a:buClr>
                <a:schemeClr val="accent2"/>
              </a:buClr>
              <a:buFont typeface="Arial" charset="0"/>
              <a:buChar char="•"/>
              <a:defRPr sz="1400" b="0" i="1" kern="1200">
                <a:solidFill>
                  <a:schemeClr val="tx1"/>
                </a:solidFill>
                <a:latin typeface="Calibri" charset="0"/>
                <a:ea typeface="Calibri" charset="0"/>
                <a:cs typeface="Calibri" charset="0"/>
              </a:defRPr>
            </a:lvl4pPr>
            <a:lvl5pPr marL="2114550" indent="-285750" algn="l" defTabSz="914400" rtl="0" eaLnBrk="1" latinLnBrk="0" hangingPunct="1">
              <a:lnSpc>
                <a:spcPct val="85000"/>
              </a:lnSpc>
              <a:spcBef>
                <a:spcPts val="600"/>
              </a:spcBef>
              <a:spcAft>
                <a:spcPts val="600"/>
              </a:spcAft>
              <a:buClr>
                <a:schemeClr val="accent2"/>
              </a:buClr>
              <a:buFont typeface="Arial" charset="0"/>
              <a:buChar char="•"/>
              <a:defRPr sz="1400" b="0" i="1"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9pPr>
          </a:lstStyle>
          <a:p>
            <a:r>
              <a:rPr lang="en-US" sz="1800" b="1" i="0" dirty="0">
                <a:latin typeface="Rubik" panose="02000604000000020004" pitchFamily="2" charset="-79"/>
                <a:cs typeface="Rubik" panose="02000604000000020004" pitchFamily="2" charset="-79"/>
              </a:rPr>
              <a:t>Finance</a:t>
            </a:r>
          </a:p>
          <a:p>
            <a:pPr marL="210312" indent="-210312">
              <a:spcBef>
                <a:spcPts val="0"/>
              </a:spcBef>
              <a:spcAft>
                <a:spcPts val="0"/>
              </a:spcAft>
              <a:buClr>
                <a:schemeClr val="accent1"/>
              </a:buClr>
              <a:buFont typeface="Arial" panose="020B0604020202020204" pitchFamily="34" charset="0"/>
              <a:buChar char="•"/>
            </a:pPr>
            <a:r>
              <a:rPr lang="en-US" sz="1800" i="0" dirty="0">
                <a:latin typeface="Rubik" panose="02000604000000020004" pitchFamily="2" charset="-79"/>
                <a:cs typeface="Rubik" panose="02000604000000020004" pitchFamily="2" charset="-79"/>
              </a:rPr>
              <a:t>Bankruptcy</a:t>
            </a:r>
          </a:p>
          <a:p>
            <a:pPr marL="210312" indent="-210312">
              <a:spcBef>
                <a:spcPts val="0"/>
              </a:spcBef>
              <a:spcAft>
                <a:spcPts val="0"/>
              </a:spcAft>
              <a:buClr>
                <a:schemeClr val="accent1"/>
              </a:buClr>
              <a:buFont typeface="Arial" panose="020B0604020202020204" pitchFamily="34" charset="0"/>
              <a:buChar char="•"/>
            </a:pPr>
            <a:r>
              <a:rPr lang="en-US" sz="1800" i="0" dirty="0">
                <a:latin typeface="Rubik" panose="02000604000000020004" pitchFamily="2" charset="-79"/>
                <a:cs typeface="Rubik" panose="02000604000000020004" pitchFamily="2" charset="-79"/>
              </a:rPr>
              <a:t>Promissory Notes</a:t>
            </a:r>
          </a:p>
          <a:p>
            <a:pPr marL="210312" indent="-210312">
              <a:spcBef>
                <a:spcPts val="0"/>
              </a:spcBef>
              <a:spcAft>
                <a:spcPts val="0"/>
              </a:spcAft>
              <a:buClr>
                <a:schemeClr val="accent1"/>
              </a:buClr>
              <a:buFont typeface="Arial" panose="020B0604020202020204" pitchFamily="34" charset="0"/>
              <a:buChar char="•"/>
            </a:pPr>
            <a:r>
              <a:rPr lang="en-US" sz="1800" i="0" dirty="0">
                <a:latin typeface="Rubik" panose="02000604000000020004" pitchFamily="2" charset="-79"/>
                <a:cs typeface="Rubik" panose="02000604000000020004" pitchFamily="2" charset="-79"/>
              </a:rPr>
              <a:t>Consumer Protection</a:t>
            </a:r>
          </a:p>
          <a:p>
            <a:pPr>
              <a:spcBef>
                <a:spcPts val="0"/>
              </a:spcBef>
              <a:spcAft>
                <a:spcPts val="0"/>
              </a:spcAft>
              <a:buClr>
                <a:schemeClr val="accent1"/>
              </a:buClr>
            </a:pPr>
            <a:endParaRPr lang="en-US" sz="1800" i="0" dirty="0">
              <a:latin typeface="Rubik" panose="02000604000000020004" pitchFamily="2" charset="-79"/>
              <a:cs typeface="Rubik" panose="02000604000000020004" pitchFamily="2" charset="-79"/>
            </a:endParaRPr>
          </a:p>
          <a:p>
            <a:r>
              <a:rPr lang="en-US" sz="1800" b="1" i="0" dirty="0">
                <a:latin typeface="Rubik" panose="02000604000000020004" pitchFamily="2" charset="-79"/>
                <a:cs typeface="Rubik" panose="02000604000000020004" pitchFamily="2" charset="-79"/>
              </a:rPr>
              <a:t>Will and Estate Planning Services</a:t>
            </a:r>
          </a:p>
          <a:p>
            <a:pPr marL="210312" indent="-210312">
              <a:spcBef>
                <a:spcPts val="0"/>
              </a:spcBef>
              <a:spcAft>
                <a:spcPts val="0"/>
              </a:spcAft>
              <a:buClr>
                <a:schemeClr val="accent1"/>
              </a:buClr>
              <a:buFont typeface="Arial" panose="020B0604020202020204" pitchFamily="34" charset="0"/>
              <a:buChar char="•"/>
            </a:pPr>
            <a:r>
              <a:rPr lang="en-US" i="0" dirty="0">
                <a:latin typeface="Rubik" panose="02000604000000020004" pitchFamily="2" charset="-79"/>
                <a:cs typeface="Rubik" panose="02000604000000020004" pitchFamily="2" charset="-79"/>
              </a:rPr>
              <a:t>Trusts</a:t>
            </a:r>
          </a:p>
          <a:p>
            <a:pPr marL="210312" indent="-210312">
              <a:spcBef>
                <a:spcPts val="0"/>
              </a:spcBef>
              <a:spcAft>
                <a:spcPts val="0"/>
              </a:spcAft>
              <a:buClr>
                <a:schemeClr val="accent1"/>
              </a:buClr>
              <a:buFont typeface="Arial" panose="020B0604020202020204" pitchFamily="34" charset="0"/>
              <a:buChar char="•"/>
            </a:pPr>
            <a:r>
              <a:rPr lang="en-US" i="0" dirty="0">
                <a:latin typeface="Rubik" panose="02000604000000020004" pitchFamily="2" charset="-79"/>
                <a:cs typeface="Rubik" panose="02000604000000020004" pitchFamily="2" charset="-79"/>
              </a:rPr>
              <a:t>Probate</a:t>
            </a:r>
          </a:p>
        </p:txBody>
      </p:sp>
    </p:spTree>
    <p:extLst>
      <p:ext uri="{BB962C8B-B14F-4D97-AF65-F5344CB8AC3E}">
        <p14:creationId xmlns:p14="http://schemas.microsoft.com/office/powerpoint/2010/main" val="2230410877"/>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b="1" dirty="0">
                <a:latin typeface="Source Serif Pro" panose="02040603050405020204" pitchFamily="18" charset="77"/>
              </a:rPr>
              <a:t>National Plan </a:t>
            </a:r>
            <a:endParaRPr lang="en-US" dirty="0">
              <a:latin typeface="Source Serif Pro" panose="02040603050405020204" pitchFamily="18" charset="77"/>
            </a:endParaRPr>
          </a:p>
        </p:txBody>
      </p:sp>
      <p:sp>
        <p:nvSpPr>
          <p:cNvPr id="7" name="Text Placeholder 3">
            <a:extLst>
              <a:ext uri="{FF2B5EF4-FFF2-40B4-BE49-F238E27FC236}">
                <a16:creationId xmlns:a16="http://schemas.microsoft.com/office/drawing/2014/main" id="{C692EFA5-69BD-4AA7-8823-77FF8C6EA900}"/>
              </a:ext>
            </a:extLst>
          </p:cNvPr>
          <p:cNvSpPr>
            <a:spLocks noGrp="1"/>
          </p:cNvSpPr>
          <p:nvPr>
            <p:ph sz="quarter" idx="10"/>
          </p:nvPr>
        </p:nvSpPr>
        <p:spPr>
          <a:xfrm>
            <a:off x="838200" y="1712685"/>
            <a:ext cx="4376351" cy="4826227"/>
          </a:xfrm>
        </p:spPr>
        <p:txBody>
          <a:bodyPr>
            <a:normAutofit/>
          </a:bodyPr>
          <a:lstStyle/>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Name Change</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Adoption</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Guardianship/Conservatorship</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Juvenile Matters</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Protection from Domestic Violence</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Incompetency Defense</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Mortgage Document Services</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Boundary or Title Disputes</a:t>
            </a:r>
          </a:p>
          <a:p>
            <a:pPr marL="285750" indent="-285750">
              <a:buClr>
                <a:schemeClr val="accent1"/>
              </a:buClr>
              <a:buFont typeface="Arial" panose="020B0604020202020204" pitchFamily="34" charset="0"/>
              <a:buChar char="•"/>
            </a:pPr>
            <a:r>
              <a:rPr lang="en-US" sz="2000" i="0" dirty="0">
                <a:latin typeface="Rubik" panose="02000604000000020004" pitchFamily="2" charset="-79"/>
                <a:cs typeface="Rubik" panose="02000604000000020004" pitchFamily="2" charset="-79"/>
              </a:rPr>
              <a:t>Eviction and Tenant Problems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CCCC16AD-91F9-E345-88F9-E521665BB333}"/>
              </a:ext>
            </a:extLst>
          </p:cNvPr>
          <p:cNvSpPr>
            <a:spLocks noGrp="1"/>
          </p:cNvSpPr>
          <p:nvPr>
            <p:ph type="sldNum" sz="quarter" idx="11"/>
          </p:nvPr>
        </p:nvSpPr>
        <p:spPr/>
        <p:txBody>
          <a:bodyPr/>
          <a:lstStyle/>
          <a:p>
            <a:fld id="{D57F1E4F-1CFF-5643-939E-217C01CDF565}" type="slidenum">
              <a:rPr lang="en-US" smtClean="0"/>
              <a:pPr/>
              <a:t>25</a:t>
            </a:fld>
            <a:endParaRPr lang="en-US" dirty="0"/>
          </a:p>
        </p:txBody>
      </p:sp>
      <p:sp>
        <p:nvSpPr>
          <p:cNvPr id="4" name="Title 1">
            <a:extLst>
              <a:ext uri="{FF2B5EF4-FFF2-40B4-BE49-F238E27FC236}">
                <a16:creationId xmlns:a16="http://schemas.microsoft.com/office/drawing/2014/main" id="{483D30EA-AE35-48BD-A08D-54AA8ACB2652}"/>
              </a:ext>
            </a:extLst>
          </p:cNvPr>
          <p:cNvSpPr txBox="1">
            <a:spLocks/>
          </p:cNvSpPr>
          <p:nvPr/>
        </p:nvSpPr>
        <p:spPr>
          <a:xfrm>
            <a:off x="838200" y="1050368"/>
            <a:ext cx="11401567" cy="7813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Rubik" panose="02000604000000020004" pitchFamily="2" charset="-79"/>
                <a:cs typeface="Rubik" panose="02000604000000020004" pitchFamily="2" charset="-79"/>
              </a:rPr>
              <a:t>Benefits that include representation or attendance</a:t>
            </a:r>
          </a:p>
        </p:txBody>
      </p:sp>
      <p:sp>
        <p:nvSpPr>
          <p:cNvPr id="8" name="Content Placeholder 4">
            <a:extLst>
              <a:ext uri="{FF2B5EF4-FFF2-40B4-BE49-F238E27FC236}">
                <a16:creationId xmlns:a16="http://schemas.microsoft.com/office/drawing/2014/main" id="{AE24369A-6932-4DC3-AE00-4C78E54C41E7}"/>
              </a:ext>
            </a:extLst>
          </p:cNvPr>
          <p:cNvSpPr txBox="1">
            <a:spLocks/>
          </p:cNvSpPr>
          <p:nvPr/>
        </p:nvSpPr>
        <p:spPr>
          <a:xfrm>
            <a:off x="5761692" y="1784350"/>
            <a:ext cx="4251960" cy="457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accent1"/>
              </a:buClr>
            </a:pPr>
            <a:r>
              <a:rPr lang="en-US" sz="2000" dirty="0">
                <a:latin typeface="Rubik" panose="02000604000000020004" pitchFamily="2" charset="-79"/>
                <a:cs typeface="Rubik" panose="02000604000000020004" pitchFamily="2" charset="-79"/>
              </a:rPr>
              <a:t>Property Tax Assessments</a:t>
            </a:r>
          </a:p>
          <a:p>
            <a:pPr marL="285750" indent="-285750">
              <a:buClr>
                <a:schemeClr val="accent1"/>
              </a:buClr>
            </a:pPr>
            <a:r>
              <a:rPr lang="en-US" sz="2000" dirty="0">
                <a:latin typeface="Rubik" panose="02000604000000020004" pitchFamily="2" charset="-79"/>
                <a:cs typeface="Rubik" panose="02000604000000020004" pitchFamily="2" charset="-79"/>
              </a:rPr>
              <a:t>Zoning Applications</a:t>
            </a:r>
          </a:p>
          <a:p>
            <a:pPr marL="285750" indent="-285750">
              <a:buClr>
                <a:schemeClr val="accent1"/>
              </a:buClr>
            </a:pPr>
            <a:r>
              <a:rPr lang="en-US" sz="2000" dirty="0">
                <a:latin typeface="Rubik" panose="02000604000000020004" pitchFamily="2" charset="-79"/>
                <a:cs typeface="Rubik" panose="02000604000000020004" pitchFamily="2" charset="-79"/>
              </a:rPr>
              <a:t>Foreclosure</a:t>
            </a:r>
          </a:p>
          <a:p>
            <a:pPr marL="285750" indent="-285750">
              <a:buClr>
                <a:schemeClr val="accent1"/>
              </a:buClr>
            </a:pPr>
            <a:r>
              <a:rPr lang="en-US" sz="2000" dirty="0">
                <a:latin typeface="Rubik" panose="02000604000000020004" pitchFamily="2" charset="-79"/>
                <a:cs typeface="Rubik" panose="02000604000000020004" pitchFamily="2" charset="-79"/>
              </a:rPr>
              <a:t>Repossession</a:t>
            </a:r>
          </a:p>
          <a:p>
            <a:pPr marL="342900" indent="-342900"/>
            <a:r>
              <a:rPr lang="en-US" sz="2000" dirty="0">
                <a:latin typeface="Rubik" panose="02000604000000020004" pitchFamily="2" charset="-79"/>
                <a:cs typeface="Rubik" panose="02000604000000020004" pitchFamily="2" charset="-79"/>
              </a:rPr>
              <a:t>Bankruptcy</a:t>
            </a:r>
          </a:p>
          <a:p>
            <a:pPr marL="342900" indent="-342900"/>
            <a:r>
              <a:rPr lang="en-US" sz="2000" dirty="0">
                <a:latin typeface="Rubik" panose="02000604000000020004" pitchFamily="2" charset="-79"/>
                <a:cs typeface="Rubik" panose="02000604000000020004" pitchFamily="2" charset="-79"/>
              </a:rPr>
              <a:t>Consumer Protection</a:t>
            </a:r>
          </a:p>
          <a:p>
            <a:pPr marL="342900" indent="-342900"/>
            <a:r>
              <a:rPr lang="en-US" sz="2000" dirty="0">
                <a:latin typeface="Rubik" panose="02000604000000020004" pitchFamily="2" charset="-79"/>
                <a:cs typeface="Rubik" panose="02000604000000020004" pitchFamily="2" charset="-79"/>
              </a:rPr>
              <a:t>Moving Traffic Violations</a:t>
            </a:r>
          </a:p>
          <a:p>
            <a:pPr marL="342900" indent="-342900"/>
            <a:r>
              <a:rPr lang="en-US" sz="2000" dirty="0">
                <a:latin typeface="Rubik" panose="02000604000000020004" pitchFamily="2" charset="-79"/>
                <a:cs typeface="Rubik" panose="02000604000000020004" pitchFamily="2" charset="-79"/>
              </a:rPr>
              <a:t>Suspended Driver’s License Assistance</a:t>
            </a:r>
          </a:p>
          <a:p>
            <a:pPr marL="342900" indent="-342900"/>
            <a:r>
              <a:rPr lang="en-US" sz="2000" dirty="0">
                <a:latin typeface="Rubik" panose="02000604000000020004" pitchFamily="2" charset="-79"/>
                <a:cs typeface="Rubik" panose="02000604000000020004" pitchFamily="2" charset="-79"/>
              </a:rPr>
              <a:t>IRS Audit and Collection Services</a:t>
            </a:r>
          </a:p>
          <a:p>
            <a:pPr marL="45720"/>
            <a:endParaRPr lang="en-US" dirty="0"/>
          </a:p>
          <a:p>
            <a:pPr marL="45720"/>
            <a:endParaRPr lang="en-US" dirty="0"/>
          </a:p>
        </p:txBody>
      </p:sp>
    </p:spTree>
    <p:extLst>
      <p:ext uri="{BB962C8B-B14F-4D97-AF65-F5344CB8AC3E}">
        <p14:creationId xmlns:p14="http://schemas.microsoft.com/office/powerpoint/2010/main" val="322716038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FC75-C04A-4D88-96C9-4E18A7DF3EF5}"/>
              </a:ext>
            </a:extLst>
          </p:cNvPr>
          <p:cNvSpPr>
            <a:spLocks noGrp="1"/>
          </p:cNvSpPr>
          <p:nvPr>
            <p:ph type="title"/>
          </p:nvPr>
        </p:nvSpPr>
        <p:spPr/>
        <p:txBody>
          <a:bodyPr/>
          <a:lstStyle/>
          <a:p>
            <a:r>
              <a:rPr lang="en-US" b="1" dirty="0">
                <a:latin typeface="Source Serif Pro" panose="02040603050405020204" pitchFamily="18" charset="77"/>
              </a:rPr>
              <a:t>National Plan </a:t>
            </a:r>
            <a:endParaRPr lang="en-US" dirty="0">
              <a:latin typeface="Source Serif Pro" panose="02040603050405020204" pitchFamily="18" charset="77"/>
            </a:endParaRPr>
          </a:p>
        </p:txBody>
      </p:sp>
      <p:sp>
        <p:nvSpPr>
          <p:cNvPr id="5" name="Slide Number Placeholder 4">
            <a:extLst>
              <a:ext uri="{FF2B5EF4-FFF2-40B4-BE49-F238E27FC236}">
                <a16:creationId xmlns:a16="http://schemas.microsoft.com/office/drawing/2014/main" id="{2942E4D3-A715-E74D-A99A-E28A1DE062F3}"/>
              </a:ext>
            </a:extLst>
          </p:cNvPr>
          <p:cNvSpPr>
            <a:spLocks noGrp="1"/>
          </p:cNvSpPr>
          <p:nvPr>
            <p:ph type="sldNum" sz="quarter" idx="11"/>
          </p:nvPr>
        </p:nvSpPr>
        <p:spPr/>
        <p:txBody>
          <a:bodyPr/>
          <a:lstStyle/>
          <a:p>
            <a:fld id="{D57F1E4F-1CFF-5643-939E-217C01CDF565}" type="slidenum">
              <a:rPr lang="en-US" smtClean="0"/>
              <a:pPr/>
              <a:t>26</a:t>
            </a:fld>
            <a:endParaRPr lang="en-US" dirty="0"/>
          </a:p>
        </p:txBody>
      </p:sp>
      <p:sp>
        <p:nvSpPr>
          <p:cNvPr id="4" name="Title 1">
            <a:extLst>
              <a:ext uri="{FF2B5EF4-FFF2-40B4-BE49-F238E27FC236}">
                <a16:creationId xmlns:a16="http://schemas.microsoft.com/office/drawing/2014/main" id="{483D30EA-AE35-48BD-A08D-54AA8ACB2652}"/>
              </a:ext>
            </a:extLst>
          </p:cNvPr>
          <p:cNvSpPr txBox="1">
            <a:spLocks/>
          </p:cNvSpPr>
          <p:nvPr/>
        </p:nvSpPr>
        <p:spPr>
          <a:xfrm>
            <a:off x="838200" y="1330008"/>
            <a:ext cx="4251960" cy="7662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800" dirty="0">
                <a:latin typeface="Rubik" panose="02000604000000020004" pitchFamily="2" charset="-79"/>
                <a:cs typeface="Rubik" panose="02000604000000020004" pitchFamily="2" charset="-79"/>
              </a:rPr>
              <a:t>Member Services</a:t>
            </a:r>
            <a:endParaRPr kumimoji="0" lang="en-US" sz="2800" b="0" i="0" u="none" strike="noStrike" kern="1200" cap="none" spc="0" normalizeH="0" baseline="0" noProof="0" dirty="0">
              <a:ln>
                <a:noFill/>
              </a:ln>
              <a:solidFill>
                <a:prstClr val="black"/>
              </a:solidFill>
              <a:effectLst/>
              <a:uLnTx/>
              <a:uFillTx/>
              <a:latin typeface="Rubik" panose="02000604000000020004" pitchFamily="2" charset="-79"/>
              <a:cs typeface="Rubik" panose="02000604000000020004" pitchFamily="2" charset="-79"/>
            </a:endParaRPr>
          </a:p>
        </p:txBody>
      </p:sp>
      <p:sp>
        <p:nvSpPr>
          <p:cNvPr id="8" name="Content Placeholder 4">
            <a:extLst>
              <a:ext uri="{FF2B5EF4-FFF2-40B4-BE49-F238E27FC236}">
                <a16:creationId xmlns:a16="http://schemas.microsoft.com/office/drawing/2014/main" id="{AE24369A-6932-4DC3-AE00-4C78E54C41E7}"/>
              </a:ext>
            </a:extLst>
          </p:cNvPr>
          <p:cNvSpPr txBox="1">
            <a:spLocks/>
          </p:cNvSpPr>
          <p:nvPr/>
        </p:nvSpPr>
        <p:spPr>
          <a:xfrm>
            <a:off x="838200" y="2121408"/>
            <a:ext cx="10308336" cy="42885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4472C4"/>
              </a:buClr>
              <a:buNone/>
            </a:pPr>
            <a:r>
              <a:rPr lang="en-US" sz="2000" dirty="0">
                <a:solidFill>
                  <a:prstClr val="black"/>
                </a:solidFill>
                <a:latin typeface="Rubik" panose="02000604000000020004" pitchFamily="2" charset="-79"/>
                <a:cs typeface="Rubik" panose="02000604000000020004" pitchFamily="2" charset="-79"/>
              </a:rPr>
              <a:t>National Plan Members will be directed to a dedicated Member Services Line</a:t>
            </a:r>
          </a:p>
          <a:p>
            <a:pPr marL="0" lvl="0" indent="0">
              <a:buClr>
                <a:srgbClr val="4472C4"/>
              </a:buClr>
              <a:buNone/>
            </a:pPr>
            <a:r>
              <a:rPr lang="en-US" sz="2000" dirty="0">
                <a:solidFill>
                  <a:prstClr val="black"/>
                </a:solidFill>
                <a:latin typeface="Rubik" panose="02000604000000020004" pitchFamily="2" charset="-79"/>
                <a:cs typeface="Rubik" panose="02000604000000020004" pitchFamily="2" charset="-79"/>
              </a:rPr>
              <a:t>National Plan Member Services Number: 1-888-807-0407</a:t>
            </a:r>
          </a:p>
          <a:p>
            <a:pPr marL="0" lvl="0" indent="0">
              <a:buClr>
                <a:srgbClr val="4472C4"/>
              </a:buClr>
              <a:buNone/>
            </a:pPr>
            <a:r>
              <a:rPr lang="en-US" sz="2000" dirty="0">
                <a:solidFill>
                  <a:prstClr val="black"/>
                </a:solidFill>
                <a:latin typeface="Rubik" panose="02000604000000020004" pitchFamily="2" charset="-79"/>
                <a:cs typeface="Rubik" panose="02000604000000020004" pitchFamily="2" charset="-79"/>
              </a:rPr>
              <a:t>Available 7 AM-7 PM CT</a:t>
            </a:r>
          </a:p>
          <a:p>
            <a:pPr marL="0" indent="0">
              <a:buClr>
                <a:schemeClr val="accent1"/>
              </a:buClr>
              <a:buNone/>
            </a:pPr>
            <a:r>
              <a:rPr lang="en-US" sz="2000" dirty="0">
                <a:latin typeface="Rubik" panose="02000604000000020004" pitchFamily="2" charset="-79"/>
                <a:cs typeface="Rubik" panose="02000604000000020004" pitchFamily="2" charset="-79"/>
              </a:rPr>
              <a:t>Members will be educated via a microsite/collateral</a:t>
            </a:r>
          </a:p>
          <a:p>
            <a:pPr marL="0" indent="-342900">
              <a:buClr>
                <a:schemeClr val="accent1"/>
              </a:buClr>
            </a:pPr>
            <a:r>
              <a:rPr lang="en-US" sz="2000" dirty="0">
                <a:latin typeface="Rubik" panose="02000604000000020004" pitchFamily="2" charset="-79"/>
                <a:cs typeface="Rubik" panose="02000604000000020004" pitchFamily="2" charset="-79"/>
              </a:rPr>
              <a:t>Sample microsite link </a:t>
            </a:r>
            <a:r>
              <a:rPr lang="en-US" sz="2000" dirty="0">
                <a:latin typeface="Rubik" panose="02000604000000020004" pitchFamily="2" charset="-79"/>
                <a:cs typeface="Rubik" panose="02000604000000020004" pitchFamily="2" charset="-79"/>
                <a:hlinkClick r:id="rId2"/>
              </a:rPr>
              <a:t>benefits.legalshield.com/abcompany</a:t>
            </a:r>
            <a:endParaRPr lang="en-US" sz="2000" dirty="0">
              <a:latin typeface="Rubik" panose="02000604000000020004" pitchFamily="2" charset="-79"/>
              <a:cs typeface="Rubik" panose="02000604000000020004" pitchFamily="2" charset="-79"/>
            </a:endParaRPr>
          </a:p>
          <a:p>
            <a:pPr marL="0" indent="-342900">
              <a:buClr>
                <a:schemeClr val="accent1"/>
              </a:buClr>
            </a:pPr>
            <a:r>
              <a:rPr lang="en-US" sz="2000" dirty="0">
                <a:latin typeface="Rubik" panose="02000604000000020004" pitchFamily="2" charset="-79"/>
                <a:cs typeface="Rubik" panose="02000604000000020004" pitchFamily="2" charset="-79"/>
              </a:rPr>
              <a:t>A Spanish flier has been developed to educate Spanish speaking Members</a:t>
            </a:r>
          </a:p>
          <a:p>
            <a:pPr marL="0" indent="0">
              <a:buClr>
                <a:schemeClr val="accent1"/>
              </a:buClr>
              <a:buNone/>
            </a:pPr>
            <a:r>
              <a:rPr lang="en-US" sz="2000" dirty="0">
                <a:latin typeface="Rubik" panose="02000604000000020004" pitchFamily="2" charset="-79"/>
                <a:cs typeface="Rubik" panose="02000604000000020004" pitchFamily="2" charset="-79"/>
              </a:rPr>
              <a:t>The term “National” will not be communicated to consumers</a:t>
            </a:r>
          </a:p>
          <a:p>
            <a:pPr marL="0" indent="0">
              <a:buClr>
                <a:schemeClr val="accent1"/>
              </a:buClr>
              <a:buNone/>
            </a:pPr>
            <a:r>
              <a:rPr lang="en-US" sz="2000" dirty="0">
                <a:latin typeface="Rubik" panose="02000604000000020004" pitchFamily="2" charset="-79"/>
                <a:cs typeface="Rubik" panose="02000604000000020004" pitchFamily="2" charset="-79"/>
              </a:rPr>
              <a:t>Upon enrolling they will receive an onboarding email*</a:t>
            </a:r>
          </a:p>
          <a:p>
            <a:pPr marL="0" indent="0">
              <a:buClr>
                <a:schemeClr val="accent1"/>
              </a:buClr>
              <a:buNone/>
            </a:pPr>
            <a:r>
              <a:rPr lang="en-US" sz="2000" dirty="0">
                <a:latin typeface="Rubik" panose="02000604000000020004" pitchFamily="2" charset="-79"/>
                <a:cs typeface="Rubik" panose="02000604000000020004" pitchFamily="2" charset="-79"/>
              </a:rPr>
              <a:t>Mobile app access</a:t>
            </a:r>
          </a:p>
          <a:p>
            <a:pPr marL="0" indent="0">
              <a:buClr>
                <a:schemeClr val="accent1"/>
              </a:buClr>
              <a:buNone/>
            </a:pPr>
            <a:r>
              <a:rPr lang="en-US" sz="2000" dirty="0">
                <a:latin typeface="Rubik" panose="02000604000000020004" pitchFamily="2" charset="-79"/>
                <a:cs typeface="Rubik" panose="02000604000000020004" pitchFamily="2" charset="-79"/>
              </a:rPr>
              <a:t>Will receive a Member #</a:t>
            </a:r>
          </a:p>
          <a:p>
            <a:pPr marL="285750" lvl="0" indent="-285750">
              <a:buClr>
                <a:srgbClr val="4472C4"/>
              </a:buClr>
            </a:pPr>
            <a:endParaRPr lang="en-US" sz="1600" dirty="0">
              <a:solidFill>
                <a:prstClr val="black"/>
              </a:solidFill>
              <a:latin typeface="Arial" panose="020B0604020202020204" pitchFamily="34" charset="0"/>
              <a:cs typeface="Arial" panose="020B0604020202020204" pitchFamily="34" charset="0"/>
            </a:endParaRPr>
          </a:p>
          <a:p>
            <a:pPr marL="4572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705665"/>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cap="none" dirty="0">
                <a:latin typeface="Source Serif Pro" panose="02040603050405020204" pitchFamily="18" charset="77"/>
              </a:rPr>
              <a:t>Legal Plan</a:t>
            </a:r>
            <a:br>
              <a:rPr lang="en-US" sz="4300" b="1" dirty="0">
                <a:latin typeface="Arial Narrow" panose="020B0606020202030204" pitchFamily="34" charset="0"/>
              </a:rPr>
            </a:br>
            <a:br>
              <a:rPr lang="en-US" sz="1800" dirty="0">
                <a:latin typeface="Arial Narrow" panose="020B0606020202030204" pitchFamily="34" charset="0"/>
              </a:rPr>
            </a:br>
            <a:endParaRPr lang="en-US" sz="1800" i="1" dirty="0">
              <a:latin typeface="Arial Narrow" panose="020B0606020202030204" pitchFamily="34" charset="0"/>
            </a:endParaRPr>
          </a:p>
        </p:txBody>
      </p:sp>
      <p:sp>
        <p:nvSpPr>
          <p:cNvPr id="3" name="Content Placeholder 2"/>
          <p:cNvSpPr>
            <a:spLocks noGrp="1"/>
          </p:cNvSpPr>
          <p:nvPr>
            <p:ph sz="quarter" idx="10"/>
          </p:nvPr>
        </p:nvSpPr>
        <p:spPr/>
        <p:txBody>
          <a:bodyPr/>
          <a:lstStyle/>
          <a:p>
            <a:pPr marL="0" indent="0">
              <a:buNone/>
            </a:pPr>
            <a:r>
              <a:rPr lang="en-US" cap="none" dirty="0">
                <a:latin typeface="Rubik" panose="02000604000000020004" pitchFamily="2" charset="-79"/>
                <a:cs typeface="Rubik" panose="02000604000000020004" pitchFamily="2" charset="-79"/>
              </a:rPr>
              <a:t>This plan has 2 differences from the Legal Plus Plan:</a:t>
            </a:r>
          </a:p>
          <a:p>
            <a:pPr marL="514350" indent="-514350">
              <a:buFont typeface="+mj-lt"/>
              <a:buAutoNum type="arabicPeriod"/>
            </a:pPr>
            <a:r>
              <a:rPr lang="en-US" dirty="0">
                <a:latin typeface="Rubik" panose="02000604000000020004" pitchFamily="2" charset="-79"/>
                <a:cs typeface="Rubik" panose="02000604000000020004" pitchFamily="2" charset="-79"/>
              </a:rPr>
              <a:t>There is a 15 day waiting period for traffic benefits.</a:t>
            </a:r>
          </a:p>
          <a:p>
            <a:pPr marL="514350" indent="-514350">
              <a:buFont typeface="+mj-lt"/>
              <a:buAutoNum type="arabicPeriod"/>
            </a:pPr>
            <a:r>
              <a:rPr lang="en-US" cap="none" dirty="0">
                <a:latin typeface="Rubik" panose="02000604000000020004" pitchFamily="2" charset="-79"/>
                <a:cs typeface="Rubik" panose="02000604000000020004" pitchFamily="2" charset="-79"/>
              </a:rPr>
              <a:t>Durable Power of Attorney is not a covered benefit.</a:t>
            </a:r>
          </a:p>
          <a:p>
            <a:pPr marL="0" indent="0">
              <a:buNone/>
            </a:pPr>
            <a:endParaRPr lang="en-US" dirty="0"/>
          </a:p>
        </p:txBody>
      </p:sp>
      <p:sp>
        <p:nvSpPr>
          <p:cNvPr id="5" name="Slide Number Placeholder 4">
            <a:extLst>
              <a:ext uri="{FF2B5EF4-FFF2-40B4-BE49-F238E27FC236}">
                <a16:creationId xmlns:a16="http://schemas.microsoft.com/office/drawing/2014/main" id="{29C9B6D8-872B-8742-91C6-889777C19FF2}"/>
              </a:ext>
            </a:extLst>
          </p:cNvPr>
          <p:cNvSpPr>
            <a:spLocks noGrp="1"/>
          </p:cNvSpPr>
          <p:nvPr>
            <p:ph type="sldNum" sz="quarter" idx="11"/>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8516400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latin typeface="Source Serif Pro" panose="02040603050405020204" pitchFamily="18" charset="77"/>
              </a:rPr>
              <a:t>Family Access Plan</a:t>
            </a:r>
            <a:endParaRPr lang="en-US" i="1" dirty="0">
              <a:latin typeface="Source Serif Pro" panose="02040603050405020204" pitchFamily="18" charset="77"/>
            </a:endParaRPr>
          </a:p>
        </p:txBody>
      </p:sp>
      <p:sp>
        <p:nvSpPr>
          <p:cNvPr id="3" name="Content Placeholder 2"/>
          <p:cNvSpPr>
            <a:spLocks noGrp="1"/>
          </p:cNvSpPr>
          <p:nvPr>
            <p:ph sz="quarter" idx="10"/>
          </p:nvPr>
        </p:nvSpPr>
        <p:spPr>
          <a:xfrm>
            <a:off x="838200" y="1435608"/>
            <a:ext cx="10515600" cy="3049895"/>
          </a:xfrm>
        </p:spPr>
        <p:txBody>
          <a:bodyPr/>
          <a:lstStyle/>
          <a:p>
            <a:r>
              <a:rPr lang="en-US" cap="none" dirty="0">
                <a:latin typeface="Rubik" panose="02000604000000020004" pitchFamily="2" charset="-79"/>
                <a:cs typeface="Rubik" panose="02000604000000020004" pitchFamily="2" charset="-79"/>
              </a:rPr>
              <a:t>This plan uses the provider attorney for all benefits including business and/or income producing issues. </a:t>
            </a:r>
          </a:p>
          <a:p>
            <a:r>
              <a:rPr lang="en-US" dirty="0">
                <a:latin typeface="Rubik" panose="02000604000000020004" pitchFamily="2" charset="-79"/>
                <a:cs typeface="Rubik" panose="02000604000000020004" pitchFamily="2" charset="-79"/>
              </a:rPr>
              <a:t>Family and Domestic related services are not a covered benefit; they are available under the 25% discount benefit. </a:t>
            </a:r>
            <a:endParaRPr lang="en-US" cap="none" dirty="0">
              <a:latin typeface="Rubik" panose="02000604000000020004" pitchFamily="2" charset="-79"/>
              <a:cs typeface="Rubik" panose="02000604000000020004" pitchFamily="2" charset="-79"/>
            </a:endParaRPr>
          </a:p>
          <a:p>
            <a:r>
              <a:rPr lang="en-US" dirty="0">
                <a:latin typeface="Rubik" panose="02000604000000020004" pitchFamily="2" charset="-79"/>
                <a:cs typeface="Rubik" panose="02000604000000020004" pitchFamily="2" charset="-79"/>
              </a:rPr>
              <a:t>T</a:t>
            </a:r>
            <a:r>
              <a:rPr lang="en-US" cap="none" dirty="0">
                <a:latin typeface="Rubik" panose="02000604000000020004" pitchFamily="2" charset="-79"/>
                <a:cs typeface="Rubik" panose="02000604000000020004" pitchFamily="2" charset="-79"/>
              </a:rPr>
              <a:t>here is a 15 day waiting period for traffic benefits. </a:t>
            </a:r>
          </a:p>
          <a:p>
            <a:r>
              <a:rPr lang="en-US" dirty="0">
                <a:latin typeface="Rubik" panose="02000604000000020004" pitchFamily="2" charset="-79"/>
                <a:cs typeface="Rubik" panose="02000604000000020004" pitchFamily="2" charset="-79"/>
              </a:rPr>
              <a:t>Durable Power of Attorney is not a covered benefit.</a:t>
            </a:r>
          </a:p>
          <a:p>
            <a:pPr marL="0" indent="0">
              <a:buNone/>
            </a:pPr>
            <a:endParaRPr lang="en-US" dirty="0"/>
          </a:p>
        </p:txBody>
      </p:sp>
      <p:sp>
        <p:nvSpPr>
          <p:cNvPr id="5" name="Slide Number Placeholder 4">
            <a:extLst>
              <a:ext uri="{FF2B5EF4-FFF2-40B4-BE49-F238E27FC236}">
                <a16:creationId xmlns:a16="http://schemas.microsoft.com/office/drawing/2014/main" id="{6CD1F88B-9166-8E45-9D93-F778A25EB54A}"/>
              </a:ext>
            </a:extLst>
          </p:cNvPr>
          <p:cNvSpPr>
            <a:spLocks noGrp="1"/>
          </p:cNvSpPr>
          <p:nvPr>
            <p:ph type="sldNum" sz="quarter" idx="11"/>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677153000"/>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019964"/>
          </a:xfrm>
        </p:spPr>
        <p:txBody>
          <a:bodyPr>
            <a:normAutofit fontScale="90000"/>
          </a:bodyPr>
          <a:lstStyle/>
          <a:p>
            <a:r>
              <a:rPr lang="en-US" sz="4900" b="1" cap="none" dirty="0">
                <a:latin typeface="Source Serif Pro" panose="02040603050405020204" pitchFamily="18" charset="77"/>
              </a:rPr>
              <a:t>Personal Legal Plan</a:t>
            </a:r>
            <a:br>
              <a:rPr lang="en-US" sz="4300" b="1" dirty="0">
                <a:latin typeface="Arial Narrow" panose="020B0606020202030204" pitchFamily="34" charset="0"/>
              </a:rPr>
            </a:br>
            <a:br>
              <a:rPr lang="en-US" sz="1800" dirty="0">
                <a:latin typeface="Arial Narrow" panose="020B0606020202030204" pitchFamily="34" charset="0"/>
              </a:rPr>
            </a:br>
            <a:endParaRPr lang="en-US" sz="1800" i="1" dirty="0">
              <a:latin typeface="Arial Narrow" panose="020B0606020202030204" pitchFamily="34" charset="0"/>
            </a:endParaRPr>
          </a:p>
        </p:txBody>
      </p:sp>
      <p:sp>
        <p:nvSpPr>
          <p:cNvPr id="3" name="Content Placeholder 2"/>
          <p:cNvSpPr>
            <a:spLocks noGrp="1"/>
          </p:cNvSpPr>
          <p:nvPr>
            <p:ph sz="quarter" idx="10"/>
          </p:nvPr>
        </p:nvSpPr>
        <p:spPr/>
        <p:txBody>
          <a:bodyPr/>
          <a:lstStyle/>
          <a:p>
            <a:pPr marL="0" indent="0">
              <a:buNone/>
            </a:pPr>
            <a:r>
              <a:rPr lang="en-US" dirty="0">
                <a:latin typeface="Rubik" panose="02000604000000020004" pitchFamily="2" charset="-79"/>
                <a:cs typeface="Rubik" panose="02000604000000020004" pitchFamily="2" charset="-79"/>
              </a:rPr>
              <a:t>This plan has differences from the Legal Plan:</a:t>
            </a:r>
          </a:p>
          <a:p>
            <a:pPr marL="342900" indent="-342900">
              <a:buFont typeface="Arial" panose="020B0604020202020204" pitchFamily="34" charset="0"/>
              <a:buChar char="•"/>
            </a:pPr>
            <a:r>
              <a:rPr lang="en-US" dirty="0">
                <a:latin typeface="Rubik" panose="02000604000000020004" pitchFamily="2" charset="-79"/>
                <a:cs typeface="Rubik" panose="02000604000000020004" pitchFamily="2" charset="-79"/>
              </a:rPr>
              <a:t>There are no family law benefits, this plan is for the individual, unmarried, no children.</a:t>
            </a:r>
          </a:p>
          <a:p>
            <a:pPr marL="342900" indent="-342900">
              <a:buFont typeface="Arial" panose="020B0604020202020204" pitchFamily="34" charset="0"/>
              <a:buChar char="•"/>
            </a:pPr>
            <a:r>
              <a:rPr lang="en-US" dirty="0">
                <a:latin typeface="Rubik" panose="02000604000000020004" pitchFamily="2" charset="-79"/>
                <a:cs typeface="Rubik" panose="02000604000000020004" pitchFamily="2" charset="-79"/>
              </a:rPr>
              <a:t>On this plan we will provide a courtesy consultation and offer 25% discount benefit to member. </a:t>
            </a:r>
          </a:p>
          <a:p>
            <a:pPr marL="342900" indent="-342900">
              <a:buFont typeface="Arial" panose="020B0604020202020204" pitchFamily="34" charset="0"/>
              <a:buChar char="•"/>
            </a:pPr>
            <a:r>
              <a:rPr lang="en-US" dirty="0">
                <a:latin typeface="Rubik" panose="02000604000000020004" pitchFamily="2" charset="-79"/>
                <a:cs typeface="Rubik" panose="02000604000000020004" pitchFamily="2" charset="-79"/>
              </a:rPr>
              <a:t>Explain to member the need to update their plan.</a:t>
            </a:r>
          </a:p>
          <a:p>
            <a:pPr marL="0" indent="0">
              <a:buNone/>
            </a:pPr>
            <a:endParaRPr lang="en-US" dirty="0"/>
          </a:p>
        </p:txBody>
      </p:sp>
      <p:sp>
        <p:nvSpPr>
          <p:cNvPr id="5" name="Slide Number Placeholder 4">
            <a:extLst>
              <a:ext uri="{FF2B5EF4-FFF2-40B4-BE49-F238E27FC236}">
                <a16:creationId xmlns:a16="http://schemas.microsoft.com/office/drawing/2014/main" id="{DB1BA2B8-E38A-9248-A283-46C3B3CFFDD9}"/>
              </a:ext>
            </a:extLst>
          </p:cNvPr>
          <p:cNvSpPr>
            <a:spLocks noGrp="1"/>
          </p:cNvSpPr>
          <p:nvPr>
            <p:ph type="sldNum" sz="quarter" idx="11"/>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221903065"/>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b="1" dirty="0">
                <a:latin typeface="Source Serif Pro" panose="02040603050405020204" pitchFamily="18" charset="77"/>
              </a:rPr>
              <a:t>Consultation</a:t>
            </a:r>
            <a:r>
              <a:rPr lang="en-US" sz="4300" b="1" dirty="0">
                <a:latin typeface="Source Serif Pro" panose="02040603050405020204" pitchFamily="18" charset="77"/>
              </a:rPr>
              <a:t> Services</a:t>
            </a:r>
            <a:endParaRPr lang="en-US" sz="4300" b="1" cap="none" dirty="0">
              <a:latin typeface="Source Serif Pro" panose="02040603050405020204" pitchFamily="18" charset="77"/>
            </a:endParaRPr>
          </a:p>
        </p:txBody>
      </p:sp>
      <p:sp>
        <p:nvSpPr>
          <p:cNvPr id="3" name="Content Placeholder 2"/>
          <p:cNvSpPr>
            <a:spLocks noGrp="1"/>
          </p:cNvSpPr>
          <p:nvPr>
            <p:ph sz="quarter" idx="10"/>
          </p:nvPr>
        </p:nvSpPr>
        <p:spPr/>
        <p:txBody>
          <a:bodyPr>
            <a:noAutofit/>
          </a:bodyPr>
          <a:lstStyle/>
          <a:p>
            <a:r>
              <a:rPr lang="en-US" sz="2000" dirty="0">
                <a:latin typeface="Rubik" panose="02000604000000020004" pitchFamily="2" charset="-79"/>
                <a:cs typeface="Rubik" panose="02000604000000020004" pitchFamily="2" charset="-79"/>
              </a:rPr>
              <a:t>A Covered Person may receive toll-free telephone consultations on an unlimited number of personal legal matters. Consultations are available to the extent the Provider Attorney deems it necessary to adequately advise the Covered Person on the legal matter.   Additionally, the Provider Attorney, in his/her Professional Judgment, may provide up to one hour of legal research concerning the matter.</a:t>
            </a:r>
            <a:endParaRPr lang="en-US" sz="2000" cap="none" dirty="0">
              <a:latin typeface="Rubik" panose="02000604000000020004" pitchFamily="2" charset="-79"/>
              <a:cs typeface="Rubik" panose="02000604000000020004" pitchFamily="2" charset="-79"/>
            </a:endParaRPr>
          </a:p>
          <a:p>
            <a:r>
              <a:rPr lang="en-US" sz="2000" dirty="0">
                <a:latin typeface="Rubik" panose="02000604000000020004" pitchFamily="2" charset="-79"/>
                <a:cs typeface="Rubik" panose="02000604000000020004" pitchFamily="2" charset="-79"/>
              </a:rPr>
              <a:t>If the Provider Attorney, in his or her Professional Judgment, determines from consultation that either a telephone call or a letter would be of assistance to the Covered Person,  then the first such letter or  telephone call (for each non-related personal legal subject matter per  Membership Year) will be written or made on behalf of the Covered Person. Any additional phone calls or letters from the Provider Attorney after the first one per subject per  Membership Year will be provided under the 25% Discount. </a:t>
            </a:r>
          </a:p>
          <a:p>
            <a:r>
              <a:rPr lang="en-US" sz="2000" dirty="0">
                <a:latin typeface="Rubik" panose="02000604000000020004" pitchFamily="2" charset="-79"/>
                <a:cs typeface="Rubik" panose="02000604000000020004" pitchFamily="2" charset="-79"/>
              </a:rPr>
              <a:t>After consultation, the Covered Person may submit for review any personal legal document of 15 pages or less relating to the consultation, in which the Covered Person is a contracting party.</a:t>
            </a:r>
          </a:p>
          <a:p>
            <a:pPr marL="0" indent="0">
              <a:buNone/>
            </a:pPr>
            <a:endParaRPr lang="en-US" sz="1800" dirty="0">
              <a:latin typeface="Rubik" panose="02000604000000020004" pitchFamily="2" charset="-79"/>
              <a:cs typeface="Rubik" panose="02000604000000020004" pitchFamily="2" charset="-79"/>
            </a:endParaRPr>
          </a:p>
        </p:txBody>
      </p:sp>
      <p:sp>
        <p:nvSpPr>
          <p:cNvPr id="4" name="Slide Number Placeholder 3">
            <a:extLst>
              <a:ext uri="{FF2B5EF4-FFF2-40B4-BE49-F238E27FC236}">
                <a16:creationId xmlns:a16="http://schemas.microsoft.com/office/drawing/2014/main" id="{E531D36B-7E9C-EC43-8A0F-BA47654F71C9}"/>
              </a:ext>
            </a:extLst>
          </p:cNvPr>
          <p:cNvSpPr>
            <a:spLocks noGrp="1"/>
          </p:cNvSpPr>
          <p:nvPr>
            <p:ph type="sldNum" sz="quarter" idx="11"/>
          </p:nvPr>
        </p:nvSpPr>
        <p:spPr/>
        <p:txBody>
          <a:bodyPr/>
          <a:lstStyle/>
          <a:p>
            <a:fld id="{660749E9-8438-6148-B851-F13E716FD972}" type="slidenum">
              <a:rPr lang="en-US" smtClean="0"/>
              <a:pPr/>
              <a:t>3</a:t>
            </a:fld>
            <a:endParaRPr lang="en-US" dirty="0"/>
          </a:p>
        </p:txBody>
      </p:sp>
    </p:spTree>
    <p:extLst>
      <p:ext uri="{BB962C8B-B14F-4D97-AF65-F5344CB8AC3E}">
        <p14:creationId xmlns:p14="http://schemas.microsoft.com/office/powerpoint/2010/main" val="3534652237"/>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cap="none" dirty="0">
                <a:latin typeface="Source Serif Pro" panose="02040603050405020204" pitchFamily="18" charset="77"/>
              </a:rPr>
              <a:t>Other Legal plans that share similar benefits</a:t>
            </a:r>
          </a:p>
        </p:txBody>
      </p:sp>
      <p:sp>
        <p:nvSpPr>
          <p:cNvPr id="4" name="Slide Number Placeholder 3">
            <a:extLst>
              <a:ext uri="{FF2B5EF4-FFF2-40B4-BE49-F238E27FC236}">
                <a16:creationId xmlns:a16="http://schemas.microsoft.com/office/drawing/2014/main" id="{0917671C-9DE2-984B-8AB3-AEE6F17B9004}"/>
              </a:ext>
            </a:extLst>
          </p:cNvPr>
          <p:cNvSpPr>
            <a:spLocks noGrp="1"/>
          </p:cNvSpPr>
          <p:nvPr>
            <p:ph type="sldNum" sz="quarter" idx="11"/>
          </p:nvPr>
        </p:nvSpPr>
        <p:spPr/>
        <p:txBody>
          <a:bodyPr/>
          <a:lstStyle/>
          <a:p>
            <a:fld id="{D57F1E4F-1CFF-5643-939E-217C01CDF565}" type="slidenum">
              <a:rPr lang="en-US" smtClean="0"/>
              <a:pPr/>
              <a:t>30</a:t>
            </a:fld>
            <a:endParaRPr lang="en-US" dirty="0"/>
          </a:p>
        </p:txBody>
      </p:sp>
      <p:sp>
        <p:nvSpPr>
          <p:cNvPr id="6" name="TextBox 5"/>
          <p:cNvSpPr txBox="1"/>
          <p:nvPr/>
        </p:nvSpPr>
        <p:spPr>
          <a:xfrm>
            <a:off x="838200" y="1615452"/>
            <a:ext cx="10829325" cy="3416320"/>
          </a:xfrm>
          <a:prstGeom prst="rect">
            <a:avLst/>
          </a:prstGeom>
          <a:noFill/>
        </p:spPr>
        <p:txBody>
          <a:bodyPr wrap="square" rtlCol="0">
            <a:spAutoFit/>
          </a:bodyPr>
          <a:lstStyle/>
          <a:p>
            <a:r>
              <a:rPr lang="en-US" sz="2400" dirty="0">
                <a:latin typeface="Rubik" panose="02000604000000020004" pitchFamily="2" charset="-79"/>
                <a:cs typeface="Rubik" panose="02000604000000020004" pitchFamily="2" charset="-79"/>
              </a:rPr>
              <a:t>The following plans share similar benefits. It is vital that we learn where to find these plans and to interpret their benefits.</a:t>
            </a:r>
          </a:p>
          <a:p>
            <a:r>
              <a:rPr lang="en-US" sz="2400" dirty="0">
                <a:latin typeface="Rubik" panose="02000604000000020004" pitchFamily="2" charset="-79"/>
                <a:cs typeface="Rubik" panose="02000604000000020004" pitchFamily="2" charset="-79"/>
              </a:rPr>
              <a:t>  </a:t>
            </a:r>
          </a:p>
          <a:p>
            <a:r>
              <a:rPr lang="en-US" sz="2400" dirty="0">
                <a:latin typeface="Rubik" panose="02000604000000020004" pitchFamily="2" charset="-79"/>
                <a:cs typeface="Rubik" panose="02000604000000020004" pitchFamily="2" charset="-79"/>
              </a:rPr>
              <a:t>Although the benefits are similar, there are specific differences that may apply from one plan to the next.  </a:t>
            </a:r>
          </a:p>
          <a:p>
            <a:endParaRPr lang="en-US" sz="2400" dirty="0">
              <a:latin typeface="Rubik" panose="02000604000000020004" pitchFamily="2" charset="-79"/>
              <a:cs typeface="Rubik" panose="02000604000000020004" pitchFamily="2" charset="-79"/>
            </a:endParaRPr>
          </a:p>
          <a:p>
            <a:r>
              <a:rPr lang="en-US" sz="2400" dirty="0">
                <a:latin typeface="Rubik" panose="02000604000000020004" pitchFamily="2" charset="-79"/>
                <a:cs typeface="Rubik" panose="02000604000000020004" pitchFamily="2" charset="-79"/>
              </a:rPr>
              <a:t>Please pay close attention when looking at the specific details about these benefits to ensure that they are properly explained to Members and members are only offered what is available in their state. </a:t>
            </a:r>
          </a:p>
        </p:txBody>
      </p:sp>
    </p:spTree>
    <p:extLst>
      <p:ext uri="{BB962C8B-B14F-4D97-AF65-F5344CB8AC3E}">
        <p14:creationId xmlns:p14="http://schemas.microsoft.com/office/powerpoint/2010/main" val="2747561315"/>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latin typeface="Source Serif Pro" panose="02040603050405020204" pitchFamily="18" charset="77"/>
              </a:rPr>
              <a:t>Other Legal plans that share similar benefits</a:t>
            </a:r>
          </a:p>
        </p:txBody>
      </p:sp>
      <p:sp>
        <p:nvSpPr>
          <p:cNvPr id="3" name="Content Placeholder 2"/>
          <p:cNvSpPr>
            <a:spLocks noGrp="1"/>
          </p:cNvSpPr>
          <p:nvPr>
            <p:ph sz="quarter" idx="10"/>
          </p:nvPr>
        </p:nvSpPr>
        <p:spPr>
          <a:xfrm>
            <a:off x="838200" y="1435608"/>
            <a:ext cx="10515600" cy="4920742"/>
          </a:xfrm>
        </p:spPr>
        <p:txBody>
          <a:bodyPr>
            <a:noAutofit/>
          </a:bodyPr>
          <a:lstStyle/>
          <a:p>
            <a:r>
              <a:rPr lang="en-US" sz="2000" b="1" dirty="0">
                <a:latin typeface="Rubik" panose="02000604000000020004" pitchFamily="2" charset="-79"/>
                <a:cs typeface="Rubik" panose="02000604000000020004" pitchFamily="2" charset="-79"/>
              </a:rPr>
              <a:t>Legal Plan for the Self Employed (LPSE</a:t>
            </a:r>
            <a:r>
              <a:rPr lang="en-US" sz="2000" u="sng" dirty="0">
                <a:latin typeface="Rubik" panose="02000604000000020004" pitchFamily="2" charset="-79"/>
                <a:cs typeface="Rubik" panose="02000604000000020004" pitchFamily="2" charset="-79"/>
              </a:rPr>
              <a:t>)</a:t>
            </a:r>
            <a:r>
              <a:rPr lang="en-US" sz="2000" dirty="0">
                <a:latin typeface="Rubik" panose="02000604000000020004" pitchFamily="2" charset="-79"/>
                <a:cs typeface="Rubik" panose="02000604000000020004" pitchFamily="2" charset="-79"/>
              </a:rPr>
              <a:t>- This plan combines family plan and business to add additional business benefits: Legal consultation for personal and business, business letter or call, business document review.</a:t>
            </a:r>
          </a:p>
          <a:p>
            <a:r>
              <a:rPr lang="en-US" sz="2000" b="1" dirty="0">
                <a:latin typeface="Rubik" panose="02000604000000020004" pitchFamily="2" charset="-79"/>
                <a:cs typeface="Rubik" panose="02000604000000020004" pitchFamily="2" charset="-79"/>
              </a:rPr>
              <a:t>Legal plan for gun owners (only in Texas) </a:t>
            </a:r>
            <a:r>
              <a:rPr lang="en-US" sz="2000" dirty="0">
                <a:latin typeface="Rubik" panose="02000604000000020004" pitchFamily="2" charset="-79"/>
                <a:cs typeface="Rubik" panose="02000604000000020004" pitchFamily="2" charset="-79"/>
              </a:rPr>
              <a:t>– This will soon be available in all states. The Legal Plan for Gun Owners helps educate plan members by allowing them to call their law firm and ask unlimited questions on firearm ownership.</a:t>
            </a:r>
          </a:p>
          <a:p>
            <a:r>
              <a:rPr lang="en-US" sz="2000" b="1" dirty="0">
                <a:latin typeface="Rubik" panose="02000604000000020004" pitchFamily="2" charset="-79"/>
                <a:cs typeface="Rubik" panose="02000604000000020004" pitchFamily="2" charset="-79"/>
              </a:rPr>
              <a:t>Law officers legal plan </a:t>
            </a:r>
            <a:r>
              <a:rPr lang="en-US" sz="2000" dirty="0">
                <a:latin typeface="Rubik" panose="02000604000000020004" pitchFamily="2" charset="-79"/>
                <a:cs typeface="Rubik" panose="02000604000000020004" pitchFamily="2" charset="-79"/>
              </a:rPr>
              <a:t>– This plan offers services to assist law officers with issues arising from their employment as a law officer including administrative review assistance. </a:t>
            </a:r>
          </a:p>
          <a:p>
            <a:r>
              <a:rPr lang="en-US" sz="2000" b="1" dirty="0">
                <a:latin typeface="Rubik" panose="02000604000000020004" pitchFamily="2" charset="-79"/>
                <a:cs typeface="Rubik" panose="02000604000000020004" pitchFamily="2" charset="-79"/>
              </a:rPr>
              <a:t>Primerica Plan </a:t>
            </a:r>
            <a:r>
              <a:rPr lang="en-US" sz="2000" dirty="0">
                <a:latin typeface="Rubik" panose="02000604000000020004" pitchFamily="2" charset="-79"/>
                <a:cs typeface="Rubik" panose="02000604000000020004" pitchFamily="2" charset="-79"/>
              </a:rPr>
              <a:t>– This is a large group with additional Probate and Estate Planning services.</a:t>
            </a:r>
          </a:p>
          <a:p>
            <a:r>
              <a:rPr lang="en-US" sz="2000" b="1" dirty="0">
                <a:latin typeface="Rubik" panose="02000604000000020004" pitchFamily="2" charset="-79"/>
                <a:cs typeface="Rubik" panose="02000604000000020004" pitchFamily="2" charset="-79"/>
              </a:rPr>
              <a:t>Partial Plan </a:t>
            </a:r>
            <a:r>
              <a:rPr lang="en-US" sz="2000" dirty="0">
                <a:latin typeface="Rubik" panose="02000604000000020004" pitchFamily="2" charset="-79"/>
                <a:cs typeface="Rubik" panose="02000604000000020004" pitchFamily="2" charset="-79"/>
              </a:rPr>
              <a:t>– This plan will have member call their provider for initial assistance, in the event member needs a referral to an attorney for further assistance the provider will transfer member to corporate conflict department who will process a referral for member. </a:t>
            </a:r>
          </a:p>
          <a:p>
            <a:pPr marL="0" indent="0">
              <a:buNone/>
            </a:pPr>
            <a:endParaRPr lang="en-US" sz="2000" dirty="0">
              <a:solidFill>
                <a:srgbClr val="FF0000"/>
              </a:solidFill>
              <a:latin typeface="Arial Narrow" panose="020B0606020202030204" pitchFamily="34" charset="0"/>
            </a:endParaRPr>
          </a:p>
          <a:p>
            <a:pPr marL="0" indent="0">
              <a:buNone/>
            </a:pPr>
            <a:r>
              <a:rPr lang="en-US" sz="2000" cap="none" dirty="0">
                <a:latin typeface="Arial Narrow" panose="020B0606020202030204" pitchFamily="34" charset="0"/>
              </a:rPr>
              <a:t> </a:t>
            </a:r>
          </a:p>
        </p:txBody>
      </p:sp>
      <p:sp>
        <p:nvSpPr>
          <p:cNvPr id="5" name="Slide Number Placeholder 4">
            <a:extLst>
              <a:ext uri="{FF2B5EF4-FFF2-40B4-BE49-F238E27FC236}">
                <a16:creationId xmlns:a16="http://schemas.microsoft.com/office/drawing/2014/main" id="{4179AB20-FF98-1348-8741-438D093E6467}"/>
              </a:ext>
            </a:extLst>
          </p:cNvPr>
          <p:cNvSpPr>
            <a:spLocks noGrp="1"/>
          </p:cNvSpPr>
          <p:nvPr>
            <p:ph type="sldNum" sz="quarter" idx="11"/>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658196308"/>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A279836-AA89-E547-BA38-C951E69EC3BE}"/>
              </a:ext>
            </a:extLst>
          </p:cNvPr>
          <p:cNvPicPr>
            <a:picLocks noGrp="1" noChangeAspect="1"/>
          </p:cNvPicPr>
          <p:nvPr>
            <p:ph type="pic" sz="quarter" idx="10"/>
          </p:nvPr>
        </p:nvPicPr>
        <p:blipFill>
          <a:blip r:embed="rId2"/>
          <a:srcRect t="11763" b="11763"/>
          <a:stretch>
            <a:fillRect/>
          </a:stretch>
        </p:blipFill>
        <p:spPr>
          <a:xfrm>
            <a:off x="0" y="0"/>
            <a:ext cx="12192000" cy="6858000"/>
          </a:xfrm>
        </p:spPr>
      </p:pic>
      <p:sp>
        <p:nvSpPr>
          <p:cNvPr id="6" name="Text Placeholder 5">
            <a:extLst>
              <a:ext uri="{FF2B5EF4-FFF2-40B4-BE49-F238E27FC236}">
                <a16:creationId xmlns:a16="http://schemas.microsoft.com/office/drawing/2014/main" id="{744A00C9-4CC1-F842-8A34-CEE76849B7EA}"/>
              </a:ext>
            </a:extLst>
          </p:cNvPr>
          <p:cNvSpPr>
            <a:spLocks noGrp="1"/>
          </p:cNvSpPr>
          <p:nvPr>
            <p:ph type="body" idx="1"/>
          </p:nvPr>
        </p:nvSpPr>
        <p:spPr>
          <a:solidFill>
            <a:srgbClr val="2F75B6"/>
          </a:solidFill>
        </p:spPr>
        <p:txBody>
          <a:bodyPr/>
          <a:lstStyle/>
          <a:p>
            <a:endParaRPr lang="en-US" dirty="0"/>
          </a:p>
        </p:txBody>
      </p:sp>
      <p:sp>
        <p:nvSpPr>
          <p:cNvPr id="12" name="Rectangle 11">
            <a:extLst>
              <a:ext uri="{FF2B5EF4-FFF2-40B4-BE49-F238E27FC236}">
                <a16:creationId xmlns:a16="http://schemas.microsoft.com/office/drawing/2014/main" id="{054DD133-8593-F346-A93D-98950B49BE1B}"/>
              </a:ext>
            </a:extLst>
          </p:cNvPr>
          <p:cNvSpPr/>
          <p:nvPr/>
        </p:nvSpPr>
        <p:spPr>
          <a:xfrm>
            <a:off x="954711" y="308919"/>
            <a:ext cx="10282578" cy="4620733"/>
          </a:xfrm>
          <a:prstGeom prst="rect">
            <a:avLst/>
          </a:prstGeom>
          <a:solidFill>
            <a:schemeClr val="bg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0D99AA8-FF1D-1544-9ECB-E04614890A65}"/>
              </a:ext>
            </a:extLst>
          </p:cNvPr>
          <p:cNvSpPr>
            <a:spLocks noGrp="1"/>
          </p:cNvSpPr>
          <p:nvPr>
            <p:ph type="sldNum" sz="quarter" idx="4294967295"/>
          </p:nvPr>
        </p:nvSpPr>
        <p:spPr>
          <a:xfrm>
            <a:off x="0" y="6356350"/>
            <a:ext cx="2743200" cy="365125"/>
          </a:xfrm>
        </p:spPr>
        <p:txBody>
          <a:bodyPr/>
          <a:lstStyle/>
          <a:p>
            <a:fld id="{660749E9-8438-6148-B851-F13E716FD972}" type="slidenum">
              <a:rPr lang="en-US" smtClean="0"/>
              <a:pPr/>
              <a:t>32</a:t>
            </a:fld>
            <a:endParaRPr lang="en-US" dirty="0"/>
          </a:p>
        </p:txBody>
      </p:sp>
      <p:pic>
        <p:nvPicPr>
          <p:cNvPr id="3" name="Picture 2">
            <a:extLst>
              <a:ext uri="{FF2B5EF4-FFF2-40B4-BE49-F238E27FC236}">
                <a16:creationId xmlns:a16="http://schemas.microsoft.com/office/drawing/2014/main" id="{2EDB9CAC-B150-9E4A-8BAE-D5204B98F788}"/>
              </a:ext>
            </a:extLst>
          </p:cNvPr>
          <p:cNvPicPr>
            <a:picLocks noChangeAspect="1"/>
          </p:cNvPicPr>
          <p:nvPr/>
        </p:nvPicPr>
        <p:blipFill>
          <a:blip r:embed="rId3"/>
          <a:stretch>
            <a:fillRect/>
          </a:stretch>
        </p:blipFill>
        <p:spPr>
          <a:xfrm>
            <a:off x="3142306" y="1763584"/>
            <a:ext cx="5907388" cy="1505067"/>
          </a:xfrm>
          <a:prstGeom prst="rect">
            <a:avLst/>
          </a:prstGeom>
        </p:spPr>
      </p:pic>
    </p:spTree>
    <p:extLst>
      <p:ext uri="{BB962C8B-B14F-4D97-AF65-F5344CB8AC3E}">
        <p14:creationId xmlns:p14="http://schemas.microsoft.com/office/powerpoint/2010/main" val="14146568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AD96-2744-41D4-BD74-52A8E7E7A9DC}"/>
              </a:ext>
            </a:extLst>
          </p:cNvPr>
          <p:cNvSpPr>
            <a:spLocks noGrp="1"/>
          </p:cNvSpPr>
          <p:nvPr>
            <p:ph type="title"/>
          </p:nvPr>
        </p:nvSpPr>
        <p:spPr>
          <a:xfrm>
            <a:off x="838200" y="228600"/>
            <a:ext cx="3807941" cy="883508"/>
          </a:xfrm>
        </p:spPr>
        <p:txBody>
          <a:bodyPr/>
          <a:lstStyle/>
          <a:p>
            <a:r>
              <a:rPr lang="en-US" b="1" dirty="0">
                <a:solidFill>
                  <a:srgbClr val="0070C0"/>
                </a:solidFill>
                <a:latin typeface="Source Serif Pro" panose="02040603050405020204" pitchFamily="18" charset="77"/>
              </a:rPr>
              <a:t>ID Shield</a:t>
            </a:r>
            <a:endParaRPr lang="en-US" dirty="0">
              <a:solidFill>
                <a:srgbClr val="0070C0"/>
              </a:solidFill>
              <a:latin typeface="Source Serif Pro" panose="02040603050405020204" pitchFamily="18" charset="77"/>
            </a:endParaRPr>
          </a:p>
        </p:txBody>
      </p:sp>
      <p:sp>
        <p:nvSpPr>
          <p:cNvPr id="3" name="Content Placeholder 2">
            <a:extLst>
              <a:ext uri="{FF2B5EF4-FFF2-40B4-BE49-F238E27FC236}">
                <a16:creationId xmlns:a16="http://schemas.microsoft.com/office/drawing/2014/main" id="{93209FDC-F6B3-40A6-8E2F-DDDB40D6B11C}"/>
              </a:ext>
            </a:extLst>
          </p:cNvPr>
          <p:cNvSpPr>
            <a:spLocks noGrp="1"/>
          </p:cNvSpPr>
          <p:nvPr>
            <p:ph sz="quarter" idx="10"/>
          </p:nvPr>
        </p:nvSpPr>
        <p:spPr>
          <a:xfrm>
            <a:off x="838200" y="1435608"/>
            <a:ext cx="10515600" cy="5162900"/>
          </a:xfrm>
        </p:spPr>
        <p:txBody>
          <a:bodyPr>
            <a:normAutofit fontScale="77500" lnSpcReduction="20000"/>
          </a:bodyPr>
          <a:lstStyle/>
          <a:p>
            <a:pPr marL="0" indent="0">
              <a:spcBef>
                <a:spcPts val="0"/>
              </a:spcBef>
              <a:spcAft>
                <a:spcPts val="600"/>
              </a:spcAft>
              <a:buNone/>
            </a:pPr>
            <a:r>
              <a:rPr lang="en-US" sz="2900" dirty="0">
                <a:latin typeface="Rubik" panose="02000604000000020004" pitchFamily="2" charset="-79"/>
                <a:cs typeface="Rubik" panose="02000604000000020004" pitchFamily="2" charset="-79"/>
              </a:rPr>
              <a:t>Credit Report with score analysis </a:t>
            </a:r>
          </a:p>
          <a:p>
            <a:pPr marL="160020" indent="-160020">
              <a:spcBef>
                <a:spcPts val="0"/>
              </a:spcBef>
              <a:spcAft>
                <a:spcPts val="600"/>
              </a:spcAft>
              <a:buFont typeface="Arial" panose="020B0604020202020204" pitchFamily="34" charset="0"/>
              <a:buChar char="•"/>
            </a:pPr>
            <a:r>
              <a:rPr lang="en-US" sz="2900" dirty="0">
                <a:latin typeface="Rubik" panose="02000604000000020004" pitchFamily="2" charset="-79"/>
                <a:cs typeface="Rubik" panose="02000604000000020004" pitchFamily="2" charset="-79"/>
              </a:rPr>
              <a:t>Access to your credit report and personal credit score from Transunion upon activation. </a:t>
            </a:r>
          </a:p>
          <a:p>
            <a:pPr>
              <a:spcBef>
                <a:spcPts val="0"/>
              </a:spcBef>
              <a:spcAft>
                <a:spcPts val="600"/>
              </a:spcAft>
            </a:pPr>
            <a:endParaRPr lang="en-US" sz="2900" dirty="0">
              <a:latin typeface="Rubik" panose="02000604000000020004" pitchFamily="2" charset="-79"/>
              <a:cs typeface="Rubik" panose="02000604000000020004" pitchFamily="2" charset="-79"/>
            </a:endParaRPr>
          </a:p>
          <a:p>
            <a:pPr marL="0" indent="0">
              <a:spcBef>
                <a:spcPts val="0"/>
              </a:spcBef>
              <a:spcAft>
                <a:spcPts val="600"/>
              </a:spcAft>
              <a:buNone/>
            </a:pPr>
            <a:r>
              <a:rPr lang="en-US" sz="2900" dirty="0">
                <a:latin typeface="Rubik" panose="02000604000000020004" pitchFamily="2" charset="-79"/>
                <a:cs typeface="Rubik" panose="02000604000000020004" pitchFamily="2" charset="-79"/>
              </a:rPr>
              <a:t>Triple Bureau Credit monitoring and activity alert</a:t>
            </a:r>
          </a:p>
          <a:p>
            <a:pPr marL="160020" indent="-160020">
              <a:spcBef>
                <a:spcPts val="0"/>
              </a:spcBef>
              <a:spcAft>
                <a:spcPts val="600"/>
              </a:spcAft>
              <a:buFont typeface="Arial" panose="020B0604020202020204" pitchFamily="34" charset="0"/>
              <a:buChar char="•"/>
            </a:pPr>
            <a:r>
              <a:rPr lang="en-US" sz="2900" dirty="0">
                <a:latin typeface="Rubik" panose="02000604000000020004" pitchFamily="2" charset="-79"/>
                <a:cs typeface="Rubik" panose="02000604000000020004" pitchFamily="2" charset="-79"/>
              </a:rPr>
              <a:t>Continuous credit monitoring with Experian, TransUnion and Equifax, plus small alerts about new credit card activity.</a:t>
            </a:r>
          </a:p>
          <a:p>
            <a:pPr>
              <a:spcBef>
                <a:spcPts val="0"/>
              </a:spcBef>
              <a:spcAft>
                <a:spcPts val="600"/>
              </a:spcAft>
            </a:pPr>
            <a:endParaRPr lang="en-US" sz="2900" dirty="0">
              <a:latin typeface="Rubik" panose="02000604000000020004" pitchFamily="2" charset="-79"/>
              <a:cs typeface="Rubik" panose="02000604000000020004" pitchFamily="2" charset="-79"/>
            </a:endParaRPr>
          </a:p>
          <a:p>
            <a:pPr marL="0" indent="0">
              <a:spcBef>
                <a:spcPts val="0"/>
              </a:spcBef>
              <a:spcAft>
                <a:spcPts val="600"/>
              </a:spcAft>
              <a:buNone/>
            </a:pPr>
            <a:r>
              <a:rPr lang="en-US" sz="2900" dirty="0">
                <a:latin typeface="Rubik" panose="02000604000000020004" pitchFamily="2" charset="-79"/>
                <a:cs typeface="Rubik" panose="02000604000000020004" pitchFamily="2" charset="-79"/>
              </a:rPr>
              <a:t>Unlimited identity theft consultation. </a:t>
            </a:r>
          </a:p>
          <a:p>
            <a:pPr marL="160020" indent="-160020">
              <a:spcBef>
                <a:spcPts val="0"/>
              </a:spcBef>
              <a:spcAft>
                <a:spcPts val="600"/>
              </a:spcAft>
              <a:buFont typeface="Arial" panose="020B0604020202020204" pitchFamily="34" charset="0"/>
              <a:buChar char="•"/>
            </a:pPr>
            <a:r>
              <a:rPr lang="en-US" sz="2900" dirty="0">
                <a:latin typeface="Rubik" panose="02000604000000020004" pitchFamily="2" charset="-79"/>
                <a:cs typeface="Rubik" panose="02000604000000020004" pitchFamily="2" charset="-79"/>
              </a:rPr>
              <a:t>Unlimited consultation on any matters related to identity theft. </a:t>
            </a:r>
          </a:p>
          <a:p>
            <a:pPr>
              <a:spcBef>
                <a:spcPts val="0"/>
              </a:spcBef>
              <a:spcAft>
                <a:spcPts val="600"/>
              </a:spcAft>
            </a:pPr>
            <a:endParaRPr lang="en-US" sz="2900" dirty="0">
              <a:latin typeface="Rubik" panose="02000604000000020004" pitchFamily="2" charset="-79"/>
              <a:cs typeface="Rubik" panose="02000604000000020004" pitchFamily="2" charset="-79"/>
            </a:endParaRPr>
          </a:p>
          <a:p>
            <a:pPr marL="0" indent="0">
              <a:spcBef>
                <a:spcPts val="0"/>
              </a:spcBef>
              <a:spcAft>
                <a:spcPts val="600"/>
              </a:spcAft>
              <a:buNone/>
            </a:pPr>
            <a:r>
              <a:rPr lang="en-US" sz="2900" dirty="0">
                <a:latin typeface="Rubik" panose="02000604000000020004" pitchFamily="2" charset="-79"/>
                <a:cs typeface="Rubik" panose="02000604000000020004" pitchFamily="2" charset="-79"/>
              </a:rPr>
              <a:t>Web Watcher</a:t>
            </a:r>
          </a:p>
          <a:p>
            <a:pPr marL="160020" indent="-160020">
              <a:spcBef>
                <a:spcPts val="0"/>
              </a:spcBef>
              <a:spcAft>
                <a:spcPts val="600"/>
              </a:spcAft>
              <a:buFont typeface="Arial" panose="020B0604020202020204" pitchFamily="34" charset="0"/>
              <a:buChar char="•"/>
            </a:pPr>
            <a:r>
              <a:rPr lang="en-US" sz="2900" dirty="0">
                <a:latin typeface="Rubik" panose="02000604000000020004" pitchFamily="2" charset="-79"/>
                <a:cs typeface="Rubik" panose="02000604000000020004" pitchFamily="2" charset="-79"/>
              </a:rPr>
              <a:t>Daily web monitoring of any changes on SSN or address history associated with your name. </a:t>
            </a:r>
          </a:p>
          <a:p>
            <a:pPr marL="0" indent="0">
              <a:buNone/>
            </a:pPr>
            <a:r>
              <a:rPr lang="en-US" sz="2900" dirty="0">
                <a:latin typeface="Rubik" panose="02000604000000020004" pitchFamily="2" charset="-79"/>
                <a:cs typeface="Rubik" panose="02000604000000020004" pitchFamily="2" charset="-79"/>
              </a:rPr>
              <a:t>And so much more like Public Persona, Lost Wallet Assistance, Social Security Number Skip-Trace, Sex Offender Search, and Safeguard minors. </a:t>
            </a:r>
          </a:p>
        </p:txBody>
      </p:sp>
      <p:sp>
        <p:nvSpPr>
          <p:cNvPr id="5" name="Slide Number Placeholder 4">
            <a:extLst>
              <a:ext uri="{FF2B5EF4-FFF2-40B4-BE49-F238E27FC236}">
                <a16:creationId xmlns:a16="http://schemas.microsoft.com/office/drawing/2014/main" id="{098108AD-7044-2F42-85C9-2F6992604126}"/>
              </a:ext>
            </a:extLst>
          </p:cNvPr>
          <p:cNvSpPr>
            <a:spLocks noGrp="1"/>
          </p:cNvSpPr>
          <p:nvPr>
            <p:ph type="sldNum" sz="quarter" idx="11"/>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950641599"/>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F39285A-716F-AA49-BBAE-9E469AE53313}"/>
              </a:ext>
            </a:extLst>
          </p:cNvPr>
          <p:cNvPicPr>
            <a:picLocks noGrp="1" noChangeAspect="1"/>
          </p:cNvPicPr>
          <p:nvPr>
            <p:ph type="pic" sz="quarter" idx="10"/>
          </p:nvPr>
        </p:nvPicPr>
        <p:blipFill>
          <a:blip r:embed="rId2"/>
          <a:srcRect t="13177" b="13177"/>
          <a:stretch>
            <a:fillRect/>
          </a:stretch>
        </p:blipFill>
        <p:spPr/>
      </p:pic>
      <p:sp>
        <p:nvSpPr>
          <p:cNvPr id="5" name="Title 4">
            <a:extLst>
              <a:ext uri="{FF2B5EF4-FFF2-40B4-BE49-F238E27FC236}">
                <a16:creationId xmlns:a16="http://schemas.microsoft.com/office/drawing/2014/main" id="{159CF77C-AF3A-FA44-9AB7-E2246B75D404}"/>
              </a:ext>
            </a:extLst>
          </p:cNvPr>
          <p:cNvSpPr>
            <a:spLocks noGrp="1"/>
          </p:cNvSpPr>
          <p:nvPr>
            <p:ph type="title"/>
          </p:nvPr>
        </p:nvSpPr>
        <p:spPr>
          <a:xfrm>
            <a:off x="954711" y="353854"/>
            <a:ext cx="10282578" cy="4575798"/>
          </a:xfrm>
        </p:spPr>
        <p:txBody>
          <a:bodyPr/>
          <a:lstStyle/>
          <a:p>
            <a:r>
              <a:rPr lang="en-US" dirty="0">
                <a:solidFill>
                  <a:srgbClr val="472D59"/>
                </a:solidFill>
              </a:rPr>
              <a:t>Launch by LegalShield</a:t>
            </a:r>
          </a:p>
        </p:txBody>
      </p:sp>
      <p:sp>
        <p:nvSpPr>
          <p:cNvPr id="6" name="Text Placeholder 5">
            <a:extLst>
              <a:ext uri="{FF2B5EF4-FFF2-40B4-BE49-F238E27FC236}">
                <a16:creationId xmlns:a16="http://schemas.microsoft.com/office/drawing/2014/main" id="{744A00C9-4CC1-F842-8A34-CEE76849B7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D99AA8-FF1D-1544-9ECB-E04614890A65}"/>
              </a:ext>
            </a:extLst>
          </p:cNvPr>
          <p:cNvSpPr>
            <a:spLocks noGrp="1"/>
          </p:cNvSpPr>
          <p:nvPr>
            <p:ph type="sldNum" sz="quarter" idx="4294967295"/>
          </p:nvPr>
        </p:nvSpPr>
        <p:spPr>
          <a:xfrm>
            <a:off x="0" y="6356350"/>
            <a:ext cx="2743200" cy="365125"/>
          </a:xfrm>
        </p:spPr>
        <p:txBody>
          <a:bodyPr/>
          <a:lstStyle/>
          <a:p>
            <a:fld id="{660749E9-8438-6148-B851-F13E716FD972}" type="slidenum">
              <a:rPr lang="en-US" smtClean="0"/>
              <a:pPr/>
              <a:t>34</a:t>
            </a:fld>
            <a:endParaRPr lang="en-US" dirty="0"/>
          </a:p>
        </p:txBody>
      </p:sp>
      <p:cxnSp>
        <p:nvCxnSpPr>
          <p:cNvPr id="10" name="Straight Connector 9">
            <a:extLst>
              <a:ext uri="{FF2B5EF4-FFF2-40B4-BE49-F238E27FC236}">
                <a16:creationId xmlns:a16="http://schemas.microsoft.com/office/drawing/2014/main" id="{DFF3A5F9-0109-2F42-A892-A5634F264BA1}"/>
              </a:ext>
            </a:extLst>
          </p:cNvPr>
          <p:cNvCxnSpPr/>
          <p:nvPr/>
        </p:nvCxnSpPr>
        <p:spPr>
          <a:xfrm>
            <a:off x="2501719" y="2228614"/>
            <a:ext cx="702073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E751BF7-1D5C-5243-9C77-9344D497F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0228" y="1035994"/>
            <a:ext cx="3731544" cy="746312"/>
          </a:xfrm>
          <a:prstGeom prst="rect">
            <a:avLst/>
          </a:prstGeom>
        </p:spPr>
      </p:pic>
      <p:pic>
        <p:nvPicPr>
          <p:cNvPr id="2" name="Picture 2">
            <a:extLst>
              <a:ext uri="{FF2B5EF4-FFF2-40B4-BE49-F238E27FC236}">
                <a16:creationId xmlns:a16="http://schemas.microsoft.com/office/drawing/2014/main" id="{59322B34-A08D-4052-92FD-20CADD541F14}"/>
              </a:ext>
            </a:extLst>
          </p:cNvPr>
          <p:cNvPicPr>
            <a:picLocks noChangeAspect="1"/>
          </p:cNvPicPr>
          <p:nvPr/>
        </p:nvPicPr>
        <p:blipFill>
          <a:blip r:embed="rId4"/>
          <a:stretch>
            <a:fillRect/>
          </a:stretch>
        </p:blipFill>
        <p:spPr>
          <a:xfrm>
            <a:off x="4162927" y="896461"/>
            <a:ext cx="3795962" cy="924211"/>
          </a:xfrm>
          <a:prstGeom prst="rect">
            <a:avLst/>
          </a:prstGeom>
        </p:spPr>
      </p:pic>
    </p:spTree>
    <p:extLst>
      <p:ext uri="{BB962C8B-B14F-4D97-AF65-F5344CB8AC3E}">
        <p14:creationId xmlns:p14="http://schemas.microsoft.com/office/powerpoint/2010/main" val="11855033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latin typeface="Source Serif Pro" panose="02040603050405020204" pitchFamily="18" charset="77"/>
              </a:rPr>
              <a:t>Launch by LegalShield</a:t>
            </a:r>
            <a:endParaRPr lang="en-US" sz="4400" cap="none" dirty="0">
              <a:latin typeface="Source Serif Pro" panose="02040603050405020204" pitchFamily="18" charset="77"/>
            </a:endParaRPr>
          </a:p>
        </p:txBody>
      </p:sp>
      <p:sp>
        <p:nvSpPr>
          <p:cNvPr id="3" name="Content Placeholder 2"/>
          <p:cNvSpPr>
            <a:spLocks noGrp="1"/>
          </p:cNvSpPr>
          <p:nvPr>
            <p:ph sz="quarter" idx="10"/>
          </p:nvPr>
        </p:nvSpPr>
        <p:spPr>
          <a:xfrm>
            <a:off x="838200" y="1151400"/>
            <a:ext cx="10515600" cy="5138187"/>
          </a:xfrm>
        </p:spPr>
        <p:txBody>
          <a:bodyPr>
            <a:normAutofit fontScale="77500" lnSpcReduction="20000"/>
          </a:bodyPr>
          <a:lstStyle/>
          <a:p>
            <a:pPr>
              <a:lnSpc>
                <a:spcPct val="120000"/>
              </a:lnSpc>
              <a:spcAft>
                <a:spcPts val="600"/>
              </a:spcAft>
            </a:pPr>
            <a:r>
              <a:rPr lang="en-US" sz="2600" cap="none" dirty="0">
                <a:latin typeface="Rubik" panose="02000604000000020004" pitchFamily="2" charset="-79"/>
                <a:cs typeface="Rubik" panose="02000604000000020004" pitchFamily="2" charset="-79"/>
              </a:rPr>
              <a:t>Launch by </a:t>
            </a:r>
            <a:r>
              <a:rPr lang="en-US" sz="2600" dirty="0">
                <a:latin typeface="Rubik" panose="02000604000000020004" pitchFamily="2" charset="-79"/>
                <a:cs typeface="Rubik" panose="02000604000000020004" pitchFamily="2" charset="-79"/>
              </a:rPr>
              <a:t>LegalS</a:t>
            </a:r>
            <a:r>
              <a:rPr lang="en-US" sz="2600" cap="none" dirty="0">
                <a:latin typeface="Rubik" panose="02000604000000020004" pitchFamily="2" charset="-79"/>
                <a:cs typeface="Rubik" panose="02000604000000020004" pitchFamily="2" charset="-79"/>
              </a:rPr>
              <a:t>hield puts powerful legal services in an affordable package with a network of law firms to provide the support needed to form and maintain business entities such as dba’s, limited liability companies and corporations.</a:t>
            </a:r>
          </a:p>
          <a:p>
            <a:pPr marL="0" indent="0">
              <a:buNone/>
            </a:pPr>
            <a:r>
              <a:rPr lang="en-US" sz="2600" b="1" cap="none" dirty="0">
                <a:latin typeface="Rubik" panose="02000604000000020004" pitchFamily="2" charset="-79"/>
                <a:cs typeface="Rubik" panose="02000604000000020004" pitchFamily="2" charset="-79"/>
              </a:rPr>
              <a:t>Key Features</a:t>
            </a:r>
          </a:p>
          <a:p>
            <a:r>
              <a:rPr lang="en-US" sz="2600" b="1" dirty="0">
                <a:latin typeface="Rubik" panose="02000604000000020004" pitchFamily="2" charset="-79"/>
                <a:ea typeface="Calibri" panose="020F0502020204030204" pitchFamily="34" charset="0"/>
                <a:cs typeface="Rubik" panose="02000604000000020004" pitchFamily="2" charset="-79"/>
              </a:rPr>
              <a:t>Easy, fast, affordable online product</a:t>
            </a:r>
          </a:p>
          <a:p>
            <a:pPr lvl="1">
              <a:lnSpc>
                <a:spcPct val="120000"/>
              </a:lnSpc>
              <a:spcBef>
                <a:spcPts val="0"/>
              </a:spcBef>
              <a:spcAft>
                <a:spcPts val="0"/>
              </a:spcAft>
            </a:pPr>
            <a:r>
              <a:rPr lang="en-US" sz="2600" dirty="0">
                <a:latin typeface="Rubik" panose="02000604000000020004" pitchFamily="2" charset="-79"/>
                <a:ea typeface="Batang" panose="02030600000101010101" pitchFamily="18" charset="-127"/>
                <a:cs typeface="Rubik" panose="02000604000000020004" pitchFamily="2" charset="-79"/>
              </a:rPr>
              <a:t>Easy digital incorporation – consumer fills out a questionnaire and proper documents are prepared &amp; completed by launch by LegalShield.</a:t>
            </a:r>
            <a:endParaRPr lang="en-US" sz="2600" dirty="0">
              <a:latin typeface="Rubik" panose="02000604000000020004" pitchFamily="2" charset="-79"/>
              <a:ea typeface="Calibri" panose="020F0502020204030204" pitchFamily="34" charset="0"/>
              <a:cs typeface="Rubik" panose="02000604000000020004" pitchFamily="2" charset="-79"/>
            </a:endParaRPr>
          </a:p>
          <a:p>
            <a:r>
              <a:rPr lang="en-US" sz="2600" b="1" dirty="0">
                <a:latin typeface="Rubik" panose="02000604000000020004" pitchFamily="2" charset="-79"/>
                <a:ea typeface="Batang" panose="02030600000101010101" pitchFamily="18" charset="-127"/>
                <a:cs typeface="Rubik" panose="02000604000000020004" pitchFamily="2" charset="-79"/>
              </a:rPr>
              <a:t>Consultation</a:t>
            </a:r>
          </a:p>
          <a:p>
            <a:pPr lvl="1">
              <a:lnSpc>
                <a:spcPct val="120000"/>
              </a:lnSpc>
              <a:spcBef>
                <a:spcPts val="0"/>
              </a:spcBef>
              <a:spcAft>
                <a:spcPts val="0"/>
              </a:spcAft>
            </a:pPr>
            <a:r>
              <a:rPr lang="en-US" sz="2600" dirty="0">
                <a:latin typeface="Rubik" panose="02000604000000020004" pitchFamily="2" charset="-79"/>
                <a:ea typeface="Batang" panose="02030600000101010101" pitchFamily="18" charset="-127"/>
                <a:cs typeface="Rubik" panose="02000604000000020004" pitchFamily="2" charset="-79"/>
              </a:rPr>
              <a:t>Make sure it’s done right the first time by having the questionnaire reviewed by an attorney before it is filed to ensure all needs and questions are answered.</a:t>
            </a:r>
            <a:endParaRPr lang="en-US" sz="2600" b="1" dirty="0">
              <a:latin typeface="Rubik" panose="02000604000000020004" pitchFamily="2" charset="-79"/>
              <a:ea typeface="Calibri" panose="020F0502020204030204" pitchFamily="34" charset="0"/>
              <a:cs typeface="Rubik" panose="02000604000000020004" pitchFamily="2" charset="-79"/>
            </a:endParaRPr>
          </a:p>
          <a:p>
            <a:r>
              <a:rPr lang="en-US" sz="2600" b="1" dirty="0">
                <a:latin typeface="Rubik" panose="02000604000000020004" pitchFamily="2" charset="-79"/>
                <a:ea typeface="Batang" panose="02030600000101010101" pitchFamily="18" charset="-127"/>
                <a:cs typeface="Rubik" panose="02000604000000020004" pitchFamily="2" charset="-79"/>
              </a:rPr>
              <a:t>Continuous legal support</a:t>
            </a:r>
          </a:p>
          <a:p>
            <a:pPr lvl="1">
              <a:lnSpc>
                <a:spcPct val="120000"/>
              </a:lnSpc>
              <a:spcBef>
                <a:spcPts val="0"/>
              </a:spcBef>
              <a:spcAft>
                <a:spcPts val="0"/>
              </a:spcAft>
            </a:pPr>
            <a:r>
              <a:rPr lang="en-US" sz="2600" dirty="0">
                <a:latin typeface="Rubik" panose="02000604000000020004" pitchFamily="2" charset="-79"/>
                <a:ea typeface="Batang" panose="02030600000101010101" pitchFamily="18" charset="-127"/>
                <a:cs typeface="Rubik" panose="02000604000000020004" pitchFamily="2" charset="-79"/>
              </a:rPr>
              <a:t>Access an entire network of law firms to assist with any business or personal legal issue with 3 months of the legalshield membership (family + home business supplement).</a:t>
            </a:r>
          </a:p>
          <a:p>
            <a:endParaRPr lang="en-US" dirty="0"/>
          </a:p>
        </p:txBody>
      </p:sp>
      <p:sp>
        <p:nvSpPr>
          <p:cNvPr id="5" name="Slide Number Placeholder 4">
            <a:extLst>
              <a:ext uri="{FF2B5EF4-FFF2-40B4-BE49-F238E27FC236}">
                <a16:creationId xmlns:a16="http://schemas.microsoft.com/office/drawing/2014/main" id="{57C51A35-F5CD-1B48-972E-403049D6746E}"/>
              </a:ext>
            </a:extLst>
          </p:cNvPr>
          <p:cNvSpPr>
            <a:spLocks noGrp="1"/>
          </p:cNvSpPr>
          <p:nvPr>
            <p:ph type="sldNum" sz="quarter" idx="11"/>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762161797"/>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latin typeface="Source Serif Pro" panose="02040603050405020204" pitchFamily="18" charset="77"/>
              </a:rPr>
              <a:t>Launch by LegalShield</a:t>
            </a:r>
            <a:endParaRPr lang="en-US" sz="4400" cap="none" dirty="0">
              <a:latin typeface="Source Serif Pro" panose="02040603050405020204" pitchFamily="18" charset="77"/>
            </a:endParaRPr>
          </a:p>
        </p:txBody>
      </p:sp>
      <p:sp>
        <p:nvSpPr>
          <p:cNvPr id="3" name="Content Placeholder 2"/>
          <p:cNvSpPr>
            <a:spLocks noGrp="1"/>
          </p:cNvSpPr>
          <p:nvPr>
            <p:ph sz="quarter" idx="10"/>
          </p:nvPr>
        </p:nvSpPr>
        <p:spPr>
          <a:xfrm>
            <a:off x="838200" y="1312038"/>
            <a:ext cx="10515600" cy="4733698"/>
          </a:xfrm>
        </p:spPr>
        <p:txBody>
          <a:bodyPr>
            <a:normAutofit/>
          </a:bodyPr>
          <a:lstStyle/>
          <a:p>
            <a:pPr marL="0" indent="0">
              <a:buNone/>
            </a:pPr>
            <a:r>
              <a:rPr lang="en-US" sz="2400" cap="none" dirty="0">
                <a:latin typeface="Rubik" panose="02000604000000020004" pitchFamily="2" charset="-79"/>
                <a:cs typeface="Rubik" panose="02000604000000020004" pitchFamily="2" charset="-79"/>
              </a:rPr>
              <a:t>Services available:</a:t>
            </a:r>
          </a:p>
          <a:p>
            <a:r>
              <a:rPr lang="en-US" sz="2000" b="1" dirty="0">
                <a:latin typeface="Rubik" panose="02000604000000020004" pitchFamily="2" charset="-79"/>
                <a:cs typeface="Rubik" panose="02000604000000020004" pitchFamily="2" charset="-79"/>
              </a:rPr>
              <a:t>Incorporation options: </a:t>
            </a:r>
            <a:r>
              <a:rPr lang="en-US" sz="2000" dirty="0">
                <a:latin typeface="Rubik" panose="02000604000000020004" pitchFamily="2" charset="-79"/>
                <a:ea typeface="Calibri" panose="020F0502020204030204" pitchFamily="34" charset="0"/>
                <a:cs typeface="Rubik" panose="02000604000000020004" pitchFamily="2" charset="-79"/>
              </a:rPr>
              <a:t>Standard &amp; expedited incorporation (LLC or C Corp), DBA filing service, </a:t>
            </a:r>
            <a:r>
              <a:rPr lang="en-US" sz="2000" dirty="0" err="1">
                <a:latin typeface="Rubik" panose="02000604000000020004" pitchFamily="2" charset="-79"/>
                <a:ea typeface="Calibri" panose="020F0502020204030204" pitchFamily="34" charset="0"/>
                <a:cs typeface="Rubik" panose="02000604000000020004" pitchFamily="2" charset="-79"/>
              </a:rPr>
              <a:t>mycorp</a:t>
            </a:r>
            <a:r>
              <a:rPr lang="en-US" sz="2000" dirty="0">
                <a:latin typeface="Rubik" panose="02000604000000020004" pitchFamily="2" charset="-79"/>
                <a:ea typeface="Calibri" panose="020F0502020204030204" pitchFamily="34" charset="0"/>
                <a:cs typeface="Rubik" panose="02000604000000020004" pitchFamily="2" charset="-79"/>
              </a:rPr>
              <a:t> vault, trademark services, and copyright services.</a:t>
            </a:r>
          </a:p>
          <a:p>
            <a:pPr marL="0" indent="0">
              <a:buNone/>
            </a:pPr>
            <a:r>
              <a:rPr lang="en-US" sz="1800" dirty="0">
                <a:latin typeface="Rubik" panose="02000604000000020004" pitchFamily="2" charset="-79"/>
                <a:ea typeface="Calibri" panose="020F0502020204030204" pitchFamily="34" charset="0"/>
                <a:cs typeface="Rubik" panose="02000604000000020004" pitchFamily="2" charset="-79"/>
              </a:rPr>
              <a:t>*All incorporation services include a 3 month Legalshield and HBS membership, plans may vary based on state availability.</a:t>
            </a:r>
          </a:p>
          <a:p>
            <a:r>
              <a:rPr lang="en-US" sz="2000" b="1" dirty="0">
                <a:latin typeface="Rubik" panose="02000604000000020004" pitchFamily="2" charset="-79"/>
                <a:ea typeface="Batang" panose="02030600000101010101" pitchFamily="18" charset="-127"/>
                <a:cs typeface="Rubik" panose="02000604000000020004" pitchFamily="2" charset="-79"/>
              </a:rPr>
              <a:t>Registration services</a:t>
            </a:r>
          </a:p>
          <a:p>
            <a:pPr lvl="1"/>
            <a:r>
              <a:rPr lang="en-US" sz="2000" dirty="0">
                <a:latin typeface="Rubik" panose="02000604000000020004" pitchFamily="2" charset="-79"/>
                <a:cs typeface="Rubik" panose="02000604000000020004" pitchFamily="2" charset="-79"/>
              </a:rPr>
              <a:t>Federal tax ID (EIN), business license, registered agent services, kits, and seals.</a:t>
            </a:r>
            <a:endParaRPr lang="en-US" sz="2000" b="1" dirty="0">
              <a:latin typeface="Rubik" panose="02000604000000020004" pitchFamily="2" charset="-79"/>
              <a:ea typeface="Calibri" panose="020F0502020204030204" pitchFamily="34" charset="0"/>
              <a:cs typeface="Rubik" panose="02000604000000020004" pitchFamily="2" charset="-79"/>
            </a:endParaRPr>
          </a:p>
          <a:p>
            <a:r>
              <a:rPr lang="en-US" sz="2000" b="1" dirty="0">
                <a:latin typeface="Rubik" panose="02000604000000020004" pitchFamily="2" charset="-79"/>
                <a:cs typeface="Rubik" panose="02000604000000020004" pitchFamily="2" charset="-79"/>
              </a:rPr>
              <a:t>Services to maintain your company</a:t>
            </a:r>
          </a:p>
          <a:p>
            <a:pPr lvl="1"/>
            <a:r>
              <a:rPr lang="en-US" sz="2000" dirty="0">
                <a:latin typeface="Rubik" panose="02000604000000020004" pitchFamily="2" charset="-79"/>
                <a:cs typeface="Rubik" panose="02000604000000020004" pitchFamily="2" charset="-79"/>
              </a:rPr>
              <a:t>Filing requests, annual reports, and a learning center.</a:t>
            </a:r>
            <a:endParaRPr lang="en-US" sz="2000" dirty="0">
              <a:latin typeface="Rubik" panose="02000604000000020004" pitchFamily="2" charset="-79"/>
              <a:ea typeface="Batang" panose="02030600000101010101" pitchFamily="18" charset="-127"/>
              <a:cs typeface="Rubik" panose="02000604000000020004" pitchFamily="2" charset="-79"/>
            </a:endParaRPr>
          </a:p>
          <a:p>
            <a:endParaRPr lang="en-US" dirty="0"/>
          </a:p>
        </p:txBody>
      </p:sp>
      <p:sp>
        <p:nvSpPr>
          <p:cNvPr id="5" name="Slide Number Placeholder 4">
            <a:extLst>
              <a:ext uri="{FF2B5EF4-FFF2-40B4-BE49-F238E27FC236}">
                <a16:creationId xmlns:a16="http://schemas.microsoft.com/office/drawing/2014/main" id="{FAB8176A-0E38-4A42-B94F-563363E7CC22}"/>
              </a:ext>
            </a:extLst>
          </p:cNvPr>
          <p:cNvSpPr>
            <a:spLocks noGrp="1"/>
          </p:cNvSpPr>
          <p:nvPr>
            <p:ph type="sldNum" sz="quarter" idx="11"/>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422995021"/>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cap="none" dirty="0">
                <a:latin typeface="Source Serif Pro" panose="02040603050405020204" pitchFamily="18" charset="77"/>
              </a:rPr>
              <a:t>Who is covered?</a:t>
            </a:r>
          </a:p>
        </p:txBody>
      </p:sp>
      <p:sp>
        <p:nvSpPr>
          <p:cNvPr id="3" name="Content Placeholder 2"/>
          <p:cNvSpPr>
            <a:spLocks noGrp="1"/>
          </p:cNvSpPr>
          <p:nvPr>
            <p:ph sz="quarter" idx="10"/>
          </p:nvPr>
        </p:nvSpPr>
        <p:spPr>
          <a:xfrm>
            <a:off x="838200" y="1151401"/>
            <a:ext cx="10515600" cy="5101116"/>
          </a:xfrm>
        </p:spPr>
        <p:txBody>
          <a:bodyPr>
            <a:normAutofit fontScale="25000" lnSpcReduction="20000"/>
          </a:bodyPr>
          <a:lstStyle/>
          <a:p>
            <a:r>
              <a:rPr lang="en-US" sz="7200" cap="none" dirty="0">
                <a:latin typeface="Rubik" panose="02000604000000020004" pitchFamily="2" charset="-79"/>
                <a:cs typeface="Rubik" panose="02000604000000020004" pitchFamily="2" charset="-79"/>
              </a:rPr>
              <a:t>For</a:t>
            </a:r>
            <a:r>
              <a:rPr lang="en-US" sz="7200" dirty="0">
                <a:latin typeface="Rubik" panose="02000604000000020004" pitchFamily="2" charset="-79"/>
                <a:cs typeface="Rubik" panose="02000604000000020004" pitchFamily="2" charset="-79"/>
              </a:rPr>
              <a:t> Legal Plus plans: </a:t>
            </a:r>
          </a:p>
          <a:p>
            <a:pPr lvl="1">
              <a:lnSpc>
                <a:spcPct val="120000"/>
              </a:lnSpc>
              <a:spcBef>
                <a:spcPts val="0"/>
              </a:spcBef>
              <a:spcAft>
                <a:spcPts val="0"/>
              </a:spcAft>
            </a:pPr>
            <a:r>
              <a:rPr lang="en-US" sz="7200" cap="none" dirty="0">
                <a:latin typeface="Rubik" panose="02000604000000020004" pitchFamily="2" charset="-79"/>
                <a:cs typeface="Rubik" panose="02000604000000020004" pitchFamily="2" charset="-79"/>
              </a:rPr>
              <a:t>Primary member</a:t>
            </a:r>
          </a:p>
          <a:p>
            <a:pPr lvl="1">
              <a:lnSpc>
                <a:spcPct val="120000"/>
              </a:lnSpc>
              <a:spcBef>
                <a:spcPts val="0"/>
              </a:spcBef>
              <a:spcAft>
                <a:spcPts val="0"/>
              </a:spcAft>
            </a:pPr>
            <a:r>
              <a:rPr lang="en-US" sz="7200" cap="none" dirty="0">
                <a:latin typeface="Rubik" panose="02000604000000020004" pitchFamily="2" charset="-79"/>
                <a:cs typeface="Rubik" panose="02000604000000020004" pitchFamily="2" charset="-79"/>
              </a:rPr>
              <a:t>Spouse (as long as it is not against the primary member) </a:t>
            </a:r>
          </a:p>
          <a:p>
            <a:pPr lvl="1">
              <a:lnSpc>
                <a:spcPct val="120000"/>
              </a:lnSpc>
              <a:spcBef>
                <a:spcPts val="0"/>
              </a:spcBef>
              <a:spcAft>
                <a:spcPts val="0"/>
              </a:spcAft>
            </a:pPr>
            <a:r>
              <a:rPr lang="en-US" sz="7200" cap="none" dirty="0">
                <a:latin typeface="Rubik" panose="02000604000000020004" pitchFamily="2" charset="-79"/>
                <a:cs typeface="Rubik" panose="02000604000000020004" pitchFamily="2" charset="-79"/>
              </a:rPr>
              <a:t>Dependents – each contract stipulates the eligibility for dependents. There are exceptions for dependents who have mental or physical disabilities. </a:t>
            </a:r>
          </a:p>
          <a:p>
            <a:pPr lvl="1">
              <a:lnSpc>
                <a:spcPct val="120000"/>
              </a:lnSpc>
              <a:spcBef>
                <a:spcPts val="0"/>
              </a:spcBef>
              <a:spcAft>
                <a:spcPts val="0"/>
              </a:spcAft>
            </a:pPr>
            <a:r>
              <a:rPr lang="en-US" sz="7200" cap="none" dirty="0">
                <a:latin typeface="Rubik" panose="02000604000000020004" pitchFamily="2" charset="-79"/>
                <a:cs typeface="Rubik" panose="02000604000000020004" pitchFamily="2" charset="-79"/>
              </a:rPr>
              <a:t>No income producing issues are covered under this plan.</a:t>
            </a:r>
          </a:p>
          <a:p>
            <a:r>
              <a:rPr lang="en-US" sz="7200" cap="none" dirty="0">
                <a:latin typeface="Rubik" panose="02000604000000020004" pitchFamily="2" charset="-79"/>
                <a:cs typeface="Rubik" panose="02000604000000020004" pitchFamily="2" charset="-79"/>
              </a:rPr>
              <a:t>For</a:t>
            </a:r>
            <a:r>
              <a:rPr lang="en-US" sz="7200" dirty="0">
                <a:latin typeface="Rubik" panose="02000604000000020004" pitchFamily="2" charset="-79"/>
                <a:cs typeface="Rubik" panose="02000604000000020004" pitchFamily="2" charset="-79"/>
              </a:rPr>
              <a:t> Small BIZ plans:</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Primary member </a:t>
            </a:r>
          </a:p>
          <a:p>
            <a:pPr lvl="1">
              <a:lnSpc>
                <a:spcPct val="120000"/>
              </a:lnSpc>
              <a:spcBef>
                <a:spcPts val="0"/>
              </a:spcBef>
              <a:spcAft>
                <a:spcPts val="0"/>
              </a:spcAft>
            </a:pPr>
            <a:r>
              <a:rPr lang="en-US" sz="7200" cap="none" dirty="0">
                <a:latin typeface="Rubik" panose="02000604000000020004" pitchFamily="2" charset="-79"/>
                <a:cs typeface="Rubik" panose="02000604000000020004" pitchFamily="2" charset="-79"/>
              </a:rPr>
              <a:t>2 Spokespersons </a:t>
            </a:r>
          </a:p>
          <a:p>
            <a:r>
              <a:rPr lang="en-US" sz="7200" dirty="0">
                <a:latin typeface="Rubik" panose="02000604000000020004" pitchFamily="2" charset="-79"/>
                <a:cs typeface="Rubik" panose="02000604000000020004" pitchFamily="2" charset="-79"/>
              </a:rPr>
              <a:t>HBS Rider: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Primary member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Spouse </a:t>
            </a:r>
          </a:p>
          <a:p>
            <a:r>
              <a:rPr lang="en-US" sz="7200" dirty="0">
                <a:latin typeface="Rubik" panose="02000604000000020004" pitchFamily="2" charset="-79"/>
                <a:cs typeface="Rubik" panose="02000604000000020004" pitchFamily="2" charset="-79"/>
              </a:rPr>
              <a:t>For National plans: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Primary member</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Spouse (as long as it is not against the primary member)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Dependents – each contract stipulates the eligibility for dependents. There are exceptions for dependents who have mental or physical disabilities. </a:t>
            </a:r>
          </a:p>
          <a:p>
            <a:endParaRPr lang="en-US" sz="3100" dirty="0">
              <a:latin typeface="Rubik" panose="02000604000000020004" pitchFamily="2" charset="-79"/>
              <a:cs typeface="Rubik" panose="02000604000000020004" pitchFamily="2" charset="-79"/>
            </a:endParaRPr>
          </a:p>
          <a:p>
            <a:pPr marL="457200" lvl="1" indent="0">
              <a:buNone/>
            </a:pPr>
            <a:endParaRPr lang="en-US" sz="2900" dirty="0">
              <a:latin typeface="Arial Narrow" panose="020B0606020202030204" pitchFamily="34" charset="0"/>
            </a:endParaRPr>
          </a:p>
          <a:p>
            <a:pPr marL="457200" lvl="1" indent="0">
              <a:buNone/>
            </a:pPr>
            <a:endParaRPr lang="en-US" dirty="0"/>
          </a:p>
        </p:txBody>
      </p:sp>
      <p:sp>
        <p:nvSpPr>
          <p:cNvPr id="5" name="Slide Number Placeholder 4">
            <a:extLst>
              <a:ext uri="{FF2B5EF4-FFF2-40B4-BE49-F238E27FC236}">
                <a16:creationId xmlns:a16="http://schemas.microsoft.com/office/drawing/2014/main" id="{42B35B29-4A01-8A41-95CC-446647F4E8CE}"/>
              </a:ext>
            </a:extLst>
          </p:cNvPr>
          <p:cNvSpPr>
            <a:spLocks noGrp="1"/>
          </p:cNvSpPr>
          <p:nvPr>
            <p:ph type="sldNum" sz="quarter" idx="11"/>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600369822"/>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b="1" cap="none" dirty="0">
                <a:latin typeface="Source Serif Pro" panose="02040603050405020204" pitchFamily="18" charset="77"/>
              </a:rPr>
              <a:t>Who is covered? </a:t>
            </a:r>
            <a:r>
              <a:rPr lang="en-US" sz="3200" b="1" cap="none" dirty="0">
                <a:latin typeface="Source Serif Pro" panose="02040603050405020204" pitchFamily="18" charset="77"/>
              </a:rPr>
              <a:t>(cont.)</a:t>
            </a:r>
          </a:p>
        </p:txBody>
      </p:sp>
      <p:sp>
        <p:nvSpPr>
          <p:cNvPr id="3" name="Content Placeholder 2"/>
          <p:cNvSpPr>
            <a:spLocks noGrp="1"/>
          </p:cNvSpPr>
          <p:nvPr>
            <p:ph sz="quarter" idx="10"/>
          </p:nvPr>
        </p:nvSpPr>
        <p:spPr>
          <a:xfrm>
            <a:off x="838200" y="1330008"/>
            <a:ext cx="6477000" cy="4733698"/>
          </a:xfrm>
        </p:spPr>
        <p:txBody>
          <a:bodyPr>
            <a:normAutofit fontScale="25000" lnSpcReduction="20000"/>
          </a:bodyPr>
          <a:lstStyle/>
          <a:p>
            <a:r>
              <a:rPr lang="en-US" sz="7200" dirty="0">
                <a:latin typeface="Rubik" panose="02000604000000020004" pitchFamily="2" charset="-79"/>
                <a:cs typeface="Rubik" panose="02000604000000020004" pitchFamily="2" charset="-79"/>
              </a:rPr>
              <a:t>For Legal plans: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Primary member</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Spouse (as long as it is not against the primary member)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Dependents – each contract stipulates the eligibility for dependents. There are exceptions for dependents who have mental or physical disabilities. </a:t>
            </a:r>
          </a:p>
          <a:p>
            <a:r>
              <a:rPr lang="en-US" sz="7200" dirty="0">
                <a:latin typeface="Rubik" panose="02000604000000020004" pitchFamily="2" charset="-79"/>
                <a:cs typeface="Rubik" panose="02000604000000020004" pitchFamily="2" charset="-79"/>
              </a:rPr>
              <a:t>For Family Access plans: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Primary member</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Spouse (as long as it is not against the primary member) </a:t>
            </a:r>
          </a:p>
          <a:p>
            <a:pPr lvl="1">
              <a:lnSpc>
                <a:spcPct val="120000"/>
              </a:lnSpc>
              <a:spcBef>
                <a:spcPts val="0"/>
              </a:spcBef>
              <a:spcAft>
                <a:spcPts val="0"/>
              </a:spcAft>
            </a:pPr>
            <a:r>
              <a:rPr lang="en-US" sz="7200" dirty="0">
                <a:latin typeface="Rubik" panose="02000604000000020004" pitchFamily="2" charset="-79"/>
                <a:cs typeface="Rubik" panose="02000604000000020004" pitchFamily="2" charset="-79"/>
              </a:rPr>
              <a:t>Dependents – each contract stipulates the eligibility for dependents. There are exceptions for dependents who have mental or physical disabilities. </a:t>
            </a:r>
          </a:p>
          <a:p>
            <a:r>
              <a:rPr lang="en-US" sz="7200" cap="none" dirty="0">
                <a:latin typeface="Rubik" panose="02000604000000020004" pitchFamily="2" charset="-79"/>
                <a:cs typeface="Rubik" panose="02000604000000020004" pitchFamily="2" charset="-79"/>
              </a:rPr>
              <a:t>For</a:t>
            </a:r>
            <a:r>
              <a:rPr lang="en-US" sz="7200" dirty="0">
                <a:latin typeface="Rubik" panose="02000604000000020004" pitchFamily="2" charset="-79"/>
                <a:cs typeface="Rubik" panose="02000604000000020004" pitchFamily="2" charset="-79"/>
              </a:rPr>
              <a:t> Personal Legal plans: </a:t>
            </a:r>
          </a:p>
          <a:p>
            <a:pPr lvl="1"/>
            <a:r>
              <a:rPr lang="en-US" sz="7200" cap="none" dirty="0">
                <a:latin typeface="Rubik" panose="02000604000000020004" pitchFamily="2" charset="-79"/>
                <a:cs typeface="Rubik" panose="02000604000000020004" pitchFamily="2" charset="-79"/>
              </a:rPr>
              <a:t>Primary member</a:t>
            </a:r>
          </a:p>
          <a:p>
            <a:pPr marL="457200" lvl="1" indent="0">
              <a:buNone/>
            </a:pPr>
            <a:endParaRPr lang="en-US" sz="7200" cap="none" dirty="0"/>
          </a:p>
          <a:p>
            <a:endParaRPr lang="en-US" sz="3100" dirty="0">
              <a:latin typeface="Arial Narrow" panose="020B0606020202030204" pitchFamily="34" charset="0"/>
            </a:endParaRPr>
          </a:p>
          <a:p>
            <a:pPr marL="457200" lvl="1" indent="0">
              <a:buNone/>
            </a:pPr>
            <a:endParaRPr lang="en-US" sz="2900" dirty="0">
              <a:latin typeface="Arial Narrow" panose="020B0606020202030204" pitchFamily="34" charset="0"/>
            </a:endParaRPr>
          </a:p>
          <a:p>
            <a:pPr marL="457200" lvl="1" indent="0">
              <a:buNone/>
            </a:pPr>
            <a:endParaRPr lang="en-US" dirty="0"/>
          </a:p>
        </p:txBody>
      </p:sp>
      <p:sp>
        <p:nvSpPr>
          <p:cNvPr id="6" name="Slide Number Placeholder 5">
            <a:extLst>
              <a:ext uri="{FF2B5EF4-FFF2-40B4-BE49-F238E27FC236}">
                <a16:creationId xmlns:a16="http://schemas.microsoft.com/office/drawing/2014/main" id="{A7FC092F-7EBE-2241-86EE-587462452D25}"/>
              </a:ext>
            </a:extLst>
          </p:cNvPr>
          <p:cNvSpPr>
            <a:spLocks noGrp="1"/>
          </p:cNvSpPr>
          <p:nvPr>
            <p:ph type="sldNum" sz="quarter" idx="11"/>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3486450763"/>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a:latin typeface="Source Serif Pro" panose="02040603050405020204" pitchFamily="18" charset="77"/>
              </a:rPr>
              <a:t>Who is covered? </a:t>
            </a:r>
            <a:r>
              <a:rPr lang="en-US" sz="3200" b="1" cap="none" dirty="0">
                <a:latin typeface="Source Serif Pro" panose="02040603050405020204" pitchFamily="18" charset="77"/>
              </a:rPr>
              <a:t>(cont.)</a:t>
            </a:r>
          </a:p>
        </p:txBody>
      </p:sp>
      <p:sp>
        <p:nvSpPr>
          <p:cNvPr id="6" name="Slide Number Placeholder 5">
            <a:extLst>
              <a:ext uri="{FF2B5EF4-FFF2-40B4-BE49-F238E27FC236}">
                <a16:creationId xmlns:a16="http://schemas.microsoft.com/office/drawing/2014/main" id="{A7FC092F-7EBE-2241-86EE-587462452D25}"/>
              </a:ext>
            </a:extLst>
          </p:cNvPr>
          <p:cNvSpPr>
            <a:spLocks noGrp="1"/>
          </p:cNvSpPr>
          <p:nvPr>
            <p:ph type="sldNum" sz="quarter" idx="11"/>
          </p:nvPr>
        </p:nvSpPr>
        <p:spPr/>
        <p:txBody>
          <a:bodyPr/>
          <a:lstStyle/>
          <a:p>
            <a:fld id="{D57F1E4F-1CFF-5643-939E-217C01CDF565}" type="slidenum">
              <a:rPr lang="en-US" smtClean="0"/>
              <a:pPr/>
              <a:t>39</a:t>
            </a:fld>
            <a:endParaRPr lang="en-US" dirty="0"/>
          </a:p>
        </p:txBody>
      </p:sp>
      <p:sp>
        <p:nvSpPr>
          <p:cNvPr id="5" name="Content Placeholder 2">
            <a:extLst>
              <a:ext uri="{FF2B5EF4-FFF2-40B4-BE49-F238E27FC236}">
                <a16:creationId xmlns:a16="http://schemas.microsoft.com/office/drawing/2014/main" id="{E453A635-C8E5-4EF9-9F33-386EA11FB7D3}"/>
              </a:ext>
            </a:extLst>
          </p:cNvPr>
          <p:cNvSpPr txBox="1">
            <a:spLocks/>
          </p:cNvSpPr>
          <p:nvPr/>
        </p:nvSpPr>
        <p:spPr>
          <a:xfrm>
            <a:off x="838199" y="1210962"/>
            <a:ext cx="8639433" cy="4720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dirty="0">
                <a:latin typeface="Rubik" panose="02000604000000020004" pitchFamily="2" charset="-79"/>
                <a:cs typeface="Rubik" panose="02000604000000020004" pitchFamily="2" charset="-79"/>
              </a:rPr>
              <a:t>Legal Plan for the Self Employed: </a:t>
            </a:r>
          </a:p>
          <a:p>
            <a:pPr>
              <a:lnSpc>
                <a:spcPct val="110000"/>
              </a:lnSpc>
              <a:spcBef>
                <a:spcPts val="0"/>
              </a:spcBef>
            </a:pPr>
            <a:r>
              <a:rPr lang="en-US" sz="1900" dirty="0">
                <a:latin typeface="Rubik" panose="02000604000000020004" pitchFamily="2" charset="-79"/>
                <a:cs typeface="Rubik" panose="02000604000000020004" pitchFamily="2" charset="-79"/>
              </a:rPr>
              <a:t>Primary member</a:t>
            </a:r>
          </a:p>
          <a:p>
            <a:pPr>
              <a:lnSpc>
                <a:spcPct val="110000"/>
              </a:lnSpc>
              <a:spcBef>
                <a:spcPts val="0"/>
              </a:spcBef>
            </a:pPr>
            <a:r>
              <a:rPr lang="en-US" sz="1900" dirty="0">
                <a:latin typeface="Rubik" panose="02000604000000020004" pitchFamily="2" charset="-79"/>
                <a:cs typeface="Rubik" panose="02000604000000020004" pitchFamily="2" charset="-79"/>
              </a:rPr>
              <a:t>Spouse </a:t>
            </a:r>
          </a:p>
          <a:p>
            <a:pPr>
              <a:lnSpc>
                <a:spcPct val="110000"/>
              </a:lnSpc>
              <a:spcBef>
                <a:spcPts val="0"/>
              </a:spcBef>
            </a:pPr>
            <a:r>
              <a:rPr lang="en-US" sz="1900" dirty="0">
                <a:latin typeface="Rubik" panose="02000604000000020004" pitchFamily="2" charset="-79"/>
                <a:cs typeface="Rubik" panose="02000604000000020004" pitchFamily="2" charset="-79"/>
              </a:rPr>
              <a:t>Dependents – each contract stipulates the eligibility for dependents. There are exceptions for dependents who have mental or physical disabilities.</a:t>
            </a:r>
          </a:p>
          <a:p>
            <a:pPr marL="0" indent="0">
              <a:buNone/>
            </a:pPr>
            <a:r>
              <a:rPr lang="en-US" sz="1900" dirty="0">
                <a:latin typeface="Rubik" panose="02000604000000020004" pitchFamily="2" charset="-79"/>
                <a:cs typeface="Rubik" panose="02000604000000020004" pitchFamily="2" charset="-79"/>
              </a:rPr>
              <a:t>For Gun owners plans:</a:t>
            </a:r>
          </a:p>
          <a:p>
            <a:pPr>
              <a:lnSpc>
                <a:spcPct val="110000"/>
              </a:lnSpc>
              <a:spcBef>
                <a:spcPts val="0"/>
              </a:spcBef>
            </a:pPr>
            <a:r>
              <a:rPr lang="en-US" sz="1800" dirty="0">
                <a:latin typeface="Rubik" panose="02000604000000020004" pitchFamily="2" charset="-79"/>
                <a:cs typeface="Rubik" panose="02000604000000020004" pitchFamily="2" charset="-79"/>
              </a:rPr>
              <a:t> Primary Member </a:t>
            </a:r>
          </a:p>
          <a:p>
            <a:pPr>
              <a:lnSpc>
                <a:spcPct val="110000"/>
              </a:lnSpc>
              <a:spcBef>
                <a:spcPts val="0"/>
              </a:spcBef>
            </a:pPr>
            <a:r>
              <a:rPr lang="en-US" sz="1800" dirty="0">
                <a:latin typeface="Rubik" panose="02000604000000020004" pitchFamily="2" charset="-79"/>
                <a:cs typeface="Rubik" panose="02000604000000020004" pitchFamily="2" charset="-79"/>
              </a:rPr>
              <a:t> Spouse </a:t>
            </a:r>
          </a:p>
          <a:p>
            <a:pPr marL="0" indent="0">
              <a:buNone/>
            </a:pPr>
            <a:r>
              <a:rPr lang="en-US" sz="1800" dirty="0">
                <a:latin typeface="Rubik" panose="02000604000000020004" pitchFamily="2" charset="-79"/>
                <a:cs typeface="Rubik" panose="02000604000000020004" pitchFamily="2" charset="-79"/>
              </a:rPr>
              <a:t>For The Law officers plan: </a:t>
            </a:r>
          </a:p>
          <a:p>
            <a:pPr>
              <a:lnSpc>
                <a:spcPct val="110000"/>
              </a:lnSpc>
              <a:spcBef>
                <a:spcPts val="0"/>
              </a:spcBef>
            </a:pPr>
            <a:r>
              <a:rPr lang="en-US" sz="1800" dirty="0">
                <a:latin typeface="Rubik" panose="02000604000000020004" pitchFamily="2" charset="-79"/>
                <a:cs typeface="Rubik" panose="02000604000000020004" pitchFamily="2" charset="-79"/>
              </a:rPr>
              <a:t>Primary member</a:t>
            </a:r>
          </a:p>
          <a:p>
            <a:pPr>
              <a:lnSpc>
                <a:spcPct val="110000"/>
              </a:lnSpc>
              <a:spcBef>
                <a:spcPts val="0"/>
              </a:spcBef>
            </a:pPr>
            <a:r>
              <a:rPr lang="en-US" sz="1800" dirty="0">
                <a:latin typeface="Rubik" panose="02000604000000020004" pitchFamily="2" charset="-79"/>
                <a:cs typeface="Rubik" panose="02000604000000020004" pitchFamily="2" charset="-79"/>
              </a:rPr>
              <a:t>Spouse </a:t>
            </a:r>
          </a:p>
          <a:p>
            <a:pPr>
              <a:lnSpc>
                <a:spcPct val="110000"/>
              </a:lnSpc>
              <a:spcBef>
                <a:spcPts val="0"/>
              </a:spcBef>
            </a:pPr>
            <a:r>
              <a:rPr lang="en-US" sz="1800" dirty="0">
                <a:latin typeface="Rubik" panose="02000604000000020004" pitchFamily="2" charset="-79"/>
                <a:cs typeface="Rubik" panose="02000604000000020004" pitchFamily="2" charset="-79"/>
              </a:rPr>
              <a:t>Dependents – each contract stipulates the eligibility for dependents. There are exceptions for dependents who have mental or physical disabilities.</a:t>
            </a:r>
          </a:p>
          <a:p>
            <a:endParaRPr lang="en-US" b="1" dirty="0"/>
          </a:p>
        </p:txBody>
      </p:sp>
    </p:spTree>
    <p:extLst>
      <p:ext uri="{BB962C8B-B14F-4D97-AF65-F5344CB8AC3E}">
        <p14:creationId xmlns:p14="http://schemas.microsoft.com/office/powerpoint/2010/main" val="207775313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400" b="1" dirty="0">
                <a:latin typeface="Source Serif Pro" panose="02040603050405020204" pitchFamily="18" charset="77"/>
              </a:rPr>
              <a:t>Residential Loan Document Services</a:t>
            </a:r>
          </a:p>
        </p:txBody>
      </p:sp>
      <p:sp>
        <p:nvSpPr>
          <p:cNvPr id="4" name="Content Placeholder 2"/>
          <p:cNvSpPr>
            <a:spLocks noGrp="1"/>
          </p:cNvSpPr>
          <p:nvPr>
            <p:ph sz="quarter" idx="10"/>
          </p:nvPr>
        </p:nvSpPr>
        <p:spPr/>
        <p:txBody>
          <a:bodyPr>
            <a:noAutofit/>
          </a:bodyPr>
          <a:lstStyle/>
          <a:p>
            <a:pPr marL="0" lvl="1" indent="0">
              <a:spcBef>
                <a:spcPts val="0"/>
              </a:spcBef>
              <a:buNone/>
            </a:pPr>
            <a:r>
              <a:rPr lang="en-US" sz="2200" cap="none" dirty="0">
                <a:latin typeface="Rubik" panose="02000604000000020004" pitchFamily="2" charset="-79"/>
                <a:cs typeface="Rubik" panose="02000604000000020004" pitchFamily="2" charset="-79"/>
              </a:rPr>
              <a:t>When buying their primary residence, the member and member’s spouse are entitled to have any and all residential loan documents prepared by the provider attorney. </a:t>
            </a:r>
          </a:p>
          <a:p>
            <a:pPr marL="0" lvl="1" indent="0">
              <a:spcBef>
                <a:spcPts val="0"/>
              </a:spcBef>
              <a:buNone/>
            </a:pPr>
            <a:r>
              <a:rPr lang="en-US" sz="2200" cap="none" dirty="0">
                <a:latin typeface="Rubik" panose="02000604000000020004" pitchFamily="2" charset="-79"/>
                <a:cs typeface="Rubik" panose="02000604000000020004" pitchFamily="2" charset="-79"/>
              </a:rPr>
              <a:t>All information necessary for the preparation of the documents must be provided to the provider attorney at least five business days prior to the closing date. </a:t>
            </a:r>
          </a:p>
          <a:p>
            <a:pPr marL="0" lvl="1" indent="0">
              <a:spcBef>
                <a:spcPts val="0"/>
              </a:spcBef>
              <a:buNone/>
            </a:pPr>
            <a:r>
              <a:rPr lang="en-US" sz="2200" dirty="0">
                <a:latin typeface="Rubik" panose="02000604000000020004" pitchFamily="2" charset="-79"/>
                <a:cs typeface="Rubik" panose="02000604000000020004" pitchFamily="2" charset="-79"/>
              </a:rPr>
              <a:t>Any documents prepared by the seller, lender, or a third party may be reviewed by the Provider Attorney prior to closing, provided they are submitted to the Provider Attorney at least five business days prior to the closing date. </a:t>
            </a:r>
          </a:p>
          <a:p>
            <a:pPr marL="0" lvl="1" indent="0">
              <a:spcBef>
                <a:spcPts val="0"/>
              </a:spcBef>
              <a:buNone/>
            </a:pPr>
            <a:r>
              <a:rPr lang="en-US" sz="2200" cap="none" dirty="0">
                <a:latin typeface="Rubik" panose="02000604000000020004" pitchFamily="2" charset="-79"/>
                <a:cs typeface="Rubik" panose="02000604000000020004" pitchFamily="2" charset="-79"/>
              </a:rPr>
              <a:t>Residential loan document services does not include review of the abstract or preparation of a title opinion or the provider attorney’s presence at closing.</a:t>
            </a:r>
          </a:p>
          <a:p>
            <a:pPr lvl="1"/>
            <a:endParaRPr lang="en-US" dirty="0">
              <a:latin typeface="Rubik" panose="02000604000000020004" pitchFamily="2" charset="-79"/>
              <a:cs typeface="Rubik" panose="02000604000000020004" pitchFamily="2" charset="-79"/>
            </a:endParaRPr>
          </a:p>
        </p:txBody>
      </p:sp>
      <p:sp>
        <p:nvSpPr>
          <p:cNvPr id="3" name="Slide Number Placeholder 2">
            <a:extLst>
              <a:ext uri="{FF2B5EF4-FFF2-40B4-BE49-F238E27FC236}">
                <a16:creationId xmlns:a16="http://schemas.microsoft.com/office/drawing/2014/main" id="{EAA859B3-5765-3149-A5E8-13CE6040A26A}"/>
              </a:ext>
            </a:extLst>
          </p:cNvPr>
          <p:cNvSpPr>
            <a:spLocks noGrp="1"/>
          </p:cNvSpPr>
          <p:nvPr>
            <p:ph type="sldNum" sz="quarter" idx="11"/>
          </p:nvPr>
        </p:nvSpPr>
        <p:spPr/>
        <p:txBody>
          <a:bodyPr/>
          <a:lstStyle/>
          <a:p>
            <a:fld id="{660749E9-8438-6148-B851-F13E716FD972}" type="slidenum">
              <a:rPr lang="en-US" smtClean="0"/>
              <a:pPr/>
              <a:t>4</a:t>
            </a:fld>
            <a:endParaRPr lang="en-US" dirty="0"/>
          </a:p>
        </p:txBody>
      </p:sp>
    </p:spTree>
    <p:extLst>
      <p:ext uri="{BB962C8B-B14F-4D97-AF65-F5344CB8AC3E}">
        <p14:creationId xmlns:p14="http://schemas.microsoft.com/office/powerpoint/2010/main" val="3577315574"/>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F386A-D4D5-B444-9C7E-9199C0FBCE85}"/>
              </a:ext>
            </a:extLst>
          </p:cNvPr>
          <p:cNvSpPr>
            <a:spLocks noGrp="1"/>
          </p:cNvSpPr>
          <p:nvPr>
            <p:ph type="sldNum" sz="quarter" idx="4294967295"/>
          </p:nvPr>
        </p:nvSpPr>
        <p:spPr>
          <a:xfrm>
            <a:off x="9448800" y="6356350"/>
            <a:ext cx="2743200" cy="365125"/>
          </a:xfrm>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687372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4400" dirty="0">
                <a:solidFill>
                  <a:srgbClr val="472D59"/>
                </a:solidFill>
                <a:latin typeface="Source Serif Pro" panose="02040603050405020204" pitchFamily="18" charset="77"/>
                <a:cs typeface="Rubik" panose="02000604000000020004" pitchFamily="2" charset="-79"/>
              </a:rPr>
              <a:t>Family and Domestic Related Services</a:t>
            </a:r>
          </a:p>
        </p:txBody>
      </p:sp>
      <p:sp>
        <p:nvSpPr>
          <p:cNvPr id="4" name="Content Placeholder 2"/>
          <p:cNvSpPr>
            <a:spLocks noGrp="1"/>
          </p:cNvSpPr>
          <p:nvPr>
            <p:ph sz="quarter" idx="10"/>
          </p:nvPr>
        </p:nvSpPr>
        <p:spPr>
          <a:xfrm>
            <a:off x="838200" y="1330008"/>
            <a:ext cx="10515600" cy="4839298"/>
          </a:xfrm>
        </p:spPr>
        <p:txBody>
          <a:bodyPr>
            <a:normAutofit fontScale="55000" lnSpcReduction="20000"/>
          </a:bodyPr>
          <a:lstStyle/>
          <a:p>
            <a:pPr>
              <a:lnSpc>
                <a:spcPct val="120000"/>
              </a:lnSpc>
              <a:spcBef>
                <a:spcPts val="0"/>
              </a:spcBef>
            </a:pPr>
            <a:r>
              <a:rPr lang="en-US" sz="3300" cap="none" dirty="0">
                <a:latin typeface="Rubik" panose="02000604000000020004" pitchFamily="2" charset="-79"/>
                <a:cs typeface="Rubik" panose="02000604000000020004" pitchFamily="2" charset="-79"/>
              </a:rPr>
              <a:t>Each of the following benefits are available after the membership has been active for 90 consecutive days from the effective date. These services are excluded from proceedings that have already been initiated.</a:t>
            </a:r>
          </a:p>
          <a:p>
            <a:pPr>
              <a:lnSpc>
                <a:spcPct val="120000"/>
              </a:lnSpc>
              <a:spcBef>
                <a:spcPts val="0"/>
              </a:spcBef>
            </a:pPr>
            <a:endParaRPr lang="en-US" sz="3300" cap="none" dirty="0">
              <a:latin typeface="Rubik" panose="02000604000000020004" pitchFamily="2" charset="-79"/>
              <a:cs typeface="Rubik" panose="02000604000000020004" pitchFamily="2" charset="-79"/>
            </a:endParaRPr>
          </a:p>
          <a:p>
            <a:pPr marL="0" lvl="1" indent="0">
              <a:spcAft>
                <a:spcPts val="600"/>
              </a:spcAft>
              <a:buNone/>
            </a:pPr>
            <a:r>
              <a:rPr lang="en-US" sz="3300" b="1" cap="none" dirty="0">
                <a:latin typeface="Rubik" panose="02000604000000020004" pitchFamily="2" charset="-79"/>
                <a:cs typeface="Rubik" panose="02000604000000020004" pitchFamily="2" charset="-79"/>
              </a:rPr>
              <a:t>Uncontested separation or annulment</a:t>
            </a:r>
          </a:p>
          <a:p>
            <a:pPr marL="228600" lvl="2">
              <a:lnSpc>
                <a:spcPct val="120000"/>
              </a:lnSpc>
              <a:spcBef>
                <a:spcPts val="0"/>
              </a:spcBef>
              <a:spcAft>
                <a:spcPts val="0"/>
              </a:spcAft>
            </a:pPr>
            <a:r>
              <a:rPr lang="en-US" sz="3300" cap="none" dirty="0">
                <a:latin typeface="Rubik" panose="02000604000000020004" pitchFamily="2" charset="-79"/>
                <a:cs typeface="Rubik" panose="02000604000000020004" pitchFamily="2" charset="-79"/>
              </a:rPr>
              <a:t>Uncontested separation is defined as a separation in which neither the member nor spouse is represented by separate counsel and all issues are agreed upon, in writing, by the parties with out negotiation by the provider attorney. </a:t>
            </a:r>
          </a:p>
          <a:p>
            <a:pPr marL="1371600" lvl="5" indent="0">
              <a:spcAft>
                <a:spcPts val="600"/>
              </a:spcAft>
              <a:buNone/>
            </a:pPr>
            <a:endParaRPr lang="en-US" sz="3300" cap="none" dirty="0">
              <a:latin typeface="Rubik" panose="02000604000000020004" pitchFamily="2" charset="-79"/>
              <a:cs typeface="Rubik" panose="02000604000000020004" pitchFamily="2" charset="-79"/>
            </a:endParaRPr>
          </a:p>
          <a:p>
            <a:pPr marL="0" lvl="1" indent="0">
              <a:spcAft>
                <a:spcPts val="600"/>
              </a:spcAft>
              <a:buNone/>
            </a:pPr>
            <a:r>
              <a:rPr lang="en-US" sz="3300" b="1" cap="none" dirty="0">
                <a:latin typeface="Rubik" panose="02000604000000020004" pitchFamily="2" charset="-79"/>
                <a:cs typeface="Rubik" panose="02000604000000020004" pitchFamily="2" charset="-79"/>
              </a:rPr>
              <a:t>Uncontested divorce</a:t>
            </a:r>
          </a:p>
          <a:p>
            <a:pPr marL="228600" lvl="1" indent="-228600">
              <a:lnSpc>
                <a:spcPct val="120000"/>
              </a:lnSpc>
              <a:spcBef>
                <a:spcPts val="0"/>
              </a:spcBef>
              <a:spcAft>
                <a:spcPts val="0"/>
              </a:spcAft>
            </a:pPr>
            <a:r>
              <a:rPr lang="en-US" sz="3300" cap="none" dirty="0">
                <a:latin typeface="Rubik" panose="02000604000000020004" pitchFamily="2" charset="-79"/>
                <a:cs typeface="Rubik" panose="02000604000000020004" pitchFamily="2" charset="-79"/>
              </a:rPr>
              <a:t>Uncontested divorce is defined as a divorce in which neither the member nor spouse is represented by separate counsel and all issues are agreed upon, in writing, without negotiation by the provider attorney, net assets are under $500,000, and no division of retirement benefits or QDRO (qualified domestic relations order) is applicable. </a:t>
            </a:r>
          </a:p>
        </p:txBody>
      </p:sp>
      <p:sp>
        <p:nvSpPr>
          <p:cNvPr id="3" name="Slide Number Placeholder 2">
            <a:extLst>
              <a:ext uri="{FF2B5EF4-FFF2-40B4-BE49-F238E27FC236}">
                <a16:creationId xmlns:a16="http://schemas.microsoft.com/office/drawing/2014/main" id="{00824AE0-8E21-D54E-8B1E-B12B481535C0}"/>
              </a:ext>
            </a:extLst>
          </p:cNvPr>
          <p:cNvSpPr>
            <a:spLocks noGrp="1"/>
          </p:cNvSpPr>
          <p:nvPr>
            <p:ph type="sldNum" sz="quarter" idx="11"/>
          </p:nvPr>
        </p:nvSpPr>
        <p:spPr/>
        <p:txBody>
          <a:bodyPr/>
          <a:lstStyle/>
          <a:p>
            <a:fld id="{660749E9-8438-6148-B851-F13E716FD972}" type="slidenum">
              <a:rPr lang="en-US" smtClean="0"/>
              <a:pPr/>
              <a:t>5</a:t>
            </a:fld>
            <a:endParaRPr lang="en-US" dirty="0"/>
          </a:p>
        </p:txBody>
      </p:sp>
    </p:spTree>
    <p:extLst>
      <p:ext uri="{BB962C8B-B14F-4D97-AF65-F5344CB8AC3E}">
        <p14:creationId xmlns:p14="http://schemas.microsoft.com/office/powerpoint/2010/main" val="1277129850"/>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latin typeface="Source Serif Pro" panose="02040603050405020204" pitchFamily="18" charset="77"/>
              </a:rPr>
              <a:t>Family and Domestic Related Services</a:t>
            </a:r>
          </a:p>
        </p:txBody>
      </p:sp>
      <p:sp>
        <p:nvSpPr>
          <p:cNvPr id="4" name="Content Placeholder 2"/>
          <p:cNvSpPr>
            <a:spLocks noGrp="1"/>
          </p:cNvSpPr>
          <p:nvPr>
            <p:ph sz="quarter" idx="10"/>
          </p:nvPr>
        </p:nvSpPr>
        <p:spPr/>
        <p:txBody>
          <a:bodyPr>
            <a:normAutofit/>
          </a:bodyPr>
          <a:lstStyle/>
          <a:p>
            <a:pPr marL="0" lvl="1" indent="0">
              <a:spcBef>
                <a:spcPts val="0"/>
              </a:spcBef>
              <a:buNone/>
            </a:pPr>
            <a:r>
              <a:rPr lang="en-US" b="1" dirty="0">
                <a:latin typeface="Rubik" panose="02000604000000020004" pitchFamily="2" charset="-79"/>
                <a:cs typeface="Rubik" panose="02000604000000020004" pitchFamily="2" charset="-79"/>
              </a:rPr>
              <a:t>Uncontested adoption</a:t>
            </a:r>
          </a:p>
          <a:p>
            <a:pPr lvl="1">
              <a:spcBef>
                <a:spcPts val="0"/>
              </a:spcBef>
            </a:pPr>
            <a:r>
              <a:rPr lang="en-US" dirty="0">
                <a:latin typeface="Rubik" panose="02000604000000020004" pitchFamily="2" charset="-79"/>
                <a:cs typeface="Rubik" panose="02000604000000020004" pitchFamily="2" charset="-79"/>
              </a:rPr>
              <a:t>Uncontested adoption is defined as an adoption in which all parties have agreed, in writing, to the adoption, all required consents are obtained and the adoption is not contested or challenged.</a:t>
            </a:r>
          </a:p>
          <a:p>
            <a:pPr marL="0" lvl="1" indent="0">
              <a:spcBef>
                <a:spcPts val="0"/>
              </a:spcBef>
              <a:buNone/>
            </a:pPr>
            <a:r>
              <a:rPr lang="en-US" b="1" dirty="0">
                <a:latin typeface="Rubik" panose="02000604000000020004" pitchFamily="2" charset="-79"/>
                <a:cs typeface="Rubik" panose="02000604000000020004" pitchFamily="2" charset="-79"/>
              </a:rPr>
              <a:t>Uncontested name change</a:t>
            </a:r>
          </a:p>
          <a:p>
            <a:pPr lvl="1">
              <a:spcBef>
                <a:spcPts val="0"/>
              </a:spcBef>
            </a:pPr>
            <a:r>
              <a:rPr lang="en-US" dirty="0">
                <a:latin typeface="Rubik" panose="02000604000000020004" pitchFamily="2" charset="-79"/>
                <a:cs typeface="Rubik" panose="02000604000000020004" pitchFamily="2" charset="-79"/>
              </a:rPr>
              <a:t>Uncontested name change is defined as a name change in which all consents are obtained and the name change is not contested or challenged. This Service includes the preparation for and attendance at the initial hearing to obtain the change in name.</a:t>
            </a:r>
          </a:p>
        </p:txBody>
      </p:sp>
      <p:sp>
        <p:nvSpPr>
          <p:cNvPr id="3" name="Slide Number Placeholder 2">
            <a:extLst>
              <a:ext uri="{FF2B5EF4-FFF2-40B4-BE49-F238E27FC236}">
                <a16:creationId xmlns:a16="http://schemas.microsoft.com/office/drawing/2014/main" id="{C6880D5C-76BD-CF44-B96E-D2BB6330577E}"/>
              </a:ext>
            </a:extLst>
          </p:cNvPr>
          <p:cNvSpPr>
            <a:spLocks noGrp="1"/>
          </p:cNvSpPr>
          <p:nvPr>
            <p:ph type="sldNum" sz="quarter" idx="11"/>
          </p:nvPr>
        </p:nvSpPr>
        <p:spPr/>
        <p:txBody>
          <a:bodyPr/>
          <a:lstStyle/>
          <a:p>
            <a:fld id="{660749E9-8438-6148-B851-F13E716FD972}" type="slidenum">
              <a:rPr lang="en-US" smtClean="0"/>
              <a:pPr/>
              <a:t>6</a:t>
            </a:fld>
            <a:endParaRPr lang="en-US" dirty="0"/>
          </a:p>
        </p:txBody>
      </p:sp>
    </p:spTree>
    <p:extLst>
      <p:ext uri="{BB962C8B-B14F-4D97-AF65-F5344CB8AC3E}">
        <p14:creationId xmlns:p14="http://schemas.microsoft.com/office/powerpoint/2010/main" val="607889123"/>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cap="none" dirty="0">
                <a:latin typeface="Source Serif Pro" panose="02040603050405020204" pitchFamily="18" charset="77"/>
              </a:rPr>
              <a:t>Estate Planning Services</a:t>
            </a:r>
          </a:p>
        </p:txBody>
      </p:sp>
      <p:sp>
        <p:nvSpPr>
          <p:cNvPr id="3" name="Content Placeholder 2"/>
          <p:cNvSpPr>
            <a:spLocks noGrp="1"/>
          </p:cNvSpPr>
          <p:nvPr>
            <p:ph sz="quarter" idx="10"/>
          </p:nvPr>
        </p:nvSpPr>
        <p:spPr>
          <a:xfrm>
            <a:off x="838200" y="1163758"/>
            <a:ext cx="10515600" cy="5192591"/>
          </a:xfrm>
        </p:spPr>
        <p:txBody>
          <a:bodyPr>
            <a:noAutofit/>
          </a:bodyPr>
          <a:lstStyle/>
          <a:p>
            <a:pPr marL="0" indent="0">
              <a:spcBef>
                <a:spcPts val="0"/>
              </a:spcBef>
              <a:spcAft>
                <a:spcPts val="1200"/>
              </a:spcAft>
              <a:buNone/>
            </a:pPr>
            <a:r>
              <a:rPr lang="en-US" sz="2000" b="1" dirty="0">
                <a:latin typeface="Rubik" panose="02000604000000020004" pitchFamily="2" charset="-79"/>
                <a:cs typeface="Rubik" panose="02000604000000020004" pitchFamily="2" charset="-79"/>
              </a:rPr>
              <a:t>Last Will &amp; Testament (Will)</a:t>
            </a:r>
          </a:p>
          <a:p>
            <a:pPr marL="342900" indent="-342900">
              <a:spcBef>
                <a:spcPts val="0"/>
              </a:spcBef>
              <a:spcAft>
                <a:spcPts val="1200"/>
              </a:spcAft>
              <a:buFont typeface="Arial" panose="020B0604020202020204" pitchFamily="34" charset="0"/>
              <a:buChar char="•"/>
            </a:pPr>
            <a:r>
              <a:rPr lang="en-US" sz="2000" dirty="0">
                <a:latin typeface="Rubik" panose="02000604000000020004" pitchFamily="2" charset="-79"/>
                <a:cs typeface="Rubik" panose="02000604000000020004" pitchFamily="2" charset="-79"/>
              </a:rPr>
              <a:t>A Covered Person is entitled to have a Last Will and Testament prepared by the Provider Attorney. The Will may include a codicil or amendment and may include the creation of a testamentary children's trust. Any other provisions in the  Will regarding planning for estate taxes,  complex distributions, and special needs trusts,  will be provided pursuant to the 25% Discount.</a:t>
            </a:r>
          </a:p>
          <a:p>
            <a:pPr marL="0" indent="0">
              <a:spcBef>
                <a:spcPts val="0"/>
              </a:spcBef>
              <a:spcAft>
                <a:spcPts val="1200"/>
              </a:spcAft>
              <a:buNone/>
            </a:pPr>
            <a:r>
              <a:rPr lang="en-US" sz="2000" b="1" dirty="0">
                <a:latin typeface="Rubik" panose="02000604000000020004" pitchFamily="2" charset="-79"/>
                <a:cs typeface="Rubik" panose="02000604000000020004" pitchFamily="2" charset="-79"/>
              </a:rPr>
              <a:t>Durable Power of Attorney</a:t>
            </a:r>
          </a:p>
          <a:p>
            <a:pPr marL="342900" indent="-342900">
              <a:spcBef>
                <a:spcPts val="0"/>
              </a:spcBef>
              <a:spcAft>
                <a:spcPts val="1200"/>
              </a:spcAft>
              <a:buFont typeface="Arial" panose="020B0604020202020204" pitchFamily="34" charset="0"/>
              <a:buChar char="•"/>
            </a:pPr>
            <a:r>
              <a:rPr lang="en-US" sz="2000" dirty="0">
                <a:latin typeface="Rubik" panose="02000604000000020004" pitchFamily="2" charset="-79"/>
                <a:cs typeface="Rubik" panose="02000604000000020004" pitchFamily="2" charset="-79"/>
              </a:rPr>
              <a:t>A Covered Person is entitled to have a Durable Power of Attorney prepared according to his/her instructions and conforming to state law. The Covered Person shall be entitled, once during each Membership Year,  to have the Provider Attorney review his/her Durable Power of Attorney to make any necessary changes. </a:t>
            </a:r>
          </a:p>
          <a:p>
            <a:pPr marL="0" indent="0">
              <a:spcBef>
                <a:spcPts val="0"/>
              </a:spcBef>
              <a:spcAft>
                <a:spcPts val="1200"/>
              </a:spcAft>
              <a:buNone/>
            </a:pPr>
            <a:r>
              <a:rPr lang="en-US" sz="2000" b="1" dirty="0">
                <a:latin typeface="Rubik" panose="02000604000000020004" pitchFamily="2" charset="-79"/>
                <a:cs typeface="Rubik" panose="02000604000000020004" pitchFamily="2" charset="-79"/>
              </a:rPr>
              <a:t>Physician's Directive/Living Will</a:t>
            </a:r>
          </a:p>
          <a:p>
            <a:pPr marL="342900" indent="-342900">
              <a:spcBef>
                <a:spcPts val="0"/>
              </a:spcBef>
              <a:spcAft>
                <a:spcPts val="1200"/>
              </a:spcAft>
              <a:buFont typeface="Arial" panose="020B0604020202020204" pitchFamily="34" charset="0"/>
              <a:buChar char="•"/>
            </a:pPr>
            <a:r>
              <a:rPr lang="en-US" sz="2000" dirty="0">
                <a:latin typeface="Rubik" panose="02000604000000020004" pitchFamily="2" charset="-79"/>
                <a:cs typeface="Rubik" panose="02000604000000020004" pitchFamily="2" charset="-79"/>
              </a:rPr>
              <a:t>A Covered Person will be entitled to have a Directive to Physician/Living Will form prepared which conforms to state law. The Covered Person shall be entitled once during each Membership Year, to have the Provider Attorney review his/her Directive to Physician/Living Will to make any necessary changes. </a:t>
            </a:r>
            <a:endParaRPr lang="en-US" sz="2000" cap="none" dirty="0">
              <a:latin typeface="Rubik" panose="02000604000000020004" pitchFamily="2" charset="-79"/>
              <a:cs typeface="Rubik" panose="02000604000000020004" pitchFamily="2" charset="-79"/>
            </a:endParaRPr>
          </a:p>
        </p:txBody>
      </p:sp>
      <p:sp>
        <p:nvSpPr>
          <p:cNvPr id="4" name="Slide Number Placeholder 3">
            <a:extLst>
              <a:ext uri="{FF2B5EF4-FFF2-40B4-BE49-F238E27FC236}">
                <a16:creationId xmlns:a16="http://schemas.microsoft.com/office/drawing/2014/main" id="{7786FBEB-5BD7-2D4E-9874-0CE4936BF9E8}"/>
              </a:ext>
            </a:extLst>
          </p:cNvPr>
          <p:cNvSpPr>
            <a:spLocks noGrp="1"/>
          </p:cNvSpPr>
          <p:nvPr>
            <p:ph type="sldNum" sz="quarter" idx="11"/>
          </p:nvPr>
        </p:nvSpPr>
        <p:spPr/>
        <p:txBody>
          <a:bodyPr/>
          <a:lstStyle/>
          <a:p>
            <a:fld id="{660749E9-8438-6148-B851-F13E716FD972}" type="slidenum">
              <a:rPr lang="en-US" smtClean="0"/>
              <a:pPr/>
              <a:t>7</a:t>
            </a:fld>
            <a:endParaRPr lang="en-US" dirty="0"/>
          </a:p>
        </p:txBody>
      </p:sp>
    </p:spTree>
    <p:extLst>
      <p:ext uri="{BB962C8B-B14F-4D97-AF65-F5344CB8AC3E}">
        <p14:creationId xmlns:p14="http://schemas.microsoft.com/office/powerpoint/2010/main" val="3887756519"/>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solidFill>
                  <a:srgbClr val="472D59"/>
                </a:solidFill>
                <a:latin typeface="Source Serif Pro" panose="02040603050405020204" pitchFamily="18" charset="77"/>
              </a:rPr>
              <a:t>Motor Vehicle Services</a:t>
            </a:r>
          </a:p>
        </p:txBody>
      </p:sp>
      <p:sp>
        <p:nvSpPr>
          <p:cNvPr id="3" name="Content Placeholder 2"/>
          <p:cNvSpPr>
            <a:spLocks noGrp="1"/>
          </p:cNvSpPr>
          <p:nvPr>
            <p:ph sz="quarter" idx="10"/>
          </p:nvPr>
        </p:nvSpPr>
        <p:spPr/>
        <p:txBody>
          <a:bodyPr>
            <a:noAutofit/>
          </a:bodyPr>
          <a:lstStyle/>
          <a:p>
            <a:r>
              <a:rPr lang="en-US" sz="2200" dirty="0">
                <a:latin typeface="Rubik" panose="02000604000000020004" pitchFamily="2" charset="-79"/>
                <a:cs typeface="Rubik" panose="02000604000000020004" pitchFamily="2" charset="-79"/>
              </a:rPr>
              <a:t>Defense of all moving traffic violations except for those violations that result in misdemeanor or felony charges.</a:t>
            </a:r>
            <a:endParaRPr lang="en-US" sz="2200" cap="none" dirty="0">
              <a:latin typeface="Rubik" panose="02000604000000020004" pitchFamily="2" charset="-79"/>
              <a:cs typeface="Rubik" panose="02000604000000020004" pitchFamily="2" charset="-79"/>
            </a:endParaRPr>
          </a:p>
          <a:p>
            <a:r>
              <a:rPr lang="en-US" sz="2200" dirty="0">
                <a:latin typeface="Rubik" panose="02000604000000020004" pitchFamily="2" charset="-79"/>
                <a:cs typeface="Rubik" panose="02000604000000020004" pitchFamily="2" charset="-79"/>
              </a:rPr>
              <a:t>Defense of the Covered Person on any criminal charge for Manslaughter, Involuntary Manslaughter, Negligent Homicide, or Vehicular Homicide, arising from the permitted use of a Licensed Motor Vehicle.</a:t>
            </a:r>
          </a:p>
          <a:p>
            <a:r>
              <a:rPr lang="en-US" sz="2200" dirty="0">
                <a:latin typeface="Rubik" panose="02000604000000020004" pitchFamily="2" charset="-79"/>
                <a:cs typeface="Rubik" panose="02000604000000020004" pitchFamily="2" charset="-79"/>
              </a:rPr>
              <a:t>A total of 2.5 hours of attorney time in each of the following situations:</a:t>
            </a:r>
          </a:p>
          <a:p>
            <a:pPr marL="347472" lvl="1" indent="-342900"/>
            <a:r>
              <a:rPr lang="en-US" sz="2200" dirty="0">
                <a:latin typeface="Rubik" panose="02000604000000020004" pitchFamily="2" charset="-79"/>
                <a:cs typeface="Rubik" panose="02000604000000020004" pitchFamily="2" charset="-79"/>
              </a:rPr>
              <a:t>When the Covered Person has been denied a driver's license or a driver's license has been cancelled, suspended, or revoked by the issuing authority in a situation where a right to appeal is provided by statute.</a:t>
            </a:r>
          </a:p>
          <a:p>
            <a:pPr marL="347472" lvl="1" indent="-342900"/>
            <a:r>
              <a:rPr lang="en-US" sz="2200" dirty="0">
                <a:latin typeface="Rubik" panose="02000604000000020004" pitchFamily="2" charset="-79"/>
                <a:cs typeface="Rubik" panose="02000604000000020004" pitchFamily="2" charset="-79"/>
              </a:rPr>
              <a:t>When legal assistance is needed to reinstate or maintain a driver's license because of job related matters or medical reasons. </a:t>
            </a:r>
          </a:p>
        </p:txBody>
      </p:sp>
      <p:sp>
        <p:nvSpPr>
          <p:cNvPr id="4" name="Slide Number Placeholder 3">
            <a:extLst>
              <a:ext uri="{FF2B5EF4-FFF2-40B4-BE49-F238E27FC236}">
                <a16:creationId xmlns:a16="http://schemas.microsoft.com/office/drawing/2014/main" id="{6248DC2D-02B6-734F-8E46-EDB0450E3AA0}"/>
              </a:ext>
            </a:extLst>
          </p:cNvPr>
          <p:cNvSpPr>
            <a:spLocks noGrp="1"/>
          </p:cNvSpPr>
          <p:nvPr>
            <p:ph type="sldNum" sz="quarter" idx="11"/>
          </p:nvPr>
        </p:nvSpPr>
        <p:spPr/>
        <p:txBody>
          <a:bodyPr/>
          <a:lstStyle/>
          <a:p>
            <a:fld id="{660749E9-8438-6148-B851-F13E716FD972}" type="slidenum">
              <a:rPr lang="en-US" smtClean="0"/>
              <a:pPr/>
              <a:t>8</a:t>
            </a:fld>
            <a:endParaRPr lang="en-US" dirty="0"/>
          </a:p>
        </p:txBody>
      </p:sp>
    </p:spTree>
    <p:extLst>
      <p:ext uri="{BB962C8B-B14F-4D97-AF65-F5344CB8AC3E}">
        <p14:creationId xmlns:p14="http://schemas.microsoft.com/office/powerpoint/2010/main" val="2682674886"/>
      </p:ext>
    </p:extLst>
  </p:cSld>
  <p:clrMapOvr>
    <a:overrideClrMapping bg1="lt1" tx1="dk1" bg2="lt2" tx2="dk2" accent1="accent1" accent2="accent2" accent3="accent3" accent4="accent4" accent5="accent5" accent6="accent6" hlink="hlink" folHlink="folHlink"/>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cap="none" dirty="0">
                <a:latin typeface="Source Serif Pro" panose="02040603050405020204" pitchFamily="18" charset="77"/>
              </a:rPr>
              <a:t>Motor Vehicle Services</a:t>
            </a:r>
          </a:p>
        </p:txBody>
      </p:sp>
      <p:sp>
        <p:nvSpPr>
          <p:cNvPr id="3" name="Content Placeholder 2"/>
          <p:cNvSpPr>
            <a:spLocks noGrp="1"/>
          </p:cNvSpPr>
          <p:nvPr>
            <p:ph sz="quarter" idx="10"/>
          </p:nvPr>
        </p:nvSpPr>
        <p:spPr/>
        <p:txBody>
          <a:bodyPr>
            <a:normAutofit/>
          </a:bodyPr>
          <a:lstStyle/>
          <a:p>
            <a:r>
              <a:rPr lang="en-US" sz="2400" dirty="0">
                <a:latin typeface="Rubik" panose="02000604000000020004" pitchFamily="2" charset="-79"/>
                <a:cs typeface="Rubik" panose="02000604000000020004" pitchFamily="2" charset="-79"/>
              </a:rPr>
              <a:t>The Provider Attorney will provide a Covered Person with assistance up to, but not including, the filing of a lawsuit  to collect all property damage claims of $ 5,000.00 or less. These Services are available for property damages incurred as a result of the Covered Person driving, being a passenger in, or being struck by any motor vehicle.  Such assistance is limited to 2.5 hours of attorney time per property claim. </a:t>
            </a:r>
            <a:endParaRPr lang="en-US" sz="2400" cap="none" dirty="0">
              <a:latin typeface="Rubik" panose="02000604000000020004" pitchFamily="2" charset="-79"/>
              <a:cs typeface="Rubik" panose="02000604000000020004" pitchFamily="2" charset="-79"/>
            </a:endParaRPr>
          </a:p>
          <a:p>
            <a:r>
              <a:rPr lang="en-US" sz="2400" dirty="0">
                <a:latin typeface="Rubik" panose="02000604000000020004" pitchFamily="2" charset="-79"/>
                <a:cs typeface="Rubik" panose="02000604000000020004" pitchFamily="2" charset="-79"/>
              </a:rPr>
              <a:t>Traffic tickets must be submitted to the Provider Attorney at least five working days prior to the appearance date to receive Motor Vehicle Related Services.</a:t>
            </a:r>
          </a:p>
        </p:txBody>
      </p:sp>
      <p:sp>
        <p:nvSpPr>
          <p:cNvPr id="4" name="Slide Number Placeholder 3">
            <a:extLst>
              <a:ext uri="{FF2B5EF4-FFF2-40B4-BE49-F238E27FC236}">
                <a16:creationId xmlns:a16="http://schemas.microsoft.com/office/drawing/2014/main" id="{02D937E8-628A-DB4C-9177-DA3CA9801775}"/>
              </a:ext>
            </a:extLst>
          </p:cNvPr>
          <p:cNvSpPr>
            <a:spLocks noGrp="1"/>
          </p:cNvSpPr>
          <p:nvPr>
            <p:ph type="sldNum" sz="quarter" idx="11"/>
          </p:nvPr>
        </p:nvSpPr>
        <p:spPr/>
        <p:txBody>
          <a:bodyPr/>
          <a:lstStyle/>
          <a:p>
            <a:fld id="{660749E9-8438-6148-B851-F13E716FD972}" type="slidenum">
              <a:rPr lang="en-US" smtClean="0"/>
              <a:pPr/>
              <a:t>9</a:t>
            </a:fld>
            <a:endParaRPr lang="en-US" dirty="0"/>
          </a:p>
        </p:txBody>
      </p:sp>
    </p:spTree>
    <p:extLst>
      <p:ext uri="{BB962C8B-B14F-4D97-AF65-F5344CB8AC3E}">
        <p14:creationId xmlns:p14="http://schemas.microsoft.com/office/powerpoint/2010/main" val="257624286"/>
      </p:ext>
    </p:extLst>
  </p:cSld>
  <p:clrMapOvr>
    <a:overrideClrMapping bg1="lt1" tx1="dk1" bg2="lt2" tx2="dk2" accent1="accent1" accent2="accent2" accent3="accent3" accent4="accent4" accent5="accent5" accent6="accent6" hlink="hlink" folHlink="folHlink"/>
  </p:clrMapOvr>
  <p:transition spd="slow">
    <p:cover/>
  </p:transition>
</p:sld>
</file>

<file path=ppt/theme/theme1.xml><?xml version="1.0" encoding="utf-8"?>
<a:theme xmlns:a="http://schemas.openxmlformats.org/drawingml/2006/main" name="LegalShield Corporate Template">
  <a:themeElements>
    <a:clrScheme name="NewLSBrand2">
      <a:dk1>
        <a:srgbClr val="353634"/>
      </a:dk1>
      <a:lt1>
        <a:srgbClr val="FFFFFF"/>
      </a:lt1>
      <a:dk2>
        <a:srgbClr val="363636"/>
      </a:dk2>
      <a:lt2>
        <a:srgbClr val="D7D7D7"/>
      </a:lt2>
      <a:accent1>
        <a:srgbClr val="70468C"/>
      </a:accent1>
      <a:accent2>
        <a:srgbClr val="472C59"/>
      </a:accent2>
      <a:accent3>
        <a:srgbClr val="FFA540"/>
      </a:accent3>
      <a:accent4>
        <a:srgbClr val="FF3800"/>
      </a:accent4>
      <a:accent5>
        <a:srgbClr val="2575B7"/>
      </a:accent5>
      <a:accent6>
        <a:srgbClr val="234C92"/>
      </a:accent6>
      <a:hlink>
        <a:srgbClr val="FF3800"/>
      </a:hlink>
      <a:folHlink>
        <a:srgbClr val="D7D7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6d07e7-8708-44ed-80c1-2ac70bfaf697">
      <UserInfo>
        <DisplayName>Alan Madden</DisplayName>
        <AccountId>104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18E6D1ED1B424499DD7BBE80CB3383" ma:contentTypeVersion="6" ma:contentTypeDescription="Create a new document." ma:contentTypeScope="" ma:versionID="cfc8f81b3262a5405379355d59c80388">
  <xsd:schema xmlns:xsd="http://www.w3.org/2001/XMLSchema" xmlns:xs="http://www.w3.org/2001/XMLSchema" xmlns:p="http://schemas.microsoft.com/office/2006/metadata/properties" xmlns:ns2="266d07e7-8708-44ed-80c1-2ac70bfaf697" xmlns:ns3="acd84d74-f8f8-4a06-94b2-92f88a568915" targetNamespace="http://schemas.microsoft.com/office/2006/metadata/properties" ma:root="true" ma:fieldsID="13d18722689d35fcc75c52d4dbb6b9f2" ns2:_="" ns3:_="">
    <xsd:import namespace="266d07e7-8708-44ed-80c1-2ac70bfaf697"/>
    <xsd:import namespace="acd84d74-f8f8-4a06-94b2-92f88a56891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07e7-8708-44ed-80c1-2ac70bfaf6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d84d74-f8f8-4a06-94b2-92f88a5689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04A62-00F4-42DC-9EE2-311F6F36A66B}">
  <ds:schemaRefs>
    <ds:schemaRef ds:uri="266d07e7-8708-44ed-80c1-2ac70bfaf697"/>
    <ds:schemaRef ds:uri="http://schemas.microsoft.com/office/2006/metadata/properties"/>
    <ds:schemaRef ds:uri="http://purl.org/dc/dcmitype/"/>
    <ds:schemaRef ds:uri="http://www.w3.org/XML/1998/namespace"/>
    <ds:schemaRef ds:uri="http://purl.org/dc/elements/1.1/"/>
    <ds:schemaRef ds:uri="acd84d74-f8f8-4a06-94b2-92f88a568915"/>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DD4B76C-7E9E-43FE-B772-D8EC1DD87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07e7-8708-44ed-80c1-2ac70bfaf697"/>
    <ds:schemaRef ds:uri="acd84d74-f8f8-4a06-94b2-92f88a568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0DD7EA-1403-4BCE-809A-B14980E1B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3809</TotalTime>
  <Words>3635</Words>
  <Application>Microsoft Office PowerPoint</Application>
  <PresentationFormat>Widescreen</PresentationFormat>
  <Paragraphs>357</Paragraphs>
  <Slides>40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Batang</vt:lpstr>
      <vt:lpstr>Arial</vt:lpstr>
      <vt:lpstr>Arial Narrow</vt:lpstr>
      <vt:lpstr>Calibri</vt:lpstr>
      <vt:lpstr>Lucida Bright</vt:lpstr>
      <vt:lpstr>Rubik</vt:lpstr>
      <vt:lpstr>Source Serif Pro</vt:lpstr>
      <vt:lpstr>LegalShield Corporate Template</vt:lpstr>
      <vt:lpstr>PowerPoint Presentation</vt:lpstr>
      <vt:lpstr>Legal Plan  Now offered in English &amp; Spanish</vt:lpstr>
      <vt:lpstr>Consultation Services</vt:lpstr>
      <vt:lpstr>Residential Loan Document Services</vt:lpstr>
      <vt:lpstr>Family and Domestic Related Services</vt:lpstr>
      <vt:lpstr>Family and Domestic Related Services</vt:lpstr>
      <vt:lpstr>Estate Planning Services</vt:lpstr>
      <vt:lpstr>Motor Vehicle Services</vt:lpstr>
      <vt:lpstr>Motor Vehicle Services</vt:lpstr>
      <vt:lpstr>Trial Defense Services</vt:lpstr>
      <vt:lpstr>IRS Audit Legal Services</vt:lpstr>
      <vt:lpstr>Preferred Member Discount – 25%</vt:lpstr>
      <vt:lpstr>Home Based Supplement (HBS) </vt:lpstr>
      <vt:lpstr>Home Based Supplement (HBS) </vt:lpstr>
      <vt:lpstr>Trial Defense Supplement (TDS)</vt:lpstr>
      <vt:lpstr>Small Business Plans</vt:lpstr>
      <vt:lpstr>Small Business Plan 10</vt:lpstr>
      <vt:lpstr>Small Business Plan 50</vt:lpstr>
      <vt:lpstr>Small Business Plan 100</vt:lpstr>
      <vt:lpstr>24/7 Emergency Access (EA)</vt:lpstr>
      <vt:lpstr>National Plans</vt:lpstr>
      <vt:lpstr>National Plan </vt:lpstr>
      <vt:lpstr>National Plan: Differences From Other Plans</vt:lpstr>
      <vt:lpstr>National Plan What’s New</vt:lpstr>
      <vt:lpstr>National Plan </vt:lpstr>
      <vt:lpstr>National Plan </vt:lpstr>
      <vt:lpstr>Legal Plan  </vt:lpstr>
      <vt:lpstr>Family Access Plan</vt:lpstr>
      <vt:lpstr>Personal Legal Plan  </vt:lpstr>
      <vt:lpstr>Other Legal plans that share similar benefits</vt:lpstr>
      <vt:lpstr>Other Legal plans that share similar benefits</vt:lpstr>
      <vt:lpstr>PowerPoint Presentation</vt:lpstr>
      <vt:lpstr>ID Shield</vt:lpstr>
      <vt:lpstr>Launch by LegalShield</vt:lpstr>
      <vt:lpstr>Launch by LegalShield</vt:lpstr>
      <vt:lpstr>Launch by LegalShield</vt:lpstr>
      <vt:lpstr>Who is covered?</vt:lpstr>
      <vt:lpstr>Who is covered? (cont.)</vt:lpstr>
      <vt:lpstr>Who is covered?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Plans</dc:title>
  <dc:creator>Stepheni K. McGuire</dc:creator>
  <cp:lastModifiedBy>Summer Maggia</cp:lastModifiedBy>
  <cp:revision>289</cp:revision>
  <cp:lastPrinted>2016-10-10T17:26:17Z</cp:lastPrinted>
  <dcterms:created xsi:type="dcterms:W3CDTF">2016-04-06T16:06:26Z</dcterms:created>
  <dcterms:modified xsi:type="dcterms:W3CDTF">2018-09-11T15:17:09Z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0x0101004618E6D1ED1B424499DD7BBE80CB3383</vt:lpwstr>
  </property>
</Properties>
</file>